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sldSz cx="10058400" cy="7772400"/>
  <p:notesSz cx="10058400" cy="77724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9" d="100"/>
          <a:sy n="49" d="100"/>
        </p:scale>
        <p:origin x="1764" y="5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5/3/2018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0F243E"/>
                </a:solidFill>
                <a:latin typeface="Arial"/>
                <a:cs typeface="Arial"/>
              </a:defRPr>
            </a:lvl1pPr>
          </a:lstStyle>
          <a:p>
            <a:pPr marL="101600">
              <a:lnSpc>
                <a:spcPts val="1425"/>
              </a:lnSpc>
            </a:pPr>
            <a:fld id="{81D60167-4931-47E6-BA6A-407CBD079E47}" type="slidenum">
              <a:rPr spc="-60" dirty="0"/>
              <a:t>‹#›</a:t>
            </a:fld>
            <a:endParaRPr spc="-6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rgbClr val="0F243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rgbClr val="0F243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5/3/2018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0F243E"/>
                </a:solidFill>
                <a:latin typeface="Arial"/>
                <a:cs typeface="Arial"/>
              </a:defRPr>
            </a:lvl1pPr>
          </a:lstStyle>
          <a:p>
            <a:pPr marL="101600">
              <a:lnSpc>
                <a:spcPts val="1425"/>
              </a:lnSpc>
            </a:pPr>
            <a:fld id="{81D60167-4931-47E6-BA6A-407CBD079E47}" type="slidenum">
              <a:rPr spc="-60" dirty="0"/>
              <a:t>‹#›</a:t>
            </a:fld>
            <a:endParaRPr spc="-6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457200" y="45720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3983735" y="960119"/>
            <a:ext cx="1578864" cy="533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5803391" y="960119"/>
            <a:ext cx="2761488" cy="533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457200" y="2191511"/>
            <a:ext cx="4605528" cy="234696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rgbClr val="0F243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657604" y="1857552"/>
            <a:ext cx="2632075" cy="47777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0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5/3/2018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0F243E"/>
                </a:solidFill>
                <a:latin typeface="Arial"/>
                <a:cs typeface="Arial"/>
              </a:defRPr>
            </a:lvl1pPr>
          </a:lstStyle>
          <a:p>
            <a:pPr marL="101600">
              <a:lnSpc>
                <a:spcPts val="1425"/>
              </a:lnSpc>
            </a:pPr>
            <a:fld id="{81D60167-4931-47E6-BA6A-407CBD079E47}" type="slidenum">
              <a:rPr spc="-60" dirty="0"/>
              <a:t>‹#›</a:t>
            </a:fld>
            <a:endParaRPr spc="-6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rgbClr val="0F243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5/3/2018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0F243E"/>
                </a:solidFill>
                <a:latin typeface="Arial"/>
                <a:cs typeface="Arial"/>
              </a:defRPr>
            </a:lvl1pPr>
          </a:lstStyle>
          <a:p>
            <a:pPr marL="101600">
              <a:lnSpc>
                <a:spcPts val="1425"/>
              </a:lnSpc>
            </a:pPr>
            <a:fld id="{81D60167-4931-47E6-BA6A-407CBD079E47}" type="slidenum">
              <a:rPr spc="-60" dirty="0"/>
              <a:t>‹#›</a:t>
            </a:fld>
            <a:endParaRPr spc="-6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5/3/2018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0F243E"/>
                </a:solidFill>
                <a:latin typeface="Arial"/>
                <a:cs typeface="Arial"/>
              </a:defRPr>
            </a:lvl1pPr>
          </a:lstStyle>
          <a:p>
            <a:pPr marL="101600">
              <a:lnSpc>
                <a:spcPts val="1425"/>
              </a:lnSpc>
            </a:pPr>
            <a:fld id="{81D60167-4931-47E6-BA6A-407CBD079E47}" type="slidenum">
              <a:rPr spc="-60" dirty="0"/>
              <a:t>‹#›</a:t>
            </a:fld>
            <a:endParaRPr spc="-6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457200" y="457200"/>
            <a:ext cx="9144000" cy="68580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471164" y="2029460"/>
            <a:ext cx="2240915" cy="512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rgbClr val="0F243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583940" y="2524455"/>
            <a:ext cx="5645150" cy="19888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rgbClr val="0F243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419856" y="7228332"/>
            <a:ext cx="321868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5/3/2018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255759" y="6896312"/>
            <a:ext cx="204470" cy="1962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0F243E"/>
                </a:solidFill>
                <a:latin typeface="Arial"/>
                <a:cs typeface="Arial"/>
              </a:defRPr>
            </a:lvl1pPr>
          </a:lstStyle>
          <a:p>
            <a:pPr marL="101600">
              <a:lnSpc>
                <a:spcPts val="1425"/>
              </a:lnSpc>
            </a:pPr>
            <a:fld id="{81D60167-4931-47E6-BA6A-407CBD079E47}" type="slidenum">
              <a:rPr spc="-60" dirty="0"/>
              <a:t>‹#›</a:t>
            </a:fld>
            <a:endParaRPr spc="-6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7.jpg"/><Relationship Id="rId4" Type="http://schemas.openxmlformats.org/officeDocument/2006/relationships/image" Target="../media/image13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1.jpg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2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10" Type="http://schemas.openxmlformats.org/officeDocument/2006/relationships/image" Target="../media/image33.jpg"/><Relationship Id="rId4" Type="http://schemas.openxmlformats.org/officeDocument/2006/relationships/image" Target="../media/image27.png"/><Relationship Id="rId9" Type="http://schemas.openxmlformats.org/officeDocument/2006/relationships/image" Target="../media/image32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Relationship Id="rId9" Type="http://schemas.openxmlformats.org/officeDocument/2006/relationships/image" Target="../media/image41.jp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6.jpg"/><Relationship Id="rId4" Type="http://schemas.openxmlformats.org/officeDocument/2006/relationships/image" Target="../media/image4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jpg"/><Relationship Id="rId4" Type="http://schemas.openxmlformats.org/officeDocument/2006/relationships/image" Target="../media/image4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jpg"/><Relationship Id="rId4" Type="http://schemas.openxmlformats.org/officeDocument/2006/relationships/image" Target="../media/image4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53.jp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5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398264" y="3282696"/>
            <a:ext cx="3627119" cy="4998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943600" y="4572000"/>
            <a:ext cx="3657600" cy="2743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1600">
              <a:lnSpc>
                <a:spcPts val="1425"/>
              </a:lnSpc>
            </a:pPr>
            <a:fld id="{81D60167-4931-47E6-BA6A-407CBD079E47}" type="slidenum">
              <a:rPr spc="-60" dirty="0"/>
              <a:t>1</a:t>
            </a:fld>
            <a:endParaRPr spc="-6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770376" y="960119"/>
            <a:ext cx="2033015" cy="68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062471" y="960119"/>
            <a:ext cx="2761487" cy="533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126739" y="2029460"/>
            <a:ext cx="6035675" cy="36334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56870" marR="595630" indent="-344170">
              <a:lnSpc>
                <a:spcPct val="100000"/>
              </a:lnSpc>
              <a:spcBef>
                <a:spcPts val="90"/>
              </a:spcBef>
              <a:buChar char="•"/>
              <a:tabLst>
                <a:tab pos="356870" algn="l"/>
                <a:tab pos="358140" algn="l"/>
              </a:tabLst>
            </a:pPr>
            <a:r>
              <a:rPr sz="3200" spc="-20" dirty="0">
                <a:solidFill>
                  <a:srgbClr val="0F243E"/>
                </a:solidFill>
                <a:latin typeface="Arial"/>
                <a:cs typeface="Arial"/>
              </a:rPr>
              <a:t>Mengikat </a:t>
            </a:r>
            <a:r>
              <a:rPr sz="3200" spc="-55" dirty="0">
                <a:solidFill>
                  <a:srgbClr val="0F243E"/>
                </a:solidFill>
                <a:latin typeface="Arial"/>
                <a:cs typeface="Arial"/>
              </a:rPr>
              <a:t>rel, sehingga </a:t>
            </a:r>
            <a:r>
              <a:rPr sz="3200" spc="-40" dirty="0">
                <a:solidFill>
                  <a:srgbClr val="0F243E"/>
                </a:solidFill>
                <a:latin typeface="Arial"/>
                <a:cs typeface="Arial"/>
              </a:rPr>
              <a:t>lebar  </a:t>
            </a:r>
            <a:r>
              <a:rPr sz="3200" spc="-65" dirty="0">
                <a:solidFill>
                  <a:srgbClr val="0F243E"/>
                </a:solidFill>
                <a:latin typeface="Arial"/>
                <a:cs typeface="Arial"/>
              </a:rPr>
              <a:t>sepur</a:t>
            </a:r>
            <a:r>
              <a:rPr sz="3200" spc="120" dirty="0">
                <a:solidFill>
                  <a:srgbClr val="0F243E"/>
                </a:solidFill>
                <a:latin typeface="Arial"/>
                <a:cs typeface="Arial"/>
              </a:rPr>
              <a:t> </a:t>
            </a:r>
            <a:r>
              <a:rPr sz="3200" spc="-40" dirty="0">
                <a:solidFill>
                  <a:srgbClr val="0F243E"/>
                </a:solidFill>
                <a:latin typeface="Arial"/>
                <a:cs typeface="Arial"/>
              </a:rPr>
              <a:t>terjaga</a:t>
            </a:r>
            <a:endParaRPr sz="3200">
              <a:latin typeface="Arial"/>
              <a:cs typeface="Arial"/>
            </a:endParaRPr>
          </a:p>
          <a:p>
            <a:pPr marL="356870" marR="343535" indent="-344170">
              <a:lnSpc>
                <a:spcPct val="100000"/>
              </a:lnSpc>
              <a:spcBef>
                <a:spcPts val="770"/>
              </a:spcBef>
              <a:buChar char="•"/>
              <a:tabLst>
                <a:tab pos="356870" algn="l"/>
                <a:tab pos="358140" algn="l"/>
              </a:tabLst>
            </a:pPr>
            <a:r>
              <a:rPr sz="3200" spc="-55" dirty="0">
                <a:solidFill>
                  <a:srgbClr val="0F243E"/>
                </a:solidFill>
                <a:latin typeface="Arial"/>
                <a:cs typeface="Arial"/>
              </a:rPr>
              <a:t>Meneruskan </a:t>
            </a:r>
            <a:r>
              <a:rPr sz="3200" spc="-35" dirty="0">
                <a:solidFill>
                  <a:srgbClr val="0F243E"/>
                </a:solidFill>
                <a:latin typeface="Arial"/>
                <a:cs typeface="Arial"/>
              </a:rPr>
              <a:t>beban </a:t>
            </a:r>
            <a:r>
              <a:rPr sz="3200" spc="-30" dirty="0">
                <a:solidFill>
                  <a:srgbClr val="0F243E"/>
                </a:solidFill>
                <a:latin typeface="Arial"/>
                <a:cs typeface="Arial"/>
              </a:rPr>
              <a:t>dari </a:t>
            </a:r>
            <a:r>
              <a:rPr sz="3200" spc="-35" dirty="0">
                <a:solidFill>
                  <a:srgbClr val="0F243E"/>
                </a:solidFill>
                <a:latin typeface="Arial"/>
                <a:cs typeface="Arial"/>
              </a:rPr>
              <a:t>rel </a:t>
            </a:r>
            <a:r>
              <a:rPr sz="3200" spc="-65" dirty="0">
                <a:solidFill>
                  <a:srgbClr val="0F243E"/>
                </a:solidFill>
                <a:latin typeface="Arial"/>
                <a:cs typeface="Arial"/>
              </a:rPr>
              <a:t>ke  </a:t>
            </a:r>
            <a:r>
              <a:rPr sz="3200" spc="-70" dirty="0">
                <a:solidFill>
                  <a:srgbClr val="0F243E"/>
                </a:solidFill>
                <a:latin typeface="Arial"/>
                <a:cs typeface="Arial"/>
              </a:rPr>
              <a:t>lapisan</a:t>
            </a:r>
            <a:r>
              <a:rPr sz="3200" spc="125" dirty="0">
                <a:solidFill>
                  <a:srgbClr val="0F243E"/>
                </a:solidFill>
                <a:latin typeface="Arial"/>
                <a:cs typeface="Arial"/>
              </a:rPr>
              <a:t> </a:t>
            </a:r>
            <a:r>
              <a:rPr sz="3200" spc="-100" dirty="0">
                <a:solidFill>
                  <a:srgbClr val="0F243E"/>
                </a:solidFill>
                <a:latin typeface="Arial"/>
                <a:cs typeface="Arial"/>
              </a:rPr>
              <a:t>balas</a:t>
            </a:r>
            <a:endParaRPr sz="3200">
              <a:latin typeface="Arial"/>
              <a:cs typeface="Arial"/>
            </a:endParaRPr>
          </a:p>
          <a:p>
            <a:pPr marL="356870" marR="5080" indent="-344170">
              <a:lnSpc>
                <a:spcPct val="100000"/>
              </a:lnSpc>
              <a:spcBef>
                <a:spcPts val="765"/>
              </a:spcBef>
              <a:buChar char="•"/>
              <a:tabLst>
                <a:tab pos="356870" algn="l"/>
                <a:tab pos="358140" algn="l"/>
              </a:tabLst>
            </a:pPr>
            <a:r>
              <a:rPr sz="3200" spc="5" dirty="0">
                <a:solidFill>
                  <a:srgbClr val="0F243E"/>
                </a:solidFill>
                <a:latin typeface="Arial"/>
                <a:cs typeface="Arial"/>
              </a:rPr>
              <a:t>Menumpu </a:t>
            </a:r>
            <a:r>
              <a:rPr sz="3200" spc="-30" dirty="0">
                <a:solidFill>
                  <a:srgbClr val="0F243E"/>
                </a:solidFill>
                <a:latin typeface="Arial"/>
                <a:cs typeface="Arial"/>
              </a:rPr>
              <a:t>batang </a:t>
            </a:r>
            <a:r>
              <a:rPr sz="3200" spc="-35" dirty="0">
                <a:solidFill>
                  <a:srgbClr val="0F243E"/>
                </a:solidFill>
                <a:latin typeface="Arial"/>
                <a:cs typeface="Arial"/>
              </a:rPr>
              <a:t>rel </a:t>
            </a:r>
            <a:r>
              <a:rPr sz="3200" spc="-70" dirty="0">
                <a:solidFill>
                  <a:srgbClr val="0F243E"/>
                </a:solidFill>
                <a:latin typeface="Arial"/>
                <a:cs typeface="Arial"/>
              </a:rPr>
              <a:t>agar </a:t>
            </a:r>
            <a:r>
              <a:rPr sz="3200" spc="-5" dirty="0">
                <a:solidFill>
                  <a:srgbClr val="0F243E"/>
                </a:solidFill>
                <a:latin typeface="Arial"/>
                <a:cs typeface="Arial"/>
              </a:rPr>
              <a:t>tidak  </a:t>
            </a:r>
            <a:r>
              <a:rPr sz="3200" spc="-15" dirty="0">
                <a:solidFill>
                  <a:srgbClr val="0F243E"/>
                </a:solidFill>
                <a:latin typeface="Arial"/>
                <a:cs typeface="Arial"/>
              </a:rPr>
              <a:t>melengkung </a:t>
            </a:r>
            <a:r>
              <a:rPr sz="3200" spc="-65" dirty="0">
                <a:solidFill>
                  <a:srgbClr val="0F243E"/>
                </a:solidFill>
                <a:latin typeface="Arial"/>
                <a:cs typeface="Arial"/>
              </a:rPr>
              <a:t>ke </a:t>
            </a:r>
            <a:r>
              <a:rPr sz="3200" spc="-55" dirty="0">
                <a:solidFill>
                  <a:srgbClr val="0F243E"/>
                </a:solidFill>
                <a:latin typeface="Arial"/>
                <a:cs typeface="Arial"/>
              </a:rPr>
              <a:t>bawah </a:t>
            </a:r>
            <a:r>
              <a:rPr sz="3200" spc="-140" dirty="0">
                <a:solidFill>
                  <a:srgbClr val="0F243E"/>
                </a:solidFill>
                <a:latin typeface="Arial"/>
                <a:cs typeface="Arial"/>
              </a:rPr>
              <a:t>saat  </a:t>
            </a:r>
            <a:r>
              <a:rPr sz="3200" spc="-15" dirty="0">
                <a:solidFill>
                  <a:srgbClr val="0F243E"/>
                </a:solidFill>
                <a:latin typeface="Arial"/>
                <a:cs typeface="Arial"/>
              </a:rPr>
              <a:t>dilewati </a:t>
            </a:r>
            <a:r>
              <a:rPr sz="3200" spc="-45" dirty="0">
                <a:solidFill>
                  <a:srgbClr val="0F243E"/>
                </a:solidFill>
                <a:latin typeface="Arial"/>
                <a:cs typeface="Arial"/>
              </a:rPr>
              <a:t>rangkaian</a:t>
            </a:r>
            <a:r>
              <a:rPr sz="3200" spc="-445" dirty="0">
                <a:solidFill>
                  <a:srgbClr val="0F243E"/>
                </a:solidFill>
                <a:latin typeface="Arial"/>
                <a:cs typeface="Arial"/>
              </a:rPr>
              <a:t> </a:t>
            </a:r>
            <a:r>
              <a:rPr sz="3200" spc="-185" dirty="0">
                <a:solidFill>
                  <a:srgbClr val="0F243E"/>
                </a:solidFill>
                <a:latin typeface="Arial"/>
                <a:cs typeface="Arial"/>
              </a:rPr>
              <a:t>KA</a:t>
            </a:r>
            <a:endParaRPr sz="32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1600">
              <a:lnSpc>
                <a:spcPts val="1425"/>
              </a:lnSpc>
            </a:pPr>
            <a:fld id="{81D60167-4931-47E6-BA6A-407CBD079E47}" type="slidenum">
              <a:rPr spc="-60" dirty="0"/>
              <a:t>2</a:t>
            </a:fld>
            <a:endParaRPr spc="-6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sz="half" idx="2"/>
          </p:nvPr>
        </p:nvSpPr>
        <p:spPr>
          <a:xfrm>
            <a:off x="1657604" y="1857552"/>
            <a:ext cx="2632075" cy="36804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094740">
              <a:lnSpc>
                <a:spcPct val="156000"/>
              </a:lnSpc>
              <a:spcBef>
                <a:spcPts val="100"/>
              </a:spcBef>
            </a:pPr>
            <a:r>
              <a:rPr spc="-425" dirty="0"/>
              <a:t>Kayu  </a:t>
            </a:r>
            <a:r>
              <a:rPr spc="-500" dirty="0"/>
              <a:t>B</a:t>
            </a:r>
            <a:r>
              <a:rPr spc="-430" dirty="0"/>
              <a:t>e</a:t>
            </a:r>
            <a:r>
              <a:rPr spc="90" dirty="0"/>
              <a:t>t</a:t>
            </a:r>
            <a:r>
              <a:rPr spc="-145" dirty="0"/>
              <a:t>o</a:t>
            </a:r>
            <a:r>
              <a:rPr spc="-160" dirty="0"/>
              <a:t>n</a:t>
            </a:r>
          </a:p>
          <a:p>
            <a:pPr marL="12700" marR="5080">
              <a:lnSpc>
                <a:spcPct val="147600"/>
              </a:lnSpc>
              <a:spcBef>
                <a:spcPts val="985"/>
              </a:spcBef>
            </a:pPr>
            <a:r>
              <a:rPr spc="-1035" dirty="0" smtClean="0"/>
              <a:t>S</a:t>
            </a:r>
            <a:endParaRPr spc="-254" dirty="0"/>
          </a:p>
        </p:txBody>
      </p:sp>
      <p:sp>
        <p:nvSpPr>
          <p:cNvPr id="3" name="object 3"/>
          <p:cNvSpPr/>
          <p:nvPr/>
        </p:nvSpPr>
        <p:spPr>
          <a:xfrm>
            <a:off x="457200" y="4495800"/>
            <a:ext cx="4605528" cy="22799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705600" y="2971800"/>
            <a:ext cx="2895600" cy="2819400"/>
          </a:xfrm>
          <a:custGeom>
            <a:avLst/>
            <a:gdLst/>
            <a:ahLst/>
            <a:cxnLst/>
            <a:rect l="l" t="t" r="r" b="b"/>
            <a:pathLst>
              <a:path w="2895600" h="2819400">
                <a:moveTo>
                  <a:pt x="2895600" y="0"/>
                </a:moveTo>
                <a:lnTo>
                  <a:pt x="472440" y="0"/>
                </a:lnTo>
                <a:lnTo>
                  <a:pt x="423936" y="2425"/>
                </a:lnTo>
                <a:lnTo>
                  <a:pt x="376880" y="9548"/>
                </a:lnTo>
                <a:lnTo>
                  <a:pt x="331502" y="21136"/>
                </a:lnTo>
                <a:lnTo>
                  <a:pt x="288035" y="36957"/>
                </a:lnTo>
                <a:lnTo>
                  <a:pt x="246712" y="56777"/>
                </a:lnTo>
                <a:lnTo>
                  <a:pt x="207764" y="80367"/>
                </a:lnTo>
                <a:lnTo>
                  <a:pt x="171423" y="107492"/>
                </a:lnTo>
                <a:lnTo>
                  <a:pt x="137921" y="137922"/>
                </a:lnTo>
                <a:lnTo>
                  <a:pt x="107492" y="171423"/>
                </a:lnTo>
                <a:lnTo>
                  <a:pt x="80367" y="207764"/>
                </a:lnTo>
                <a:lnTo>
                  <a:pt x="56777" y="246712"/>
                </a:lnTo>
                <a:lnTo>
                  <a:pt x="36956" y="288036"/>
                </a:lnTo>
                <a:lnTo>
                  <a:pt x="21136" y="331502"/>
                </a:lnTo>
                <a:lnTo>
                  <a:pt x="9548" y="376880"/>
                </a:lnTo>
                <a:lnTo>
                  <a:pt x="2425" y="423936"/>
                </a:lnTo>
                <a:lnTo>
                  <a:pt x="0" y="472439"/>
                </a:lnTo>
                <a:lnTo>
                  <a:pt x="0" y="2819400"/>
                </a:lnTo>
                <a:lnTo>
                  <a:pt x="2426207" y="2819400"/>
                </a:lnTo>
                <a:lnTo>
                  <a:pt x="2474174" y="2816974"/>
                </a:lnTo>
                <a:lnTo>
                  <a:pt x="2520761" y="2809857"/>
                </a:lnTo>
                <a:lnTo>
                  <a:pt x="2565732" y="2798283"/>
                </a:lnTo>
                <a:lnTo>
                  <a:pt x="2608849" y="2782490"/>
                </a:lnTo>
                <a:lnTo>
                  <a:pt x="2649878" y="2762715"/>
                </a:lnTo>
                <a:lnTo>
                  <a:pt x="2688580" y="2739193"/>
                </a:lnTo>
                <a:lnTo>
                  <a:pt x="2724719" y="2712162"/>
                </a:lnTo>
                <a:lnTo>
                  <a:pt x="2758058" y="2681859"/>
                </a:lnTo>
                <a:lnTo>
                  <a:pt x="2788362" y="2648519"/>
                </a:lnTo>
                <a:lnTo>
                  <a:pt x="2815393" y="2612380"/>
                </a:lnTo>
                <a:lnTo>
                  <a:pt x="2838915" y="2573678"/>
                </a:lnTo>
                <a:lnTo>
                  <a:pt x="2858690" y="2532649"/>
                </a:lnTo>
                <a:lnTo>
                  <a:pt x="2874483" y="2489532"/>
                </a:lnTo>
                <a:lnTo>
                  <a:pt x="2886057" y="2444561"/>
                </a:lnTo>
                <a:lnTo>
                  <a:pt x="2893174" y="2397974"/>
                </a:lnTo>
                <a:lnTo>
                  <a:pt x="2895600" y="2350008"/>
                </a:lnTo>
                <a:lnTo>
                  <a:pt x="2895600" y="0"/>
                </a:lnTo>
                <a:close/>
              </a:path>
            </a:pathLst>
          </a:custGeom>
          <a:solidFill>
            <a:srgbClr val="4E80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693407" y="2959607"/>
            <a:ext cx="2908300" cy="2847340"/>
          </a:xfrm>
          <a:custGeom>
            <a:avLst/>
            <a:gdLst/>
            <a:ahLst/>
            <a:cxnLst/>
            <a:rect l="l" t="t" r="r" b="b"/>
            <a:pathLst>
              <a:path w="2908300" h="2847340">
                <a:moveTo>
                  <a:pt x="2907792" y="0"/>
                </a:moveTo>
                <a:lnTo>
                  <a:pt x="484632" y="0"/>
                </a:lnTo>
                <a:lnTo>
                  <a:pt x="457200" y="3047"/>
                </a:lnTo>
                <a:lnTo>
                  <a:pt x="432816" y="3047"/>
                </a:lnTo>
                <a:lnTo>
                  <a:pt x="408432" y="6095"/>
                </a:lnTo>
                <a:lnTo>
                  <a:pt x="387096" y="12191"/>
                </a:lnTo>
                <a:lnTo>
                  <a:pt x="338327" y="21336"/>
                </a:lnTo>
                <a:lnTo>
                  <a:pt x="295656" y="39624"/>
                </a:lnTo>
                <a:lnTo>
                  <a:pt x="252984" y="60959"/>
                </a:lnTo>
                <a:lnTo>
                  <a:pt x="213360" y="82295"/>
                </a:lnTo>
                <a:lnTo>
                  <a:pt x="176784" y="112775"/>
                </a:lnTo>
                <a:lnTo>
                  <a:pt x="143256" y="143255"/>
                </a:lnTo>
                <a:lnTo>
                  <a:pt x="109727" y="176783"/>
                </a:lnTo>
                <a:lnTo>
                  <a:pt x="82296" y="213359"/>
                </a:lnTo>
                <a:lnTo>
                  <a:pt x="57912" y="252983"/>
                </a:lnTo>
                <a:lnTo>
                  <a:pt x="39624" y="295655"/>
                </a:lnTo>
                <a:lnTo>
                  <a:pt x="21336" y="341375"/>
                </a:lnTo>
                <a:lnTo>
                  <a:pt x="9144" y="387095"/>
                </a:lnTo>
                <a:lnTo>
                  <a:pt x="0" y="460247"/>
                </a:lnTo>
                <a:lnTo>
                  <a:pt x="0" y="2840735"/>
                </a:lnTo>
                <a:lnTo>
                  <a:pt x="6096" y="2846831"/>
                </a:lnTo>
                <a:lnTo>
                  <a:pt x="2438400" y="2846831"/>
                </a:lnTo>
                <a:lnTo>
                  <a:pt x="2465832" y="2843784"/>
                </a:lnTo>
                <a:lnTo>
                  <a:pt x="2490216" y="2843784"/>
                </a:lnTo>
                <a:lnTo>
                  <a:pt x="2514600" y="2840735"/>
                </a:lnTo>
                <a:lnTo>
                  <a:pt x="2535936" y="2834640"/>
                </a:lnTo>
                <a:lnTo>
                  <a:pt x="2548128" y="2831591"/>
                </a:lnTo>
                <a:lnTo>
                  <a:pt x="27432" y="2831591"/>
                </a:lnTo>
                <a:lnTo>
                  <a:pt x="12192" y="2819400"/>
                </a:lnTo>
                <a:lnTo>
                  <a:pt x="27432" y="2819400"/>
                </a:lnTo>
                <a:lnTo>
                  <a:pt x="27432" y="435863"/>
                </a:lnTo>
                <a:lnTo>
                  <a:pt x="30480" y="414527"/>
                </a:lnTo>
                <a:lnTo>
                  <a:pt x="36575" y="390143"/>
                </a:lnTo>
                <a:lnTo>
                  <a:pt x="45720" y="347471"/>
                </a:lnTo>
                <a:lnTo>
                  <a:pt x="64008" y="304800"/>
                </a:lnTo>
                <a:lnTo>
                  <a:pt x="82296" y="265175"/>
                </a:lnTo>
                <a:lnTo>
                  <a:pt x="103632" y="228600"/>
                </a:lnTo>
                <a:lnTo>
                  <a:pt x="131064" y="192024"/>
                </a:lnTo>
                <a:lnTo>
                  <a:pt x="161544" y="158495"/>
                </a:lnTo>
                <a:lnTo>
                  <a:pt x="192024" y="131063"/>
                </a:lnTo>
                <a:lnTo>
                  <a:pt x="228600" y="103631"/>
                </a:lnTo>
                <a:lnTo>
                  <a:pt x="265175" y="82295"/>
                </a:lnTo>
                <a:lnTo>
                  <a:pt x="304800" y="60959"/>
                </a:lnTo>
                <a:lnTo>
                  <a:pt x="347472" y="45719"/>
                </a:lnTo>
                <a:lnTo>
                  <a:pt x="393192" y="36575"/>
                </a:lnTo>
                <a:lnTo>
                  <a:pt x="414527" y="30479"/>
                </a:lnTo>
                <a:lnTo>
                  <a:pt x="435864" y="27431"/>
                </a:lnTo>
                <a:lnTo>
                  <a:pt x="2895600" y="27431"/>
                </a:lnTo>
                <a:lnTo>
                  <a:pt x="2895600" y="12191"/>
                </a:lnTo>
                <a:lnTo>
                  <a:pt x="2907792" y="12191"/>
                </a:lnTo>
                <a:lnTo>
                  <a:pt x="2907792" y="0"/>
                </a:lnTo>
                <a:close/>
              </a:path>
              <a:path w="2908300" h="2847340">
                <a:moveTo>
                  <a:pt x="27432" y="2819400"/>
                </a:moveTo>
                <a:lnTo>
                  <a:pt x="12192" y="2819400"/>
                </a:lnTo>
                <a:lnTo>
                  <a:pt x="27432" y="2831591"/>
                </a:lnTo>
                <a:lnTo>
                  <a:pt x="27432" y="2819400"/>
                </a:lnTo>
                <a:close/>
              </a:path>
              <a:path w="2908300" h="2847340">
                <a:moveTo>
                  <a:pt x="2895600" y="12191"/>
                </a:moveTo>
                <a:lnTo>
                  <a:pt x="2895600" y="2410967"/>
                </a:lnTo>
                <a:lnTo>
                  <a:pt x="2892552" y="2432304"/>
                </a:lnTo>
                <a:lnTo>
                  <a:pt x="2874264" y="2499360"/>
                </a:lnTo>
                <a:lnTo>
                  <a:pt x="2859024" y="2542031"/>
                </a:lnTo>
                <a:lnTo>
                  <a:pt x="2840736" y="2581655"/>
                </a:lnTo>
                <a:lnTo>
                  <a:pt x="2819400" y="2618231"/>
                </a:lnTo>
                <a:lnTo>
                  <a:pt x="2791968" y="2654808"/>
                </a:lnTo>
                <a:lnTo>
                  <a:pt x="2761488" y="2688335"/>
                </a:lnTo>
                <a:lnTo>
                  <a:pt x="2731008" y="2715767"/>
                </a:lnTo>
                <a:lnTo>
                  <a:pt x="2694432" y="2743199"/>
                </a:lnTo>
                <a:lnTo>
                  <a:pt x="2657856" y="2764535"/>
                </a:lnTo>
                <a:lnTo>
                  <a:pt x="2618232" y="2785872"/>
                </a:lnTo>
                <a:lnTo>
                  <a:pt x="2575560" y="2801111"/>
                </a:lnTo>
                <a:lnTo>
                  <a:pt x="2529840" y="2810255"/>
                </a:lnTo>
                <a:lnTo>
                  <a:pt x="2508504" y="2816352"/>
                </a:lnTo>
                <a:lnTo>
                  <a:pt x="2487167" y="2819400"/>
                </a:lnTo>
                <a:lnTo>
                  <a:pt x="27432" y="2819400"/>
                </a:lnTo>
                <a:lnTo>
                  <a:pt x="27432" y="2831591"/>
                </a:lnTo>
                <a:lnTo>
                  <a:pt x="2548128" y="2831591"/>
                </a:lnTo>
                <a:lnTo>
                  <a:pt x="2584704" y="2822447"/>
                </a:lnTo>
                <a:lnTo>
                  <a:pt x="2627376" y="2807208"/>
                </a:lnTo>
                <a:lnTo>
                  <a:pt x="2670048" y="2785872"/>
                </a:lnTo>
                <a:lnTo>
                  <a:pt x="2709672" y="2761487"/>
                </a:lnTo>
                <a:lnTo>
                  <a:pt x="2746248" y="2734055"/>
                </a:lnTo>
                <a:lnTo>
                  <a:pt x="2779776" y="2703575"/>
                </a:lnTo>
                <a:lnTo>
                  <a:pt x="2813304" y="2670047"/>
                </a:lnTo>
                <a:lnTo>
                  <a:pt x="2840736" y="2633472"/>
                </a:lnTo>
                <a:lnTo>
                  <a:pt x="2865120" y="2593847"/>
                </a:lnTo>
                <a:lnTo>
                  <a:pt x="2883408" y="2551175"/>
                </a:lnTo>
                <a:lnTo>
                  <a:pt x="2901696" y="2505455"/>
                </a:lnTo>
                <a:lnTo>
                  <a:pt x="2907792" y="2474975"/>
                </a:lnTo>
                <a:lnTo>
                  <a:pt x="2907792" y="27431"/>
                </a:lnTo>
                <a:lnTo>
                  <a:pt x="2895600" y="12191"/>
                </a:lnTo>
                <a:close/>
              </a:path>
              <a:path w="2908300" h="2847340">
                <a:moveTo>
                  <a:pt x="2907792" y="12191"/>
                </a:moveTo>
                <a:lnTo>
                  <a:pt x="2895600" y="12191"/>
                </a:lnTo>
                <a:lnTo>
                  <a:pt x="2907792" y="27431"/>
                </a:lnTo>
                <a:lnTo>
                  <a:pt x="2907792" y="12191"/>
                </a:lnTo>
                <a:close/>
              </a:path>
            </a:pathLst>
          </a:custGeom>
          <a:solidFill>
            <a:srgbClr val="375C8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6921500" y="3257803"/>
            <a:ext cx="14973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30" dirty="0">
                <a:solidFill>
                  <a:srgbClr val="FFFFFF"/>
                </a:solidFill>
              </a:rPr>
              <a:t>Tergantung:</a:t>
            </a:r>
            <a:endParaRPr sz="2400"/>
          </a:p>
        </p:txBody>
      </p:sp>
      <p:sp>
        <p:nvSpPr>
          <p:cNvPr id="7" name="object 7"/>
          <p:cNvSpPr txBox="1"/>
          <p:nvPr/>
        </p:nvSpPr>
        <p:spPr>
          <a:xfrm>
            <a:off x="6921500" y="3623564"/>
            <a:ext cx="2366010" cy="1854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8125" marR="586740" indent="-225425">
              <a:lnSpc>
                <a:spcPct val="100000"/>
              </a:lnSpc>
              <a:spcBef>
                <a:spcPts val="100"/>
              </a:spcBef>
              <a:buSzPct val="95833"/>
              <a:buFont typeface="Wingdings"/>
              <a:buChar char=""/>
              <a:tabLst>
                <a:tab pos="254000" algn="l"/>
              </a:tabLst>
            </a:pPr>
            <a:r>
              <a:rPr sz="2400" spc="-405" dirty="0">
                <a:solidFill>
                  <a:srgbClr val="FFFFFF"/>
                </a:solidFill>
                <a:latin typeface="Arial"/>
                <a:cs typeface="Arial"/>
              </a:rPr>
              <a:t>K</a:t>
            </a:r>
            <a:r>
              <a:rPr sz="2400" spc="-120" dirty="0">
                <a:solidFill>
                  <a:srgbClr val="FFFFFF"/>
                </a:solidFill>
                <a:latin typeface="Arial"/>
                <a:cs typeface="Arial"/>
              </a:rPr>
              <a:t>ar</a:t>
            </a:r>
            <a:r>
              <a:rPr sz="2400" spc="-15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400" spc="-150" dirty="0">
                <a:solidFill>
                  <a:srgbClr val="FFFFFF"/>
                </a:solidFill>
                <a:latin typeface="Arial"/>
                <a:cs typeface="Arial"/>
              </a:rPr>
              <a:t>k</a:t>
            </a:r>
            <a:r>
              <a:rPr sz="2400" spc="50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2400" spc="-140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400" spc="-55" dirty="0">
                <a:solidFill>
                  <a:srgbClr val="FFFFFF"/>
                </a:solidFill>
                <a:latin typeface="Arial"/>
                <a:cs typeface="Arial"/>
              </a:rPr>
              <a:t>ri</a:t>
            </a:r>
            <a:r>
              <a:rPr sz="2400" spc="-13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400" spc="75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2400" spc="-45" dirty="0">
                <a:solidFill>
                  <a:srgbClr val="FFFFFF"/>
                </a:solidFill>
                <a:latin typeface="Arial"/>
                <a:cs typeface="Arial"/>
              </a:rPr>
              <a:t>ik  </a:t>
            </a:r>
            <a:r>
              <a:rPr sz="2400" spc="-110" dirty="0">
                <a:solidFill>
                  <a:srgbClr val="FFFFFF"/>
                </a:solidFill>
                <a:latin typeface="Arial"/>
                <a:cs typeface="Arial"/>
              </a:rPr>
              <a:t>beban</a:t>
            </a:r>
            <a:endParaRPr sz="2400">
              <a:latin typeface="Arial"/>
              <a:cs typeface="Arial"/>
            </a:endParaRPr>
          </a:p>
          <a:p>
            <a:pPr marL="238125" indent="-225425">
              <a:lnSpc>
                <a:spcPct val="100000"/>
              </a:lnSpc>
              <a:buSzPct val="95833"/>
              <a:buFont typeface="Wingdings"/>
              <a:buChar char=""/>
              <a:tabLst>
                <a:tab pos="254000" algn="l"/>
              </a:tabLst>
            </a:pPr>
            <a:r>
              <a:rPr sz="2400" spc="-90" dirty="0">
                <a:solidFill>
                  <a:srgbClr val="FFFFFF"/>
                </a:solidFill>
                <a:latin typeface="Arial"/>
                <a:cs typeface="Arial"/>
              </a:rPr>
              <a:t>Umur</a:t>
            </a:r>
            <a:r>
              <a:rPr sz="2400" spc="-1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125" dirty="0">
                <a:solidFill>
                  <a:srgbClr val="FFFFFF"/>
                </a:solidFill>
                <a:latin typeface="Arial"/>
                <a:cs typeface="Arial"/>
              </a:rPr>
              <a:t>rencana</a:t>
            </a:r>
            <a:endParaRPr sz="2400">
              <a:latin typeface="Arial"/>
              <a:cs typeface="Arial"/>
            </a:endParaRPr>
          </a:p>
          <a:p>
            <a:pPr marL="238125" indent="-225425">
              <a:lnSpc>
                <a:spcPct val="100000"/>
              </a:lnSpc>
              <a:buSzPct val="95833"/>
              <a:buFont typeface="Wingdings"/>
              <a:buChar char=""/>
              <a:tabLst>
                <a:tab pos="254000" algn="l"/>
              </a:tabLst>
            </a:pPr>
            <a:r>
              <a:rPr sz="2400" spc="-125" dirty="0">
                <a:solidFill>
                  <a:srgbClr val="FFFFFF"/>
                </a:solidFill>
                <a:latin typeface="Arial"/>
                <a:cs typeface="Arial"/>
              </a:rPr>
              <a:t>Kondisi</a:t>
            </a:r>
            <a:r>
              <a:rPr sz="2400" spc="-2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130" dirty="0">
                <a:solidFill>
                  <a:srgbClr val="FFFFFF"/>
                </a:solidFill>
                <a:latin typeface="Arial"/>
                <a:cs typeface="Arial"/>
              </a:rPr>
              <a:t>subgrade</a:t>
            </a:r>
            <a:endParaRPr sz="2400">
              <a:latin typeface="Arial"/>
              <a:cs typeface="Arial"/>
            </a:endParaRPr>
          </a:p>
          <a:p>
            <a:pPr marL="238125" indent="-225425">
              <a:lnSpc>
                <a:spcPct val="100000"/>
              </a:lnSpc>
              <a:buSzPct val="95833"/>
              <a:buFont typeface="Wingdings"/>
              <a:buChar char=""/>
              <a:tabLst>
                <a:tab pos="254000" algn="l"/>
              </a:tabLst>
            </a:pPr>
            <a:r>
              <a:rPr sz="2400" spc="-180" dirty="0">
                <a:solidFill>
                  <a:srgbClr val="FFFFFF"/>
                </a:solidFill>
                <a:latin typeface="Arial"/>
                <a:cs typeface="Arial"/>
              </a:rPr>
              <a:t>Harga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600200" y="1905000"/>
            <a:ext cx="5105400" cy="48768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1600">
              <a:lnSpc>
                <a:spcPts val="1425"/>
              </a:lnSpc>
            </a:pPr>
            <a:fld id="{81D60167-4931-47E6-BA6A-407CBD079E47}" type="slidenum">
              <a:rPr spc="-60" dirty="0"/>
              <a:t>3</a:t>
            </a:fld>
            <a:endParaRPr spc="-6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026408" y="960119"/>
            <a:ext cx="2761488" cy="533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046976" y="988060"/>
            <a:ext cx="1514855" cy="6578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126739" y="2029460"/>
            <a:ext cx="5953125" cy="331279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56870" marR="5080" indent="-344170">
              <a:lnSpc>
                <a:spcPct val="100000"/>
              </a:lnSpc>
              <a:spcBef>
                <a:spcPts val="90"/>
              </a:spcBef>
              <a:buChar char="•"/>
              <a:tabLst>
                <a:tab pos="356870" algn="l"/>
                <a:tab pos="357505" algn="l"/>
              </a:tabLst>
            </a:pPr>
            <a:r>
              <a:rPr sz="3200" spc="-85" dirty="0">
                <a:solidFill>
                  <a:srgbClr val="0F243E"/>
                </a:solidFill>
                <a:latin typeface="Arial"/>
                <a:cs typeface="Arial"/>
              </a:rPr>
              <a:t>Bantalan </a:t>
            </a:r>
            <a:r>
              <a:rPr sz="3200" spc="-60" dirty="0">
                <a:solidFill>
                  <a:srgbClr val="0F243E"/>
                </a:solidFill>
                <a:latin typeface="Arial"/>
                <a:cs typeface="Arial"/>
              </a:rPr>
              <a:t>kayu </a:t>
            </a:r>
            <a:r>
              <a:rPr sz="3200" spc="-80" dirty="0">
                <a:solidFill>
                  <a:srgbClr val="0F243E"/>
                </a:solidFill>
                <a:latin typeface="Arial"/>
                <a:cs typeface="Arial"/>
              </a:rPr>
              <a:t>harus </a:t>
            </a:r>
            <a:r>
              <a:rPr sz="3200" spc="-15" dirty="0">
                <a:solidFill>
                  <a:srgbClr val="0F243E"/>
                </a:solidFill>
                <a:latin typeface="Arial"/>
                <a:cs typeface="Arial"/>
              </a:rPr>
              <a:t>memenuhi  </a:t>
            </a:r>
            <a:r>
              <a:rPr sz="3200" spc="-65" dirty="0">
                <a:solidFill>
                  <a:srgbClr val="0F243E"/>
                </a:solidFill>
                <a:latin typeface="Arial"/>
                <a:cs typeface="Arial"/>
              </a:rPr>
              <a:t>syarat-syarat </a:t>
            </a:r>
            <a:r>
              <a:rPr sz="3200" spc="-85" dirty="0">
                <a:solidFill>
                  <a:srgbClr val="0F243E"/>
                </a:solidFill>
                <a:latin typeface="Arial"/>
                <a:cs typeface="Arial"/>
              </a:rPr>
              <a:t>sebagai </a:t>
            </a:r>
            <a:r>
              <a:rPr sz="3200" spc="-10" dirty="0">
                <a:solidFill>
                  <a:srgbClr val="0F243E"/>
                </a:solidFill>
                <a:latin typeface="Arial"/>
                <a:cs typeface="Arial"/>
              </a:rPr>
              <a:t>berikut</a:t>
            </a:r>
            <a:r>
              <a:rPr sz="3200" spc="20" dirty="0">
                <a:solidFill>
                  <a:srgbClr val="0F243E"/>
                </a:solidFill>
                <a:latin typeface="Arial"/>
                <a:cs typeface="Arial"/>
              </a:rPr>
              <a:t> </a:t>
            </a:r>
            <a:r>
              <a:rPr sz="3200" spc="-200" dirty="0">
                <a:solidFill>
                  <a:srgbClr val="0F243E"/>
                </a:solidFill>
                <a:latin typeface="Arial"/>
                <a:cs typeface="Arial"/>
              </a:rPr>
              <a:t>:</a:t>
            </a:r>
            <a:endParaRPr sz="3200">
              <a:latin typeface="Arial"/>
              <a:cs typeface="Arial"/>
            </a:endParaRPr>
          </a:p>
          <a:p>
            <a:pPr marL="756285" marR="201930" lvl="1" indent="-286385">
              <a:lnSpc>
                <a:spcPct val="100000"/>
              </a:lnSpc>
              <a:spcBef>
                <a:spcPts val="735"/>
              </a:spcBef>
              <a:buChar char="–"/>
              <a:tabLst>
                <a:tab pos="756920" algn="l"/>
              </a:tabLst>
            </a:pPr>
            <a:r>
              <a:rPr sz="2800" spc="-100" dirty="0">
                <a:solidFill>
                  <a:srgbClr val="0F243E"/>
                </a:solidFill>
                <a:latin typeface="Arial"/>
                <a:cs typeface="Arial"/>
              </a:rPr>
              <a:t>Kayu </a:t>
            </a:r>
            <a:r>
              <a:rPr sz="2800" spc="-60" dirty="0">
                <a:solidFill>
                  <a:srgbClr val="0F243E"/>
                </a:solidFill>
                <a:latin typeface="Arial"/>
                <a:cs typeface="Arial"/>
              </a:rPr>
              <a:t>harus </a:t>
            </a:r>
            <a:r>
              <a:rPr sz="2800" spc="-25" dirty="0">
                <a:solidFill>
                  <a:srgbClr val="0F243E"/>
                </a:solidFill>
                <a:latin typeface="Arial"/>
                <a:cs typeface="Arial"/>
              </a:rPr>
              <a:t>tua, </a:t>
            </a:r>
            <a:r>
              <a:rPr sz="2800" spc="-65" dirty="0">
                <a:solidFill>
                  <a:srgbClr val="0F243E"/>
                </a:solidFill>
                <a:latin typeface="Arial"/>
                <a:cs typeface="Arial"/>
              </a:rPr>
              <a:t>sehat, </a:t>
            </a:r>
            <a:r>
              <a:rPr sz="2800" spc="15" dirty="0">
                <a:solidFill>
                  <a:srgbClr val="0F243E"/>
                </a:solidFill>
                <a:latin typeface="Arial"/>
                <a:cs typeface="Arial"/>
              </a:rPr>
              <a:t>utuh, </a:t>
            </a:r>
            <a:r>
              <a:rPr sz="2800" spc="-25" dirty="0">
                <a:solidFill>
                  <a:srgbClr val="0F243E"/>
                </a:solidFill>
                <a:latin typeface="Arial"/>
                <a:cs typeface="Arial"/>
              </a:rPr>
              <a:t>dan  </a:t>
            </a:r>
            <a:r>
              <a:rPr sz="2800" spc="5" dirty="0">
                <a:solidFill>
                  <a:srgbClr val="0F243E"/>
                </a:solidFill>
                <a:latin typeface="Arial"/>
                <a:cs typeface="Arial"/>
              </a:rPr>
              <a:t>tidak boleh </a:t>
            </a:r>
            <a:r>
              <a:rPr sz="2800" spc="-5" dirty="0">
                <a:solidFill>
                  <a:srgbClr val="0F243E"/>
                </a:solidFill>
                <a:latin typeface="Arial"/>
                <a:cs typeface="Arial"/>
              </a:rPr>
              <a:t>mengandung  </a:t>
            </a:r>
            <a:r>
              <a:rPr sz="2800" spc="5" dirty="0">
                <a:solidFill>
                  <a:srgbClr val="0F243E"/>
                </a:solidFill>
                <a:latin typeface="Arial"/>
                <a:cs typeface="Arial"/>
              </a:rPr>
              <a:t>kambium.</a:t>
            </a:r>
            <a:endParaRPr sz="2800">
              <a:latin typeface="Arial"/>
              <a:cs typeface="Arial"/>
            </a:endParaRPr>
          </a:p>
          <a:p>
            <a:pPr marL="756285" marR="292735" lvl="1" indent="-286385">
              <a:lnSpc>
                <a:spcPct val="100000"/>
              </a:lnSpc>
              <a:spcBef>
                <a:spcPts val="675"/>
              </a:spcBef>
              <a:buChar char="–"/>
              <a:tabLst>
                <a:tab pos="756920" algn="l"/>
              </a:tabLst>
            </a:pPr>
            <a:r>
              <a:rPr sz="2800" spc="-100" dirty="0">
                <a:solidFill>
                  <a:srgbClr val="0F243E"/>
                </a:solidFill>
                <a:latin typeface="Arial"/>
                <a:cs typeface="Arial"/>
              </a:rPr>
              <a:t>Kayu </a:t>
            </a:r>
            <a:r>
              <a:rPr sz="2800" spc="5" dirty="0">
                <a:solidFill>
                  <a:srgbClr val="0F243E"/>
                </a:solidFill>
                <a:latin typeface="Arial"/>
                <a:cs typeface="Arial"/>
              </a:rPr>
              <a:t>tidak boleh </a:t>
            </a:r>
            <a:r>
              <a:rPr sz="2800" spc="-20" dirty="0">
                <a:solidFill>
                  <a:srgbClr val="0F243E"/>
                </a:solidFill>
                <a:latin typeface="Arial"/>
                <a:cs typeface="Arial"/>
              </a:rPr>
              <a:t>mengan </a:t>
            </a:r>
            <a:r>
              <a:rPr sz="2800" spc="20" dirty="0">
                <a:solidFill>
                  <a:srgbClr val="0F243E"/>
                </a:solidFill>
                <a:latin typeface="Arial"/>
                <a:cs typeface="Arial"/>
              </a:rPr>
              <a:t>dung  </a:t>
            </a:r>
            <a:r>
              <a:rPr sz="2800" spc="-80" dirty="0">
                <a:solidFill>
                  <a:srgbClr val="0F243E"/>
                </a:solidFill>
                <a:latin typeface="Arial"/>
                <a:cs typeface="Arial"/>
              </a:rPr>
              <a:t>bekas </a:t>
            </a:r>
            <a:r>
              <a:rPr sz="2800" spc="-40" dirty="0">
                <a:solidFill>
                  <a:srgbClr val="0F243E"/>
                </a:solidFill>
                <a:latin typeface="Arial"/>
                <a:cs typeface="Arial"/>
              </a:rPr>
              <a:t>dahan </a:t>
            </a:r>
            <a:r>
              <a:rPr sz="2800" spc="-45" dirty="0">
                <a:solidFill>
                  <a:srgbClr val="0F243E"/>
                </a:solidFill>
                <a:latin typeface="Arial"/>
                <a:cs typeface="Arial"/>
              </a:rPr>
              <a:t>(mata</a:t>
            </a:r>
            <a:r>
              <a:rPr sz="2800" spc="215" dirty="0">
                <a:solidFill>
                  <a:srgbClr val="0F243E"/>
                </a:solidFill>
                <a:latin typeface="Arial"/>
                <a:cs typeface="Arial"/>
              </a:rPr>
              <a:t> </a:t>
            </a:r>
            <a:r>
              <a:rPr sz="2800" spc="-70" dirty="0">
                <a:solidFill>
                  <a:srgbClr val="0F243E"/>
                </a:solidFill>
                <a:latin typeface="Arial"/>
                <a:cs typeface="Arial"/>
              </a:rPr>
              <a:t>kayu).</a:t>
            </a:r>
            <a:endParaRPr sz="28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57200" y="457200"/>
            <a:ext cx="2542032" cy="1905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1600">
              <a:lnSpc>
                <a:spcPts val="1425"/>
              </a:lnSpc>
            </a:pPr>
            <a:fld id="{81D60167-4931-47E6-BA6A-407CBD079E47}" type="slidenum">
              <a:rPr spc="-60" dirty="0"/>
              <a:t>4</a:t>
            </a:fld>
            <a:endParaRPr spc="-6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026408" y="960119"/>
            <a:ext cx="2761488" cy="533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046976" y="988060"/>
            <a:ext cx="1514855" cy="6578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126739" y="1936060"/>
            <a:ext cx="5649595" cy="4399915"/>
          </a:xfrm>
          <a:prstGeom prst="rect">
            <a:avLst/>
          </a:prstGeom>
        </p:spPr>
        <p:txBody>
          <a:bodyPr vert="horz" wrap="square" lIns="0" tIns="68580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540"/>
              </a:spcBef>
              <a:buChar char="•"/>
              <a:tabLst>
                <a:tab pos="356870" algn="l"/>
                <a:tab pos="357505" algn="l"/>
              </a:tabLst>
            </a:pPr>
            <a:r>
              <a:rPr sz="3200" spc="-35" dirty="0">
                <a:solidFill>
                  <a:srgbClr val="0F243E"/>
                </a:solidFill>
                <a:latin typeface="Arial"/>
                <a:cs typeface="Arial"/>
              </a:rPr>
              <a:t>Keuntungan:</a:t>
            </a:r>
            <a:endParaRPr sz="320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spcBef>
                <a:spcPts val="400"/>
              </a:spcBef>
              <a:buChar char="–"/>
              <a:tabLst>
                <a:tab pos="756920" algn="l"/>
              </a:tabLst>
            </a:pPr>
            <a:r>
              <a:rPr sz="2800" spc="-55" dirty="0">
                <a:solidFill>
                  <a:srgbClr val="0F243E"/>
                </a:solidFill>
                <a:latin typeface="Arial"/>
                <a:cs typeface="Arial"/>
              </a:rPr>
              <a:t>Lebih</a:t>
            </a:r>
            <a:r>
              <a:rPr sz="2800" spc="25" dirty="0">
                <a:solidFill>
                  <a:srgbClr val="0F243E"/>
                </a:solidFill>
                <a:latin typeface="Arial"/>
                <a:cs typeface="Arial"/>
              </a:rPr>
              <a:t> </a:t>
            </a:r>
            <a:r>
              <a:rPr sz="2800" spc="-45" dirty="0">
                <a:solidFill>
                  <a:srgbClr val="0F243E"/>
                </a:solidFill>
                <a:latin typeface="Arial"/>
                <a:cs typeface="Arial"/>
              </a:rPr>
              <a:t>nyaman,</a:t>
            </a:r>
            <a:endParaRPr sz="280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spcBef>
                <a:spcPts val="335"/>
              </a:spcBef>
              <a:buChar char="–"/>
              <a:tabLst>
                <a:tab pos="756920" algn="l"/>
              </a:tabLst>
            </a:pPr>
            <a:r>
              <a:rPr sz="2800" spc="-5" dirty="0">
                <a:solidFill>
                  <a:srgbClr val="0F243E"/>
                </a:solidFill>
                <a:latin typeface="Arial"/>
                <a:cs typeface="Arial"/>
              </a:rPr>
              <a:t>mudah</a:t>
            </a:r>
            <a:r>
              <a:rPr sz="2800" spc="60" dirty="0">
                <a:solidFill>
                  <a:srgbClr val="0F243E"/>
                </a:solidFill>
                <a:latin typeface="Arial"/>
                <a:cs typeface="Arial"/>
              </a:rPr>
              <a:t> </a:t>
            </a:r>
            <a:r>
              <a:rPr sz="2800" spc="5" dirty="0">
                <a:solidFill>
                  <a:srgbClr val="0F243E"/>
                </a:solidFill>
                <a:latin typeface="Arial"/>
                <a:cs typeface="Arial"/>
              </a:rPr>
              <a:t>diperoleh</a:t>
            </a:r>
            <a:endParaRPr sz="280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spcBef>
                <a:spcPts val="335"/>
              </a:spcBef>
              <a:buChar char="–"/>
              <a:tabLst>
                <a:tab pos="756920" algn="l"/>
              </a:tabLst>
            </a:pPr>
            <a:r>
              <a:rPr sz="2800" spc="5" dirty="0">
                <a:solidFill>
                  <a:srgbClr val="0F243E"/>
                </a:solidFill>
                <a:latin typeface="Arial"/>
                <a:cs typeface="Arial"/>
              </a:rPr>
              <a:t>Mudah</a:t>
            </a:r>
            <a:r>
              <a:rPr sz="2800" spc="105" dirty="0">
                <a:solidFill>
                  <a:srgbClr val="0F243E"/>
                </a:solidFill>
                <a:latin typeface="Arial"/>
                <a:cs typeface="Arial"/>
              </a:rPr>
              <a:t> </a:t>
            </a:r>
            <a:r>
              <a:rPr sz="2800" spc="15" dirty="0">
                <a:solidFill>
                  <a:srgbClr val="0F243E"/>
                </a:solidFill>
                <a:latin typeface="Arial"/>
                <a:cs typeface="Arial"/>
              </a:rPr>
              <a:t>dibentuk</a:t>
            </a:r>
            <a:endParaRPr sz="280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spcBef>
                <a:spcPts val="335"/>
              </a:spcBef>
              <a:buChar char="–"/>
              <a:tabLst>
                <a:tab pos="756920" algn="l"/>
              </a:tabLst>
            </a:pPr>
            <a:r>
              <a:rPr sz="2800" spc="-125" dirty="0">
                <a:solidFill>
                  <a:srgbClr val="0F243E"/>
                </a:solidFill>
                <a:latin typeface="Arial"/>
                <a:cs typeface="Arial"/>
              </a:rPr>
              <a:t>Elastis</a:t>
            </a:r>
            <a:endParaRPr sz="2800">
              <a:latin typeface="Arial"/>
              <a:cs typeface="Arial"/>
            </a:endParaRPr>
          </a:p>
          <a:p>
            <a:pPr marL="356870" indent="-344170">
              <a:lnSpc>
                <a:spcPct val="100000"/>
              </a:lnSpc>
              <a:spcBef>
                <a:spcPts val="320"/>
              </a:spcBef>
              <a:buChar char="•"/>
              <a:tabLst>
                <a:tab pos="356870" algn="l"/>
                <a:tab pos="357505" algn="l"/>
              </a:tabLst>
            </a:pPr>
            <a:r>
              <a:rPr sz="3200" spc="-65" dirty="0">
                <a:solidFill>
                  <a:srgbClr val="0F243E"/>
                </a:solidFill>
                <a:latin typeface="Arial"/>
                <a:cs typeface="Arial"/>
              </a:rPr>
              <a:t>Kerugiannya</a:t>
            </a:r>
            <a:endParaRPr sz="320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spcBef>
                <a:spcPts val="400"/>
              </a:spcBef>
              <a:buChar char="–"/>
              <a:tabLst>
                <a:tab pos="756920" algn="l"/>
              </a:tabLst>
            </a:pPr>
            <a:r>
              <a:rPr sz="2800" spc="-95" dirty="0">
                <a:solidFill>
                  <a:srgbClr val="0F243E"/>
                </a:solidFill>
                <a:latin typeface="Arial"/>
                <a:cs typeface="Arial"/>
              </a:rPr>
              <a:t>Cepat</a:t>
            </a:r>
            <a:r>
              <a:rPr sz="2800" spc="155" dirty="0">
                <a:solidFill>
                  <a:srgbClr val="0F243E"/>
                </a:solidFill>
                <a:latin typeface="Arial"/>
                <a:cs typeface="Arial"/>
              </a:rPr>
              <a:t> </a:t>
            </a:r>
            <a:r>
              <a:rPr sz="2800" spc="-60" dirty="0">
                <a:solidFill>
                  <a:srgbClr val="0F243E"/>
                </a:solidFill>
                <a:latin typeface="Arial"/>
                <a:cs typeface="Arial"/>
              </a:rPr>
              <a:t>rusak</a:t>
            </a:r>
            <a:endParaRPr sz="280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spcBef>
                <a:spcPts val="335"/>
              </a:spcBef>
              <a:buChar char="–"/>
              <a:tabLst>
                <a:tab pos="756920" algn="l"/>
              </a:tabLst>
            </a:pPr>
            <a:r>
              <a:rPr sz="2800" spc="-65" dirty="0">
                <a:solidFill>
                  <a:srgbClr val="0F243E"/>
                </a:solidFill>
                <a:latin typeface="Arial"/>
                <a:cs typeface="Arial"/>
              </a:rPr>
              <a:t>Penambat </a:t>
            </a:r>
            <a:r>
              <a:rPr sz="2800" spc="-15" dirty="0">
                <a:solidFill>
                  <a:srgbClr val="0F243E"/>
                </a:solidFill>
                <a:latin typeface="Arial"/>
                <a:cs typeface="Arial"/>
              </a:rPr>
              <a:t>menjadi kurang</a:t>
            </a:r>
            <a:r>
              <a:rPr sz="2800" spc="-275" dirty="0">
                <a:solidFill>
                  <a:srgbClr val="0F243E"/>
                </a:solidFill>
                <a:latin typeface="Arial"/>
                <a:cs typeface="Arial"/>
              </a:rPr>
              <a:t> </a:t>
            </a:r>
            <a:r>
              <a:rPr sz="2800" spc="-30" dirty="0">
                <a:solidFill>
                  <a:srgbClr val="0F243E"/>
                </a:solidFill>
                <a:latin typeface="Arial"/>
                <a:cs typeface="Arial"/>
              </a:rPr>
              <a:t>kuat</a:t>
            </a:r>
            <a:endParaRPr sz="280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spcBef>
                <a:spcPts val="340"/>
              </a:spcBef>
              <a:buChar char="–"/>
              <a:tabLst>
                <a:tab pos="756920" algn="l"/>
              </a:tabLst>
            </a:pPr>
            <a:r>
              <a:rPr sz="2800" spc="-90" dirty="0">
                <a:solidFill>
                  <a:srgbClr val="0F243E"/>
                </a:solidFill>
                <a:latin typeface="Arial"/>
                <a:cs typeface="Arial"/>
              </a:rPr>
              <a:t>Sekarang </a:t>
            </a:r>
            <a:r>
              <a:rPr sz="2800" spc="-10" dirty="0">
                <a:solidFill>
                  <a:srgbClr val="0F243E"/>
                </a:solidFill>
                <a:latin typeface="Arial"/>
                <a:cs typeface="Arial"/>
              </a:rPr>
              <a:t>relatif</a:t>
            </a:r>
            <a:r>
              <a:rPr sz="2800" spc="340" dirty="0">
                <a:solidFill>
                  <a:srgbClr val="0F243E"/>
                </a:solidFill>
                <a:latin typeface="Arial"/>
                <a:cs typeface="Arial"/>
              </a:rPr>
              <a:t> </a:t>
            </a:r>
            <a:r>
              <a:rPr sz="2800" spc="-40" dirty="0">
                <a:solidFill>
                  <a:srgbClr val="0F243E"/>
                </a:solidFill>
                <a:latin typeface="Arial"/>
                <a:cs typeface="Arial"/>
              </a:rPr>
              <a:t>mahal</a:t>
            </a:r>
            <a:endParaRPr sz="28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57200" y="457200"/>
            <a:ext cx="2542032" cy="1905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1600">
              <a:lnSpc>
                <a:spcPts val="1425"/>
              </a:lnSpc>
            </a:pPr>
            <a:fld id="{81D60167-4931-47E6-BA6A-407CBD079E47}" type="slidenum">
              <a:rPr spc="-60" dirty="0"/>
              <a:t>5</a:t>
            </a:fld>
            <a:endParaRPr spc="-6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026408" y="987552"/>
            <a:ext cx="2761488" cy="5364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046976" y="1016000"/>
            <a:ext cx="1514855" cy="660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126739" y="2029460"/>
            <a:ext cx="6237605" cy="256032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56870" marR="5080" indent="-344170">
              <a:lnSpc>
                <a:spcPct val="100000"/>
              </a:lnSpc>
              <a:spcBef>
                <a:spcPts val="90"/>
              </a:spcBef>
              <a:buChar char="•"/>
              <a:tabLst>
                <a:tab pos="356870" algn="l"/>
                <a:tab pos="357505" algn="l"/>
              </a:tabLst>
            </a:pPr>
            <a:r>
              <a:rPr sz="3200" spc="-10" dirty="0">
                <a:solidFill>
                  <a:srgbClr val="0F243E"/>
                </a:solidFill>
                <a:latin typeface="Arial"/>
                <a:cs typeface="Arial"/>
              </a:rPr>
              <a:t>Untuk </a:t>
            </a:r>
            <a:r>
              <a:rPr sz="3200" spc="-25" dirty="0">
                <a:solidFill>
                  <a:srgbClr val="0F243E"/>
                </a:solidFill>
                <a:latin typeface="Arial"/>
                <a:cs typeface="Arial"/>
              </a:rPr>
              <a:t>memperpanjang </a:t>
            </a:r>
            <a:r>
              <a:rPr sz="3200" spc="10" dirty="0">
                <a:solidFill>
                  <a:srgbClr val="0F243E"/>
                </a:solidFill>
                <a:latin typeface="Arial"/>
                <a:cs typeface="Arial"/>
              </a:rPr>
              <a:t>umur  </a:t>
            </a:r>
            <a:r>
              <a:rPr sz="3200" spc="-35" dirty="0">
                <a:solidFill>
                  <a:srgbClr val="0F243E"/>
                </a:solidFill>
                <a:latin typeface="Arial"/>
                <a:cs typeface="Arial"/>
              </a:rPr>
              <a:t>bantalan, </a:t>
            </a:r>
            <a:r>
              <a:rPr sz="3200" spc="-60" dirty="0">
                <a:solidFill>
                  <a:srgbClr val="0F243E"/>
                </a:solidFill>
                <a:latin typeface="Arial"/>
                <a:cs typeface="Arial"/>
              </a:rPr>
              <a:t>antara </a:t>
            </a:r>
            <a:r>
              <a:rPr sz="3200" spc="-35" dirty="0">
                <a:solidFill>
                  <a:srgbClr val="0F243E"/>
                </a:solidFill>
                <a:latin typeface="Arial"/>
                <a:cs typeface="Arial"/>
              </a:rPr>
              <a:t>rel </a:t>
            </a:r>
            <a:r>
              <a:rPr sz="3200" spc="-40" dirty="0">
                <a:solidFill>
                  <a:srgbClr val="0F243E"/>
                </a:solidFill>
                <a:latin typeface="Arial"/>
                <a:cs typeface="Arial"/>
              </a:rPr>
              <a:t>dan bantalan  </a:t>
            </a:r>
            <a:r>
              <a:rPr sz="3200" spc="-80" dirty="0">
                <a:solidFill>
                  <a:srgbClr val="0F243E"/>
                </a:solidFill>
                <a:latin typeface="Arial"/>
                <a:cs typeface="Arial"/>
              </a:rPr>
              <a:t>harus </a:t>
            </a:r>
            <a:r>
              <a:rPr sz="3200" spc="-60" dirty="0">
                <a:solidFill>
                  <a:srgbClr val="0F243E"/>
                </a:solidFill>
                <a:latin typeface="Arial"/>
                <a:cs typeface="Arial"/>
              </a:rPr>
              <a:t>dipasang </a:t>
            </a:r>
            <a:r>
              <a:rPr sz="3200" spc="-40" dirty="0">
                <a:solidFill>
                  <a:srgbClr val="0F243E"/>
                </a:solidFill>
                <a:latin typeface="Arial"/>
                <a:cs typeface="Arial"/>
              </a:rPr>
              <a:t>pelat</a:t>
            </a:r>
            <a:r>
              <a:rPr sz="3200" spc="-80" dirty="0">
                <a:solidFill>
                  <a:srgbClr val="0F243E"/>
                </a:solidFill>
                <a:latin typeface="Arial"/>
                <a:cs typeface="Arial"/>
              </a:rPr>
              <a:t> </a:t>
            </a:r>
            <a:r>
              <a:rPr sz="3200" spc="-110" dirty="0">
                <a:solidFill>
                  <a:srgbClr val="0F243E"/>
                </a:solidFill>
                <a:latin typeface="Arial"/>
                <a:cs typeface="Arial"/>
              </a:rPr>
              <a:t>andas.</a:t>
            </a:r>
            <a:endParaRPr sz="3200">
              <a:latin typeface="Arial"/>
              <a:cs typeface="Arial"/>
            </a:endParaRPr>
          </a:p>
          <a:p>
            <a:pPr marL="356870" marR="459740" indent="-344170">
              <a:lnSpc>
                <a:spcPct val="100000"/>
              </a:lnSpc>
              <a:spcBef>
                <a:spcPts val="770"/>
              </a:spcBef>
              <a:buChar char="•"/>
              <a:tabLst>
                <a:tab pos="356870" algn="l"/>
                <a:tab pos="357505" algn="l"/>
              </a:tabLst>
            </a:pPr>
            <a:r>
              <a:rPr sz="3200" spc="-160" dirty="0">
                <a:solidFill>
                  <a:srgbClr val="0F243E"/>
                </a:solidFill>
                <a:latin typeface="Arial"/>
                <a:cs typeface="Arial"/>
              </a:rPr>
              <a:t>Jenis </a:t>
            </a:r>
            <a:r>
              <a:rPr sz="3200" spc="-60" dirty="0">
                <a:solidFill>
                  <a:srgbClr val="0F243E"/>
                </a:solidFill>
                <a:latin typeface="Arial"/>
                <a:cs typeface="Arial"/>
              </a:rPr>
              <a:t>kayu </a:t>
            </a:r>
            <a:r>
              <a:rPr sz="3200" spc="-55" dirty="0">
                <a:solidFill>
                  <a:srgbClr val="0F243E"/>
                </a:solidFill>
                <a:latin typeface="Arial"/>
                <a:cs typeface="Arial"/>
              </a:rPr>
              <a:t>yang </a:t>
            </a:r>
            <a:r>
              <a:rPr sz="3200" spc="-50" dirty="0">
                <a:solidFill>
                  <a:srgbClr val="0F243E"/>
                </a:solidFill>
                <a:latin typeface="Arial"/>
                <a:cs typeface="Arial"/>
              </a:rPr>
              <a:t>dapat </a:t>
            </a:r>
            <a:r>
              <a:rPr sz="3200" spc="-30" dirty="0">
                <a:solidFill>
                  <a:srgbClr val="0F243E"/>
                </a:solidFill>
                <a:latin typeface="Arial"/>
                <a:cs typeface="Arial"/>
              </a:rPr>
              <a:t>dipakai:  </a:t>
            </a:r>
            <a:r>
              <a:rPr sz="3200" spc="-60" dirty="0">
                <a:solidFill>
                  <a:srgbClr val="0F243E"/>
                </a:solidFill>
                <a:latin typeface="Arial"/>
                <a:cs typeface="Arial"/>
              </a:rPr>
              <a:t>kayu </a:t>
            </a:r>
            <a:r>
              <a:rPr sz="3200" spc="-85" dirty="0">
                <a:solidFill>
                  <a:srgbClr val="0F243E"/>
                </a:solidFill>
                <a:latin typeface="Arial"/>
                <a:cs typeface="Arial"/>
              </a:rPr>
              <a:t>besi, </a:t>
            </a:r>
            <a:r>
              <a:rPr sz="3200" spc="-60" dirty="0">
                <a:solidFill>
                  <a:srgbClr val="0F243E"/>
                </a:solidFill>
                <a:latin typeface="Arial"/>
                <a:cs typeface="Arial"/>
              </a:rPr>
              <a:t>kayu</a:t>
            </a:r>
            <a:r>
              <a:rPr sz="3200" spc="195" dirty="0">
                <a:solidFill>
                  <a:srgbClr val="0F243E"/>
                </a:solidFill>
                <a:latin typeface="Arial"/>
                <a:cs typeface="Arial"/>
              </a:rPr>
              <a:t> </a:t>
            </a:r>
            <a:r>
              <a:rPr sz="3200" spc="-15" dirty="0">
                <a:solidFill>
                  <a:srgbClr val="0F243E"/>
                </a:solidFill>
                <a:latin typeface="Arial"/>
                <a:cs typeface="Arial"/>
              </a:rPr>
              <a:t>jati.</a:t>
            </a:r>
            <a:endParaRPr sz="32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57200" y="457200"/>
            <a:ext cx="2542032" cy="1905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1600">
              <a:lnSpc>
                <a:spcPts val="1425"/>
              </a:lnSpc>
            </a:pPr>
            <a:fld id="{81D60167-4931-47E6-BA6A-407CBD079E47}" type="slidenum">
              <a:rPr spc="-60" dirty="0"/>
              <a:t>6</a:t>
            </a:fld>
            <a:endParaRPr spc="-6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026408" y="960119"/>
            <a:ext cx="2761488" cy="533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046976" y="988060"/>
            <a:ext cx="1514855" cy="6578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126739" y="2032508"/>
            <a:ext cx="6174105" cy="4414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772795">
              <a:lnSpc>
                <a:spcPct val="100000"/>
              </a:lnSpc>
              <a:spcBef>
                <a:spcPts val="100"/>
              </a:spcBef>
            </a:pPr>
            <a:r>
              <a:rPr sz="3000" spc="-95" dirty="0">
                <a:solidFill>
                  <a:srgbClr val="0F243E"/>
                </a:solidFill>
                <a:latin typeface="Arial"/>
                <a:cs typeface="Arial"/>
              </a:rPr>
              <a:t>Persyaratan </a:t>
            </a:r>
            <a:r>
              <a:rPr sz="3000" spc="25" dirty="0">
                <a:solidFill>
                  <a:srgbClr val="0F243E"/>
                </a:solidFill>
                <a:latin typeface="Arial"/>
                <a:cs typeface="Arial"/>
              </a:rPr>
              <a:t>mutu, </a:t>
            </a:r>
            <a:r>
              <a:rPr sz="3000" spc="-40" dirty="0">
                <a:solidFill>
                  <a:srgbClr val="0F243E"/>
                </a:solidFill>
                <a:latin typeface="Arial"/>
                <a:cs typeface="Arial"/>
              </a:rPr>
              <a:t>kekuatan </a:t>
            </a:r>
            <a:r>
              <a:rPr sz="3000" spc="-30" dirty="0">
                <a:solidFill>
                  <a:srgbClr val="0F243E"/>
                </a:solidFill>
                <a:latin typeface="Arial"/>
                <a:cs typeface="Arial"/>
              </a:rPr>
              <a:t>dan  </a:t>
            </a:r>
            <a:r>
              <a:rPr sz="3000" spc="-55" dirty="0">
                <a:solidFill>
                  <a:srgbClr val="0F243E"/>
                </a:solidFill>
                <a:latin typeface="Arial"/>
                <a:cs typeface="Arial"/>
              </a:rPr>
              <a:t>keawetan</a:t>
            </a:r>
            <a:r>
              <a:rPr sz="3000" spc="100" dirty="0">
                <a:solidFill>
                  <a:srgbClr val="0F243E"/>
                </a:solidFill>
                <a:latin typeface="Arial"/>
                <a:cs typeface="Arial"/>
              </a:rPr>
              <a:t> </a:t>
            </a:r>
            <a:r>
              <a:rPr sz="3000" spc="-55" dirty="0">
                <a:solidFill>
                  <a:srgbClr val="0F243E"/>
                </a:solidFill>
                <a:latin typeface="Arial"/>
                <a:cs typeface="Arial"/>
              </a:rPr>
              <a:t>kayu</a:t>
            </a:r>
            <a:endParaRPr sz="3000">
              <a:latin typeface="Arial"/>
              <a:cs typeface="Arial"/>
            </a:endParaRPr>
          </a:p>
          <a:p>
            <a:pPr marL="622300" marR="99695" indent="-609600">
              <a:lnSpc>
                <a:spcPct val="100000"/>
              </a:lnSpc>
              <a:spcBef>
                <a:spcPts val="720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3000" spc="-114" dirty="0">
                <a:solidFill>
                  <a:srgbClr val="0F243E"/>
                </a:solidFill>
                <a:latin typeface="Arial"/>
                <a:cs typeface="Arial"/>
              </a:rPr>
              <a:t>Kayu </a:t>
            </a:r>
            <a:r>
              <a:rPr sz="3000" spc="15" dirty="0">
                <a:solidFill>
                  <a:srgbClr val="0F243E"/>
                </a:solidFill>
                <a:latin typeface="Arial"/>
                <a:cs typeface="Arial"/>
              </a:rPr>
              <a:t>utuh, </a:t>
            </a:r>
            <a:r>
              <a:rPr sz="3000" spc="-40" dirty="0">
                <a:solidFill>
                  <a:srgbClr val="0F243E"/>
                </a:solidFill>
                <a:latin typeface="Arial"/>
                <a:cs typeface="Arial"/>
              </a:rPr>
              <a:t>padat </a:t>
            </a:r>
            <a:r>
              <a:rPr sz="3000" spc="-185" dirty="0">
                <a:solidFill>
                  <a:srgbClr val="0F243E"/>
                </a:solidFill>
                <a:latin typeface="Arial"/>
                <a:cs typeface="Arial"/>
              </a:rPr>
              <a:t>, </a:t>
            </a:r>
            <a:r>
              <a:rPr sz="3000" dirty="0">
                <a:solidFill>
                  <a:srgbClr val="0F243E"/>
                </a:solidFill>
                <a:latin typeface="Arial"/>
                <a:cs typeface="Arial"/>
              </a:rPr>
              <a:t>tidak</a:t>
            </a:r>
            <a:r>
              <a:rPr sz="3000" spc="-200" dirty="0">
                <a:solidFill>
                  <a:srgbClr val="0F243E"/>
                </a:solidFill>
                <a:latin typeface="Arial"/>
                <a:cs typeface="Arial"/>
              </a:rPr>
              <a:t> </a:t>
            </a:r>
            <a:r>
              <a:rPr sz="3000" spc="-25" dirty="0">
                <a:solidFill>
                  <a:srgbClr val="0F243E"/>
                </a:solidFill>
                <a:latin typeface="Arial"/>
                <a:cs typeface="Arial"/>
              </a:rPr>
              <a:t>bermata,  </a:t>
            </a:r>
            <a:r>
              <a:rPr sz="3000" dirty="0">
                <a:solidFill>
                  <a:srgbClr val="0F243E"/>
                </a:solidFill>
                <a:latin typeface="Arial"/>
                <a:cs typeface="Arial"/>
              </a:rPr>
              <a:t>tidak </a:t>
            </a:r>
            <a:r>
              <a:rPr sz="3000" spc="-75" dirty="0">
                <a:solidFill>
                  <a:srgbClr val="0F243E"/>
                </a:solidFill>
                <a:latin typeface="Arial"/>
                <a:cs typeface="Arial"/>
              </a:rPr>
              <a:t>ada </a:t>
            </a:r>
            <a:r>
              <a:rPr sz="3000" spc="-95" dirty="0">
                <a:solidFill>
                  <a:srgbClr val="0F243E"/>
                </a:solidFill>
                <a:latin typeface="Arial"/>
                <a:cs typeface="Arial"/>
              </a:rPr>
              <a:t>bekas </a:t>
            </a:r>
            <a:r>
              <a:rPr sz="3000" spc="-25" dirty="0">
                <a:solidFill>
                  <a:srgbClr val="0F243E"/>
                </a:solidFill>
                <a:latin typeface="Arial"/>
                <a:cs typeface="Arial"/>
              </a:rPr>
              <a:t>ulat </a:t>
            </a:r>
            <a:r>
              <a:rPr sz="3000" spc="-30" dirty="0">
                <a:solidFill>
                  <a:srgbClr val="0F243E"/>
                </a:solidFill>
                <a:latin typeface="Arial"/>
                <a:cs typeface="Arial"/>
              </a:rPr>
              <a:t>dan </a:t>
            </a:r>
            <a:r>
              <a:rPr sz="3000" dirty="0">
                <a:solidFill>
                  <a:srgbClr val="0F243E"/>
                </a:solidFill>
                <a:latin typeface="Arial"/>
                <a:cs typeface="Arial"/>
              </a:rPr>
              <a:t>tidak  </a:t>
            </a:r>
            <a:r>
              <a:rPr sz="3000" spc="-75" dirty="0">
                <a:solidFill>
                  <a:srgbClr val="0F243E"/>
                </a:solidFill>
                <a:latin typeface="Arial"/>
                <a:cs typeface="Arial"/>
              </a:rPr>
              <a:t>ada </a:t>
            </a:r>
            <a:r>
              <a:rPr sz="3000" spc="-30" dirty="0">
                <a:solidFill>
                  <a:srgbClr val="0F243E"/>
                </a:solidFill>
                <a:latin typeface="Arial"/>
                <a:cs typeface="Arial"/>
              </a:rPr>
              <a:t>tanda </a:t>
            </a:r>
            <a:r>
              <a:rPr sz="3000" spc="-15" dirty="0">
                <a:solidFill>
                  <a:srgbClr val="0F243E"/>
                </a:solidFill>
                <a:latin typeface="Arial"/>
                <a:cs typeface="Arial"/>
              </a:rPr>
              <a:t>mulai</a:t>
            </a:r>
            <a:r>
              <a:rPr sz="3000" spc="340" dirty="0">
                <a:solidFill>
                  <a:srgbClr val="0F243E"/>
                </a:solidFill>
                <a:latin typeface="Arial"/>
                <a:cs typeface="Arial"/>
              </a:rPr>
              <a:t> </a:t>
            </a:r>
            <a:r>
              <a:rPr sz="3000" spc="-30" dirty="0">
                <a:solidFill>
                  <a:srgbClr val="0F243E"/>
                </a:solidFill>
                <a:latin typeface="Arial"/>
                <a:cs typeface="Arial"/>
              </a:rPr>
              <a:t>lapuk.</a:t>
            </a:r>
            <a:endParaRPr sz="3000">
              <a:latin typeface="Arial"/>
              <a:cs typeface="Arial"/>
            </a:endParaRPr>
          </a:p>
          <a:p>
            <a:pPr marL="622300" indent="-609600">
              <a:lnSpc>
                <a:spcPct val="100000"/>
              </a:lnSpc>
              <a:spcBef>
                <a:spcPts val="720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3000" spc="-95" dirty="0">
                <a:solidFill>
                  <a:srgbClr val="0F243E"/>
                </a:solidFill>
                <a:latin typeface="Arial"/>
                <a:cs typeface="Arial"/>
              </a:rPr>
              <a:t>Kadar </a:t>
            </a:r>
            <a:r>
              <a:rPr sz="3000" spc="-40" dirty="0">
                <a:solidFill>
                  <a:srgbClr val="0F243E"/>
                </a:solidFill>
                <a:latin typeface="Arial"/>
                <a:cs typeface="Arial"/>
              </a:rPr>
              <a:t>air </a:t>
            </a:r>
            <a:r>
              <a:rPr sz="3000" spc="-35" dirty="0">
                <a:solidFill>
                  <a:srgbClr val="0F243E"/>
                </a:solidFill>
                <a:latin typeface="Arial"/>
                <a:cs typeface="Arial"/>
              </a:rPr>
              <a:t>maksimum </a:t>
            </a:r>
            <a:r>
              <a:rPr sz="3000" spc="-60" dirty="0">
                <a:solidFill>
                  <a:srgbClr val="0F243E"/>
                </a:solidFill>
                <a:latin typeface="Arial"/>
                <a:cs typeface="Arial"/>
              </a:rPr>
              <a:t>25</a:t>
            </a:r>
            <a:r>
              <a:rPr sz="3000" spc="409" dirty="0">
                <a:solidFill>
                  <a:srgbClr val="0F243E"/>
                </a:solidFill>
                <a:latin typeface="Arial"/>
                <a:cs typeface="Arial"/>
              </a:rPr>
              <a:t> </a:t>
            </a:r>
            <a:r>
              <a:rPr sz="3000" spc="-215" dirty="0">
                <a:solidFill>
                  <a:srgbClr val="0F243E"/>
                </a:solidFill>
                <a:latin typeface="Arial"/>
                <a:cs typeface="Arial"/>
              </a:rPr>
              <a:t>%</a:t>
            </a:r>
            <a:endParaRPr sz="3000">
              <a:latin typeface="Arial"/>
              <a:cs typeface="Arial"/>
            </a:endParaRPr>
          </a:p>
          <a:p>
            <a:pPr marL="622300" marR="5080" indent="-609600">
              <a:lnSpc>
                <a:spcPct val="100000"/>
              </a:lnSpc>
              <a:spcBef>
                <a:spcPts val="720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3000" spc="-75" dirty="0">
                <a:solidFill>
                  <a:srgbClr val="0F243E"/>
                </a:solidFill>
                <a:latin typeface="Arial"/>
                <a:cs typeface="Arial"/>
              </a:rPr>
              <a:t>Bantalan </a:t>
            </a:r>
            <a:r>
              <a:rPr sz="3000" spc="-55" dirty="0">
                <a:solidFill>
                  <a:srgbClr val="0F243E"/>
                </a:solidFill>
                <a:latin typeface="Arial"/>
                <a:cs typeface="Arial"/>
              </a:rPr>
              <a:t>kayu </a:t>
            </a:r>
            <a:r>
              <a:rPr sz="3000" spc="-20" dirty="0">
                <a:solidFill>
                  <a:srgbClr val="0F243E"/>
                </a:solidFill>
                <a:latin typeface="Arial"/>
                <a:cs typeface="Arial"/>
              </a:rPr>
              <a:t>terbuat dari </a:t>
            </a:r>
            <a:r>
              <a:rPr sz="3000" spc="-55" dirty="0">
                <a:solidFill>
                  <a:srgbClr val="0F243E"/>
                </a:solidFill>
                <a:latin typeface="Arial"/>
                <a:cs typeface="Arial"/>
              </a:rPr>
              <a:t>kayu  </a:t>
            </a:r>
            <a:r>
              <a:rPr sz="3000" spc="35" dirty="0">
                <a:solidFill>
                  <a:srgbClr val="0F243E"/>
                </a:solidFill>
                <a:latin typeface="Arial"/>
                <a:cs typeface="Arial"/>
              </a:rPr>
              <a:t>mutu </a:t>
            </a:r>
            <a:r>
              <a:rPr sz="3000" spc="-70" dirty="0">
                <a:solidFill>
                  <a:srgbClr val="0F243E"/>
                </a:solidFill>
                <a:latin typeface="Arial"/>
                <a:cs typeface="Arial"/>
              </a:rPr>
              <a:t>A </a:t>
            </a:r>
            <a:r>
              <a:rPr sz="3000" spc="-25" dirty="0">
                <a:solidFill>
                  <a:srgbClr val="0F243E"/>
                </a:solidFill>
                <a:latin typeface="Arial"/>
                <a:cs typeface="Arial"/>
              </a:rPr>
              <a:t>dengan </a:t>
            </a:r>
            <a:r>
              <a:rPr sz="3000" spc="-95" dirty="0">
                <a:solidFill>
                  <a:srgbClr val="0F243E"/>
                </a:solidFill>
                <a:latin typeface="Arial"/>
                <a:cs typeface="Arial"/>
              </a:rPr>
              <a:t>kelas </a:t>
            </a:r>
            <a:r>
              <a:rPr sz="3000" spc="10" dirty="0">
                <a:solidFill>
                  <a:srgbClr val="0F243E"/>
                </a:solidFill>
                <a:latin typeface="Arial"/>
                <a:cs typeface="Arial"/>
              </a:rPr>
              <a:t>kuat/ </a:t>
            </a:r>
            <a:r>
              <a:rPr sz="3000" spc="-65" dirty="0">
                <a:solidFill>
                  <a:srgbClr val="0F243E"/>
                </a:solidFill>
                <a:latin typeface="Arial"/>
                <a:cs typeface="Arial"/>
              </a:rPr>
              <a:t>awet </a:t>
            </a:r>
            <a:r>
              <a:rPr sz="3000" spc="-40" dirty="0">
                <a:solidFill>
                  <a:srgbClr val="0F243E"/>
                </a:solidFill>
                <a:latin typeface="Arial"/>
                <a:cs typeface="Arial"/>
              </a:rPr>
              <a:t>I  </a:t>
            </a:r>
            <a:r>
              <a:rPr sz="3000" spc="-50" dirty="0">
                <a:solidFill>
                  <a:srgbClr val="0F243E"/>
                </a:solidFill>
                <a:latin typeface="Arial"/>
                <a:cs typeface="Arial"/>
              </a:rPr>
              <a:t>atau</a:t>
            </a:r>
            <a:r>
              <a:rPr sz="3000" spc="55" dirty="0">
                <a:solidFill>
                  <a:srgbClr val="0F243E"/>
                </a:solidFill>
                <a:latin typeface="Arial"/>
                <a:cs typeface="Arial"/>
              </a:rPr>
              <a:t> </a:t>
            </a:r>
            <a:r>
              <a:rPr sz="3000" spc="-40" dirty="0">
                <a:solidFill>
                  <a:srgbClr val="0F243E"/>
                </a:solidFill>
                <a:latin typeface="Arial"/>
                <a:cs typeface="Arial"/>
              </a:rPr>
              <a:t>I</a:t>
            </a:r>
            <a:endParaRPr sz="30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1600">
              <a:lnSpc>
                <a:spcPts val="1425"/>
              </a:lnSpc>
            </a:pPr>
            <a:fld id="{81D60167-4931-47E6-BA6A-407CBD079E47}" type="slidenum">
              <a:rPr spc="-60" dirty="0"/>
              <a:t>7</a:t>
            </a:fld>
            <a:endParaRPr spc="-6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026408" y="960119"/>
            <a:ext cx="2761488" cy="533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046976" y="988060"/>
            <a:ext cx="1514855" cy="6578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126739" y="2015438"/>
            <a:ext cx="6281420" cy="445135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2200" dirty="0">
                <a:solidFill>
                  <a:srgbClr val="0F243E"/>
                </a:solidFill>
                <a:latin typeface="Arial"/>
                <a:cs typeface="Arial"/>
              </a:rPr>
              <a:t>Persyaratan kayu </a:t>
            </a:r>
            <a:r>
              <a:rPr sz="2200" spc="5" dirty="0">
                <a:solidFill>
                  <a:srgbClr val="0F243E"/>
                </a:solidFill>
                <a:latin typeface="Arial"/>
                <a:cs typeface="Arial"/>
              </a:rPr>
              <a:t>mutu</a:t>
            </a:r>
            <a:r>
              <a:rPr sz="2200" spc="-210" dirty="0">
                <a:solidFill>
                  <a:srgbClr val="0F243E"/>
                </a:solidFill>
                <a:latin typeface="Arial"/>
                <a:cs typeface="Arial"/>
              </a:rPr>
              <a:t> </a:t>
            </a:r>
            <a:r>
              <a:rPr sz="2200" spc="5" dirty="0">
                <a:solidFill>
                  <a:srgbClr val="0F243E"/>
                </a:solidFill>
                <a:latin typeface="Arial"/>
                <a:cs typeface="Arial"/>
              </a:rPr>
              <a:t>A</a:t>
            </a:r>
            <a:endParaRPr sz="2200">
              <a:latin typeface="Arial"/>
              <a:cs typeface="Arial"/>
            </a:endParaRPr>
          </a:p>
          <a:p>
            <a:pPr marL="622300" indent="-609600">
              <a:lnSpc>
                <a:spcPct val="100000"/>
              </a:lnSpc>
              <a:spcBef>
                <a:spcPts val="530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2200" spc="-10" dirty="0">
                <a:solidFill>
                  <a:srgbClr val="0F243E"/>
                </a:solidFill>
                <a:latin typeface="Arial"/>
                <a:cs typeface="Arial"/>
              </a:rPr>
              <a:t>Kayu </a:t>
            </a:r>
            <a:r>
              <a:rPr sz="2200" dirty="0">
                <a:solidFill>
                  <a:srgbClr val="0F243E"/>
                </a:solidFill>
                <a:latin typeface="Arial"/>
                <a:cs typeface="Arial"/>
              </a:rPr>
              <a:t>harus kering</a:t>
            </a:r>
            <a:r>
              <a:rPr sz="2200" spc="-50" dirty="0">
                <a:solidFill>
                  <a:srgbClr val="0F243E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F243E"/>
                </a:solidFill>
                <a:latin typeface="Arial"/>
                <a:cs typeface="Arial"/>
              </a:rPr>
              <a:t>udara</a:t>
            </a:r>
            <a:endParaRPr sz="2200">
              <a:latin typeface="Arial"/>
              <a:cs typeface="Arial"/>
            </a:endParaRPr>
          </a:p>
          <a:p>
            <a:pPr marL="622300" marR="707390" indent="-609600">
              <a:lnSpc>
                <a:spcPct val="100000"/>
              </a:lnSpc>
              <a:spcBef>
                <a:spcPts val="525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2200" dirty="0">
                <a:solidFill>
                  <a:srgbClr val="0F243E"/>
                </a:solidFill>
                <a:latin typeface="Arial"/>
                <a:cs typeface="Arial"/>
              </a:rPr>
              <a:t>Besar </a:t>
            </a:r>
            <a:r>
              <a:rPr sz="2200" spc="5" dirty="0">
                <a:solidFill>
                  <a:srgbClr val="0F243E"/>
                </a:solidFill>
                <a:latin typeface="Arial"/>
                <a:cs typeface="Arial"/>
              </a:rPr>
              <a:t>mata </a:t>
            </a:r>
            <a:r>
              <a:rPr sz="2200" dirty="0">
                <a:solidFill>
                  <a:srgbClr val="0F243E"/>
                </a:solidFill>
                <a:latin typeface="Arial"/>
                <a:cs typeface="Arial"/>
              </a:rPr>
              <a:t>kayu tidak </a:t>
            </a:r>
            <a:r>
              <a:rPr sz="2200" spc="-5" dirty="0">
                <a:solidFill>
                  <a:srgbClr val="0F243E"/>
                </a:solidFill>
                <a:latin typeface="Arial"/>
                <a:cs typeface="Arial"/>
              </a:rPr>
              <a:t>melebihi </a:t>
            </a:r>
            <a:r>
              <a:rPr sz="2175" spc="7" baseline="24904" dirty="0">
                <a:solidFill>
                  <a:srgbClr val="0F243E"/>
                </a:solidFill>
                <a:latin typeface="Arial"/>
                <a:cs typeface="Arial"/>
              </a:rPr>
              <a:t>1</a:t>
            </a:r>
            <a:r>
              <a:rPr sz="2200" spc="5" dirty="0">
                <a:solidFill>
                  <a:srgbClr val="0F243E"/>
                </a:solidFill>
                <a:latin typeface="Arial"/>
                <a:cs typeface="Arial"/>
              </a:rPr>
              <a:t>/</a:t>
            </a:r>
            <a:r>
              <a:rPr sz="2175" spc="7" baseline="-21072" dirty="0">
                <a:solidFill>
                  <a:srgbClr val="0F243E"/>
                </a:solidFill>
                <a:latin typeface="Arial"/>
                <a:cs typeface="Arial"/>
              </a:rPr>
              <a:t>6 </a:t>
            </a:r>
            <a:r>
              <a:rPr sz="2200" spc="-5" dirty="0">
                <a:solidFill>
                  <a:srgbClr val="0F243E"/>
                </a:solidFill>
                <a:latin typeface="Arial"/>
                <a:cs typeface="Arial"/>
              </a:rPr>
              <a:t>lebar  bantalan </a:t>
            </a:r>
            <a:r>
              <a:rPr sz="2200" dirty="0">
                <a:solidFill>
                  <a:srgbClr val="0F243E"/>
                </a:solidFill>
                <a:latin typeface="Arial"/>
                <a:cs typeface="Arial"/>
              </a:rPr>
              <a:t>(atau </a:t>
            </a:r>
            <a:r>
              <a:rPr sz="2200" spc="-5" dirty="0">
                <a:solidFill>
                  <a:srgbClr val="0F243E"/>
                </a:solidFill>
                <a:latin typeface="Arial"/>
                <a:cs typeface="Arial"/>
              </a:rPr>
              <a:t>lebih </a:t>
            </a:r>
            <a:r>
              <a:rPr sz="2200" dirty="0">
                <a:solidFill>
                  <a:srgbClr val="0F243E"/>
                </a:solidFill>
                <a:latin typeface="Arial"/>
                <a:cs typeface="Arial"/>
              </a:rPr>
              <a:t>dari 3,5</a:t>
            </a:r>
            <a:r>
              <a:rPr sz="2200" spc="-60" dirty="0">
                <a:solidFill>
                  <a:srgbClr val="0F243E"/>
                </a:solidFill>
                <a:latin typeface="Arial"/>
                <a:cs typeface="Arial"/>
              </a:rPr>
              <a:t> </a:t>
            </a:r>
            <a:r>
              <a:rPr sz="2200" spc="5" dirty="0">
                <a:solidFill>
                  <a:srgbClr val="0F243E"/>
                </a:solidFill>
                <a:latin typeface="Arial"/>
                <a:cs typeface="Arial"/>
              </a:rPr>
              <a:t>cm)</a:t>
            </a:r>
            <a:endParaRPr sz="2200">
              <a:latin typeface="Arial"/>
              <a:cs typeface="Arial"/>
            </a:endParaRPr>
          </a:p>
          <a:p>
            <a:pPr marL="622300" marR="5080" indent="-609600">
              <a:lnSpc>
                <a:spcPct val="100000"/>
              </a:lnSpc>
              <a:spcBef>
                <a:spcPts val="530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2200" spc="-5" dirty="0">
                <a:solidFill>
                  <a:srgbClr val="0F243E"/>
                </a:solidFill>
                <a:latin typeface="Arial"/>
                <a:cs typeface="Arial"/>
              </a:rPr>
              <a:t>Bantalan </a:t>
            </a:r>
            <a:r>
              <a:rPr sz="2200" dirty="0">
                <a:solidFill>
                  <a:srgbClr val="0F243E"/>
                </a:solidFill>
                <a:latin typeface="Arial"/>
                <a:cs typeface="Arial"/>
              </a:rPr>
              <a:t>tidak </a:t>
            </a:r>
            <a:r>
              <a:rPr sz="2200" spc="-5" dirty="0">
                <a:solidFill>
                  <a:srgbClr val="0F243E"/>
                </a:solidFill>
                <a:latin typeface="Arial"/>
                <a:cs typeface="Arial"/>
              </a:rPr>
              <a:t>boleh </a:t>
            </a:r>
            <a:r>
              <a:rPr sz="2200" dirty="0">
                <a:solidFill>
                  <a:srgbClr val="0F243E"/>
                </a:solidFill>
                <a:latin typeface="Arial"/>
                <a:cs typeface="Arial"/>
              </a:rPr>
              <a:t>mengandung sisi  lengkung </a:t>
            </a:r>
            <a:r>
              <a:rPr sz="2200" spc="-5" dirty="0">
                <a:solidFill>
                  <a:srgbClr val="0F243E"/>
                </a:solidFill>
                <a:latin typeface="Arial"/>
                <a:cs typeface="Arial"/>
              </a:rPr>
              <a:t>yang lebih </a:t>
            </a:r>
            <a:r>
              <a:rPr sz="2200" dirty="0">
                <a:solidFill>
                  <a:srgbClr val="0F243E"/>
                </a:solidFill>
                <a:latin typeface="Arial"/>
                <a:cs typeface="Arial"/>
              </a:rPr>
              <a:t>besar </a:t>
            </a:r>
            <a:r>
              <a:rPr sz="2200" spc="-5" dirty="0">
                <a:solidFill>
                  <a:srgbClr val="0F243E"/>
                </a:solidFill>
                <a:latin typeface="Arial"/>
                <a:cs typeface="Arial"/>
              </a:rPr>
              <a:t>daripada </a:t>
            </a:r>
            <a:r>
              <a:rPr sz="2175" spc="7" baseline="24904" dirty="0">
                <a:solidFill>
                  <a:srgbClr val="0F243E"/>
                </a:solidFill>
                <a:latin typeface="Arial"/>
                <a:cs typeface="Arial"/>
              </a:rPr>
              <a:t>1</a:t>
            </a:r>
            <a:r>
              <a:rPr sz="2200" spc="5" dirty="0">
                <a:solidFill>
                  <a:srgbClr val="0F243E"/>
                </a:solidFill>
                <a:latin typeface="Arial"/>
                <a:cs typeface="Arial"/>
              </a:rPr>
              <a:t>/</a:t>
            </a:r>
            <a:r>
              <a:rPr sz="2175" spc="7" baseline="-21072" dirty="0">
                <a:solidFill>
                  <a:srgbClr val="0F243E"/>
                </a:solidFill>
                <a:latin typeface="Arial"/>
                <a:cs typeface="Arial"/>
              </a:rPr>
              <a:t>10 </a:t>
            </a:r>
            <a:r>
              <a:rPr sz="2200" spc="5" dirty="0">
                <a:solidFill>
                  <a:srgbClr val="0F243E"/>
                </a:solidFill>
                <a:latin typeface="Arial"/>
                <a:cs typeface="Arial"/>
              </a:rPr>
              <a:t>tinggi  </a:t>
            </a:r>
            <a:r>
              <a:rPr sz="2200" dirty="0">
                <a:solidFill>
                  <a:srgbClr val="0F243E"/>
                </a:solidFill>
                <a:latin typeface="Arial"/>
                <a:cs typeface="Arial"/>
              </a:rPr>
              <a:t>dan </a:t>
            </a:r>
            <a:r>
              <a:rPr sz="2175" spc="7" baseline="24904" dirty="0">
                <a:solidFill>
                  <a:srgbClr val="0F243E"/>
                </a:solidFill>
                <a:latin typeface="Arial"/>
                <a:cs typeface="Arial"/>
              </a:rPr>
              <a:t>1</a:t>
            </a:r>
            <a:r>
              <a:rPr sz="2200" spc="5" dirty="0">
                <a:solidFill>
                  <a:srgbClr val="0F243E"/>
                </a:solidFill>
                <a:latin typeface="Arial"/>
                <a:cs typeface="Arial"/>
              </a:rPr>
              <a:t>/</a:t>
            </a:r>
            <a:r>
              <a:rPr sz="2175" spc="7" baseline="-21072" dirty="0">
                <a:solidFill>
                  <a:srgbClr val="0F243E"/>
                </a:solidFill>
                <a:latin typeface="Arial"/>
                <a:cs typeface="Arial"/>
              </a:rPr>
              <a:t>10 </a:t>
            </a:r>
            <a:r>
              <a:rPr sz="2200" spc="-5" dirty="0">
                <a:solidFill>
                  <a:srgbClr val="0F243E"/>
                </a:solidFill>
                <a:latin typeface="Arial"/>
                <a:cs typeface="Arial"/>
              </a:rPr>
              <a:t>lebar</a:t>
            </a:r>
            <a:r>
              <a:rPr sz="2200" spc="-245" dirty="0">
                <a:solidFill>
                  <a:srgbClr val="0F243E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0F243E"/>
                </a:solidFill>
                <a:latin typeface="Arial"/>
                <a:cs typeface="Arial"/>
              </a:rPr>
              <a:t>bantalan</a:t>
            </a:r>
            <a:endParaRPr sz="2200">
              <a:latin typeface="Arial"/>
              <a:cs typeface="Arial"/>
            </a:endParaRPr>
          </a:p>
          <a:p>
            <a:pPr marL="622300" indent="-609600">
              <a:lnSpc>
                <a:spcPct val="100000"/>
              </a:lnSpc>
              <a:spcBef>
                <a:spcPts val="525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2200" spc="-10" dirty="0">
                <a:solidFill>
                  <a:srgbClr val="0F243E"/>
                </a:solidFill>
                <a:latin typeface="Arial"/>
                <a:cs typeface="Arial"/>
              </a:rPr>
              <a:t>Miring </a:t>
            </a:r>
            <a:r>
              <a:rPr sz="2200" dirty="0">
                <a:solidFill>
                  <a:srgbClr val="0F243E"/>
                </a:solidFill>
                <a:latin typeface="Arial"/>
                <a:cs typeface="Arial"/>
              </a:rPr>
              <a:t>arah serat </a:t>
            </a:r>
            <a:r>
              <a:rPr sz="2200" spc="5" dirty="0">
                <a:solidFill>
                  <a:srgbClr val="0F243E"/>
                </a:solidFill>
                <a:latin typeface="Arial"/>
                <a:cs typeface="Arial"/>
              </a:rPr>
              <a:t>(tg </a:t>
            </a:r>
            <a:r>
              <a:rPr sz="2200" spc="-10" dirty="0">
                <a:solidFill>
                  <a:srgbClr val="0F243E"/>
                </a:solidFill>
                <a:latin typeface="Symbol"/>
                <a:cs typeface="Symbol"/>
              </a:rPr>
              <a:t></a:t>
            </a:r>
            <a:r>
              <a:rPr sz="2200" spc="-10" dirty="0">
                <a:solidFill>
                  <a:srgbClr val="0F243E"/>
                </a:solidFill>
                <a:latin typeface="Arial"/>
                <a:cs typeface="Arial"/>
              </a:rPr>
              <a:t>) </a:t>
            </a:r>
            <a:r>
              <a:rPr sz="2200" dirty="0">
                <a:solidFill>
                  <a:srgbClr val="0F243E"/>
                </a:solidFill>
                <a:latin typeface="Arial"/>
                <a:cs typeface="Arial"/>
              </a:rPr>
              <a:t>tidak </a:t>
            </a:r>
            <a:r>
              <a:rPr sz="2200" spc="-5" dirty="0">
                <a:solidFill>
                  <a:srgbClr val="0F243E"/>
                </a:solidFill>
                <a:latin typeface="Arial"/>
                <a:cs typeface="Arial"/>
              </a:rPr>
              <a:t>lebih </a:t>
            </a:r>
            <a:r>
              <a:rPr sz="2200" dirty="0">
                <a:solidFill>
                  <a:srgbClr val="0F243E"/>
                </a:solidFill>
                <a:latin typeface="Arial"/>
                <a:cs typeface="Arial"/>
              </a:rPr>
              <a:t>dari</a:t>
            </a:r>
            <a:r>
              <a:rPr sz="2200" spc="-10" dirty="0">
                <a:solidFill>
                  <a:srgbClr val="0F243E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F243E"/>
                </a:solidFill>
                <a:latin typeface="Arial"/>
                <a:cs typeface="Arial"/>
              </a:rPr>
              <a:t>1/10</a:t>
            </a:r>
            <a:endParaRPr sz="2200">
              <a:latin typeface="Arial"/>
              <a:cs typeface="Arial"/>
            </a:endParaRPr>
          </a:p>
          <a:p>
            <a:pPr marL="622300" marR="567690" indent="-609600">
              <a:lnSpc>
                <a:spcPct val="100000"/>
              </a:lnSpc>
              <a:spcBef>
                <a:spcPts val="530"/>
              </a:spcBef>
              <a:buAutoNum type="arabicPeriod"/>
              <a:tabLst>
                <a:tab pos="621665" algn="l"/>
                <a:tab pos="622300" algn="l"/>
                <a:tab pos="5044440" algn="l"/>
              </a:tabLst>
            </a:pPr>
            <a:r>
              <a:rPr sz="2200" dirty="0">
                <a:solidFill>
                  <a:srgbClr val="0F243E"/>
                </a:solidFill>
                <a:latin typeface="Arial"/>
                <a:cs typeface="Arial"/>
              </a:rPr>
              <a:t>Retak arah </a:t>
            </a:r>
            <a:r>
              <a:rPr sz="2200" spc="-5" dirty="0">
                <a:solidFill>
                  <a:srgbClr val="0F243E"/>
                </a:solidFill>
                <a:latin typeface="Arial"/>
                <a:cs typeface="Arial"/>
              </a:rPr>
              <a:t>radial </a:t>
            </a:r>
            <a:r>
              <a:rPr sz="2200" dirty="0">
                <a:solidFill>
                  <a:srgbClr val="0F243E"/>
                </a:solidFill>
                <a:latin typeface="Arial"/>
                <a:cs typeface="Arial"/>
              </a:rPr>
              <a:t>tidak </a:t>
            </a:r>
            <a:r>
              <a:rPr sz="2200" spc="-5" dirty="0">
                <a:solidFill>
                  <a:srgbClr val="0F243E"/>
                </a:solidFill>
                <a:latin typeface="Arial"/>
                <a:cs typeface="Arial"/>
              </a:rPr>
              <a:t>boleh lebih </a:t>
            </a:r>
            <a:r>
              <a:rPr sz="2200" dirty="0">
                <a:solidFill>
                  <a:srgbClr val="0F243E"/>
                </a:solidFill>
                <a:latin typeface="Arial"/>
                <a:cs typeface="Arial"/>
              </a:rPr>
              <a:t>dari </a:t>
            </a:r>
            <a:r>
              <a:rPr sz="2200" spc="5" dirty="0">
                <a:solidFill>
                  <a:srgbClr val="0F243E"/>
                </a:solidFill>
                <a:latin typeface="Arial"/>
                <a:cs typeface="Arial"/>
              </a:rPr>
              <a:t>¼  </a:t>
            </a:r>
            <a:r>
              <a:rPr sz="2200" dirty="0">
                <a:solidFill>
                  <a:srgbClr val="0F243E"/>
                </a:solidFill>
                <a:latin typeface="Arial"/>
                <a:cs typeface="Arial"/>
              </a:rPr>
              <a:t>tebal </a:t>
            </a:r>
            <a:r>
              <a:rPr sz="2200" spc="-5" dirty="0">
                <a:solidFill>
                  <a:srgbClr val="0F243E"/>
                </a:solidFill>
                <a:latin typeface="Arial"/>
                <a:cs typeface="Arial"/>
              </a:rPr>
              <a:t>bantalan </a:t>
            </a:r>
            <a:r>
              <a:rPr sz="2200" dirty="0">
                <a:solidFill>
                  <a:srgbClr val="0F243E"/>
                </a:solidFill>
                <a:latin typeface="Arial"/>
                <a:cs typeface="Arial"/>
              </a:rPr>
              <a:t>dan </a:t>
            </a:r>
            <a:r>
              <a:rPr sz="2200" spc="5" dirty="0">
                <a:solidFill>
                  <a:srgbClr val="0F243E"/>
                </a:solidFill>
                <a:latin typeface="Arial"/>
                <a:cs typeface="Arial"/>
              </a:rPr>
              <a:t>retak-retak </a:t>
            </a:r>
            <a:r>
              <a:rPr sz="2200" dirty="0">
                <a:solidFill>
                  <a:srgbClr val="0F243E"/>
                </a:solidFill>
                <a:latin typeface="Arial"/>
                <a:cs typeface="Arial"/>
              </a:rPr>
              <a:t>menurut  lingkaran tumbuh tidak</a:t>
            </a:r>
            <a:r>
              <a:rPr sz="2200" spc="-55" dirty="0">
                <a:solidFill>
                  <a:srgbClr val="0F243E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0F243E"/>
                </a:solidFill>
                <a:latin typeface="Arial"/>
                <a:cs typeface="Arial"/>
              </a:rPr>
              <a:t>melebihi</a:t>
            </a:r>
            <a:r>
              <a:rPr sz="2200" spc="10" dirty="0">
                <a:solidFill>
                  <a:srgbClr val="0F243E"/>
                </a:solidFill>
                <a:latin typeface="Arial"/>
                <a:cs typeface="Arial"/>
              </a:rPr>
              <a:t> </a:t>
            </a:r>
            <a:r>
              <a:rPr sz="2175" spc="7" baseline="24904" dirty="0">
                <a:solidFill>
                  <a:srgbClr val="0F243E"/>
                </a:solidFill>
                <a:latin typeface="Arial"/>
                <a:cs typeface="Arial"/>
              </a:rPr>
              <a:t>1</a:t>
            </a:r>
            <a:r>
              <a:rPr sz="2200" spc="5" dirty="0">
                <a:solidFill>
                  <a:srgbClr val="0F243E"/>
                </a:solidFill>
                <a:latin typeface="Arial"/>
                <a:cs typeface="Arial"/>
              </a:rPr>
              <a:t>/</a:t>
            </a:r>
            <a:r>
              <a:rPr sz="2175" spc="7" baseline="-21072" dirty="0">
                <a:solidFill>
                  <a:srgbClr val="0F243E"/>
                </a:solidFill>
                <a:latin typeface="Arial"/>
                <a:cs typeface="Arial"/>
              </a:rPr>
              <a:t>5	</a:t>
            </a:r>
            <a:r>
              <a:rPr sz="2200" dirty="0">
                <a:solidFill>
                  <a:srgbClr val="0F243E"/>
                </a:solidFill>
                <a:latin typeface="Arial"/>
                <a:cs typeface="Arial"/>
              </a:rPr>
              <a:t>tebal  </a:t>
            </a:r>
            <a:r>
              <a:rPr sz="2200" spc="-5" dirty="0">
                <a:solidFill>
                  <a:srgbClr val="0F243E"/>
                </a:solidFill>
                <a:latin typeface="Arial"/>
                <a:cs typeface="Arial"/>
              </a:rPr>
              <a:t>bantalan.</a:t>
            </a:r>
            <a:endParaRPr sz="22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1600">
              <a:lnSpc>
                <a:spcPts val="1425"/>
              </a:lnSpc>
            </a:pPr>
            <a:fld id="{81D60167-4931-47E6-BA6A-407CBD079E47}" type="slidenum">
              <a:rPr spc="-60" dirty="0"/>
              <a:t>8</a:t>
            </a:fld>
            <a:endParaRPr spc="-6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026408" y="960119"/>
            <a:ext cx="2761488" cy="533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046976" y="988060"/>
            <a:ext cx="1514855" cy="6578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457200" y="2051304"/>
          <a:ext cx="9136379" cy="41884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4825"/>
                <a:gridCol w="3048000"/>
                <a:gridCol w="3043554"/>
              </a:tblGrid>
              <a:tr h="598805">
                <a:tc>
                  <a:txBody>
                    <a:bodyPr/>
                    <a:lstStyle/>
                    <a:p>
                      <a:pPr marL="454025">
                        <a:lnSpc>
                          <a:spcPct val="100000"/>
                        </a:lnSpc>
                        <a:spcBef>
                          <a:spcPts val="1165"/>
                        </a:spcBef>
                      </a:pPr>
                      <a:r>
                        <a:rPr sz="1800" b="1" dirty="0">
                          <a:latin typeface="Arial"/>
                          <a:cs typeface="Arial"/>
                        </a:rPr>
                        <a:t>Nama</a:t>
                      </a:r>
                      <a:r>
                        <a:rPr sz="1800" b="1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Perdagangan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147955" marB="0">
                    <a:lnL w="9525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BF00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165"/>
                        </a:spcBef>
                      </a:pPr>
                      <a:r>
                        <a:rPr sz="1800" b="1" dirty="0">
                          <a:latin typeface="Arial"/>
                          <a:cs typeface="Arial"/>
                        </a:rPr>
                        <a:t>Kelas</a:t>
                      </a:r>
                      <a:r>
                        <a:rPr sz="1800" b="1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Kuat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14795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BF00"/>
                    </a:solidFill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1210"/>
                        </a:spcBef>
                      </a:pPr>
                      <a:r>
                        <a:rPr sz="1800" b="1" dirty="0">
                          <a:latin typeface="Arial"/>
                          <a:cs typeface="Arial"/>
                        </a:rPr>
                        <a:t>Kelas</a:t>
                      </a:r>
                      <a:r>
                        <a:rPr sz="1800" b="1" spc="-11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Awet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15367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BF00"/>
                    </a:solidFill>
                  </a:tcPr>
                </a:tc>
              </a:tr>
              <a:tr h="59690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220"/>
                        </a:spcBef>
                      </a:pPr>
                      <a:r>
                        <a:rPr sz="1800" b="1" dirty="0">
                          <a:latin typeface="Arial"/>
                          <a:cs typeface="Arial"/>
                        </a:rPr>
                        <a:t>Merbau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154940" marB="0">
                    <a:lnL w="9525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1150"/>
                        </a:spcBef>
                      </a:pPr>
                      <a:r>
                        <a:rPr sz="1800" b="1" spc="-20" dirty="0">
                          <a:latin typeface="Arial"/>
                          <a:cs typeface="Arial"/>
                        </a:rPr>
                        <a:t>I </a:t>
                      </a:r>
                      <a:r>
                        <a:rPr sz="1800" b="1" spc="-50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1800" b="1" spc="-20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20" dirty="0">
                          <a:latin typeface="Arial"/>
                          <a:cs typeface="Arial"/>
                        </a:rPr>
                        <a:t>II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14605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1150"/>
                        </a:spcBef>
                      </a:pPr>
                      <a:r>
                        <a:rPr sz="1800" b="1" spc="-20" dirty="0">
                          <a:latin typeface="Arial"/>
                          <a:cs typeface="Arial"/>
                        </a:rPr>
                        <a:t>I </a:t>
                      </a:r>
                      <a:r>
                        <a:rPr sz="1800" b="1" spc="-105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1800" b="1" spc="-1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20" dirty="0">
                          <a:latin typeface="Arial"/>
                          <a:cs typeface="Arial"/>
                        </a:rPr>
                        <a:t>II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14605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</a:tr>
              <a:tr h="60007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175"/>
                        </a:spcBef>
                      </a:pPr>
                      <a:r>
                        <a:rPr sz="1800" b="1" dirty="0">
                          <a:latin typeface="Arial"/>
                          <a:cs typeface="Arial"/>
                        </a:rPr>
                        <a:t>Ulin,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Borneo, </a:t>
                      </a:r>
                      <a:r>
                        <a:rPr sz="1800" b="1" spc="-25" dirty="0">
                          <a:latin typeface="Arial"/>
                          <a:cs typeface="Arial"/>
                        </a:rPr>
                        <a:t>Kayu</a:t>
                      </a:r>
                      <a:r>
                        <a:rPr sz="1800" b="1" spc="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Besi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149225" marB="0">
                    <a:lnL w="9525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1150"/>
                        </a:spcBef>
                      </a:pPr>
                      <a:r>
                        <a:rPr sz="1800" b="1" dirty="0">
                          <a:latin typeface="Arial"/>
                          <a:cs typeface="Arial"/>
                        </a:rPr>
                        <a:t>I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14605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1150"/>
                        </a:spcBef>
                      </a:pPr>
                      <a:r>
                        <a:rPr sz="1800" b="1" dirty="0">
                          <a:latin typeface="Arial"/>
                          <a:cs typeface="Arial"/>
                        </a:rPr>
                        <a:t>I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14605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</a:tr>
              <a:tr h="59690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175"/>
                        </a:spcBef>
                      </a:pPr>
                      <a:r>
                        <a:rPr sz="1800" b="1" spc="10" dirty="0">
                          <a:latin typeface="Arial"/>
                          <a:cs typeface="Arial"/>
                        </a:rPr>
                        <a:t>Sawo</a:t>
                      </a:r>
                      <a:r>
                        <a:rPr sz="1800" b="1" spc="-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Kecik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149225" marB="0">
                    <a:lnL w="9525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1150"/>
                        </a:spcBef>
                      </a:pPr>
                      <a:r>
                        <a:rPr sz="1800" b="1" dirty="0">
                          <a:latin typeface="Arial"/>
                          <a:cs typeface="Arial"/>
                        </a:rPr>
                        <a:t>I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14605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1150"/>
                        </a:spcBef>
                      </a:pPr>
                      <a:r>
                        <a:rPr sz="1800" b="1" dirty="0">
                          <a:latin typeface="Arial"/>
                          <a:cs typeface="Arial"/>
                        </a:rPr>
                        <a:t>I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14605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</a:tr>
              <a:tr h="60007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175"/>
                        </a:spcBef>
                      </a:pPr>
                      <a:r>
                        <a:rPr sz="1800" b="1" dirty="0">
                          <a:latin typeface="Arial"/>
                          <a:cs typeface="Arial"/>
                        </a:rPr>
                        <a:t>Berumbung</a:t>
                      </a:r>
                      <a:r>
                        <a:rPr sz="1800" b="1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Gerunggang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149225" marB="0">
                    <a:lnL w="9525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150"/>
                        </a:spcBef>
                      </a:pPr>
                      <a:r>
                        <a:rPr sz="1800" b="1" spc="-20" dirty="0">
                          <a:latin typeface="Arial"/>
                          <a:cs typeface="Arial"/>
                        </a:rPr>
                        <a:t>I </a:t>
                      </a:r>
                      <a:r>
                        <a:rPr sz="1800" b="1" spc="-105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1800" b="1" spc="-1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20" dirty="0">
                          <a:latin typeface="Arial"/>
                          <a:cs typeface="Arial"/>
                        </a:rPr>
                        <a:t>II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14605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1150"/>
                        </a:spcBef>
                      </a:pPr>
                      <a:r>
                        <a:rPr sz="1800" b="1" spc="-20" dirty="0">
                          <a:latin typeface="Arial"/>
                          <a:cs typeface="Arial"/>
                        </a:rPr>
                        <a:t>II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14605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</a:tr>
              <a:tr h="59690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150"/>
                        </a:spcBef>
                      </a:pPr>
                      <a:r>
                        <a:rPr sz="1800" b="1" dirty="0">
                          <a:latin typeface="Arial"/>
                          <a:cs typeface="Arial"/>
                        </a:rPr>
                        <a:t>Jati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146050" marB="0">
                    <a:lnL w="9525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1125"/>
                        </a:spcBef>
                      </a:pPr>
                      <a:r>
                        <a:rPr sz="1800" b="1" spc="-20" dirty="0">
                          <a:latin typeface="Arial"/>
                          <a:cs typeface="Arial"/>
                        </a:rPr>
                        <a:t>II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14287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1125"/>
                        </a:spcBef>
                      </a:pPr>
                      <a:r>
                        <a:rPr sz="1800" b="1" spc="-20" dirty="0">
                          <a:latin typeface="Arial"/>
                          <a:cs typeface="Arial"/>
                        </a:rPr>
                        <a:t>I </a:t>
                      </a:r>
                      <a:r>
                        <a:rPr sz="1800" b="1" spc="-105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1800" b="1" spc="-1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20" dirty="0">
                          <a:latin typeface="Arial"/>
                          <a:cs typeface="Arial"/>
                        </a:rPr>
                        <a:t>II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14287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</a:tr>
              <a:tr h="59880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175"/>
                        </a:spcBef>
                      </a:pPr>
                      <a:r>
                        <a:rPr sz="1800" b="1" dirty="0">
                          <a:latin typeface="Arial"/>
                          <a:cs typeface="Arial"/>
                        </a:rPr>
                        <a:t>Sonokeling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149225" marB="0">
                    <a:lnL w="9525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1150"/>
                        </a:spcBef>
                      </a:pPr>
                      <a:r>
                        <a:rPr sz="1800" b="1" spc="-20" dirty="0">
                          <a:latin typeface="Arial"/>
                          <a:cs typeface="Arial"/>
                        </a:rPr>
                        <a:t>II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14605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1150"/>
                        </a:spcBef>
                      </a:pPr>
                      <a:r>
                        <a:rPr sz="1800" b="1" dirty="0">
                          <a:latin typeface="Arial"/>
                          <a:cs typeface="Arial"/>
                        </a:rPr>
                        <a:t>I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14605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1600">
              <a:lnSpc>
                <a:spcPts val="1425"/>
              </a:lnSpc>
            </a:pPr>
            <a:fld id="{81D60167-4931-47E6-BA6A-407CBD079E47}" type="slidenum">
              <a:rPr spc="-60" dirty="0"/>
              <a:t>9</a:t>
            </a:fld>
            <a:endParaRPr spc="-6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026408" y="960119"/>
            <a:ext cx="2761488" cy="533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046976" y="988060"/>
            <a:ext cx="1514855" cy="6578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126739" y="2044700"/>
            <a:ext cx="5829300" cy="229362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85"/>
              </a:spcBef>
            </a:pPr>
            <a:r>
              <a:rPr sz="2400" dirty="0">
                <a:solidFill>
                  <a:srgbClr val="0F243E"/>
                </a:solidFill>
                <a:latin typeface="Arial"/>
                <a:cs typeface="Arial"/>
              </a:rPr>
              <a:t>Umur</a:t>
            </a:r>
            <a:r>
              <a:rPr sz="2400" spc="-55" dirty="0">
                <a:solidFill>
                  <a:srgbClr val="0F243E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0F243E"/>
                </a:solidFill>
                <a:latin typeface="Arial"/>
                <a:cs typeface="Arial"/>
              </a:rPr>
              <a:t>Bantalan</a:t>
            </a:r>
            <a:endParaRPr sz="2400">
              <a:latin typeface="Arial"/>
              <a:cs typeface="Arial"/>
            </a:endParaRPr>
          </a:p>
          <a:p>
            <a:pPr marL="356870" marR="5080" indent="-344170">
              <a:lnSpc>
                <a:spcPct val="100000"/>
              </a:lnSpc>
              <a:spcBef>
                <a:spcPts val="290"/>
              </a:spcBef>
              <a:buChar char="•"/>
              <a:tabLst>
                <a:tab pos="356870" algn="l"/>
                <a:tab pos="357505" algn="l"/>
                <a:tab pos="3453765" algn="l"/>
              </a:tabLst>
            </a:pPr>
            <a:r>
              <a:rPr sz="2400" spc="-10" dirty="0">
                <a:solidFill>
                  <a:srgbClr val="0F243E"/>
                </a:solidFill>
                <a:latin typeface="Arial"/>
                <a:cs typeface="Arial"/>
              </a:rPr>
              <a:t>Umur </a:t>
            </a:r>
            <a:r>
              <a:rPr sz="2400" spc="-75" dirty="0">
                <a:solidFill>
                  <a:srgbClr val="0F243E"/>
                </a:solidFill>
                <a:latin typeface="Arial"/>
                <a:cs typeface="Arial"/>
              </a:rPr>
              <a:t>kelas </a:t>
            </a:r>
            <a:r>
              <a:rPr sz="2400" spc="-55" dirty="0">
                <a:solidFill>
                  <a:srgbClr val="0F243E"/>
                </a:solidFill>
                <a:latin typeface="Arial"/>
                <a:cs typeface="Arial"/>
              </a:rPr>
              <a:t>awet  </a:t>
            </a:r>
            <a:r>
              <a:rPr sz="2400" spc="-30" dirty="0">
                <a:solidFill>
                  <a:srgbClr val="0F243E"/>
                </a:solidFill>
                <a:latin typeface="Arial"/>
                <a:cs typeface="Arial"/>
              </a:rPr>
              <a:t>I</a:t>
            </a:r>
            <a:r>
              <a:rPr sz="2400" spc="-245" dirty="0">
                <a:solidFill>
                  <a:srgbClr val="0F243E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0F243E"/>
                </a:solidFill>
                <a:latin typeface="Arial"/>
                <a:cs typeface="Arial"/>
              </a:rPr>
              <a:t>=</a:t>
            </a:r>
            <a:r>
              <a:rPr sz="2400" spc="114" dirty="0">
                <a:solidFill>
                  <a:srgbClr val="0F243E"/>
                </a:solidFill>
                <a:latin typeface="Arial"/>
                <a:cs typeface="Arial"/>
              </a:rPr>
              <a:t> </a:t>
            </a:r>
            <a:r>
              <a:rPr sz="2400" spc="-45" dirty="0">
                <a:solidFill>
                  <a:srgbClr val="0F243E"/>
                </a:solidFill>
                <a:latin typeface="Arial"/>
                <a:cs typeface="Arial"/>
              </a:rPr>
              <a:t>8	</a:t>
            </a:r>
            <a:r>
              <a:rPr sz="2400" spc="-5" dirty="0">
                <a:solidFill>
                  <a:srgbClr val="0F243E"/>
                </a:solidFill>
                <a:latin typeface="Arial"/>
                <a:cs typeface="Arial"/>
              </a:rPr>
              <a:t>tahun </a:t>
            </a:r>
            <a:r>
              <a:rPr sz="2400" spc="-30" dirty="0">
                <a:solidFill>
                  <a:srgbClr val="0F243E"/>
                </a:solidFill>
                <a:latin typeface="Arial"/>
                <a:cs typeface="Arial"/>
              </a:rPr>
              <a:t>dan </a:t>
            </a:r>
            <a:r>
              <a:rPr sz="2400" spc="15" dirty="0">
                <a:solidFill>
                  <a:srgbClr val="0F243E"/>
                </a:solidFill>
                <a:latin typeface="Arial"/>
                <a:cs typeface="Arial"/>
              </a:rPr>
              <a:t>umur  </a:t>
            </a:r>
            <a:r>
              <a:rPr sz="2400" spc="-75" dirty="0">
                <a:solidFill>
                  <a:srgbClr val="0F243E"/>
                </a:solidFill>
                <a:latin typeface="Arial"/>
                <a:cs typeface="Arial"/>
              </a:rPr>
              <a:t>kelas </a:t>
            </a:r>
            <a:r>
              <a:rPr sz="2400" spc="-55" dirty="0">
                <a:solidFill>
                  <a:srgbClr val="0F243E"/>
                </a:solidFill>
                <a:latin typeface="Arial"/>
                <a:cs typeface="Arial"/>
              </a:rPr>
              <a:t>awet </a:t>
            </a:r>
            <a:r>
              <a:rPr sz="2400" spc="-30" dirty="0">
                <a:solidFill>
                  <a:srgbClr val="0F243E"/>
                </a:solidFill>
                <a:latin typeface="Arial"/>
                <a:cs typeface="Arial"/>
              </a:rPr>
              <a:t>II </a:t>
            </a:r>
            <a:r>
              <a:rPr sz="2400" dirty="0">
                <a:solidFill>
                  <a:srgbClr val="0F243E"/>
                </a:solidFill>
                <a:latin typeface="Arial"/>
                <a:cs typeface="Arial"/>
              </a:rPr>
              <a:t>= </a:t>
            </a:r>
            <a:r>
              <a:rPr sz="2400" spc="-45" dirty="0">
                <a:solidFill>
                  <a:srgbClr val="0F243E"/>
                </a:solidFill>
                <a:latin typeface="Arial"/>
                <a:cs typeface="Arial"/>
              </a:rPr>
              <a:t>5 </a:t>
            </a:r>
            <a:r>
              <a:rPr sz="2400" spc="-5" dirty="0">
                <a:solidFill>
                  <a:srgbClr val="0F243E"/>
                </a:solidFill>
                <a:latin typeface="Arial"/>
                <a:cs typeface="Arial"/>
              </a:rPr>
              <a:t>tahun, </a:t>
            </a:r>
            <a:r>
              <a:rPr sz="2400" spc="-40" dirty="0">
                <a:solidFill>
                  <a:srgbClr val="0F243E"/>
                </a:solidFill>
                <a:latin typeface="Arial"/>
                <a:cs typeface="Arial"/>
              </a:rPr>
              <a:t>pada </a:t>
            </a:r>
            <a:r>
              <a:rPr sz="2400" spc="-10" dirty="0">
                <a:solidFill>
                  <a:srgbClr val="0F243E"/>
                </a:solidFill>
                <a:latin typeface="Arial"/>
                <a:cs typeface="Arial"/>
              </a:rPr>
              <a:t>kondisi  terbuka </a:t>
            </a:r>
            <a:r>
              <a:rPr sz="2400" spc="-30" dirty="0">
                <a:solidFill>
                  <a:srgbClr val="0F243E"/>
                </a:solidFill>
                <a:latin typeface="Arial"/>
                <a:cs typeface="Arial"/>
              </a:rPr>
              <a:t>dan </a:t>
            </a:r>
            <a:r>
              <a:rPr sz="2400" dirty="0">
                <a:solidFill>
                  <a:srgbClr val="0F243E"/>
                </a:solidFill>
                <a:latin typeface="Arial"/>
                <a:cs typeface="Arial"/>
              </a:rPr>
              <a:t>berhubungan </a:t>
            </a:r>
            <a:r>
              <a:rPr sz="2400" spc="-20" dirty="0">
                <a:solidFill>
                  <a:srgbClr val="0F243E"/>
                </a:solidFill>
                <a:latin typeface="Arial"/>
                <a:cs typeface="Arial"/>
              </a:rPr>
              <a:t>dengan </a:t>
            </a:r>
            <a:r>
              <a:rPr sz="2400" spc="-30" dirty="0">
                <a:solidFill>
                  <a:srgbClr val="0F243E"/>
                </a:solidFill>
                <a:latin typeface="Arial"/>
                <a:cs typeface="Arial"/>
              </a:rPr>
              <a:t>tanah  </a:t>
            </a:r>
            <a:r>
              <a:rPr sz="2400" spc="-15" dirty="0">
                <a:solidFill>
                  <a:srgbClr val="0F243E"/>
                </a:solidFill>
                <a:latin typeface="Arial"/>
                <a:cs typeface="Arial"/>
              </a:rPr>
              <a:t>lembab, </a:t>
            </a:r>
            <a:r>
              <a:rPr sz="2400" dirty="0">
                <a:solidFill>
                  <a:srgbClr val="0F243E"/>
                </a:solidFill>
                <a:latin typeface="Arial"/>
                <a:cs typeface="Arial"/>
              </a:rPr>
              <a:t>tidak </a:t>
            </a:r>
            <a:r>
              <a:rPr sz="2400" spc="-65" dirty="0">
                <a:solidFill>
                  <a:srgbClr val="0F243E"/>
                </a:solidFill>
                <a:latin typeface="Arial"/>
                <a:cs typeface="Arial"/>
              </a:rPr>
              <a:t>ada </a:t>
            </a:r>
            <a:r>
              <a:rPr sz="2400" spc="-55" dirty="0">
                <a:solidFill>
                  <a:srgbClr val="0F243E"/>
                </a:solidFill>
                <a:latin typeface="Arial"/>
                <a:cs typeface="Arial"/>
              </a:rPr>
              <a:t>serangan rayap </a:t>
            </a:r>
            <a:r>
              <a:rPr sz="2400" spc="-30" dirty="0">
                <a:solidFill>
                  <a:srgbClr val="0F243E"/>
                </a:solidFill>
                <a:latin typeface="Arial"/>
                <a:cs typeface="Arial"/>
              </a:rPr>
              <a:t>dan  </a:t>
            </a:r>
            <a:r>
              <a:rPr sz="2400" spc="20" dirty="0">
                <a:solidFill>
                  <a:srgbClr val="0F243E"/>
                </a:solidFill>
                <a:latin typeface="Arial"/>
                <a:cs typeface="Arial"/>
              </a:rPr>
              <a:t>bubuk</a:t>
            </a:r>
            <a:r>
              <a:rPr sz="2400" spc="35" dirty="0">
                <a:solidFill>
                  <a:srgbClr val="0F243E"/>
                </a:solidFill>
                <a:latin typeface="Arial"/>
                <a:cs typeface="Arial"/>
              </a:rPr>
              <a:t> </a:t>
            </a:r>
            <a:r>
              <a:rPr sz="2400" spc="-60" dirty="0">
                <a:solidFill>
                  <a:srgbClr val="0F243E"/>
                </a:solidFill>
                <a:latin typeface="Arial"/>
                <a:cs typeface="Arial"/>
              </a:rPr>
              <a:t>kayu.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spc="-60" dirty="0"/>
              <a:t>10</a:t>
            </a:fld>
            <a:endParaRPr spc="-6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026408" y="960119"/>
            <a:ext cx="2761488" cy="533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046976" y="988060"/>
            <a:ext cx="1514855" cy="6578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126739" y="2081276"/>
            <a:ext cx="22999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0F243E"/>
                </a:solidFill>
                <a:latin typeface="Arial"/>
                <a:cs typeface="Arial"/>
              </a:rPr>
              <a:t>Ukuran</a:t>
            </a:r>
            <a:r>
              <a:rPr sz="2400" spc="-65" dirty="0">
                <a:solidFill>
                  <a:srgbClr val="0F243E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0F243E"/>
                </a:solidFill>
                <a:latin typeface="Arial"/>
                <a:cs typeface="Arial"/>
              </a:rPr>
              <a:t>Bantalan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spc="-60" dirty="0"/>
              <a:t>11</a:t>
            </a:fld>
            <a:endParaRPr spc="-60" dirty="0"/>
          </a:p>
        </p:txBody>
      </p:sp>
      <p:sp>
        <p:nvSpPr>
          <p:cNvPr id="5" name="object 5"/>
          <p:cNvSpPr txBox="1"/>
          <p:nvPr/>
        </p:nvSpPr>
        <p:spPr>
          <a:xfrm>
            <a:off x="3126739" y="2428747"/>
            <a:ext cx="220091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78790" indent="-466090">
              <a:lnSpc>
                <a:spcPct val="100000"/>
              </a:lnSpc>
              <a:spcBef>
                <a:spcPts val="100"/>
              </a:spcBef>
              <a:buChar char="•"/>
              <a:tabLst>
                <a:tab pos="478790" algn="l"/>
                <a:tab pos="479425" algn="l"/>
                <a:tab pos="2121535" algn="l"/>
              </a:tabLst>
            </a:pPr>
            <a:r>
              <a:rPr sz="2400" spc="-345" dirty="0">
                <a:solidFill>
                  <a:srgbClr val="0F243E"/>
                </a:solidFill>
                <a:latin typeface="Arial"/>
                <a:cs typeface="Arial"/>
              </a:rPr>
              <a:t>J</a:t>
            </a:r>
            <a:r>
              <a:rPr sz="2400" spc="-114" dirty="0">
                <a:solidFill>
                  <a:srgbClr val="0F243E"/>
                </a:solidFill>
                <a:latin typeface="Arial"/>
                <a:cs typeface="Arial"/>
              </a:rPr>
              <a:t>a</a:t>
            </a:r>
            <a:r>
              <a:rPr sz="2400" spc="15" dirty="0">
                <a:solidFill>
                  <a:srgbClr val="0F243E"/>
                </a:solidFill>
                <a:latin typeface="Arial"/>
                <a:cs typeface="Arial"/>
              </a:rPr>
              <a:t>l</a:t>
            </a:r>
            <a:r>
              <a:rPr sz="2400" spc="-114" dirty="0">
                <a:solidFill>
                  <a:srgbClr val="0F243E"/>
                </a:solidFill>
                <a:latin typeface="Arial"/>
                <a:cs typeface="Arial"/>
              </a:rPr>
              <a:t>a</a:t>
            </a:r>
            <a:r>
              <a:rPr sz="2400" dirty="0">
                <a:solidFill>
                  <a:srgbClr val="0F243E"/>
                </a:solidFill>
                <a:latin typeface="Arial"/>
                <a:cs typeface="Arial"/>
              </a:rPr>
              <a:t>n</a:t>
            </a:r>
            <a:r>
              <a:rPr sz="2400" spc="40" dirty="0">
                <a:solidFill>
                  <a:srgbClr val="0F243E"/>
                </a:solidFill>
                <a:latin typeface="Arial"/>
                <a:cs typeface="Arial"/>
              </a:rPr>
              <a:t> </a:t>
            </a:r>
            <a:r>
              <a:rPr sz="2400" spc="-105" dirty="0">
                <a:solidFill>
                  <a:srgbClr val="0F243E"/>
                </a:solidFill>
                <a:latin typeface="Arial"/>
                <a:cs typeface="Arial"/>
              </a:rPr>
              <a:t>L</a:t>
            </a:r>
            <a:r>
              <a:rPr sz="2400" spc="-100" dirty="0">
                <a:solidFill>
                  <a:srgbClr val="0F243E"/>
                </a:solidFill>
                <a:latin typeface="Arial"/>
                <a:cs typeface="Arial"/>
              </a:rPr>
              <a:t>u</a:t>
            </a:r>
            <a:r>
              <a:rPr sz="2400" spc="20" dirty="0">
                <a:solidFill>
                  <a:srgbClr val="0F243E"/>
                </a:solidFill>
                <a:latin typeface="Arial"/>
                <a:cs typeface="Arial"/>
              </a:rPr>
              <a:t>ru</a:t>
            </a:r>
            <a:r>
              <a:rPr sz="2400" spc="-185" dirty="0">
                <a:solidFill>
                  <a:srgbClr val="0F243E"/>
                </a:solidFill>
                <a:latin typeface="Arial"/>
                <a:cs typeface="Arial"/>
              </a:rPr>
              <a:t>s</a:t>
            </a:r>
            <a:r>
              <a:rPr sz="2400" dirty="0">
                <a:solidFill>
                  <a:srgbClr val="0F243E"/>
                </a:solidFill>
                <a:latin typeface="Arial"/>
                <a:cs typeface="Arial"/>
              </a:rPr>
              <a:t>	</a:t>
            </a:r>
            <a:r>
              <a:rPr sz="2400" spc="-150" dirty="0">
                <a:solidFill>
                  <a:srgbClr val="0F243E"/>
                </a:solidFill>
                <a:latin typeface="Arial"/>
                <a:cs typeface="Arial"/>
              </a:rPr>
              <a:t>:</a:t>
            </a:r>
            <a:endParaRPr sz="2400">
              <a:latin typeface="Arial"/>
              <a:cs typeface="Arial"/>
            </a:endParaRPr>
          </a:p>
          <a:p>
            <a:pPr marL="478790" indent="-466090">
              <a:lnSpc>
                <a:spcPct val="100000"/>
              </a:lnSpc>
              <a:buChar char="•"/>
              <a:tabLst>
                <a:tab pos="478790" algn="l"/>
                <a:tab pos="479425" algn="l"/>
                <a:tab pos="1941830" algn="l"/>
              </a:tabLst>
            </a:pPr>
            <a:r>
              <a:rPr sz="2400" spc="-65" dirty="0">
                <a:solidFill>
                  <a:srgbClr val="0F243E"/>
                </a:solidFill>
                <a:latin typeface="Arial"/>
                <a:cs typeface="Arial"/>
              </a:rPr>
              <a:t>Jembatan	</a:t>
            </a:r>
            <a:r>
              <a:rPr sz="2400" spc="-150" dirty="0">
                <a:solidFill>
                  <a:srgbClr val="0F243E"/>
                </a:solidFill>
                <a:latin typeface="Arial"/>
                <a:cs typeface="Arial"/>
              </a:rPr>
              <a:t>: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869940" y="2428747"/>
            <a:ext cx="245999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45" dirty="0">
                <a:solidFill>
                  <a:srgbClr val="0F243E"/>
                </a:solidFill>
                <a:latin typeface="Arial"/>
                <a:cs typeface="Arial"/>
              </a:rPr>
              <a:t>200 </a:t>
            </a:r>
            <a:r>
              <a:rPr sz="2400" spc="-100" dirty="0">
                <a:solidFill>
                  <a:srgbClr val="0F243E"/>
                </a:solidFill>
                <a:latin typeface="Arial"/>
                <a:cs typeface="Arial"/>
              </a:rPr>
              <a:t>x </a:t>
            </a:r>
            <a:r>
              <a:rPr sz="2400" spc="-45" dirty="0">
                <a:solidFill>
                  <a:srgbClr val="0F243E"/>
                </a:solidFill>
                <a:latin typeface="Arial"/>
                <a:cs typeface="Arial"/>
              </a:rPr>
              <a:t>22 </a:t>
            </a:r>
            <a:r>
              <a:rPr sz="2400" spc="-100" dirty="0">
                <a:solidFill>
                  <a:srgbClr val="0F243E"/>
                </a:solidFill>
                <a:latin typeface="Arial"/>
                <a:cs typeface="Arial"/>
              </a:rPr>
              <a:t>x </a:t>
            </a:r>
            <a:r>
              <a:rPr sz="2400" spc="-45" dirty="0">
                <a:solidFill>
                  <a:srgbClr val="0F243E"/>
                </a:solidFill>
                <a:latin typeface="Arial"/>
                <a:cs typeface="Arial"/>
              </a:rPr>
              <a:t>13</a:t>
            </a:r>
            <a:r>
              <a:rPr sz="2400" spc="215" dirty="0">
                <a:solidFill>
                  <a:srgbClr val="0F243E"/>
                </a:solidFill>
                <a:latin typeface="Arial"/>
                <a:cs typeface="Arial"/>
              </a:rPr>
              <a:t> </a:t>
            </a:r>
            <a:r>
              <a:rPr sz="2400" spc="-60" dirty="0">
                <a:solidFill>
                  <a:srgbClr val="0F243E"/>
                </a:solidFill>
                <a:latin typeface="Arial"/>
                <a:cs typeface="Arial"/>
              </a:rPr>
              <a:t>(cm)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400" spc="-45" dirty="0">
                <a:solidFill>
                  <a:srgbClr val="0F243E"/>
                </a:solidFill>
                <a:latin typeface="Arial"/>
                <a:cs typeface="Arial"/>
              </a:rPr>
              <a:t>180 </a:t>
            </a:r>
            <a:r>
              <a:rPr sz="2400" spc="-100" dirty="0">
                <a:solidFill>
                  <a:srgbClr val="0F243E"/>
                </a:solidFill>
                <a:latin typeface="Arial"/>
                <a:cs typeface="Arial"/>
              </a:rPr>
              <a:t>x </a:t>
            </a:r>
            <a:r>
              <a:rPr sz="2400" spc="-45" dirty="0">
                <a:solidFill>
                  <a:srgbClr val="0F243E"/>
                </a:solidFill>
                <a:latin typeface="Arial"/>
                <a:cs typeface="Arial"/>
              </a:rPr>
              <a:t>22 </a:t>
            </a:r>
            <a:r>
              <a:rPr sz="2400" spc="-100" dirty="0">
                <a:solidFill>
                  <a:srgbClr val="0F243E"/>
                </a:solidFill>
                <a:latin typeface="Arial"/>
                <a:cs typeface="Arial"/>
              </a:rPr>
              <a:t>x </a:t>
            </a:r>
            <a:r>
              <a:rPr sz="2400" spc="-45" dirty="0">
                <a:solidFill>
                  <a:srgbClr val="0F243E"/>
                </a:solidFill>
                <a:latin typeface="Arial"/>
                <a:cs typeface="Arial"/>
              </a:rPr>
              <a:t>20</a:t>
            </a:r>
            <a:r>
              <a:rPr sz="2400" spc="215" dirty="0">
                <a:solidFill>
                  <a:srgbClr val="0F243E"/>
                </a:solidFill>
                <a:latin typeface="Arial"/>
                <a:cs typeface="Arial"/>
              </a:rPr>
              <a:t> </a:t>
            </a:r>
            <a:r>
              <a:rPr sz="2400" spc="-60" dirty="0">
                <a:solidFill>
                  <a:srgbClr val="0F243E"/>
                </a:solidFill>
                <a:latin typeface="Arial"/>
                <a:cs typeface="Arial"/>
              </a:rPr>
              <a:t>(cm)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126739" y="3526028"/>
            <a:ext cx="6056630" cy="97663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12700" marR="5080">
              <a:lnSpc>
                <a:spcPct val="80000"/>
              </a:lnSpc>
              <a:spcBef>
                <a:spcPts val="675"/>
              </a:spcBef>
            </a:pPr>
            <a:r>
              <a:rPr sz="2400" spc="-40" dirty="0">
                <a:solidFill>
                  <a:srgbClr val="0F243E"/>
                </a:solidFill>
                <a:latin typeface="Arial"/>
                <a:cs typeface="Arial"/>
              </a:rPr>
              <a:t>Bentuk </a:t>
            </a:r>
            <a:r>
              <a:rPr sz="2400" spc="-20" dirty="0">
                <a:solidFill>
                  <a:srgbClr val="0F243E"/>
                </a:solidFill>
                <a:latin typeface="Arial"/>
                <a:cs typeface="Arial"/>
              </a:rPr>
              <a:t>penampang </a:t>
            </a:r>
            <a:r>
              <a:rPr sz="2400" spc="-5" dirty="0">
                <a:solidFill>
                  <a:srgbClr val="0F243E"/>
                </a:solidFill>
                <a:latin typeface="Arial"/>
                <a:cs typeface="Arial"/>
              </a:rPr>
              <a:t>melintang </a:t>
            </a:r>
            <a:r>
              <a:rPr sz="2400" spc="-25" dirty="0">
                <a:solidFill>
                  <a:srgbClr val="0F243E"/>
                </a:solidFill>
                <a:latin typeface="Arial"/>
                <a:cs typeface="Arial"/>
              </a:rPr>
              <a:t>bantalan </a:t>
            </a:r>
            <a:r>
              <a:rPr sz="2400" spc="-45" dirty="0">
                <a:solidFill>
                  <a:srgbClr val="0F243E"/>
                </a:solidFill>
                <a:latin typeface="Arial"/>
                <a:cs typeface="Arial"/>
              </a:rPr>
              <a:t>kayu  </a:t>
            </a:r>
            <a:r>
              <a:rPr sz="2400" spc="-50" dirty="0">
                <a:solidFill>
                  <a:srgbClr val="0F243E"/>
                </a:solidFill>
                <a:latin typeface="Arial"/>
                <a:cs typeface="Arial"/>
              </a:rPr>
              <a:t>harus </a:t>
            </a:r>
            <a:r>
              <a:rPr sz="2400" spc="-15" dirty="0">
                <a:solidFill>
                  <a:srgbClr val="0F243E"/>
                </a:solidFill>
                <a:latin typeface="Arial"/>
                <a:cs typeface="Arial"/>
              </a:rPr>
              <a:t>berupa </a:t>
            </a:r>
            <a:r>
              <a:rPr sz="2400" spc="-30" dirty="0">
                <a:solidFill>
                  <a:srgbClr val="0F243E"/>
                </a:solidFill>
                <a:latin typeface="Arial"/>
                <a:cs typeface="Arial"/>
              </a:rPr>
              <a:t>empat </a:t>
            </a:r>
            <a:r>
              <a:rPr sz="2400" spc="-40" dirty="0">
                <a:solidFill>
                  <a:srgbClr val="0F243E"/>
                </a:solidFill>
                <a:latin typeface="Arial"/>
                <a:cs typeface="Arial"/>
              </a:rPr>
              <a:t>persegi </a:t>
            </a:r>
            <a:r>
              <a:rPr sz="2400" spc="-20" dirty="0">
                <a:solidFill>
                  <a:srgbClr val="0F243E"/>
                </a:solidFill>
                <a:latin typeface="Arial"/>
                <a:cs typeface="Arial"/>
              </a:rPr>
              <a:t>panjang </a:t>
            </a:r>
            <a:r>
              <a:rPr sz="2400" spc="-40" dirty="0">
                <a:solidFill>
                  <a:srgbClr val="0F243E"/>
                </a:solidFill>
                <a:latin typeface="Arial"/>
                <a:cs typeface="Arial"/>
              </a:rPr>
              <a:t>pada  </a:t>
            </a:r>
            <a:r>
              <a:rPr sz="2400" spc="-30" dirty="0">
                <a:solidFill>
                  <a:srgbClr val="0F243E"/>
                </a:solidFill>
                <a:latin typeface="Arial"/>
                <a:cs typeface="Arial"/>
              </a:rPr>
              <a:t>seluruh </a:t>
            </a:r>
            <a:r>
              <a:rPr sz="2400" spc="30" dirty="0">
                <a:solidFill>
                  <a:srgbClr val="0F243E"/>
                </a:solidFill>
                <a:latin typeface="Arial"/>
                <a:cs typeface="Arial"/>
              </a:rPr>
              <a:t>tubuh</a:t>
            </a:r>
            <a:r>
              <a:rPr sz="2400" spc="225" dirty="0">
                <a:solidFill>
                  <a:srgbClr val="0F243E"/>
                </a:solidFill>
                <a:latin typeface="Arial"/>
                <a:cs typeface="Arial"/>
              </a:rPr>
              <a:t> </a:t>
            </a:r>
            <a:r>
              <a:rPr sz="2400" spc="-25" dirty="0">
                <a:solidFill>
                  <a:srgbClr val="0F243E"/>
                </a:solidFill>
                <a:latin typeface="Arial"/>
                <a:cs typeface="Arial"/>
              </a:rPr>
              <a:t>bantalan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026408" y="960119"/>
            <a:ext cx="2761488" cy="533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046976" y="988060"/>
            <a:ext cx="1514855" cy="6578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26739" y="2081276"/>
            <a:ext cx="35680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Syarat </a:t>
            </a:r>
            <a:r>
              <a:rPr sz="2400" dirty="0"/>
              <a:t>Kekuatan</a:t>
            </a:r>
            <a:r>
              <a:rPr sz="2400" spc="-114" dirty="0"/>
              <a:t> </a:t>
            </a:r>
            <a:r>
              <a:rPr sz="2400" dirty="0"/>
              <a:t>Bantalan</a:t>
            </a:r>
            <a:endParaRPr sz="2400"/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3049523" y="2584704"/>
          <a:ext cx="6548755" cy="13373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96540"/>
                <a:gridCol w="3752215"/>
              </a:tblGrid>
              <a:tr h="450850">
                <a:tc>
                  <a:txBody>
                    <a:bodyPr/>
                    <a:lstStyle/>
                    <a:p>
                      <a:pPr marL="836294">
                        <a:lnSpc>
                          <a:spcPts val="2355"/>
                        </a:lnSpc>
                      </a:pPr>
                      <a:r>
                        <a:rPr sz="2000" b="1" spc="-210" dirty="0">
                          <a:latin typeface="Arial"/>
                          <a:cs typeface="Arial"/>
                        </a:rPr>
                        <a:t>Kelas</a:t>
                      </a:r>
                      <a:r>
                        <a:rPr sz="2000" b="1" spc="-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225" dirty="0">
                          <a:latin typeface="Arial"/>
                          <a:cs typeface="Arial"/>
                        </a:rPr>
                        <a:t>Kayu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R w="12700">
                      <a:solidFill>
                        <a:srgbClr val="497DBA"/>
                      </a:solidFill>
                      <a:prstDash val="solid"/>
                    </a:lnR>
                    <a:lnT w="82296">
                      <a:solidFill>
                        <a:srgbClr val="E2ECFF"/>
                      </a:solidFill>
                      <a:prstDash val="solid"/>
                    </a:lnT>
                    <a:lnB w="19050">
                      <a:solidFill>
                        <a:srgbClr val="497DBA"/>
                      </a:solidFill>
                      <a:prstDash val="solid"/>
                    </a:lnB>
                    <a:solidFill>
                      <a:srgbClr val="D8E5FF"/>
                    </a:solidFill>
                  </a:tcPr>
                </a:tc>
                <a:tc>
                  <a:txBody>
                    <a:bodyPr/>
                    <a:lstStyle/>
                    <a:p>
                      <a:pPr marL="478790">
                        <a:lnSpc>
                          <a:spcPts val="2355"/>
                        </a:lnSpc>
                      </a:pPr>
                      <a:r>
                        <a:rPr sz="2000" b="1" spc="-105" dirty="0">
                          <a:latin typeface="Arial"/>
                          <a:cs typeface="Arial"/>
                        </a:rPr>
                        <a:t>Momen </a:t>
                      </a:r>
                      <a:r>
                        <a:rPr sz="2000" b="1" spc="-140" dirty="0">
                          <a:latin typeface="Arial"/>
                          <a:cs typeface="Arial"/>
                        </a:rPr>
                        <a:t>Maksimum</a:t>
                      </a:r>
                      <a:r>
                        <a:rPr sz="2000" b="1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120" dirty="0">
                          <a:latin typeface="Arial"/>
                          <a:cs typeface="Arial"/>
                        </a:rPr>
                        <a:t>(kg.m)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497DBA"/>
                      </a:solidFill>
                      <a:prstDash val="solid"/>
                    </a:lnL>
                    <a:lnT w="82296">
                      <a:solidFill>
                        <a:srgbClr val="E2ECFF"/>
                      </a:solidFill>
                      <a:prstDash val="solid"/>
                    </a:lnT>
                    <a:lnB w="19050">
                      <a:solidFill>
                        <a:srgbClr val="497DBA"/>
                      </a:solidFill>
                      <a:prstDash val="solid"/>
                    </a:lnB>
                    <a:solidFill>
                      <a:srgbClr val="D8E5FF"/>
                    </a:solidFill>
                  </a:tcPr>
                </a:tc>
              </a:tr>
              <a:tr h="8864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I</a:t>
                      </a:r>
                      <a:endParaRPr sz="20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2000" spc="-55" dirty="0">
                          <a:latin typeface="Arial"/>
                          <a:cs typeface="Arial"/>
                        </a:rPr>
                        <a:t>II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27940" marB="0">
                    <a:lnR w="12700">
                      <a:solidFill>
                        <a:srgbClr val="497DBA"/>
                      </a:solidFill>
                      <a:prstDash val="solid"/>
                    </a:lnR>
                    <a:lnT w="19050">
                      <a:solidFill>
                        <a:srgbClr val="497DBA"/>
                      </a:solidFill>
                      <a:prstDash val="solid"/>
                    </a:lnT>
                    <a:lnB w="19050">
                      <a:solidFill>
                        <a:srgbClr val="497DBA"/>
                      </a:solidFill>
                      <a:prstDash val="solid"/>
                    </a:lnB>
                    <a:solidFill>
                      <a:srgbClr val="BAD1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2000" spc="-105" dirty="0">
                          <a:latin typeface="Arial"/>
                          <a:cs typeface="Arial"/>
                        </a:rPr>
                        <a:t>800</a:t>
                      </a:r>
                      <a:endParaRPr sz="20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2000" spc="-105" dirty="0">
                          <a:latin typeface="Arial"/>
                          <a:cs typeface="Arial"/>
                        </a:rPr>
                        <a:t>530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27940" marB="0">
                    <a:lnL w="12700">
                      <a:solidFill>
                        <a:srgbClr val="497DBA"/>
                      </a:solidFill>
                      <a:prstDash val="solid"/>
                    </a:lnL>
                    <a:lnT w="19050">
                      <a:solidFill>
                        <a:srgbClr val="497DBA"/>
                      </a:solidFill>
                      <a:prstDash val="solid"/>
                    </a:lnT>
                    <a:lnB w="19050">
                      <a:solidFill>
                        <a:srgbClr val="497DBA"/>
                      </a:solidFill>
                      <a:prstDash val="solid"/>
                    </a:lnB>
                    <a:solidFill>
                      <a:srgbClr val="BAD1FF"/>
                    </a:solidFill>
                  </a:tcPr>
                </a:tc>
              </a:tr>
            </a:tbl>
          </a:graphicData>
        </a:graphic>
      </p:graphicFrame>
      <p:pic>
        <p:nvPicPr>
          <p:cNvPr id="31" name="Picture 3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44889" y="4648200"/>
            <a:ext cx="7556311" cy="269325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026408" y="960119"/>
            <a:ext cx="2761488" cy="533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046976" y="988060"/>
            <a:ext cx="1514855" cy="6578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126739" y="1992883"/>
            <a:ext cx="6289675" cy="4586605"/>
          </a:xfrm>
          <a:prstGeom prst="rect">
            <a:avLst/>
          </a:prstGeom>
        </p:spPr>
        <p:txBody>
          <a:bodyPr vert="horz" wrap="square" lIns="0" tIns="66675" rIns="0" bIns="0" rtlCol="0">
            <a:spAutoFit/>
          </a:bodyPr>
          <a:lstStyle/>
          <a:p>
            <a:pPr marL="356870" marR="533400" indent="-344170">
              <a:lnSpc>
                <a:spcPts val="3460"/>
              </a:lnSpc>
              <a:spcBef>
                <a:spcPts val="525"/>
              </a:spcBef>
              <a:buChar char="•"/>
              <a:tabLst>
                <a:tab pos="356870" algn="l"/>
                <a:tab pos="357505" algn="l"/>
              </a:tabLst>
            </a:pPr>
            <a:r>
              <a:rPr sz="3200" spc="-80" dirty="0">
                <a:solidFill>
                  <a:srgbClr val="0F243E"/>
                </a:solidFill>
                <a:latin typeface="Arial"/>
                <a:cs typeface="Arial"/>
              </a:rPr>
              <a:t>Perkuatan </a:t>
            </a:r>
            <a:r>
              <a:rPr sz="3200" spc="-40" dirty="0">
                <a:solidFill>
                  <a:srgbClr val="0F243E"/>
                </a:solidFill>
                <a:latin typeface="Arial"/>
                <a:cs typeface="Arial"/>
              </a:rPr>
              <a:t>bantalan </a:t>
            </a:r>
            <a:r>
              <a:rPr sz="3200" spc="-60" dirty="0">
                <a:solidFill>
                  <a:srgbClr val="0F243E"/>
                </a:solidFill>
                <a:latin typeface="Arial"/>
                <a:cs typeface="Arial"/>
              </a:rPr>
              <a:t>kayu pada  </a:t>
            </a:r>
            <a:r>
              <a:rPr sz="3200" spc="-35" dirty="0">
                <a:solidFill>
                  <a:srgbClr val="0F243E"/>
                </a:solidFill>
                <a:latin typeface="Arial"/>
                <a:cs typeface="Arial"/>
              </a:rPr>
              <a:t>rel</a:t>
            </a:r>
            <a:r>
              <a:rPr sz="3200" spc="50" dirty="0">
                <a:solidFill>
                  <a:srgbClr val="0F243E"/>
                </a:solidFill>
                <a:latin typeface="Arial"/>
                <a:cs typeface="Arial"/>
              </a:rPr>
              <a:t> </a:t>
            </a:r>
            <a:r>
              <a:rPr sz="3200" spc="-35" dirty="0">
                <a:solidFill>
                  <a:srgbClr val="0F243E"/>
                </a:solidFill>
                <a:latin typeface="Arial"/>
                <a:cs typeface="Arial"/>
              </a:rPr>
              <a:t>panjang</a:t>
            </a:r>
            <a:endParaRPr sz="3200">
              <a:latin typeface="Arial"/>
              <a:cs typeface="Arial"/>
            </a:endParaRPr>
          </a:p>
          <a:p>
            <a:pPr marL="756285" marR="5080" lvl="1" indent="-286385">
              <a:lnSpc>
                <a:spcPts val="3020"/>
              </a:lnSpc>
              <a:spcBef>
                <a:spcPts val="725"/>
              </a:spcBef>
              <a:buChar char="–"/>
              <a:tabLst>
                <a:tab pos="756920" algn="l"/>
              </a:tabLst>
            </a:pPr>
            <a:r>
              <a:rPr sz="2800" spc="-85" dirty="0">
                <a:solidFill>
                  <a:srgbClr val="0F243E"/>
                </a:solidFill>
                <a:latin typeface="Arial"/>
                <a:cs typeface="Arial"/>
              </a:rPr>
              <a:t>Tahanan </a:t>
            </a:r>
            <a:r>
              <a:rPr sz="2800" spc="-80" dirty="0">
                <a:solidFill>
                  <a:srgbClr val="0F243E"/>
                </a:solidFill>
                <a:latin typeface="Arial"/>
                <a:cs typeface="Arial"/>
              </a:rPr>
              <a:t>balas </a:t>
            </a:r>
            <a:r>
              <a:rPr sz="2800" spc="-35" dirty="0">
                <a:solidFill>
                  <a:srgbClr val="0F243E"/>
                </a:solidFill>
                <a:latin typeface="Arial"/>
                <a:cs typeface="Arial"/>
              </a:rPr>
              <a:t>dalam </a:t>
            </a:r>
            <a:r>
              <a:rPr sz="2800" spc="-40" dirty="0">
                <a:solidFill>
                  <a:srgbClr val="0F243E"/>
                </a:solidFill>
                <a:latin typeface="Arial"/>
                <a:cs typeface="Arial"/>
              </a:rPr>
              <a:t>menahan  </a:t>
            </a:r>
            <a:r>
              <a:rPr sz="2800" spc="-60" dirty="0">
                <a:solidFill>
                  <a:srgbClr val="0F243E"/>
                </a:solidFill>
                <a:latin typeface="Arial"/>
                <a:cs typeface="Arial"/>
              </a:rPr>
              <a:t>gaya </a:t>
            </a:r>
            <a:r>
              <a:rPr sz="2800" spc="-15" dirty="0">
                <a:solidFill>
                  <a:srgbClr val="0F243E"/>
                </a:solidFill>
                <a:latin typeface="Arial"/>
                <a:cs typeface="Arial"/>
              </a:rPr>
              <a:t>sentrifugal </a:t>
            </a:r>
            <a:r>
              <a:rPr sz="2800" spc="25" dirty="0">
                <a:solidFill>
                  <a:srgbClr val="0F243E"/>
                </a:solidFill>
                <a:latin typeface="Arial"/>
                <a:cs typeface="Arial"/>
              </a:rPr>
              <a:t>di </a:t>
            </a:r>
            <a:r>
              <a:rPr sz="2800" spc="-10" dirty="0">
                <a:solidFill>
                  <a:srgbClr val="0F243E"/>
                </a:solidFill>
                <a:latin typeface="Arial"/>
                <a:cs typeface="Arial"/>
              </a:rPr>
              <a:t>lengkungan </a:t>
            </a:r>
            <a:r>
              <a:rPr sz="2800" spc="-25" dirty="0">
                <a:solidFill>
                  <a:srgbClr val="0F243E"/>
                </a:solidFill>
                <a:latin typeface="Arial"/>
                <a:cs typeface="Arial"/>
              </a:rPr>
              <a:t>dan  </a:t>
            </a:r>
            <a:r>
              <a:rPr sz="2800" spc="-60" dirty="0">
                <a:solidFill>
                  <a:srgbClr val="0F243E"/>
                </a:solidFill>
                <a:latin typeface="Arial"/>
                <a:cs typeface="Arial"/>
              </a:rPr>
              <a:t>gaya </a:t>
            </a:r>
            <a:r>
              <a:rPr sz="2800" spc="-5" dirty="0">
                <a:solidFill>
                  <a:srgbClr val="0F243E"/>
                </a:solidFill>
                <a:latin typeface="Arial"/>
                <a:cs typeface="Arial"/>
              </a:rPr>
              <a:t>tekuk </a:t>
            </a:r>
            <a:r>
              <a:rPr sz="2800" spc="-40" dirty="0">
                <a:solidFill>
                  <a:srgbClr val="0F243E"/>
                </a:solidFill>
                <a:latin typeface="Arial"/>
                <a:cs typeface="Arial"/>
              </a:rPr>
              <a:t>pada </a:t>
            </a:r>
            <a:r>
              <a:rPr sz="2800" spc="-25" dirty="0">
                <a:solidFill>
                  <a:srgbClr val="0F243E"/>
                </a:solidFill>
                <a:latin typeface="Arial"/>
                <a:cs typeface="Arial"/>
              </a:rPr>
              <a:t>rel panjang  </a:t>
            </a:r>
            <a:r>
              <a:rPr sz="2800" spc="-50" dirty="0">
                <a:solidFill>
                  <a:srgbClr val="0F243E"/>
                </a:solidFill>
                <a:latin typeface="Arial"/>
                <a:cs typeface="Arial"/>
              </a:rPr>
              <a:t>adalah </a:t>
            </a:r>
            <a:r>
              <a:rPr sz="2800" spc="-15" dirty="0">
                <a:solidFill>
                  <a:srgbClr val="0F243E"/>
                </a:solidFill>
                <a:latin typeface="Arial"/>
                <a:cs typeface="Arial"/>
              </a:rPr>
              <a:t>dari </a:t>
            </a:r>
            <a:r>
              <a:rPr sz="2800" spc="-70" dirty="0">
                <a:solidFill>
                  <a:srgbClr val="0F243E"/>
                </a:solidFill>
                <a:latin typeface="Arial"/>
                <a:cs typeface="Arial"/>
              </a:rPr>
              <a:t>gesekan </a:t>
            </a:r>
            <a:r>
              <a:rPr sz="2800" spc="25" dirty="0">
                <a:solidFill>
                  <a:srgbClr val="0F243E"/>
                </a:solidFill>
                <a:latin typeface="Arial"/>
                <a:cs typeface="Arial"/>
              </a:rPr>
              <a:t>di </a:t>
            </a:r>
            <a:r>
              <a:rPr sz="2800" spc="-100" dirty="0">
                <a:solidFill>
                  <a:srgbClr val="0F243E"/>
                </a:solidFill>
                <a:latin typeface="Arial"/>
                <a:cs typeface="Arial"/>
              </a:rPr>
              <a:t>sisi </a:t>
            </a:r>
            <a:r>
              <a:rPr sz="2800" spc="-170" dirty="0">
                <a:solidFill>
                  <a:srgbClr val="0F243E"/>
                </a:solidFill>
                <a:latin typeface="Arial"/>
                <a:cs typeface="Arial"/>
              </a:rPr>
              <a:t>, </a:t>
            </a:r>
            <a:r>
              <a:rPr sz="2800" spc="-40" dirty="0">
                <a:solidFill>
                  <a:srgbClr val="0F243E"/>
                </a:solidFill>
                <a:latin typeface="Arial"/>
                <a:cs typeface="Arial"/>
              </a:rPr>
              <a:t>bawah  </a:t>
            </a:r>
            <a:r>
              <a:rPr sz="2800" spc="-25" dirty="0">
                <a:solidFill>
                  <a:srgbClr val="0F243E"/>
                </a:solidFill>
                <a:latin typeface="Arial"/>
                <a:cs typeface="Arial"/>
              </a:rPr>
              <a:t>dan </a:t>
            </a:r>
            <a:r>
              <a:rPr sz="2800" spc="10" dirty="0">
                <a:solidFill>
                  <a:srgbClr val="0F243E"/>
                </a:solidFill>
                <a:latin typeface="Arial"/>
                <a:cs typeface="Arial"/>
              </a:rPr>
              <a:t>ujung</a:t>
            </a:r>
            <a:r>
              <a:rPr sz="2800" spc="170" dirty="0">
                <a:solidFill>
                  <a:srgbClr val="0F243E"/>
                </a:solidFill>
                <a:latin typeface="Arial"/>
                <a:cs typeface="Arial"/>
              </a:rPr>
              <a:t> </a:t>
            </a:r>
            <a:r>
              <a:rPr sz="2800" spc="-20" dirty="0">
                <a:solidFill>
                  <a:srgbClr val="0F243E"/>
                </a:solidFill>
                <a:latin typeface="Arial"/>
                <a:cs typeface="Arial"/>
              </a:rPr>
              <a:t>bantalan.</a:t>
            </a:r>
            <a:endParaRPr sz="2800">
              <a:latin typeface="Arial"/>
              <a:cs typeface="Arial"/>
            </a:endParaRPr>
          </a:p>
          <a:p>
            <a:pPr marL="756285" marR="490220" lvl="1" indent="-286385">
              <a:lnSpc>
                <a:spcPct val="90000"/>
              </a:lnSpc>
              <a:spcBef>
                <a:spcPts val="645"/>
              </a:spcBef>
              <a:buChar char="–"/>
              <a:tabLst>
                <a:tab pos="756920" algn="l"/>
              </a:tabLst>
            </a:pPr>
            <a:r>
              <a:rPr sz="2800" spc="-45" dirty="0">
                <a:solidFill>
                  <a:srgbClr val="0F243E"/>
                </a:solidFill>
                <a:latin typeface="Arial"/>
                <a:cs typeface="Arial"/>
              </a:rPr>
              <a:t>Maka </a:t>
            </a:r>
            <a:r>
              <a:rPr sz="2800" spc="-35" dirty="0">
                <a:solidFill>
                  <a:srgbClr val="0F243E"/>
                </a:solidFill>
                <a:latin typeface="Arial"/>
                <a:cs typeface="Arial"/>
              </a:rPr>
              <a:t>kekuatan </a:t>
            </a:r>
            <a:r>
              <a:rPr sz="2800" spc="-80" dirty="0">
                <a:solidFill>
                  <a:srgbClr val="0F243E"/>
                </a:solidFill>
                <a:latin typeface="Arial"/>
                <a:cs typeface="Arial"/>
              </a:rPr>
              <a:t>balas </a:t>
            </a:r>
            <a:r>
              <a:rPr sz="2800" spc="-30" dirty="0">
                <a:solidFill>
                  <a:srgbClr val="0F243E"/>
                </a:solidFill>
                <a:latin typeface="Arial"/>
                <a:cs typeface="Arial"/>
              </a:rPr>
              <a:t>dapat  diperbesar </a:t>
            </a:r>
            <a:r>
              <a:rPr sz="2800" spc="-20" dirty="0">
                <a:solidFill>
                  <a:srgbClr val="0F243E"/>
                </a:solidFill>
                <a:latin typeface="Arial"/>
                <a:cs typeface="Arial"/>
              </a:rPr>
              <a:t>dengan </a:t>
            </a:r>
            <a:r>
              <a:rPr sz="2800" spc="-35" dirty="0">
                <a:solidFill>
                  <a:srgbClr val="0F243E"/>
                </a:solidFill>
                <a:latin typeface="Arial"/>
                <a:cs typeface="Arial"/>
              </a:rPr>
              <a:t>memperluas  </a:t>
            </a:r>
            <a:r>
              <a:rPr sz="2800" spc="-25" dirty="0">
                <a:solidFill>
                  <a:srgbClr val="0F243E"/>
                </a:solidFill>
                <a:latin typeface="Arial"/>
                <a:cs typeface="Arial"/>
              </a:rPr>
              <a:t>permukaan bantalan </a:t>
            </a:r>
            <a:r>
              <a:rPr sz="2800" spc="5" dirty="0">
                <a:solidFill>
                  <a:srgbClr val="0F243E"/>
                </a:solidFill>
                <a:latin typeface="Wingdings"/>
                <a:cs typeface="Wingdings"/>
              </a:rPr>
              <a:t></a:t>
            </a:r>
            <a:r>
              <a:rPr sz="2800" spc="5" dirty="0">
                <a:solidFill>
                  <a:srgbClr val="0F243E"/>
                </a:solidFill>
                <a:latin typeface="Times New Roman"/>
                <a:cs typeface="Times New Roman"/>
              </a:rPr>
              <a:t> </a:t>
            </a:r>
            <a:r>
              <a:rPr sz="2800" i="1" spc="-75" dirty="0">
                <a:solidFill>
                  <a:srgbClr val="FF0000"/>
                </a:solidFill>
                <a:latin typeface="Arial"/>
                <a:cs typeface="Arial"/>
              </a:rPr>
              <a:t>sleepers  </a:t>
            </a:r>
            <a:r>
              <a:rPr sz="2800" i="1" spc="-30" dirty="0">
                <a:solidFill>
                  <a:srgbClr val="FF0000"/>
                </a:solidFill>
                <a:latin typeface="Arial"/>
                <a:cs typeface="Arial"/>
              </a:rPr>
              <a:t>anchor</a:t>
            </a:r>
            <a:endParaRPr sz="28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57200" y="457200"/>
            <a:ext cx="2542032" cy="1905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57200" y="5355335"/>
            <a:ext cx="3124200" cy="195986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spc="-60" dirty="0"/>
              <a:t>13</a:t>
            </a:fld>
            <a:endParaRPr spc="-6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026408" y="960119"/>
            <a:ext cx="2761488" cy="533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046976" y="988060"/>
            <a:ext cx="1514855" cy="6578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126739" y="1910270"/>
            <a:ext cx="5900420" cy="3029585"/>
          </a:xfrm>
          <a:prstGeom prst="rect">
            <a:avLst/>
          </a:prstGeom>
        </p:spPr>
        <p:txBody>
          <a:bodyPr vert="horz" wrap="square" lIns="0" tIns="130810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1030"/>
              </a:spcBef>
              <a:buChar char="•"/>
              <a:tabLst>
                <a:tab pos="356870" algn="l"/>
                <a:tab pos="357505" algn="l"/>
              </a:tabLst>
            </a:pPr>
            <a:r>
              <a:rPr sz="3200" spc="-110" dirty="0">
                <a:solidFill>
                  <a:srgbClr val="0F243E"/>
                </a:solidFill>
                <a:latin typeface="Arial"/>
                <a:cs typeface="Arial"/>
              </a:rPr>
              <a:t>Kerusakan </a:t>
            </a:r>
            <a:r>
              <a:rPr sz="3200" spc="-40" dirty="0">
                <a:solidFill>
                  <a:srgbClr val="0F243E"/>
                </a:solidFill>
                <a:latin typeface="Arial"/>
                <a:cs typeface="Arial"/>
              </a:rPr>
              <a:t>bantalan</a:t>
            </a:r>
            <a:r>
              <a:rPr sz="3200" spc="395" dirty="0">
                <a:solidFill>
                  <a:srgbClr val="0F243E"/>
                </a:solidFill>
                <a:latin typeface="Arial"/>
                <a:cs typeface="Arial"/>
              </a:rPr>
              <a:t> </a:t>
            </a:r>
            <a:r>
              <a:rPr sz="3200" spc="-60" dirty="0">
                <a:solidFill>
                  <a:srgbClr val="0F243E"/>
                </a:solidFill>
                <a:latin typeface="Arial"/>
                <a:cs typeface="Arial"/>
              </a:rPr>
              <a:t>kayu</a:t>
            </a:r>
            <a:endParaRPr sz="3200">
              <a:latin typeface="Arial"/>
              <a:cs typeface="Arial"/>
            </a:endParaRPr>
          </a:p>
          <a:p>
            <a:pPr marL="756285" marR="979169" lvl="1" indent="-286385">
              <a:lnSpc>
                <a:spcPts val="3260"/>
              </a:lnSpc>
              <a:spcBef>
                <a:spcPts val="1025"/>
              </a:spcBef>
              <a:buChar char="–"/>
              <a:tabLst>
                <a:tab pos="756920" algn="l"/>
              </a:tabLst>
            </a:pPr>
            <a:r>
              <a:rPr sz="2800" spc="-100" dirty="0">
                <a:solidFill>
                  <a:srgbClr val="0F243E"/>
                </a:solidFill>
                <a:latin typeface="Arial"/>
                <a:cs typeface="Arial"/>
              </a:rPr>
              <a:t>Kayu </a:t>
            </a:r>
            <a:r>
              <a:rPr sz="2800" spc="-15" dirty="0">
                <a:solidFill>
                  <a:srgbClr val="0F243E"/>
                </a:solidFill>
                <a:latin typeface="Arial"/>
                <a:cs typeface="Arial"/>
              </a:rPr>
              <a:t>melapuk </a:t>
            </a:r>
            <a:r>
              <a:rPr sz="2800" spc="5" dirty="0">
                <a:solidFill>
                  <a:srgbClr val="0F243E"/>
                </a:solidFill>
                <a:latin typeface="Wingdings"/>
                <a:cs typeface="Wingdings"/>
              </a:rPr>
              <a:t></a:t>
            </a:r>
            <a:r>
              <a:rPr sz="2800" spc="5" dirty="0">
                <a:solidFill>
                  <a:srgbClr val="0F243E"/>
                </a:solidFill>
                <a:latin typeface="Times New Roman"/>
                <a:cs typeface="Times New Roman"/>
              </a:rPr>
              <a:t> </a:t>
            </a:r>
            <a:r>
              <a:rPr sz="2800" spc="-35" dirty="0">
                <a:solidFill>
                  <a:srgbClr val="0F243E"/>
                </a:solidFill>
                <a:latin typeface="Arial"/>
                <a:cs typeface="Arial"/>
              </a:rPr>
              <a:t>kekuatan  </a:t>
            </a:r>
            <a:r>
              <a:rPr sz="2800" dirty="0">
                <a:solidFill>
                  <a:srgbClr val="0F243E"/>
                </a:solidFill>
                <a:latin typeface="Arial"/>
                <a:cs typeface="Arial"/>
              </a:rPr>
              <a:t>menurun</a:t>
            </a:r>
            <a:endParaRPr sz="2800">
              <a:latin typeface="Arial"/>
              <a:cs typeface="Arial"/>
            </a:endParaRPr>
          </a:p>
          <a:p>
            <a:pPr marL="756285" marR="5080" lvl="1" indent="-286385">
              <a:lnSpc>
                <a:spcPct val="100000"/>
              </a:lnSpc>
              <a:spcBef>
                <a:spcPts val="580"/>
              </a:spcBef>
              <a:buChar char="–"/>
              <a:tabLst>
                <a:tab pos="756920" algn="l"/>
              </a:tabLst>
            </a:pPr>
            <a:r>
              <a:rPr sz="2800" spc="-65" dirty="0">
                <a:solidFill>
                  <a:srgbClr val="0F243E"/>
                </a:solidFill>
                <a:latin typeface="Arial"/>
                <a:cs typeface="Arial"/>
              </a:rPr>
              <a:t>Penambat </a:t>
            </a:r>
            <a:r>
              <a:rPr sz="2800" spc="-5" dirty="0">
                <a:solidFill>
                  <a:srgbClr val="0F243E"/>
                </a:solidFill>
                <a:latin typeface="Arial"/>
                <a:cs typeface="Arial"/>
              </a:rPr>
              <a:t>kendor, </a:t>
            </a:r>
            <a:r>
              <a:rPr sz="2800" spc="-30" dirty="0">
                <a:solidFill>
                  <a:srgbClr val="0F243E"/>
                </a:solidFill>
                <a:latin typeface="Arial"/>
                <a:cs typeface="Arial"/>
              </a:rPr>
              <a:t>akibat </a:t>
            </a:r>
            <a:r>
              <a:rPr sz="2800" spc="-25" dirty="0">
                <a:solidFill>
                  <a:srgbClr val="0F243E"/>
                </a:solidFill>
                <a:latin typeface="Arial"/>
                <a:cs typeface="Arial"/>
              </a:rPr>
              <a:t>repetisi  beban</a:t>
            </a:r>
            <a:endParaRPr sz="280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spcBef>
                <a:spcPts val="675"/>
              </a:spcBef>
              <a:buChar char="–"/>
              <a:tabLst>
                <a:tab pos="756920" algn="l"/>
              </a:tabLst>
            </a:pPr>
            <a:r>
              <a:rPr sz="2800" spc="-114" dirty="0">
                <a:solidFill>
                  <a:srgbClr val="0F243E"/>
                </a:solidFill>
                <a:latin typeface="Arial"/>
                <a:cs typeface="Arial"/>
              </a:rPr>
              <a:t>Susut</a:t>
            </a:r>
            <a:r>
              <a:rPr sz="2800" spc="135" dirty="0">
                <a:solidFill>
                  <a:srgbClr val="0F243E"/>
                </a:solidFill>
                <a:latin typeface="Arial"/>
                <a:cs typeface="Arial"/>
              </a:rPr>
              <a:t> </a:t>
            </a:r>
            <a:r>
              <a:rPr sz="2800" spc="-45" dirty="0">
                <a:solidFill>
                  <a:srgbClr val="0F243E"/>
                </a:solidFill>
                <a:latin typeface="Arial"/>
                <a:cs typeface="Arial"/>
              </a:rPr>
              <a:t>kayu</a:t>
            </a:r>
            <a:endParaRPr sz="28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spc="-60" dirty="0"/>
              <a:t>14</a:t>
            </a:fld>
            <a:endParaRPr spc="-6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457200"/>
            <a:ext cx="5715000" cy="38313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169664" y="960119"/>
            <a:ext cx="2761488" cy="533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0231" y="960119"/>
            <a:ext cx="1234440" cy="533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126739" y="2133600"/>
            <a:ext cx="6393180" cy="47453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500" b="1" spc="-40" dirty="0">
                <a:solidFill>
                  <a:srgbClr val="FFFF00"/>
                </a:solidFill>
                <a:latin typeface="Arial"/>
                <a:cs typeface="Arial"/>
              </a:rPr>
              <a:t>Kelebihan</a:t>
            </a:r>
            <a:endParaRPr sz="2500" dirty="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spcBef>
                <a:spcPts val="10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2200" b="1" spc="-30" dirty="0">
                <a:solidFill>
                  <a:srgbClr val="FFFF00"/>
                </a:solidFill>
                <a:latin typeface="Arial"/>
                <a:cs typeface="Arial"/>
              </a:rPr>
              <a:t>Tahan</a:t>
            </a:r>
            <a:r>
              <a:rPr sz="2200" b="1" spc="-5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200" b="1" spc="-10" dirty="0">
                <a:solidFill>
                  <a:srgbClr val="FFFF00"/>
                </a:solidFill>
                <a:latin typeface="Arial"/>
                <a:cs typeface="Arial"/>
              </a:rPr>
              <a:t>lama</a:t>
            </a:r>
            <a:endParaRPr sz="2200" dirty="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2200" b="1" spc="-25" dirty="0">
                <a:solidFill>
                  <a:srgbClr val="FFFF00"/>
                </a:solidFill>
                <a:latin typeface="Arial"/>
                <a:cs typeface="Arial"/>
              </a:rPr>
              <a:t>Ringan, </a:t>
            </a:r>
            <a:r>
              <a:rPr sz="2200" b="1" dirty="0">
                <a:solidFill>
                  <a:srgbClr val="FFFF00"/>
                </a:solidFill>
                <a:latin typeface="Arial"/>
                <a:cs typeface="Arial"/>
              </a:rPr>
              <a:t>mudah </a:t>
            </a:r>
            <a:r>
              <a:rPr sz="2200" b="1" spc="15" dirty="0">
                <a:solidFill>
                  <a:srgbClr val="FFFF00"/>
                </a:solidFill>
                <a:latin typeface="Arial"/>
                <a:cs typeface="Arial"/>
              </a:rPr>
              <a:t>diangkut/</a:t>
            </a:r>
            <a:r>
              <a:rPr sz="2200" b="1" spc="-33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200" b="1" spc="-40" dirty="0">
                <a:solidFill>
                  <a:srgbClr val="FFFF00"/>
                </a:solidFill>
                <a:latin typeface="Arial"/>
                <a:cs typeface="Arial"/>
              </a:rPr>
              <a:t>dipasang</a:t>
            </a:r>
            <a:endParaRPr sz="2200" dirty="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2200" b="1" spc="-50" dirty="0">
                <a:solidFill>
                  <a:srgbClr val="FFFF00"/>
                </a:solidFill>
                <a:latin typeface="Arial"/>
                <a:cs typeface="Arial"/>
              </a:rPr>
              <a:t>Lebih </a:t>
            </a:r>
            <a:r>
              <a:rPr sz="2200" b="1" spc="-10" dirty="0">
                <a:solidFill>
                  <a:srgbClr val="FFFF00"/>
                </a:solidFill>
                <a:latin typeface="Arial"/>
                <a:cs typeface="Arial"/>
              </a:rPr>
              <a:t>kuat </a:t>
            </a:r>
            <a:r>
              <a:rPr sz="2200" b="1" spc="-15" dirty="0">
                <a:solidFill>
                  <a:srgbClr val="FFFF00"/>
                </a:solidFill>
                <a:latin typeface="Arial"/>
                <a:cs typeface="Arial"/>
              </a:rPr>
              <a:t>menahan</a:t>
            </a:r>
            <a:r>
              <a:rPr sz="2200" b="1" spc="6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200" b="1" spc="-5" dirty="0">
                <a:solidFill>
                  <a:srgbClr val="FFFF00"/>
                </a:solidFill>
                <a:latin typeface="Arial"/>
                <a:cs typeface="Arial"/>
              </a:rPr>
              <a:t>beban</a:t>
            </a:r>
            <a:endParaRPr sz="2200" dirty="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40"/>
              </a:spcBef>
              <a:buChar char="–"/>
            </a:pPr>
            <a:endParaRPr sz="2250" dirty="0">
              <a:latin typeface="Times New Roman"/>
              <a:cs typeface="Times New Roman"/>
            </a:endParaRPr>
          </a:p>
          <a:p>
            <a:pPr marL="356870" indent="-344170">
              <a:lnSpc>
                <a:spcPct val="100000"/>
              </a:lnSpc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500" b="1" spc="-45" dirty="0">
                <a:solidFill>
                  <a:srgbClr val="FFFF00"/>
                </a:solidFill>
                <a:latin typeface="Arial"/>
                <a:cs typeface="Arial"/>
              </a:rPr>
              <a:t>Kekurangan</a:t>
            </a:r>
            <a:endParaRPr sz="2500" dirty="0">
              <a:latin typeface="Arial"/>
              <a:cs typeface="Arial"/>
            </a:endParaRPr>
          </a:p>
          <a:p>
            <a:pPr marL="756285" marR="226060" lvl="1" indent="-286385">
              <a:lnSpc>
                <a:spcPts val="2110"/>
              </a:lnSpc>
              <a:spcBef>
                <a:spcPts val="525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2200" b="1" dirty="0">
                <a:latin typeface="Arial"/>
                <a:cs typeface="Arial"/>
              </a:rPr>
              <a:t>Dibanding bantalan </a:t>
            </a:r>
            <a:r>
              <a:rPr sz="2200" b="1" spc="-20" dirty="0">
                <a:latin typeface="Arial"/>
                <a:cs typeface="Arial"/>
              </a:rPr>
              <a:t>kayu </a:t>
            </a:r>
            <a:r>
              <a:rPr sz="2200" b="1" spc="-5" dirty="0">
                <a:latin typeface="Arial"/>
                <a:cs typeface="Arial"/>
              </a:rPr>
              <a:t>dan </a:t>
            </a:r>
            <a:r>
              <a:rPr sz="2200" b="1" spc="15" dirty="0">
                <a:latin typeface="Arial"/>
                <a:cs typeface="Arial"/>
              </a:rPr>
              <a:t>beton,  </a:t>
            </a:r>
            <a:r>
              <a:rPr sz="2200" b="1" spc="5" dirty="0">
                <a:latin typeface="Arial"/>
                <a:cs typeface="Arial"/>
              </a:rPr>
              <a:t>bentuk </a:t>
            </a:r>
            <a:r>
              <a:rPr sz="2200" b="1" spc="-5" dirty="0">
                <a:latin typeface="Arial"/>
                <a:cs typeface="Arial"/>
              </a:rPr>
              <a:t>penampang </a:t>
            </a:r>
            <a:r>
              <a:rPr sz="2200" b="1" dirty="0">
                <a:latin typeface="Arial"/>
                <a:cs typeface="Arial"/>
              </a:rPr>
              <a:t>bantalan </a:t>
            </a:r>
            <a:r>
              <a:rPr sz="2200" b="1" spc="-70" dirty="0">
                <a:latin typeface="Arial"/>
                <a:cs typeface="Arial"/>
              </a:rPr>
              <a:t>besi </a:t>
            </a:r>
            <a:r>
              <a:rPr sz="2200" b="1" spc="-5" dirty="0">
                <a:latin typeface="Arial"/>
                <a:cs typeface="Arial"/>
              </a:rPr>
              <a:t>kurang  </a:t>
            </a:r>
            <a:r>
              <a:rPr sz="2200" b="1" spc="-35" dirty="0">
                <a:latin typeface="Arial"/>
                <a:cs typeface="Arial"/>
              </a:rPr>
              <a:t>stabil </a:t>
            </a:r>
            <a:r>
              <a:rPr sz="2200" b="1" spc="-85" dirty="0">
                <a:latin typeface="Arial"/>
                <a:cs typeface="Arial"/>
              </a:rPr>
              <a:t>secara </a:t>
            </a:r>
            <a:r>
              <a:rPr sz="2200" b="1" spc="5" dirty="0">
                <a:latin typeface="Arial"/>
                <a:cs typeface="Arial"/>
              </a:rPr>
              <a:t>vertikal, </a:t>
            </a:r>
            <a:r>
              <a:rPr sz="2200" b="1" spc="-5" dirty="0">
                <a:latin typeface="Arial"/>
                <a:cs typeface="Arial"/>
              </a:rPr>
              <a:t>lateral, </a:t>
            </a:r>
            <a:r>
              <a:rPr sz="2200" b="1" dirty="0">
                <a:latin typeface="Arial"/>
                <a:cs typeface="Arial"/>
              </a:rPr>
              <a:t>maupun  longitudinal</a:t>
            </a:r>
            <a:endParaRPr sz="2200" dirty="0">
              <a:latin typeface="Arial"/>
              <a:cs typeface="Arial"/>
            </a:endParaRPr>
          </a:p>
          <a:p>
            <a:pPr marL="756285" marR="5080" lvl="1" indent="-286385">
              <a:lnSpc>
                <a:spcPct val="80000"/>
              </a:lnSpc>
              <a:spcBef>
                <a:spcPts val="555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2200" b="1" spc="-30" dirty="0">
                <a:latin typeface="Arial"/>
                <a:cs typeface="Arial"/>
              </a:rPr>
              <a:t>Beratnya </a:t>
            </a:r>
            <a:r>
              <a:rPr sz="2200" b="1" spc="-35" dirty="0">
                <a:latin typeface="Arial"/>
                <a:cs typeface="Arial"/>
              </a:rPr>
              <a:t>kecil, </a:t>
            </a:r>
            <a:r>
              <a:rPr sz="2200" b="1" spc="-45" dirty="0">
                <a:latin typeface="Arial"/>
                <a:cs typeface="Arial"/>
              </a:rPr>
              <a:t>sehingga </a:t>
            </a:r>
            <a:r>
              <a:rPr sz="2200" b="1" spc="-20" dirty="0">
                <a:latin typeface="Arial"/>
                <a:cs typeface="Arial"/>
              </a:rPr>
              <a:t>gaya </a:t>
            </a:r>
            <a:r>
              <a:rPr sz="2200" b="1" spc="-65" dirty="0">
                <a:latin typeface="Arial"/>
                <a:cs typeface="Arial"/>
              </a:rPr>
              <a:t>gesek  </a:t>
            </a:r>
            <a:r>
              <a:rPr sz="2200" b="1" spc="-5" dirty="0">
                <a:latin typeface="Arial"/>
                <a:cs typeface="Arial"/>
              </a:rPr>
              <a:t>antara permukaan </a:t>
            </a:r>
            <a:r>
              <a:rPr sz="2200" b="1" dirty="0">
                <a:latin typeface="Arial"/>
                <a:cs typeface="Arial"/>
              </a:rPr>
              <a:t>bantalan dgn </a:t>
            </a:r>
            <a:r>
              <a:rPr sz="2200" b="1" spc="-60" dirty="0">
                <a:latin typeface="Arial"/>
                <a:cs typeface="Arial"/>
              </a:rPr>
              <a:t>balas </a:t>
            </a:r>
            <a:r>
              <a:rPr sz="2200" b="1" spc="-10" dirty="0">
                <a:latin typeface="Arial"/>
                <a:cs typeface="Arial"/>
              </a:rPr>
              <a:t>juga  </a:t>
            </a:r>
            <a:r>
              <a:rPr sz="2200" b="1" spc="-40" dirty="0">
                <a:latin typeface="Arial"/>
                <a:cs typeface="Arial"/>
              </a:rPr>
              <a:t>kecil </a:t>
            </a:r>
            <a:r>
              <a:rPr sz="2200" spc="680" dirty="0">
                <a:latin typeface="Arial"/>
                <a:cs typeface="Arial"/>
              </a:rPr>
              <a:t> </a:t>
            </a:r>
            <a:r>
              <a:rPr sz="2200" b="1" spc="10" dirty="0">
                <a:latin typeface="Arial"/>
                <a:cs typeface="Arial"/>
              </a:rPr>
              <a:t>tidak </a:t>
            </a:r>
            <a:r>
              <a:rPr sz="2200" b="1" spc="-75" dirty="0">
                <a:latin typeface="Arial"/>
                <a:cs typeface="Arial"/>
              </a:rPr>
              <a:t>bisa </a:t>
            </a:r>
            <a:r>
              <a:rPr sz="2200" b="1" spc="20" dirty="0">
                <a:latin typeface="Arial"/>
                <a:cs typeface="Arial"/>
              </a:rPr>
              <a:t>utk </a:t>
            </a:r>
            <a:r>
              <a:rPr sz="2200" b="1" spc="-5" dirty="0">
                <a:latin typeface="Arial"/>
                <a:cs typeface="Arial"/>
              </a:rPr>
              <a:t>jalur </a:t>
            </a:r>
            <a:r>
              <a:rPr sz="2200" b="1" spc="-15" dirty="0">
                <a:latin typeface="Arial"/>
                <a:cs typeface="Arial"/>
              </a:rPr>
              <a:t>yang cepat,  </a:t>
            </a:r>
            <a:r>
              <a:rPr sz="2200" b="1" spc="-5" dirty="0">
                <a:latin typeface="Arial"/>
                <a:cs typeface="Arial"/>
              </a:rPr>
              <a:t>dan rel</a:t>
            </a:r>
            <a:r>
              <a:rPr sz="2200" b="1" spc="-65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panjang</a:t>
            </a:r>
            <a:endParaRPr sz="2200" dirty="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2200" b="1" spc="-60" dirty="0">
                <a:latin typeface="Arial"/>
                <a:cs typeface="Arial"/>
              </a:rPr>
              <a:t>Korosif</a:t>
            </a:r>
            <a:endParaRPr sz="2200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583940" y="6705093"/>
            <a:ext cx="1115060" cy="3619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99085" algn="l"/>
              </a:tabLst>
            </a:pPr>
            <a:r>
              <a:rPr sz="2200" dirty="0">
                <a:latin typeface="Arial"/>
                <a:cs typeface="Arial"/>
              </a:rPr>
              <a:t>–	</a:t>
            </a:r>
            <a:r>
              <a:rPr sz="2200" b="1" spc="25" dirty="0">
                <a:latin typeface="Arial"/>
                <a:cs typeface="Arial"/>
              </a:rPr>
              <a:t>m</a:t>
            </a:r>
            <a:r>
              <a:rPr sz="2200" b="1" spc="-30" dirty="0">
                <a:latin typeface="Arial"/>
                <a:cs typeface="Arial"/>
              </a:rPr>
              <a:t>a</a:t>
            </a:r>
            <a:r>
              <a:rPr sz="2200" b="1" spc="-25" dirty="0">
                <a:latin typeface="Arial"/>
                <a:cs typeface="Arial"/>
              </a:rPr>
              <a:t>h</a:t>
            </a:r>
            <a:r>
              <a:rPr sz="2200" b="1" spc="-30" dirty="0">
                <a:latin typeface="Arial"/>
                <a:cs typeface="Arial"/>
              </a:rPr>
              <a:t>a</a:t>
            </a:r>
            <a:r>
              <a:rPr sz="2200" b="1" dirty="0">
                <a:latin typeface="Arial"/>
                <a:cs typeface="Arial"/>
              </a:rPr>
              <a:t>l</a:t>
            </a:r>
            <a:endParaRPr sz="22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57200" y="4916423"/>
            <a:ext cx="3200400" cy="23987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9268459" y="6881876"/>
            <a:ext cx="1790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70" dirty="0">
                <a:solidFill>
                  <a:srgbClr val="0F243E"/>
                </a:solidFill>
                <a:latin typeface="Arial"/>
                <a:cs typeface="Arial"/>
              </a:rPr>
              <a:t>1</a:t>
            </a:r>
            <a:r>
              <a:rPr sz="1200" spc="-60" dirty="0">
                <a:solidFill>
                  <a:srgbClr val="0F243E"/>
                </a:solidFill>
                <a:latin typeface="Arial"/>
                <a:cs typeface="Arial"/>
              </a:rPr>
              <a:t>5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69664" y="960119"/>
            <a:ext cx="2761488" cy="533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190231" y="960119"/>
            <a:ext cx="1234440" cy="533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126739" y="2029460"/>
            <a:ext cx="5539105" cy="5124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3200" spc="-55" dirty="0">
                <a:latin typeface="Arial"/>
                <a:cs typeface="Arial"/>
              </a:rPr>
              <a:t>Dimensi </a:t>
            </a:r>
            <a:r>
              <a:rPr sz="3200" spc="-40" dirty="0">
                <a:latin typeface="Arial"/>
                <a:cs typeface="Arial"/>
              </a:rPr>
              <a:t>bantalan </a:t>
            </a:r>
            <a:r>
              <a:rPr sz="3200" spc="15" dirty="0">
                <a:latin typeface="Arial"/>
                <a:cs typeface="Arial"/>
              </a:rPr>
              <a:t>di </a:t>
            </a:r>
            <a:r>
              <a:rPr sz="3200" spc="-25" dirty="0">
                <a:latin typeface="Arial"/>
                <a:cs typeface="Arial"/>
              </a:rPr>
              <a:t>jalur</a:t>
            </a:r>
            <a:r>
              <a:rPr sz="3200" spc="-130" dirty="0">
                <a:latin typeface="Arial"/>
                <a:cs typeface="Arial"/>
              </a:rPr>
              <a:t> </a:t>
            </a:r>
            <a:r>
              <a:rPr sz="3200" spc="-60" dirty="0">
                <a:latin typeface="Arial"/>
                <a:cs typeface="Arial"/>
              </a:rPr>
              <a:t>lurus:</a:t>
            </a:r>
            <a:endParaRPr sz="3200">
              <a:latin typeface="Arial"/>
              <a:cs typeface="Arial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spc="-60" dirty="0"/>
              <a:t>16</a:t>
            </a:fld>
            <a:endParaRPr spc="-60" dirty="0"/>
          </a:p>
        </p:txBody>
      </p:sp>
      <p:sp>
        <p:nvSpPr>
          <p:cNvPr id="5" name="object 5"/>
          <p:cNvSpPr txBox="1"/>
          <p:nvPr/>
        </p:nvSpPr>
        <p:spPr>
          <a:xfrm>
            <a:off x="3127094" y="2515920"/>
            <a:ext cx="4745990" cy="1196340"/>
          </a:xfrm>
          <a:prstGeom prst="rect">
            <a:avLst/>
          </a:prstGeom>
        </p:spPr>
        <p:txBody>
          <a:bodyPr vert="horz" wrap="square" lIns="0" tIns="110490" rIns="0" bIns="0" rtlCol="0">
            <a:spAutoFit/>
          </a:bodyPr>
          <a:lstStyle/>
          <a:p>
            <a:pPr marL="356235" indent="-343535">
              <a:lnSpc>
                <a:spcPct val="100000"/>
              </a:lnSpc>
              <a:spcBef>
                <a:spcPts val="870"/>
              </a:spcBef>
              <a:buChar char="•"/>
              <a:tabLst>
                <a:tab pos="356235" algn="l"/>
                <a:tab pos="356870" algn="l"/>
                <a:tab pos="2755265" algn="l"/>
                <a:tab pos="3063240" algn="l"/>
              </a:tabLst>
            </a:pPr>
            <a:r>
              <a:rPr sz="3200" spc="-95" dirty="0">
                <a:solidFill>
                  <a:srgbClr val="0F243E"/>
                </a:solidFill>
                <a:latin typeface="Arial"/>
                <a:cs typeface="Arial"/>
              </a:rPr>
              <a:t>Panjang	</a:t>
            </a:r>
            <a:r>
              <a:rPr sz="3200" spc="-200" dirty="0">
                <a:solidFill>
                  <a:srgbClr val="0F243E"/>
                </a:solidFill>
                <a:latin typeface="Arial"/>
                <a:cs typeface="Arial"/>
              </a:rPr>
              <a:t>:	</a:t>
            </a:r>
            <a:r>
              <a:rPr sz="3200" spc="-60" dirty="0">
                <a:solidFill>
                  <a:srgbClr val="0F243E"/>
                </a:solidFill>
                <a:latin typeface="Arial"/>
                <a:cs typeface="Arial"/>
              </a:rPr>
              <a:t>2000</a:t>
            </a:r>
            <a:r>
              <a:rPr sz="3200" spc="-90" dirty="0">
                <a:solidFill>
                  <a:srgbClr val="0F243E"/>
                </a:solidFill>
                <a:latin typeface="Arial"/>
                <a:cs typeface="Arial"/>
              </a:rPr>
              <a:t> </a:t>
            </a:r>
            <a:r>
              <a:rPr sz="3200" spc="15" dirty="0">
                <a:solidFill>
                  <a:srgbClr val="0F243E"/>
                </a:solidFill>
                <a:latin typeface="Arial"/>
                <a:cs typeface="Arial"/>
              </a:rPr>
              <a:t>mm</a:t>
            </a:r>
            <a:endParaRPr sz="3200">
              <a:latin typeface="Arial"/>
              <a:cs typeface="Arial"/>
            </a:endParaRPr>
          </a:p>
          <a:p>
            <a:pPr marL="356235" indent="-343535">
              <a:lnSpc>
                <a:spcPct val="100000"/>
              </a:lnSpc>
              <a:spcBef>
                <a:spcPts val="765"/>
              </a:spcBef>
              <a:buChar char="•"/>
              <a:tabLst>
                <a:tab pos="356235" algn="l"/>
                <a:tab pos="356870" algn="l"/>
                <a:tab pos="2755265" algn="l"/>
              </a:tabLst>
            </a:pPr>
            <a:r>
              <a:rPr sz="3200" spc="-100" dirty="0">
                <a:solidFill>
                  <a:srgbClr val="0F243E"/>
                </a:solidFill>
                <a:latin typeface="Arial"/>
                <a:cs typeface="Arial"/>
              </a:rPr>
              <a:t>Lebar</a:t>
            </a:r>
            <a:r>
              <a:rPr sz="3200" spc="120" dirty="0">
                <a:solidFill>
                  <a:srgbClr val="0F243E"/>
                </a:solidFill>
                <a:latin typeface="Arial"/>
                <a:cs typeface="Arial"/>
              </a:rPr>
              <a:t> </a:t>
            </a:r>
            <a:r>
              <a:rPr sz="3200" spc="-95" dirty="0">
                <a:solidFill>
                  <a:srgbClr val="0F243E"/>
                </a:solidFill>
                <a:latin typeface="Arial"/>
                <a:cs typeface="Arial"/>
              </a:rPr>
              <a:t>Atas	</a:t>
            </a:r>
            <a:r>
              <a:rPr sz="3200" spc="-200" dirty="0">
                <a:solidFill>
                  <a:srgbClr val="0F243E"/>
                </a:solidFill>
                <a:latin typeface="Arial"/>
                <a:cs typeface="Arial"/>
              </a:rPr>
              <a:t>:</a:t>
            </a:r>
            <a:endParaRPr sz="32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127094" y="3785107"/>
            <a:ext cx="2856230" cy="5124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56235" indent="-343535">
              <a:lnSpc>
                <a:spcPct val="100000"/>
              </a:lnSpc>
              <a:spcBef>
                <a:spcPts val="90"/>
              </a:spcBef>
              <a:buChar char="•"/>
              <a:tabLst>
                <a:tab pos="356235" algn="l"/>
                <a:tab pos="356870" algn="l"/>
              </a:tabLst>
            </a:pPr>
            <a:r>
              <a:rPr sz="3200" spc="-100" dirty="0">
                <a:solidFill>
                  <a:srgbClr val="0F243E"/>
                </a:solidFill>
                <a:latin typeface="Arial"/>
                <a:cs typeface="Arial"/>
              </a:rPr>
              <a:t>Lebar </a:t>
            </a:r>
            <a:r>
              <a:rPr sz="3200" spc="-130" dirty="0">
                <a:solidFill>
                  <a:srgbClr val="0F243E"/>
                </a:solidFill>
                <a:latin typeface="Arial"/>
                <a:cs typeface="Arial"/>
              </a:rPr>
              <a:t>Bawah</a:t>
            </a:r>
            <a:r>
              <a:rPr sz="3200" spc="275" dirty="0">
                <a:solidFill>
                  <a:srgbClr val="0F243E"/>
                </a:solidFill>
                <a:latin typeface="Arial"/>
                <a:cs typeface="Arial"/>
              </a:rPr>
              <a:t> </a:t>
            </a:r>
            <a:r>
              <a:rPr sz="3200" spc="-200" dirty="0">
                <a:solidFill>
                  <a:srgbClr val="0F243E"/>
                </a:solidFill>
                <a:latin typeface="Arial"/>
                <a:cs typeface="Arial"/>
              </a:rPr>
              <a:t>:</a:t>
            </a:r>
            <a:endParaRPr sz="32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400587" y="3101137"/>
            <a:ext cx="1475740" cy="1196340"/>
          </a:xfrm>
          <a:prstGeom prst="rect">
            <a:avLst/>
          </a:prstGeom>
        </p:spPr>
        <p:txBody>
          <a:bodyPr vert="horz" wrap="square" lIns="0" tIns="1104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70"/>
              </a:spcBef>
            </a:pPr>
            <a:r>
              <a:rPr sz="3200" spc="-60" dirty="0">
                <a:solidFill>
                  <a:srgbClr val="0F243E"/>
                </a:solidFill>
                <a:latin typeface="Arial"/>
                <a:cs typeface="Arial"/>
              </a:rPr>
              <a:t>144</a:t>
            </a:r>
            <a:r>
              <a:rPr sz="3200" spc="-105" dirty="0">
                <a:solidFill>
                  <a:srgbClr val="0F243E"/>
                </a:solidFill>
                <a:latin typeface="Arial"/>
                <a:cs typeface="Arial"/>
              </a:rPr>
              <a:t> </a:t>
            </a:r>
            <a:r>
              <a:rPr sz="3200" spc="15" dirty="0">
                <a:solidFill>
                  <a:srgbClr val="0F243E"/>
                </a:solidFill>
                <a:latin typeface="Arial"/>
                <a:cs typeface="Arial"/>
              </a:rPr>
              <a:t>mm</a:t>
            </a:r>
            <a:endParaRPr sz="3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65"/>
              </a:spcBef>
            </a:pPr>
            <a:r>
              <a:rPr sz="3200" spc="-60" dirty="0">
                <a:solidFill>
                  <a:srgbClr val="0F243E"/>
                </a:solidFill>
                <a:latin typeface="Arial"/>
                <a:cs typeface="Arial"/>
              </a:rPr>
              <a:t>232</a:t>
            </a:r>
            <a:r>
              <a:rPr sz="3200" spc="-105" dirty="0">
                <a:solidFill>
                  <a:srgbClr val="0F243E"/>
                </a:solidFill>
                <a:latin typeface="Arial"/>
                <a:cs typeface="Arial"/>
              </a:rPr>
              <a:t> </a:t>
            </a:r>
            <a:r>
              <a:rPr sz="3200" spc="15" dirty="0">
                <a:solidFill>
                  <a:srgbClr val="0F243E"/>
                </a:solidFill>
                <a:latin typeface="Arial"/>
                <a:cs typeface="Arial"/>
              </a:rPr>
              <a:t>mm</a:t>
            </a:r>
            <a:endParaRPr sz="32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127094" y="4370323"/>
            <a:ext cx="5607685" cy="5124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56235" indent="-343535">
              <a:lnSpc>
                <a:spcPct val="100000"/>
              </a:lnSpc>
              <a:spcBef>
                <a:spcPts val="90"/>
              </a:spcBef>
              <a:buChar char="•"/>
              <a:tabLst>
                <a:tab pos="356235" algn="l"/>
                <a:tab pos="356870" algn="l"/>
                <a:tab pos="2755265" algn="l"/>
                <a:tab pos="3063240" algn="l"/>
              </a:tabLst>
            </a:pPr>
            <a:r>
              <a:rPr sz="3200" spc="-100" dirty="0">
                <a:solidFill>
                  <a:srgbClr val="0F243E"/>
                </a:solidFill>
                <a:latin typeface="Arial"/>
                <a:cs typeface="Arial"/>
              </a:rPr>
              <a:t>Tebal</a:t>
            </a:r>
            <a:r>
              <a:rPr sz="3200" spc="204" dirty="0">
                <a:solidFill>
                  <a:srgbClr val="0F243E"/>
                </a:solidFill>
                <a:latin typeface="Arial"/>
                <a:cs typeface="Arial"/>
              </a:rPr>
              <a:t> </a:t>
            </a:r>
            <a:r>
              <a:rPr sz="3200" spc="-150" dirty="0">
                <a:solidFill>
                  <a:srgbClr val="0F243E"/>
                </a:solidFill>
                <a:latin typeface="Arial"/>
                <a:cs typeface="Arial"/>
              </a:rPr>
              <a:t>Baja	</a:t>
            </a:r>
            <a:r>
              <a:rPr sz="3200" spc="-200" dirty="0">
                <a:solidFill>
                  <a:srgbClr val="0F243E"/>
                </a:solidFill>
                <a:latin typeface="Arial"/>
                <a:cs typeface="Arial"/>
              </a:rPr>
              <a:t>:	</a:t>
            </a:r>
            <a:r>
              <a:rPr sz="3200" spc="-5" dirty="0">
                <a:solidFill>
                  <a:srgbClr val="0F243E"/>
                </a:solidFill>
                <a:latin typeface="Arial"/>
                <a:cs typeface="Arial"/>
              </a:rPr>
              <a:t>minimal </a:t>
            </a:r>
            <a:r>
              <a:rPr sz="3200" spc="-60" dirty="0">
                <a:solidFill>
                  <a:srgbClr val="0F243E"/>
                </a:solidFill>
                <a:latin typeface="Arial"/>
                <a:cs typeface="Arial"/>
              </a:rPr>
              <a:t>7</a:t>
            </a:r>
            <a:r>
              <a:rPr sz="3200" spc="-40" dirty="0">
                <a:solidFill>
                  <a:srgbClr val="0F243E"/>
                </a:solidFill>
                <a:latin typeface="Arial"/>
                <a:cs typeface="Arial"/>
              </a:rPr>
              <a:t> </a:t>
            </a:r>
            <a:r>
              <a:rPr sz="3200" spc="15" dirty="0">
                <a:solidFill>
                  <a:srgbClr val="0F243E"/>
                </a:solidFill>
                <a:latin typeface="Arial"/>
                <a:cs typeface="Arial"/>
              </a:rPr>
              <a:t>mm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69664" y="960119"/>
            <a:ext cx="2761488" cy="533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190231" y="960119"/>
            <a:ext cx="1234440" cy="533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126739" y="1930705"/>
            <a:ext cx="6289040" cy="4219575"/>
          </a:xfrm>
          <a:prstGeom prst="rect">
            <a:avLst/>
          </a:prstGeom>
        </p:spPr>
        <p:txBody>
          <a:bodyPr vert="horz" wrap="square" lIns="0" tIns="1104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70"/>
              </a:spcBef>
            </a:pPr>
            <a:r>
              <a:rPr sz="3200" spc="-135" dirty="0">
                <a:latin typeface="Arial"/>
                <a:cs typeface="Arial"/>
              </a:rPr>
              <a:t>Syarat</a:t>
            </a:r>
            <a:r>
              <a:rPr sz="3200" spc="185" dirty="0">
                <a:latin typeface="Arial"/>
                <a:cs typeface="Arial"/>
              </a:rPr>
              <a:t> </a:t>
            </a:r>
            <a:r>
              <a:rPr sz="3200" spc="-80" dirty="0">
                <a:latin typeface="Arial"/>
                <a:cs typeface="Arial"/>
              </a:rPr>
              <a:t>Kekuatan</a:t>
            </a:r>
            <a:endParaRPr sz="3200">
              <a:latin typeface="Arial"/>
              <a:cs typeface="Arial"/>
            </a:endParaRPr>
          </a:p>
          <a:p>
            <a:pPr marL="356870" marR="5080" indent="-344170">
              <a:lnSpc>
                <a:spcPct val="100000"/>
              </a:lnSpc>
              <a:spcBef>
                <a:spcPts val="765"/>
              </a:spcBef>
              <a:buChar char="•"/>
              <a:tabLst>
                <a:tab pos="356870" algn="l"/>
                <a:tab pos="357505" algn="l"/>
              </a:tabLst>
            </a:pPr>
            <a:r>
              <a:rPr sz="3200" spc="-85" dirty="0">
                <a:solidFill>
                  <a:srgbClr val="0F243E"/>
                </a:solidFill>
                <a:latin typeface="Arial"/>
                <a:cs typeface="Arial"/>
              </a:rPr>
              <a:t>Bantalan </a:t>
            </a:r>
            <a:r>
              <a:rPr sz="3200" spc="-170" dirty="0">
                <a:solidFill>
                  <a:srgbClr val="0F243E"/>
                </a:solidFill>
                <a:latin typeface="Arial"/>
                <a:cs typeface="Arial"/>
              </a:rPr>
              <a:t>Besi </a:t>
            </a:r>
            <a:r>
              <a:rPr sz="3200" spc="-95" dirty="0">
                <a:solidFill>
                  <a:srgbClr val="0F243E"/>
                </a:solidFill>
                <a:latin typeface="Arial"/>
                <a:cs typeface="Arial"/>
              </a:rPr>
              <a:t>Bagian </a:t>
            </a:r>
            <a:r>
              <a:rPr sz="3200" spc="-85" dirty="0">
                <a:solidFill>
                  <a:srgbClr val="0F243E"/>
                </a:solidFill>
                <a:latin typeface="Arial"/>
                <a:cs typeface="Arial"/>
              </a:rPr>
              <a:t>Tengah </a:t>
            </a:r>
            <a:r>
              <a:rPr sz="3200" spc="-40" dirty="0">
                <a:solidFill>
                  <a:srgbClr val="0F243E"/>
                </a:solidFill>
                <a:latin typeface="Arial"/>
                <a:cs typeface="Arial"/>
              </a:rPr>
              <a:t>dan  </a:t>
            </a:r>
            <a:r>
              <a:rPr sz="3200" spc="-130" dirty="0">
                <a:solidFill>
                  <a:srgbClr val="0F243E"/>
                </a:solidFill>
                <a:latin typeface="Arial"/>
                <a:cs typeface="Arial"/>
              </a:rPr>
              <a:t>Bawah </a:t>
            </a:r>
            <a:r>
              <a:rPr sz="3200" spc="-80" dirty="0">
                <a:solidFill>
                  <a:srgbClr val="0F243E"/>
                </a:solidFill>
                <a:latin typeface="Arial"/>
                <a:cs typeface="Arial"/>
              </a:rPr>
              <a:t>harus </a:t>
            </a:r>
            <a:r>
              <a:rPr sz="3200" spc="-10" dirty="0">
                <a:solidFill>
                  <a:srgbClr val="0F243E"/>
                </a:solidFill>
                <a:latin typeface="Arial"/>
                <a:cs typeface="Arial"/>
              </a:rPr>
              <a:t>mampu </a:t>
            </a:r>
            <a:r>
              <a:rPr sz="3200" spc="-55" dirty="0">
                <a:solidFill>
                  <a:srgbClr val="0F243E"/>
                </a:solidFill>
                <a:latin typeface="Arial"/>
                <a:cs typeface="Arial"/>
              </a:rPr>
              <a:t>menahan  </a:t>
            </a:r>
            <a:r>
              <a:rPr sz="3200" dirty="0">
                <a:solidFill>
                  <a:srgbClr val="0F243E"/>
                </a:solidFill>
                <a:latin typeface="Arial"/>
                <a:cs typeface="Arial"/>
              </a:rPr>
              <a:t>momen </a:t>
            </a:r>
            <a:r>
              <a:rPr sz="3200" spc="-60" dirty="0">
                <a:solidFill>
                  <a:srgbClr val="0F243E"/>
                </a:solidFill>
                <a:latin typeface="Arial"/>
                <a:cs typeface="Arial"/>
              </a:rPr>
              <a:t>650</a:t>
            </a:r>
            <a:r>
              <a:rPr sz="3200" spc="110" dirty="0">
                <a:solidFill>
                  <a:srgbClr val="0F243E"/>
                </a:solidFill>
                <a:latin typeface="Arial"/>
                <a:cs typeface="Arial"/>
              </a:rPr>
              <a:t> </a:t>
            </a:r>
            <a:r>
              <a:rPr sz="3200" spc="25" dirty="0">
                <a:solidFill>
                  <a:srgbClr val="0F243E"/>
                </a:solidFill>
                <a:latin typeface="Arial"/>
                <a:cs typeface="Arial"/>
              </a:rPr>
              <a:t>kg-m.</a:t>
            </a:r>
            <a:endParaRPr sz="3200">
              <a:latin typeface="Arial"/>
              <a:cs typeface="Arial"/>
            </a:endParaRPr>
          </a:p>
          <a:p>
            <a:pPr marL="356870" marR="24130" indent="-344170">
              <a:lnSpc>
                <a:spcPct val="100000"/>
              </a:lnSpc>
              <a:spcBef>
                <a:spcPts val="770"/>
              </a:spcBef>
              <a:buChar char="•"/>
              <a:tabLst>
                <a:tab pos="356870" algn="l"/>
                <a:tab pos="357505" algn="l"/>
              </a:tabLst>
            </a:pPr>
            <a:r>
              <a:rPr sz="3200" spc="-80" dirty="0">
                <a:solidFill>
                  <a:srgbClr val="0F243E"/>
                </a:solidFill>
                <a:latin typeface="Arial"/>
                <a:cs typeface="Arial"/>
              </a:rPr>
              <a:t>Tegangan </a:t>
            </a:r>
            <a:r>
              <a:rPr sz="3200" spc="15" dirty="0">
                <a:solidFill>
                  <a:srgbClr val="0F243E"/>
                </a:solidFill>
                <a:latin typeface="Arial"/>
                <a:cs typeface="Arial"/>
              </a:rPr>
              <a:t>ijin </a:t>
            </a:r>
            <a:r>
              <a:rPr sz="3200" spc="-40" dirty="0">
                <a:solidFill>
                  <a:srgbClr val="0F243E"/>
                </a:solidFill>
                <a:latin typeface="Arial"/>
                <a:cs typeface="Arial"/>
              </a:rPr>
              <a:t>bantalan </a:t>
            </a:r>
            <a:r>
              <a:rPr sz="3200" spc="-85" dirty="0">
                <a:solidFill>
                  <a:srgbClr val="0F243E"/>
                </a:solidFill>
                <a:latin typeface="Arial"/>
                <a:cs typeface="Arial"/>
              </a:rPr>
              <a:t>besi </a:t>
            </a:r>
            <a:r>
              <a:rPr sz="3200" spc="-60" dirty="0">
                <a:solidFill>
                  <a:srgbClr val="0F243E"/>
                </a:solidFill>
                <a:latin typeface="Arial"/>
                <a:cs typeface="Arial"/>
              </a:rPr>
              <a:t>1600  </a:t>
            </a:r>
            <a:r>
              <a:rPr sz="3200" spc="10" dirty="0">
                <a:solidFill>
                  <a:srgbClr val="0F243E"/>
                </a:solidFill>
                <a:latin typeface="Arial"/>
                <a:cs typeface="Arial"/>
              </a:rPr>
              <a:t>kg/cm </a:t>
            </a:r>
            <a:r>
              <a:rPr sz="3150" spc="-30" baseline="25132" dirty="0">
                <a:solidFill>
                  <a:srgbClr val="0F243E"/>
                </a:solidFill>
                <a:latin typeface="Arial"/>
                <a:cs typeface="Arial"/>
              </a:rPr>
              <a:t>2 </a:t>
            </a:r>
            <a:r>
              <a:rPr sz="3200" spc="-55" dirty="0">
                <a:solidFill>
                  <a:srgbClr val="0F243E"/>
                </a:solidFill>
                <a:latin typeface="Arial"/>
                <a:cs typeface="Arial"/>
              </a:rPr>
              <a:t>sehingga </a:t>
            </a:r>
            <a:r>
              <a:rPr sz="3200" dirty="0">
                <a:solidFill>
                  <a:srgbClr val="0F243E"/>
                </a:solidFill>
                <a:latin typeface="Arial"/>
                <a:cs typeface="Arial"/>
              </a:rPr>
              <a:t>momen  </a:t>
            </a:r>
            <a:r>
              <a:rPr sz="3200" spc="-55" dirty="0">
                <a:solidFill>
                  <a:srgbClr val="0F243E"/>
                </a:solidFill>
                <a:latin typeface="Arial"/>
                <a:cs typeface="Arial"/>
              </a:rPr>
              <a:t>tahanan </a:t>
            </a:r>
            <a:r>
              <a:rPr sz="3200" spc="-40" dirty="0">
                <a:solidFill>
                  <a:srgbClr val="0F243E"/>
                </a:solidFill>
                <a:latin typeface="Arial"/>
                <a:cs typeface="Arial"/>
              </a:rPr>
              <a:t>bantalan </a:t>
            </a:r>
            <a:r>
              <a:rPr sz="3200" spc="-85" dirty="0">
                <a:solidFill>
                  <a:srgbClr val="0F243E"/>
                </a:solidFill>
                <a:latin typeface="Arial"/>
                <a:cs typeface="Arial"/>
              </a:rPr>
              <a:t>besi </a:t>
            </a:r>
            <a:r>
              <a:rPr sz="3200" spc="-5" dirty="0">
                <a:solidFill>
                  <a:srgbClr val="0F243E"/>
                </a:solidFill>
                <a:latin typeface="Arial"/>
                <a:cs typeface="Arial"/>
              </a:rPr>
              <a:t>minimal  </a:t>
            </a:r>
            <a:r>
              <a:rPr sz="3200" spc="-95" dirty="0">
                <a:solidFill>
                  <a:srgbClr val="0F243E"/>
                </a:solidFill>
                <a:latin typeface="Arial"/>
                <a:cs typeface="Arial"/>
              </a:rPr>
              <a:t>40,6</a:t>
            </a:r>
            <a:r>
              <a:rPr sz="3200" spc="-45" dirty="0">
                <a:solidFill>
                  <a:srgbClr val="0F243E"/>
                </a:solidFill>
                <a:latin typeface="Arial"/>
                <a:cs typeface="Arial"/>
              </a:rPr>
              <a:t> </a:t>
            </a:r>
            <a:r>
              <a:rPr sz="3200" spc="-25" dirty="0">
                <a:solidFill>
                  <a:srgbClr val="0F243E"/>
                </a:solidFill>
                <a:latin typeface="Arial"/>
                <a:cs typeface="Arial"/>
              </a:rPr>
              <a:t>cm</a:t>
            </a:r>
            <a:r>
              <a:rPr sz="3150" spc="-37" baseline="25132" dirty="0">
                <a:solidFill>
                  <a:srgbClr val="0F243E"/>
                </a:solidFill>
                <a:latin typeface="Arial"/>
                <a:cs typeface="Arial"/>
              </a:rPr>
              <a:t>3</a:t>
            </a:r>
            <a:endParaRPr sz="3150" baseline="25132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spc="-60" dirty="0"/>
              <a:t>17</a:t>
            </a:fld>
            <a:endParaRPr spc="-6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69664" y="960119"/>
            <a:ext cx="2761488" cy="533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190231" y="960119"/>
            <a:ext cx="1234440" cy="533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126739" y="2029460"/>
            <a:ext cx="6351270" cy="46240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56870" marR="5080" indent="-344170">
              <a:lnSpc>
                <a:spcPct val="100000"/>
              </a:lnSpc>
              <a:spcBef>
                <a:spcPts val="90"/>
              </a:spcBef>
              <a:buChar char="•"/>
              <a:tabLst>
                <a:tab pos="356870" algn="l"/>
                <a:tab pos="357505" algn="l"/>
              </a:tabLst>
            </a:pPr>
            <a:r>
              <a:rPr sz="3200" spc="-145" dirty="0">
                <a:solidFill>
                  <a:srgbClr val="0F243E"/>
                </a:solidFill>
                <a:latin typeface="Arial"/>
                <a:cs typeface="Arial"/>
              </a:rPr>
              <a:t>Salah </a:t>
            </a:r>
            <a:r>
              <a:rPr sz="3200" spc="-80" dirty="0">
                <a:solidFill>
                  <a:srgbClr val="0F243E"/>
                </a:solidFill>
                <a:latin typeface="Arial"/>
                <a:cs typeface="Arial"/>
              </a:rPr>
              <a:t>satu </a:t>
            </a:r>
            <a:r>
              <a:rPr sz="3200" spc="-55" dirty="0">
                <a:solidFill>
                  <a:srgbClr val="0F243E"/>
                </a:solidFill>
                <a:latin typeface="Arial"/>
                <a:cs typeface="Arial"/>
              </a:rPr>
              <a:t>kelemahan </a:t>
            </a:r>
            <a:r>
              <a:rPr sz="3200" spc="-40" dirty="0">
                <a:solidFill>
                  <a:srgbClr val="0F243E"/>
                </a:solidFill>
                <a:latin typeface="Arial"/>
                <a:cs typeface="Arial"/>
              </a:rPr>
              <a:t>bantalan  </a:t>
            </a:r>
            <a:r>
              <a:rPr sz="3200" spc="-85" dirty="0">
                <a:solidFill>
                  <a:srgbClr val="0F243E"/>
                </a:solidFill>
                <a:latin typeface="Arial"/>
                <a:cs typeface="Arial"/>
              </a:rPr>
              <a:t>besi </a:t>
            </a:r>
            <a:r>
              <a:rPr sz="3200" spc="-70" dirty="0">
                <a:solidFill>
                  <a:srgbClr val="0F243E"/>
                </a:solidFill>
                <a:latin typeface="Arial"/>
                <a:cs typeface="Arial"/>
              </a:rPr>
              <a:t>adalah </a:t>
            </a:r>
            <a:r>
              <a:rPr sz="3200" spc="-60" dirty="0">
                <a:solidFill>
                  <a:srgbClr val="0F243E"/>
                </a:solidFill>
                <a:latin typeface="Arial"/>
                <a:cs typeface="Arial"/>
              </a:rPr>
              <a:t>pada </a:t>
            </a:r>
            <a:r>
              <a:rPr sz="3200" spc="-50" dirty="0">
                <a:solidFill>
                  <a:srgbClr val="0F243E"/>
                </a:solidFill>
                <a:latin typeface="Arial"/>
                <a:cs typeface="Arial"/>
              </a:rPr>
              <a:t>stabilitas </a:t>
            </a:r>
            <a:r>
              <a:rPr sz="3200" spc="-60" dirty="0">
                <a:solidFill>
                  <a:srgbClr val="0F243E"/>
                </a:solidFill>
                <a:latin typeface="Arial"/>
                <a:cs typeface="Arial"/>
              </a:rPr>
              <a:t>lateral,  </a:t>
            </a:r>
            <a:r>
              <a:rPr sz="3200" spc="-90" dirty="0">
                <a:solidFill>
                  <a:srgbClr val="0F243E"/>
                </a:solidFill>
                <a:latin typeface="Arial"/>
                <a:cs typeface="Arial"/>
              </a:rPr>
              <a:t>shg </a:t>
            </a:r>
            <a:r>
              <a:rPr sz="3200" spc="-5" dirty="0">
                <a:solidFill>
                  <a:srgbClr val="0F243E"/>
                </a:solidFill>
                <a:latin typeface="Arial"/>
                <a:cs typeface="Arial"/>
              </a:rPr>
              <a:t>tidak </a:t>
            </a:r>
            <a:r>
              <a:rPr sz="3200" spc="-90" dirty="0">
                <a:solidFill>
                  <a:srgbClr val="0F243E"/>
                </a:solidFill>
                <a:latin typeface="Arial"/>
                <a:cs typeface="Arial"/>
              </a:rPr>
              <a:t>bisa </a:t>
            </a:r>
            <a:r>
              <a:rPr sz="3200" spc="-35" dirty="0">
                <a:solidFill>
                  <a:srgbClr val="0F243E"/>
                </a:solidFill>
                <a:latin typeface="Arial"/>
                <a:cs typeface="Arial"/>
              </a:rPr>
              <a:t>dipakai </a:t>
            </a:r>
            <a:r>
              <a:rPr sz="3200" spc="-60" dirty="0">
                <a:solidFill>
                  <a:srgbClr val="0F243E"/>
                </a:solidFill>
                <a:latin typeface="Arial"/>
                <a:cs typeface="Arial"/>
              </a:rPr>
              <a:t>pada </a:t>
            </a:r>
            <a:r>
              <a:rPr sz="3200" spc="-35" dirty="0">
                <a:solidFill>
                  <a:srgbClr val="0F243E"/>
                </a:solidFill>
                <a:latin typeface="Arial"/>
                <a:cs typeface="Arial"/>
              </a:rPr>
              <a:t>rel  panjang</a:t>
            </a:r>
            <a:r>
              <a:rPr sz="3200" spc="225" dirty="0">
                <a:solidFill>
                  <a:srgbClr val="0F243E"/>
                </a:solidFill>
                <a:latin typeface="Arial"/>
                <a:cs typeface="Arial"/>
              </a:rPr>
              <a:t> </a:t>
            </a:r>
            <a:r>
              <a:rPr sz="3200" spc="-60" dirty="0">
                <a:solidFill>
                  <a:srgbClr val="0F243E"/>
                </a:solidFill>
                <a:latin typeface="Arial"/>
                <a:cs typeface="Arial"/>
              </a:rPr>
              <a:t>menerus</a:t>
            </a:r>
            <a:endParaRPr sz="3200">
              <a:latin typeface="Arial"/>
              <a:cs typeface="Arial"/>
            </a:endParaRPr>
          </a:p>
          <a:p>
            <a:pPr marL="356870" marR="393700" indent="-344170">
              <a:lnSpc>
                <a:spcPct val="100000"/>
              </a:lnSpc>
              <a:spcBef>
                <a:spcPts val="770"/>
              </a:spcBef>
              <a:buChar char="•"/>
              <a:tabLst>
                <a:tab pos="356870" algn="l"/>
                <a:tab pos="357505" algn="l"/>
                <a:tab pos="3740150" algn="l"/>
              </a:tabLst>
            </a:pPr>
            <a:r>
              <a:rPr sz="3200" spc="-70" dirty="0">
                <a:solidFill>
                  <a:srgbClr val="0F243E"/>
                </a:solidFill>
                <a:latin typeface="Arial"/>
                <a:cs typeface="Arial"/>
              </a:rPr>
              <a:t>Dapat diatas </a:t>
            </a:r>
            <a:r>
              <a:rPr sz="3200" spc="-35" dirty="0">
                <a:solidFill>
                  <a:srgbClr val="0F243E"/>
                </a:solidFill>
                <a:latin typeface="Arial"/>
                <a:cs typeface="Arial"/>
              </a:rPr>
              <a:t>dengan </a:t>
            </a:r>
            <a:r>
              <a:rPr sz="3200" i="1" spc="-25" dirty="0">
                <a:solidFill>
                  <a:srgbClr val="FF0000"/>
                </a:solidFill>
                <a:latin typeface="Arial"/>
                <a:cs typeface="Arial"/>
              </a:rPr>
              <a:t>anchoring  </a:t>
            </a:r>
            <a:r>
              <a:rPr sz="3200" i="1" spc="-65" dirty="0">
                <a:solidFill>
                  <a:srgbClr val="FF0000"/>
                </a:solidFill>
                <a:latin typeface="Arial"/>
                <a:cs typeface="Arial"/>
              </a:rPr>
              <a:t>devices/safety</a:t>
            </a:r>
            <a:r>
              <a:rPr sz="3200" i="1" spc="1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200" i="1" spc="-100" dirty="0">
                <a:solidFill>
                  <a:srgbClr val="FF0000"/>
                </a:solidFill>
                <a:latin typeface="Arial"/>
                <a:cs typeface="Arial"/>
              </a:rPr>
              <a:t>cap	</a:t>
            </a:r>
            <a:r>
              <a:rPr sz="3200" spc="-80" dirty="0">
                <a:solidFill>
                  <a:srgbClr val="0F243E"/>
                </a:solidFill>
                <a:latin typeface="Arial"/>
                <a:cs typeface="Arial"/>
              </a:rPr>
              <a:t>(spt </a:t>
            </a:r>
            <a:r>
              <a:rPr sz="3200" spc="15" dirty="0">
                <a:solidFill>
                  <a:srgbClr val="0F243E"/>
                </a:solidFill>
                <a:latin typeface="Arial"/>
                <a:cs typeface="Arial"/>
              </a:rPr>
              <a:t>pd  </a:t>
            </a:r>
            <a:r>
              <a:rPr sz="3200" spc="-40" dirty="0">
                <a:solidFill>
                  <a:srgbClr val="0F243E"/>
                </a:solidFill>
                <a:latin typeface="Arial"/>
                <a:cs typeface="Arial"/>
              </a:rPr>
              <a:t>bantalan</a:t>
            </a:r>
            <a:r>
              <a:rPr sz="3200" spc="204" dirty="0">
                <a:solidFill>
                  <a:srgbClr val="0F243E"/>
                </a:solidFill>
                <a:latin typeface="Arial"/>
                <a:cs typeface="Arial"/>
              </a:rPr>
              <a:t> </a:t>
            </a:r>
            <a:r>
              <a:rPr sz="3200" spc="-65" dirty="0">
                <a:solidFill>
                  <a:srgbClr val="0F243E"/>
                </a:solidFill>
                <a:latin typeface="Arial"/>
                <a:cs typeface="Arial"/>
              </a:rPr>
              <a:t>kayu)</a:t>
            </a:r>
            <a:endParaRPr sz="3200">
              <a:latin typeface="Arial"/>
              <a:cs typeface="Arial"/>
            </a:endParaRPr>
          </a:p>
          <a:p>
            <a:pPr marL="356870" marR="295910" indent="-344170">
              <a:lnSpc>
                <a:spcPct val="103099"/>
              </a:lnSpc>
              <a:spcBef>
                <a:spcPts val="645"/>
              </a:spcBef>
              <a:buChar char="•"/>
              <a:tabLst>
                <a:tab pos="356870" algn="l"/>
                <a:tab pos="357505" algn="l"/>
              </a:tabLst>
            </a:pPr>
            <a:r>
              <a:rPr sz="3200" spc="-35" dirty="0">
                <a:solidFill>
                  <a:srgbClr val="0F243E"/>
                </a:solidFill>
                <a:latin typeface="Arial"/>
                <a:cs typeface="Arial"/>
              </a:rPr>
              <a:t>Atau dengan </a:t>
            </a:r>
            <a:r>
              <a:rPr sz="3200" spc="-20" dirty="0">
                <a:solidFill>
                  <a:srgbClr val="0F243E"/>
                </a:solidFill>
                <a:latin typeface="Arial"/>
                <a:cs typeface="Arial"/>
              </a:rPr>
              <a:t>mengubah </a:t>
            </a:r>
            <a:r>
              <a:rPr sz="3200" dirty="0">
                <a:solidFill>
                  <a:srgbClr val="0F243E"/>
                </a:solidFill>
                <a:latin typeface="Arial"/>
                <a:cs typeface="Arial"/>
              </a:rPr>
              <a:t>bentuk  </a:t>
            </a:r>
            <a:r>
              <a:rPr sz="3200" spc="-40" dirty="0">
                <a:solidFill>
                  <a:srgbClr val="0F243E"/>
                </a:solidFill>
                <a:latin typeface="Arial"/>
                <a:cs typeface="Arial"/>
              </a:rPr>
              <a:t>bantalan </a:t>
            </a:r>
            <a:r>
              <a:rPr sz="3200" spc="-10" dirty="0">
                <a:solidFill>
                  <a:srgbClr val="0F243E"/>
                </a:solidFill>
                <a:latin typeface="Wingdings"/>
                <a:cs typeface="Wingdings"/>
              </a:rPr>
              <a:t></a:t>
            </a:r>
            <a:r>
              <a:rPr sz="3200" spc="320" dirty="0">
                <a:solidFill>
                  <a:srgbClr val="0F243E"/>
                </a:solidFill>
                <a:latin typeface="Times New Roman"/>
                <a:cs typeface="Times New Roman"/>
              </a:rPr>
              <a:t> </a:t>
            </a:r>
            <a:r>
              <a:rPr sz="3200" i="1" spc="-90" dirty="0">
                <a:solidFill>
                  <a:srgbClr val="FF0000"/>
                </a:solidFill>
                <a:latin typeface="Arial"/>
                <a:cs typeface="Arial"/>
              </a:rPr>
              <a:t>Y-sleepers</a:t>
            </a:r>
            <a:endParaRPr sz="32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57200" y="5257800"/>
            <a:ext cx="2743200" cy="2057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spc="-60" dirty="0"/>
              <a:t>18</a:t>
            </a:fld>
            <a:endParaRPr spc="-6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867911" y="960119"/>
            <a:ext cx="2761488" cy="533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888480" y="987552"/>
            <a:ext cx="1837944" cy="5059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126739" y="2029460"/>
            <a:ext cx="6238875" cy="207263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57505" marR="5080" indent="-344805">
              <a:lnSpc>
                <a:spcPct val="100000"/>
              </a:lnSpc>
              <a:spcBef>
                <a:spcPts val="90"/>
              </a:spcBef>
              <a:buChar char="•"/>
              <a:tabLst>
                <a:tab pos="356870" algn="l"/>
                <a:tab pos="357505" algn="l"/>
              </a:tabLst>
            </a:pPr>
            <a:r>
              <a:rPr sz="3200" spc="-70" dirty="0">
                <a:solidFill>
                  <a:srgbClr val="0F243E"/>
                </a:solidFill>
                <a:latin typeface="Arial"/>
                <a:cs typeface="Arial"/>
              </a:rPr>
              <a:t>Terbuat </a:t>
            </a:r>
            <a:r>
              <a:rPr sz="3200" spc="-30" dirty="0">
                <a:solidFill>
                  <a:srgbClr val="0F243E"/>
                </a:solidFill>
                <a:latin typeface="Arial"/>
                <a:cs typeface="Arial"/>
              </a:rPr>
              <a:t>dari </a:t>
            </a:r>
            <a:r>
              <a:rPr sz="3200" spc="10" dirty="0">
                <a:solidFill>
                  <a:srgbClr val="0F243E"/>
                </a:solidFill>
                <a:latin typeface="Arial"/>
                <a:cs typeface="Arial"/>
              </a:rPr>
              <a:t>beton </a:t>
            </a:r>
            <a:r>
              <a:rPr sz="3200" spc="-20" dirty="0">
                <a:solidFill>
                  <a:srgbClr val="0F243E"/>
                </a:solidFill>
                <a:latin typeface="Arial"/>
                <a:cs typeface="Arial"/>
              </a:rPr>
              <a:t>tulangan </a:t>
            </a:r>
            <a:r>
              <a:rPr sz="3200" spc="-10" dirty="0">
                <a:solidFill>
                  <a:srgbClr val="0F243E"/>
                </a:solidFill>
                <a:latin typeface="Arial"/>
                <a:cs typeface="Arial"/>
              </a:rPr>
              <a:t>pra-  </a:t>
            </a:r>
            <a:r>
              <a:rPr sz="3200" spc="-25" dirty="0">
                <a:solidFill>
                  <a:srgbClr val="0F243E"/>
                </a:solidFill>
                <a:latin typeface="Arial"/>
                <a:cs typeface="Arial"/>
              </a:rPr>
              <a:t>tegang</a:t>
            </a:r>
            <a:endParaRPr sz="3200">
              <a:latin typeface="Arial"/>
              <a:cs typeface="Arial"/>
            </a:endParaRPr>
          </a:p>
          <a:p>
            <a:pPr marL="356870" marR="1738630" indent="-344170">
              <a:lnSpc>
                <a:spcPct val="100000"/>
              </a:lnSpc>
              <a:spcBef>
                <a:spcPts val="770"/>
              </a:spcBef>
              <a:buChar char="•"/>
              <a:tabLst>
                <a:tab pos="356870" algn="l"/>
                <a:tab pos="357505" algn="l"/>
              </a:tabLst>
            </a:pPr>
            <a:r>
              <a:rPr sz="3200" spc="-90" dirty="0">
                <a:solidFill>
                  <a:srgbClr val="0F243E"/>
                </a:solidFill>
                <a:latin typeface="Arial"/>
                <a:cs typeface="Arial"/>
              </a:rPr>
              <a:t>Perlu </a:t>
            </a:r>
            <a:r>
              <a:rPr sz="3200" spc="-15" dirty="0">
                <a:solidFill>
                  <a:srgbClr val="0F243E"/>
                </a:solidFill>
                <a:latin typeface="Arial"/>
                <a:cs typeface="Arial"/>
              </a:rPr>
              <a:t>dibuatkan </a:t>
            </a:r>
            <a:r>
              <a:rPr sz="3200" spc="-40" dirty="0">
                <a:solidFill>
                  <a:srgbClr val="0F243E"/>
                </a:solidFill>
                <a:latin typeface="Arial"/>
                <a:cs typeface="Arial"/>
              </a:rPr>
              <a:t>angker  penambat</a:t>
            </a:r>
            <a:endParaRPr sz="32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spc="-60" dirty="0"/>
              <a:t>19</a:t>
            </a:fld>
            <a:endParaRPr spc="-6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867911" y="960119"/>
            <a:ext cx="2761488" cy="533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888480" y="987552"/>
            <a:ext cx="1837944" cy="5059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126739" y="1986787"/>
            <a:ext cx="5957570" cy="40290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95"/>
              </a:spcBef>
              <a:buChar char="•"/>
              <a:tabLst>
                <a:tab pos="356870" algn="l"/>
                <a:tab pos="357505" algn="l"/>
              </a:tabLst>
            </a:pPr>
            <a:r>
              <a:rPr sz="2500" spc="-55" dirty="0">
                <a:solidFill>
                  <a:srgbClr val="0F243E"/>
                </a:solidFill>
                <a:latin typeface="Arial"/>
                <a:cs typeface="Arial"/>
              </a:rPr>
              <a:t>Kelebihan</a:t>
            </a:r>
            <a:endParaRPr sz="250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spcBef>
                <a:spcPts val="10"/>
              </a:spcBef>
              <a:buChar char="–"/>
              <a:tabLst>
                <a:tab pos="756285" algn="l"/>
                <a:tab pos="756920" algn="l"/>
              </a:tabLst>
            </a:pPr>
            <a:r>
              <a:rPr sz="2200" spc="10" dirty="0">
                <a:solidFill>
                  <a:srgbClr val="0F243E"/>
                </a:solidFill>
                <a:latin typeface="Arial"/>
                <a:cs typeface="Arial"/>
              </a:rPr>
              <a:t>Memiliki </a:t>
            </a:r>
            <a:r>
              <a:rPr sz="2200" spc="-50" dirty="0">
                <a:solidFill>
                  <a:srgbClr val="0F243E"/>
                </a:solidFill>
                <a:latin typeface="Arial"/>
                <a:cs typeface="Arial"/>
              </a:rPr>
              <a:t>daya </a:t>
            </a:r>
            <a:r>
              <a:rPr sz="2200" spc="-25" dirty="0">
                <a:solidFill>
                  <a:srgbClr val="0F243E"/>
                </a:solidFill>
                <a:latin typeface="Arial"/>
                <a:cs typeface="Arial"/>
              </a:rPr>
              <a:t>tahan </a:t>
            </a:r>
            <a:r>
              <a:rPr sz="2200" spc="-30" dirty="0">
                <a:solidFill>
                  <a:srgbClr val="0F243E"/>
                </a:solidFill>
                <a:latin typeface="Arial"/>
                <a:cs typeface="Arial"/>
              </a:rPr>
              <a:t>yang</a:t>
            </a:r>
            <a:r>
              <a:rPr sz="2200" spc="380" dirty="0">
                <a:solidFill>
                  <a:srgbClr val="0F243E"/>
                </a:solidFill>
                <a:latin typeface="Arial"/>
                <a:cs typeface="Arial"/>
              </a:rPr>
              <a:t> </a:t>
            </a:r>
            <a:r>
              <a:rPr sz="2200" spc="25" dirty="0">
                <a:solidFill>
                  <a:srgbClr val="0F243E"/>
                </a:solidFill>
                <a:latin typeface="Arial"/>
                <a:cs typeface="Arial"/>
              </a:rPr>
              <a:t>tinggi</a:t>
            </a:r>
            <a:endParaRPr sz="2200">
              <a:latin typeface="Arial"/>
              <a:cs typeface="Arial"/>
            </a:endParaRPr>
          </a:p>
          <a:p>
            <a:pPr marL="756285" marR="738505" lvl="1" indent="-286385">
              <a:lnSpc>
                <a:spcPct val="80000"/>
              </a:lnSpc>
              <a:spcBef>
                <a:spcPts val="530"/>
              </a:spcBef>
              <a:buChar char="–"/>
              <a:tabLst>
                <a:tab pos="756285" algn="l"/>
                <a:tab pos="756920" algn="l"/>
                <a:tab pos="1841500" algn="l"/>
              </a:tabLst>
            </a:pPr>
            <a:r>
              <a:rPr sz="2200" spc="-75" dirty="0">
                <a:solidFill>
                  <a:srgbClr val="0F243E"/>
                </a:solidFill>
                <a:latin typeface="Arial"/>
                <a:cs typeface="Arial"/>
              </a:rPr>
              <a:t>Tahan </a:t>
            </a:r>
            <a:r>
              <a:rPr sz="2200" spc="-15" dirty="0">
                <a:solidFill>
                  <a:srgbClr val="0F243E"/>
                </a:solidFill>
                <a:latin typeface="Arial"/>
                <a:cs typeface="Arial"/>
              </a:rPr>
              <a:t>terhadap </a:t>
            </a:r>
            <a:r>
              <a:rPr sz="2200" spc="-75" dirty="0">
                <a:solidFill>
                  <a:srgbClr val="0F243E"/>
                </a:solidFill>
                <a:latin typeface="Arial"/>
                <a:cs typeface="Arial"/>
              </a:rPr>
              <a:t>cuaca </a:t>
            </a:r>
            <a:r>
              <a:rPr sz="2200" dirty="0">
                <a:solidFill>
                  <a:srgbClr val="0F243E"/>
                </a:solidFill>
                <a:latin typeface="Arial"/>
                <a:cs typeface="Arial"/>
              </a:rPr>
              <a:t>dibandingkan  </a:t>
            </a:r>
            <a:r>
              <a:rPr sz="2200" spc="-15" dirty="0">
                <a:solidFill>
                  <a:srgbClr val="0F243E"/>
                </a:solidFill>
                <a:latin typeface="Arial"/>
                <a:cs typeface="Arial"/>
              </a:rPr>
              <a:t>dengan	</a:t>
            </a:r>
            <a:r>
              <a:rPr sz="2200" spc="-25" dirty="0">
                <a:solidFill>
                  <a:srgbClr val="0F243E"/>
                </a:solidFill>
                <a:latin typeface="Arial"/>
                <a:cs typeface="Arial"/>
              </a:rPr>
              <a:t>bantalan</a:t>
            </a:r>
            <a:r>
              <a:rPr sz="2200" spc="140" dirty="0">
                <a:solidFill>
                  <a:srgbClr val="0F243E"/>
                </a:solidFill>
                <a:latin typeface="Arial"/>
                <a:cs typeface="Arial"/>
              </a:rPr>
              <a:t> </a:t>
            </a:r>
            <a:r>
              <a:rPr sz="2200" spc="-30" dirty="0">
                <a:solidFill>
                  <a:srgbClr val="0F243E"/>
                </a:solidFill>
                <a:latin typeface="Arial"/>
                <a:cs typeface="Arial"/>
              </a:rPr>
              <a:t>kayu</a:t>
            </a:r>
            <a:endParaRPr sz="2200">
              <a:latin typeface="Arial"/>
              <a:cs typeface="Arial"/>
            </a:endParaRPr>
          </a:p>
          <a:p>
            <a:pPr marL="756285" marR="6350" lvl="1" indent="-286385">
              <a:lnSpc>
                <a:spcPct val="80000"/>
              </a:lnSpc>
              <a:spcBef>
                <a:spcPts val="530"/>
              </a:spcBef>
              <a:buChar char="–"/>
              <a:tabLst>
                <a:tab pos="756285" algn="l"/>
                <a:tab pos="756920" algn="l"/>
              </a:tabLst>
            </a:pPr>
            <a:r>
              <a:rPr sz="2200" spc="-45" dirty="0">
                <a:solidFill>
                  <a:srgbClr val="0F243E"/>
                </a:solidFill>
                <a:latin typeface="Arial"/>
                <a:cs typeface="Arial"/>
              </a:rPr>
              <a:t>Lebih </a:t>
            </a:r>
            <a:r>
              <a:rPr sz="2200" spc="-15" dirty="0">
                <a:solidFill>
                  <a:srgbClr val="0F243E"/>
                </a:solidFill>
                <a:latin typeface="Arial"/>
                <a:cs typeface="Arial"/>
              </a:rPr>
              <a:t>ekomonis, </a:t>
            </a:r>
            <a:r>
              <a:rPr sz="2200" spc="-40" dirty="0">
                <a:solidFill>
                  <a:srgbClr val="0F243E"/>
                </a:solidFill>
                <a:latin typeface="Arial"/>
                <a:cs typeface="Arial"/>
              </a:rPr>
              <a:t>karena </a:t>
            </a:r>
            <a:r>
              <a:rPr sz="2200" spc="-55" dirty="0">
                <a:solidFill>
                  <a:srgbClr val="0F243E"/>
                </a:solidFill>
                <a:latin typeface="Arial"/>
                <a:cs typeface="Arial"/>
              </a:rPr>
              <a:t>bisa </a:t>
            </a:r>
            <a:r>
              <a:rPr sz="2200" spc="-25" dirty="0">
                <a:solidFill>
                  <a:srgbClr val="0F243E"/>
                </a:solidFill>
                <a:latin typeface="Arial"/>
                <a:cs typeface="Arial"/>
              </a:rPr>
              <a:t>tahan </a:t>
            </a:r>
            <a:r>
              <a:rPr sz="2200" spc="-50" dirty="0">
                <a:solidFill>
                  <a:srgbClr val="0F243E"/>
                </a:solidFill>
                <a:latin typeface="Arial"/>
                <a:cs typeface="Arial"/>
              </a:rPr>
              <a:t>sampai  </a:t>
            </a:r>
            <a:r>
              <a:rPr sz="2200" spc="-35" dirty="0">
                <a:solidFill>
                  <a:srgbClr val="0F243E"/>
                </a:solidFill>
                <a:latin typeface="Arial"/>
                <a:cs typeface="Arial"/>
              </a:rPr>
              <a:t>20</a:t>
            </a:r>
            <a:r>
              <a:rPr sz="2200" spc="-55" dirty="0">
                <a:solidFill>
                  <a:srgbClr val="0F243E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F243E"/>
                </a:solidFill>
                <a:latin typeface="Arial"/>
                <a:cs typeface="Arial"/>
              </a:rPr>
              <a:t>tahun</a:t>
            </a:r>
            <a:endParaRPr sz="2200">
              <a:latin typeface="Arial"/>
              <a:cs typeface="Arial"/>
            </a:endParaRPr>
          </a:p>
          <a:p>
            <a:pPr marL="756285" marR="5080" lvl="1" indent="-286385">
              <a:lnSpc>
                <a:spcPct val="80000"/>
              </a:lnSpc>
              <a:spcBef>
                <a:spcPts val="525"/>
              </a:spcBef>
              <a:buChar char="–"/>
              <a:tabLst>
                <a:tab pos="756285" algn="l"/>
                <a:tab pos="756920" algn="l"/>
              </a:tabLst>
            </a:pPr>
            <a:r>
              <a:rPr sz="2200" spc="-70" dirty="0">
                <a:solidFill>
                  <a:srgbClr val="0F243E"/>
                </a:solidFill>
                <a:latin typeface="Arial"/>
                <a:cs typeface="Arial"/>
              </a:rPr>
              <a:t>Berat </a:t>
            </a:r>
            <a:r>
              <a:rPr sz="2200" spc="-25" dirty="0">
                <a:solidFill>
                  <a:srgbClr val="0F243E"/>
                </a:solidFill>
                <a:latin typeface="Arial"/>
                <a:cs typeface="Arial"/>
              </a:rPr>
              <a:t>sendiri </a:t>
            </a:r>
            <a:r>
              <a:rPr sz="2200" spc="-10" dirty="0">
                <a:solidFill>
                  <a:srgbClr val="0F243E"/>
                </a:solidFill>
                <a:latin typeface="Arial"/>
                <a:cs typeface="Arial"/>
              </a:rPr>
              <a:t>cukup </a:t>
            </a:r>
            <a:r>
              <a:rPr sz="2200" spc="-60" dirty="0">
                <a:solidFill>
                  <a:srgbClr val="0F243E"/>
                </a:solidFill>
                <a:latin typeface="Arial"/>
                <a:cs typeface="Arial"/>
              </a:rPr>
              <a:t>besar </a:t>
            </a:r>
            <a:r>
              <a:rPr sz="2200" spc="-15" dirty="0">
                <a:solidFill>
                  <a:srgbClr val="0F243E"/>
                </a:solidFill>
                <a:latin typeface="Arial"/>
                <a:cs typeface="Arial"/>
              </a:rPr>
              <a:t>(160-200 </a:t>
            </a:r>
            <a:r>
              <a:rPr sz="2200" spc="-45" dirty="0">
                <a:solidFill>
                  <a:srgbClr val="0F243E"/>
                </a:solidFill>
                <a:latin typeface="Arial"/>
                <a:cs typeface="Arial"/>
              </a:rPr>
              <a:t>kg).  Lebih </a:t>
            </a:r>
            <a:r>
              <a:rPr sz="2200" spc="-20" dirty="0">
                <a:solidFill>
                  <a:srgbClr val="0F243E"/>
                </a:solidFill>
                <a:latin typeface="Arial"/>
                <a:cs typeface="Arial"/>
              </a:rPr>
              <a:t>kuat </a:t>
            </a:r>
            <a:r>
              <a:rPr sz="2200" spc="20" dirty="0">
                <a:solidFill>
                  <a:srgbClr val="0F243E"/>
                </a:solidFill>
                <a:latin typeface="Arial"/>
                <a:cs typeface="Arial"/>
              </a:rPr>
              <a:t>untuk </a:t>
            </a:r>
            <a:r>
              <a:rPr sz="2200" spc="-30" dirty="0">
                <a:solidFill>
                  <a:srgbClr val="0F243E"/>
                </a:solidFill>
                <a:latin typeface="Arial"/>
                <a:cs typeface="Arial"/>
              </a:rPr>
              <a:t>menahan tekanan </a:t>
            </a:r>
            <a:r>
              <a:rPr sz="2200" spc="-20" dirty="0">
                <a:solidFill>
                  <a:srgbClr val="0F243E"/>
                </a:solidFill>
                <a:latin typeface="Arial"/>
                <a:cs typeface="Arial"/>
              </a:rPr>
              <a:t>beban  </a:t>
            </a:r>
            <a:r>
              <a:rPr sz="2200" spc="-30" dirty="0">
                <a:solidFill>
                  <a:srgbClr val="0F243E"/>
                </a:solidFill>
                <a:latin typeface="Arial"/>
                <a:cs typeface="Arial"/>
              </a:rPr>
              <a:t>kereta, </a:t>
            </a:r>
            <a:r>
              <a:rPr sz="2200" spc="-50" dirty="0">
                <a:solidFill>
                  <a:srgbClr val="0F243E"/>
                </a:solidFill>
                <a:latin typeface="Arial"/>
                <a:cs typeface="Arial"/>
              </a:rPr>
              <a:t>gaya </a:t>
            </a:r>
            <a:r>
              <a:rPr sz="2200" spc="-15" dirty="0">
                <a:solidFill>
                  <a:srgbClr val="0F243E"/>
                </a:solidFill>
                <a:latin typeface="Arial"/>
                <a:cs typeface="Arial"/>
              </a:rPr>
              <a:t>vertikal, </a:t>
            </a:r>
            <a:r>
              <a:rPr sz="2200" spc="-25" dirty="0">
                <a:solidFill>
                  <a:srgbClr val="0F243E"/>
                </a:solidFill>
                <a:latin typeface="Arial"/>
                <a:cs typeface="Arial"/>
              </a:rPr>
              <a:t>lateral </a:t>
            </a:r>
            <a:r>
              <a:rPr sz="2200" dirty="0">
                <a:solidFill>
                  <a:srgbClr val="0F243E"/>
                </a:solidFill>
                <a:latin typeface="Arial"/>
                <a:cs typeface="Arial"/>
              </a:rPr>
              <a:t>maupun  </a:t>
            </a:r>
            <a:r>
              <a:rPr sz="2200" spc="10" dirty="0">
                <a:solidFill>
                  <a:srgbClr val="0F243E"/>
                </a:solidFill>
                <a:latin typeface="Arial"/>
                <a:cs typeface="Arial"/>
              </a:rPr>
              <a:t>longitudinal </a:t>
            </a:r>
            <a:r>
              <a:rPr sz="2200" spc="5" dirty="0">
                <a:solidFill>
                  <a:srgbClr val="0F243E"/>
                </a:solidFill>
                <a:latin typeface="Wingdings"/>
                <a:cs typeface="Wingdings"/>
              </a:rPr>
              <a:t></a:t>
            </a:r>
            <a:r>
              <a:rPr sz="2200" spc="5" dirty="0">
                <a:solidFill>
                  <a:srgbClr val="0F243E"/>
                </a:solidFill>
                <a:latin typeface="Times New Roman"/>
                <a:cs typeface="Times New Roman"/>
              </a:rPr>
              <a:t> </a:t>
            </a:r>
            <a:r>
              <a:rPr sz="2200" spc="-25" dirty="0">
                <a:solidFill>
                  <a:srgbClr val="0F243E"/>
                </a:solidFill>
                <a:latin typeface="Arial"/>
                <a:cs typeface="Arial"/>
              </a:rPr>
              <a:t>cocok </a:t>
            </a:r>
            <a:r>
              <a:rPr sz="2200" spc="20" dirty="0">
                <a:solidFill>
                  <a:srgbClr val="0F243E"/>
                </a:solidFill>
                <a:latin typeface="Arial"/>
                <a:cs typeface="Arial"/>
              </a:rPr>
              <a:t>untuk </a:t>
            </a:r>
            <a:r>
              <a:rPr sz="2200" spc="-25" dirty="0">
                <a:solidFill>
                  <a:srgbClr val="0F243E"/>
                </a:solidFill>
                <a:latin typeface="Arial"/>
                <a:cs typeface="Arial"/>
              </a:rPr>
              <a:t>lalulintas  </a:t>
            </a:r>
            <a:r>
              <a:rPr sz="2200" spc="-40" dirty="0">
                <a:solidFill>
                  <a:srgbClr val="0F243E"/>
                </a:solidFill>
                <a:latin typeface="Arial"/>
                <a:cs typeface="Arial"/>
              </a:rPr>
              <a:t>kecepatan </a:t>
            </a:r>
            <a:r>
              <a:rPr sz="2200" spc="25" dirty="0">
                <a:solidFill>
                  <a:srgbClr val="0F243E"/>
                </a:solidFill>
                <a:latin typeface="Arial"/>
                <a:cs typeface="Arial"/>
              </a:rPr>
              <a:t>tinggi </a:t>
            </a:r>
            <a:r>
              <a:rPr sz="2200" spc="-135" dirty="0">
                <a:solidFill>
                  <a:srgbClr val="0F243E"/>
                </a:solidFill>
                <a:latin typeface="Arial"/>
                <a:cs typeface="Arial"/>
              </a:rPr>
              <a:t>, </a:t>
            </a:r>
            <a:r>
              <a:rPr sz="2200" spc="-25" dirty="0">
                <a:solidFill>
                  <a:srgbClr val="0F243E"/>
                </a:solidFill>
                <a:latin typeface="Arial"/>
                <a:cs typeface="Arial"/>
              </a:rPr>
              <a:t>dan </a:t>
            </a:r>
            <a:r>
              <a:rPr sz="2200" spc="-40" dirty="0">
                <a:solidFill>
                  <a:srgbClr val="0F243E"/>
                </a:solidFill>
                <a:latin typeface="Arial"/>
                <a:cs typeface="Arial"/>
              </a:rPr>
              <a:t>tonase</a:t>
            </a:r>
            <a:r>
              <a:rPr sz="2200" spc="-25" dirty="0">
                <a:solidFill>
                  <a:srgbClr val="0F243E"/>
                </a:solidFill>
                <a:latin typeface="Arial"/>
                <a:cs typeface="Arial"/>
              </a:rPr>
              <a:t> </a:t>
            </a:r>
            <a:r>
              <a:rPr sz="2200" spc="-20" dirty="0">
                <a:solidFill>
                  <a:srgbClr val="0F243E"/>
                </a:solidFill>
                <a:latin typeface="Arial"/>
                <a:cs typeface="Arial"/>
              </a:rPr>
              <a:t>berat</a:t>
            </a:r>
            <a:endParaRPr sz="220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buChar char="–"/>
              <a:tabLst>
                <a:tab pos="756285" algn="l"/>
                <a:tab pos="756920" algn="l"/>
              </a:tabLst>
            </a:pPr>
            <a:r>
              <a:rPr sz="2200" spc="-50" dirty="0">
                <a:solidFill>
                  <a:srgbClr val="0F243E"/>
                </a:solidFill>
                <a:latin typeface="Arial"/>
                <a:cs typeface="Arial"/>
              </a:rPr>
              <a:t>Pemeliharaan</a:t>
            </a:r>
            <a:r>
              <a:rPr sz="2200" spc="50" dirty="0">
                <a:solidFill>
                  <a:srgbClr val="0F243E"/>
                </a:solidFill>
                <a:latin typeface="Arial"/>
                <a:cs typeface="Arial"/>
              </a:rPr>
              <a:t> </a:t>
            </a:r>
            <a:r>
              <a:rPr sz="2200" spc="-15" dirty="0">
                <a:solidFill>
                  <a:srgbClr val="0F243E"/>
                </a:solidFill>
                <a:latin typeface="Arial"/>
                <a:cs typeface="Arial"/>
              </a:rPr>
              <a:t>rendah</a:t>
            </a:r>
            <a:endParaRPr sz="220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buChar char="–"/>
              <a:tabLst>
                <a:tab pos="756285" algn="l"/>
                <a:tab pos="756920" algn="l"/>
              </a:tabLst>
            </a:pPr>
            <a:r>
              <a:rPr sz="2200" spc="-15" dirty="0">
                <a:solidFill>
                  <a:srgbClr val="0F243E"/>
                </a:solidFill>
                <a:latin typeface="Arial"/>
                <a:cs typeface="Arial"/>
              </a:rPr>
              <a:t>Komponen </a:t>
            </a:r>
            <a:r>
              <a:rPr sz="2200" spc="-5" dirty="0">
                <a:solidFill>
                  <a:srgbClr val="0F243E"/>
                </a:solidFill>
                <a:latin typeface="Arial"/>
                <a:cs typeface="Arial"/>
              </a:rPr>
              <a:t>lebih</a:t>
            </a:r>
            <a:r>
              <a:rPr sz="2200" spc="195" dirty="0">
                <a:solidFill>
                  <a:srgbClr val="0F243E"/>
                </a:solidFill>
                <a:latin typeface="Arial"/>
                <a:cs typeface="Arial"/>
              </a:rPr>
              <a:t> </a:t>
            </a:r>
            <a:r>
              <a:rPr sz="2200" spc="-45" dirty="0">
                <a:solidFill>
                  <a:srgbClr val="0F243E"/>
                </a:solidFill>
                <a:latin typeface="Arial"/>
                <a:cs typeface="Arial"/>
              </a:rPr>
              <a:t>sederhana</a:t>
            </a:r>
            <a:endParaRPr sz="22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spc="-60" dirty="0"/>
              <a:t>20</a:t>
            </a:fld>
            <a:endParaRPr spc="-6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867911" y="960119"/>
            <a:ext cx="2761488" cy="533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888480" y="987552"/>
            <a:ext cx="1837944" cy="5059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126739" y="1924129"/>
            <a:ext cx="6199505" cy="3442335"/>
          </a:xfrm>
          <a:prstGeom prst="rect">
            <a:avLst/>
          </a:prstGeom>
        </p:spPr>
        <p:txBody>
          <a:bodyPr vert="horz" wrap="square" lIns="0" tIns="116839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919"/>
              </a:spcBef>
              <a:buChar char="•"/>
              <a:tabLst>
                <a:tab pos="356870" algn="l"/>
                <a:tab pos="357505" algn="l"/>
              </a:tabLst>
            </a:pPr>
            <a:r>
              <a:rPr sz="3200" spc="-70" dirty="0">
                <a:solidFill>
                  <a:srgbClr val="0F243E"/>
                </a:solidFill>
                <a:latin typeface="Arial"/>
                <a:cs typeface="Arial"/>
              </a:rPr>
              <a:t>Kekurangan</a:t>
            </a:r>
            <a:endParaRPr sz="320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spcBef>
                <a:spcPts val="735"/>
              </a:spcBef>
              <a:buChar char="–"/>
              <a:tabLst>
                <a:tab pos="756920" algn="l"/>
              </a:tabLst>
            </a:pPr>
            <a:r>
              <a:rPr sz="2800" spc="-45" dirty="0">
                <a:solidFill>
                  <a:srgbClr val="0F243E"/>
                </a:solidFill>
                <a:latin typeface="Arial"/>
                <a:cs typeface="Arial"/>
              </a:rPr>
              <a:t>Harga </a:t>
            </a:r>
            <a:r>
              <a:rPr sz="2800" spc="-40" dirty="0">
                <a:solidFill>
                  <a:srgbClr val="0F243E"/>
                </a:solidFill>
                <a:latin typeface="Arial"/>
                <a:cs typeface="Arial"/>
              </a:rPr>
              <a:t>bahan </a:t>
            </a:r>
            <a:r>
              <a:rPr sz="2800" spc="-25" dirty="0">
                <a:solidFill>
                  <a:srgbClr val="0F243E"/>
                </a:solidFill>
                <a:latin typeface="Arial"/>
                <a:cs typeface="Arial"/>
              </a:rPr>
              <a:t>bantalan </a:t>
            </a:r>
            <a:r>
              <a:rPr sz="2800" spc="-35" dirty="0">
                <a:solidFill>
                  <a:srgbClr val="0F243E"/>
                </a:solidFill>
                <a:latin typeface="Arial"/>
                <a:cs typeface="Arial"/>
              </a:rPr>
              <a:t>yang</a:t>
            </a:r>
            <a:r>
              <a:rPr sz="2800" spc="295" dirty="0">
                <a:solidFill>
                  <a:srgbClr val="0F243E"/>
                </a:solidFill>
                <a:latin typeface="Arial"/>
                <a:cs typeface="Arial"/>
              </a:rPr>
              <a:t> </a:t>
            </a:r>
            <a:r>
              <a:rPr sz="2800" spc="-40" dirty="0">
                <a:solidFill>
                  <a:srgbClr val="0F243E"/>
                </a:solidFill>
                <a:latin typeface="Arial"/>
                <a:cs typeface="Arial"/>
              </a:rPr>
              <a:t>mahal</a:t>
            </a:r>
            <a:endParaRPr sz="2800">
              <a:latin typeface="Arial"/>
              <a:cs typeface="Arial"/>
            </a:endParaRPr>
          </a:p>
          <a:p>
            <a:pPr marL="756285" marR="50165" lvl="1" indent="-286385">
              <a:lnSpc>
                <a:spcPct val="100000"/>
              </a:lnSpc>
              <a:spcBef>
                <a:spcPts val="675"/>
              </a:spcBef>
              <a:buChar char="–"/>
              <a:tabLst>
                <a:tab pos="756920" algn="l"/>
              </a:tabLst>
            </a:pPr>
            <a:r>
              <a:rPr sz="2800" spc="-15" dirty="0">
                <a:solidFill>
                  <a:srgbClr val="0F243E"/>
                </a:solidFill>
                <a:latin typeface="Arial"/>
                <a:cs typeface="Arial"/>
              </a:rPr>
              <a:t>Memerlukan </a:t>
            </a:r>
            <a:r>
              <a:rPr sz="2800" spc="-10" dirty="0">
                <a:solidFill>
                  <a:srgbClr val="0F243E"/>
                </a:solidFill>
                <a:latin typeface="Arial"/>
                <a:cs typeface="Arial"/>
              </a:rPr>
              <a:t>ketelitian </a:t>
            </a:r>
            <a:r>
              <a:rPr sz="2800" spc="-35" dirty="0">
                <a:solidFill>
                  <a:srgbClr val="0F243E"/>
                </a:solidFill>
                <a:latin typeface="Arial"/>
                <a:cs typeface="Arial"/>
              </a:rPr>
              <a:t>yang </a:t>
            </a:r>
            <a:r>
              <a:rPr sz="2800" spc="-20" dirty="0">
                <a:solidFill>
                  <a:srgbClr val="0F243E"/>
                </a:solidFill>
                <a:latin typeface="Arial"/>
                <a:cs typeface="Arial"/>
              </a:rPr>
              <a:t>cukup  </a:t>
            </a:r>
            <a:r>
              <a:rPr sz="2800" spc="35" dirty="0">
                <a:solidFill>
                  <a:srgbClr val="0F243E"/>
                </a:solidFill>
                <a:latin typeface="Arial"/>
                <a:cs typeface="Arial"/>
              </a:rPr>
              <a:t>tinggi </a:t>
            </a:r>
            <a:r>
              <a:rPr sz="2800" spc="-35" dirty="0">
                <a:solidFill>
                  <a:srgbClr val="0F243E"/>
                </a:solidFill>
                <a:latin typeface="Arial"/>
                <a:cs typeface="Arial"/>
              </a:rPr>
              <a:t>sehingga </a:t>
            </a:r>
            <a:r>
              <a:rPr sz="2800" spc="5" dirty="0">
                <a:solidFill>
                  <a:srgbClr val="0F243E"/>
                </a:solidFill>
                <a:latin typeface="Arial"/>
                <a:cs typeface="Arial"/>
              </a:rPr>
              <a:t>membutuhkan  </a:t>
            </a:r>
            <a:r>
              <a:rPr sz="2800" spc="-35" dirty="0">
                <a:solidFill>
                  <a:srgbClr val="0F243E"/>
                </a:solidFill>
                <a:latin typeface="Arial"/>
                <a:cs typeface="Arial"/>
              </a:rPr>
              <a:t>tenaga</a:t>
            </a:r>
            <a:r>
              <a:rPr sz="2800" spc="70" dirty="0">
                <a:solidFill>
                  <a:srgbClr val="0F243E"/>
                </a:solidFill>
                <a:latin typeface="Arial"/>
                <a:cs typeface="Arial"/>
              </a:rPr>
              <a:t> </a:t>
            </a:r>
            <a:r>
              <a:rPr sz="2800" spc="-25" dirty="0">
                <a:solidFill>
                  <a:srgbClr val="0F243E"/>
                </a:solidFill>
                <a:latin typeface="Arial"/>
                <a:cs typeface="Arial"/>
              </a:rPr>
              <a:t>ahli</a:t>
            </a:r>
            <a:endParaRPr sz="2800">
              <a:latin typeface="Arial"/>
              <a:cs typeface="Arial"/>
            </a:endParaRPr>
          </a:p>
          <a:p>
            <a:pPr marL="756285" marR="5080" lvl="1" indent="-286385">
              <a:lnSpc>
                <a:spcPct val="100000"/>
              </a:lnSpc>
              <a:spcBef>
                <a:spcPts val="670"/>
              </a:spcBef>
              <a:buChar char="–"/>
              <a:tabLst>
                <a:tab pos="756920" algn="l"/>
              </a:tabLst>
            </a:pPr>
            <a:r>
              <a:rPr sz="2800" spc="-55" dirty="0">
                <a:solidFill>
                  <a:srgbClr val="0F243E"/>
                </a:solidFill>
                <a:latin typeface="Arial"/>
                <a:cs typeface="Arial"/>
              </a:rPr>
              <a:t>Lebih </a:t>
            </a:r>
            <a:r>
              <a:rPr sz="2800" spc="-60" dirty="0">
                <a:solidFill>
                  <a:srgbClr val="0F243E"/>
                </a:solidFill>
                <a:latin typeface="Arial"/>
                <a:cs typeface="Arial"/>
              </a:rPr>
              <a:t>kaku, </a:t>
            </a:r>
            <a:r>
              <a:rPr sz="2800" spc="-35" dirty="0">
                <a:solidFill>
                  <a:srgbClr val="0F243E"/>
                </a:solidFill>
                <a:latin typeface="Arial"/>
                <a:cs typeface="Arial"/>
              </a:rPr>
              <a:t>sehingga </a:t>
            </a:r>
            <a:r>
              <a:rPr sz="2800" spc="-25" dirty="0">
                <a:solidFill>
                  <a:srgbClr val="0F243E"/>
                </a:solidFill>
                <a:latin typeface="Arial"/>
                <a:cs typeface="Arial"/>
              </a:rPr>
              <a:t>getaran </a:t>
            </a:r>
            <a:r>
              <a:rPr sz="2800" spc="-35" dirty="0">
                <a:solidFill>
                  <a:srgbClr val="0F243E"/>
                </a:solidFill>
                <a:latin typeface="Arial"/>
                <a:cs typeface="Arial"/>
              </a:rPr>
              <a:t>yang  </a:t>
            </a:r>
            <a:r>
              <a:rPr sz="2800" spc="-70" dirty="0">
                <a:solidFill>
                  <a:srgbClr val="0F243E"/>
                </a:solidFill>
                <a:latin typeface="Arial"/>
                <a:cs typeface="Arial"/>
              </a:rPr>
              <a:t>ada </a:t>
            </a:r>
            <a:r>
              <a:rPr sz="2800" spc="-20" dirty="0">
                <a:solidFill>
                  <a:srgbClr val="0F243E"/>
                </a:solidFill>
                <a:latin typeface="Arial"/>
                <a:cs typeface="Arial"/>
              </a:rPr>
              <a:t>cukup</a:t>
            </a:r>
            <a:r>
              <a:rPr sz="2800" spc="160" dirty="0">
                <a:solidFill>
                  <a:srgbClr val="0F243E"/>
                </a:solidFill>
                <a:latin typeface="Arial"/>
                <a:cs typeface="Arial"/>
              </a:rPr>
              <a:t> </a:t>
            </a:r>
            <a:r>
              <a:rPr sz="2800" spc="-75" dirty="0">
                <a:solidFill>
                  <a:srgbClr val="0F243E"/>
                </a:solidFill>
                <a:latin typeface="Arial"/>
                <a:cs typeface="Arial"/>
              </a:rPr>
              <a:t>terasa</a:t>
            </a:r>
            <a:endParaRPr sz="28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spc="-60" dirty="0"/>
              <a:t>21</a:t>
            </a:fld>
            <a:endParaRPr spc="-6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059935" y="798576"/>
            <a:ext cx="1060703" cy="3627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263896" y="798576"/>
            <a:ext cx="1850135" cy="3627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269480" y="798576"/>
            <a:ext cx="1228344" cy="36271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11167" y="1365503"/>
            <a:ext cx="1999488" cy="41148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150864" y="1347216"/>
            <a:ext cx="2414016" cy="46329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66800" y="2057400"/>
            <a:ext cx="8458200" cy="2212975"/>
          </a:xfrm>
          <a:custGeom>
            <a:avLst/>
            <a:gdLst/>
            <a:ahLst/>
            <a:cxnLst/>
            <a:rect l="l" t="t" r="r" b="b"/>
            <a:pathLst>
              <a:path w="8458200" h="2212975">
                <a:moveTo>
                  <a:pt x="8238744" y="0"/>
                </a:moveTo>
                <a:lnTo>
                  <a:pt x="222503" y="0"/>
                </a:lnTo>
                <a:lnTo>
                  <a:pt x="177938" y="4560"/>
                </a:lnTo>
                <a:lnTo>
                  <a:pt x="136302" y="17621"/>
                </a:lnTo>
                <a:lnTo>
                  <a:pt x="98524" y="38254"/>
                </a:lnTo>
                <a:lnTo>
                  <a:pt x="65531" y="65532"/>
                </a:lnTo>
                <a:lnTo>
                  <a:pt x="38254" y="98524"/>
                </a:lnTo>
                <a:lnTo>
                  <a:pt x="17621" y="136302"/>
                </a:lnTo>
                <a:lnTo>
                  <a:pt x="4560" y="177938"/>
                </a:lnTo>
                <a:lnTo>
                  <a:pt x="0" y="222503"/>
                </a:lnTo>
                <a:lnTo>
                  <a:pt x="0" y="1993391"/>
                </a:lnTo>
                <a:lnTo>
                  <a:pt x="4560" y="2037826"/>
                </a:lnTo>
                <a:lnTo>
                  <a:pt x="17621" y="2079117"/>
                </a:lnTo>
                <a:lnTo>
                  <a:pt x="38254" y="2116407"/>
                </a:lnTo>
                <a:lnTo>
                  <a:pt x="65532" y="2148840"/>
                </a:lnTo>
                <a:lnTo>
                  <a:pt x="98524" y="2175557"/>
                </a:lnTo>
                <a:lnTo>
                  <a:pt x="136302" y="2195703"/>
                </a:lnTo>
                <a:lnTo>
                  <a:pt x="177938" y="2208418"/>
                </a:lnTo>
                <a:lnTo>
                  <a:pt x="222503" y="2212848"/>
                </a:lnTo>
                <a:lnTo>
                  <a:pt x="8238744" y="2212848"/>
                </a:lnTo>
                <a:lnTo>
                  <a:pt x="8283178" y="2208418"/>
                </a:lnTo>
                <a:lnTo>
                  <a:pt x="8324469" y="2195703"/>
                </a:lnTo>
                <a:lnTo>
                  <a:pt x="8361759" y="2175557"/>
                </a:lnTo>
                <a:lnTo>
                  <a:pt x="8394192" y="2148840"/>
                </a:lnTo>
                <a:lnTo>
                  <a:pt x="8420909" y="2116407"/>
                </a:lnTo>
                <a:lnTo>
                  <a:pt x="8441055" y="2079117"/>
                </a:lnTo>
                <a:lnTo>
                  <a:pt x="8453770" y="2037826"/>
                </a:lnTo>
                <a:lnTo>
                  <a:pt x="8458200" y="1993391"/>
                </a:lnTo>
                <a:lnTo>
                  <a:pt x="8458200" y="222503"/>
                </a:lnTo>
                <a:lnTo>
                  <a:pt x="8453770" y="177938"/>
                </a:lnTo>
                <a:lnTo>
                  <a:pt x="8441055" y="136302"/>
                </a:lnTo>
                <a:lnTo>
                  <a:pt x="8420909" y="98524"/>
                </a:lnTo>
                <a:lnTo>
                  <a:pt x="8394192" y="65532"/>
                </a:lnTo>
                <a:lnTo>
                  <a:pt x="8361759" y="38254"/>
                </a:lnTo>
                <a:lnTo>
                  <a:pt x="8324469" y="17621"/>
                </a:lnTo>
                <a:lnTo>
                  <a:pt x="8283178" y="4560"/>
                </a:lnTo>
                <a:lnTo>
                  <a:pt x="8238744" y="0"/>
                </a:lnTo>
                <a:close/>
              </a:path>
            </a:pathLst>
          </a:custGeom>
          <a:solidFill>
            <a:srgbClr val="4E80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54608" y="2045207"/>
            <a:ext cx="8486140" cy="2240280"/>
          </a:xfrm>
          <a:custGeom>
            <a:avLst/>
            <a:gdLst/>
            <a:ahLst/>
            <a:cxnLst/>
            <a:rect l="l" t="t" r="r" b="b"/>
            <a:pathLst>
              <a:path w="8486140" h="2240279">
                <a:moveTo>
                  <a:pt x="8250936" y="0"/>
                </a:moveTo>
                <a:lnTo>
                  <a:pt x="234695" y="0"/>
                </a:lnTo>
                <a:lnTo>
                  <a:pt x="185928" y="6095"/>
                </a:lnTo>
                <a:lnTo>
                  <a:pt x="143254" y="18287"/>
                </a:lnTo>
                <a:lnTo>
                  <a:pt x="85343" y="54863"/>
                </a:lnTo>
                <a:lnTo>
                  <a:pt x="54863" y="85343"/>
                </a:lnTo>
                <a:lnTo>
                  <a:pt x="27431" y="124967"/>
                </a:lnTo>
                <a:lnTo>
                  <a:pt x="12191" y="167639"/>
                </a:lnTo>
                <a:lnTo>
                  <a:pt x="6095" y="188975"/>
                </a:lnTo>
                <a:lnTo>
                  <a:pt x="3047" y="210312"/>
                </a:lnTo>
                <a:lnTo>
                  <a:pt x="0" y="234695"/>
                </a:lnTo>
                <a:lnTo>
                  <a:pt x="0" y="2005583"/>
                </a:lnTo>
                <a:lnTo>
                  <a:pt x="6095" y="2054352"/>
                </a:lnTo>
                <a:lnTo>
                  <a:pt x="18287" y="2097024"/>
                </a:lnTo>
                <a:lnTo>
                  <a:pt x="54863" y="2154936"/>
                </a:lnTo>
                <a:lnTo>
                  <a:pt x="85343" y="2185416"/>
                </a:lnTo>
                <a:lnTo>
                  <a:pt x="124967" y="2212847"/>
                </a:lnTo>
                <a:lnTo>
                  <a:pt x="167639" y="2228088"/>
                </a:lnTo>
                <a:lnTo>
                  <a:pt x="188975" y="2234183"/>
                </a:lnTo>
                <a:lnTo>
                  <a:pt x="210311" y="2237231"/>
                </a:lnTo>
                <a:lnTo>
                  <a:pt x="234695" y="2240279"/>
                </a:lnTo>
                <a:lnTo>
                  <a:pt x="8250936" y="2240279"/>
                </a:lnTo>
                <a:lnTo>
                  <a:pt x="8299704" y="2234183"/>
                </a:lnTo>
                <a:lnTo>
                  <a:pt x="8342376" y="2221991"/>
                </a:lnTo>
                <a:lnTo>
                  <a:pt x="8358378" y="2212847"/>
                </a:lnTo>
                <a:lnTo>
                  <a:pt x="213359" y="2212847"/>
                </a:lnTo>
                <a:lnTo>
                  <a:pt x="192023" y="2209800"/>
                </a:lnTo>
                <a:lnTo>
                  <a:pt x="173735" y="2203704"/>
                </a:lnTo>
                <a:lnTo>
                  <a:pt x="152400" y="2197607"/>
                </a:lnTo>
                <a:lnTo>
                  <a:pt x="134111" y="2188464"/>
                </a:lnTo>
                <a:lnTo>
                  <a:pt x="118872" y="2179319"/>
                </a:lnTo>
                <a:lnTo>
                  <a:pt x="100582" y="2167128"/>
                </a:lnTo>
                <a:lnTo>
                  <a:pt x="88391" y="2151888"/>
                </a:lnTo>
                <a:lnTo>
                  <a:pt x="73151" y="2136647"/>
                </a:lnTo>
                <a:lnTo>
                  <a:pt x="60959" y="2121407"/>
                </a:lnTo>
                <a:lnTo>
                  <a:pt x="42671" y="2084831"/>
                </a:lnTo>
                <a:lnTo>
                  <a:pt x="30479" y="2048255"/>
                </a:lnTo>
                <a:lnTo>
                  <a:pt x="27431" y="2026919"/>
                </a:lnTo>
                <a:lnTo>
                  <a:pt x="27431" y="213359"/>
                </a:lnTo>
                <a:lnTo>
                  <a:pt x="30479" y="192024"/>
                </a:lnTo>
                <a:lnTo>
                  <a:pt x="36575" y="173736"/>
                </a:lnTo>
                <a:lnTo>
                  <a:pt x="42671" y="152400"/>
                </a:lnTo>
                <a:lnTo>
                  <a:pt x="51815" y="134112"/>
                </a:lnTo>
                <a:lnTo>
                  <a:pt x="60959" y="118871"/>
                </a:lnTo>
                <a:lnTo>
                  <a:pt x="73151" y="100583"/>
                </a:lnTo>
                <a:lnTo>
                  <a:pt x="88391" y="88391"/>
                </a:lnTo>
                <a:lnTo>
                  <a:pt x="103631" y="73151"/>
                </a:lnTo>
                <a:lnTo>
                  <a:pt x="118872" y="60959"/>
                </a:lnTo>
                <a:lnTo>
                  <a:pt x="155447" y="42671"/>
                </a:lnTo>
                <a:lnTo>
                  <a:pt x="192023" y="30479"/>
                </a:lnTo>
                <a:lnTo>
                  <a:pt x="213359" y="27431"/>
                </a:lnTo>
                <a:lnTo>
                  <a:pt x="8360664" y="27431"/>
                </a:lnTo>
                <a:lnTo>
                  <a:pt x="8342376" y="18287"/>
                </a:lnTo>
                <a:lnTo>
                  <a:pt x="8317992" y="12191"/>
                </a:lnTo>
                <a:lnTo>
                  <a:pt x="8296656" y="6095"/>
                </a:lnTo>
                <a:lnTo>
                  <a:pt x="8275320" y="3047"/>
                </a:lnTo>
                <a:lnTo>
                  <a:pt x="8250936" y="0"/>
                </a:lnTo>
                <a:close/>
              </a:path>
              <a:path w="8486140" h="2240279">
                <a:moveTo>
                  <a:pt x="8360664" y="27431"/>
                </a:moveTo>
                <a:lnTo>
                  <a:pt x="8272272" y="27431"/>
                </a:lnTo>
                <a:lnTo>
                  <a:pt x="8293608" y="30479"/>
                </a:lnTo>
                <a:lnTo>
                  <a:pt x="8311896" y="36575"/>
                </a:lnTo>
                <a:lnTo>
                  <a:pt x="8351520" y="51815"/>
                </a:lnTo>
                <a:lnTo>
                  <a:pt x="8385048" y="73151"/>
                </a:lnTo>
                <a:lnTo>
                  <a:pt x="8397240" y="88391"/>
                </a:lnTo>
                <a:lnTo>
                  <a:pt x="8412480" y="103631"/>
                </a:lnTo>
                <a:lnTo>
                  <a:pt x="8424672" y="118871"/>
                </a:lnTo>
                <a:lnTo>
                  <a:pt x="8442960" y="155447"/>
                </a:lnTo>
                <a:lnTo>
                  <a:pt x="8455152" y="192024"/>
                </a:lnTo>
                <a:lnTo>
                  <a:pt x="8458200" y="213359"/>
                </a:lnTo>
                <a:lnTo>
                  <a:pt x="8458200" y="2026919"/>
                </a:lnTo>
                <a:lnTo>
                  <a:pt x="8449056" y="2069591"/>
                </a:lnTo>
                <a:lnTo>
                  <a:pt x="8433816" y="2106167"/>
                </a:lnTo>
                <a:lnTo>
                  <a:pt x="8412480" y="2139695"/>
                </a:lnTo>
                <a:lnTo>
                  <a:pt x="8397240" y="2151888"/>
                </a:lnTo>
                <a:lnTo>
                  <a:pt x="8382000" y="2167128"/>
                </a:lnTo>
                <a:lnTo>
                  <a:pt x="8366760" y="2179319"/>
                </a:lnTo>
                <a:lnTo>
                  <a:pt x="8330184" y="2197607"/>
                </a:lnTo>
                <a:lnTo>
                  <a:pt x="8293608" y="2209800"/>
                </a:lnTo>
                <a:lnTo>
                  <a:pt x="8272272" y="2212847"/>
                </a:lnTo>
                <a:lnTo>
                  <a:pt x="8358378" y="2212847"/>
                </a:lnTo>
                <a:lnTo>
                  <a:pt x="8400288" y="2185416"/>
                </a:lnTo>
                <a:lnTo>
                  <a:pt x="8430768" y="2154936"/>
                </a:lnTo>
                <a:lnTo>
                  <a:pt x="8455152" y="2115312"/>
                </a:lnTo>
                <a:lnTo>
                  <a:pt x="8467344" y="2097024"/>
                </a:lnTo>
                <a:lnTo>
                  <a:pt x="8473440" y="2075688"/>
                </a:lnTo>
                <a:lnTo>
                  <a:pt x="8479536" y="2051303"/>
                </a:lnTo>
                <a:lnTo>
                  <a:pt x="8482584" y="2029967"/>
                </a:lnTo>
                <a:lnTo>
                  <a:pt x="8485632" y="2005583"/>
                </a:lnTo>
                <a:lnTo>
                  <a:pt x="8485632" y="234695"/>
                </a:lnTo>
                <a:lnTo>
                  <a:pt x="8479536" y="185927"/>
                </a:lnTo>
                <a:lnTo>
                  <a:pt x="8467344" y="143255"/>
                </a:lnTo>
                <a:lnTo>
                  <a:pt x="8430768" y="85343"/>
                </a:lnTo>
                <a:lnTo>
                  <a:pt x="8400288" y="54863"/>
                </a:lnTo>
                <a:lnTo>
                  <a:pt x="8382000" y="39624"/>
                </a:lnTo>
                <a:lnTo>
                  <a:pt x="8360664" y="274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3129927" y="2117851"/>
            <a:ext cx="2520950" cy="680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300" spc="40" dirty="0">
                <a:solidFill>
                  <a:srgbClr val="FFFFFF"/>
                </a:solidFill>
              </a:rPr>
              <a:t>M</a:t>
            </a:r>
            <a:r>
              <a:rPr sz="4300" spc="-135" dirty="0">
                <a:solidFill>
                  <a:srgbClr val="FFFFFF"/>
                </a:solidFill>
              </a:rPr>
              <a:t>on</a:t>
            </a:r>
            <a:r>
              <a:rPr sz="4300" spc="-140" dirty="0">
                <a:solidFill>
                  <a:srgbClr val="FFFFFF"/>
                </a:solidFill>
              </a:rPr>
              <a:t>o</a:t>
            </a:r>
            <a:r>
              <a:rPr sz="4300" spc="-80" dirty="0">
                <a:solidFill>
                  <a:srgbClr val="FFFFFF"/>
                </a:solidFill>
              </a:rPr>
              <a:t>bl</a:t>
            </a:r>
            <a:r>
              <a:rPr sz="4300" spc="-120" dirty="0">
                <a:solidFill>
                  <a:srgbClr val="FFFFFF"/>
                </a:solidFill>
              </a:rPr>
              <a:t>o</a:t>
            </a:r>
            <a:r>
              <a:rPr sz="4300" spc="-335" dirty="0">
                <a:solidFill>
                  <a:srgbClr val="FFFFFF"/>
                </a:solidFill>
              </a:rPr>
              <a:t>c</a:t>
            </a:r>
            <a:r>
              <a:rPr sz="4300" spc="-200" dirty="0">
                <a:solidFill>
                  <a:srgbClr val="FFFFFF"/>
                </a:solidFill>
              </a:rPr>
              <a:t>k</a:t>
            </a:r>
            <a:endParaRPr sz="4300"/>
          </a:p>
        </p:txBody>
      </p:sp>
      <p:sp>
        <p:nvSpPr>
          <p:cNvPr id="10" name="object 10"/>
          <p:cNvSpPr/>
          <p:nvPr/>
        </p:nvSpPr>
        <p:spPr>
          <a:xfrm>
            <a:off x="1289303" y="2279904"/>
            <a:ext cx="1691639" cy="177088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277111" y="2267711"/>
            <a:ext cx="1716405" cy="1795780"/>
          </a:xfrm>
          <a:custGeom>
            <a:avLst/>
            <a:gdLst/>
            <a:ahLst/>
            <a:cxnLst/>
            <a:rect l="l" t="t" r="r" b="b"/>
            <a:pathLst>
              <a:path w="1716405" h="1795779">
                <a:moveTo>
                  <a:pt x="1554480" y="0"/>
                </a:moveTo>
                <a:lnTo>
                  <a:pt x="161544" y="0"/>
                </a:lnTo>
                <a:lnTo>
                  <a:pt x="143256" y="3048"/>
                </a:lnTo>
                <a:lnTo>
                  <a:pt x="128015" y="9143"/>
                </a:lnTo>
                <a:lnTo>
                  <a:pt x="109728" y="15239"/>
                </a:lnTo>
                <a:lnTo>
                  <a:pt x="64007" y="42672"/>
                </a:lnTo>
                <a:lnTo>
                  <a:pt x="30479" y="79248"/>
                </a:lnTo>
                <a:lnTo>
                  <a:pt x="15240" y="112775"/>
                </a:lnTo>
                <a:lnTo>
                  <a:pt x="9143" y="128015"/>
                </a:lnTo>
                <a:lnTo>
                  <a:pt x="3047" y="146303"/>
                </a:lnTo>
                <a:lnTo>
                  <a:pt x="0" y="164591"/>
                </a:lnTo>
                <a:lnTo>
                  <a:pt x="0" y="1633727"/>
                </a:lnTo>
                <a:lnTo>
                  <a:pt x="3047" y="1652015"/>
                </a:lnTo>
                <a:lnTo>
                  <a:pt x="9143" y="1667255"/>
                </a:lnTo>
                <a:lnTo>
                  <a:pt x="15240" y="1685543"/>
                </a:lnTo>
                <a:lnTo>
                  <a:pt x="42671" y="1731264"/>
                </a:lnTo>
                <a:lnTo>
                  <a:pt x="79247" y="1764791"/>
                </a:lnTo>
                <a:lnTo>
                  <a:pt x="112775" y="1780032"/>
                </a:lnTo>
                <a:lnTo>
                  <a:pt x="128015" y="1786127"/>
                </a:lnTo>
                <a:lnTo>
                  <a:pt x="146303" y="1792224"/>
                </a:lnTo>
                <a:lnTo>
                  <a:pt x="164591" y="1795272"/>
                </a:lnTo>
                <a:lnTo>
                  <a:pt x="1554480" y="1795272"/>
                </a:lnTo>
                <a:lnTo>
                  <a:pt x="1572768" y="1792224"/>
                </a:lnTo>
                <a:lnTo>
                  <a:pt x="1591056" y="1786127"/>
                </a:lnTo>
                <a:lnTo>
                  <a:pt x="1621536" y="1773936"/>
                </a:lnTo>
                <a:lnTo>
                  <a:pt x="1626616" y="1770888"/>
                </a:lnTo>
                <a:lnTo>
                  <a:pt x="182879" y="1770888"/>
                </a:lnTo>
                <a:lnTo>
                  <a:pt x="164591" y="1767839"/>
                </a:lnTo>
                <a:lnTo>
                  <a:pt x="149351" y="1767839"/>
                </a:lnTo>
                <a:lnTo>
                  <a:pt x="134112" y="1761743"/>
                </a:lnTo>
                <a:lnTo>
                  <a:pt x="118872" y="1758696"/>
                </a:lnTo>
                <a:lnTo>
                  <a:pt x="106679" y="1749552"/>
                </a:lnTo>
                <a:lnTo>
                  <a:pt x="94487" y="1743455"/>
                </a:lnTo>
                <a:lnTo>
                  <a:pt x="70103" y="1725167"/>
                </a:lnTo>
                <a:lnTo>
                  <a:pt x="42671" y="1688591"/>
                </a:lnTo>
                <a:lnTo>
                  <a:pt x="36575" y="1673352"/>
                </a:lnTo>
                <a:lnTo>
                  <a:pt x="33528" y="1658112"/>
                </a:lnTo>
                <a:lnTo>
                  <a:pt x="27431" y="1645920"/>
                </a:lnTo>
                <a:lnTo>
                  <a:pt x="27431" y="1627632"/>
                </a:lnTo>
                <a:lnTo>
                  <a:pt x="24384" y="1612391"/>
                </a:lnTo>
                <a:lnTo>
                  <a:pt x="24384" y="182879"/>
                </a:lnTo>
                <a:lnTo>
                  <a:pt x="27431" y="164591"/>
                </a:lnTo>
                <a:lnTo>
                  <a:pt x="27431" y="149351"/>
                </a:lnTo>
                <a:lnTo>
                  <a:pt x="33528" y="134112"/>
                </a:lnTo>
                <a:lnTo>
                  <a:pt x="36575" y="118872"/>
                </a:lnTo>
                <a:lnTo>
                  <a:pt x="45719" y="106679"/>
                </a:lnTo>
                <a:lnTo>
                  <a:pt x="51815" y="94487"/>
                </a:lnTo>
                <a:lnTo>
                  <a:pt x="70103" y="70103"/>
                </a:lnTo>
                <a:lnTo>
                  <a:pt x="106679" y="42672"/>
                </a:lnTo>
                <a:lnTo>
                  <a:pt x="121919" y="36575"/>
                </a:lnTo>
                <a:lnTo>
                  <a:pt x="137159" y="33527"/>
                </a:lnTo>
                <a:lnTo>
                  <a:pt x="149351" y="27432"/>
                </a:lnTo>
                <a:lnTo>
                  <a:pt x="167640" y="27432"/>
                </a:lnTo>
                <a:lnTo>
                  <a:pt x="182879" y="24384"/>
                </a:lnTo>
                <a:lnTo>
                  <a:pt x="1626616" y="24384"/>
                </a:lnTo>
                <a:lnTo>
                  <a:pt x="1621536" y="21336"/>
                </a:lnTo>
                <a:lnTo>
                  <a:pt x="1606295" y="15239"/>
                </a:lnTo>
                <a:lnTo>
                  <a:pt x="1569720" y="3048"/>
                </a:lnTo>
                <a:lnTo>
                  <a:pt x="1554480" y="0"/>
                </a:lnTo>
                <a:close/>
              </a:path>
              <a:path w="1716405" h="1795779">
                <a:moveTo>
                  <a:pt x="1626616" y="24384"/>
                </a:moveTo>
                <a:lnTo>
                  <a:pt x="1536192" y="24384"/>
                </a:lnTo>
                <a:lnTo>
                  <a:pt x="1551432" y="27432"/>
                </a:lnTo>
                <a:lnTo>
                  <a:pt x="1566671" y="27432"/>
                </a:lnTo>
                <a:lnTo>
                  <a:pt x="1581912" y="33527"/>
                </a:lnTo>
                <a:lnTo>
                  <a:pt x="1597152" y="36575"/>
                </a:lnTo>
                <a:lnTo>
                  <a:pt x="1609344" y="45720"/>
                </a:lnTo>
                <a:lnTo>
                  <a:pt x="1621536" y="51815"/>
                </a:lnTo>
                <a:lnTo>
                  <a:pt x="1673352" y="106679"/>
                </a:lnTo>
                <a:lnTo>
                  <a:pt x="1688592" y="149351"/>
                </a:lnTo>
                <a:lnTo>
                  <a:pt x="1691639" y="167639"/>
                </a:lnTo>
                <a:lnTo>
                  <a:pt x="1691639" y="1630679"/>
                </a:lnTo>
                <a:lnTo>
                  <a:pt x="1679448" y="1676400"/>
                </a:lnTo>
                <a:lnTo>
                  <a:pt x="1645920" y="1725167"/>
                </a:lnTo>
                <a:lnTo>
                  <a:pt x="1609344" y="1752600"/>
                </a:lnTo>
                <a:lnTo>
                  <a:pt x="1581912" y="1761743"/>
                </a:lnTo>
                <a:lnTo>
                  <a:pt x="1566671" y="1767839"/>
                </a:lnTo>
                <a:lnTo>
                  <a:pt x="1551432" y="1767839"/>
                </a:lnTo>
                <a:lnTo>
                  <a:pt x="1533144" y="1770888"/>
                </a:lnTo>
                <a:lnTo>
                  <a:pt x="1626616" y="1770888"/>
                </a:lnTo>
                <a:lnTo>
                  <a:pt x="1676400" y="1728215"/>
                </a:lnTo>
                <a:lnTo>
                  <a:pt x="1703832" y="1682496"/>
                </a:lnTo>
                <a:lnTo>
                  <a:pt x="1716024" y="1630679"/>
                </a:lnTo>
                <a:lnTo>
                  <a:pt x="1716024" y="161543"/>
                </a:lnTo>
                <a:lnTo>
                  <a:pt x="1712976" y="143255"/>
                </a:lnTo>
                <a:lnTo>
                  <a:pt x="1709927" y="128015"/>
                </a:lnTo>
                <a:lnTo>
                  <a:pt x="1700783" y="109727"/>
                </a:lnTo>
                <a:lnTo>
                  <a:pt x="1694688" y="94487"/>
                </a:lnTo>
                <a:lnTo>
                  <a:pt x="1685544" y="79248"/>
                </a:lnTo>
                <a:lnTo>
                  <a:pt x="1673352" y="64008"/>
                </a:lnTo>
                <a:lnTo>
                  <a:pt x="1664208" y="51815"/>
                </a:lnTo>
                <a:lnTo>
                  <a:pt x="1648968" y="39624"/>
                </a:lnTo>
                <a:lnTo>
                  <a:pt x="1636776" y="30479"/>
                </a:lnTo>
                <a:lnTo>
                  <a:pt x="1626616" y="2438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066800" y="4492752"/>
            <a:ext cx="8458200" cy="2212975"/>
          </a:xfrm>
          <a:custGeom>
            <a:avLst/>
            <a:gdLst/>
            <a:ahLst/>
            <a:cxnLst/>
            <a:rect l="l" t="t" r="r" b="b"/>
            <a:pathLst>
              <a:path w="8458200" h="2212975">
                <a:moveTo>
                  <a:pt x="8238744" y="0"/>
                </a:moveTo>
                <a:lnTo>
                  <a:pt x="222503" y="0"/>
                </a:lnTo>
                <a:lnTo>
                  <a:pt x="177938" y="4560"/>
                </a:lnTo>
                <a:lnTo>
                  <a:pt x="136302" y="17621"/>
                </a:lnTo>
                <a:lnTo>
                  <a:pt x="98524" y="38254"/>
                </a:lnTo>
                <a:lnTo>
                  <a:pt x="65531" y="65531"/>
                </a:lnTo>
                <a:lnTo>
                  <a:pt x="38254" y="98524"/>
                </a:lnTo>
                <a:lnTo>
                  <a:pt x="17621" y="136302"/>
                </a:lnTo>
                <a:lnTo>
                  <a:pt x="4560" y="177938"/>
                </a:lnTo>
                <a:lnTo>
                  <a:pt x="0" y="222504"/>
                </a:lnTo>
                <a:lnTo>
                  <a:pt x="0" y="1990344"/>
                </a:lnTo>
                <a:lnTo>
                  <a:pt x="4560" y="2035784"/>
                </a:lnTo>
                <a:lnTo>
                  <a:pt x="17621" y="2077831"/>
                </a:lnTo>
                <a:lnTo>
                  <a:pt x="38254" y="2115663"/>
                </a:lnTo>
                <a:lnTo>
                  <a:pt x="65532" y="2148459"/>
                </a:lnTo>
                <a:lnTo>
                  <a:pt x="98524" y="2175396"/>
                </a:lnTo>
                <a:lnTo>
                  <a:pt x="136302" y="2195655"/>
                </a:lnTo>
                <a:lnTo>
                  <a:pt x="177938" y="2208412"/>
                </a:lnTo>
                <a:lnTo>
                  <a:pt x="222503" y="2212848"/>
                </a:lnTo>
                <a:lnTo>
                  <a:pt x="8238744" y="2212848"/>
                </a:lnTo>
                <a:lnTo>
                  <a:pt x="8283178" y="2208412"/>
                </a:lnTo>
                <a:lnTo>
                  <a:pt x="8324469" y="2195655"/>
                </a:lnTo>
                <a:lnTo>
                  <a:pt x="8361759" y="2175396"/>
                </a:lnTo>
                <a:lnTo>
                  <a:pt x="8394192" y="2148459"/>
                </a:lnTo>
                <a:lnTo>
                  <a:pt x="8420909" y="2115663"/>
                </a:lnTo>
                <a:lnTo>
                  <a:pt x="8441055" y="2077831"/>
                </a:lnTo>
                <a:lnTo>
                  <a:pt x="8453770" y="2035784"/>
                </a:lnTo>
                <a:lnTo>
                  <a:pt x="8458200" y="1990344"/>
                </a:lnTo>
                <a:lnTo>
                  <a:pt x="8458200" y="222504"/>
                </a:lnTo>
                <a:lnTo>
                  <a:pt x="8453770" y="177938"/>
                </a:lnTo>
                <a:lnTo>
                  <a:pt x="8441055" y="136302"/>
                </a:lnTo>
                <a:lnTo>
                  <a:pt x="8420909" y="98524"/>
                </a:lnTo>
                <a:lnTo>
                  <a:pt x="8394192" y="65531"/>
                </a:lnTo>
                <a:lnTo>
                  <a:pt x="8361759" y="38254"/>
                </a:lnTo>
                <a:lnTo>
                  <a:pt x="8324469" y="17621"/>
                </a:lnTo>
                <a:lnTo>
                  <a:pt x="8283178" y="4560"/>
                </a:lnTo>
                <a:lnTo>
                  <a:pt x="8238744" y="0"/>
                </a:lnTo>
                <a:close/>
              </a:path>
            </a:pathLst>
          </a:custGeom>
          <a:solidFill>
            <a:srgbClr val="4E80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054608" y="4480559"/>
            <a:ext cx="8486140" cy="2237740"/>
          </a:xfrm>
          <a:custGeom>
            <a:avLst/>
            <a:gdLst/>
            <a:ahLst/>
            <a:cxnLst/>
            <a:rect l="l" t="t" r="r" b="b"/>
            <a:pathLst>
              <a:path w="8486140" h="2237740">
                <a:moveTo>
                  <a:pt x="8275320" y="0"/>
                </a:moveTo>
                <a:lnTo>
                  <a:pt x="210311" y="0"/>
                </a:lnTo>
                <a:lnTo>
                  <a:pt x="185928" y="6095"/>
                </a:lnTo>
                <a:lnTo>
                  <a:pt x="164591" y="9143"/>
                </a:lnTo>
                <a:lnTo>
                  <a:pt x="121919" y="27431"/>
                </a:lnTo>
                <a:lnTo>
                  <a:pt x="85343" y="54863"/>
                </a:lnTo>
                <a:lnTo>
                  <a:pt x="54863" y="85343"/>
                </a:lnTo>
                <a:lnTo>
                  <a:pt x="27431" y="121919"/>
                </a:lnTo>
                <a:lnTo>
                  <a:pt x="6095" y="185927"/>
                </a:lnTo>
                <a:lnTo>
                  <a:pt x="0" y="234695"/>
                </a:lnTo>
                <a:lnTo>
                  <a:pt x="0" y="2005583"/>
                </a:lnTo>
                <a:lnTo>
                  <a:pt x="6095" y="2051303"/>
                </a:lnTo>
                <a:lnTo>
                  <a:pt x="18287" y="2097024"/>
                </a:lnTo>
                <a:lnTo>
                  <a:pt x="30479" y="2115312"/>
                </a:lnTo>
                <a:lnTo>
                  <a:pt x="42671" y="2136649"/>
                </a:lnTo>
                <a:lnTo>
                  <a:pt x="85343" y="2185416"/>
                </a:lnTo>
                <a:lnTo>
                  <a:pt x="124967" y="2209800"/>
                </a:lnTo>
                <a:lnTo>
                  <a:pt x="167639" y="2228088"/>
                </a:lnTo>
                <a:lnTo>
                  <a:pt x="210311" y="2237231"/>
                </a:lnTo>
                <a:lnTo>
                  <a:pt x="8275320" y="2237231"/>
                </a:lnTo>
                <a:lnTo>
                  <a:pt x="8299704" y="2234184"/>
                </a:lnTo>
                <a:lnTo>
                  <a:pt x="8321040" y="2228088"/>
                </a:lnTo>
                <a:lnTo>
                  <a:pt x="8356597" y="2212849"/>
                </a:lnTo>
                <a:lnTo>
                  <a:pt x="213359" y="2212849"/>
                </a:lnTo>
                <a:lnTo>
                  <a:pt x="192023" y="2209800"/>
                </a:lnTo>
                <a:lnTo>
                  <a:pt x="173735" y="2203704"/>
                </a:lnTo>
                <a:lnTo>
                  <a:pt x="152400" y="2197608"/>
                </a:lnTo>
                <a:lnTo>
                  <a:pt x="134111" y="2188464"/>
                </a:lnTo>
                <a:lnTo>
                  <a:pt x="118872" y="2176272"/>
                </a:lnTo>
                <a:lnTo>
                  <a:pt x="100582" y="2164079"/>
                </a:lnTo>
                <a:lnTo>
                  <a:pt x="73151" y="2136649"/>
                </a:lnTo>
                <a:lnTo>
                  <a:pt x="42671" y="2084831"/>
                </a:lnTo>
                <a:lnTo>
                  <a:pt x="30479" y="2045208"/>
                </a:lnTo>
                <a:lnTo>
                  <a:pt x="27431" y="2023871"/>
                </a:lnTo>
                <a:lnTo>
                  <a:pt x="27431" y="210312"/>
                </a:lnTo>
                <a:lnTo>
                  <a:pt x="36575" y="170687"/>
                </a:lnTo>
                <a:lnTo>
                  <a:pt x="60959" y="115823"/>
                </a:lnTo>
                <a:lnTo>
                  <a:pt x="88391" y="85343"/>
                </a:lnTo>
                <a:lnTo>
                  <a:pt x="118872" y="60959"/>
                </a:lnTo>
                <a:lnTo>
                  <a:pt x="155447" y="42671"/>
                </a:lnTo>
                <a:lnTo>
                  <a:pt x="173735" y="33527"/>
                </a:lnTo>
                <a:lnTo>
                  <a:pt x="192023" y="30479"/>
                </a:lnTo>
                <a:lnTo>
                  <a:pt x="234695" y="24384"/>
                </a:lnTo>
                <a:lnTo>
                  <a:pt x="8354568" y="24384"/>
                </a:lnTo>
                <a:lnTo>
                  <a:pt x="8342376" y="18287"/>
                </a:lnTo>
                <a:lnTo>
                  <a:pt x="8317992" y="9143"/>
                </a:lnTo>
                <a:lnTo>
                  <a:pt x="8296656" y="3048"/>
                </a:lnTo>
                <a:lnTo>
                  <a:pt x="8275320" y="0"/>
                </a:lnTo>
                <a:close/>
              </a:path>
              <a:path w="8486140" h="2237740">
                <a:moveTo>
                  <a:pt x="8354568" y="24384"/>
                </a:moveTo>
                <a:lnTo>
                  <a:pt x="8250936" y="24384"/>
                </a:lnTo>
                <a:lnTo>
                  <a:pt x="8293608" y="30479"/>
                </a:lnTo>
                <a:lnTo>
                  <a:pt x="8311896" y="33527"/>
                </a:lnTo>
                <a:lnTo>
                  <a:pt x="8351520" y="51815"/>
                </a:lnTo>
                <a:lnTo>
                  <a:pt x="8385048" y="73151"/>
                </a:lnTo>
                <a:lnTo>
                  <a:pt x="8412480" y="100583"/>
                </a:lnTo>
                <a:lnTo>
                  <a:pt x="8433816" y="134112"/>
                </a:lnTo>
                <a:lnTo>
                  <a:pt x="8449056" y="173735"/>
                </a:lnTo>
                <a:lnTo>
                  <a:pt x="8455152" y="192023"/>
                </a:lnTo>
                <a:lnTo>
                  <a:pt x="8458200" y="213359"/>
                </a:lnTo>
                <a:lnTo>
                  <a:pt x="8458200" y="2026920"/>
                </a:lnTo>
                <a:lnTo>
                  <a:pt x="8442960" y="2084831"/>
                </a:lnTo>
                <a:lnTo>
                  <a:pt x="8424672" y="2121408"/>
                </a:lnTo>
                <a:lnTo>
                  <a:pt x="8397240" y="2151888"/>
                </a:lnTo>
                <a:lnTo>
                  <a:pt x="8366760" y="2176272"/>
                </a:lnTo>
                <a:lnTo>
                  <a:pt x="8330184" y="2197608"/>
                </a:lnTo>
                <a:lnTo>
                  <a:pt x="8293608" y="2209800"/>
                </a:lnTo>
                <a:lnTo>
                  <a:pt x="8272272" y="2212849"/>
                </a:lnTo>
                <a:lnTo>
                  <a:pt x="8356597" y="2212849"/>
                </a:lnTo>
                <a:lnTo>
                  <a:pt x="8400288" y="2185416"/>
                </a:lnTo>
                <a:lnTo>
                  <a:pt x="8446008" y="2133600"/>
                </a:lnTo>
                <a:lnTo>
                  <a:pt x="8455152" y="2115312"/>
                </a:lnTo>
                <a:lnTo>
                  <a:pt x="8467344" y="2093977"/>
                </a:lnTo>
                <a:lnTo>
                  <a:pt x="8479536" y="2051303"/>
                </a:lnTo>
                <a:lnTo>
                  <a:pt x="8482584" y="2026920"/>
                </a:lnTo>
                <a:lnTo>
                  <a:pt x="8485632" y="2005583"/>
                </a:lnTo>
                <a:lnTo>
                  <a:pt x="8485632" y="234695"/>
                </a:lnTo>
                <a:lnTo>
                  <a:pt x="8479536" y="185927"/>
                </a:lnTo>
                <a:lnTo>
                  <a:pt x="8467344" y="143256"/>
                </a:lnTo>
                <a:lnTo>
                  <a:pt x="8430768" y="85343"/>
                </a:lnTo>
                <a:lnTo>
                  <a:pt x="8400288" y="51815"/>
                </a:lnTo>
                <a:lnTo>
                  <a:pt x="8360664" y="27431"/>
                </a:lnTo>
                <a:lnTo>
                  <a:pt x="8354568" y="2438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3130727" y="2932886"/>
            <a:ext cx="4531360" cy="229743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297815" indent="-285115">
              <a:lnSpc>
                <a:spcPct val="100000"/>
              </a:lnSpc>
              <a:spcBef>
                <a:spcPts val="385"/>
              </a:spcBef>
              <a:buChar char="•"/>
              <a:tabLst>
                <a:tab pos="298450" algn="l"/>
              </a:tabLst>
            </a:pPr>
            <a:r>
              <a:rPr sz="3400" spc="-260" dirty="0">
                <a:solidFill>
                  <a:srgbClr val="FFFFFF"/>
                </a:solidFill>
                <a:latin typeface="Arial"/>
                <a:cs typeface="Arial"/>
              </a:rPr>
              <a:t>Proses</a:t>
            </a:r>
            <a:r>
              <a:rPr sz="3400" spc="-2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00" spc="-120" dirty="0">
                <a:solidFill>
                  <a:srgbClr val="FFFFFF"/>
                </a:solidFill>
                <a:latin typeface="Arial"/>
                <a:cs typeface="Arial"/>
              </a:rPr>
              <a:t>posttension</a:t>
            </a:r>
            <a:endParaRPr sz="3400">
              <a:latin typeface="Arial"/>
              <a:cs typeface="Arial"/>
            </a:endParaRPr>
          </a:p>
          <a:p>
            <a:pPr marL="297815" indent="-285115">
              <a:lnSpc>
                <a:spcPct val="100000"/>
              </a:lnSpc>
              <a:spcBef>
                <a:spcPts val="290"/>
              </a:spcBef>
              <a:buChar char="•"/>
              <a:tabLst>
                <a:tab pos="298450" algn="l"/>
              </a:tabLst>
            </a:pPr>
            <a:r>
              <a:rPr sz="3400" spc="-260" dirty="0">
                <a:solidFill>
                  <a:srgbClr val="FFFFFF"/>
                </a:solidFill>
                <a:latin typeface="Arial"/>
                <a:cs typeface="Arial"/>
              </a:rPr>
              <a:t>Proses</a:t>
            </a:r>
            <a:r>
              <a:rPr sz="3400" spc="-2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400" spc="-110" dirty="0">
                <a:solidFill>
                  <a:srgbClr val="FFFFFF"/>
                </a:solidFill>
                <a:latin typeface="Arial"/>
                <a:cs typeface="Arial"/>
              </a:rPr>
              <a:t>pretension</a:t>
            </a:r>
            <a:endParaRPr sz="3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3450">
              <a:latin typeface="Times New Roman"/>
              <a:cs typeface="Times New Roman"/>
            </a:endParaRPr>
          </a:p>
          <a:p>
            <a:pPr marL="63500">
              <a:lnSpc>
                <a:spcPct val="100000"/>
              </a:lnSpc>
            </a:pPr>
            <a:r>
              <a:rPr sz="4300" spc="-180" dirty="0">
                <a:solidFill>
                  <a:srgbClr val="FFFFFF"/>
                </a:solidFill>
                <a:latin typeface="Arial"/>
                <a:cs typeface="Arial"/>
              </a:rPr>
              <a:t>Bi-block </a:t>
            </a:r>
            <a:r>
              <a:rPr sz="4300" spc="-5" dirty="0">
                <a:solidFill>
                  <a:srgbClr val="FFFFFF"/>
                </a:solidFill>
                <a:latin typeface="Arial"/>
                <a:cs typeface="Arial"/>
              </a:rPr>
              <a:t>/ </a:t>
            </a:r>
            <a:r>
              <a:rPr sz="4300" spc="-15" dirty="0">
                <a:solidFill>
                  <a:srgbClr val="FFFFFF"/>
                </a:solidFill>
                <a:latin typeface="Arial"/>
                <a:cs typeface="Arial"/>
              </a:rPr>
              <a:t>twin</a:t>
            </a:r>
            <a:r>
              <a:rPr sz="4300" spc="-3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300" spc="-160" dirty="0">
                <a:solidFill>
                  <a:srgbClr val="FFFFFF"/>
                </a:solidFill>
                <a:latin typeface="Arial"/>
                <a:cs typeface="Arial"/>
              </a:rPr>
              <a:t>block</a:t>
            </a:r>
            <a:endParaRPr sz="430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286255" y="4687823"/>
            <a:ext cx="1834895" cy="178003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271016" y="4669535"/>
            <a:ext cx="1868805" cy="1823085"/>
          </a:xfrm>
          <a:custGeom>
            <a:avLst/>
            <a:gdLst/>
            <a:ahLst/>
            <a:cxnLst/>
            <a:rect l="l" t="t" r="r" b="b"/>
            <a:pathLst>
              <a:path w="1868805" h="1823085">
                <a:moveTo>
                  <a:pt x="1694688" y="0"/>
                </a:moveTo>
                <a:lnTo>
                  <a:pt x="173736" y="0"/>
                </a:lnTo>
                <a:lnTo>
                  <a:pt x="155447" y="3047"/>
                </a:lnTo>
                <a:lnTo>
                  <a:pt x="118872" y="15239"/>
                </a:lnTo>
                <a:lnTo>
                  <a:pt x="70103" y="42671"/>
                </a:lnTo>
                <a:lnTo>
                  <a:pt x="33528" y="85343"/>
                </a:lnTo>
                <a:lnTo>
                  <a:pt x="15240" y="118871"/>
                </a:lnTo>
                <a:lnTo>
                  <a:pt x="3047" y="173736"/>
                </a:lnTo>
                <a:lnTo>
                  <a:pt x="0" y="192024"/>
                </a:lnTo>
                <a:lnTo>
                  <a:pt x="0" y="1630679"/>
                </a:lnTo>
                <a:lnTo>
                  <a:pt x="9143" y="1685544"/>
                </a:lnTo>
                <a:lnTo>
                  <a:pt x="24384" y="1722120"/>
                </a:lnTo>
                <a:lnTo>
                  <a:pt x="57912" y="1764791"/>
                </a:lnTo>
                <a:lnTo>
                  <a:pt x="73152" y="1776983"/>
                </a:lnTo>
                <a:lnTo>
                  <a:pt x="85343" y="1789176"/>
                </a:lnTo>
                <a:lnTo>
                  <a:pt x="103631" y="1798320"/>
                </a:lnTo>
                <a:lnTo>
                  <a:pt x="118872" y="1807464"/>
                </a:lnTo>
                <a:lnTo>
                  <a:pt x="137159" y="1813560"/>
                </a:lnTo>
                <a:lnTo>
                  <a:pt x="173736" y="1819655"/>
                </a:lnTo>
                <a:lnTo>
                  <a:pt x="195072" y="1822703"/>
                </a:lnTo>
                <a:lnTo>
                  <a:pt x="1676400" y="1822703"/>
                </a:lnTo>
                <a:lnTo>
                  <a:pt x="1731264" y="1813560"/>
                </a:lnTo>
                <a:lnTo>
                  <a:pt x="1749552" y="1807464"/>
                </a:lnTo>
                <a:lnTo>
                  <a:pt x="1767839" y="1798320"/>
                </a:lnTo>
                <a:lnTo>
                  <a:pt x="1772919" y="1795272"/>
                </a:lnTo>
                <a:lnTo>
                  <a:pt x="176784" y="1795272"/>
                </a:lnTo>
                <a:lnTo>
                  <a:pt x="158496" y="1792224"/>
                </a:lnTo>
                <a:lnTo>
                  <a:pt x="112775" y="1776983"/>
                </a:lnTo>
                <a:lnTo>
                  <a:pt x="64008" y="1734312"/>
                </a:lnTo>
                <a:lnTo>
                  <a:pt x="39624" y="1694688"/>
                </a:lnTo>
                <a:lnTo>
                  <a:pt x="30480" y="1661160"/>
                </a:lnTo>
                <a:lnTo>
                  <a:pt x="27431" y="1645920"/>
                </a:lnTo>
                <a:lnTo>
                  <a:pt x="27431" y="173736"/>
                </a:lnTo>
                <a:lnTo>
                  <a:pt x="33528" y="143256"/>
                </a:lnTo>
                <a:lnTo>
                  <a:pt x="54864" y="97536"/>
                </a:lnTo>
                <a:lnTo>
                  <a:pt x="88392" y="64007"/>
                </a:lnTo>
                <a:lnTo>
                  <a:pt x="100584" y="51815"/>
                </a:lnTo>
                <a:lnTo>
                  <a:pt x="115824" y="45719"/>
                </a:lnTo>
                <a:lnTo>
                  <a:pt x="128015" y="36575"/>
                </a:lnTo>
                <a:lnTo>
                  <a:pt x="143256" y="33527"/>
                </a:lnTo>
                <a:lnTo>
                  <a:pt x="161544" y="27431"/>
                </a:lnTo>
                <a:lnTo>
                  <a:pt x="176784" y="24383"/>
                </a:lnTo>
                <a:lnTo>
                  <a:pt x="1769364" y="24383"/>
                </a:lnTo>
                <a:lnTo>
                  <a:pt x="1764791" y="21336"/>
                </a:lnTo>
                <a:lnTo>
                  <a:pt x="1749552" y="15239"/>
                </a:lnTo>
                <a:lnTo>
                  <a:pt x="1712976" y="3047"/>
                </a:lnTo>
                <a:lnTo>
                  <a:pt x="1694688" y="0"/>
                </a:lnTo>
                <a:close/>
              </a:path>
              <a:path w="1868805" h="1823085">
                <a:moveTo>
                  <a:pt x="1769364" y="24383"/>
                </a:moveTo>
                <a:lnTo>
                  <a:pt x="1676400" y="24383"/>
                </a:lnTo>
                <a:lnTo>
                  <a:pt x="1691639" y="27431"/>
                </a:lnTo>
                <a:lnTo>
                  <a:pt x="1709927" y="27431"/>
                </a:lnTo>
                <a:lnTo>
                  <a:pt x="1755648" y="45719"/>
                </a:lnTo>
                <a:lnTo>
                  <a:pt x="1767839" y="54863"/>
                </a:lnTo>
                <a:lnTo>
                  <a:pt x="1783079" y="64007"/>
                </a:lnTo>
                <a:lnTo>
                  <a:pt x="1804415" y="85343"/>
                </a:lnTo>
                <a:lnTo>
                  <a:pt x="1813560" y="100583"/>
                </a:lnTo>
                <a:lnTo>
                  <a:pt x="1822703" y="112775"/>
                </a:lnTo>
                <a:lnTo>
                  <a:pt x="1834896" y="143256"/>
                </a:lnTo>
                <a:lnTo>
                  <a:pt x="1837944" y="158495"/>
                </a:lnTo>
                <a:lnTo>
                  <a:pt x="1840991" y="176783"/>
                </a:lnTo>
                <a:lnTo>
                  <a:pt x="1840991" y="1645920"/>
                </a:lnTo>
                <a:lnTo>
                  <a:pt x="1837944" y="1664208"/>
                </a:lnTo>
                <a:lnTo>
                  <a:pt x="1834896" y="1679448"/>
                </a:lnTo>
                <a:lnTo>
                  <a:pt x="1822703" y="1709927"/>
                </a:lnTo>
                <a:lnTo>
                  <a:pt x="1813560" y="1722120"/>
                </a:lnTo>
                <a:lnTo>
                  <a:pt x="1804415" y="1737360"/>
                </a:lnTo>
                <a:lnTo>
                  <a:pt x="1792224" y="1746503"/>
                </a:lnTo>
                <a:lnTo>
                  <a:pt x="1780032" y="1758695"/>
                </a:lnTo>
                <a:lnTo>
                  <a:pt x="1767839" y="1767839"/>
                </a:lnTo>
                <a:lnTo>
                  <a:pt x="1752600" y="1776983"/>
                </a:lnTo>
                <a:lnTo>
                  <a:pt x="1740408" y="1783079"/>
                </a:lnTo>
                <a:lnTo>
                  <a:pt x="1725167" y="1789176"/>
                </a:lnTo>
                <a:lnTo>
                  <a:pt x="1706879" y="1792224"/>
                </a:lnTo>
                <a:lnTo>
                  <a:pt x="1691639" y="1795272"/>
                </a:lnTo>
                <a:lnTo>
                  <a:pt x="1772919" y="1795272"/>
                </a:lnTo>
                <a:lnTo>
                  <a:pt x="1783079" y="1789176"/>
                </a:lnTo>
                <a:lnTo>
                  <a:pt x="1798320" y="1776983"/>
                </a:lnTo>
                <a:lnTo>
                  <a:pt x="1822703" y="1752600"/>
                </a:lnTo>
                <a:lnTo>
                  <a:pt x="1834896" y="1737360"/>
                </a:lnTo>
                <a:lnTo>
                  <a:pt x="1844039" y="1719072"/>
                </a:lnTo>
                <a:lnTo>
                  <a:pt x="1853184" y="1703832"/>
                </a:lnTo>
                <a:lnTo>
                  <a:pt x="1859279" y="1685544"/>
                </a:lnTo>
                <a:lnTo>
                  <a:pt x="1868424" y="1630679"/>
                </a:lnTo>
                <a:lnTo>
                  <a:pt x="1868424" y="192024"/>
                </a:lnTo>
                <a:lnTo>
                  <a:pt x="1859279" y="134112"/>
                </a:lnTo>
                <a:lnTo>
                  <a:pt x="1834896" y="85343"/>
                </a:lnTo>
                <a:lnTo>
                  <a:pt x="1810512" y="54863"/>
                </a:lnTo>
                <a:lnTo>
                  <a:pt x="1783079" y="33527"/>
                </a:lnTo>
                <a:lnTo>
                  <a:pt x="1769364" y="2438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611111" y="5791200"/>
            <a:ext cx="2990088" cy="15240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781800" y="1905000"/>
            <a:ext cx="2819400" cy="211836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spc="-60" dirty="0"/>
              <a:t>22</a:t>
            </a:fld>
            <a:endParaRPr spc="-6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059935" y="798576"/>
            <a:ext cx="1060703" cy="3627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263896" y="798576"/>
            <a:ext cx="1850135" cy="3627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269480" y="798576"/>
            <a:ext cx="1228344" cy="36271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11167" y="1365503"/>
            <a:ext cx="1999488" cy="41148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150864" y="1347216"/>
            <a:ext cx="2414016" cy="46329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126739" y="1974596"/>
            <a:ext cx="3176270" cy="7893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ts val="3000"/>
              </a:lnSpc>
              <a:spcBef>
                <a:spcPts val="110"/>
              </a:spcBef>
            </a:pPr>
            <a:r>
              <a:rPr sz="2700" spc="-130" dirty="0">
                <a:solidFill>
                  <a:srgbClr val="0F243E"/>
                </a:solidFill>
                <a:latin typeface="Arial"/>
                <a:cs typeface="Arial"/>
              </a:rPr>
              <a:t>Cara </a:t>
            </a:r>
            <a:r>
              <a:rPr sz="2700" spc="-35" dirty="0">
                <a:solidFill>
                  <a:srgbClr val="0F243E"/>
                </a:solidFill>
                <a:latin typeface="Arial"/>
                <a:cs typeface="Arial"/>
              </a:rPr>
              <a:t>penarikan</a:t>
            </a:r>
            <a:r>
              <a:rPr sz="2700" spc="165" dirty="0">
                <a:solidFill>
                  <a:srgbClr val="0F243E"/>
                </a:solidFill>
                <a:latin typeface="Arial"/>
                <a:cs typeface="Arial"/>
              </a:rPr>
              <a:t> </a:t>
            </a:r>
            <a:r>
              <a:rPr sz="2700" spc="-40" dirty="0">
                <a:solidFill>
                  <a:srgbClr val="0F243E"/>
                </a:solidFill>
                <a:latin typeface="Arial"/>
                <a:cs typeface="Arial"/>
              </a:rPr>
              <a:t>kabel</a:t>
            </a:r>
            <a:endParaRPr sz="2700">
              <a:latin typeface="Arial"/>
              <a:cs typeface="Arial"/>
            </a:endParaRPr>
          </a:p>
          <a:p>
            <a:pPr marL="295910" indent="-283210">
              <a:lnSpc>
                <a:spcPts val="3000"/>
              </a:lnSpc>
              <a:buChar char="•"/>
              <a:tabLst>
                <a:tab pos="295910" algn="l"/>
                <a:tab pos="296545" algn="l"/>
              </a:tabLst>
            </a:pPr>
            <a:r>
              <a:rPr sz="2700" spc="-125" dirty="0">
                <a:solidFill>
                  <a:srgbClr val="0F243E"/>
                </a:solidFill>
                <a:latin typeface="Arial"/>
                <a:cs typeface="Arial"/>
              </a:rPr>
              <a:t>Pre</a:t>
            </a:r>
            <a:r>
              <a:rPr sz="2700" spc="-35" dirty="0">
                <a:solidFill>
                  <a:srgbClr val="0F243E"/>
                </a:solidFill>
                <a:latin typeface="Arial"/>
                <a:cs typeface="Arial"/>
              </a:rPr>
              <a:t> </a:t>
            </a:r>
            <a:r>
              <a:rPr sz="2700" spc="-70" dirty="0">
                <a:solidFill>
                  <a:srgbClr val="0F243E"/>
                </a:solidFill>
                <a:latin typeface="Arial"/>
                <a:cs typeface="Arial"/>
              </a:rPr>
              <a:t>Tension</a:t>
            </a:r>
            <a:endParaRPr sz="2700">
              <a:latin typeface="Arial"/>
              <a:cs typeface="Arial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spc="-60" dirty="0"/>
              <a:t>23</a:t>
            </a:fld>
            <a:endParaRPr spc="-60" dirty="0"/>
          </a:p>
        </p:txBody>
      </p:sp>
      <p:sp>
        <p:nvSpPr>
          <p:cNvPr id="8" name="object 8"/>
          <p:cNvSpPr txBox="1"/>
          <p:nvPr/>
        </p:nvSpPr>
        <p:spPr>
          <a:xfrm>
            <a:off x="3876960" y="2654300"/>
            <a:ext cx="5483860" cy="43878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700" spc="-50" dirty="0">
                <a:solidFill>
                  <a:srgbClr val="0F243E"/>
                </a:solidFill>
                <a:latin typeface="Arial"/>
                <a:cs typeface="Arial"/>
              </a:rPr>
              <a:t>Misal </a:t>
            </a:r>
            <a:r>
              <a:rPr sz="2700" spc="-165" dirty="0">
                <a:solidFill>
                  <a:srgbClr val="0F243E"/>
                </a:solidFill>
                <a:latin typeface="Arial"/>
                <a:cs typeface="Arial"/>
              </a:rPr>
              <a:t>: </a:t>
            </a:r>
            <a:r>
              <a:rPr sz="2700" spc="-95" dirty="0">
                <a:solidFill>
                  <a:srgbClr val="0F243E"/>
                </a:solidFill>
                <a:latin typeface="Arial"/>
                <a:cs typeface="Arial"/>
              </a:rPr>
              <a:t>WIKA, </a:t>
            </a:r>
            <a:r>
              <a:rPr sz="2700" spc="5" dirty="0">
                <a:solidFill>
                  <a:srgbClr val="0F243E"/>
                </a:solidFill>
                <a:latin typeface="Arial"/>
                <a:cs typeface="Arial"/>
              </a:rPr>
              <a:t>Adhi </a:t>
            </a:r>
            <a:r>
              <a:rPr sz="2700" spc="-110" dirty="0">
                <a:solidFill>
                  <a:srgbClr val="0F243E"/>
                </a:solidFill>
                <a:latin typeface="Arial"/>
                <a:cs typeface="Arial"/>
              </a:rPr>
              <a:t>Karya, </a:t>
            </a:r>
            <a:r>
              <a:rPr sz="2700" spc="-204" dirty="0">
                <a:solidFill>
                  <a:srgbClr val="0F243E"/>
                </a:solidFill>
                <a:latin typeface="Arial"/>
                <a:cs typeface="Arial"/>
              </a:rPr>
              <a:t>BSD, </a:t>
            </a:r>
            <a:r>
              <a:rPr sz="2700" spc="-150" dirty="0">
                <a:solidFill>
                  <a:srgbClr val="0F243E"/>
                </a:solidFill>
                <a:latin typeface="Arial"/>
                <a:cs typeface="Arial"/>
              </a:rPr>
              <a:t>Bv</a:t>
            </a:r>
            <a:r>
              <a:rPr sz="2700" spc="-45" dirty="0">
                <a:solidFill>
                  <a:srgbClr val="0F243E"/>
                </a:solidFill>
                <a:latin typeface="Arial"/>
                <a:cs typeface="Arial"/>
              </a:rPr>
              <a:t> </a:t>
            </a:r>
            <a:r>
              <a:rPr sz="2700" spc="-40" dirty="0">
                <a:solidFill>
                  <a:srgbClr val="0F243E"/>
                </a:solidFill>
                <a:latin typeface="Arial"/>
                <a:cs typeface="Arial"/>
              </a:rPr>
              <a:t>53</a:t>
            </a:r>
            <a:endParaRPr sz="27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126739" y="2901188"/>
            <a:ext cx="5117465" cy="76835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762000">
              <a:lnSpc>
                <a:spcPts val="2915"/>
              </a:lnSpc>
              <a:spcBef>
                <a:spcPts val="110"/>
              </a:spcBef>
            </a:pPr>
            <a:r>
              <a:rPr sz="2700" spc="-90" dirty="0">
                <a:solidFill>
                  <a:srgbClr val="0F243E"/>
                </a:solidFill>
                <a:latin typeface="Arial"/>
                <a:cs typeface="Arial"/>
              </a:rPr>
              <a:t>(Jerman), </a:t>
            </a:r>
            <a:r>
              <a:rPr sz="2700" spc="5" dirty="0">
                <a:solidFill>
                  <a:srgbClr val="0F243E"/>
                </a:solidFill>
                <a:latin typeface="Arial"/>
                <a:cs typeface="Arial"/>
              </a:rPr>
              <a:t>Dow-Mac</a:t>
            </a:r>
            <a:r>
              <a:rPr sz="2700" spc="-10" dirty="0">
                <a:solidFill>
                  <a:srgbClr val="0F243E"/>
                </a:solidFill>
                <a:latin typeface="Arial"/>
                <a:cs typeface="Arial"/>
              </a:rPr>
              <a:t> </a:t>
            </a:r>
            <a:r>
              <a:rPr sz="2700" spc="-20" dirty="0">
                <a:solidFill>
                  <a:srgbClr val="0F243E"/>
                </a:solidFill>
                <a:latin typeface="Arial"/>
                <a:cs typeface="Arial"/>
              </a:rPr>
              <a:t>(Inggris).</a:t>
            </a:r>
            <a:endParaRPr sz="2700">
              <a:latin typeface="Arial"/>
              <a:cs typeface="Arial"/>
            </a:endParaRPr>
          </a:p>
          <a:p>
            <a:pPr marL="295910" indent="-283210">
              <a:lnSpc>
                <a:spcPts val="2915"/>
              </a:lnSpc>
              <a:buChar char="•"/>
              <a:tabLst>
                <a:tab pos="295910" algn="l"/>
                <a:tab pos="296545" algn="l"/>
              </a:tabLst>
            </a:pPr>
            <a:r>
              <a:rPr sz="2700" spc="-114" dirty="0">
                <a:solidFill>
                  <a:srgbClr val="0F243E"/>
                </a:solidFill>
                <a:latin typeface="Arial"/>
                <a:cs typeface="Arial"/>
              </a:rPr>
              <a:t>Post</a:t>
            </a:r>
            <a:r>
              <a:rPr sz="2700" spc="40" dirty="0">
                <a:solidFill>
                  <a:srgbClr val="0F243E"/>
                </a:solidFill>
                <a:latin typeface="Arial"/>
                <a:cs typeface="Arial"/>
              </a:rPr>
              <a:t> </a:t>
            </a:r>
            <a:r>
              <a:rPr sz="2700" spc="-70" dirty="0">
                <a:solidFill>
                  <a:srgbClr val="0F243E"/>
                </a:solidFill>
                <a:latin typeface="Arial"/>
                <a:cs typeface="Arial"/>
              </a:rPr>
              <a:t>Tension</a:t>
            </a:r>
            <a:endParaRPr sz="27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919632" y="3559555"/>
            <a:ext cx="5247640" cy="43878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700" spc="-50" dirty="0">
                <a:solidFill>
                  <a:srgbClr val="0F243E"/>
                </a:solidFill>
                <a:latin typeface="Arial"/>
                <a:cs typeface="Arial"/>
              </a:rPr>
              <a:t>Misal </a:t>
            </a:r>
            <a:r>
              <a:rPr sz="2700" spc="-165" dirty="0">
                <a:solidFill>
                  <a:srgbClr val="0F243E"/>
                </a:solidFill>
                <a:latin typeface="Arial"/>
                <a:cs typeface="Arial"/>
              </a:rPr>
              <a:t>: </a:t>
            </a:r>
            <a:r>
              <a:rPr sz="2700" spc="-250" dirty="0">
                <a:solidFill>
                  <a:srgbClr val="0F243E"/>
                </a:solidFill>
                <a:latin typeface="Arial"/>
                <a:cs typeface="Arial"/>
              </a:rPr>
              <a:t>B </a:t>
            </a:r>
            <a:r>
              <a:rPr sz="2700" spc="-40" dirty="0">
                <a:solidFill>
                  <a:srgbClr val="0F243E"/>
                </a:solidFill>
                <a:latin typeface="Arial"/>
                <a:cs typeface="Arial"/>
              </a:rPr>
              <a:t>55 </a:t>
            </a:r>
            <a:r>
              <a:rPr sz="2700" spc="-90" dirty="0">
                <a:solidFill>
                  <a:srgbClr val="0F243E"/>
                </a:solidFill>
                <a:latin typeface="Arial"/>
                <a:cs typeface="Arial"/>
              </a:rPr>
              <a:t>(Jerman), </a:t>
            </a:r>
            <a:r>
              <a:rPr sz="2700" spc="-75" dirty="0">
                <a:solidFill>
                  <a:srgbClr val="0F243E"/>
                </a:solidFill>
                <a:latin typeface="Arial"/>
                <a:cs typeface="Arial"/>
              </a:rPr>
              <a:t>Franki</a:t>
            </a:r>
            <a:r>
              <a:rPr sz="2700" spc="120" dirty="0">
                <a:solidFill>
                  <a:srgbClr val="0F243E"/>
                </a:solidFill>
                <a:latin typeface="Arial"/>
                <a:cs typeface="Arial"/>
              </a:rPr>
              <a:t> </a:t>
            </a:r>
            <a:r>
              <a:rPr sz="2700" spc="-55" dirty="0">
                <a:solidFill>
                  <a:srgbClr val="0F243E"/>
                </a:solidFill>
                <a:latin typeface="Arial"/>
                <a:cs typeface="Arial"/>
              </a:rPr>
              <a:t>Bagon</a:t>
            </a:r>
            <a:endParaRPr sz="27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919220" y="3806444"/>
            <a:ext cx="1228090" cy="43878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700" spc="-70" dirty="0">
                <a:solidFill>
                  <a:srgbClr val="0F243E"/>
                </a:solidFill>
                <a:latin typeface="Arial"/>
                <a:cs typeface="Arial"/>
              </a:rPr>
              <a:t>(Belgia).</a:t>
            </a:r>
            <a:endParaRPr sz="27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126739" y="4608067"/>
            <a:ext cx="6297295" cy="1755775"/>
          </a:xfrm>
          <a:prstGeom prst="rect">
            <a:avLst/>
          </a:prstGeom>
        </p:spPr>
        <p:txBody>
          <a:bodyPr vert="horz" wrap="square" lIns="0" tIns="96520" rIns="0" bIns="0" rtlCol="0">
            <a:spAutoFit/>
          </a:bodyPr>
          <a:lstStyle/>
          <a:p>
            <a:pPr marL="12700" marR="5080">
              <a:lnSpc>
                <a:spcPct val="80000"/>
              </a:lnSpc>
              <a:spcBef>
                <a:spcPts val="760"/>
              </a:spcBef>
            </a:pPr>
            <a:r>
              <a:rPr sz="2700" spc="-125" dirty="0">
                <a:solidFill>
                  <a:srgbClr val="0F243E"/>
                </a:solidFill>
                <a:latin typeface="Arial"/>
                <a:cs typeface="Arial"/>
              </a:rPr>
              <a:t>Pada </a:t>
            </a:r>
            <a:r>
              <a:rPr sz="2700" spc="-65" dirty="0">
                <a:solidFill>
                  <a:srgbClr val="0F243E"/>
                </a:solidFill>
                <a:latin typeface="Arial"/>
                <a:cs typeface="Arial"/>
              </a:rPr>
              <a:t>proses </a:t>
            </a:r>
            <a:r>
              <a:rPr sz="2700" spc="-35" dirty="0">
                <a:solidFill>
                  <a:srgbClr val="0F243E"/>
                </a:solidFill>
                <a:latin typeface="Arial"/>
                <a:cs typeface="Arial"/>
              </a:rPr>
              <a:t>pretension, </a:t>
            </a:r>
            <a:r>
              <a:rPr sz="2700" spc="-30" dirty="0">
                <a:solidFill>
                  <a:srgbClr val="0F243E"/>
                </a:solidFill>
                <a:latin typeface="Arial"/>
                <a:cs typeface="Arial"/>
              </a:rPr>
              <a:t>penyaluran </a:t>
            </a:r>
            <a:r>
              <a:rPr sz="2700" spc="-40" dirty="0">
                <a:solidFill>
                  <a:srgbClr val="0F243E"/>
                </a:solidFill>
                <a:latin typeface="Arial"/>
                <a:cs typeface="Arial"/>
              </a:rPr>
              <a:t>kabel  </a:t>
            </a:r>
            <a:r>
              <a:rPr sz="2700" spc="-25" dirty="0">
                <a:solidFill>
                  <a:srgbClr val="0F243E"/>
                </a:solidFill>
                <a:latin typeface="Arial"/>
                <a:cs typeface="Arial"/>
              </a:rPr>
              <a:t>melalui </a:t>
            </a:r>
            <a:r>
              <a:rPr sz="2700" spc="-20" dirty="0">
                <a:solidFill>
                  <a:srgbClr val="0F243E"/>
                </a:solidFill>
                <a:latin typeface="Arial"/>
                <a:cs typeface="Arial"/>
              </a:rPr>
              <a:t>tegangan </a:t>
            </a:r>
            <a:r>
              <a:rPr sz="2700" spc="-65" dirty="0">
                <a:solidFill>
                  <a:srgbClr val="0F243E"/>
                </a:solidFill>
                <a:latin typeface="Arial"/>
                <a:cs typeface="Arial"/>
              </a:rPr>
              <a:t>geser </a:t>
            </a:r>
            <a:r>
              <a:rPr sz="2700" spc="-50" dirty="0">
                <a:solidFill>
                  <a:srgbClr val="0F243E"/>
                </a:solidFill>
                <a:latin typeface="Arial"/>
                <a:cs typeface="Arial"/>
              </a:rPr>
              <a:t>antara </a:t>
            </a:r>
            <a:r>
              <a:rPr sz="2700" spc="-40" dirty="0">
                <a:solidFill>
                  <a:srgbClr val="0F243E"/>
                </a:solidFill>
                <a:latin typeface="Arial"/>
                <a:cs typeface="Arial"/>
              </a:rPr>
              <a:t>kabel </a:t>
            </a:r>
            <a:r>
              <a:rPr sz="2700" spc="-25" dirty="0">
                <a:solidFill>
                  <a:srgbClr val="0F243E"/>
                </a:solidFill>
                <a:latin typeface="Arial"/>
                <a:cs typeface="Arial"/>
              </a:rPr>
              <a:t>dan  </a:t>
            </a:r>
            <a:r>
              <a:rPr sz="2700" spc="15" dirty="0">
                <a:solidFill>
                  <a:srgbClr val="0F243E"/>
                </a:solidFill>
                <a:latin typeface="Arial"/>
                <a:cs typeface="Arial"/>
              </a:rPr>
              <a:t>beton </a:t>
            </a:r>
            <a:r>
              <a:rPr sz="2700" spc="-50" dirty="0">
                <a:solidFill>
                  <a:srgbClr val="0F243E"/>
                </a:solidFill>
                <a:latin typeface="Arial"/>
                <a:cs typeface="Arial"/>
              </a:rPr>
              <a:t>sedangkan </a:t>
            </a:r>
            <a:r>
              <a:rPr sz="2700" spc="-65" dirty="0">
                <a:solidFill>
                  <a:srgbClr val="0F243E"/>
                </a:solidFill>
                <a:latin typeface="Arial"/>
                <a:cs typeface="Arial"/>
              </a:rPr>
              <a:t>proses </a:t>
            </a:r>
            <a:r>
              <a:rPr sz="2700" spc="-30" dirty="0">
                <a:solidFill>
                  <a:srgbClr val="0F243E"/>
                </a:solidFill>
                <a:latin typeface="Arial"/>
                <a:cs typeface="Arial"/>
              </a:rPr>
              <a:t>post </a:t>
            </a:r>
            <a:r>
              <a:rPr sz="2700" spc="-25" dirty="0">
                <a:solidFill>
                  <a:srgbClr val="0F243E"/>
                </a:solidFill>
                <a:latin typeface="Arial"/>
                <a:cs typeface="Arial"/>
              </a:rPr>
              <a:t>tension  melalui </a:t>
            </a:r>
            <a:r>
              <a:rPr sz="2700" spc="-70" dirty="0">
                <a:solidFill>
                  <a:srgbClr val="0F243E"/>
                </a:solidFill>
                <a:latin typeface="Arial"/>
                <a:cs typeface="Arial"/>
              </a:rPr>
              <a:t>sistem </a:t>
            </a:r>
            <a:r>
              <a:rPr sz="2700" spc="-35" dirty="0">
                <a:solidFill>
                  <a:srgbClr val="0F243E"/>
                </a:solidFill>
                <a:latin typeface="Arial"/>
                <a:cs typeface="Arial"/>
              </a:rPr>
              <a:t>penjangkaran </a:t>
            </a:r>
            <a:r>
              <a:rPr sz="2700" spc="25" dirty="0">
                <a:solidFill>
                  <a:srgbClr val="0F243E"/>
                </a:solidFill>
                <a:latin typeface="Arial"/>
                <a:cs typeface="Arial"/>
              </a:rPr>
              <a:t>di </a:t>
            </a:r>
            <a:r>
              <a:rPr sz="2700" spc="10" dirty="0">
                <a:solidFill>
                  <a:srgbClr val="0F243E"/>
                </a:solidFill>
                <a:latin typeface="Arial"/>
                <a:cs typeface="Arial"/>
              </a:rPr>
              <a:t>ujung  </a:t>
            </a:r>
            <a:r>
              <a:rPr sz="2700" spc="-45" dirty="0">
                <a:solidFill>
                  <a:srgbClr val="0F243E"/>
                </a:solidFill>
                <a:latin typeface="Arial"/>
                <a:cs typeface="Arial"/>
              </a:rPr>
              <a:t>kabel.</a:t>
            </a:r>
            <a:endParaRPr sz="27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656831" y="457200"/>
            <a:ext cx="2944368" cy="2209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306823" y="853439"/>
            <a:ext cx="938784" cy="3230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376671" y="853439"/>
            <a:ext cx="1642872" cy="32308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165847" y="853439"/>
            <a:ext cx="1091183" cy="32308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986784" y="1356360"/>
            <a:ext cx="1770888" cy="36576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882640" y="1432560"/>
            <a:ext cx="777239" cy="23164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803135" y="1341119"/>
            <a:ext cx="1786128" cy="41147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218432" y="2670048"/>
            <a:ext cx="1789430" cy="1073150"/>
          </a:xfrm>
          <a:custGeom>
            <a:avLst/>
            <a:gdLst/>
            <a:ahLst/>
            <a:cxnLst/>
            <a:rect l="l" t="t" r="r" b="b"/>
            <a:pathLst>
              <a:path w="1789429" h="1073150">
                <a:moveTo>
                  <a:pt x="1682495" y="0"/>
                </a:moveTo>
                <a:lnTo>
                  <a:pt x="109727" y="0"/>
                </a:lnTo>
                <a:lnTo>
                  <a:pt x="66865" y="8524"/>
                </a:lnTo>
                <a:lnTo>
                  <a:pt x="32003" y="31623"/>
                </a:lnTo>
                <a:lnTo>
                  <a:pt x="8572" y="65579"/>
                </a:lnTo>
                <a:lnTo>
                  <a:pt x="0" y="106679"/>
                </a:lnTo>
                <a:lnTo>
                  <a:pt x="0" y="963167"/>
                </a:lnTo>
                <a:lnTo>
                  <a:pt x="8572" y="1006030"/>
                </a:lnTo>
                <a:lnTo>
                  <a:pt x="32003" y="1040891"/>
                </a:lnTo>
                <a:lnTo>
                  <a:pt x="66865" y="1064323"/>
                </a:lnTo>
                <a:lnTo>
                  <a:pt x="109727" y="1072896"/>
                </a:lnTo>
                <a:lnTo>
                  <a:pt x="1682495" y="1072896"/>
                </a:lnTo>
                <a:lnTo>
                  <a:pt x="1723596" y="1064323"/>
                </a:lnTo>
                <a:lnTo>
                  <a:pt x="1757552" y="1040891"/>
                </a:lnTo>
                <a:lnTo>
                  <a:pt x="1780651" y="1006030"/>
                </a:lnTo>
                <a:lnTo>
                  <a:pt x="1789176" y="963167"/>
                </a:lnTo>
                <a:lnTo>
                  <a:pt x="1789176" y="106679"/>
                </a:lnTo>
                <a:lnTo>
                  <a:pt x="1780651" y="65579"/>
                </a:lnTo>
                <a:lnTo>
                  <a:pt x="1757552" y="31623"/>
                </a:lnTo>
                <a:lnTo>
                  <a:pt x="1723596" y="8524"/>
                </a:lnTo>
                <a:lnTo>
                  <a:pt x="1682495" y="0"/>
                </a:lnTo>
                <a:close/>
              </a:path>
            </a:pathLst>
          </a:custGeom>
          <a:solidFill>
            <a:srgbClr val="4E80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206240" y="2657855"/>
            <a:ext cx="1813560" cy="1097280"/>
          </a:xfrm>
          <a:custGeom>
            <a:avLst/>
            <a:gdLst/>
            <a:ahLst/>
            <a:cxnLst/>
            <a:rect l="l" t="t" r="r" b="b"/>
            <a:pathLst>
              <a:path w="1813560" h="1097279">
                <a:moveTo>
                  <a:pt x="1716024" y="1094232"/>
                </a:moveTo>
                <a:lnTo>
                  <a:pt x="97536" y="1094232"/>
                </a:lnTo>
                <a:lnTo>
                  <a:pt x="121920" y="1097280"/>
                </a:lnTo>
                <a:lnTo>
                  <a:pt x="1694688" y="1097280"/>
                </a:lnTo>
                <a:lnTo>
                  <a:pt x="1716024" y="1094232"/>
                </a:lnTo>
                <a:close/>
              </a:path>
              <a:path w="1813560" h="1097279">
                <a:moveTo>
                  <a:pt x="1758696" y="1075944"/>
                </a:moveTo>
                <a:lnTo>
                  <a:pt x="54863" y="1075944"/>
                </a:lnTo>
                <a:lnTo>
                  <a:pt x="73151" y="1088136"/>
                </a:lnTo>
                <a:lnTo>
                  <a:pt x="76200" y="1088136"/>
                </a:lnTo>
                <a:lnTo>
                  <a:pt x="94487" y="1094232"/>
                </a:lnTo>
                <a:lnTo>
                  <a:pt x="1719072" y="1094232"/>
                </a:lnTo>
                <a:lnTo>
                  <a:pt x="1740408" y="1088136"/>
                </a:lnTo>
                <a:lnTo>
                  <a:pt x="1758696" y="1075944"/>
                </a:lnTo>
                <a:close/>
              </a:path>
              <a:path w="1813560" h="1097279">
                <a:moveTo>
                  <a:pt x="1716024" y="0"/>
                </a:moveTo>
                <a:lnTo>
                  <a:pt x="97536" y="0"/>
                </a:lnTo>
                <a:lnTo>
                  <a:pt x="97536" y="3048"/>
                </a:lnTo>
                <a:lnTo>
                  <a:pt x="94487" y="3048"/>
                </a:lnTo>
                <a:lnTo>
                  <a:pt x="76200" y="9144"/>
                </a:lnTo>
                <a:lnTo>
                  <a:pt x="73151" y="9144"/>
                </a:lnTo>
                <a:lnTo>
                  <a:pt x="54863" y="18288"/>
                </a:lnTo>
                <a:lnTo>
                  <a:pt x="54863" y="21336"/>
                </a:lnTo>
                <a:lnTo>
                  <a:pt x="51815" y="21336"/>
                </a:lnTo>
                <a:lnTo>
                  <a:pt x="36575" y="33528"/>
                </a:lnTo>
                <a:lnTo>
                  <a:pt x="36575" y="36576"/>
                </a:lnTo>
                <a:lnTo>
                  <a:pt x="21336" y="51816"/>
                </a:lnTo>
                <a:lnTo>
                  <a:pt x="12192" y="70104"/>
                </a:lnTo>
                <a:lnTo>
                  <a:pt x="9144" y="73152"/>
                </a:lnTo>
                <a:lnTo>
                  <a:pt x="3048" y="94488"/>
                </a:lnTo>
                <a:lnTo>
                  <a:pt x="3048" y="97536"/>
                </a:lnTo>
                <a:lnTo>
                  <a:pt x="0" y="118872"/>
                </a:lnTo>
                <a:lnTo>
                  <a:pt x="0" y="978408"/>
                </a:lnTo>
                <a:lnTo>
                  <a:pt x="3048" y="999744"/>
                </a:lnTo>
                <a:lnTo>
                  <a:pt x="3048" y="1002792"/>
                </a:lnTo>
                <a:lnTo>
                  <a:pt x="9144" y="1021080"/>
                </a:lnTo>
                <a:lnTo>
                  <a:pt x="9144" y="1024128"/>
                </a:lnTo>
                <a:lnTo>
                  <a:pt x="12192" y="1024128"/>
                </a:lnTo>
                <a:lnTo>
                  <a:pt x="21336" y="1042416"/>
                </a:lnTo>
                <a:lnTo>
                  <a:pt x="21336" y="1045464"/>
                </a:lnTo>
                <a:lnTo>
                  <a:pt x="36575" y="1060704"/>
                </a:lnTo>
                <a:lnTo>
                  <a:pt x="36575" y="1063752"/>
                </a:lnTo>
                <a:lnTo>
                  <a:pt x="51815" y="1075944"/>
                </a:lnTo>
                <a:lnTo>
                  <a:pt x="1761744" y="1075944"/>
                </a:lnTo>
                <a:lnTo>
                  <a:pt x="1765554" y="1072896"/>
                </a:lnTo>
                <a:lnTo>
                  <a:pt x="1691639" y="1072896"/>
                </a:lnTo>
                <a:lnTo>
                  <a:pt x="103632" y="1069848"/>
                </a:lnTo>
                <a:lnTo>
                  <a:pt x="82296" y="1063752"/>
                </a:lnTo>
                <a:lnTo>
                  <a:pt x="85344" y="1063752"/>
                </a:lnTo>
                <a:lnTo>
                  <a:pt x="67056" y="1054608"/>
                </a:lnTo>
                <a:lnTo>
                  <a:pt x="70104" y="1054608"/>
                </a:lnTo>
                <a:lnTo>
                  <a:pt x="58674" y="1045464"/>
                </a:lnTo>
                <a:lnTo>
                  <a:pt x="54863" y="1045464"/>
                </a:lnTo>
                <a:lnTo>
                  <a:pt x="44703" y="1030224"/>
                </a:lnTo>
                <a:lnTo>
                  <a:pt x="42672" y="1030224"/>
                </a:lnTo>
                <a:lnTo>
                  <a:pt x="35051" y="1014984"/>
                </a:lnTo>
                <a:lnTo>
                  <a:pt x="33527" y="1014984"/>
                </a:lnTo>
                <a:lnTo>
                  <a:pt x="28302" y="996696"/>
                </a:lnTo>
                <a:lnTo>
                  <a:pt x="27432" y="996696"/>
                </a:lnTo>
                <a:lnTo>
                  <a:pt x="27432" y="97536"/>
                </a:lnTo>
                <a:lnTo>
                  <a:pt x="28448" y="97536"/>
                </a:lnTo>
                <a:lnTo>
                  <a:pt x="33527" y="82296"/>
                </a:lnTo>
                <a:lnTo>
                  <a:pt x="42672" y="64008"/>
                </a:lnTo>
                <a:lnTo>
                  <a:pt x="45110" y="64008"/>
                </a:lnTo>
                <a:lnTo>
                  <a:pt x="54863" y="51816"/>
                </a:lnTo>
                <a:lnTo>
                  <a:pt x="70104" y="39624"/>
                </a:lnTo>
                <a:lnTo>
                  <a:pt x="71628" y="39624"/>
                </a:lnTo>
                <a:lnTo>
                  <a:pt x="85344" y="30480"/>
                </a:lnTo>
                <a:lnTo>
                  <a:pt x="92963" y="30480"/>
                </a:lnTo>
                <a:lnTo>
                  <a:pt x="103632" y="27432"/>
                </a:lnTo>
                <a:lnTo>
                  <a:pt x="100584" y="27432"/>
                </a:lnTo>
                <a:lnTo>
                  <a:pt x="121920" y="24384"/>
                </a:lnTo>
                <a:lnTo>
                  <a:pt x="1765554" y="24384"/>
                </a:lnTo>
                <a:lnTo>
                  <a:pt x="1761744" y="21336"/>
                </a:lnTo>
                <a:lnTo>
                  <a:pt x="1758696" y="18288"/>
                </a:lnTo>
                <a:lnTo>
                  <a:pt x="1740408" y="9144"/>
                </a:lnTo>
                <a:lnTo>
                  <a:pt x="1719072" y="3048"/>
                </a:lnTo>
                <a:lnTo>
                  <a:pt x="1716024" y="0"/>
                </a:lnTo>
                <a:close/>
              </a:path>
              <a:path w="1813560" h="1097279">
                <a:moveTo>
                  <a:pt x="1760050" y="1043770"/>
                </a:moveTo>
                <a:lnTo>
                  <a:pt x="1746504" y="1054608"/>
                </a:lnTo>
                <a:lnTo>
                  <a:pt x="1728215" y="1063752"/>
                </a:lnTo>
                <a:lnTo>
                  <a:pt x="1731264" y="1063752"/>
                </a:lnTo>
                <a:lnTo>
                  <a:pt x="1709927" y="1069848"/>
                </a:lnTo>
                <a:lnTo>
                  <a:pt x="1712976" y="1069848"/>
                </a:lnTo>
                <a:lnTo>
                  <a:pt x="1691639" y="1072896"/>
                </a:lnTo>
                <a:lnTo>
                  <a:pt x="1765554" y="1072896"/>
                </a:lnTo>
                <a:lnTo>
                  <a:pt x="1776984" y="1063752"/>
                </a:lnTo>
                <a:lnTo>
                  <a:pt x="1776984" y="1060704"/>
                </a:lnTo>
                <a:lnTo>
                  <a:pt x="1780032" y="1060704"/>
                </a:lnTo>
                <a:lnTo>
                  <a:pt x="1792224" y="1045464"/>
                </a:lnTo>
                <a:lnTo>
                  <a:pt x="1758696" y="1045464"/>
                </a:lnTo>
                <a:lnTo>
                  <a:pt x="1760050" y="1043770"/>
                </a:lnTo>
                <a:close/>
              </a:path>
              <a:path w="1813560" h="1097279">
                <a:moveTo>
                  <a:pt x="54863" y="1042416"/>
                </a:moveTo>
                <a:lnTo>
                  <a:pt x="54863" y="1045464"/>
                </a:lnTo>
                <a:lnTo>
                  <a:pt x="58674" y="1045464"/>
                </a:lnTo>
                <a:lnTo>
                  <a:pt x="54863" y="1042416"/>
                </a:lnTo>
                <a:close/>
              </a:path>
              <a:path w="1813560" h="1097279">
                <a:moveTo>
                  <a:pt x="1761744" y="1042416"/>
                </a:moveTo>
                <a:lnTo>
                  <a:pt x="1760050" y="1043770"/>
                </a:lnTo>
                <a:lnTo>
                  <a:pt x="1758696" y="1045464"/>
                </a:lnTo>
                <a:lnTo>
                  <a:pt x="1761744" y="1042416"/>
                </a:lnTo>
                <a:close/>
              </a:path>
              <a:path w="1813560" h="1097279">
                <a:moveTo>
                  <a:pt x="1792224" y="1042416"/>
                </a:moveTo>
                <a:lnTo>
                  <a:pt x="1761744" y="1042416"/>
                </a:lnTo>
                <a:lnTo>
                  <a:pt x="1758696" y="1045464"/>
                </a:lnTo>
                <a:lnTo>
                  <a:pt x="1792224" y="1045464"/>
                </a:lnTo>
                <a:lnTo>
                  <a:pt x="1792224" y="1042416"/>
                </a:lnTo>
                <a:close/>
              </a:path>
              <a:path w="1813560" h="1097279">
                <a:moveTo>
                  <a:pt x="1780032" y="1011936"/>
                </a:moveTo>
                <a:lnTo>
                  <a:pt x="1770888" y="1030224"/>
                </a:lnTo>
                <a:lnTo>
                  <a:pt x="1760050" y="1043770"/>
                </a:lnTo>
                <a:lnTo>
                  <a:pt x="1761744" y="1042416"/>
                </a:lnTo>
                <a:lnTo>
                  <a:pt x="1792224" y="1042416"/>
                </a:lnTo>
                <a:lnTo>
                  <a:pt x="1804415" y="1024128"/>
                </a:lnTo>
                <a:lnTo>
                  <a:pt x="1804415" y="1021080"/>
                </a:lnTo>
                <a:lnTo>
                  <a:pt x="1806448" y="1014984"/>
                </a:lnTo>
                <a:lnTo>
                  <a:pt x="1780032" y="1014984"/>
                </a:lnTo>
                <a:lnTo>
                  <a:pt x="1780032" y="1011936"/>
                </a:lnTo>
                <a:close/>
              </a:path>
              <a:path w="1813560" h="1097279">
                <a:moveTo>
                  <a:pt x="42672" y="1027176"/>
                </a:moveTo>
                <a:lnTo>
                  <a:pt x="42672" y="1030224"/>
                </a:lnTo>
                <a:lnTo>
                  <a:pt x="44703" y="1030224"/>
                </a:lnTo>
                <a:lnTo>
                  <a:pt x="42672" y="1027176"/>
                </a:lnTo>
                <a:close/>
              </a:path>
              <a:path w="1813560" h="1097279">
                <a:moveTo>
                  <a:pt x="33527" y="1011936"/>
                </a:moveTo>
                <a:lnTo>
                  <a:pt x="33527" y="1014984"/>
                </a:lnTo>
                <a:lnTo>
                  <a:pt x="35051" y="1014984"/>
                </a:lnTo>
                <a:lnTo>
                  <a:pt x="33527" y="1011936"/>
                </a:lnTo>
                <a:close/>
              </a:path>
              <a:path w="1813560" h="1097279">
                <a:moveTo>
                  <a:pt x="1786127" y="993648"/>
                </a:moveTo>
                <a:lnTo>
                  <a:pt x="1780032" y="1014984"/>
                </a:lnTo>
                <a:lnTo>
                  <a:pt x="1806448" y="1014984"/>
                </a:lnTo>
                <a:lnTo>
                  <a:pt x="1810512" y="1002792"/>
                </a:lnTo>
                <a:lnTo>
                  <a:pt x="1810512" y="999744"/>
                </a:lnTo>
                <a:lnTo>
                  <a:pt x="1810893" y="996696"/>
                </a:lnTo>
                <a:lnTo>
                  <a:pt x="1786127" y="996696"/>
                </a:lnTo>
                <a:lnTo>
                  <a:pt x="1786127" y="993648"/>
                </a:lnTo>
                <a:close/>
              </a:path>
              <a:path w="1813560" h="1097279">
                <a:moveTo>
                  <a:pt x="27432" y="993648"/>
                </a:moveTo>
                <a:lnTo>
                  <a:pt x="27432" y="996696"/>
                </a:lnTo>
                <a:lnTo>
                  <a:pt x="28302" y="996696"/>
                </a:lnTo>
                <a:lnTo>
                  <a:pt x="27432" y="993648"/>
                </a:lnTo>
                <a:close/>
              </a:path>
              <a:path w="1813560" h="1097279">
                <a:moveTo>
                  <a:pt x="1810512" y="97536"/>
                </a:moveTo>
                <a:lnTo>
                  <a:pt x="1786127" y="97536"/>
                </a:lnTo>
                <a:lnTo>
                  <a:pt x="1789176" y="118872"/>
                </a:lnTo>
                <a:lnTo>
                  <a:pt x="1789176" y="975360"/>
                </a:lnTo>
                <a:lnTo>
                  <a:pt x="1786127" y="996696"/>
                </a:lnTo>
                <a:lnTo>
                  <a:pt x="1810893" y="996696"/>
                </a:lnTo>
                <a:lnTo>
                  <a:pt x="1813560" y="975360"/>
                </a:lnTo>
                <a:lnTo>
                  <a:pt x="1813560" y="118872"/>
                </a:lnTo>
                <a:lnTo>
                  <a:pt x="1810512" y="97536"/>
                </a:lnTo>
                <a:close/>
              </a:path>
              <a:path w="1813560" h="1097279">
                <a:moveTo>
                  <a:pt x="28448" y="97536"/>
                </a:moveTo>
                <a:lnTo>
                  <a:pt x="27432" y="97536"/>
                </a:lnTo>
                <a:lnTo>
                  <a:pt x="27432" y="100584"/>
                </a:lnTo>
                <a:lnTo>
                  <a:pt x="28448" y="97536"/>
                </a:lnTo>
                <a:close/>
              </a:path>
              <a:path w="1813560" h="1097279">
                <a:moveTo>
                  <a:pt x="1800352" y="64008"/>
                </a:moveTo>
                <a:lnTo>
                  <a:pt x="1770888" y="64008"/>
                </a:lnTo>
                <a:lnTo>
                  <a:pt x="1780032" y="82296"/>
                </a:lnTo>
                <a:lnTo>
                  <a:pt x="1786127" y="100584"/>
                </a:lnTo>
                <a:lnTo>
                  <a:pt x="1786127" y="97536"/>
                </a:lnTo>
                <a:lnTo>
                  <a:pt x="1810512" y="97536"/>
                </a:lnTo>
                <a:lnTo>
                  <a:pt x="1810512" y="94488"/>
                </a:lnTo>
                <a:lnTo>
                  <a:pt x="1804415" y="73152"/>
                </a:lnTo>
                <a:lnTo>
                  <a:pt x="1804415" y="70104"/>
                </a:lnTo>
                <a:lnTo>
                  <a:pt x="1800352" y="64008"/>
                </a:lnTo>
                <a:close/>
              </a:path>
              <a:path w="1813560" h="1097279">
                <a:moveTo>
                  <a:pt x="45110" y="64008"/>
                </a:moveTo>
                <a:lnTo>
                  <a:pt x="42672" y="64008"/>
                </a:lnTo>
                <a:lnTo>
                  <a:pt x="42672" y="67056"/>
                </a:lnTo>
                <a:lnTo>
                  <a:pt x="45110" y="64008"/>
                </a:lnTo>
                <a:close/>
              </a:path>
              <a:path w="1813560" h="1097279">
                <a:moveTo>
                  <a:pt x="1782470" y="39624"/>
                </a:moveTo>
                <a:lnTo>
                  <a:pt x="1746504" y="39624"/>
                </a:lnTo>
                <a:lnTo>
                  <a:pt x="1761744" y="51816"/>
                </a:lnTo>
                <a:lnTo>
                  <a:pt x="1758696" y="51816"/>
                </a:lnTo>
                <a:lnTo>
                  <a:pt x="1770888" y="67056"/>
                </a:lnTo>
                <a:lnTo>
                  <a:pt x="1770888" y="64008"/>
                </a:lnTo>
                <a:lnTo>
                  <a:pt x="1800352" y="64008"/>
                </a:lnTo>
                <a:lnTo>
                  <a:pt x="1792224" y="51816"/>
                </a:lnTo>
                <a:lnTo>
                  <a:pt x="1782470" y="39624"/>
                </a:lnTo>
                <a:close/>
              </a:path>
              <a:path w="1813560" h="1097279">
                <a:moveTo>
                  <a:pt x="71628" y="39624"/>
                </a:moveTo>
                <a:lnTo>
                  <a:pt x="70104" y="39624"/>
                </a:lnTo>
                <a:lnTo>
                  <a:pt x="67056" y="42672"/>
                </a:lnTo>
                <a:lnTo>
                  <a:pt x="71628" y="39624"/>
                </a:lnTo>
                <a:close/>
              </a:path>
              <a:path w="1813560" h="1097279">
                <a:moveTo>
                  <a:pt x="1773174" y="30480"/>
                </a:moveTo>
                <a:lnTo>
                  <a:pt x="1728215" y="30480"/>
                </a:lnTo>
                <a:lnTo>
                  <a:pt x="1746504" y="42672"/>
                </a:lnTo>
                <a:lnTo>
                  <a:pt x="1746504" y="39624"/>
                </a:lnTo>
                <a:lnTo>
                  <a:pt x="1782470" y="39624"/>
                </a:lnTo>
                <a:lnTo>
                  <a:pt x="1780032" y="36576"/>
                </a:lnTo>
                <a:lnTo>
                  <a:pt x="1780032" y="33528"/>
                </a:lnTo>
                <a:lnTo>
                  <a:pt x="1776984" y="33528"/>
                </a:lnTo>
                <a:lnTo>
                  <a:pt x="1773174" y="30480"/>
                </a:lnTo>
                <a:close/>
              </a:path>
              <a:path w="1813560" h="1097279">
                <a:moveTo>
                  <a:pt x="92963" y="30480"/>
                </a:moveTo>
                <a:lnTo>
                  <a:pt x="85344" y="30480"/>
                </a:lnTo>
                <a:lnTo>
                  <a:pt x="82296" y="33528"/>
                </a:lnTo>
                <a:lnTo>
                  <a:pt x="92963" y="30480"/>
                </a:lnTo>
                <a:close/>
              </a:path>
              <a:path w="1813560" h="1097279">
                <a:moveTo>
                  <a:pt x="1765554" y="24384"/>
                </a:moveTo>
                <a:lnTo>
                  <a:pt x="1694688" y="24384"/>
                </a:lnTo>
                <a:lnTo>
                  <a:pt x="1712976" y="27432"/>
                </a:lnTo>
                <a:lnTo>
                  <a:pt x="1709927" y="27432"/>
                </a:lnTo>
                <a:lnTo>
                  <a:pt x="1731264" y="33528"/>
                </a:lnTo>
                <a:lnTo>
                  <a:pt x="1728215" y="30480"/>
                </a:lnTo>
                <a:lnTo>
                  <a:pt x="1773174" y="30480"/>
                </a:lnTo>
                <a:lnTo>
                  <a:pt x="1765554" y="2438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4355084" y="2800604"/>
            <a:ext cx="1512570" cy="757555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 marR="5080" indent="-3175" algn="ctr">
              <a:lnSpc>
                <a:spcPct val="91200"/>
              </a:lnSpc>
              <a:spcBef>
                <a:spcPts val="280"/>
              </a:spcBef>
            </a:pPr>
            <a:r>
              <a:rPr sz="1700" spc="-114" dirty="0">
                <a:solidFill>
                  <a:srgbClr val="FFFFFF"/>
                </a:solidFill>
                <a:latin typeface="Arial"/>
                <a:cs typeface="Arial"/>
              </a:rPr>
              <a:t>Kabel </a:t>
            </a:r>
            <a:r>
              <a:rPr sz="1700" spc="-75" dirty="0">
                <a:solidFill>
                  <a:srgbClr val="FFFFFF"/>
                </a:solidFill>
                <a:latin typeface="Arial"/>
                <a:cs typeface="Arial"/>
              </a:rPr>
              <a:t>pratekan  </a:t>
            </a:r>
            <a:r>
              <a:rPr sz="1700" spc="-95" dirty="0">
                <a:solidFill>
                  <a:srgbClr val="FFFFFF"/>
                </a:solidFill>
                <a:latin typeface="Arial"/>
                <a:cs typeface="Arial"/>
              </a:rPr>
              <a:t>sepanjang </a:t>
            </a:r>
            <a:r>
              <a:rPr sz="1700" spc="-85" dirty="0">
                <a:solidFill>
                  <a:srgbClr val="FFFFFF"/>
                </a:solidFill>
                <a:latin typeface="Arial"/>
                <a:cs typeface="Arial"/>
              </a:rPr>
              <a:t>600</a:t>
            </a:r>
            <a:r>
              <a:rPr sz="1700" spc="-2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spc="-55" dirty="0">
                <a:solidFill>
                  <a:srgbClr val="FFFFFF"/>
                </a:solidFill>
                <a:latin typeface="Arial"/>
                <a:cs typeface="Arial"/>
              </a:rPr>
              <a:t>m  </a:t>
            </a:r>
            <a:r>
              <a:rPr sz="1700" spc="-90" dirty="0">
                <a:solidFill>
                  <a:srgbClr val="FFFFFF"/>
                </a:solidFill>
                <a:latin typeface="Arial"/>
                <a:cs typeface="Arial"/>
              </a:rPr>
              <a:t>ditegangkan</a:t>
            </a:r>
            <a:endParaRPr sz="17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6163055" y="2983992"/>
            <a:ext cx="381000" cy="441959"/>
          </a:xfrm>
          <a:custGeom>
            <a:avLst/>
            <a:gdLst/>
            <a:ahLst/>
            <a:cxnLst/>
            <a:rect l="l" t="t" r="r" b="b"/>
            <a:pathLst>
              <a:path w="381000" h="441960">
                <a:moveTo>
                  <a:pt x="188976" y="0"/>
                </a:moveTo>
                <a:lnTo>
                  <a:pt x="188976" y="88392"/>
                </a:lnTo>
                <a:lnTo>
                  <a:pt x="0" y="88392"/>
                </a:lnTo>
                <a:lnTo>
                  <a:pt x="0" y="353568"/>
                </a:lnTo>
                <a:lnTo>
                  <a:pt x="188976" y="353568"/>
                </a:lnTo>
                <a:lnTo>
                  <a:pt x="188976" y="441960"/>
                </a:lnTo>
                <a:lnTo>
                  <a:pt x="381000" y="222504"/>
                </a:lnTo>
                <a:lnTo>
                  <a:pt x="188976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720840" y="2670048"/>
            <a:ext cx="1786255" cy="1073150"/>
          </a:xfrm>
          <a:custGeom>
            <a:avLst/>
            <a:gdLst/>
            <a:ahLst/>
            <a:cxnLst/>
            <a:rect l="l" t="t" r="r" b="b"/>
            <a:pathLst>
              <a:path w="1786254" h="1073150">
                <a:moveTo>
                  <a:pt x="1679448" y="0"/>
                </a:moveTo>
                <a:lnTo>
                  <a:pt x="106679" y="0"/>
                </a:lnTo>
                <a:lnTo>
                  <a:pt x="65579" y="8524"/>
                </a:lnTo>
                <a:lnTo>
                  <a:pt x="31623" y="31623"/>
                </a:lnTo>
                <a:lnTo>
                  <a:pt x="8524" y="65579"/>
                </a:lnTo>
                <a:lnTo>
                  <a:pt x="0" y="106679"/>
                </a:lnTo>
                <a:lnTo>
                  <a:pt x="0" y="963167"/>
                </a:lnTo>
                <a:lnTo>
                  <a:pt x="8524" y="1006030"/>
                </a:lnTo>
                <a:lnTo>
                  <a:pt x="31622" y="1040891"/>
                </a:lnTo>
                <a:lnTo>
                  <a:pt x="65579" y="1064323"/>
                </a:lnTo>
                <a:lnTo>
                  <a:pt x="106679" y="1072896"/>
                </a:lnTo>
                <a:lnTo>
                  <a:pt x="1679448" y="1072896"/>
                </a:lnTo>
                <a:lnTo>
                  <a:pt x="1721834" y="1064323"/>
                </a:lnTo>
                <a:lnTo>
                  <a:pt x="1755647" y="1040891"/>
                </a:lnTo>
                <a:lnTo>
                  <a:pt x="1778031" y="1006030"/>
                </a:lnTo>
                <a:lnTo>
                  <a:pt x="1786127" y="963167"/>
                </a:lnTo>
                <a:lnTo>
                  <a:pt x="1786127" y="106679"/>
                </a:lnTo>
                <a:lnTo>
                  <a:pt x="1778031" y="65579"/>
                </a:lnTo>
                <a:lnTo>
                  <a:pt x="1755648" y="31623"/>
                </a:lnTo>
                <a:lnTo>
                  <a:pt x="1721834" y="8524"/>
                </a:lnTo>
                <a:lnTo>
                  <a:pt x="1679448" y="0"/>
                </a:lnTo>
                <a:close/>
              </a:path>
            </a:pathLst>
          </a:custGeom>
          <a:solidFill>
            <a:srgbClr val="4E80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708647" y="2657855"/>
            <a:ext cx="1813560" cy="1097280"/>
          </a:xfrm>
          <a:custGeom>
            <a:avLst/>
            <a:gdLst/>
            <a:ahLst/>
            <a:cxnLst/>
            <a:rect l="l" t="t" r="r" b="b"/>
            <a:pathLst>
              <a:path w="1813559" h="1097279">
                <a:moveTo>
                  <a:pt x="1716024" y="1094232"/>
                </a:moveTo>
                <a:lnTo>
                  <a:pt x="97535" y="1094232"/>
                </a:lnTo>
                <a:lnTo>
                  <a:pt x="118872" y="1097280"/>
                </a:lnTo>
                <a:lnTo>
                  <a:pt x="1694687" y="1097280"/>
                </a:lnTo>
                <a:lnTo>
                  <a:pt x="1716024" y="1094232"/>
                </a:lnTo>
                <a:close/>
              </a:path>
              <a:path w="1813559" h="1097279">
                <a:moveTo>
                  <a:pt x="1758696" y="1075944"/>
                </a:moveTo>
                <a:lnTo>
                  <a:pt x="54863" y="1075944"/>
                </a:lnTo>
                <a:lnTo>
                  <a:pt x="73151" y="1088136"/>
                </a:lnTo>
                <a:lnTo>
                  <a:pt x="94487" y="1094232"/>
                </a:lnTo>
                <a:lnTo>
                  <a:pt x="1719072" y="1094232"/>
                </a:lnTo>
                <a:lnTo>
                  <a:pt x="1737359" y="1088136"/>
                </a:lnTo>
                <a:lnTo>
                  <a:pt x="1740407" y="1088136"/>
                </a:lnTo>
                <a:lnTo>
                  <a:pt x="1758696" y="1075944"/>
                </a:lnTo>
                <a:close/>
              </a:path>
              <a:path w="1813559" h="1097279">
                <a:moveTo>
                  <a:pt x="1716024" y="0"/>
                </a:moveTo>
                <a:lnTo>
                  <a:pt x="97535" y="0"/>
                </a:lnTo>
                <a:lnTo>
                  <a:pt x="94487" y="3048"/>
                </a:lnTo>
                <a:lnTo>
                  <a:pt x="73151" y="9144"/>
                </a:lnTo>
                <a:lnTo>
                  <a:pt x="54863" y="18288"/>
                </a:lnTo>
                <a:lnTo>
                  <a:pt x="51816" y="18288"/>
                </a:lnTo>
                <a:lnTo>
                  <a:pt x="51816" y="21336"/>
                </a:lnTo>
                <a:lnTo>
                  <a:pt x="36575" y="33528"/>
                </a:lnTo>
                <a:lnTo>
                  <a:pt x="33527" y="33528"/>
                </a:lnTo>
                <a:lnTo>
                  <a:pt x="33527" y="36576"/>
                </a:lnTo>
                <a:lnTo>
                  <a:pt x="21335" y="51816"/>
                </a:lnTo>
                <a:lnTo>
                  <a:pt x="9144" y="70104"/>
                </a:lnTo>
                <a:lnTo>
                  <a:pt x="9144" y="73152"/>
                </a:lnTo>
                <a:lnTo>
                  <a:pt x="3048" y="94488"/>
                </a:lnTo>
                <a:lnTo>
                  <a:pt x="3048" y="97536"/>
                </a:lnTo>
                <a:lnTo>
                  <a:pt x="0" y="118872"/>
                </a:lnTo>
                <a:lnTo>
                  <a:pt x="0" y="978408"/>
                </a:lnTo>
                <a:lnTo>
                  <a:pt x="3048" y="999744"/>
                </a:lnTo>
                <a:lnTo>
                  <a:pt x="3048" y="1002792"/>
                </a:lnTo>
                <a:lnTo>
                  <a:pt x="9144" y="1021080"/>
                </a:lnTo>
                <a:lnTo>
                  <a:pt x="9144" y="1024128"/>
                </a:lnTo>
                <a:lnTo>
                  <a:pt x="21335" y="1042416"/>
                </a:lnTo>
                <a:lnTo>
                  <a:pt x="21335" y="1045464"/>
                </a:lnTo>
                <a:lnTo>
                  <a:pt x="33527" y="1060704"/>
                </a:lnTo>
                <a:lnTo>
                  <a:pt x="36575" y="1060704"/>
                </a:lnTo>
                <a:lnTo>
                  <a:pt x="36575" y="1063752"/>
                </a:lnTo>
                <a:lnTo>
                  <a:pt x="51816" y="1075944"/>
                </a:lnTo>
                <a:lnTo>
                  <a:pt x="1761744" y="1075944"/>
                </a:lnTo>
                <a:lnTo>
                  <a:pt x="1765553" y="1072896"/>
                </a:lnTo>
                <a:lnTo>
                  <a:pt x="1691640" y="1072896"/>
                </a:lnTo>
                <a:lnTo>
                  <a:pt x="103631" y="1069848"/>
                </a:lnTo>
                <a:lnTo>
                  <a:pt x="82296" y="1063752"/>
                </a:lnTo>
                <a:lnTo>
                  <a:pt x="85344" y="1063752"/>
                </a:lnTo>
                <a:lnTo>
                  <a:pt x="67055" y="1054608"/>
                </a:lnTo>
                <a:lnTo>
                  <a:pt x="55625" y="1045464"/>
                </a:lnTo>
                <a:lnTo>
                  <a:pt x="54863" y="1045464"/>
                </a:lnTo>
                <a:lnTo>
                  <a:pt x="51816" y="1042416"/>
                </a:lnTo>
                <a:lnTo>
                  <a:pt x="52323" y="1042416"/>
                </a:lnTo>
                <a:lnTo>
                  <a:pt x="39624" y="1027176"/>
                </a:lnTo>
                <a:lnTo>
                  <a:pt x="41148" y="1027176"/>
                </a:lnTo>
                <a:lnTo>
                  <a:pt x="35051" y="1014984"/>
                </a:lnTo>
                <a:lnTo>
                  <a:pt x="33527" y="1014984"/>
                </a:lnTo>
                <a:lnTo>
                  <a:pt x="28302" y="996696"/>
                </a:lnTo>
                <a:lnTo>
                  <a:pt x="27431" y="996696"/>
                </a:lnTo>
                <a:lnTo>
                  <a:pt x="24383" y="975360"/>
                </a:lnTo>
                <a:lnTo>
                  <a:pt x="24383" y="118872"/>
                </a:lnTo>
                <a:lnTo>
                  <a:pt x="27431" y="97536"/>
                </a:lnTo>
                <a:lnTo>
                  <a:pt x="28448" y="97536"/>
                </a:lnTo>
                <a:lnTo>
                  <a:pt x="33527" y="82296"/>
                </a:lnTo>
                <a:lnTo>
                  <a:pt x="41148" y="67056"/>
                </a:lnTo>
                <a:lnTo>
                  <a:pt x="39624" y="67056"/>
                </a:lnTo>
                <a:lnTo>
                  <a:pt x="54863" y="51816"/>
                </a:lnTo>
                <a:lnTo>
                  <a:pt x="51816" y="51816"/>
                </a:lnTo>
                <a:lnTo>
                  <a:pt x="67055" y="39624"/>
                </a:lnTo>
                <a:lnTo>
                  <a:pt x="71627" y="39624"/>
                </a:lnTo>
                <a:lnTo>
                  <a:pt x="85344" y="30480"/>
                </a:lnTo>
                <a:lnTo>
                  <a:pt x="92963" y="30480"/>
                </a:lnTo>
                <a:lnTo>
                  <a:pt x="103631" y="27432"/>
                </a:lnTo>
                <a:lnTo>
                  <a:pt x="100583" y="27432"/>
                </a:lnTo>
                <a:lnTo>
                  <a:pt x="121920" y="24384"/>
                </a:lnTo>
                <a:lnTo>
                  <a:pt x="1765553" y="24384"/>
                </a:lnTo>
                <a:lnTo>
                  <a:pt x="1761744" y="21336"/>
                </a:lnTo>
                <a:lnTo>
                  <a:pt x="1758696" y="21336"/>
                </a:lnTo>
                <a:lnTo>
                  <a:pt x="1758696" y="18288"/>
                </a:lnTo>
                <a:lnTo>
                  <a:pt x="1740407" y="9144"/>
                </a:lnTo>
                <a:lnTo>
                  <a:pt x="1737359" y="9144"/>
                </a:lnTo>
                <a:lnTo>
                  <a:pt x="1719072" y="3048"/>
                </a:lnTo>
                <a:lnTo>
                  <a:pt x="1716024" y="3048"/>
                </a:lnTo>
                <a:lnTo>
                  <a:pt x="1716024" y="0"/>
                </a:lnTo>
                <a:close/>
              </a:path>
              <a:path w="1813559" h="1097279">
                <a:moveTo>
                  <a:pt x="1758696" y="1042416"/>
                </a:moveTo>
                <a:lnTo>
                  <a:pt x="1743455" y="1054608"/>
                </a:lnTo>
                <a:lnTo>
                  <a:pt x="1746503" y="1054608"/>
                </a:lnTo>
                <a:lnTo>
                  <a:pt x="1728216" y="1063752"/>
                </a:lnTo>
                <a:lnTo>
                  <a:pt x="1731263" y="1063752"/>
                </a:lnTo>
                <a:lnTo>
                  <a:pt x="1709927" y="1069848"/>
                </a:lnTo>
                <a:lnTo>
                  <a:pt x="1712976" y="1069848"/>
                </a:lnTo>
                <a:lnTo>
                  <a:pt x="1691640" y="1072896"/>
                </a:lnTo>
                <a:lnTo>
                  <a:pt x="1765553" y="1072896"/>
                </a:lnTo>
                <a:lnTo>
                  <a:pt x="1776983" y="1063752"/>
                </a:lnTo>
                <a:lnTo>
                  <a:pt x="1776983" y="1060704"/>
                </a:lnTo>
                <a:lnTo>
                  <a:pt x="1792224" y="1045464"/>
                </a:lnTo>
                <a:lnTo>
                  <a:pt x="1758696" y="1045464"/>
                </a:lnTo>
                <a:lnTo>
                  <a:pt x="1758696" y="1042416"/>
                </a:lnTo>
                <a:close/>
              </a:path>
              <a:path w="1813559" h="1097279">
                <a:moveTo>
                  <a:pt x="51816" y="1042416"/>
                </a:moveTo>
                <a:lnTo>
                  <a:pt x="54863" y="1045464"/>
                </a:lnTo>
                <a:lnTo>
                  <a:pt x="53339" y="1043635"/>
                </a:lnTo>
                <a:lnTo>
                  <a:pt x="51816" y="1042416"/>
                </a:lnTo>
                <a:close/>
              </a:path>
              <a:path w="1813559" h="1097279">
                <a:moveTo>
                  <a:pt x="53339" y="1043635"/>
                </a:moveTo>
                <a:lnTo>
                  <a:pt x="54863" y="1045464"/>
                </a:lnTo>
                <a:lnTo>
                  <a:pt x="55625" y="1045464"/>
                </a:lnTo>
                <a:lnTo>
                  <a:pt x="53339" y="1043635"/>
                </a:lnTo>
                <a:close/>
              </a:path>
              <a:path w="1813559" h="1097279">
                <a:moveTo>
                  <a:pt x="1770887" y="1027176"/>
                </a:moveTo>
                <a:lnTo>
                  <a:pt x="1758696" y="1045464"/>
                </a:lnTo>
                <a:lnTo>
                  <a:pt x="1792224" y="1045464"/>
                </a:lnTo>
                <a:lnTo>
                  <a:pt x="1792224" y="1042416"/>
                </a:lnTo>
                <a:lnTo>
                  <a:pt x="1798320" y="1030224"/>
                </a:lnTo>
                <a:lnTo>
                  <a:pt x="1770887" y="1030224"/>
                </a:lnTo>
                <a:lnTo>
                  <a:pt x="1770887" y="1027176"/>
                </a:lnTo>
                <a:close/>
              </a:path>
              <a:path w="1813559" h="1097279">
                <a:moveTo>
                  <a:pt x="52323" y="1042416"/>
                </a:moveTo>
                <a:lnTo>
                  <a:pt x="51816" y="1042416"/>
                </a:lnTo>
                <a:lnTo>
                  <a:pt x="53339" y="1043635"/>
                </a:lnTo>
                <a:lnTo>
                  <a:pt x="52323" y="1042416"/>
                </a:lnTo>
                <a:close/>
              </a:path>
              <a:path w="1813559" h="1097279">
                <a:moveTo>
                  <a:pt x="41148" y="1027176"/>
                </a:moveTo>
                <a:lnTo>
                  <a:pt x="39624" y="1027176"/>
                </a:lnTo>
                <a:lnTo>
                  <a:pt x="42672" y="1030224"/>
                </a:lnTo>
                <a:lnTo>
                  <a:pt x="41148" y="1027176"/>
                </a:lnTo>
                <a:close/>
              </a:path>
              <a:path w="1813559" h="1097279">
                <a:moveTo>
                  <a:pt x="1780031" y="1011936"/>
                </a:moveTo>
                <a:lnTo>
                  <a:pt x="1770887" y="1030224"/>
                </a:lnTo>
                <a:lnTo>
                  <a:pt x="1798320" y="1030224"/>
                </a:lnTo>
                <a:lnTo>
                  <a:pt x="1801368" y="1024128"/>
                </a:lnTo>
                <a:lnTo>
                  <a:pt x="1804416" y="1024128"/>
                </a:lnTo>
                <a:lnTo>
                  <a:pt x="1804416" y="1021080"/>
                </a:lnTo>
                <a:lnTo>
                  <a:pt x="1806448" y="1014984"/>
                </a:lnTo>
                <a:lnTo>
                  <a:pt x="1780031" y="1014984"/>
                </a:lnTo>
                <a:lnTo>
                  <a:pt x="1780031" y="1011936"/>
                </a:lnTo>
                <a:close/>
              </a:path>
              <a:path w="1813559" h="1097279">
                <a:moveTo>
                  <a:pt x="33527" y="1011936"/>
                </a:moveTo>
                <a:lnTo>
                  <a:pt x="33527" y="1014984"/>
                </a:lnTo>
                <a:lnTo>
                  <a:pt x="35051" y="1014984"/>
                </a:lnTo>
                <a:lnTo>
                  <a:pt x="33527" y="1011936"/>
                </a:lnTo>
                <a:close/>
              </a:path>
              <a:path w="1813559" h="1097279">
                <a:moveTo>
                  <a:pt x="1786127" y="993648"/>
                </a:moveTo>
                <a:lnTo>
                  <a:pt x="1780031" y="1014984"/>
                </a:lnTo>
                <a:lnTo>
                  <a:pt x="1806448" y="1014984"/>
                </a:lnTo>
                <a:lnTo>
                  <a:pt x="1810511" y="1002792"/>
                </a:lnTo>
                <a:lnTo>
                  <a:pt x="1810511" y="999744"/>
                </a:lnTo>
                <a:lnTo>
                  <a:pt x="1810892" y="996696"/>
                </a:lnTo>
                <a:lnTo>
                  <a:pt x="1786127" y="996696"/>
                </a:lnTo>
                <a:lnTo>
                  <a:pt x="1786127" y="993648"/>
                </a:lnTo>
                <a:close/>
              </a:path>
              <a:path w="1813559" h="1097279">
                <a:moveTo>
                  <a:pt x="27431" y="993648"/>
                </a:moveTo>
                <a:lnTo>
                  <a:pt x="27431" y="996696"/>
                </a:lnTo>
                <a:lnTo>
                  <a:pt x="28302" y="996696"/>
                </a:lnTo>
                <a:lnTo>
                  <a:pt x="27431" y="993648"/>
                </a:lnTo>
                <a:close/>
              </a:path>
              <a:path w="1813559" h="1097279">
                <a:moveTo>
                  <a:pt x="1810511" y="97536"/>
                </a:moveTo>
                <a:lnTo>
                  <a:pt x="1786127" y="97536"/>
                </a:lnTo>
                <a:lnTo>
                  <a:pt x="1786127" y="996696"/>
                </a:lnTo>
                <a:lnTo>
                  <a:pt x="1810892" y="996696"/>
                </a:lnTo>
                <a:lnTo>
                  <a:pt x="1813559" y="975360"/>
                </a:lnTo>
                <a:lnTo>
                  <a:pt x="1813559" y="118872"/>
                </a:lnTo>
                <a:lnTo>
                  <a:pt x="1810511" y="97536"/>
                </a:lnTo>
                <a:close/>
              </a:path>
              <a:path w="1813559" h="1097279">
                <a:moveTo>
                  <a:pt x="28448" y="97536"/>
                </a:moveTo>
                <a:lnTo>
                  <a:pt x="27431" y="97536"/>
                </a:lnTo>
                <a:lnTo>
                  <a:pt x="27431" y="100584"/>
                </a:lnTo>
                <a:lnTo>
                  <a:pt x="28448" y="97536"/>
                </a:lnTo>
                <a:close/>
              </a:path>
              <a:path w="1813559" h="1097279">
                <a:moveTo>
                  <a:pt x="1798320" y="64008"/>
                </a:moveTo>
                <a:lnTo>
                  <a:pt x="1770887" y="64008"/>
                </a:lnTo>
                <a:lnTo>
                  <a:pt x="1780031" y="82296"/>
                </a:lnTo>
                <a:lnTo>
                  <a:pt x="1786127" y="100584"/>
                </a:lnTo>
                <a:lnTo>
                  <a:pt x="1786127" y="97536"/>
                </a:lnTo>
                <a:lnTo>
                  <a:pt x="1810511" y="97536"/>
                </a:lnTo>
                <a:lnTo>
                  <a:pt x="1810511" y="94488"/>
                </a:lnTo>
                <a:lnTo>
                  <a:pt x="1804416" y="73152"/>
                </a:lnTo>
                <a:lnTo>
                  <a:pt x="1801368" y="70104"/>
                </a:lnTo>
                <a:lnTo>
                  <a:pt x="1798320" y="64008"/>
                </a:lnTo>
                <a:close/>
              </a:path>
              <a:path w="1813559" h="1097279">
                <a:moveTo>
                  <a:pt x="42672" y="64008"/>
                </a:moveTo>
                <a:lnTo>
                  <a:pt x="39624" y="67056"/>
                </a:lnTo>
                <a:lnTo>
                  <a:pt x="41148" y="67056"/>
                </a:lnTo>
                <a:lnTo>
                  <a:pt x="42672" y="64008"/>
                </a:lnTo>
                <a:close/>
              </a:path>
              <a:path w="1813559" h="1097279">
                <a:moveTo>
                  <a:pt x="1780031" y="39624"/>
                </a:moveTo>
                <a:lnTo>
                  <a:pt x="1743455" y="39624"/>
                </a:lnTo>
                <a:lnTo>
                  <a:pt x="1758696" y="51816"/>
                </a:lnTo>
                <a:lnTo>
                  <a:pt x="1770887" y="67056"/>
                </a:lnTo>
                <a:lnTo>
                  <a:pt x="1770887" y="64008"/>
                </a:lnTo>
                <a:lnTo>
                  <a:pt x="1798320" y="64008"/>
                </a:lnTo>
                <a:lnTo>
                  <a:pt x="1792224" y="51816"/>
                </a:lnTo>
                <a:lnTo>
                  <a:pt x="1780031" y="39624"/>
                </a:lnTo>
                <a:close/>
              </a:path>
              <a:path w="1813559" h="1097279">
                <a:moveTo>
                  <a:pt x="71627" y="39624"/>
                </a:moveTo>
                <a:lnTo>
                  <a:pt x="67055" y="39624"/>
                </a:lnTo>
                <a:lnTo>
                  <a:pt x="67055" y="42672"/>
                </a:lnTo>
                <a:lnTo>
                  <a:pt x="71627" y="39624"/>
                </a:lnTo>
                <a:close/>
              </a:path>
              <a:path w="1813559" h="1097279">
                <a:moveTo>
                  <a:pt x="1773174" y="30480"/>
                </a:moveTo>
                <a:lnTo>
                  <a:pt x="1728216" y="30480"/>
                </a:lnTo>
                <a:lnTo>
                  <a:pt x="1746503" y="42672"/>
                </a:lnTo>
                <a:lnTo>
                  <a:pt x="1743455" y="39624"/>
                </a:lnTo>
                <a:lnTo>
                  <a:pt x="1780031" y="39624"/>
                </a:lnTo>
                <a:lnTo>
                  <a:pt x="1776983" y="36576"/>
                </a:lnTo>
                <a:lnTo>
                  <a:pt x="1776983" y="33528"/>
                </a:lnTo>
                <a:lnTo>
                  <a:pt x="1773174" y="30480"/>
                </a:lnTo>
                <a:close/>
              </a:path>
              <a:path w="1813559" h="1097279">
                <a:moveTo>
                  <a:pt x="92963" y="30480"/>
                </a:moveTo>
                <a:lnTo>
                  <a:pt x="85344" y="30480"/>
                </a:lnTo>
                <a:lnTo>
                  <a:pt x="82296" y="33528"/>
                </a:lnTo>
                <a:lnTo>
                  <a:pt x="92963" y="30480"/>
                </a:lnTo>
                <a:close/>
              </a:path>
              <a:path w="1813559" h="1097279">
                <a:moveTo>
                  <a:pt x="1765553" y="24384"/>
                </a:moveTo>
                <a:lnTo>
                  <a:pt x="1691640" y="24384"/>
                </a:lnTo>
                <a:lnTo>
                  <a:pt x="1712976" y="27432"/>
                </a:lnTo>
                <a:lnTo>
                  <a:pt x="1709927" y="27432"/>
                </a:lnTo>
                <a:lnTo>
                  <a:pt x="1731263" y="33528"/>
                </a:lnTo>
                <a:lnTo>
                  <a:pt x="1728216" y="30480"/>
                </a:lnTo>
                <a:lnTo>
                  <a:pt x="1773174" y="30480"/>
                </a:lnTo>
                <a:lnTo>
                  <a:pt x="1765553" y="2438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7116571" y="2800604"/>
            <a:ext cx="991235" cy="757555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 marR="5080" indent="91440" algn="just">
              <a:lnSpc>
                <a:spcPct val="91200"/>
              </a:lnSpc>
              <a:spcBef>
                <a:spcPts val="280"/>
              </a:spcBef>
            </a:pPr>
            <a:r>
              <a:rPr sz="1700" spc="-90" dirty="0">
                <a:solidFill>
                  <a:srgbClr val="FFFFFF"/>
                </a:solidFill>
                <a:latin typeface="Arial"/>
                <a:cs typeface="Arial"/>
              </a:rPr>
              <a:t>Shoulder  </a:t>
            </a:r>
            <a:r>
              <a:rPr sz="1700" spc="-80" dirty="0">
                <a:solidFill>
                  <a:srgbClr val="FFFFFF"/>
                </a:solidFill>
                <a:latin typeface="Arial"/>
                <a:cs typeface="Arial"/>
              </a:rPr>
              <a:t>penambat  </a:t>
            </a:r>
            <a:r>
              <a:rPr sz="1700" spc="-6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170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1700" spc="-65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1700" spc="-60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1700" spc="-18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170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1700" spc="-18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170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1700" spc="-110" dirty="0">
                <a:solidFill>
                  <a:srgbClr val="FFFFFF"/>
                </a:solidFill>
                <a:latin typeface="Arial"/>
                <a:cs typeface="Arial"/>
              </a:rPr>
              <a:t>k</a:t>
            </a:r>
            <a:r>
              <a:rPr sz="1700" spc="-95" dirty="0">
                <a:solidFill>
                  <a:srgbClr val="FFFFFF"/>
                </a:solidFill>
                <a:latin typeface="Arial"/>
                <a:cs typeface="Arial"/>
              </a:rPr>
              <a:t>an</a:t>
            </a:r>
            <a:endParaRPr sz="17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7394447" y="3898391"/>
            <a:ext cx="441959" cy="378460"/>
          </a:xfrm>
          <a:custGeom>
            <a:avLst/>
            <a:gdLst/>
            <a:ahLst/>
            <a:cxnLst/>
            <a:rect l="l" t="t" r="r" b="b"/>
            <a:pathLst>
              <a:path w="441959" h="378460">
                <a:moveTo>
                  <a:pt x="441959" y="188975"/>
                </a:moveTo>
                <a:lnTo>
                  <a:pt x="0" y="188975"/>
                </a:lnTo>
                <a:lnTo>
                  <a:pt x="219455" y="377952"/>
                </a:lnTo>
                <a:lnTo>
                  <a:pt x="441959" y="188975"/>
                </a:lnTo>
                <a:close/>
              </a:path>
              <a:path w="441959" h="378460">
                <a:moveTo>
                  <a:pt x="353568" y="0"/>
                </a:moveTo>
                <a:lnTo>
                  <a:pt x="88392" y="0"/>
                </a:lnTo>
                <a:lnTo>
                  <a:pt x="88392" y="188975"/>
                </a:lnTo>
                <a:lnTo>
                  <a:pt x="353568" y="188975"/>
                </a:lnTo>
                <a:lnTo>
                  <a:pt x="353568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720840" y="4456176"/>
            <a:ext cx="1786255" cy="1073150"/>
          </a:xfrm>
          <a:custGeom>
            <a:avLst/>
            <a:gdLst/>
            <a:ahLst/>
            <a:cxnLst/>
            <a:rect l="l" t="t" r="r" b="b"/>
            <a:pathLst>
              <a:path w="1786254" h="1073150">
                <a:moveTo>
                  <a:pt x="1679448" y="0"/>
                </a:moveTo>
                <a:lnTo>
                  <a:pt x="106679" y="0"/>
                </a:lnTo>
                <a:lnTo>
                  <a:pt x="65579" y="8524"/>
                </a:lnTo>
                <a:lnTo>
                  <a:pt x="31623" y="31623"/>
                </a:lnTo>
                <a:lnTo>
                  <a:pt x="8524" y="65579"/>
                </a:lnTo>
                <a:lnTo>
                  <a:pt x="0" y="106680"/>
                </a:lnTo>
                <a:lnTo>
                  <a:pt x="0" y="966216"/>
                </a:lnTo>
                <a:lnTo>
                  <a:pt x="8524" y="1007316"/>
                </a:lnTo>
                <a:lnTo>
                  <a:pt x="31622" y="1041273"/>
                </a:lnTo>
                <a:lnTo>
                  <a:pt x="65579" y="1064371"/>
                </a:lnTo>
                <a:lnTo>
                  <a:pt x="106679" y="1072896"/>
                </a:lnTo>
                <a:lnTo>
                  <a:pt x="1679448" y="1072896"/>
                </a:lnTo>
                <a:lnTo>
                  <a:pt x="1721834" y="1064371"/>
                </a:lnTo>
                <a:lnTo>
                  <a:pt x="1755647" y="1041273"/>
                </a:lnTo>
                <a:lnTo>
                  <a:pt x="1778031" y="1007316"/>
                </a:lnTo>
                <a:lnTo>
                  <a:pt x="1786127" y="966216"/>
                </a:lnTo>
                <a:lnTo>
                  <a:pt x="1786127" y="106680"/>
                </a:lnTo>
                <a:lnTo>
                  <a:pt x="1778031" y="65579"/>
                </a:lnTo>
                <a:lnTo>
                  <a:pt x="1755648" y="31623"/>
                </a:lnTo>
                <a:lnTo>
                  <a:pt x="1721834" y="8524"/>
                </a:lnTo>
                <a:lnTo>
                  <a:pt x="1679448" y="0"/>
                </a:lnTo>
                <a:close/>
              </a:path>
            </a:pathLst>
          </a:custGeom>
          <a:solidFill>
            <a:srgbClr val="4E80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708647" y="4443984"/>
            <a:ext cx="1813560" cy="1097280"/>
          </a:xfrm>
          <a:custGeom>
            <a:avLst/>
            <a:gdLst/>
            <a:ahLst/>
            <a:cxnLst/>
            <a:rect l="l" t="t" r="r" b="b"/>
            <a:pathLst>
              <a:path w="1813559" h="1097279">
                <a:moveTo>
                  <a:pt x="1716024" y="1094232"/>
                </a:moveTo>
                <a:lnTo>
                  <a:pt x="97535" y="1094232"/>
                </a:lnTo>
                <a:lnTo>
                  <a:pt x="118872" y="1097279"/>
                </a:lnTo>
                <a:lnTo>
                  <a:pt x="1694687" y="1097279"/>
                </a:lnTo>
                <a:lnTo>
                  <a:pt x="1716024" y="1094232"/>
                </a:lnTo>
                <a:close/>
              </a:path>
              <a:path w="1813559" h="1097279">
                <a:moveTo>
                  <a:pt x="1761744" y="21336"/>
                </a:moveTo>
                <a:lnTo>
                  <a:pt x="51816" y="21336"/>
                </a:lnTo>
                <a:lnTo>
                  <a:pt x="36575" y="33527"/>
                </a:lnTo>
                <a:lnTo>
                  <a:pt x="33527" y="36575"/>
                </a:lnTo>
                <a:lnTo>
                  <a:pt x="21335" y="51815"/>
                </a:lnTo>
                <a:lnTo>
                  <a:pt x="21335" y="54863"/>
                </a:lnTo>
                <a:lnTo>
                  <a:pt x="9144" y="73151"/>
                </a:lnTo>
                <a:lnTo>
                  <a:pt x="3048" y="94487"/>
                </a:lnTo>
                <a:lnTo>
                  <a:pt x="3048" y="97535"/>
                </a:lnTo>
                <a:lnTo>
                  <a:pt x="0" y="118871"/>
                </a:lnTo>
                <a:lnTo>
                  <a:pt x="0" y="978407"/>
                </a:lnTo>
                <a:lnTo>
                  <a:pt x="3048" y="999743"/>
                </a:lnTo>
                <a:lnTo>
                  <a:pt x="3048" y="1002791"/>
                </a:lnTo>
                <a:lnTo>
                  <a:pt x="9144" y="1024127"/>
                </a:lnTo>
                <a:lnTo>
                  <a:pt x="21335" y="1042415"/>
                </a:lnTo>
                <a:lnTo>
                  <a:pt x="21335" y="1045463"/>
                </a:lnTo>
                <a:lnTo>
                  <a:pt x="33527" y="1060703"/>
                </a:lnTo>
                <a:lnTo>
                  <a:pt x="36575" y="1063752"/>
                </a:lnTo>
                <a:lnTo>
                  <a:pt x="51816" y="1075943"/>
                </a:lnTo>
                <a:lnTo>
                  <a:pt x="54863" y="1078991"/>
                </a:lnTo>
                <a:lnTo>
                  <a:pt x="73151" y="1088135"/>
                </a:lnTo>
                <a:lnTo>
                  <a:pt x="94487" y="1094232"/>
                </a:lnTo>
                <a:lnTo>
                  <a:pt x="1719072" y="1094232"/>
                </a:lnTo>
                <a:lnTo>
                  <a:pt x="1737359" y="1088135"/>
                </a:lnTo>
                <a:lnTo>
                  <a:pt x="1740407" y="1088135"/>
                </a:lnTo>
                <a:lnTo>
                  <a:pt x="1758696" y="1075943"/>
                </a:lnTo>
                <a:lnTo>
                  <a:pt x="1761744" y="1075943"/>
                </a:lnTo>
                <a:lnTo>
                  <a:pt x="1765553" y="1072895"/>
                </a:lnTo>
                <a:lnTo>
                  <a:pt x="118872" y="1072895"/>
                </a:lnTo>
                <a:lnTo>
                  <a:pt x="100583" y="1069847"/>
                </a:lnTo>
                <a:lnTo>
                  <a:pt x="103631" y="1069847"/>
                </a:lnTo>
                <a:lnTo>
                  <a:pt x="82296" y="1063752"/>
                </a:lnTo>
                <a:lnTo>
                  <a:pt x="85344" y="1063752"/>
                </a:lnTo>
                <a:lnTo>
                  <a:pt x="73151" y="1057655"/>
                </a:lnTo>
                <a:lnTo>
                  <a:pt x="67055" y="1057655"/>
                </a:lnTo>
                <a:lnTo>
                  <a:pt x="39624" y="1030223"/>
                </a:lnTo>
                <a:lnTo>
                  <a:pt x="42672" y="1030223"/>
                </a:lnTo>
                <a:lnTo>
                  <a:pt x="35051" y="1014983"/>
                </a:lnTo>
                <a:lnTo>
                  <a:pt x="33527" y="1014983"/>
                </a:lnTo>
                <a:lnTo>
                  <a:pt x="27431" y="996695"/>
                </a:lnTo>
                <a:lnTo>
                  <a:pt x="24383" y="975359"/>
                </a:lnTo>
                <a:lnTo>
                  <a:pt x="24383" y="118871"/>
                </a:lnTo>
                <a:lnTo>
                  <a:pt x="27431" y="100583"/>
                </a:lnTo>
                <a:lnTo>
                  <a:pt x="33527" y="82295"/>
                </a:lnTo>
                <a:lnTo>
                  <a:pt x="35051" y="82295"/>
                </a:lnTo>
                <a:lnTo>
                  <a:pt x="42672" y="67055"/>
                </a:lnTo>
                <a:lnTo>
                  <a:pt x="39624" y="67055"/>
                </a:lnTo>
                <a:lnTo>
                  <a:pt x="67055" y="39624"/>
                </a:lnTo>
                <a:lnTo>
                  <a:pt x="73151" y="39624"/>
                </a:lnTo>
                <a:lnTo>
                  <a:pt x="85344" y="33527"/>
                </a:lnTo>
                <a:lnTo>
                  <a:pt x="82296" y="33527"/>
                </a:lnTo>
                <a:lnTo>
                  <a:pt x="103631" y="27431"/>
                </a:lnTo>
                <a:lnTo>
                  <a:pt x="100583" y="27431"/>
                </a:lnTo>
                <a:lnTo>
                  <a:pt x="121920" y="24383"/>
                </a:lnTo>
                <a:lnTo>
                  <a:pt x="1765553" y="24383"/>
                </a:lnTo>
                <a:lnTo>
                  <a:pt x="1761744" y="21336"/>
                </a:lnTo>
                <a:close/>
              </a:path>
              <a:path w="1813559" h="1097279">
                <a:moveTo>
                  <a:pt x="1746503" y="1054608"/>
                </a:moveTo>
                <a:lnTo>
                  <a:pt x="1728216" y="1063752"/>
                </a:lnTo>
                <a:lnTo>
                  <a:pt x="1731263" y="1063752"/>
                </a:lnTo>
                <a:lnTo>
                  <a:pt x="1709927" y="1069847"/>
                </a:lnTo>
                <a:lnTo>
                  <a:pt x="1712976" y="1069847"/>
                </a:lnTo>
                <a:lnTo>
                  <a:pt x="1691640" y="1072895"/>
                </a:lnTo>
                <a:lnTo>
                  <a:pt x="1765553" y="1072895"/>
                </a:lnTo>
                <a:lnTo>
                  <a:pt x="1776983" y="1063752"/>
                </a:lnTo>
                <a:lnTo>
                  <a:pt x="1776983" y="1060703"/>
                </a:lnTo>
                <a:lnTo>
                  <a:pt x="1780031" y="1057655"/>
                </a:lnTo>
                <a:lnTo>
                  <a:pt x="1743455" y="1057655"/>
                </a:lnTo>
                <a:lnTo>
                  <a:pt x="1746503" y="1054608"/>
                </a:lnTo>
                <a:close/>
              </a:path>
              <a:path w="1813559" h="1097279">
                <a:moveTo>
                  <a:pt x="67056" y="1054608"/>
                </a:moveTo>
                <a:lnTo>
                  <a:pt x="67055" y="1057655"/>
                </a:lnTo>
                <a:lnTo>
                  <a:pt x="73151" y="1057655"/>
                </a:lnTo>
                <a:lnTo>
                  <a:pt x="67056" y="1054608"/>
                </a:lnTo>
                <a:close/>
              </a:path>
              <a:path w="1813559" h="1097279">
                <a:moveTo>
                  <a:pt x="1758696" y="1042415"/>
                </a:moveTo>
                <a:lnTo>
                  <a:pt x="1743455" y="1057655"/>
                </a:lnTo>
                <a:lnTo>
                  <a:pt x="1780031" y="1057655"/>
                </a:lnTo>
                <a:lnTo>
                  <a:pt x="1792224" y="1045463"/>
                </a:lnTo>
                <a:lnTo>
                  <a:pt x="1758696" y="1045463"/>
                </a:lnTo>
                <a:lnTo>
                  <a:pt x="1758696" y="1042415"/>
                </a:lnTo>
                <a:close/>
              </a:path>
              <a:path w="1813559" h="1097279">
                <a:moveTo>
                  <a:pt x="1780031" y="1011935"/>
                </a:moveTo>
                <a:lnTo>
                  <a:pt x="1770887" y="1030223"/>
                </a:lnTo>
                <a:lnTo>
                  <a:pt x="1758696" y="1045463"/>
                </a:lnTo>
                <a:lnTo>
                  <a:pt x="1792224" y="1045463"/>
                </a:lnTo>
                <a:lnTo>
                  <a:pt x="1792224" y="1042415"/>
                </a:lnTo>
                <a:lnTo>
                  <a:pt x="1801368" y="1024127"/>
                </a:lnTo>
                <a:lnTo>
                  <a:pt x="1804416" y="1024127"/>
                </a:lnTo>
                <a:lnTo>
                  <a:pt x="1807028" y="1014983"/>
                </a:lnTo>
                <a:lnTo>
                  <a:pt x="1780031" y="1014983"/>
                </a:lnTo>
                <a:lnTo>
                  <a:pt x="1780031" y="1011935"/>
                </a:lnTo>
                <a:close/>
              </a:path>
              <a:path w="1813559" h="1097279">
                <a:moveTo>
                  <a:pt x="33527" y="1011935"/>
                </a:moveTo>
                <a:lnTo>
                  <a:pt x="33527" y="1014983"/>
                </a:lnTo>
                <a:lnTo>
                  <a:pt x="35051" y="1014983"/>
                </a:lnTo>
                <a:lnTo>
                  <a:pt x="33527" y="1011935"/>
                </a:lnTo>
                <a:close/>
              </a:path>
              <a:path w="1813559" h="1097279">
                <a:moveTo>
                  <a:pt x="1807028" y="82295"/>
                </a:moveTo>
                <a:lnTo>
                  <a:pt x="1780031" y="82295"/>
                </a:lnTo>
                <a:lnTo>
                  <a:pt x="1786127" y="100583"/>
                </a:lnTo>
                <a:lnTo>
                  <a:pt x="1786127" y="996695"/>
                </a:lnTo>
                <a:lnTo>
                  <a:pt x="1780031" y="1014983"/>
                </a:lnTo>
                <a:lnTo>
                  <a:pt x="1807028" y="1014983"/>
                </a:lnTo>
                <a:lnTo>
                  <a:pt x="1810511" y="1002791"/>
                </a:lnTo>
                <a:lnTo>
                  <a:pt x="1810511" y="999743"/>
                </a:lnTo>
                <a:lnTo>
                  <a:pt x="1813559" y="978407"/>
                </a:lnTo>
                <a:lnTo>
                  <a:pt x="1813559" y="118871"/>
                </a:lnTo>
                <a:lnTo>
                  <a:pt x="1810511" y="97535"/>
                </a:lnTo>
                <a:lnTo>
                  <a:pt x="1810511" y="94487"/>
                </a:lnTo>
                <a:lnTo>
                  <a:pt x="1807028" y="82295"/>
                </a:lnTo>
                <a:close/>
              </a:path>
              <a:path w="1813559" h="1097279">
                <a:moveTo>
                  <a:pt x="35051" y="82295"/>
                </a:moveTo>
                <a:lnTo>
                  <a:pt x="33527" y="82295"/>
                </a:lnTo>
                <a:lnTo>
                  <a:pt x="33527" y="85343"/>
                </a:lnTo>
                <a:lnTo>
                  <a:pt x="35051" y="82295"/>
                </a:lnTo>
                <a:close/>
              </a:path>
              <a:path w="1813559" h="1097279">
                <a:moveTo>
                  <a:pt x="1759915" y="53339"/>
                </a:moveTo>
                <a:lnTo>
                  <a:pt x="1770887" y="67055"/>
                </a:lnTo>
                <a:lnTo>
                  <a:pt x="1780031" y="85343"/>
                </a:lnTo>
                <a:lnTo>
                  <a:pt x="1780031" y="82295"/>
                </a:lnTo>
                <a:lnTo>
                  <a:pt x="1807028" y="82295"/>
                </a:lnTo>
                <a:lnTo>
                  <a:pt x="1804416" y="73151"/>
                </a:lnTo>
                <a:lnTo>
                  <a:pt x="1801368" y="73151"/>
                </a:lnTo>
                <a:lnTo>
                  <a:pt x="1792224" y="54863"/>
                </a:lnTo>
                <a:lnTo>
                  <a:pt x="1761744" y="54863"/>
                </a:lnTo>
                <a:lnTo>
                  <a:pt x="1759915" y="53339"/>
                </a:lnTo>
                <a:close/>
              </a:path>
              <a:path w="1813559" h="1097279">
                <a:moveTo>
                  <a:pt x="1758696" y="51815"/>
                </a:moveTo>
                <a:lnTo>
                  <a:pt x="1759915" y="53339"/>
                </a:lnTo>
                <a:lnTo>
                  <a:pt x="1761744" y="54863"/>
                </a:lnTo>
                <a:lnTo>
                  <a:pt x="1758696" y="51815"/>
                </a:lnTo>
                <a:close/>
              </a:path>
              <a:path w="1813559" h="1097279">
                <a:moveTo>
                  <a:pt x="1792224" y="51815"/>
                </a:moveTo>
                <a:lnTo>
                  <a:pt x="1758696" y="51815"/>
                </a:lnTo>
                <a:lnTo>
                  <a:pt x="1761744" y="54863"/>
                </a:lnTo>
                <a:lnTo>
                  <a:pt x="1792224" y="54863"/>
                </a:lnTo>
                <a:lnTo>
                  <a:pt x="1792224" y="51815"/>
                </a:lnTo>
                <a:close/>
              </a:path>
              <a:path w="1813559" h="1097279">
                <a:moveTo>
                  <a:pt x="1780031" y="39624"/>
                </a:moveTo>
                <a:lnTo>
                  <a:pt x="1743455" y="39624"/>
                </a:lnTo>
                <a:lnTo>
                  <a:pt x="1759915" y="53339"/>
                </a:lnTo>
                <a:lnTo>
                  <a:pt x="1758696" y="51815"/>
                </a:lnTo>
                <a:lnTo>
                  <a:pt x="1792224" y="51815"/>
                </a:lnTo>
                <a:lnTo>
                  <a:pt x="1780031" y="39624"/>
                </a:lnTo>
                <a:close/>
              </a:path>
              <a:path w="1813559" h="1097279">
                <a:moveTo>
                  <a:pt x="73151" y="39624"/>
                </a:moveTo>
                <a:lnTo>
                  <a:pt x="67055" y="39624"/>
                </a:lnTo>
                <a:lnTo>
                  <a:pt x="67055" y="42671"/>
                </a:lnTo>
                <a:lnTo>
                  <a:pt x="73151" y="39624"/>
                </a:lnTo>
                <a:close/>
              </a:path>
              <a:path w="1813559" h="1097279">
                <a:moveTo>
                  <a:pt x="1765553" y="24383"/>
                </a:moveTo>
                <a:lnTo>
                  <a:pt x="1691640" y="24383"/>
                </a:lnTo>
                <a:lnTo>
                  <a:pt x="1712976" y="27431"/>
                </a:lnTo>
                <a:lnTo>
                  <a:pt x="1709927" y="27431"/>
                </a:lnTo>
                <a:lnTo>
                  <a:pt x="1731263" y="33527"/>
                </a:lnTo>
                <a:lnTo>
                  <a:pt x="1728216" y="33527"/>
                </a:lnTo>
                <a:lnTo>
                  <a:pt x="1746503" y="42671"/>
                </a:lnTo>
                <a:lnTo>
                  <a:pt x="1743455" y="39624"/>
                </a:lnTo>
                <a:lnTo>
                  <a:pt x="1780031" y="39624"/>
                </a:lnTo>
                <a:lnTo>
                  <a:pt x="1776983" y="36575"/>
                </a:lnTo>
                <a:lnTo>
                  <a:pt x="1776983" y="33527"/>
                </a:lnTo>
                <a:lnTo>
                  <a:pt x="1765553" y="24383"/>
                </a:lnTo>
                <a:close/>
              </a:path>
              <a:path w="1813559" h="1097279">
                <a:moveTo>
                  <a:pt x="1719072" y="3048"/>
                </a:moveTo>
                <a:lnTo>
                  <a:pt x="94487" y="3048"/>
                </a:lnTo>
                <a:lnTo>
                  <a:pt x="73151" y="9143"/>
                </a:lnTo>
                <a:lnTo>
                  <a:pt x="54863" y="18287"/>
                </a:lnTo>
                <a:lnTo>
                  <a:pt x="54863" y="21336"/>
                </a:lnTo>
                <a:lnTo>
                  <a:pt x="1758696" y="21336"/>
                </a:lnTo>
                <a:lnTo>
                  <a:pt x="1740407" y="9143"/>
                </a:lnTo>
                <a:lnTo>
                  <a:pt x="1737359" y="9143"/>
                </a:lnTo>
                <a:lnTo>
                  <a:pt x="1719072" y="3048"/>
                </a:lnTo>
                <a:close/>
              </a:path>
              <a:path w="1813559" h="1097279">
                <a:moveTo>
                  <a:pt x="1691640" y="0"/>
                </a:moveTo>
                <a:lnTo>
                  <a:pt x="118872" y="0"/>
                </a:lnTo>
                <a:lnTo>
                  <a:pt x="97535" y="3048"/>
                </a:lnTo>
                <a:lnTo>
                  <a:pt x="1716024" y="3048"/>
                </a:lnTo>
                <a:lnTo>
                  <a:pt x="169164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7445756" y="4824476"/>
            <a:ext cx="326390" cy="285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spc="-320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1700" spc="-60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170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endParaRPr sz="1700"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6184391" y="4770120"/>
            <a:ext cx="381000" cy="445134"/>
          </a:xfrm>
          <a:custGeom>
            <a:avLst/>
            <a:gdLst/>
            <a:ahLst/>
            <a:cxnLst/>
            <a:rect l="l" t="t" r="r" b="b"/>
            <a:pathLst>
              <a:path w="381000" h="445135">
                <a:moveTo>
                  <a:pt x="188975" y="0"/>
                </a:moveTo>
                <a:lnTo>
                  <a:pt x="0" y="222503"/>
                </a:lnTo>
                <a:lnTo>
                  <a:pt x="188975" y="445007"/>
                </a:lnTo>
                <a:lnTo>
                  <a:pt x="188975" y="356615"/>
                </a:lnTo>
                <a:lnTo>
                  <a:pt x="381000" y="356615"/>
                </a:lnTo>
                <a:lnTo>
                  <a:pt x="381000" y="88391"/>
                </a:lnTo>
                <a:lnTo>
                  <a:pt x="188975" y="88391"/>
                </a:lnTo>
                <a:lnTo>
                  <a:pt x="188975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218432" y="4456176"/>
            <a:ext cx="1789430" cy="1073150"/>
          </a:xfrm>
          <a:custGeom>
            <a:avLst/>
            <a:gdLst/>
            <a:ahLst/>
            <a:cxnLst/>
            <a:rect l="l" t="t" r="r" b="b"/>
            <a:pathLst>
              <a:path w="1789429" h="1073150">
                <a:moveTo>
                  <a:pt x="1682495" y="0"/>
                </a:moveTo>
                <a:lnTo>
                  <a:pt x="109727" y="0"/>
                </a:lnTo>
                <a:lnTo>
                  <a:pt x="66865" y="8524"/>
                </a:lnTo>
                <a:lnTo>
                  <a:pt x="32003" y="31623"/>
                </a:lnTo>
                <a:lnTo>
                  <a:pt x="8572" y="65579"/>
                </a:lnTo>
                <a:lnTo>
                  <a:pt x="0" y="106680"/>
                </a:lnTo>
                <a:lnTo>
                  <a:pt x="0" y="966216"/>
                </a:lnTo>
                <a:lnTo>
                  <a:pt x="8572" y="1007316"/>
                </a:lnTo>
                <a:lnTo>
                  <a:pt x="32003" y="1041273"/>
                </a:lnTo>
                <a:lnTo>
                  <a:pt x="66865" y="1064371"/>
                </a:lnTo>
                <a:lnTo>
                  <a:pt x="109727" y="1072896"/>
                </a:lnTo>
                <a:lnTo>
                  <a:pt x="1682495" y="1072896"/>
                </a:lnTo>
                <a:lnTo>
                  <a:pt x="1723596" y="1064371"/>
                </a:lnTo>
                <a:lnTo>
                  <a:pt x="1757552" y="1041273"/>
                </a:lnTo>
                <a:lnTo>
                  <a:pt x="1780651" y="1007316"/>
                </a:lnTo>
                <a:lnTo>
                  <a:pt x="1789176" y="966216"/>
                </a:lnTo>
                <a:lnTo>
                  <a:pt x="1789176" y="106680"/>
                </a:lnTo>
                <a:lnTo>
                  <a:pt x="1780651" y="65579"/>
                </a:lnTo>
                <a:lnTo>
                  <a:pt x="1757552" y="31623"/>
                </a:lnTo>
                <a:lnTo>
                  <a:pt x="1723596" y="8524"/>
                </a:lnTo>
                <a:lnTo>
                  <a:pt x="1682495" y="0"/>
                </a:lnTo>
                <a:close/>
              </a:path>
            </a:pathLst>
          </a:custGeom>
          <a:solidFill>
            <a:srgbClr val="4E80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206240" y="4443984"/>
            <a:ext cx="1813560" cy="1097280"/>
          </a:xfrm>
          <a:custGeom>
            <a:avLst/>
            <a:gdLst/>
            <a:ahLst/>
            <a:cxnLst/>
            <a:rect l="l" t="t" r="r" b="b"/>
            <a:pathLst>
              <a:path w="1813560" h="1097279">
                <a:moveTo>
                  <a:pt x="1716024" y="1094232"/>
                </a:moveTo>
                <a:lnTo>
                  <a:pt x="97536" y="1094232"/>
                </a:lnTo>
                <a:lnTo>
                  <a:pt x="121920" y="1097279"/>
                </a:lnTo>
                <a:lnTo>
                  <a:pt x="1694688" y="1097279"/>
                </a:lnTo>
                <a:lnTo>
                  <a:pt x="1716024" y="1094232"/>
                </a:lnTo>
                <a:close/>
              </a:path>
              <a:path w="1813560" h="1097279">
                <a:moveTo>
                  <a:pt x="1758696" y="1075943"/>
                </a:moveTo>
                <a:lnTo>
                  <a:pt x="54863" y="1075943"/>
                </a:lnTo>
                <a:lnTo>
                  <a:pt x="73151" y="1088135"/>
                </a:lnTo>
                <a:lnTo>
                  <a:pt x="76200" y="1088135"/>
                </a:lnTo>
                <a:lnTo>
                  <a:pt x="94487" y="1094232"/>
                </a:lnTo>
                <a:lnTo>
                  <a:pt x="1719072" y="1094232"/>
                </a:lnTo>
                <a:lnTo>
                  <a:pt x="1740408" y="1088135"/>
                </a:lnTo>
                <a:lnTo>
                  <a:pt x="1758696" y="1075943"/>
                </a:lnTo>
                <a:close/>
              </a:path>
              <a:path w="1813560" h="1097279">
                <a:moveTo>
                  <a:pt x="1761744" y="21336"/>
                </a:moveTo>
                <a:lnTo>
                  <a:pt x="51815" y="21336"/>
                </a:lnTo>
                <a:lnTo>
                  <a:pt x="36575" y="33527"/>
                </a:lnTo>
                <a:lnTo>
                  <a:pt x="36575" y="36575"/>
                </a:lnTo>
                <a:lnTo>
                  <a:pt x="21336" y="51815"/>
                </a:lnTo>
                <a:lnTo>
                  <a:pt x="21336" y="54863"/>
                </a:lnTo>
                <a:lnTo>
                  <a:pt x="12192" y="73151"/>
                </a:lnTo>
                <a:lnTo>
                  <a:pt x="9144" y="73151"/>
                </a:lnTo>
                <a:lnTo>
                  <a:pt x="3048" y="94487"/>
                </a:lnTo>
                <a:lnTo>
                  <a:pt x="3048" y="97535"/>
                </a:lnTo>
                <a:lnTo>
                  <a:pt x="0" y="118871"/>
                </a:lnTo>
                <a:lnTo>
                  <a:pt x="0" y="978407"/>
                </a:lnTo>
                <a:lnTo>
                  <a:pt x="3048" y="999743"/>
                </a:lnTo>
                <a:lnTo>
                  <a:pt x="3048" y="1002791"/>
                </a:lnTo>
                <a:lnTo>
                  <a:pt x="9144" y="1024127"/>
                </a:lnTo>
                <a:lnTo>
                  <a:pt x="12192" y="1024127"/>
                </a:lnTo>
                <a:lnTo>
                  <a:pt x="21336" y="1042415"/>
                </a:lnTo>
                <a:lnTo>
                  <a:pt x="21336" y="1045463"/>
                </a:lnTo>
                <a:lnTo>
                  <a:pt x="36575" y="1060703"/>
                </a:lnTo>
                <a:lnTo>
                  <a:pt x="36575" y="1063752"/>
                </a:lnTo>
                <a:lnTo>
                  <a:pt x="51815" y="1075943"/>
                </a:lnTo>
                <a:lnTo>
                  <a:pt x="1761744" y="1075943"/>
                </a:lnTo>
                <a:lnTo>
                  <a:pt x="1765553" y="1072895"/>
                </a:lnTo>
                <a:lnTo>
                  <a:pt x="121920" y="1072895"/>
                </a:lnTo>
                <a:lnTo>
                  <a:pt x="100584" y="1069847"/>
                </a:lnTo>
                <a:lnTo>
                  <a:pt x="103632" y="1069847"/>
                </a:lnTo>
                <a:lnTo>
                  <a:pt x="82296" y="1063752"/>
                </a:lnTo>
                <a:lnTo>
                  <a:pt x="85344" y="1063752"/>
                </a:lnTo>
                <a:lnTo>
                  <a:pt x="73151" y="1057655"/>
                </a:lnTo>
                <a:lnTo>
                  <a:pt x="70104" y="1057655"/>
                </a:lnTo>
                <a:lnTo>
                  <a:pt x="57912" y="1045463"/>
                </a:lnTo>
                <a:lnTo>
                  <a:pt x="54863" y="1045463"/>
                </a:lnTo>
                <a:lnTo>
                  <a:pt x="42672" y="1030223"/>
                </a:lnTo>
                <a:lnTo>
                  <a:pt x="35051" y="1014983"/>
                </a:lnTo>
                <a:lnTo>
                  <a:pt x="33527" y="1014983"/>
                </a:lnTo>
                <a:lnTo>
                  <a:pt x="27432" y="996695"/>
                </a:lnTo>
                <a:lnTo>
                  <a:pt x="27432" y="100583"/>
                </a:lnTo>
                <a:lnTo>
                  <a:pt x="33527" y="82295"/>
                </a:lnTo>
                <a:lnTo>
                  <a:pt x="35051" y="82295"/>
                </a:lnTo>
                <a:lnTo>
                  <a:pt x="42672" y="67055"/>
                </a:lnTo>
                <a:lnTo>
                  <a:pt x="52425" y="54863"/>
                </a:lnTo>
                <a:lnTo>
                  <a:pt x="51815" y="54863"/>
                </a:lnTo>
                <a:lnTo>
                  <a:pt x="54863" y="51815"/>
                </a:lnTo>
                <a:lnTo>
                  <a:pt x="55473" y="51815"/>
                </a:lnTo>
                <a:lnTo>
                  <a:pt x="70104" y="39624"/>
                </a:lnTo>
                <a:lnTo>
                  <a:pt x="73151" y="39624"/>
                </a:lnTo>
                <a:lnTo>
                  <a:pt x="85344" y="33527"/>
                </a:lnTo>
                <a:lnTo>
                  <a:pt x="82296" y="33527"/>
                </a:lnTo>
                <a:lnTo>
                  <a:pt x="103632" y="27431"/>
                </a:lnTo>
                <a:lnTo>
                  <a:pt x="100584" y="27431"/>
                </a:lnTo>
                <a:lnTo>
                  <a:pt x="121920" y="24383"/>
                </a:lnTo>
                <a:lnTo>
                  <a:pt x="1765553" y="24383"/>
                </a:lnTo>
                <a:lnTo>
                  <a:pt x="1761744" y="21336"/>
                </a:lnTo>
                <a:close/>
              </a:path>
              <a:path w="1813560" h="1097279">
                <a:moveTo>
                  <a:pt x="1746504" y="1054608"/>
                </a:moveTo>
                <a:lnTo>
                  <a:pt x="1728215" y="1063752"/>
                </a:lnTo>
                <a:lnTo>
                  <a:pt x="1731264" y="1063752"/>
                </a:lnTo>
                <a:lnTo>
                  <a:pt x="1709927" y="1069847"/>
                </a:lnTo>
                <a:lnTo>
                  <a:pt x="1712976" y="1069847"/>
                </a:lnTo>
                <a:lnTo>
                  <a:pt x="1691639" y="1072895"/>
                </a:lnTo>
                <a:lnTo>
                  <a:pt x="1765553" y="1072895"/>
                </a:lnTo>
                <a:lnTo>
                  <a:pt x="1776984" y="1063752"/>
                </a:lnTo>
                <a:lnTo>
                  <a:pt x="1780032" y="1060703"/>
                </a:lnTo>
                <a:lnTo>
                  <a:pt x="1782470" y="1057655"/>
                </a:lnTo>
                <a:lnTo>
                  <a:pt x="1746504" y="1057655"/>
                </a:lnTo>
                <a:lnTo>
                  <a:pt x="1746504" y="1054608"/>
                </a:lnTo>
                <a:close/>
              </a:path>
              <a:path w="1813560" h="1097279">
                <a:moveTo>
                  <a:pt x="67056" y="1054608"/>
                </a:moveTo>
                <a:lnTo>
                  <a:pt x="70104" y="1057655"/>
                </a:lnTo>
                <a:lnTo>
                  <a:pt x="73151" y="1057655"/>
                </a:lnTo>
                <a:lnTo>
                  <a:pt x="67056" y="1054608"/>
                </a:lnTo>
                <a:close/>
              </a:path>
              <a:path w="1813560" h="1097279">
                <a:moveTo>
                  <a:pt x="1792224" y="1042415"/>
                </a:moveTo>
                <a:lnTo>
                  <a:pt x="1761744" y="1042415"/>
                </a:lnTo>
                <a:lnTo>
                  <a:pt x="1746504" y="1057655"/>
                </a:lnTo>
                <a:lnTo>
                  <a:pt x="1782470" y="1057655"/>
                </a:lnTo>
                <a:lnTo>
                  <a:pt x="1792224" y="1045463"/>
                </a:lnTo>
                <a:lnTo>
                  <a:pt x="1792224" y="1042415"/>
                </a:lnTo>
                <a:close/>
              </a:path>
              <a:path w="1813560" h="1097279">
                <a:moveTo>
                  <a:pt x="54863" y="1042415"/>
                </a:moveTo>
                <a:lnTo>
                  <a:pt x="54863" y="1045463"/>
                </a:lnTo>
                <a:lnTo>
                  <a:pt x="57912" y="1045463"/>
                </a:lnTo>
                <a:lnTo>
                  <a:pt x="54863" y="1042415"/>
                </a:lnTo>
                <a:close/>
              </a:path>
              <a:path w="1813560" h="1097279">
                <a:moveTo>
                  <a:pt x="1780032" y="1011935"/>
                </a:moveTo>
                <a:lnTo>
                  <a:pt x="1770888" y="1030223"/>
                </a:lnTo>
                <a:lnTo>
                  <a:pt x="1758696" y="1045463"/>
                </a:lnTo>
                <a:lnTo>
                  <a:pt x="1761744" y="1042415"/>
                </a:lnTo>
                <a:lnTo>
                  <a:pt x="1792224" y="1042415"/>
                </a:lnTo>
                <a:lnTo>
                  <a:pt x="1804415" y="1024127"/>
                </a:lnTo>
                <a:lnTo>
                  <a:pt x="1807028" y="1014983"/>
                </a:lnTo>
                <a:lnTo>
                  <a:pt x="1780032" y="1014983"/>
                </a:lnTo>
                <a:lnTo>
                  <a:pt x="1780032" y="1011935"/>
                </a:lnTo>
                <a:close/>
              </a:path>
              <a:path w="1813560" h="1097279">
                <a:moveTo>
                  <a:pt x="33527" y="1011935"/>
                </a:moveTo>
                <a:lnTo>
                  <a:pt x="33527" y="1014983"/>
                </a:lnTo>
                <a:lnTo>
                  <a:pt x="35051" y="1014983"/>
                </a:lnTo>
                <a:lnTo>
                  <a:pt x="33527" y="1011935"/>
                </a:lnTo>
                <a:close/>
              </a:path>
              <a:path w="1813560" h="1097279">
                <a:moveTo>
                  <a:pt x="1807028" y="82295"/>
                </a:moveTo>
                <a:lnTo>
                  <a:pt x="1780032" y="82295"/>
                </a:lnTo>
                <a:lnTo>
                  <a:pt x="1786127" y="100583"/>
                </a:lnTo>
                <a:lnTo>
                  <a:pt x="1789176" y="121919"/>
                </a:lnTo>
                <a:lnTo>
                  <a:pt x="1789176" y="978407"/>
                </a:lnTo>
                <a:lnTo>
                  <a:pt x="1786127" y="996695"/>
                </a:lnTo>
                <a:lnTo>
                  <a:pt x="1780032" y="1014983"/>
                </a:lnTo>
                <a:lnTo>
                  <a:pt x="1807028" y="1014983"/>
                </a:lnTo>
                <a:lnTo>
                  <a:pt x="1810512" y="1002791"/>
                </a:lnTo>
                <a:lnTo>
                  <a:pt x="1810512" y="999743"/>
                </a:lnTo>
                <a:lnTo>
                  <a:pt x="1813560" y="978407"/>
                </a:lnTo>
                <a:lnTo>
                  <a:pt x="1813560" y="118871"/>
                </a:lnTo>
                <a:lnTo>
                  <a:pt x="1810512" y="97535"/>
                </a:lnTo>
                <a:lnTo>
                  <a:pt x="1810512" y="94487"/>
                </a:lnTo>
                <a:lnTo>
                  <a:pt x="1807028" y="82295"/>
                </a:lnTo>
                <a:close/>
              </a:path>
              <a:path w="1813560" h="1097279">
                <a:moveTo>
                  <a:pt x="35051" y="82295"/>
                </a:moveTo>
                <a:lnTo>
                  <a:pt x="33527" y="82295"/>
                </a:lnTo>
                <a:lnTo>
                  <a:pt x="33527" y="85343"/>
                </a:lnTo>
                <a:lnTo>
                  <a:pt x="35051" y="82295"/>
                </a:lnTo>
                <a:close/>
              </a:path>
              <a:path w="1813560" h="1097279">
                <a:moveTo>
                  <a:pt x="1758696" y="51815"/>
                </a:moveTo>
                <a:lnTo>
                  <a:pt x="1770888" y="67055"/>
                </a:lnTo>
                <a:lnTo>
                  <a:pt x="1780032" y="85343"/>
                </a:lnTo>
                <a:lnTo>
                  <a:pt x="1780032" y="82295"/>
                </a:lnTo>
                <a:lnTo>
                  <a:pt x="1807028" y="82295"/>
                </a:lnTo>
                <a:lnTo>
                  <a:pt x="1804415" y="73151"/>
                </a:lnTo>
                <a:lnTo>
                  <a:pt x="1792224" y="54863"/>
                </a:lnTo>
                <a:lnTo>
                  <a:pt x="1761744" y="54863"/>
                </a:lnTo>
                <a:lnTo>
                  <a:pt x="1758696" y="51815"/>
                </a:lnTo>
                <a:close/>
              </a:path>
              <a:path w="1813560" h="1097279">
                <a:moveTo>
                  <a:pt x="54863" y="51815"/>
                </a:moveTo>
                <a:lnTo>
                  <a:pt x="51815" y="54863"/>
                </a:lnTo>
                <a:lnTo>
                  <a:pt x="53644" y="53339"/>
                </a:lnTo>
                <a:lnTo>
                  <a:pt x="54863" y="51815"/>
                </a:lnTo>
                <a:close/>
              </a:path>
              <a:path w="1813560" h="1097279">
                <a:moveTo>
                  <a:pt x="53644" y="53339"/>
                </a:moveTo>
                <a:lnTo>
                  <a:pt x="51815" y="54863"/>
                </a:lnTo>
                <a:lnTo>
                  <a:pt x="52425" y="54863"/>
                </a:lnTo>
                <a:lnTo>
                  <a:pt x="53644" y="53339"/>
                </a:lnTo>
                <a:close/>
              </a:path>
              <a:path w="1813560" h="1097279">
                <a:moveTo>
                  <a:pt x="1782470" y="39624"/>
                </a:moveTo>
                <a:lnTo>
                  <a:pt x="1746504" y="39624"/>
                </a:lnTo>
                <a:lnTo>
                  <a:pt x="1761744" y="54863"/>
                </a:lnTo>
                <a:lnTo>
                  <a:pt x="1792224" y="54863"/>
                </a:lnTo>
                <a:lnTo>
                  <a:pt x="1792224" y="51815"/>
                </a:lnTo>
                <a:lnTo>
                  <a:pt x="1782470" y="39624"/>
                </a:lnTo>
                <a:close/>
              </a:path>
              <a:path w="1813560" h="1097279">
                <a:moveTo>
                  <a:pt x="55473" y="51815"/>
                </a:moveTo>
                <a:lnTo>
                  <a:pt x="54863" y="51815"/>
                </a:lnTo>
                <a:lnTo>
                  <a:pt x="53644" y="53339"/>
                </a:lnTo>
                <a:lnTo>
                  <a:pt x="55473" y="51815"/>
                </a:lnTo>
                <a:close/>
              </a:path>
              <a:path w="1813560" h="1097279">
                <a:moveTo>
                  <a:pt x="73151" y="39624"/>
                </a:moveTo>
                <a:lnTo>
                  <a:pt x="70104" y="39624"/>
                </a:lnTo>
                <a:lnTo>
                  <a:pt x="67056" y="42671"/>
                </a:lnTo>
                <a:lnTo>
                  <a:pt x="73151" y="39624"/>
                </a:lnTo>
                <a:close/>
              </a:path>
              <a:path w="1813560" h="1097279">
                <a:moveTo>
                  <a:pt x="1765553" y="24383"/>
                </a:moveTo>
                <a:lnTo>
                  <a:pt x="1694688" y="24383"/>
                </a:lnTo>
                <a:lnTo>
                  <a:pt x="1712976" y="27431"/>
                </a:lnTo>
                <a:lnTo>
                  <a:pt x="1709927" y="27431"/>
                </a:lnTo>
                <a:lnTo>
                  <a:pt x="1731264" y="33527"/>
                </a:lnTo>
                <a:lnTo>
                  <a:pt x="1728215" y="33527"/>
                </a:lnTo>
                <a:lnTo>
                  <a:pt x="1746504" y="42671"/>
                </a:lnTo>
                <a:lnTo>
                  <a:pt x="1746504" y="39624"/>
                </a:lnTo>
                <a:lnTo>
                  <a:pt x="1782470" y="39624"/>
                </a:lnTo>
                <a:lnTo>
                  <a:pt x="1780032" y="36575"/>
                </a:lnTo>
                <a:lnTo>
                  <a:pt x="1776984" y="33527"/>
                </a:lnTo>
                <a:lnTo>
                  <a:pt x="1765553" y="24383"/>
                </a:lnTo>
                <a:close/>
              </a:path>
              <a:path w="1813560" h="1097279">
                <a:moveTo>
                  <a:pt x="1719072" y="3048"/>
                </a:moveTo>
                <a:lnTo>
                  <a:pt x="94487" y="3048"/>
                </a:lnTo>
                <a:lnTo>
                  <a:pt x="76200" y="9143"/>
                </a:lnTo>
                <a:lnTo>
                  <a:pt x="73151" y="9143"/>
                </a:lnTo>
                <a:lnTo>
                  <a:pt x="54863" y="21336"/>
                </a:lnTo>
                <a:lnTo>
                  <a:pt x="1758696" y="21336"/>
                </a:lnTo>
                <a:lnTo>
                  <a:pt x="1740408" y="9143"/>
                </a:lnTo>
                <a:lnTo>
                  <a:pt x="1719072" y="3048"/>
                </a:lnTo>
                <a:close/>
              </a:path>
              <a:path w="1813560" h="1097279">
                <a:moveTo>
                  <a:pt x="1694688" y="0"/>
                </a:moveTo>
                <a:lnTo>
                  <a:pt x="118872" y="0"/>
                </a:lnTo>
                <a:lnTo>
                  <a:pt x="97536" y="3048"/>
                </a:lnTo>
                <a:lnTo>
                  <a:pt x="1716024" y="3048"/>
                </a:lnTo>
                <a:lnTo>
                  <a:pt x="169468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4364228" y="4705603"/>
            <a:ext cx="1499235" cy="523240"/>
          </a:xfrm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pPr marL="475615" marR="5080" indent="-463550">
              <a:lnSpc>
                <a:spcPts val="1870"/>
              </a:lnSpc>
              <a:spcBef>
                <a:spcPts val="305"/>
              </a:spcBef>
            </a:pPr>
            <a:r>
              <a:rPr sz="1700" spc="-110" dirty="0">
                <a:solidFill>
                  <a:srgbClr val="FFFFFF"/>
                </a:solidFill>
                <a:latin typeface="Arial"/>
                <a:cs typeface="Arial"/>
              </a:rPr>
              <a:t>Penggetaran </a:t>
            </a:r>
            <a:r>
              <a:rPr sz="1700" spc="-85" dirty="0">
                <a:solidFill>
                  <a:srgbClr val="FFFFFF"/>
                </a:solidFill>
                <a:latin typeface="Arial"/>
                <a:cs typeface="Arial"/>
              </a:rPr>
              <a:t>dan  </a:t>
            </a:r>
            <a:r>
              <a:rPr sz="1700" spc="-65" dirty="0">
                <a:solidFill>
                  <a:srgbClr val="FFFFFF"/>
                </a:solidFill>
                <a:latin typeface="Arial"/>
                <a:cs typeface="Arial"/>
              </a:rPr>
              <a:t>curing</a:t>
            </a:r>
            <a:endParaRPr sz="1700">
              <a:latin typeface="Arial"/>
              <a:cs typeface="Arial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4892040" y="5684520"/>
            <a:ext cx="441959" cy="381000"/>
          </a:xfrm>
          <a:custGeom>
            <a:avLst/>
            <a:gdLst/>
            <a:ahLst/>
            <a:cxnLst/>
            <a:rect l="l" t="t" r="r" b="b"/>
            <a:pathLst>
              <a:path w="441960" h="381000">
                <a:moveTo>
                  <a:pt x="441960" y="192023"/>
                </a:moveTo>
                <a:lnTo>
                  <a:pt x="0" y="192023"/>
                </a:lnTo>
                <a:lnTo>
                  <a:pt x="222504" y="380999"/>
                </a:lnTo>
                <a:lnTo>
                  <a:pt x="441960" y="192023"/>
                </a:lnTo>
                <a:close/>
              </a:path>
              <a:path w="441960" h="381000">
                <a:moveTo>
                  <a:pt x="353568" y="0"/>
                </a:moveTo>
                <a:lnTo>
                  <a:pt x="88392" y="0"/>
                </a:lnTo>
                <a:lnTo>
                  <a:pt x="88392" y="192023"/>
                </a:lnTo>
                <a:lnTo>
                  <a:pt x="353568" y="192023"/>
                </a:lnTo>
                <a:lnTo>
                  <a:pt x="353568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218432" y="6242303"/>
            <a:ext cx="1789430" cy="1073150"/>
          </a:xfrm>
          <a:custGeom>
            <a:avLst/>
            <a:gdLst/>
            <a:ahLst/>
            <a:cxnLst/>
            <a:rect l="l" t="t" r="r" b="b"/>
            <a:pathLst>
              <a:path w="1789429" h="1073150">
                <a:moveTo>
                  <a:pt x="1682495" y="0"/>
                </a:moveTo>
                <a:lnTo>
                  <a:pt x="109727" y="0"/>
                </a:lnTo>
                <a:lnTo>
                  <a:pt x="66865" y="8572"/>
                </a:lnTo>
                <a:lnTo>
                  <a:pt x="32003" y="32004"/>
                </a:lnTo>
                <a:lnTo>
                  <a:pt x="8572" y="66865"/>
                </a:lnTo>
                <a:lnTo>
                  <a:pt x="0" y="109728"/>
                </a:lnTo>
                <a:lnTo>
                  <a:pt x="0" y="966216"/>
                </a:lnTo>
                <a:lnTo>
                  <a:pt x="8572" y="1007316"/>
                </a:lnTo>
                <a:lnTo>
                  <a:pt x="32003" y="1041273"/>
                </a:lnTo>
                <a:lnTo>
                  <a:pt x="66865" y="1064371"/>
                </a:lnTo>
                <a:lnTo>
                  <a:pt x="109727" y="1072896"/>
                </a:lnTo>
                <a:lnTo>
                  <a:pt x="1682495" y="1072896"/>
                </a:lnTo>
                <a:lnTo>
                  <a:pt x="1723596" y="1064371"/>
                </a:lnTo>
                <a:lnTo>
                  <a:pt x="1757552" y="1041273"/>
                </a:lnTo>
                <a:lnTo>
                  <a:pt x="1780651" y="1007316"/>
                </a:lnTo>
                <a:lnTo>
                  <a:pt x="1789176" y="966216"/>
                </a:lnTo>
                <a:lnTo>
                  <a:pt x="1789176" y="109728"/>
                </a:lnTo>
                <a:lnTo>
                  <a:pt x="1780651" y="66865"/>
                </a:lnTo>
                <a:lnTo>
                  <a:pt x="1757552" y="32004"/>
                </a:lnTo>
                <a:lnTo>
                  <a:pt x="1723596" y="8572"/>
                </a:lnTo>
                <a:lnTo>
                  <a:pt x="1682495" y="0"/>
                </a:lnTo>
                <a:close/>
              </a:path>
            </a:pathLst>
          </a:custGeom>
          <a:solidFill>
            <a:srgbClr val="4E80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206240" y="6230111"/>
            <a:ext cx="1813560" cy="1085215"/>
          </a:xfrm>
          <a:custGeom>
            <a:avLst/>
            <a:gdLst/>
            <a:ahLst/>
            <a:cxnLst/>
            <a:rect l="l" t="t" r="r" b="b"/>
            <a:pathLst>
              <a:path w="1813560" h="1085215">
                <a:moveTo>
                  <a:pt x="1761744" y="21335"/>
                </a:moveTo>
                <a:lnTo>
                  <a:pt x="51815" y="21335"/>
                </a:lnTo>
                <a:lnTo>
                  <a:pt x="36575" y="33528"/>
                </a:lnTo>
                <a:lnTo>
                  <a:pt x="36575" y="36575"/>
                </a:lnTo>
                <a:lnTo>
                  <a:pt x="21336" y="51815"/>
                </a:lnTo>
                <a:lnTo>
                  <a:pt x="21336" y="54863"/>
                </a:lnTo>
                <a:lnTo>
                  <a:pt x="12192" y="73151"/>
                </a:lnTo>
                <a:lnTo>
                  <a:pt x="9144" y="73151"/>
                </a:lnTo>
                <a:lnTo>
                  <a:pt x="9144" y="76200"/>
                </a:lnTo>
                <a:lnTo>
                  <a:pt x="3048" y="94487"/>
                </a:lnTo>
                <a:lnTo>
                  <a:pt x="3048" y="97535"/>
                </a:lnTo>
                <a:lnTo>
                  <a:pt x="0" y="121919"/>
                </a:lnTo>
                <a:lnTo>
                  <a:pt x="0" y="978407"/>
                </a:lnTo>
                <a:lnTo>
                  <a:pt x="3048" y="999744"/>
                </a:lnTo>
                <a:lnTo>
                  <a:pt x="3048" y="1002793"/>
                </a:lnTo>
                <a:lnTo>
                  <a:pt x="9144" y="1024128"/>
                </a:lnTo>
                <a:lnTo>
                  <a:pt x="12192" y="1027176"/>
                </a:lnTo>
                <a:lnTo>
                  <a:pt x="21336" y="1045463"/>
                </a:lnTo>
                <a:lnTo>
                  <a:pt x="36575" y="1060704"/>
                </a:lnTo>
                <a:lnTo>
                  <a:pt x="36575" y="1063752"/>
                </a:lnTo>
                <a:lnTo>
                  <a:pt x="51815" y="1075944"/>
                </a:lnTo>
                <a:lnTo>
                  <a:pt x="54863" y="1075944"/>
                </a:lnTo>
                <a:lnTo>
                  <a:pt x="54863" y="1078993"/>
                </a:lnTo>
                <a:lnTo>
                  <a:pt x="67055" y="1085088"/>
                </a:lnTo>
                <a:lnTo>
                  <a:pt x="1746504" y="1085088"/>
                </a:lnTo>
                <a:lnTo>
                  <a:pt x="1758696" y="1078993"/>
                </a:lnTo>
                <a:lnTo>
                  <a:pt x="1761744" y="1075944"/>
                </a:lnTo>
                <a:lnTo>
                  <a:pt x="1765554" y="1072895"/>
                </a:lnTo>
                <a:lnTo>
                  <a:pt x="121920" y="1072895"/>
                </a:lnTo>
                <a:lnTo>
                  <a:pt x="100584" y="1069848"/>
                </a:lnTo>
                <a:lnTo>
                  <a:pt x="103632" y="1069848"/>
                </a:lnTo>
                <a:lnTo>
                  <a:pt x="92964" y="1066800"/>
                </a:lnTo>
                <a:lnTo>
                  <a:pt x="85344" y="1066800"/>
                </a:lnTo>
                <a:lnTo>
                  <a:pt x="71629" y="1057657"/>
                </a:lnTo>
                <a:lnTo>
                  <a:pt x="70104" y="1057657"/>
                </a:lnTo>
                <a:lnTo>
                  <a:pt x="54863" y="1045463"/>
                </a:lnTo>
                <a:lnTo>
                  <a:pt x="45110" y="1033272"/>
                </a:lnTo>
                <a:lnTo>
                  <a:pt x="42672" y="1033272"/>
                </a:lnTo>
                <a:lnTo>
                  <a:pt x="33527" y="1014983"/>
                </a:lnTo>
                <a:lnTo>
                  <a:pt x="28448" y="999744"/>
                </a:lnTo>
                <a:lnTo>
                  <a:pt x="27432" y="999744"/>
                </a:lnTo>
                <a:lnTo>
                  <a:pt x="27432" y="100584"/>
                </a:lnTo>
                <a:lnTo>
                  <a:pt x="28302" y="100584"/>
                </a:lnTo>
                <a:lnTo>
                  <a:pt x="33527" y="82296"/>
                </a:lnTo>
                <a:lnTo>
                  <a:pt x="35051" y="82296"/>
                </a:lnTo>
                <a:lnTo>
                  <a:pt x="42672" y="67056"/>
                </a:lnTo>
                <a:lnTo>
                  <a:pt x="44703" y="67056"/>
                </a:lnTo>
                <a:lnTo>
                  <a:pt x="54863" y="51815"/>
                </a:lnTo>
                <a:lnTo>
                  <a:pt x="58674" y="51815"/>
                </a:lnTo>
                <a:lnTo>
                  <a:pt x="70104" y="42671"/>
                </a:lnTo>
                <a:lnTo>
                  <a:pt x="67056" y="42671"/>
                </a:lnTo>
                <a:lnTo>
                  <a:pt x="85344" y="33528"/>
                </a:lnTo>
                <a:lnTo>
                  <a:pt x="82296" y="33528"/>
                </a:lnTo>
                <a:lnTo>
                  <a:pt x="103632" y="27431"/>
                </a:lnTo>
                <a:lnTo>
                  <a:pt x="100584" y="27431"/>
                </a:lnTo>
                <a:lnTo>
                  <a:pt x="121920" y="24384"/>
                </a:lnTo>
                <a:lnTo>
                  <a:pt x="1765554" y="24384"/>
                </a:lnTo>
                <a:lnTo>
                  <a:pt x="1761744" y="21335"/>
                </a:lnTo>
                <a:close/>
              </a:path>
              <a:path w="1813560" h="1085215">
                <a:moveTo>
                  <a:pt x="1731264" y="1063752"/>
                </a:moveTo>
                <a:lnTo>
                  <a:pt x="1709927" y="1069848"/>
                </a:lnTo>
                <a:lnTo>
                  <a:pt x="1712976" y="1069848"/>
                </a:lnTo>
                <a:lnTo>
                  <a:pt x="1691639" y="1072895"/>
                </a:lnTo>
                <a:lnTo>
                  <a:pt x="1765554" y="1072895"/>
                </a:lnTo>
                <a:lnTo>
                  <a:pt x="1773174" y="1066800"/>
                </a:lnTo>
                <a:lnTo>
                  <a:pt x="1728215" y="1066800"/>
                </a:lnTo>
                <a:lnTo>
                  <a:pt x="1731264" y="1063752"/>
                </a:lnTo>
                <a:close/>
              </a:path>
              <a:path w="1813560" h="1085215">
                <a:moveTo>
                  <a:pt x="82296" y="1063752"/>
                </a:moveTo>
                <a:lnTo>
                  <a:pt x="85344" y="1066800"/>
                </a:lnTo>
                <a:lnTo>
                  <a:pt x="92964" y="1066800"/>
                </a:lnTo>
                <a:lnTo>
                  <a:pt x="82296" y="1063752"/>
                </a:lnTo>
                <a:close/>
              </a:path>
              <a:path w="1813560" h="1085215">
                <a:moveTo>
                  <a:pt x="1746504" y="1054608"/>
                </a:moveTo>
                <a:lnTo>
                  <a:pt x="1728215" y="1066800"/>
                </a:lnTo>
                <a:lnTo>
                  <a:pt x="1773174" y="1066800"/>
                </a:lnTo>
                <a:lnTo>
                  <a:pt x="1776984" y="1063752"/>
                </a:lnTo>
                <a:lnTo>
                  <a:pt x="1780032" y="1063752"/>
                </a:lnTo>
                <a:lnTo>
                  <a:pt x="1780032" y="1060704"/>
                </a:lnTo>
                <a:lnTo>
                  <a:pt x="1782469" y="1057657"/>
                </a:lnTo>
                <a:lnTo>
                  <a:pt x="1746504" y="1057657"/>
                </a:lnTo>
                <a:lnTo>
                  <a:pt x="1746504" y="1054608"/>
                </a:lnTo>
                <a:close/>
              </a:path>
              <a:path w="1813560" h="1085215">
                <a:moveTo>
                  <a:pt x="67056" y="1054608"/>
                </a:moveTo>
                <a:lnTo>
                  <a:pt x="70104" y="1057657"/>
                </a:lnTo>
                <a:lnTo>
                  <a:pt x="71629" y="1057657"/>
                </a:lnTo>
                <a:lnTo>
                  <a:pt x="67056" y="1054608"/>
                </a:lnTo>
                <a:close/>
              </a:path>
              <a:path w="1813560" h="1085215">
                <a:moveTo>
                  <a:pt x="1770888" y="1030224"/>
                </a:moveTo>
                <a:lnTo>
                  <a:pt x="1758696" y="1045463"/>
                </a:lnTo>
                <a:lnTo>
                  <a:pt x="1761744" y="1045463"/>
                </a:lnTo>
                <a:lnTo>
                  <a:pt x="1746504" y="1057657"/>
                </a:lnTo>
                <a:lnTo>
                  <a:pt x="1782469" y="1057657"/>
                </a:lnTo>
                <a:lnTo>
                  <a:pt x="1792224" y="1045463"/>
                </a:lnTo>
                <a:lnTo>
                  <a:pt x="1800352" y="1033272"/>
                </a:lnTo>
                <a:lnTo>
                  <a:pt x="1770888" y="1033272"/>
                </a:lnTo>
                <a:lnTo>
                  <a:pt x="1770888" y="1030224"/>
                </a:lnTo>
                <a:close/>
              </a:path>
              <a:path w="1813560" h="1085215">
                <a:moveTo>
                  <a:pt x="42672" y="1030224"/>
                </a:moveTo>
                <a:lnTo>
                  <a:pt x="42672" y="1033272"/>
                </a:lnTo>
                <a:lnTo>
                  <a:pt x="45110" y="1033272"/>
                </a:lnTo>
                <a:lnTo>
                  <a:pt x="42672" y="1030224"/>
                </a:lnTo>
                <a:close/>
              </a:path>
              <a:path w="1813560" h="1085215">
                <a:moveTo>
                  <a:pt x="1786127" y="996695"/>
                </a:moveTo>
                <a:lnTo>
                  <a:pt x="1780032" y="1014983"/>
                </a:lnTo>
                <a:lnTo>
                  <a:pt x="1770888" y="1033272"/>
                </a:lnTo>
                <a:lnTo>
                  <a:pt x="1800352" y="1033272"/>
                </a:lnTo>
                <a:lnTo>
                  <a:pt x="1804415" y="1027176"/>
                </a:lnTo>
                <a:lnTo>
                  <a:pt x="1804415" y="1024128"/>
                </a:lnTo>
                <a:lnTo>
                  <a:pt x="1810512" y="1002793"/>
                </a:lnTo>
                <a:lnTo>
                  <a:pt x="1810512" y="999744"/>
                </a:lnTo>
                <a:lnTo>
                  <a:pt x="1786127" y="999744"/>
                </a:lnTo>
                <a:lnTo>
                  <a:pt x="1786127" y="996695"/>
                </a:lnTo>
                <a:close/>
              </a:path>
              <a:path w="1813560" h="1085215">
                <a:moveTo>
                  <a:pt x="27432" y="996695"/>
                </a:moveTo>
                <a:lnTo>
                  <a:pt x="27432" y="999744"/>
                </a:lnTo>
                <a:lnTo>
                  <a:pt x="28448" y="999744"/>
                </a:lnTo>
                <a:lnTo>
                  <a:pt x="27432" y="996695"/>
                </a:lnTo>
                <a:close/>
              </a:path>
              <a:path w="1813560" h="1085215">
                <a:moveTo>
                  <a:pt x="1810947" y="100584"/>
                </a:moveTo>
                <a:lnTo>
                  <a:pt x="1786127" y="100584"/>
                </a:lnTo>
                <a:lnTo>
                  <a:pt x="1789176" y="121919"/>
                </a:lnTo>
                <a:lnTo>
                  <a:pt x="1789176" y="978407"/>
                </a:lnTo>
                <a:lnTo>
                  <a:pt x="1786127" y="999744"/>
                </a:lnTo>
                <a:lnTo>
                  <a:pt x="1810512" y="999744"/>
                </a:lnTo>
                <a:lnTo>
                  <a:pt x="1813560" y="978407"/>
                </a:lnTo>
                <a:lnTo>
                  <a:pt x="1813560" y="118872"/>
                </a:lnTo>
                <a:lnTo>
                  <a:pt x="1810947" y="100584"/>
                </a:lnTo>
                <a:close/>
              </a:path>
              <a:path w="1813560" h="1085215">
                <a:moveTo>
                  <a:pt x="28302" y="100584"/>
                </a:moveTo>
                <a:lnTo>
                  <a:pt x="27432" y="100584"/>
                </a:lnTo>
                <a:lnTo>
                  <a:pt x="27432" y="103631"/>
                </a:lnTo>
                <a:lnTo>
                  <a:pt x="28302" y="100584"/>
                </a:lnTo>
                <a:close/>
              </a:path>
              <a:path w="1813560" h="1085215">
                <a:moveTo>
                  <a:pt x="1806448" y="82296"/>
                </a:moveTo>
                <a:lnTo>
                  <a:pt x="1780032" y="82296"/>
                </a:lnTo>
                <a:lnTo>
                  <a:pt x="1786127" y="103631"/>
                </a:lnTo>
                <a:lnTo>
                  <a:pt x="1786127" y="100584"/>
                </a:lnTo>
                <a:lnTo>
                  <a:pt x="1810947" y="100584"/>
                </a:lnTo>
                <a:lnTo>
                  <a:pt x="1810512" y="97535"/>
                </a:lnTo>
                <a:lnTo>
                  <a:pt x="1810512" y="94487"/>
                </a:lnTo>
                <a:lnTo>
                  <a:pt x="1806448" y="82296"/>
                </a:lnTo>
                <a:close/>
              </a:path>
              <a:path w="1813560" h="1085215">
                <a:moveTo>
                  <a:pt x="35051" y="82296"/>
                </a:moveTo>
                <a:lnTo>
                  <a:pt x="33527" y="82296"/>
                </a:lnTo>
                <a:lnTo>
                  <a:pt x="33527" y="85343"/>
                </a:lnTo>
                <a:lnTo>
                  <a:pt x="35051" y="82296"/>
                </a:lnTo>
                <a:close/>
              </a:path>
              <a:path w="1813560" h="1085215">
                <a:moveTo>
                  <a:pt x="1760050" y="53509"/>
                </a:moveTo>
                <a:lnTo>
                  <a:pt x="1770888" y="67056"/>
                </a:lnTo>
                <a:lnTo>
                  <a:pt x="1780032" y="85343"/>
                </a:lnTo>
                <a:lnTo>
                  <a:pt x="1780032" y="82296"/>
                </a:lnTo>
                <a:lnTo>
                  <a:pt x="1806448" y="82296"/>
                </a:lnTo>
                <a:lnTo>
                  <a:pt x="1804415" y="76200"/>
                </a:lnTo>
                <a:lnTo>
                  <a:pt x="1804415" y="73151"/>
                </a:lnTo>
                <a:lnTo>
                  <a:pt x="1792224" y="54863"/>
                </a:lnTo>
                <a:lnTo>
                  <a:pt x="1761744" y="54863"/>
                </a:lnTo>
                <a:lnTo>
                  <a:pt x="1760050" y="53509"/>
                </a:lnTo>
                <a:close/>
              </a:path>
              <a:path w="1813560" h="1085215">
                <a:moveTo>
                  <a:pt x="44703" y="67056"/>
                </a:moveTo>
                <a:lnTo>
                  <a:pt x="42672" y="67056"/>
                </a:lnTo>
                <a:lnTo>
                  <a:pt x="42672" y="70103"/>
                </a:lnTo>
                <a:lnTo>
                  <a:pt x="44703" y="67056"/>
                </a:lnTo>
                <a:close/>
              </a:path>
              <a:path w="1813560" h="1085215">
                <a:moveTo>
                  <a:pt x="58674" y="51815"/>
                </a:moveTo>
                <a:lnTo>
                  <a:pt x="54863" y="51815"/>
                </a:lnTo>
                <a:lnTo>
                  <a:pt x="54863" y="54863"/>
                </a:lnTo>
                <a:lnTo>
                  <a:pt x="58674" y="51815"/>
                </a:lnTo>
                <a:close/>
              </a:path>
              <a:path w="1813560" h="1085215">
                <a:moveTo>
                  <a:pt x="1758696" y="51815"/>
                </a:moveTo>
                <a:lnTo>
                  <a:pt x="1760050" y="53509"/>
                </a:lnTo>
                <a:lnTo>
                  <a:pt x="1761744" y="54863"/>
                </a:lnTo>
                <a:lnTo>
                  <a:pt x="1758696" y="51815"/>
                </a:lnTo>
                <a:close/>
              </a:path>
              <a:path w="1813560" h="1085215">
                <a:moveTo>
                  <a:pt x="1792224" y="51815"/>
                </a:moveTo>
                <a:lnTo>
                  <a:pt x="1758696" y="51815"/>
                </a:lnTo>
                <a:lnTo>
                  <a:pt x="1761744" y="54863"/>
                </a:lnTo>
                <a:lnTo>
                  <a:pt x="1792224" y="54863"/>
                </a:lnTo>
                <a:lnTo>
                  <a:pt x="1792224" y="51815"/>
                </a:lnTo>
                <a:close/>
              </a:path>
              <a:path w="1813560" h="1085215">
                <a:moveTo>
                  <a:pt x="1765554" y="24384"/>
                </a:moveTo>
                <a:lnTo>
                  <a:pt x="121920" y="24384"/>
                </a:lnTo>
                <a:lnTo>
                  <a:pt x="1694688" y="27431"/>
                </a:lnTo>
                <a:lnTo>
                  <a:pt x="1709927" y="27431"/>
                </a:lnTo>
                <a:lnTo>
                  <a:pt x="1731264" y="33528"/>
                </a:lnTo>
                <a:lnTo>
                  <a:pt x="1728215" y="33528"/>
                </a:lnTo>
                <a:lnTo>
                  <a:pt x="1746504" y="42671"/>
                </a:lnTo>
                <a:lnTo>
                  <a:pt x="1760050" y="53509"/>
                </a:lnTo>
                <a:lnTo>
                  <a:pt x="1758696" y="51815"/>
                </a:lnTo>
                <a:lnTo>
                  <a:pt x="1792224" y="51815"/>
                </a:lnTo>
                <a:lnTo>
                  <a:pt x="1780032" y="36575"/>
                </a:lnTo>
                <a:lnTo>
                  <a:pt x="1776984" y="36575"/>
                </a:lnTo>
                <a:lnTo>
                  <a:pt x="1776984" y="33528"/>
                </a:lnTo>
                <a:lnTo>
                  <a:pt x="1765554" y="24384"/>
                </a:lnTo>
                <a:close/>
              </a:path>
              <a:path w="1813560" h="1085215">
                <a:moveTo>
                  <a:pt x="1719072" y="3047"/>
                </a:moveTo>
                <a:lnTo>
                  <a:pt x="94487" y="3047"/>
                </a:lnTo>
                <a:lnTo>
                  <a:pt x="76200" y="9143"/>
                </a:lnTo>
                <a:lnTo>
                  <a:pt x="73151" y="9143"/>
                </a:lnTo>
                <a:lnTo>
                  <a:pt x="54863" y="21335"/>
                </a:lnTo>
                <a:lnTo>
                  <a:pt x="1758696" y="21335"/>
                </a:lnTo>
                <a:lnTo>
                  <a:pt x="1740408" y="9143"/>
                </a:lnTo>
                <a:lnTo>
                  <a:pt x="1719072" y="3047"/>
                </a:lnTo>
                <a:close/>
              </a:path>
              <a:path w="1813560" h="1085215">
                <a:moveTo>
                  <a:pt x="1694688" y="0"/>
                </a:moveTo>
                <a:lnTo>
                  <a:pt x="118872" y="0"/>
                </a:lnTo>
                <a:lnTo>
                  <a:pt x="97536" y="3047"/>
                </a:lnTo>
                <a:lnTo>
                  <a:pt x="1716024" y="3047"/>
                </a:lnTo>
                <a:lnTo>
                  <a:pt x="169468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4333747" y="6372859"/>
            <a:ext cx="1557020" cy="757555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 marR="5080" algn="ctr">
              <a:lnSpc>
                <a:spcPct val="91200"/>
              </a:lnSpc>
              <a:spcBef>
                <a:spcPts val="280"/>
              </a:spcBef>
            </a:pPr>
            <a:r>
              <a:rPr sz="1700" spc="-105" dirty="0">
                <a:solidFill>
                  <a:srgbClr val="FFFFFF"/>
                </a:solidFill>
                <a:latin typeface="Arial"/>
                <a:cs typeface="Arial"/>
              </a:rPr>
              <a:t>Setelah </a:t>
            </a:r>
            <a:r>
              <a:rPr sz="1700" spc="-114" dirty="0">
                <a:solidFill>
                  <a:srgbClr val="FFFFFF"/>
                </a:solidFill>
                <a:latin typeface="Arial"/>
                <a:cs typeface="Arial"/>
              </a:rPr>
              <a:t>keras </a:t>
            </a:r>
            <a:r>
              <a:rPr sz="1700" spc="-85" dirty="0">
                <a:solidFill>
                  <a:srgbClr val="FFFFFF"/>
                </a:solidFill>
                <a:latin typeface="Arial"/>
                <a:cs typeface="Arial"/>
              </a:rPr>
              <a:t>dan  </a:t>
            </a:r>
            <a:r>
              <a:rPr sz="1700" spc="-55" dirty="0">
                <a:solidFill>
                  <a:srgbClr val="FFFFFF"/>
                </a:solidFill>
                <a:latin typeface="Arial"/>
                <a:cs typeface="Arial"/>
              </a:rPr>
              <a:t>kuat, dipotong </a:t>
            </a:r>
            <a:r>
              <a:rPr sz="1700" spc="-85" dirty="0">
                <a:solidFill>
                  <a:srgbClr val="FFFFFF"/>
                </a:solidFill>
                <a:latin typeface="Arial"/>
                <a:cs typeface="Arial"/>
              </a:rPr>
              <a:t>2  </a:t>
            </a:r>
            <a:r>
              <a:rPr sz="1700" spc="-50" dirty="0">
                <a:solidFill>
                  <a:srgbClr val="FFFFFF"/>
                </a:solidFill>
                <a:latin typeface="Arial"/>
                <a:cs typeface="Arial"/>
              </a:rPr>
              <a:t>meter-an</a:t>
            </a:r>
            <a:endParaRPr sz="1700">
              <a:latin typeface="Arial"/>
              <a:cs typeface="Arial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7010400" y="5373623"/>
            <a:ext cx="2590800" cy="194157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>
            <a:spLocks noGrp="1"/>
          </p:cNvSpPr>
          <p:nvPr>
            <p:ph type="title"/>
          </p:nvPr>
        </p:nvSpPr>
        <p:spPr>
          <a:xfrm>
            <a:off x="3583940" y="1907540"/>
            <a:ext cx="405892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160" dirty="0">
                <a:solidFill>
                  <a:srgbClr val="FF0000"/>
                </a:solidFill>
              </a:rPr>
              <a:t>1.Longline</a:t>
            </a:r>
            <a:r>
              <a:rPr sz="3600" spc="-250" dirty="0">
                <a:solidFill>
                  <a:srgbClr val="FF0000"/>
                </a:solidFill>
              </a:rPr>
              <a:t> </a:t>
            </a:r>
            <a:r>
              <a:rPr sz="3600" spc="-135" dirty="0">
                <a:solidFill>
                  <a:srgbClr val="FF0000"/>
                </a:solidFill>
              </a:rPr>
              <a:t>Production</a:t>
            </a:r>
            <a:endParaRPr sz="3600"/>
          </a:p>
        </p:txBody>
      </p:sp>
      <p:sp>
        <p:nvSpPr>
          <p:cNvPr id="30" name="object 30"/>
          <p:cNvSpPr txBox="1"/>
          <p:nvPr/>
        </p:nvSpPr>
        <p:spPr>
          <a:xfrm>
            <a:off x="9268459" y="6881876"/>
            <a:ext cx="1790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70" dirty="0">
                <a:solidFill>
                  <a:srgbClr val="0F243E"/>
                </a:solidFill>
                <a:latin typeface="Arial"/>
                <a:cs typeface="Arial"/>
              </a:rPr>
              <a:t>2</a:t>
            </a:r>
            <a:r>
              <a:rPr sz="1200" spc="-60" dirty="0">
                <a:solidFill>
                  <a:srgbClr val="0F243E"/>
                </a:solidFill>
                <a:latin typeface="Arial"/>
                <a:cs typeface="Arial"/>
              </a:rPr>
              <a:t>4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306823" y="853439"/>
            <a:ext cx="938784" cy="3230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376671" y="853439"/>
            <a:ext cx="1642872" cy="3230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65847" y="853439"/>
            <a:ext cx="1091183" cy="32308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986784" y="1356360"/>
            <a:ext cx="1770888" cy="36576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882640" y="1432560"/>
            <a:ext cx="777239" cy="23164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803135" y="1341119"/>
            <a:ext cx="1786128" cy="41147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218432" y="2670048"/>
            <a:ext cx="1789430" cy="1073150"/>
          </a:xfrm>
          <a:custGeom>
            <a:avLst/>
            <a:gdLst/>
            <a:ahLst/>
            <a:cxnLst/>
            <a:rect l="l" t="t" r="r" b="b"/>
            <a:pathLst>
              <a:path w="1789429" h="1073150">
                <a:moveTo>
                  <a:pt x="1682495" y="0"/>
                </a:moveTo>
                <a:lnTo>
                  <a:pt x="109727" y="0"/>
                </a:lnTo>
                <a:lnTo>
                  <a:pt x="66865" y="8524"/>
                </a:lnTo>
                <a:lnTo>
                  <a:pt x="32003" y="31623"/>
                </a:lnTo>
                <a:lnTo>
                  <a:pt x="8572" y="65579"/>
                </a:lnTo>
                <a:lnTo>
                  <a:pt x="0" y="106679"/>
                </a:lnTo>
                <a:lnTo>
                  <a:pt x="0" y="963167"/>
                </a:lnTo>
                <a:lnTo>
                  <a:pt x="8572" y="1006030"/>
                </a:lnTo>
                <a:lnTo>
                  <a:pt x="32003" y="1040891"/>
                </a:lnTo>
                <a:lnTo>
                  <a:pt x="66865" y="1064323"/>
                </a:lnTo>
                <a:lnTo>
                  <a:pt x="109727" y="1072896"/>
                </a:lnTo>
                <a:lnTo>
                  <a:pt x="1682495" y="1072896"/>
                </a:lnTo>
                <a:lnTo>
                  <a:pt x="1723596" y="1064323"/>
                </a:lnTo>
                <a:lnTo>
                  <a:pt x="1757552" y="1040891"/>
                </a:lnTo>
                <a:lnTo>
                  <a:pt x="1780651" y="1006030"/>
                </a:lnTo>
                <a:lnTo>
                  <a:pt x="1789176" y="963167"/>
                </a:lnTo>
                <a:lnTo>
                  <a:pt x="1789176" y="106679"/>
                </a:lnTo>
                <a:lnTo>
                  <a:pt x="1780651" y="65579"/>
                </a:lnTo>
                <a:lnTo>
                  <a:pt x="1757552" y="31623"/>
                </a:lnTo>
                <a:lnTo>
                  <a:pt x="1723596" y="8524"/>
                </a:lnTo>
                <a:lnTo>
                  <a:pt x="1682495" y="0"/>
                </a:lnTo>
                <a:close/>
              </a:path>
            </a:pathLst>
          </a:custGeom>
          <a:solidFill>
            <a:srgbClr val="4E80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206240" y="2657855"/>
            <a:ext cx="1813560" cy="1097280"/>
          </a:xfrm>
          <a:custGeom>
            <a:avLst/>
            <a:gdLst/>
            <a:ahLst/>
            <a:cxnLst/>
            <a:rect l="l" t="t" r="r" b="b"/>
            <a:pathLst>
              <a:path w="1813560" h="1097279">
                <a:moveTo>
                  <a:pt x="1716024" y="1094232"/>
                </a:moveTo>
                <a:lnTo>
                  <a:pt x="97536" y="1094232"/>
                </a:lnTo>
                <a:lnTo>
                  <a:pt x="121920" y="1097280"/>
                </a:lnTo>
                <a:lnTo>
                  <a:pt x="1694688" y="1097280"/>
                </a:lnTo>
                <a:lnTo>
                  <a:pt x="1716024" y="1094232"/>
                </a:lnTo>
                <a:close/>
              </a:path>
              <a:path w="1813560" h="1097279">
                <a:moveTo>
                  <a:pt x="1758696" y="1075944"/>
                </a:moveTo>
                <a:lnTo>
                  <a:pt x="54863" y="1075944"/>
                </a:lnTo>
                <a:lnTo>
                  <a:pt x="73151" y="1088136"/>
                </a:lnTo>
                <a:lnTo>
                  <a:pt x="76200" y="1088136"/>
                </a:lnTo>
                <a:lnTo>
                  <a:pt x="94487" y="1094232"/>
                </a:lnTo>
                <a:lnTo>
                  <a:pt x="1719072" y="1094232"/>
                </a:lnTo>
                <a:lnTo>
                  <a:pt x="1740408" y="1088136"/>
                </a:lnTo>
                <a:lnTo>
                  <a:pt x="1758696" y="1075944"/>
                </a:lnTo>
                <a:close/>
              </a:path>
              <a:path w="1813560" h="1097279">
                <a:moveTo>
                  <a:pt x="1716024" y="0"/>
                </a:moveTo>
                <a:lnTo>
                  <a:pt x="97536" y="0"/>
                </a:lnTo>
                <a:lnTo>
                  <a:pt x="97536" y="3048"/>
                </a:lnTo>
                <a:lnTo>
                  <a:pt x="94487" y="3048"/>
                </a:lnTo>
                <a:lnTo>
                  <a:pt x="76200" y="9144"/>
                </a:lnTo>
                <a:lnTo>
                  <a:pt x="73151" y="9144"/>
                </a:lnTo>
                <a:lnTo>
                  <a:pt x="54863" y="18288"/>
                </a:lnTo>
                <a:lnTo>
                  <a:pt x="54863" y="21336"/>
                </a:lnTo>
                <a:lnTo>
                  <a:pt x="51815" y="21336"/>
                </a:lnTo>
                <a:lnTo>
                  <a:pt x="36575" y="33528"/>
                </a:lnTo>
                <a:lnTo>
                  <a:pt x="36575" y="36576"/>
                </a:lnTo>
                <a:lnTo>
                  <a:pt x="21336" y="51816"/>
                </a:lnTo>
                <a:lnTo>
                  <a:pt x="12192" y="70104"/>
                </a:lnTo>
                <a:lnTo>
                  <a:pt x="9144" y="73152"/>
                </a:lnTo>
                <a:lnTo>
                  <a:pt x="3048" y="94488"/>
                </a:lnTo>
                <a:lnTo>
                  <a:pt x="3048" y="97536"/>
                </a:lnTo>
                <a:lnTo>
                  <a:pt x="0" y="118872"/>
                </a:lnTo>
                <a:lnTo>
                  <a:pt x="0" y="978408"/>
                </a:lnTo>
                <a:lnTo>
                  <a:pt x="3048" y="999744"/>
                </a:lnTo>
                <a:lnTo>
                  <a:pt x="3048" y="1002792"/>
                </a:lnTo>
                <a:lnTo>
                  <a:pt x="9144" y="1021080"/>
                </a:lnTo>
                <a:lnTo>
                  <a:pt x="9144" y="1024128"/>
                </a:lnTo>
                <a:lnTo>
                  <a:pt x="12192" y="1024128"/>
                </a:lnTo>
                <a:lnTo>
                  <a:pt x="21336" y="1042416"/>
                </a:lnTo>
                <a:lnTo>
                  <a:pt x="21336" y="1045464"/>
                </a:lnTo>
                <a:lnTo>
                  <a:pt x="36575" y="1060704"/>
                </a:lnTo>
                <a:lnTo>
                  <a:pt x="36575" y="1063752"/>
                </a:lnTo>
                <a:lnTo>
                  <a:pt x="51815" y="1075944"/>
                </a:lnTo>
                <a:lnTo>
                  <a:pt x="1761744" y="1075944"/>
                </a:lnTo>
                <a:lnTo>
                  <a:pt x="1765554" y="1072896"/>
                </a:lnTo>
                <a:lnTo>
                  <a:pt x="1691639" y="1072896"/>
                </a:lnTo>
                <a:lnTo>
                  <a:pt x="103632" y="1069848"/>
                </a:lnTo>
                <a:lnTo>
                  <a:pt x="82296" y="1063752"/>
                </a:lnTo>
                <a:lnTo>
                  <a:pt x="85344" y="1063752"/>
                </a:lnTo>
                <a:lnTo>
                  <a:pt x="67056" y="1054608"/>
                </a:lnTo>
                <a:lnTo>
                  <a:pt x="70104" y="1054608"/>
                </a:lnTo>
                <a:lnTo>
                  <a:pt x="58674" y="1045464"/>
                </a:lnTo>
                <a:lnTo>
                  <a:pt x="54863" y="1045464"/>
                </a:lnTo>
                <a:lnTo>
                  <a:pt x="44703" y="1030224"/>
                </a:lnTo>
                <a:lnTo>
                  <a:pt x="42672" y="1030224"/>
                </a:lnTo>
                <a:lnTo>
                  <a:pt x="35051" y="1014984"/>
                </a:lnTo>
                <a:lnTo>
                  <a:pt x="33527" y="1014984"/>
                </a:lnTo>
                <a:lnTo>
                  <a:pt x="28302" y="996696"/>
                </a:lnTo>
                <a:lnTo>
                  <a:pt x="27432" y="996696"/>
                </a:lnTo>
                <a:lnTo>
                  <a:pt x="27432" y="97536"/>
                </a:lnTo>
                <a:lnTo>
                  <a:pt x="28448" y="97536"/>
                </a:lnTo>
                <a:lnTo>
                  <a:pt x="33527" y="82296"/>
                </a:lnTo>
                <a:lnTo>
                  <a:pt x="42672" y="64008"/>
                </a:lnTo>
                <a:lnTo>
                  <a:pt x="45110" y="64008"/>
                </a:lnTo>
                <a:lnTo>
                  <a:pt x="54863" y="51816"/>
                </a:lnTo>
                <a:lnTo>
                  <a:pt x="70104" y="39624"/>
                </a:lnTo>
                <a:lnTo>
                  <a:pt x="71628" y="39624"/>
                </a:lnTo>
                <a:lnTo>
                  <a:pt x="85344" y="30480"/>
                </a:lnTo>
                <a:lnTo>
                  <a:pt x="92963" y="30480"/>
                </a:lnTo>
                <a:lnTo>
                  <a:pt x="103632" y="27432"/>
                </a:lnTo>
                <a:lnTo>
                  <a:pt x="100584" y="27432"/>
                </a:lnTo>
                <a:lnTo>
                  <a:pt x="121920" y="24384"/>
                </a:lnTo>
                <a:lnTo>
                  <a:pt x="1765554" y="24384"/>
                </a:lnTo>
                <a:lnTo>
                  <a:pt x="1761744" y="21336"/>
                </a:lnTo>
                <a:lnTo>
                  <a:pt x="1758696" y="18288"/>
                </a:lnTo>
                <a:lnTo>
                  <a:pt x="1740408" y="9144"/>
                </a:lnTo>
                <a:lnTo>
                  <a:pt x="1719072" y="3048"/>
                </a:lnTo>
                <a:lnTo>
                  <a:pt x="1716024" y="0"/>
                </a:lnTo>
                <a:close/>
              </a:path>
              <a:path w="1813560" h="1097279">
                <a:moveTo>
                  <a:pt x="1760050" y="1043770"/>
                </a:moveTo>
                <a:lnTo>
                  <a:pt x="1746504" y="1054608"/>
                </a:lnTo>
                <a:lnTo>
                  <a:pt x="1728215" y="1063752"/>
                </a:lnTo>
                <a:lnTo>
                  <a:pt x="1731264" y="1063752"/>
                </a:lnTo>
                <a:lnTo>
                  <a:pt x="1709927" y="1069848"/>
                </a:lnTo>
                <a:lnTo>
                  <a:pt x="1712976" y="1069848"/>
                </a:lnTo>
                <a:lnTo>
                  <a:pt x="1691639" y="1072896"/>
                </a:lnTo>
                <a:lnTo>
                  <a:pt x="1765554" y="1072896"/>
                </a:lnTo>
                <a:lnTo>
                  <a:pt x="1776984" y="1063752"/>
                </a:lnTo>
                <a:lnTo>
                  <a:pt x="1776984" y="1060704"/>
                </a:lnTo>
                <a:lnTo>
                  <a:pt x="1780032" y="1060704"/>
                </a:lnTo>
                <a:lnTo>
                  <a:pt x="1792224" y="1045464"/>
                </a:lnTo>
                <a:lnTo>
                  <a:pt x="1758696" y="1045464"/>
                </a:lnTo>
                <a:lnTo>
                  <a:pt x="1760050" y="1043770"/>
                </a:lnTo>
                <a:close/>
              </a:path>
              <a:path w="1813560" h="1097279">
                <a:moveTo>
                  <a:pt x="54863" y="1042416"/>
                </a:moveTo>
                <a:lnTo>
                  <a:pt x="54863" y="1045464"/>
                </a:lnTo>
                <a:lnTo>
                  <a:pt x="58674" y="1045464"/>
                </a:lnTo>
                <a:lnTo>
                  <a:pt x="54863" y="1042416"/>
                </a:lnTo>
                <a:close/>
              </a:path>
              <a:path w="1813560" h="1097279">
                <a:moveTo>
                  <a:pt x="1761744" y="1042416"/>
                </a:moveTo>
                <a:lnTo>
                  <a:pt x="1760050" y="1043770"/>
                </a:lnTo>
                <a:lnTo>
                  <a:pt x="1758696" y="1045464"/>
                </a:lnTo>
                <a:lnTo>
                  <a:pt x="1761744" y="1042416"/>
                </a:lnTo>
                <a:close/>
              </a:path>
              <a:path w="1813560" h="1097279">
                <a:moveTo>
                  <a:pt x="1792224" y="1042416"/>
                </a:moveTo>
                <a:lnTo>
                  <a:pt x="1761744" y="1042416"/>
                </a:lnTo>
                <a:lnTo>
                  <a:pt x="1758696" y="1045464"/>
                </a:lnTo>
                <a:lnTo>
                  <a:pt x="1792224" y="1045464"/>
                </a:lnTo>
                <a:lnTo>
                  <a:pt x="1792224" y="1042416"/>
                </a:lnTo>
                <a:close/>
              </a:path>
              <a:path w="1813560" h="1097279">
                <a:moveTo>
                  <a:pt x="1780032" y="1011936"/>
                </a:moveTo>
                <a:lnTo>
                  <a:pt x="1770888" y="1030224"/>
                </a:lnTo>
                <a:lnTo>
                  <a:pt x="1760050" y="1043770"/>
                </a:lnTo>
                <a:lnTo>
                  <a:pt x="1761744" y="1042416"/>
                </a:lnTo>
                <a:lnTo>
                  <a:pt x="1792224" y="1042416"/>
                </a:lnTo>
                <a:lnTo>
                  <a:pt x="1804415" y="1024128"/>
                </a:lnTo>
                <a:lnTo>
                  <a:pt x="1804415" y="1021080"/>
                </a:lnTo>
                <a:lnTo>
                  <a:pt x="1806448" y="1014984"/>
                </a:lnTo>
                <a:lnTo>
                  <a:pt x="1780032" y="1014984"/>
                </a:lnTo>
                <a:lnTo>
                  <a:pt x="1780032" y="1011936"/>
                </a:lnTo>
                <a:close/>
              </a:path>
              <a:path w="1813560" h="1097279">
                <a:moveTo>
                  <a:pt x="42672" y="1027176"/>
                </a:moveTo>
                <a:lnTo>
                  <a:pt x="42672" y="1030224"/>
                </a:lnTo>
                <a:lnTo>
                  <a:pt x="44703" y="1030224"/>
                </a:lnTo>
                <a:lnTo>
                  <a:pt x="42672" y="1027176"/>
                </a:lnTo>
                <a:close/>
              </a:path>
              <a:path w="1813560" h="1097279">
                <a:moveTo>
                  <a:pt x="33527" y="1011936"/>
                </a:moveTo>
                <a:lnTo>
                  <a:pt x="33527" y="1014984"/>
                </a:lnTo>
                <a:lnTo>
                  <a:pt x="35051" y="1014984"/>
                </a:lnTo>
                <a:lnTo>
                  <a:pt x="33527" y="1011936"/>
                </a:lnTo>
                <a:close/>
              </a:path>
              <a:path w="1813560" h="1097279">
                <a:moveTo>
                  <a:pt x="1786127" y="993648"/>
                </a:moveTo>
                <a:lnTo>
                  <a:pt x="1780032" y="1014984"/>
                </a:lnTo>
                <a:lnTo>
                  <a:pt x="1806448" y="1014984"/>
                </a:lnTo>
                <a:lnTo>
                  <a:pt x="1810512" y="1002792"/>
                </a:lnTo>
                <a:lnTo>
                  <a:pt x="1810512" y="999744"/>
                </a:lnTo>
                <a:lnTo>
                  <a:pt x="1810893" y="996696"/>
                </a:lnTo>
                <a:lnTo>
                  <a:pt x="1786127" y="996696"/>
                </a:lnTo>
                <a:lnTo>
                  <a:pt x="1786127" y="993648"/>
                </a:lnTo>
                <a:close/>
              </a:path>
              <a:path w="1813560" h="1097279">
                <a:moveTo>
                  <a:pt x="27432" y="993648"/>
                </a:moveTo>
                <a:lnTo>
                  <a:pt x="27432" y="996696"/>
                </a:lnTo>
                <a:lnTo>
                  <a:pt x="28302" y="996696"/>
                </a:lnTo>
                <a:lnTo>
                  <a:pt x="27432" y="993648"/>
                </a:lnTo>
                <a:close/>
              </a:path>
              <a:path w="1813560" h="1097279">
                <a:moveTo>
                  <a:pt x="1810512" y="97536"/>
                </a:moveTo>
                <a:lnTo>
                  <a:pt x="1786127" y="97536"/>
                </a:lnTo>
                <a:lnTo>
                  <a:pt x="1789176" y="118872"/>
                </a:lnTo>
                <a:lnTo>
                  <a:pt x="1789176" y="975360"/>
                </a:lnTo>
                <a:lnTo>
                  <a:pt x="1786127" y="996696"/>
                </a:lnTo>
                <a:lnTo>
                  <a:pt x="1810893" y="996696"/>
                </a:lnTo>
                <a:lnTo>
                  <a:pt x="1813560" y="975360"/>
                </a:lnTo>
                <a:lnTo>
                  <a:pt x="1813560" y="118872"/>
                </a:lnTo>
                <a:lnTo>
                  <a:pt x="1810512" y="97536"/>
                </a:lnTo>
                <a:close/>
              </a:path>
              <a:path w="1813560" h="1097279">
                <a:moveTo>
                  <a:pt x="28448" y="97536"/>
                </a:moveTo>
                <a:lnTo>
                  <a:pt x="27432" y="97536"/>
                </a:lnTo>
                <a:lnTo>
                  <a:pt x="27432" y="100584"/>
                </a:lnTo>
                <a:lnTo>
                  <a:pt x="28448" y="97536"/>
                </a:lnTo>
                <a:close/>
              </a:path>
              <a:path w="1813560" h="1097279">
                <a:moveTo>
                  <a:pt x="1800352" y="64008"/>
                </a:moveTo>
                <a:lnTo>
                  <a:pt x="1770888" y="64008"/>
                </a:lnTo>
                <a:lnTo>
                  <a:pt x="1780032" y="82296"/>
                </a:lnTo>
                <a:lnTo>
                  <a:pt x="1786127" y="100584"/>
                </a:lnTo>
                <a:lnTo>
                  <a:pt x="1786127" y="97536"/>
                </a:lnTo>
                <a:lnTo>
                  <a:pt x="1810512" y="97536"/>
                </a:lnTo>
                <a:lnTo>
                  <a:pt x="1810512" y="94488"/>
                </a:lnTo>
                <a:lnTo>
                  <a:pt x="1804415" y="73152"/>
                </a:lnTo>
                <a:lnTo>
                  <a:pt x="1804415" y="70104"/>
                </a:lnTo>
                <a:lnTo>
                  <a:pt x="1800352" y="64008"/>
                </a:lnTo>
                <a:close/>
              </a:path>
              <a:path w="1813560" h="1097279">
                <a:moveTo>
                  <a:pt x="45110" y="64008"/>
                </a:moveTo>
                <a:lnTo>
                  <a:pt x="42672" y="64008"/>
                </a:lnTo>
                <a:lnTo>
                  <a:pt x="42672" y="67056"/>
                </a:lnTo>
                <a:lnTo>
                  <a:pt x="45110" y="64008"/>
                </a:lnTo>
                <a:close/>
              </a:path>
              <a:path w="1813560" h="1097279">
                <a:moveTo>
                  <a:pt x="1782470" y="39624"/>
                </a:moveTo>
                <a:lnTo>
                  <a:pt x="1746504" y="39624"/>
                </a:lnTo>
                <a:lnTo>
                  <a:pt x="1761744" y="51816"/>
                </a:lnTo>
                <a:lnTo>
                  <a:pt x="1758696" y="51816"/>
                </a:lnTo>
                <a:lnTo>
                  <a:pt x="1770888" y="67056"/>
                </a:lnTo>
                <a:lnTo>
                  <a:pt x="1770888" y="64008"/>
                </a:lnTo>
                <a:lnTo>
                  <a:pt x="1800352" y="64008"/>
                </a:lnTo>
                <a:lnTo>
                  <a:pt x="1792224" y="51816"/>
                </a:lnTo>
                <a:lnTo>
                  <a:pt x="1782470" y="39624"/>
                </a:lnTo>
                <a:close/>
              </a:path>
              <a:path w="1813560" h="1097279">
                <a:moveTo>
                  <a:pt x="71628" y="39624"/>
                </a:moveTo>
                <a:lnTo>
                  <a:pt x="70104" y="39624"/>
                </a:lnTo>
                <a:lnTo>
                  <a:pt x="67056" y="42672"/>
                </a:lnTo>
                <a:lnTo>
                  <a:pt x="71628" y="39624"/>
                </a:lnTo>
                <a:close/>
              </a:path>
              <a:path w="1813560" h="1097279">
                <a:moveTo>
                  <a:pt x="1773174" y="30480"/>
                </a:moveTo>
                <a:lnTo>
                  <a:pt x="1728215" y="30480"/>
                </a:lnTo>
                <a:lnTo>
                  <a:pt x="1746504" y="42672"/>
                </a:lnTo>
                <a:lnTo>
                  <a:pt x="1746504" y="39624"/>
                </a:lnTo>
                <a:lnTo>
                  <a:pt x="1782470" y="39624"/>
                </a:lnTo>
                <a:lnTo>
                  <a:pt x="1780032" y="36576"/>
                </a:lnTo>
                <a:lnTo>
                  <a:pt x="1780032" y="33528"/>
                </a:lnTo>
                <a:lnTo>
                  <a:pt x="1776984" y="33528"/>
                </a:lnTo>
                <a:lnTo>
                  <a:pt x="1773174" y="30480"/>
                </a:lnTo>
                <a:close/>
              </a:path>
              <a:path w="1813560" h="1097279">
                <a:moveTo>
                  <a:pt x="92963" y="30480"/>
                </a:moveTo>
                <a:lnTo>
                  <a:pt x="85344" y="30480"/>
                </a:lnTo>
                <a:lnTo>
                  <a:pt x="82296" y="33528"/>
                </a:lnTo>
                <a:lnTo>
                  <a:pt x="92963" y="30480"/>
                </a:lnTo>
                <a:close/>
              </a:path>
              <a:path w="1813560" h="1097279">
                <a:moveTo>
                  <a:pt x="1765554" y="24384"/>
                </a:moveTo>
                <a:lnTo>
                  <a:pt x="1694688" y="24384"/>
                </a:lnTo>
                <a:lnTo>
                  <a:pt x="1712976" y="27432"/>
                </a:lnTo>
                <a:lnTo>
                  <a:pt x="1709927" y="27432"/>
                </a:lnTo>
                <a:lnTo>
                  <a:pt x="1731264" y="33528"/>
                </a:lnTo>
                <a:lnTo>
                  <a:pt x="1728215" y="30480"/>
                </a:lnTo>
                <a:lnTo>
                  <a:pt x="1773174" y="30480"/>
                </a:lnTo>
                <a:lnTo>
                  <a:pt x="1765554" y="2438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4330700" y="2818893"/>
            <a:ext cx="1555115" cy="71882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5080" indent="88265" algn="just">
              <a:lnSpc>
                <a:spcPct val="91900"/>
              </a:lnSpc>
              <a:spcBef>
                <a:spcPts val="260"/>
              </a:spcBef>
            </a:pPr>
            <a:r>
              <a:rPr sz="1600" spc="-90" dirty="0">
                <a:solidFill>
                  <a:srgbClr val="FFFFFF"/>
                </a:solidFill>
                <a:latin typeface="Arial"/>
                <a:cs typeface="Arial"/>
              </a:rPr>
              <a:t>Bantalan </a:t>
            </a:r>
            <a:r>
              <a:rPr sz="1600" spc="-70" dirty="0">
                <a:solidFill>
                  <a:srgbClr val="FFFFFF"/>
                </a:solidFill>
                <a:latin typeface="Arial"/>
                <a:cs typeface="Arial"/>
              </a:rPr>
              <a:t>dicetak  </a:t>
            </a:r>
            <a:r>
              <a:rPr sz="1600" spc="-75" dirty="0">
                <a:solidFill>
                  <a:srgbClr val="FFFFFF"/>
                </a:solidFill>
                <a:latin typeface="Arial"/>
                <a:cs typeface="Arial"/>
              </a:rPr>
              <a:t>dalam </a:t>
            </a:r>
            <a:r>
              <a:rPr sz="1600" spc="-85" dirty="0">
                <a:solidFill>
                  <a:srgbClr val="FFFFFF"/>
                </a:solidFill>
                <a:latin typeface="Arial"/>
                <a:cs typeface="Arial"/>
              </a:rPr>
              <a:t>mangkuk  </a:t>
            </a:r>
            <a:r>
              <a:rPr sz="1600" spc="-90" dirty="0">
                <a:solidFill>
                  <a:srgbClr val="FFFFFF"/>
                </a:solidFill>
                <a:latin typeface="Arial"/>
                <a:cs typeface="Arial"/>
              </a:rPr>
              <a:t>cetakan </a:t>
            </a:r>
            <a:r>
              <a:rPr sz="1600" spc="-75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r>
              <a:rPr sz="1600" spc="-1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65" dirty="0">
                <a:solidFill>
                  <a:srgbClr val="FFFFFF"/>
                </a:solidFill>
                <a:latin typeface="Arial"/>
                <a:cs typeface="Arial"/>
              </a:rPr>
              <a:t>meteran</a:t>
            </a:r>
            <a:endParaRPr sz="16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6163055" y="2983992"/>
            <a:ext cx="381000" cy="441959"/>
          </a:xfrm>
          <a:custGeom>
            <a:avLst/>
            <a:gdLst/>
            <a:ahLst/>
            <a:cxnLst/>
            <a:rect l="l" t="t" r="r" b="b"/>
            <a:pathLst>
              <a:path w="381000" h="441960">
                <a:moveTo>
                  <a:pt x="188976" y="0"/>
                </a:moveTo>
                <a:lnTo>
                  <a:pt x="188976" y="88392"/>
                </a:lnTo>
                <a:lnTo>
                  <a:pt x="0" y="88392"/>
                </a:lnTo>
                <a:lnTo>
                  <a:pt x="0" y="353568"/>
                </a:lnTo>
                <a:lnTo>
                  <a:pt x="188976" y="353568"/>
                </a:lnTo>
                <a:lnTo>
                  <a:pt x="188976" y="441960"/>
                </a:lnTo>
                <a:lnTo>
                  <a:pt x="381000" y="222504"/>
                </a:lnTo>
                <a:lnTo>
                  <a:pt x="188976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720840" y="2670048"/>
            <a:ext cx="1786255" cy="1073150"/>
          </a:xfrm>
          <a:custGeom>
            <a:avLst/>
            <a:gdLst/>
            <a:ahLst/>
            <a:cxnLst/>
            <a:rect l="l" t="t" r="r" b="b"/>
            <a:pathLst>
              <a:path w="1786254" h="1073150">
                <a:moveTo>
                  <a:pt x="1679448" y="0"/>
                </a:moveTo>
                <a:lnTo>
                  <a:pt x="106679" y="0"/>
                </a:lnTo>
                <a:lnTo>
                  <a:pt x="65579" y="8524"/>
                </a:lnTo>
                <a:lnTo>
                  <a:pt x="31623" y="31623"/>
                </a:lnTo>
                <a:lnTo>
                  <a:pt x="8524" y="65579"/>
                </a:lnTo>
                <a:lnTo>
                  <a:pt x="0" y="106679"/>
                </a:lnTo>
                <a:lnTo>
                  <a:pt x="0" y="963167"/>
                </a:lnTo>
                <a:lnTo>
                  <a:pt x="8524" y="1006030"/>
                </a:lnTo>
                <a:lnTo>
                  <a:pt x="31622" y="1040891"/>
                </a:lnTo>
                <a:lnTo>
                  <a:pt x="65579" y="1064323"/>
                </a:lnTo>
                <a:lnTo>
                  <a:pt x="106679" y="1072896"/>
                </a:lnTo>
                <a:lnTo>
                  <a:pt x="1679448" y="1072896"/>
                </a:lnTo>
                <a:lnTo>
                  <a:pt x="1721834" y="1064323"/>
                </a:lnTo>
                <a:lnTo>
                  <a:pt x="1755647" y="1040891"/>
                </a:lnTo>
                <a:lnTo>
                  <a:pt x="1778031" y="1006030"/>
                </a:lnTo>
                <a:lnTo>
                  <a:pt x="1786127" y="963167"/>
                </a:lnTo>
                <a:lnTo>
                  <a:pt x="1786127" y="106679"/>
                </a:lnTo>
                <a:lnTo>
                  <a:pt x="1778031" y="65579"/>
                </a:lnTo>
                <a:lnTo>
                  <a:pt x="1755648" y="31623"/>
                </a:lnTo>
                <a:lnTo>
                  <a:pt x="1721834" y="8524"/>
                </a:lnTo>
                <a:lnTo>
                  <a:pt x="1679448" y="0"/>
                </a:lnTo>
                <a:close/>
              </a:path>
            </a:pathLst>
          </a:custGeom>
          <a:solidFill>
            <a:srgbClr val="4E80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708647" y="2657855"/>
            <a:ext cx="1813560" cy="1097280"/>
          </a:xfrm>
          <a:custGeom>
            <a:avLst/>
            <a:gdLst/>
            <a:ahLst/>
            <a:cxnLst/>
            <a:rect l="l" t="t" r="r" b="b"/>
            <a:pathLst>
              <a:path w="1813559" h="1097279">
                <a:moveTo>
                  <a:pt x="1716024" y="1094232"/>
                </a:moveTo>
                <a:lnTo>
                  <a:pt x="97535" y="1094232"/>
                </a:lnTo>
                <a:lnTo>
                  <a:pt x="118872" y="1097280"/>
                </a:lnTo>
                <a:lnTo>
                  <a:pt x="1694687" y="1097280"/>
                </a:lnTo>
                <a:lnTo>
                  <a:pt x="1716024" y="1094232"/>
                </a:lnTo>
                <a:close/>
              </a:path>
              <a:path w="1813559" h="1097279">
                <a:moveTo>
                  <a:pt x="1758696" y="1075944"/>
                </a:moveTo>
                <a:lnTo>
                  <a:pt x="54863" y="1075944"/>
                </a:lnTo>
                <a:lnTo>
                  <a:pt x="73151" y="1088136"/>
                </a:lnTo>
                <a:lnTo>
                  <a:pt x="94487" y="1094232"/>
                </a:lnTo>
                <a:lnTo>
                  <a:pt x="1719072" y="1094232"/>
                </a:lnTo>
                <a:lnTo>
                  <a:pt x="1737359" y="1088136"/>
                </a:lnTo>
                <a:lnTo>
                  <a:pt x="1740407" y="1088136"/>
                </a:lnTo>
                <a:lnTo>
                  <a:pt x="1758696" y="1075944"/>
                </a:lnTo>
                <a:close/>
              </a:path>
              <a:path w="1813559" h="1097279">
                <a:moveTo>
                  <a:pt x="1716024" y="0"/>
                </a:moveTo>
                <a:lnTo>
                  <a:pt x="97535" y="0"/>
                </a:lnTo>
                <a:lnTo>
                  <a:pt x="94487" y="3048"/>
                </a:lnTo>
                <a:lnTo>
                  <a:pt x="73151" y="9144"/>
                </a:lnTo>
                <a:lnTo>
                  <a:pt x="54863" y="18288"/>
                </a:lnTo>
                <a:lnTo>
                  <a:pt x="51816" y="18288"/>
                </a:lnTo>
                <a:lnTo>
                  <a:pt x="51816" y="21336"/>
                </a:lnTo>
                <a:lnTo>
                  <a:pt x="36575" y="33528"/>
                </a:lnTo>
                <a:lnTo>
                  <a:pt x="33527" y="33528"/>
                </a:lnTo>
                <a:lnTo>
                  <a:pt x="33527" y="36576"/>
                </a:lnTo>
                <a:lnTo>
                  <a:pt x="21335" y="51816"/>
                </a:lnTo>
                <a:lnTo>
                  <a:pt x="9144" y="70104"/>
                </a:lnTo>
                <a:lnTo>
                  <a:pt x="9144" y="73152"/>
                </a:lnTo>
                <a:lnTo>
                  <a:pt x="3048" y="94488"/>
                </a:lnTo>
                <a:lnTo>
                  <a:pt x="3048" y="97536"/>
                </a:lnTo>
                <a:lnTo>
                  <a:pt x="0" y="118872"/>
                </a:lnTo>
                <a:lnTo>
                  <a:pt x="0" y="978408"/>
                </a:lnTo>
                <a:lnTo>
                  <a:pt x="3048" y="999744"/>
                </a:lnTo>
                <a:lnTo>
                  <a:pt x="3048" y="1002792"/>
                </a:lnTo>
                <a:lnTo>
                  <a:pt x="9144" y="1021080"/>
                </a:lnTo>
                <a:lnTo>
                  <a:pt x="9144" y="1024128"/>
                </a:lnTo>
                <a:lnTo>
                  <a:pt x="21335" y="1042416"/>
                </a:lnTo>
                <a:lnTo>
                  <a:pt x="21335" y="1045464"/>
                </a:lnTo>
                <a:lnTo>
                  <a:pt x="33527" y="1060704"/>
                </a:lnTo>
                <a:lnTo>
                  <a:pt x="36575" y="1060704"/>
                </a:lnTo>
                <a:lnTo>
                  <a:pt x="36575" y="1063752"/>
                </a:lnTo>
                <a:lnTo>
                  <a:pt x="51816" y="1075944"/>
                </a:lnTo>
                <a:lnTo>
                  <a:pt x="1761744" y="1075944"/>
                </a:lnTo>
                <a:lnTo>
                  <a:pt x="1765553" y="1072896"/>
                </a:lnTo>
                <a:lnTo>
                  <a:pt x="1691640" y="1072896"/>
                </a:lnTo>
                <a:lnTo>
                  <a:pt x="103631" y="1069848"/>
                </a:lnTo>
                <a:lnTo>
                  <a:pt x="82296" y="1063752"/>
                </a:lnTo>
                <a:lnTo>
                  <a:pt x="85344" y="1063752"/>
                </a:lnTo>
                <a:lnTo>
                  <a:pt x="67055" y="1054608"/>
                </a:lnTo>
                <a:lnTo>
                  <a:pt x="55625" y="1045464"/>
                </a:lnTo>
                <a:lnTo>
                  <a:pt x="54863" y="1045464"/>
                </a:lnTo>
                <a:lnTo>
                  <a:pt x="51816" y="1042416"/>
                </a:lnTo>
                <a:lnTo>
                  <a:pt x="52323" y="1042416"/>
                </a:lnTo>
                <a:lnTo>
                  <a:pt x="39624" y="1027176"/>
                </a:lnTo>
                <a:lnTo>
                  <a:pt x="41148" y="1027176"/>
                </a:lnTo>
                <a:lnTo>
                  <a:pt x="35051" y="1014984"/>
                </a:lnTo>
                <a:lnTo>
                  <a:pt x="33527" y="1014984"/>
                </a:lnTo>
                <a:lnTo>
                  <a:pt x="28302" y="996696"/>
                </a:lnTo>
                <a:lnTo>
                  <a:pt x="27431" y="996696"/>
                </a:lnTo>
                <a:lnTo>
                  <a:pt x="24383" y="975360"/>
                </a:lnTo>
                <a:lnTo>
                  <a:pt x="24383" y="118872"/>
                </a:lnTo>
                <a:lnTo>
                  <a:pt x="27431" y="97536"/>
                </a:lnTo>
                <a:lnTo>
                  <a:pt x="28448" y="97536"/>
                </a:lnTo>
                <a:lnTo>
                  <a:pt x="33527" y="82296"/>
                </a:lnTo>
                <a:lnTo>
                  <a:pt x="41148" y="67056"/>
                </a:lnTo>
                <a:lnTo>
                  <a:pt x="39624" y="67056"/>
                </a:lnTo>
                <a:lnTo>
                  <a:pt x="54863" y="51816"/>
                </a:lnTo>
                <a:lnTo>
                  <a:pt x="51816" y="51816"/>
                </a:lnTo>
                <a:lnTo>
                  <a:pt x="67055" y="39624"/>
                </a:lnTo>
                <a:lnTo>
                  <a:pt x="71627" y="39624"/>
                </a:lnTo>
                <a:lnTo>
                  <a:pt x="85344" y="30480"/>
                </a:lnTo>
                <a:lnTo>
                  <a:pt x="92963" y="30480"/>
                </a:lnTo>
                <a:lnTo>
                  <a:pt x="103631" y="27432"/>
                </a:lnTo>
                <a:lnTo>
                  <a:pt x="100583" y="27432"/>
                </a:lnTo>
                <a:lnTo>
                  <a:pt x="121920" y="24384"/>
                </a:lnTo>
                <a:lnTo>
                  <a:pt x="1765553" y="24384"/>
                </a:lnTo>
                <a:lnTo>
                  <a:pt x="1761744" y="21336"/>
                </a:lnTo>
                <a:lnTo>
                  <a:pt x="1758696" y="21336"/>
                </a:lnTo>
                <a:lnTo>
                  <a:pt x="1758696" y="18288"/>
                </a:lnTo>
                <a:lnTo>
                  <a:pt x="1740407" y="9144"/>
                </a:lnTo>
                <a:lnTo>
                  <a:pt x="1737359" y="9144"/>
                </a:lnTo>
                <a:lnTo>
                  <a:pt x="1719072" y="3048"/>
                </a:lnTo>
                <a:lnTo>
                  <a:pt x="1716024" y="3048"/>
                </a:lnTo>
                <a:lnTo>
                  <a:pt x="1716024" y="0"/>
                </a:lnTo>
                <a:close/>
              </a:path>
              <a:path w="1813559" h="1097279">
                <a:moveTo>
                  <a:pt x="1758696" y="1042416"/>
                </a:moveTo>
                <a:lnTo>
                  <a:pt x="1743455" y="1054608"/>
                </a:lnTo>
                <a:lnTo>
                  <a:pt x="1746503" y="1054608"/>
                </a:lnTo>
                <a:lnTo>
                  <a:pt x="1728216" y="1063752"/>
                </a:lnTo>
                <a:lnTo>
                  <a:pt x="1731263" y="1063752"/>
                </a:lnTo>
                <a:lnTo>
                  <a:pt x="1709927" y="1069848"/>
                </a:lnTo>
                <a:lnTo>
                  <a:pt x="1712976" y="1069848"/>
                </a:lnTo>
                <a:lnTo>
                  <a:pt x="1691640" y="1072896"/>
                </a:lnTo>
                <a:lnTo>
                  <a:pt x="1765553" y="1072896"/>
                </a:lnTo>
                <a:lnTo>
                  <a:pt x="1776983" y="1063752"/>
                </a:lnTo>
                <a:lnTo>
                  <a:pt x="1776983" y="1060704"/>
                </a:lnTo>
                <a:lnTo>
                  <a:pt x="1792224" y="1045464"/>
                </a:lnTo>
                <a:lnTo>
                  <a:pt x="1758696" y="1045464"/>
                </a:lnTo>
                <a:lnTo>
                  <a:pt x="1758696" y="1042416"/>
                </a:lnTo>
                <a:close/>
              </a:path>
              <a:path w="1813559" h="1097279">
                <a:moveTo>
                  <a:pt x="51816" y="1042416"/>
                </a:moveTo>
                <a:lnTo>
                  <a:pt x="54863" y="1045464"/>
                </a:lnTo>
                <a:lnTo>
                  <a:pt x="53339" y="1043635"/>
                </a:lnTo>
                <a:lnTo>
                  <a:pt x="51816" y="1042416"/>
                </a:lnTo>
                <a:close/>
              </a:path>
              <a:path w="1813559" h="1097279">
                <a:moveTo>
                  <a:pt x="53339" y="1043635"/>
                </a:moveTo>
                <a:lnTo>
                  <a:pt x="54863" y="1045464"/>
                </a:lnTo>
                <a:lnTo>
                  <a:pt x="55625" y="1045464"/>
                </a:lnTo>
                <a:lnTo>
                  <a:pt x="53339" y="1043635"/>
                </a:lnTo>
                <a:close/>
              </a:path>
              <a:path w="1813559" h="1097279">
                <a:moveTo>
                  <a:pt x="1770887" y="1027176"/>
                </a:moveTo>
                <a:lnTo>
                  <a:pt x="1758696" y="1045464"/>
                </a:lnTo>
                <a:lnTo>
                  <a:pt x="1792224" y="1045464"/>
                </a:lnTo>
                <a:lnTo>
                  <a:pt x="1792224" y="1042416"/>
                </a:lnTo>
                <a:lnTo>
                  <a:pt x="1798320" y="1030224"/>
                </a:lnTo>
                <a:lnTo>
                  <a:pt x="1770887" y="1030224"/>
                </a:lnTo>
                <a:lnTo>
                  <a:pt x="1770887" y="1027176"/>
                </a:lnTo>
                <a:close/>
              </a:path>
              <a:path w="1813559" h="1097279">
                <a:moveTo>
                  <a:pt x="52323" y="1042416"/>
                </a:moveTo>
                <a:lnTo>
                  <a:pt x="51816" y="1042416"/>
                </a:lnTo>
                <a:lnTo>
                  <a:pt x="53339" y="1043635"/>
                </a:lnTo>
                <a:lnTo>
                  <a:pt x="52323" y="1042416"/>
                </a:lnTo>
                <a:close/>
              </a:path>
              <a:path w="1813559" h="1097279">
                <a:moveTo>
                  <a:pt x="41148" y="1027176"/>
                </a:moveTo>
                <a:lnTo>
                  <a:pt x="39624" y="1027176"/>
                </a:lnTo>
                <a:lnTo>
                  <a:pt x="42672" y="1030224"/>
                </a:lnTo>
                <a:lnTo>
                  <a:pt x="41148" y="1027176"/>
                </a:lnTo>
                <a:close/>
              </a:path>
              <a:path w="1813559" h="1097279">
                <a:moveTo>
                  <a:pt x="1780031" y="1011936"/>
                </a:moveTo>
                <a:lnTo>
                  <a:pt x="1770887" y="1030224"/>
                </a:lnTo>
                <a:lnTo>
                  <a:pt x="1798320" y="1030224"/>
                </a:lnTo>
                <a:lnTo>
                  <a:pt x="1801368" y="1024128"/>
                </a:lnTo>
                <a:lnTo>
                  <a:pt x="1804416" y="1024128"/>
                </a:lnTo>
                <a:lnTo>
                  <a:pt x="1804416" y="1021080"/>
                </a:lnTo>
                <a:lnTo>
                  <a:pt x="1806448" y="1014984"/>
                </a:lnTo>
                <a:lnTo>
                  <a:pt x="1780031" y="1014984"/>
                </a:lnTo>
                <a:lnTo>
                  <a:pt x="1780031" y="1011936"/>
                </a:lnTo>
                <a:close/>
              </a:path>
              <a:path w="1813559" h="1097279">
                <a:moveTo>
                  <a:pt x="33527" y="1011936"/>
                </a:moveTo>
                <a:lnTo>
                  <a:pt x="33527" y="1014984"/>
                </a:lnTo>
                <a:lnTo>
                  <a:pt x="35051" y="1014984"/>
                </a:lnTo>
                <a:lnTo>
                  <a:pt x="33527" y="1011936"/>
                </a:lnTo>
                <a:close/>
              </a:path>
              <a:path w="1813559" h="1097279">
                <a:moveTo>
                  <a:pt x="1786127" y="993648"/>
                </a:moveTo>
                <a:lnTo>
                  <a:pt x="1780031" y="1014984"/>
                </a:lnTo>
                <a:lnTo>
                  <a:pt x="1806448" y="1014984"/>
                </a:lnTo>
                <a:lnTo>
                  <a:pt x="1810511" y="1002792"/>
                </a:lnTo>
                <a:lnTo>
                  <a:pt x="1810511" y="999744"/>
                </a:lnTo>
                <a:lnTo>
                  <a:pt x="1810892" y="996696"/>
                </a:lnTo>
                <a:lnTo>
                  <a:pt x="1786127" y="996696"/>
                </a:lnTo>
                <a:lnTo>
                  <a:pt x="1786127" y="993648"/>
                </a:lnTo>
                <a:close/>
              </a:path>
              <a:path w="1813559" h="1097279">
                <a:moveTo>
                  <a:pt x="27431" y="993648"/>
                </a:moveTo>
                <a:lnTo>
                  <a:pt x="27431" y="996696"/>
                </a:lnTo>
                <a:lnTo>
                  <a:pt x="28302" y="996696"/>
                </a:lnTo>
                <a:lnTo>
                  <a:pt x="27431" y="993648"/>
                </a:lnTo>
                <a:close/>
              </a:path>
              <a:path w="1813559" h="1097279">
                <a:moveTo>
                  <a:pt x="1810511" y="97536"/>
                </a:moveTo>
                <a:lnTo>
                  <a:pt x="1786127" y="97536"/>
                </a:lnTo>
                <a:lnTo>
                  <a:pt x="1786127" y="996696"/>
                </a:lnTo>
                <a:lnTo>
                  <a:pt x="1810892" y="996696"/>
                </a:lnTo>
                <a:lnTo>
                  <a:pt x="1813559" y="975360"/>
                </a:lnTo>
                <a:lnTo>
                  <a:pt x="1813559" y="118872"/>
                </a:lnTo>
                <a:lnTo>
                  <a:pt x="1810511" y="97536"/>
                </a:lnTo>
                <a:close/>
              </a:path>
              <a:path w="1813559" h="1097279">
                <a:moveTo>
                  <a:pt x="28448" y="97536"/>
                </a:moveTo>
                <a:lnTo>
                  <a:pt x="27431" y="97536"/>
                </a:lnTo>
                <a:lnTo>
                  <a:pt x="27431" y="100584"/>
                </a:lnTo>
                <a:lnTo>
                  <a:pt x="28448" y="97536"/>
                </a:lnTo>
                <a:close/>
              </a:path>
              <a:path w="1813559" h="1097279">
                <a:moveTo>
                  <a:pt x="1798320" y="64008"/>
                </a:moveTo>
                <a:lnTo>
                  <a:pt x="1770887" y="64008"/>
                </a:lnTo>
                <a:lnTo>
                  <a:pt x="1780031" y="82296"/>
                </a:lnTo>
                <a:lnTo>
                  <a:pt x="1786127" y="100584"/>
                </a:lnTo>
                <a:lnTo>
                  <a:pt x="1786127" y="97536"/>
                </a:lnTo>
                <a:lnTo>
                  <a:pt x="1810511" y="97536"/>
                </a:lnTo>
                <a:lnTo>
                  <a:pt x="1810511" y="94488"/>
                </a:lnTo>
                <a:lnTo>
                  <a:pt x="1804416" y="73152"/>
                </a:lnTo>
                <a:lnTo>
                  <a:pt x="1801368" y="70104"/>
                </a:lnTo>
                <a:lnTo>
                  <a:pt x="1798320" y="64008"/>
                </a:lnTo>
                <a:close/>
              </a:path>
              <a:path w="1813559" h="1097279">
                <a:moveTo>
                  <a:pt x="42672" y="64008"/>
                </a:moveTo>
                <a:lnTo>
                  <a:pt x="39624" y="67056"/>
                </a:lnTo>
                <a:lnTo>
                  <a:pt x="41148" y="67056"/>
                </a:lnTo>
                <a:lnTo>
                  <a:pt x="42672" y="64008"/>
                </a:lnTo>
                <a:close/>
              </a:path>
              <a:path w="1813559" h="1097279">
                <a:moveTo>
                  <a:pt x="1780031" y="39624"/>
                </a:moveTo>
                <a:lnTo>
                  <a:pt x="1743455" y="39624"/>
                </a:lnTo>
                <a:lnTo>
                  <a:pt x="1758696" y="51816"/>
                </a:lnTo>
                <a:lnTo>
                  <a:pt x="1770887" y="67056"/>
                </a:lnTo>
                <a:lnTo>
                  <a:pt x="1770887" y="64008"/>
                </a:lnTo>
                <a:lnTo>
                  <a:pt x="1798320" y="64008"/>
                </a:lnTo>
                <a:lnTo>
                  <a:pt x="1792224" y="51816"/>
                </a:lnTo>
                <a:lnTo>
                  <a:pt x="1780031" y="39624"/>
                </a:lnTo>
                <a:close/>
              </a:path>
              <a:path w="1813559" h="1097279">
                <a:moveTo>
                  <a:pt x="71627" y="39624"/>
                </a:moveTo>
                <a:lnTo>
                  <a:pt x="67055" y="39624"/>
                </a:lnTo>
                <a:lnTo>
                  <a:pt x="67055" y="42672"/>
                </a:lnTo>
                <a:lnTo>
                  <a:pt x="71627" y="39624"/>
                </a:lnTo>
                <a:close/>
              </a:path>
              <a:path w="1813559" h="1097279">
                <a:moveTo>
                  <a:pt x="1773174" y="30480"/>
                </a:moveTo>
                <a:lnTo>
                  <a:pt x="1728216" y="30480"/>
                </a:lnTo>
                <a:lnTo>
                  <a:pt x="1746503" y="42672"/>
                </a:lnTo>
                <a:lnTo>
                  <a:pt x="1743455" y="39624"/>
                </a:lnTo>
                <a:lnTo>
                  <a:pt x="1780031" y="39624"/>
                </a:lnTo>
                <a:lnTo>
                  <a:pt x="1776983" y="36576"/>
                </a:lnTo>
                <a:lnTo>
                  <a:pt x="1776983" y="33528"/>
                </a:lnTo>
                <a:lnTo>
                  <a:pt x="1773174" y="30480"/>
                </a:lnTo>
                <a:close/>
              </a:path>
              <a:path w="1813559" h="1097279">
                <a:moveTo>
                  <a:pt x="92963" y="30480"/>
                </a:moveTo>
                <a:lnTo>
                  <a:pt x="85344" y="30480"/>
                </a:lnTo>
                <a:lnTo>
                  <a:pt x="82296" y="33528"/>
                </a:lnTo>
                <a:lnTo>
                  <a:pt x="92963" y="30480"/>
                </a:lnTo>
                <a:close/>
              </a:path>
              <a:path w="1813559" h="1097279">
                <a:moveTo>
                  <a:pt x="1765553" y="24384"/>
                </a:moveTo>
                <a:lnTo>
                  <a:pt x="1691640" y="24384"/>
                </a:lnTo>
                <a:lnTo>
                  <a:pt x="1712976" y="27432"/>
                </a:lnTo>
                <a:lnTo>
                  <a:pt x="1709927" y="27432"/>
                </a:lnTo>
                <a:lnTo>
                  <a:pt x="1731263" y="33528"/>
                </a:lnTo>
                <a:lnTo>
                  <a:pt x="1728216" y="30480"/>
                </a:lnTo>
                <a:lnTo>
                  <a:pt x="1773174" y="30480"/>
                </a:lnTo>
                <a:lnTo>
                  <a:pt x="1765553" y="2438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7034276" y="2931669"/>
            <a:ext cx="1157605" cy="49657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219710" marR="5080" indent="-207645">
              <a:lnSpc>
                <a:spcPts val="1780"/>
              </a:lnSpc>
              <a:spcBef>
                <a:spcPts val="280"/>
              </a:spcBef>
            </a:pPr>
            <a:r>
              <a:rPr sz="1600" spc="-75" dirty="0">
                <a:solidFill>
                  <a:srgbClr val="FFFFFF"/>
                </a:solidFill>
                <a:latin typeface="Arial"/>
                <a:cs typeface="Arial"/>
              </a:rPr>
              <a:t>Terdiri 2</a:t>
            </a:r>
            <a:r>
              <a:rPr sz="1600" spc="-1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70" dirty="0">
                <a:solidFill>
                  <a:srgbClr val="FFFFFF"/>
                </a:solidFill>
                <a:latin typeface="Arial"/>
                <a:cs typeface="Arial"/>
              </a:rPr>
              <a:t>buah  bantalan</a:t>
            </a:r>
            <a:endParaRPr sz="160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7394447" y="3898391"/>
            <a:ext cx="441959" cy="378460"/>
          </a:xfrm>
          <a:custGeom>
            <a:avLst/>
            <a:gdLst/>
            <a:ahLst/>
            <a:cxnLst/>
            <a:rect l="l" t="t" r="r" b="b"/>
            <a:pathLst>
              <a:path w="441959" h="378460">
                <a:moveTo>
                  <a:pt x="441959" y="188975"/>
                </a:moveTo>
                <a:lnTo>
                  <a:pt x="0" y="188975"/>
                </a:lnTo>
                <a:lnTo>
                  <a:pt x="219455" y="377952"/>
                </a:lnTo>
                <a:lnTo>
                  <a:pt x="441959" y="188975"/>
                </a:lnTo>
                <a:close/>
              </a:path>
              <a:path w="441959" h="378460">
                <a:moveTo>
                  <a:pt x="353568" y="0"/>
                </a:moveTo>
                <a:lnTo>
                  <a:pt x="88392" y="0"/>
                </a:lnTo>
                <a:lnTo>
                  <a:pt x="88392" y="188975"/>
                </a:lnTo>
                <a:lnTo>
                  <a:pt x="353568" y="188975"/>
                </a:lnTo>
                <a:lnTo>
                  <a:pt x="353568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720840" y="4456176"/>
            <a:ext cx="1786255" cy="1073150"/>
          </a:xfrm>
          <a:custGeom>
            <a:avLst/>
            <a:gdLst/>
            <a:ahLst/>
            <a:cxnLst/>
            <a:rect l="l" t="t" r="r" b="b"/>
            <a:pathLst>
              <a:path w="1786254" h="1073150">
                <a:moveTo>
                  <a:pt x="1679448" y="0"/>
                </a:moveTo>
                <a:lnTo>
                  <a:pt x="106679" y="0"/>
                </a:lnTo>
                <a:lnTo>
                  <a:pt x="65579" y="8524"/>
                </a:lnTo>
                <a:lnTo>
                  <a:pt x="31623" y="31623"/>
                </a:lnTo>
                <a:lnTo>
                  <a:pt x="8524" y="65579"/>
                </a:lnTo>
                <a:lnTo>
                  <a:pt x="0" y="106680"/>
                </a:lnTo>
                <a:lnTo>
                  <a:pt x="0" y="966216"/>
                </a:lnTo>
                <a:lnTo>
                  <a:pt x="8524" y="1007316"/>
                </a:lnTo>
                <a:lnTo>
                  <a:pt x="31622" y="1041273"/>
                </a:lnTo>
                <a:lnTo>
                  <a:pt x="65579" y="1064371"/>
                </a:lnTo>
                <a:lnTo>
                  <a:pt x="106679" y="1072896"/>
                </a:lnTo>
                <a:lnTo>
                  <a:pt x="1679448" y="1072896"/>
                </a:lnTo>
                <a:lnTo>
                  <a:pt x="1721834" y="1064371"/>
                </a:lnTo>
                <a:lnTo>
                  <a:pt x="1755647" y="1041273"/>
                </a:lnTo>
                <a:lnTo>
                  <a:pt x="1778031" y="1007316"/>
                </a:lnTo>
                <a:lnTo>
                  <a:pt x="1786127" y="966216"/>
                </a:lnTo>
                <a:lnTo>
                  <a:pt x="1786127" y="106680"/>
                </a:lnTo>
                <a:lnTo>
                  <a:pt x="1778031" y="65579"/>
                </a:lnTo>
                <a:lnTo>
                  <a:pt x="1755648" y="31623"/>
                </a:lnTo>
                <a:lnTo>
                  <a:pt x="1721834" y="8524"/>
                </a:lnTo>
                <a:lnTo>
                  <a:pt x="1679448" y="0"/>
                </a:lnTo>
                <a:close/>
              </a:path>
            </a:pathLst>
          </a:custGeom>
          <a:solidFill>
            <a:srgbClr val="4E80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708647" y="4443984"/>
            <a:ext cx="1813560" cy="1097280"/>
          </a:xfrm>
          <a:custGeom>
            <a:avLst/>
            <a:gdLst/>
            <a:ahLst/>
            <a:cxnLst/>
            <a:rect l="l" t="t" r="r" b="b"/>
            <a:pathLst>
              <a:path w="1813559" h="1097279">
                <a:moveTo>
                  <a:pt x="1716024" y="1094232"/>
                </a:moveTo>
                <a:lnTo>
                  <a:pt x="97535" y="1094232"/>
                </a:lnTo>
                <a:lnTo>
                  <a:pt x="118872" y="1097279"/>
                </a:lnTo>
                <a:lnTo>
                  <a:pt x="1694687" y="1097279"/>
                </a:lnTo>
                <a:lnTo>
                  <a:pt x="1716024" y="1094232"/>
                </a:lnTo>
                <a:close/>
              </a:path>
              <a:path w="1813559" h="1097279">
                <a:moveTo>
                  <a:pt x="1761744" y="21336"/>
                </a:moveTo>
                <a:lnTo>
                  <a:pt x="51816" y="21336"/>
                </a:lnTo>
                <a:lnTo>
                  <a:pt x="36575" y="33527"/>
                </a:lnTo>
                <a:lnTo>
                  <a:pt x="33527" y="36575"/>
                </a:lnTo>
                <a:lnTo>
                  <a:pt x="21335" y="51815"/>
                </a:lnTo>
                <a:lnTo>
                  <a:pt x="21335" y="54863"/>
                </a:lnTo>
                <a:lnTo>
                  <a:pt x="9144" y="73151"/>
                </a:lnTo>
                <a:lnTo>
                  <a:pt x="3048" y="94487"/>
                </a:lnTo>
                <a:lnTo>
                  <a:pt x="3048" y="97535"/>
                </a:lnTo>
                <a:lnTo>
                  <a:pt x="0" y="118871"/>
                </a:lnTo>
                <a:lnTo>
                  <a:pt x="0" y="978407"/>
                </a:lnTo>
                <a:lnTo>
                  <a:pt x="3048" y="999743"/>
                </a:lnTo>
                <a:lnTo>
                  <a:pt x="3048" y="1002791"/>
                </a:lnTo>
                <a:lnTo>
                  <a:pt x="9144" y="1024127"/>
                </a:lnTo>
                <a:lnTo>
                  <a:pt x="21335" y="1042415"/>
                </a:lnTo>
                <a:lnTo>
                  <a:pt x="21335" y="1045463"/>
                </a:lnTo>
                <a:lnTo>
                  <a:pt x="33527" y="1060703"/>
                </a:lnTo>
                <a:lnTo>
                  <a:pt x="36575" y="1063752"/>
                </a:lnTo>
                <a:lnTo>
                  <a:pt x="51816" y="1075943"/>
                </a:lnTo>
                <a:lnTo>
                  <a:pt x="54863" y="1078991"/>
                </a:lnTo>
                <a:lnTo>
                  <a:pt x="73151" y="1088135"/>
                </a:lnTo>
                <a:lnTo>
                  <a:pt x="94487" y="1094232"/>
                </a:lnTo>
                <a:lnTo>
                  <a:pt x="1719072" y="1094232"/>
                </a:lnTo>
                <a:lnTo>
                  <a:pt x="1737359" y="1088135"/>
                </a:lnTo>
                <a:lnTo>
                  <a:pt x="1740407" y="1088135"/>
                </a:lnTo>
                <a:lnTo>
                  <a:pt x="1758696" y="1075943"/>
                </a:lnTo>
                <a:lnTo>
                  <a:pt x="1761744" y="1075943"/>
                </a:lnTo>
                <a:lnTo>
                  <a:pt x="1765553" y="1072895"/>
                </a:lnTo>
                <a:lnTo>
                  <a:pt x="118872" y="1072895"/>
                </a:lnTo>
                <a:lnTo>
                  <a:pt x="100583" y="1069847"/>
                </a:lnTo>
                <a:lnTo>
                  <a:pt x="103631" y="1069847"/>
                </a:lnTo>
                <a:lnTo>
                  <a:pt x="82296" y="1063752"/>
                </a:lnTo>
                <a:lnTo>
                  <a:pt x="85344" y="1063752"/>
                </a:lnTo>
                <a:lnTo>
                  <a:pt x="73151" y="1057655"/>
                </a:lnTo>
                <a:lnTo>
                  <a:pt x="67055" y="1057655"/>
                </a:lnTo>
                <a:lnTo>
                  <a:pt x="39624" y="1030223"/>
                </a:lnTo>
                <a:lnTo>
                  <a:pt x="42672" y="1030223"/>
                </a:lnTo>
                <a:lnTo>
                  <a:pt x="35051" y="1014983"/>
                </a:lnTo>
                <a:lnTo>
                  <a:pt x="33527" y="1014983"/>
                </a:lnTo>
                <a:lnTo>
                  <a:pt x="27431" y="996695"/>
                </a:lnTo>
                <a:lnTo>
                  <a:pt x="24383" y="975359"/>
                </a:lnTo>
                <a:lnTo>
                  <a:pt x="24383" y="118871"/>
                </a:lnTo>
                <a:lnTo>
                  <a:pt x="27431" y="100583"/>
                </a:lnTo>
                <a:lnTo>
                  <a:pt x="33527" y="82295"/>
                </a:lnTo>
                <a:lnTo>
                  <a:pt x="35051" y="82295"/>
                </a:lnTo>
                <a:lnTo>
                  <a:pt x="42672" y="67055"/>
                </a:lnTo>
                <a:lnTo>
                  <a:pt x="39624" y="67055"/>
                </a:lnTo>
                <a:lnTo>
                  <a:pt x="67055" y="39624"/>
                </a:lnTo>
                <a:lnTo>
                  <a:pt x="73151" y="39624"/>
                </a:lnTo>
                <a:lnTo>
                  <a:pt x="85344" y="33527"/>
                </a:lnTo>
                <a:lnTo>
                  <a:pt x="82296" y="33527"/>
                </a:lnTo>
                <a:lnTo>
                  <a:pt x="103631" y="27431"/>
                </a:lnTo>
                <a:lnTo>
                  <a:pt x="100583" y="27431"/>
                </a:lnTo>
                <a:lnTo>
                  <a:pt x="121920" y="24383"/>
                </a:lnTo>
                <a:lnTo>
                  <a:pt x="1765553" y="24383"/>
                </a:lnTo>
                <a:lnTo>
                  <a:pt x="1761744" y="21336"/>
                </a:lnTo>
                <a:close/>
              </a:path>
              <a:path w="1813559" h="1097279">
                <a:moveTo>
                  <a:pt x="1746503" y="1054608"/>
                </a:moveTo>
                <a:lnTo>
                  <a:pt x="1728216" y="1063752"/>
                </a:lnTo>
                <a:lnTo>
                  <a:pt x="1731263" y="1063752"/>
                </a:lnTo>
                <a:lnTo>
                  <a:pt x="1709927" y="1069847"/>
                </a:lnTo>
                <a:lnTo>
                  <a:pt x="1712976" y="1069847"/>
                </a:lnTo>
                <a:lnTo>
                  <a:pt x="1691640" y="1072895"/>
                </a:lnTo>
                <a:lnTo>
                  <a:pt x="1765553" y="1072895"/>
                </a:lnTo>
                <a:lnTo>
                  <a:pt x="1776983" y="1063752"/>
                </a:lnTo>
                <a:lnTo>
                  <a:pt x="1776983" y="1060703"/>
                </a:lnTo>
                <a:lnTo>
                  <a:pt x="1780031" y="1057655"/>
                </a:lnTo>
                <a:lnTo>
                  <a:pt x="1743455" y="1057655"/>
                </a:lnTo>
                <a:lnTo>
                  <a:pt x="1746503" y="1054608"/>
                </a:lnTo>
                <a:close/>
              </a:path>
              <a:path w="1813559" h="1097279">
                <a:moveTo>
                  <a:pt x="67056" y="1054608"/>
                </a:moveTo>
                <a:lnTo>
                  <a:pt x="67055" y="1057655"/>
                </a:lnTo>
                <a:lnTo>
                  <a:pt x="73151" y="1057655"/>
                </a:lnTo>
                <a:lnTo>
                  <a:pt x="67056" y="1054608"/>
                </a:lnTo>
                <a:close/>
              </a:path>
              <a:path w="1813559" h="1097279">
                <a:moveTo>
                  <a:pt x="1758696" y="1042415"/>
                </a:moveTo>
                <a:lnTo>
                  <a:pt x="1743455" y="1057655"/>
                </a:lnTo>
                <a:lnTo>
                  <a:pt x="1780031" y="1057655"/>
                </a:lnTo>
                <a:lnTo>
                  <a:pt x="1792224" y="1045463"/>
                </a:lnTo>
                <a:lnTo>
                  <a:pt x="1758696" y="1045463"/>
                </a:lnTo>
                <a:lnTo>
                  <a:pt x="1758696" y="1042415"/>
                </a:lnTo>
                <a:close/>
              </a:path>
              <a:path w="1813559" h="1097279">
                <a:moveTo>
                  <a:pt x="1780031" y="1011935"/>
                </a:moveTo>
                <a:lnTo>
                  <a:pt x="1770887" y="1030223"/>
                </a:lnTo>
                <a:lnTo>
                  <a:pt x="1758696" y="1045463"/>
                </a:lnTo>
                <a:lnTo>
                  <a:pt x="1792224" y="1045463"/>
                </a:lnTo>
                <a:lnTo>
                  <a:pt x="1792224" y="1042415"/>
                </a:lnTo>
                <a:lnTo>
                  <a:pt x="1801368" y="1024127"/>
                </a:lnTo>
                <a:lnTo>
                  <a:pt x="1804416" y="1024127"/>
                </a:lnTo>
                <a:lnTo>
                  <a:pt x="1807028" y="1014983"/>
                </a:lnTo>
                <a:lnTo>
                  <a:pt x="1780031" y="1014983"/>
                </a:lnTo>
                <a:lnTo>
                  <a:pt x="1780031" y="1011935"/>
                </a:lnTo>
                <a:close/>
              </a:path>
              <a:path w="1813559" h="1097279">
                <a:moveTo>
                  <a:pt x="33527" y="1011935"/>
                </a:moveTo>
                <a:lnTo>
                  <a:pt x="33527" y="1014983"/>
                </a:lnTo>
                <a:lnTo>
                  <a:pt x="35051" y="1014983"/>
                </a:lnTo>
                <a:lnTo>
                  <a:pt x="33527" y="1011935"/>
                </a:lnTo>
                <a:close/>
              </a:path>
              <a:path w="1813559" h="1097279">
                <a:moveTo>
                  <a:pt x="1807028" y="82295"/>
                </a:moveTo>
                <a:lnTo>
                  <a:pt x="1780031" y="82295"/>
                </a:lnTo>
                <a:lnTo>
                  <a:pt x="1786127" y="100583"/>
                </a:lnTo>
                <a:lnTo>
                  <a:pt x="1786127" y="996695"/>
                </a:lnTo>
                <a:lnTo>
                  <a:pt x="1780031" y="1014983"/>
                </a:lnTo>
                <a:lnTo>
                  <a:pt x="1807028" y="1014983"/>
                </a:lnTo>
                <a:lnTo>
                  <a:pt x="1810511" y="1002791"/>
                </a:lnTo>
                <a:lnTo>
                  <a:pt x="1810511" y="999743"/>
                </a:lnTo>
                <a:lnTo>
                  <a:pt x="1813559" y="978407"/>
                </a:lnTo>
                <a:lnTo>
                  <a:pt x="1813559" y="118871"/>
                </a:lnTo>
                <a:lnTo>
                  <a:pt x="1810511" y="97535"/>
                </a:lnTo>
                <a:lnTo>
                  <a:pt x="1810511" y="94487"/>
                </a:lnTo>
                <a:lnTo>
                  <a:pt x="1807028" y="82295"/>
                </a:lnTo>
                <a:close/>
              </a:path>
              <a:path w="1813559" h="1097279">
                <a:moveTo>
                  <a:pt x="35051" y="82295"/>
                </a:moveTo>
                <a:lnTo>
                  <a:pt x="33527" y="82295"/>
                </a:lnTo>
                <a:lnTo>
                  <a:pt x="33527" y="85343"/>
                </a:lnTo>
                <a:lnTo>
                  <a:pt x="35051" y="82295"/>
                </a:lnTo>
                <a:close/>
              </a:path>
              <a:path w="1813559" h="1097279">
                <a:moveTo>
                  <a:pt x="1759915" y="53339"/>
                </a:moveTo>
                <a:lnTo>
                  <a:pt x="1770887" y="67055"/>
                </a:lnTo>
                <a:lnTo>
                  <a:pt x="1780031" y="85343"/>
                </a:lnTo>
                <a:lnTo>
                  <a:pt x="1780031" y="82295"/>
                </a:lnTo>
                <a:lnTo>
                  <a:pt x="1807028" y="82295"/>
                </a:lnTo>
                <a:lnTo>
                  <a:pt x="1804416" y="73151"/>
                </a:lnTo>
                <a:lnTo>
                  <a:pt x="1801368" y="73151"/>
                </a:lnTo>
                <a:lnTo>
                  <a:pt x="1792224" y="54863"/>
                </a:lnTo>
                <a:lnTo>
                  <a:pt x="1761744" y="54863"/>
                </a:lnTo>
                <a:lnTo>
                  <a:pt x="1759915" y="53339"/>
                </a:lnTo>
                <a:close/>
              </a:path>
              <a:path w="1813559" h="1097279">
                <a:moveTo>
                  <a:pt x="1758696" y="51815"/>
                </a:moveTo>
                <a:lnTo>
                  <a:pt x="1759915" y="53339"/>
                </a:lnTo>
                <a:lnTo>
                  <a:pt x="1761744" y="54863"/>
                </a:lnTo>
                <a:lnTo>
                  <a:pt x="1758696" y="51815"/>
                </a:lnTo>
                <a:close/>
              </a:path>
              <a:path w="1813559" h="1097279">
                <a:moveTo>
                  <a:pt x="1792224" y="51815"/>
                </a:moveTo>
                <a:lnTo>
                  <a:pt x="1758696" y="51815"/>
                </a:lnTo>
                <a:lnTo>
                  <a:pt x="1761744" y="54863"/>
                </a:lnTo>
                <a:lnTo>
                  <a:pt x="1792224" y="54863"/>
                </a:lnTo>
                <a:lnTo>
                  <a:pt x="1792224" y="51815"/>
                </a:lnTo>
                <a:close/>
              </a:path>
              <a:path w="1813559" h="1097279">
                <a:moveTo>
                  <a:pt x="1780031" y="39624"/>
                </a:moveTo>
                <a:lnTo>
                  <a:pt x="1743455" y="39624"/>
                </a:lnTo>
                <a:lnTo>
                  <a:pt x="1759915" y="53339"/>
                </a:lnTo>
                <a:lnTo>
                  <a:pt x="1758696" y="51815"/>
                </a:lnTo>
                <a:lnTo>
                  <a:pt x="1792224" y="51815"/>
                </a:lnTo>
                <a:lnTo>
                  <a:pt x="1780031" y="39624"/>
                </a:lnTo>
                <a:close/>
              </a:path>
              <a:path w="1813559" h="1097279">
                <a:moveTo>
                  <a:pt x="73151" y="39624"/>
                </a:moveTo>
                <a:lnTo>
                  <a:pt x="67055" y="39624"/>
                </a:lnTo>
                <a:lnTo>
                  <a:pt x="67055" y="42671"/>
                </a:lnTo>
                <a:lnTo>
                  <a:pt x="73151" y="39624"/>
                </a:lnTo>
                <a:close/>
              </a:path>
              <a:path w="1813559" h="1097279">
                <a:moveTo>
                  <a:pt x="1765553" y="24383"/>
                </a:moveTo>
                <a:lnTo>
                  <a:pt x="1691640" y="24383"/>
                </a:lnTo>
                <a:lnTo>
                  <a:pt x="1712976" y="27431"/>
                </a:lnTo>
                <a:lnTo>
                  <a:pt x="1709927" y="27431"/>
                </a:lnTo>
                <a:lnTo>
                  <a:pt x="1731263" y="33527"/>
                </a:lnTo>
                <a:lnTo>
                  <a:pt x="1728216" y="33527"/>
                </a:lnTo>
                <a:lnTo>
                  <a:pt x="1746503" y="42671"/>
                </a:lnTo>
                <a:lnTo>
                  <a:pt x="1743455" y="39624"/>
                </a:lnTo>
                <a:lnTo>
                  <a:pt x="1780031" y="39624"/>
                </a:lnTo>
                <a:lnTo>
                  <a:pt x="1776983" y="36575"/>
                </a:lnTo>
                <a:lnTo>
                  <a:pt x="1776983" y="33527"/>
                </a:lnTo>
                <a:lnTo>
                  <a:pt x="1765553" y="24383"/>
                </a:lnTo>
                <a:close/>
              </a:path>
              <a:path w="1813559" h="1097279">
                <a:moveTo>
                  <a:pt x="1719072" y="3048"/>
                </a:moveTo>
                <a:lnTo>
                  <a:pt x="94487" y="3048"/>
                </a:lnTo>
                <a:lnTo>
                  <a:pt x="73151" y="9143"/>
                </a:lnTo>
                <a:lnTo>
                  <a:pt x="54863" y="18287"/>
                </a:lnTo>
                <a:lnTo>
                  <a:pt x="54863" y="21336"/>
                </a:lnTo>
                <a:lnTo>
                  <a:pt x="1758696" y="21336"/>
                </a:lnTo>
                <a:lnTo>
                  <a:pt x="1740407" y="9143"/>
                </a:lnTo>
                <a:lnTo>
                  <a:pt x="1737359" y="9143"/>
                </a:lnTo>
                <a:lnTo>
                  <a:pt x="1719072" y="3048"/>
                </a:lnTo>
                <a:close/>
              </a:path>
              <a:path w="1813559" h="1097279">
                <a:moveTo>
                  <a:pt x="1691640" y="0"/>
                </a:moveTo>
                <a:lnTo>
                  <a:pt x="118872" y="0"/>
                </a:lnTo>
                <a:lnTo>
                  <a:pt x="97535" y="3048"/>
                </a:lnTo>
                <a:lnTo>
                  <a:pt x="1716024" y="3048"/>
                </a:lnTo>
                <a:lnTo>
                  <a:pt x="169164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6848347" y="4830573"/>
            <a:ext cx="1522730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spc="-105" dirty="0">
                <a:solidFill>
                  <a:srgbClr val="FFFFFF"/>
                </a:solidFill>
                <a:latin typeface="Arial"/>
                <a:cs typeface="Arial"/>
              </a:rPr>
              <a:t>Kabel</a:t>
            </a:r>
            <a:r>
              <a:rPr sz="1600" spc="-1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80" dirty="0">
                <a:solidFill>
                  <a:srgbClr val="FFFFFF"/>
                </a:solidFill>
                <a:latin typeface="Arial"/>
                <a:cs typeface="Arial"/>
              </a:rPr>
              <a:t>ditegangkan</a:t>
            </a:r>
            <a:endParaRPr sz="160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6184391" y="4770120"/>
            <a:ext cx="381000" cy="445134"/>
          </a:xfrm>
          <a:custGeom>
            <a:avLst/>
            <a:gdLst/>
            <a:ahLst/>
            <a:cxnLst/>
            <a:rect l="l" t="t" r="r" b="b"/>
            <a:pathLst>
              <a:path w="381000" h="445135">
                <a:moveTo>
                  <a:pt x="188975" y="0"/>
                </a:moveTo>
                <a:lnTo>
                  <a:pt x="0" y="222503"/>
                </a:lnTo>
                <a:lnTo>
                  <a:pt x="188975" y="445007"/>
                </a:lnTo>
                <a:lnTo>
                  <a:pt x="188975" y="356615"/>
                </a:lnTo>
                <a:lnTo>
                  <a:pt x="381000" y="356615"/>
                </a:lnTo>
                <a:lnTo>
                  <a:pt x="381000" y="88391"/>
                </a:lnTo>
                <a:lnTo>
                  <a:pt x="188975" y="88391"/>
                </a:lnTo>
                <a:lnTo>
                  <a:pt x="188975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218432" y="4456176"/>
            <a:ext cx="1789430" cy="1073150"/>
          </a:xfrm>
          <a:custGeom>
            <a:avLst/>
            <a:gdLst/>
            <a:ahLst/>
            <a:cxnLst/>
            <a:rect l="l" t="t" r="r" b="b"/>
            <a:pathLst>
              <a:path w="1789429" h="1073150">
                <a:moveTo>
                  <a:pt x="1682495" y="0"/>
                </a:moveTo>
                <a:lnTo>
                  <a:pt x="109727" y="0"/>
                </a:lnTo>
                <a:lnTo>
                  <a:pt x="66865" y="8524"/>
                </a:lnTo>
                <a:lnTo>
                  <a:pt x="32003" y="31623"/>
                </a:lnTo>
                <a:lnTo>
                  <a:pt x="8572" y="65579"/>
                </a:lnTo>
                <a:lnTo>
                  <a:pt x="0" y="106680"/>
                </a:lnTo>
                <a:lnTo>
                  <a:pt x="0" y="966216"/>
                </a:lnTo>
                <a:lnTo>
                  <a:pt x="8572" y="1007316"/>
                </a:lnTo>
                <a:lnTo>
                  <a:pt x="32003" y="1041273"/>
                </a:lnTo>
                <a:lnTo>
                  <a:pt x="66865" y="1064371"/>
                </a:lnTo>
                <a:lnTo>
                  <a:pt x="109727" y="1072896"/>
                </a:lnTo>
                <a:lnTo>
                  <a:pt x="1682495" y="1072896"/>
                </a:lnTo>
                <a:lnTo>
                  <a:pt x="1723596" y="1064371"/>
                </a:lnTo>
                <a:lnTo>
                  <a:pt x="1757552" y="1041273"/>
                </a:lnTo>
                <a:lnTo>
                  <a:pt x="1780651" y="1007316"/>
                </a:lnTo>
                <a:lnTo>
                  <a:pt x="1789176" y="966216"/>
                </a:lnTo>
                <a:lnTo>
                  <a:pt x="1789176" y="106680"/>
                </a:lnTo>
                <a:lnTo>
                  <a:pt x="1780651" y="65579"/>
                </a:lnTo>
                <a:lnTo>
                  <a:pt x="1757552" y="31623"/>
                </a:lnTo>
                <a:lnTo>
                  <a:pt x="1723596" y="8524"/>
                </a:lnTo>
                <a:lnTo>
                  <a:pt x="1682495" y="0"/>
                </a:lnTo>
                <a:close/>
              </a:path>
            </a:pathLst>
          </a:custGeom>
          <a:solidFill>
            <a:srgbClr val="4E80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206240" y="4443984"/>
            <a:ext cx="1813560" cy="1097280"/>
          </a:xfrm>
          <a:custGeom>
            <a:avLst/>
            <a:gdLst/>
            <a:ahLst/>
            <a:cxnLst/>
            <a:rect l="l" t="t" r="r" b="b"/>
            <a:pathLst>
              <a:path w="1813560" h="1097279">
                <a:moveTo>
                  <a:pt x="1716024" y="1094232"/>
                </a:moveTo>
                <a:lnTo>
                  <a:pt x="97536" y="1094232"/>
                </a:lnTo>
                <a:lnTo>
                  <a:pt x="121920" y="1097279"/>
                </a:lnTo>
                <a:lnTo>
                  <a:pt x="1694688" y="1097279"/>
                </a:lnTo>
                <a:lnTo>
                  <a:pt x="1716024" y="1094232"/>
                </a:lnTo>
                <a:close/>
              </a:path>
              <a:path w="1813560" h="1097279">
                <a:moveTo>
                  <a:pt x="1758696" y="1075943"/>
                </a:moveTo>
                <a:lnTo>
                  <a:pt x="54863" y="1075943"/>
                </a:lnTo>
                <a:lnTo>
                  <a:pt x="73151" y="1088135"/>
                </a:lnTo>
                <a:lnTo>
                  <a:pt x="76200" y="1088135"/>
                </a:lnTo>
                <a:lnTo>
                  <a:pt x="94487" y="1094232"/>
                </a:lnTo>
                <a:lnTo>
                  <a:pt x="1719072" y="1094232"/>
                </a:lnTo>
                <a:lnTo>
                  <a:pt x="1740408" y="1088135"/>
                </a:lnTo>
                <a:lnTo>
                  <a:pt x="1758696" y="1075943"/>
                </a:lnTo>
                <a:close/>
              </a:path>
              <a:path w="1813560" h="1097279">
                <a:moveTo>
                  <a:pt x="1761744" y="21336"/>
                </a:moveTo>
                <a:lnTo>
                  <a:pt x="51815" y="21336"/>
                </a:lnTo>
                <a:lnTo>
                  <a:pt x="36575" y="33527"/>
                </a:lnTo>
                <a:lnTo>
                  <a:pt x="36575" y="36575"/>
                </a:lnTo>
                <a:lnTo>
                  <a:pt x="21336" y="51815"/>
                </a:lnTo>
                <a:lnTo>
                  <a:pt x="21336" y="54863"/>
                </a:lnTo>
                <a:lnTo>
                  <a:pt x="12192" y="73151"/>
                </a:lnTo>
                <a:lnTo>
                  <a:pt x="9144" y="73151"/>
                </a:lnTo>
                <a:lnTo>
                  <a:pt x="3048" y="94487"/>
                </a:lnTo>
                <a:lnTo>
                  <a:pt x="3048" y="97535"/>
                </a:lnTo>
                <a:lnTo>
                  <a:pt x="0" y="118871"/>
                </a:lnTo>
                <a:lnTo>
                  <a:pt x="0" y="978407"/>
                </a:lnTo>
                <a:lnTo>
                  <a:pt x="3048" y="999743"/>
                </a:lnTo>
                <a:lnTo>
                  <a:pt x="3048" y="1002791"/>
                </a:lnTo>
                <a:lnTo>
                  <a:pt x="9144" y="1024127"/>
                </a:lnTo>
                <a:lnTo>
                  <a:pt x="12192" y="1024127"/>
                </a:lnTo>
                <a:lnTo>
                  <a:pt x="21336" y="1042415"/>
                </a:lnTo>
                <a:lnTo>
                  <a:pt x="21336" y="1045463"/>
                </a:lnTo>
                <a:lnTo>
                  <a:pt x="36575" y="1060703"/>
                </a:lnTo>
                <a:lnTo>
                  <a:pt x="36575" y="1063752"/>
                </a:lnTo>
                <a:lnTo>
                  <a:pt x="51815" y="1075943"/>
                </a:lnTo>
                <a:lnTo>
                  <a:pt x="1761744" y="1075943"/>
                </a:lnTo>
                <a:lnTo>
                  <a:pt x="1765553" y="1072895"/>
                </a:lnTo>
                <a:lnTo>
                  <a:pt x="121920" y="1072895"/>
                </a:lnTo>
                <a:lnTo>
                  <a:pt x="100584" y="1069847"/>
                </a:lnTo>
                <a:lnTo>
                  <a:pt x="103632" y="1069847"/>
                </a:lnTo>
                <a:lnTo>
                  <a:pt x="82296" y="1063752"/>
                </a:lnTo>
                <a:lnTo>
                  <a:pt x="85344" y="1063752"/>
                </a:lnTo>
                <a:lnTo>
                  <a:pt x="73151" y="1057655"/>
                </a:lnTo>
                <a:lnTo>
                  <a:pt x="70104" y="1057655"/>
                </a:lnTo>
                <a:lnTo>
                  <a:pt x="57912" y="1045463"/>
                </a:lnTo>
                <a:lnTo>
                  <a:pt x="54863" y="1045463"/>
                </a:lnTo>
                <a:lnTo>
                  <a:pt x="42672" y="1030223"/>
                </a:lnTo>
                <a:lnTo>
                  <a:pt x="35051" y="1014983"/>
                </a:lnTo>
                <a:lnTo>
                  <a:pt x="33527" y="1014983"/>
                </a:lnTo>
                <a:lnTo>
                  <a:pt x="27432" y="996695"/>
                </a:lnTo>
                <a:lnTo>
                  <a:pt x="27432" y="100583"/>
                </a:lnTo>
                <a:lnTo>
                  <a:pt x="33527" y="82295"/>
                </a:lnTo>
                <a:lnTo>
                  <a:pt x="35051" y="82295"/>
                </a:lnTo>
                <a:lnTo>
                  <a:pt x="42672" y="67055"/>
                </a:lnTo>
                <a:lnTo>
                  <a:pt x="52425" y="54863"/>
                </a:lnTo>
                <a:lnTo>
                  <a:pt x="51815" y="54863"/>
                </a:lnTo>
                <a:lnTo>
                  <a:pt x="54863" y="51815"/>
                </a:lnTo>
                <a:lnTo>
                  <a:pt x="55473" y="51815"/>
                </a:lnTo>
                <a:lnTo>
                  <a:pt x="70104" y="39624"/>
                </a:lnTo>
                <a:lnTo>
                  <a:pt x="73151" y="39624"/>
                </a:lnTo>
                <a:lnTo>
                  <a:pt x="85344" y="33527"/>
                </a:lnTo>
                <a:lnTo>
                  <a:pt x="82296" y="33527"/>
                </a:lnTo>
                <a:lnTo>
                  <a:pt x="103632" y="27431"/>
                </a:lnTo>
                <a:lnTo>
                  <a:pt x="100584" y="27431"/>
                </a:lnTo>
                <a:lnTo>
                  <a:pt x="121920" y="24383"/>
                </a:lnTo>
                <a:lnTo>
                  <a:pt x="1765553" y="24383"/>
                </a:lnTo>
                <a:lnTo>
                  <a:pt x="1761744" y="21336"/>
                </a:lnTo>
                <a:close/>
              </a:path>
              <a:path w="1813560" h="1097279">
                <a:moveTo>
                  <a:pt x="1746504" y="1054608"/>
                </a:moveTo>
                <a:lnTo>
                  <a:pt x="1728215" y="1063752"/>
                </a:lnTo>
                <a:lnTo>
                  <a:pt x="1731264" y="1063752"/>
                </a:lnTo>
                <a:lnTo>
                  <a:pt x="1709927" y="1069847"/>
                </a:lnTo>
                <a:lnTo>
                  <a:pt x="1712976" y="1069847"/>
                </a:lnTo>
                <a:lnTo>
                  <a:pt x="1691639" y="1072895"/>
                </a:lnTo>
                <a:lnTo>
                  <a:pt x="1765553" y="1072895"/>
                </a:lnTo>
                <a:lnTo>
                  <a:pt x="1776984" y="1063752"/>
                </a:lnTo>
                <a:lnTo>
                  <a:pt x="1780032" y="1060703"/>
                </a:lnTo>
                <a:lnTo>
                  <a:pt x="1782470" y="1057655"/>
                </a:lnTo>
                <a:lnTo>
                  <a:pt x="1746504" y="1057655"/>
                </a:lnTo>
                <a:lnTo>
                  <a:pt x="1746504" y="1054608"/>
                </a:lnTo>
                <a:close/>
              </a:path>
              <a:path w="1813560" h="1097279">
                <a:moveTo>
                  <a:pt x="67056" y="1054608"/>
                </a:moveTo>
                <a:lnTo>
                  <a:pt x="70104" y="1057655"/>
                </a:lnTo>
                <a:lnTo>
                  <a:pt x="73151" y="1057655"/>
                </a:lnTo>
                <a:lnTo>
                  <a:pt x="67056" y="1054608"/>
                </a:lnTo>
                <a:close/>
              </a:path>
              <a:path w="1813560" h="1097279">
                <a:moveTo>
                  <a:pt x="1792224" y="1042415"/>
                </a:moveTo>
                <a:lnTo>
                  <a:pt x="1761744" y="1042415"/>
                </a:lnTo>
                <a:lnTo>
                  <a:pt x="1746504" y="1057655"/>
                </a:lnTo>
                <a:lnTo>
                  <a:pt x="1782470" y="1057655"/>
                </a:lnTo>
                <a:lnTo>
                  <a:pt x="1792224" y="1045463"/>
                </a:lnTo>
                <a:lnTo>
                  <a:pt x="1792224" y="1042415"/>
                </a:lnTo>
                <a:close/>
              </a:path>
              <a:path w="1813560" h="1097279">
                <a:moveTo>
                  <a:pt x="54863" y="1042415"/>
                </a:moveTo>
                <a:lnTo>
                  <a:pt x="54863" y="1045463"/>
                </a:lnTo>
                <a:lnTo>
                  <a:pt x="57912" y="1045463"/>
                </a:lnTo>
                <a:lnTo>
                  <a:pt x="54863" y="1042415"/>
                </a:lnTo>
                <a:close/>
              </a:path>
              <a:path w="1813560" h="1097279">
                <a:moveTo>
                  <a:pt x="1780032" y="1011935"/>
                </a:moveTo>
                <a:lnTo>
                  <a:pt x="1770888" y="1030223"/>
                </a:lnTo>
                <a:lnTo>
                  <a:pt x="1758696" y="1045463"/>
                </a:lnTo>
                <a:lnTo>
                  <a:pt x="1761744" y="1042415"/>
                </a:lnTo>
                <a:lnTo>
                  <a:pt x="1792224" y="1042415"/>
                </a:lnTo>
                <a:lnTo>
                  <a:pt x="1804415" y="1024127"/>
                </a:lnTo>
                <a:lnTo>
                  <a:pt x="1807028" y="1014983"/>
                </a:lnTo>
                <a:lnTo>
                  <a:pt x="1780032" y="1014983"/>
                </a:lnTo>
                <a:lnTo>
                  <a:pt x="1780032" y="1011935"/>
                </a:lnTo>
                <a:close/>
              </a:path>
              <a:path w="1813560" h="1097279">
                <a:moveTo>
                  <a:pt x="33527" y="1011935"/>
                </a:moveTo>
                <a:lnTo>
                  <a:pt x="33527" y="1014983"/>
                </a:lnTo>
                <a:lnTo>
                  <a:pt x="35051" y="1014983"/>
                </a:lnTo>
                <a:lnTo>
                  <a:pt x="33527" y="1011935"/>
                </a:lnTo>
                <a:close/>
              </a:path>
              <a:path w="1813560" h="1097279">
                <a:moveTo>
                  <a:pt x="1807028" y="82295"/>
                </a:moveTo>
                <a:lnTo>
                  <a:pt x="1780032" y="82295"/>
                </a:lnTo>
                <a:lnTo>
                  <a:pt x="1786127" y="100583"/>
                </a:lnTo>
                <a:lnTo>
                  <a:pt x="1789176" y="121919"/>
                </a:lnTo>
                <a:lnTo>
                  <a:pt x="1789176" y="978407"/>
                </a:lnTo>
                <a:lnTo>
                  <a:pt x="1786127" y="996695"/>
                </a:lnTo>
                <a:lnTo>
                  <a:pt x="1780032" y="1014983"/>
                </a:lnTo>
                <a:lnTo>
                  <a:pt x="1807028" y="1014983"/>
                </a:lnTo>
                <a:lnTo>
                  <a:pt x="1810512" y="1002791"/>
                </a:lnTo>
                <a:lnTo>
                  <a:pt x="1810512" y="999743"/>
                </a:lnTo>
                <a:lnTo>
                  <a:pt x="1813560" y="978407"/>
                </a:lnTo>
                <a:lnTo>
                  <a:pt x="1813560" y="118871"/>
                </a:lnTo>
                <a:lnTo>
                  <a:pt x="1810512" y="97535"/>
                </a:lnTo>
                <a:lnTo>
                  <a:pt x="1810512" y="94487"/>
                </a:lnTo>
                <a:lnTo>
                  <a:pt x="1807028" y="82295"/>
                </a:lnTo>
                <a:close/>
              </a:path>
              <a:path w="1813560" h="1097279">
                <a:moveTo>
                  <a:pt x="35051" y="82295"/>
                </a:moveTo>
                <a:lnTo>
                  <a:pt x="33527" y="82295"/>
                </a:lnTo>
                <a:lnTo>
                  <a:pt x="33527" y="85343"/>
                </a:lnTo>
                <a:lnTo>
                  <a:pt x="35051" y="82295"/>
                </a:lnTo>
                <a:close/>
              </a:path>
              <a:path w="1813560" h="1097279">
                <a:moveTo>
                  <a:pt x="1758696" y="51815"/>
                </a:moveTo>
                <a:lnTo>
                  <a:pt x="1770888" y="67055"/>
                </a:lnTo>
                <a:lnTo>
                  <a:pt x="1780032" y="85343"/>
                </a:lnTo>
                <a:lnTo>
                  <a:pt x="1780032" y="82295"/>
                </a:lnTo>
                <a:lnTo>
                  <a:pt x="1807028" y="82295"/>
                </a:lnTo>
                <a:lnTo>
                  <a:pt x="1804415" y="73151"/>
                </a:lnTo>
                <a:lnTo>
                  <a:pt x="1792224" y="54863"/>
                </a:lnTo>
                <a:lnTo>
                  <a:pt x="1761744" y="54863"/>
                </a:lnTo>
                <a:lnTo>
                  <a:pt x="1758696" y="51815"/>
                </a:lnTo>
                <a:close/>
              </a:path>
              <a:path w="1813560" h="1097279">
                <a:moveTo>
                  <a:pt x="54863" y="51815"/>
                </a:moveTo>
                <a:lnTo>
                  <a:pt x="51815" y="54863"/>
                </a:lnTo>
                <a:lnTo>
                  <a:pt x="53644" y="53339"/>
                </a:lnTo>
                <a:lnTo>
                  <a:pt x="54863" y="51815"/>
                </a:lnTo>
                <a:close/>
              </a:path>
              <a:path w="1813560" h="1097279">
                <a:moveTo>
                  <a:pt x="53644" y="53339"/>
                </a:moveTo>
                <a:lnTo>
                  <a:pt x="51815" y="54863"/>
                </a:lnTo>
                <a:lnTo>
                  <a:pt x="52425" y="54863"/>
                </a:lnTo>
                <a:lnTo>
                  <a:pt x="53644" y="53339"/>
                </a:lnTo>
                <a:close/>
              </a:path>
              <a:path w="1813560" h="1097279">
                <a:moveTo>
                  <a:pt x="1782470" y="39624"/>
                </a:moveTo>
                <a:lnTo>
                  <a:pt x="1746504" y="39624"/>
                </a:lnTo>
                <a:lnTo>
                  <a:pt x="1761744" y="54863"/>
                </a:lnTo>
                <a:lnTo>
                  <a:pt x="1792224" y="54863"/>
                </a:lnTo>
                <a:lnTo>
                  <a:pt x="1792224" y="51815"/>
                </a:lnTo>
                <a:lnTo>
                  <a:pt x="1782470" y="39624"/>
                </a:lnTo>
                <a:close/>
              </a:path>
              <a:path w="1813560" h="1097279">
                <a:moveTo>
                  <a:pt x="55473" y="51815"/>
                </a:moveTo>
                <a:lnTo>
                  <a:pt x="54863" y="51815"/>
                </a:lnTo>
                <a:lnTo>
                  <a:pt x="53644" y="53339"/>
                </a:lnTo>
                <a:lnTo>
                  <a:pt x="55473" y="51815"/>
                </a:lnTo>
                <a:close/>
              </a:path>
              <a:path w="1813560" h="1097279">
                <a:moveTo>
                  <a:pt x="73151" y="39624"/>
                </a:moveTo>
                <a:lnTo>
                  <a:pt x="70104" y="39624"/>
                </a:lnTo>
                <a:lnTo>
                  <a:pt x="67056" y="42671"/>
                </a:lnTo>
                <a:lnTo>
                  <a:pt x="73151" y="39624"/>
                </a:lnTo>
                <a:close/>
              </a:path>
              <a:path w="1813560" h="1097279">
                <a:moveTo>
                  <a:pt x="1765553" y="24383"/>
                </a:moveTo>
                <a:lnTo>
                  <a:pt x="1694688" y="24383"/>
                </a:lnTo>
                <a:lnTo>
                  <a:pt x="1712976" y="27431"/>
                </a:lnTo>
                <a:lnTo>
                  <a:pt x="1709927" y="27431"/>
                </a:lnTo>
                <a:lnTo>
                  <a:pt x="1731264" y="33527"/>
                </a:lnTo>
                <a:lnTo>
                  <a:pt x="1728215" y="33527"/>
                </a:lnTo>
                <a:lnTo>
                  <a:pt x="1746504" y="42671"/>
                </a:lnTo>
                <a:lnTo>
                  <a:pt x="1746504" y="39624"/>
                </a:lnTo>
                <a:lnTo>
                  <a:pt x="1782470" y="39624"/>
                </a:lnTo>
                <a:lnTo>
                  <a:pt x="1780032" y="36575"/>
                </a:lnTo>
                <a:lnTo>
                  <a:pt x="1776984" y="33527"/>
                </a:lnTo>
                <a:lnTo>
                  <a:pt x="1765553" y="24383"/>
                </a:lnTo>
                <a:close/>
              </a:path>
              <a:path w="1813560" h="1097279">
                <a:moveTo>
                  <a:pt x="1719072" y="3048"/>
                </a:moveTo>
                <a:lnTo>
                  <a:pt x="94487" y="3048"/>
                </a:lnTo>
                <a:lnTo>
                  <a:pt x="76200" y="9143"/>
                </a:lnTo>
                <a:lnTo>
                  <a:pt x="73151" y="9143"/>
                </a:lnTo>
                <a:lnTo>
                  <a:pt x="54863" y="21336"/>
                </a:lnTo>
                <a:lnTo>
                  <a:pt x="1758696" y="21336"/>
                </a:lnTo>
                <a:lnTo>
                  <a:pt x="1740408" y="9143"/>
                </a:lnTo>
                <a:lnTo>
                  <a:pt x="1719072" y="3048"/>
                </a:lnTo>
                <a:close/>
              </a:path>
              <a:path w="1813560" h="1097279">
                <a:moveTo>
                  <a:pt x="1694688" y="0"/>
                </a:moveTo>
                <a:lnTo>
                  <a:pt x="118872" y="0"/>
                </a:lnTo>
                <a:lnTo>
                  <a:pt x="97536" y="3048"/>
                </a:lnTo>
                <a:lnTo>
                  <a:pt x="1716024" y="3048"/>
                </a:lnTo>
                <a:lnTo>
                  <a:pt x="169468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4955540" y="4830573"/>
            <a:ext cx="309880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spc="-295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1600" spc="-5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endParaRPr sz="1600">
              <a:latin typeface="Arial"/>
              <a:cs typeface="Arial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4892040" y="5684520"/>
            <a:ext cx="441959" cy="381000"/>
          </a:xfrm>
          <a:custGeom>
            <a:avLst/>
            <a:gdLst/>
            <a:ahLst/>
            <a:cxnLst/>
            <a:rect l="l" t="t" r="r" b="b"/>
            <a:pathLst>
              <a:path w="441960" h="381000">
                <a:moveTo>
                  <a:pt x="441960" y="192023"/>
                </a:moveTo>
                <a:lnTo>
                  <a:pt x="0" y="192023"/>
                </a:lnTo>
                <a:lnTo>
                  <a:pt x="222504" y="380999"/>
                </a:lnTo>
                <a:lnTo>
                  <a:pt x="441960" y="192023"/>
                </a:lnTo>
                <a:close/>
              </a:path>
              <a:path w="441960" h="381000">
                <a:moveTo>
                  <a:pt x="353568" y="0"/>
                </a:moveTo>
                <a:lnTo>
                  <a:pt x="88392" y="0"/>
                </a:lnTo>
                <a:lnTo>
                  <a:pt x="88392" y="192023"/>
                </a:lnTo>
                <a:lnTo>
                  <a:pt x="353568" y="192023"/>
                </a:lnTo>
                <a:lnTo>
                  <a:pt x="353568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218432" y="6242303"/>
            <a:ext cx="1789430" cy="1073150"/>
          </a:xfrm>
          <a:custGeom>
            <a:avLst/>
            <a:gdLst/>
            <a:ahLst/>
            <a:cxnLst/>
            <a:rect l="l" t="t" r="r" b="b"/>
            <a:pathLst>
              <a:path w="1789429" h="1073150">
                <a:moveTo>
                  <a:pt x="1682495" y="0"/>
                </a:moveTo>
                <a:lnTo>
                  <a:pt x="109727" y="0"/>
                </a:lnTo>
                <a:lnTo>
                  <a:pt x="66865" y="8572"/>
                </a:lnTo>
                <a:lnTo>
                  <a:pt x="32003" y="32004"/>
                </a:lnTo>
                <a:lnTo>
                  <a:pt x="8572" y="66865"/>
                </a:lnTo>
                <a:lnTo>
                  <a:pt x="0" y="109728"/>
                </a:lnTo>
                <a:lnTo>
                  <a:pt x="0" y="966216"/>
                </a:lnTo>
                <a:lnTo>
                  <a:pt x="8572" y="1007316"/>
                </a:lnTo>
                <a:lnTo>
                  <a:pt x="32003" y="1041273"/>
                </a:lnTo>
                <a:lnTo>
                  <a:pt x="66865" y="1064371"/>
                </a:lnTo>
                <a:lnTo>
                  <a:pt x="109727" y="1072896"/>
                </a:lnTo>
                <a:lnTo>
                  <a:pt x="1682495" y="1072896"/>
                </a:lnTo>
                <a:lnTo>
                  <a:pt x="1723596" y="1064371"/>
                </a:lnTo>
                <a:lnTo>
                  <a:pt x="1757552" y="1041273"/>
                </a:lnTo>
                <a:lnTo>
                  <a:pt x="1780651" y="1007316"/>
                </a:lnTo>
                <a:lnTo>
                  <a:pt x="1789176" y="966216"/>
                </a:lnTo>
                <a:lnTo>
                  <a:pt x="1789176" y="109728"/>
                </a:lnTo>
                <a:lnTo>
                  <a:pt x="1780651" y="66865"/>
                </a:lnTo>
                <a:lnTo>
                  <a:pt x="1757552" y="32004"/>
                </a:lnTo>
                <a:lnTo>
                  <a:pt x="1723596" y="8572"/>
                </a:lnTo>
                <a:lnTo>
                  <a:pt x="1682495" y="0"/>
                </a:lnTo>
                <a:close/>
              </a:path>
            </a:pathLst>
          </a:custGeom>
          <a:solidFill>
            <a:srgbClr val="4E80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206240" y="6230111"/>
            <a:ext cx="1813560" cy="1085215"/>
          </a:xfrm>
          <a:custGeom>
            <a:avLst/>
            <a:gdLst/>
            <a:ahLst/>
            <a:cxnLst/>
            <a:rect l="l" t="t" r="r" b="b"/>
            <a:pathLst>
              <a:path w="1813560" h="1085215">
                <a:moveTo>
                  <a:pt x="1761744" y="21335"/>
                </a:moveTo>
                <a:lnTo>
                  <a:pt x="51815" y="21335"/>
                </a:lnTo>
                <a:lnTo>
                  <a:pt x="36575" y="33528"/>
                </a:lnTo>
                <a:lnTo>
                  <a:pt x="36575" y="36575"/>
                </a:lnTo>
                <a:lnTo>
                  <a:pt x="21336" y="51815"/>
                </a:lnTo>
                <a:lnTo>
                  <a:pt x="21336" y="54863"/>
                </a:lnTo>
                <a:lnTo>
                  <a:pt x="12192" y="73151"/>
                </a:lnTo>
                <a:lnTo>
                  <a:pt x="9144" y="73151"/>
                </a:lnTo>
                <a:lnTo>
                  <a:pt x="9144" y="76200"/>
                </a:lnTo>
                <a:lnTo>
                  <a:pt x="3048" y="94487"/>
                </a:lnTo>
                <a:lnTo>
                  <a:pt x="3048" y="97535"/>
                </a:lnTo>
                <a:lnTo>
                  <a:pt x="0" y="121919"/>
                </a:lnTo>
                <a:lnTo>
                  <a:pt x="0" y="978407"/>
                </a:lnTo>
                <a:lnTo>
                  <a:pt x="3048" y="999744"/>
                </a:lnTo>
                <a:lnTo>
                  <a:pt x="3048" y="1002793"/>
                </a:lnTo>
                <a:lnTo>
                  <a:pt x="9144" y="1024128"/>
                </a:lnTo>
                <a:lnTo>
                  <a:pt x="12192" y="1027176"/>
                </a:lnTo>
                <a:lnTo>
                  <a:pt x="21336" y="1045463"/>
                </a:lnTo>
                <a:lnTo>
                  <a:pt x="36575" y="1060704"/>
                </a:lnTo>
                <a:lnTo>
                  <a:pt x="36575" y="1063752"/>
                </a:lnTo>
                <a:lnTo>
                  <a:pt x="51815" y="1075944"/>
                </a:lnTo>
                <a:lnTo>
                  <a:pt x="54863" y="1075944"/>
                </a:lnTo>
                <a:lnTo>
                  <a:pt x="54863" y="1078993"/>
                </a:lnTo>
                <a:lnTo>
                  <a:pt x="67055" y="1085088"/>
                </a:lnTo>
                <a:lnTo>
                  <a:pt x="1746504" y="1085088"/>
                </a:lnTo>
                <a:lnTo>
                  <a:pt x="1758696" y="1078993"/>
                </a:lnTo>
                <a:lnTo>
                  <a:pt x="1761744" y="1075944"/>
                </a:lnTo>
                <a:lnTo>
                  <a:pt x="1765554" y="1072895"/>
                </a:lnTo>
                <a:lnTo>
                  <a:pt x="121920" y="1072895"/>
                </a:lnTo>
                <a:lnTo>
                  <a:pt x="100584" y="1069848"/>
                </a:lnTo>
                <a:lnTo>
                  <a:pt x="103632" y="1069848"/>
                </a:lnTo>
                <a:lnTo>
                  <a:pt x="92964" y="1066800"/>
                </a:lnTo>
                <a:lnTo>
                  <a:pt x="85344" y="1066800"/>
                </a:lnTo>
                <a:lnTo>
                  <a:pt x="71629" y="1057657"/>
                </a:lnTo>
                <a:lnTo>
                  <a:pt x="70104" y="1057657"/>
                </a:lnTo>
                <a:lnTo>
                  <a:pt x="54863" y="1045463"/>
                </a:lnTo>
                <a:lnTo>
                  <a:pt x="45110" y="1033272"/>
                </a:lnTo>
                <a:lnTo>
                  <a:pt x="42672" y="1033272"/>
                </a:lnTo>
                <a:lnTo>
                  <a:pt x="33527" y="1014983"/>
                </a:lnTo>
                <a:lnTo>
                  <a:pt x="28448" y="999744"/>
                </a:lnTo>
                <a:lnTo>
                  <a:pt x="27432" y="999744"/>
                </a:lnTo>
                <a:lnTo>
                  <a:pt x="27432" y="100584"/>
                </a:lnTo>
                <a:lnTo>
                  <a:pt x="28302" y="100584"/>
                </a:lnTo>
                <a:lnTo>
                  <a:pt x="33527" y="82296"/>
                </a:lnTo>
                <a:lnTo>
                  <a:pt x="35051" y="82296"/>
                </a:lnTo>
                <a:lnTo>
                  <a:pt x="42672" y="67056"/>
                </a:lnTo>
                <a:lnTo>
                  <a:pt x="44703" y="67056"/>
                </a:lnTo>
                <a:lnTo>
                  <a:pt x="54863" y="51815"/>
                </a:lnTo>
                <a:lnTo>
                  <a:pt x="58674" y="51815"/>
                </a:lnTo>
                <a:lnTo>
                  <a:pt x="70104" y="42671"/>
                </a:lnTo>
                <a:lnTo>
                  <a:pt x="67056" y="42671"/>
                </a:lnTo>
                <a:lnTo>
                  <a:pt x="85344" y="33528"/>
                </a:lnTo>
                <a:lnTo>
                  <a:pt x="82296" y="33528"/>
                </a:lnTo>
                <a:lnTo>
                  <a:pt x="103632" y="27431"/>
                </a:lnTo>
                <a:lnTo>
                  <a:pt x="100584" y="27431"/>
                </a:lnTo>
                <a:lnTo>
                  <a:pt x="121920" y="24384"/>
                </a:lnTo>
                <a:lnTo>
                  <a:pt x="1765554" y="24384"/>
                </a:lnTo>
                <a:lnTo>
                  <a:pt x="1761744" y="21335"/>
                </a:lnTo>
                <a:close/>
              </a:path>
              <a:path w="1813560" h="1085215">
                <a:moveTo>
                  <a:pt x="1731264" y="1063752"/>
                </a:moveTo>
                <a:lnTo>
                  <a:pt x="1709927" y="1069848"/>
                </a:lnTo>
                <a:lnTo>
                  <a:pt x="1712976" y="1069848"/>
                </a:lnTo>
                <a:lnTo>
                  <a:pt x="1691639" y="1072895"/>
                </a:lnTo>
                <a:lnTo>
                  <a:pt x="1765554" y="1072895"/>
                </a:lnTo>
                <a:lnTo>
                  <a:pt x="1773174" y="1066800"/>
                </a:lnTo>
                <a:lnTo>
                  <a:pt x="1728215" y="1066800"/>
                </a:lnTo>
                <a:lnTo>
                  <a:pt x="1731264" y="1063752"/>
                </a:lnTo>
                <a:close/>
              </a:path>
              <a:path w="1813560" h="1085215">
                <a:moveTo>
                  <a:pt x="82296" y="1063752"/>
                </a:moveTo>
                <a:lnTo>
                  <a:pt x="85344" y="1066800"/>
                </a:lnTo>
                <a:lnTo>
                  <a:pt x="92964" y="1066800"/>
                </a:lnTo>
                <a:lnTo>
                  <a:pt x="82296" y="1063752"/>
                </a:lnTo>
                <a:close/>
              </a:path>
              <a:path w="1813560" h="1085215">
                <a:moveTo>
                  <a:pt x="1746504" y="1054608"/>
                </a:moveTo>
                <a:lnTo>
                  <a:pt x="1728215" y="1066800"/>
                </a:lnTo>
                <a:lnTo>
                  <a:pt x="1773174" y="1066800"/>
                </a:lnTo>
                <a:lnTo>
                  <a:pt x="1776984" y="1063752"/>
                </a:lnTo>
                <a:lnTo>
                  <a:pt x="1780032" y="1063752"/>
                </a:lnTo>
                <a:lnTo>
                  <a:pt x="1780032" y="1060704"/>
                </a:lnTo>
                <a:lnTo>
                  <a:pt x="1782469" y="1057657"/>
                </a:lnTo>
                <a:lnTo>
                  <a:pt x="1746504" y="1057657"/>
                </a:lnTo>
                <a:lnTo>
                  <a:pt x="1746504" y="1054608"/>
                </a:lnTo>
                <a:close/>
              </a:path>
              <a:path w="1813560" h="1085215">
                <a:moveTo>
                  <a:pt x="67056" y="1054608"/>
                </a:moveTo>
                <a:lnTo>
                  <a:pt x="70104" y="1057657"/>
                </a:lnTo>
                <a:lnTo>
                  <a:pt x="71629" y="1057657"/>
                </a:lnTo>
                <a:lnTo>
                  <a:pt x="67056" y="1054608"/>
                </a:lnTo>
                <a:close/>
              </a:path>
              <a:path w="1813560" h="1085215">
                <a:moveTo>
                  <a:pt x="1770888" y="1030224"/>
                </a:moveTo>
                <a:lnTo>
                  <a:pt x="1758696" y="1045463"/>
                </a:lnTo>
                <a:lnTo>
                  <a:pt x="1761744" y="1045463"/>
                </a:lnTo>
                <a:lnTo>
                  <a:pt x="1746504" y="1057657"/>
                </a:lnTo>
                <a:lnTo>
                  <a:pt x="1782469" y="1057657"/>
                </a:lnTo>
                <a:lnTo>
                  <a:pt x="1792224" y="1045463"/>
                </a:lnTo>
                <a:lnTo>
                  <a:pt x="1800352" y="1033272"/>
                </a:lnTo>
                <a:lnTo>
                  <a:pt x="1770888" y="1033272"/>
                </a:lnTo>
                <a:lnTo>
                  <a:pt x="1770888" y="1030224"/>
                </a:lnTo>
                <a:close/>
              </a:path>
              <a:path w="1813560" h="1085215">
                <a:moveTo>
                  <a:pt x="42672" y="1030224"/>
                </a:moveTo>
                <a:lnTo>
                  <a:pt x="42672" y="1033272"/>
                </a:lnTo>
                <a:lnTo>
                  <a:pt x="45110" y="1033272"/>
                </a:lnTo>
                <a:lnTo>
                  <a:pt x="42672" y="1030224"/>
                </a:lnTo>
                <a:close/>
              </a:path>
              <a:path w="1813560" h="1085215">
                <a:moveTo>
                  <a:pt x="1786127" y="996695"/>
                </a:moveTo>
                <a:lnTo>
                  <a:pt x="1780032" y="1014983"/>
                </a:lnTo>
                <a:lnTo>
                  <a:pt x="1770888" y="1033272"/>
                </a:lnTo>
                <a:lnTo>
                  <a:pt x="1800352" y="1033272"/>
                </a:lnTo>
                <a:lnTo>
                  <a:pt x="1804415" y="1027176"/>
                </a:lnTo>
                <a:lnTo>
                  <a:pt x="1804415" y="1024128"/>
                </a:lnTo>
                <a:lnTo>
                  <a:pt x="1810512" y="1002793"/>
                </a:lnTo>
                <a:lnTo>
                  <a:pt x="1810512" y="999744"/>
                </a:lnTo>
                <a:lnTo>
                  <a:pt x="1786127" y="999744"/>
                </a:lnTo>
                <a:lnTo>
                  <a:pt x="1786127" y="996695"/>
                </a:lnTo>
                <a:close/>
              </a:path>
              <a:path w="1813560" h="1085215">
                <a:moveTo>
                  <a:pt x="27432" y="996695"/>
                </a:moveTo>
                <a:lnTo>
                  <a:pt x="27432" y="999744"/>
                </a:lnTo>
                <a:lnTo>
                  <a:pt x="28448" y="999744"/>
                </a:lnTo>
                <a:lnTo>
                  <a:pt x="27432" y="996695"/>
                </a:lnTo>
                <a:close/>
              </a:path>
              <a:path w="1813560" h="1085215">
                <a:moveTo>
                  <a:pt x="1810947" y="100584"/>
                </a:moveTo>
                <a:lnTo>
                  <a:pt x="1786127" y="100584"/>
                </a:lnTo>
                <a:lnTo>
                  <a:pt x="1789176" y="121919"/>
                </a:lnTo>
                <a:lnTo>
                  <a:pt x="1789176" y="978407"/>
                </a:lnTo>
                <a:lnTo>
                  <a:pt x="1786127" y="999744"/>
                </a:lnTo>
                <a:lnTo>
                  <a:pt x="1810512" y="999744"/>
                </a:lnTo>
                <a:lnTo>
                  <a:pt x="1813560" y="978407"/>
                </a:lnTo>
                <a:lnTo>
                  <a:pt x="1813560" y="118872"/>
                </a:lnTo>
                <a:lnTo>
                  <a:pt x="1810947" y="100584"/>
                </a:lnTo>
                <a:close/>
              </a:path>
              <a:path w="1813560" h="1085215">
                <a:moveTo>
                  <a:pt x="28302" y="100584"/>
                </a:moveTo>
                <a:lnTo>
                  <a:pt x="27432" y="100584"/>
                </a:lnTo>
                <a:lnTo>
                  <a:pt x="27432" y="103631"/>
                </a:lnTo>
                <a:lnTo>
                  <a:pt x="28302" y="100584"/>
                </a:lnTo>
                <a:close/>
              </a:path>
              <a:path w="1813560" h="1085215">
                <a:moveTo>
                  <a:pt x="1806448" y="82296"/>
                </a:moveTo>
                <a:lnTo>
                  <a:pt x="1780032" y="82296"/>
                </a:lnTo>
                <a:lnTo>
                  <a:pt x="1786127" y="103631"/>
                </a:lnTo>
                <a:lnTo>
                  <a:pt x="1786127" y="100584"/>
                </a:lnTo>
                <a:lnTo>
                  <a:pt x="1810947" y="100584"/>
                </a:lnTo>
                <a:lnTo>
                  <a:pt x="1810512" y="97535"/>
                </a:lnTo>
                <a:lnTo>
                  <a:pt x="1810512" y="94487"/>
                </a:lnTo>
                <a:lnTo>
                  <a:pt x="1806448" y="82296"/>
                </a:lnTo>
                <a:close/>
              </a:path>
              <a:path w="1813560" h="1085215">
                <a:moveTo>
                  <a:pt x="35051" y="82296"/>
                </a:moveTo>
                <a:lnTo>
                  <a:pt x="33527" y="82296"/>
                </a:lnTo>
                <a:lnTo>
                  <a:pt x="33527" y="85343"/>
                </a:lnTo>
                <a:lnTo>
                  <a:pt x="35051" y="82296"/>
                </a:lnTo>
                <a:close/>
              </a:path>
              <a:path w="1813560" h="1085215">
                <a:moveTo>
                  <a:pt x="1760050" y="53509"/>
                </a:moveTo>
                <a:lnTo>
                  <a:pt x="1770888" y="67056"/>
                </a:lnTo>
                <a:lnTo>
                  <a:pt x="1780032" y="85343"/>
                </a:lnTo>
                <a:lnTo>
                  <a:pt x="1780032" y="82296"/>
                </a:lnTo>
                <a:lnTo>
                  <a:pt x="1806448" y="82296"/>
                </a:lnTo>
                <a:lnTo>
                  <a:pt x="1804415" y="76200"/>
                </a:lnTo>
                <a:lnTo>
                  <a:pt x="1804415" y="73151"/>
                </a:lnTo>
                <a:lnTo>
                  <a:pt x="1792224" y="54863"/>
                </a:lnTo>
                <a:lnTo>
                  <a:pt x="1761744" y="54863"/>
                </a:lnTo>
                <a:lnTo>
                  <a:pt x="1760050" y="53509"/>
                </a:lnTo>
                <a:close/>
              </a:path>
              <a:path w="1813560" h="1085215">
                <a:moveTo>
                  <a:pt x="44703" y="67056"/>
                </a:moveTo>
                <a:lnTo>
                  <a:pt x="42672" y="67056"/>
                </a:lnTo>
                <a:lnTo>
                  <a:pt x="42672" y="70103"/>
                </a:lnTo>
                <a:lnTo>
                  <a:pt x="44703" y="67056"/>
                </a:lnTo>
                <a:close/>
              </a:path>
              <a:path w="1813560" h="1085215">
                <a:moveTo>
                  <a:pt x="58674" y="51815"/>
                </a:moveTo>
                <a:lnTo>
                  <a:pt x="54863" y="51815"/>
                </a:lnTo>
                <a:lnTo>
                  <a:pt x="54863" y="54863"/>
                </a:lnTo>
                <a:lnTo>
                  <a:pt x="58674" y="51815"/>
                </a:lnTo>
                <a:close/>
              </a:path>
              <a:path w="1813560" h="1085215">
                <a:moveTo>
                  <a:pt x="1758696" y="51815"/>
                </a:moveTo>
                <a:lnTo>
                  <a:pt x="1760050" y="53509"/>
                </a:lnTo>
                <a:lnTo>
                  <a:pt x="1761744" y="54863"/>
                </a:lnTo>
                <a:lnTo>
                  <a:pt x="1758696" y="51815"/>
                </a:lnTo>
                <a:close/>
              </a:path>
              <a:path w="1813560" h="1085215">
                <a:moveTo>
                  <a:pt x="1792224" y="51815"/>
                </a:moveTo>
                <a:lnTo>
                  <a:pt x="1758696" y="51815"/>
                </a:lnTo>
                <a:lnTo>
                  <a:pt x="1761744" y="54863"/>
                </a:lnTo>
                <a:lnTo>
                  <a:pt x="1792224" y="54863"/>
                </a:lnTo>
                <a:lnTo>
                  <a:pt x="1792224" y="51815"/>
                </a:lnTo>
                <a:close/>
              </a:path>
              <a:path w="1813560" h="1085215">
                <a:moveTo>
                  <a:pt x="1765554" y="24384"/>
                </a:moveTo>
                <a:lnTo>
                  <a:pt x="121920" y="24384"/>
                </a:lnTo>
                <a:lnTo>
                  <a:pt x="1694688" y="27431"/>
                </a:lnTo>
                <a:lnTo>
                  <a:pt x="1709927" y="27431"/>
                </a:lnTo>
                <a:lnTo>
                  <a:pt x="1731264" y="33528"/>
                </a:lnTo>
                <a:lnTo>
                  <a:pt x="1728215" y="33528"/>
                </a:lnTo>
                <a:lnTo>
                  <a:pt x="1746504" y="42671"/>
                </a:lnTo>
                <a:lnTo>
                  <a:pt x="1760050" y="53509"/>
                </a:lnTo>
                <a:lnTo>
                  <a:pt x="1758696" y="51815"/>
                </a:lnTo>
                <a:lnTo>
                  <a:pt x="1792224" y="51815"/>
                </a:lnTo>
                <a:lnTo>
                  <a:pt x="1780032" y="36575"/>
                </a:lnTo>
                <a:lnTo>
                  <a:pt x="1776984" y="36575"/>
                </a:lnTo>
                <a:lnTo>
                  <a:pt x="1776984" y="33528"/>
                </a:lnTo>
                <a:lnTo>
                  <a:pt x="1765554" y="24384"/>
                </a:lnTo>
                <a:close/>
              </a:path>
              <a:path w="1813560" h="1085215">
                <a:moveTo>
                  <a:pt x="1719072" y="3047"/>
                </a:moveTo>
                <a:lnTo>
                  <a:pt x="94487" y="3047"/>
                </a:lnTo>
                <a:lnTo>
                  <a:pt x="76200" y="9143"/>
                </a:lnTo>
                <a:lnTo>
                  <a:pt x="73151" y="9143"/>
                </a:lnTo>
                <a:lnTo>
                  <a:pt x="54863" y="21335"/>
                </a:lnTo>
                <a:lnTo>
                  <a:pt x="1758696" y="21335"/>
                </a:lnTo>
                <a:lnTo>
                  <a:pt x="1740408" y="9143"/>
                </a:lnTo>
                <a:lnTo>
                  <a:pt x="1719072" y="3047"/>
                </a:lnTo>
                <a:close/>
              </a:path>
              <a:path w="1813560" h="1085215">
                <a:moveTo>
                  <a:pt x="1694688" y="0"/>
                </a:moveTo>
                <a:lnTo>
                  <a:pt x="118872" y="0"/>
                </a:lnTo>
                <a:lnTo>
                  <a:pt x="97536" y="3047"/>
                </a:lnTo>
                <a:lnTo>
                  <a:pt x="1716024" y="3047"/>
                </a:lnTo>
                <a:lnTo>
                  <a:pt x="169468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4403852" y="6506973"/>
            <a:ext cx="1413510" cy="49657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34620" marR="5080" indent="-121920">
              <a:lnSpc>
                <a:spcPts val="1780"/>
              </a:lnSpc>
              <a:spcBef>
                <a:spcPts val="280"/>
              </a:spcBef>
            </a:pPr>
            <a:r>
              <a:rPr sz="1600" spc="-100" dirty="0">
                <a:solidFill>
                  <a:srgbClr val="FFFFFF"/>
                </a:solidFill>
                <a:latin typeface="Arial"/>
                <a:cs typeface="Arial"/>
              </a:rPr>
              <a:t>Penggetaran</a:t>
            </a:r>
            <a:r>
              <a:rPr sz="1600" spc="-1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75" dirty="0">
                <a:solidFill>
                  <a:srgbClr val="FFFFFF"/>
                </a:solidFill>
                <a:latin typeface="Arial"/>
                <a:cs typeface="Arial"/>
              </a:rPr>
              <a:t>dan  </a:t>
            </a:r>
            <a:r>
              <a:rPr sz="1600" spc="-65" dirty="0">
                <a:solidFill>
                  <a:srgbClr val="FFFFFF"/>
                </a:solidFill>
                <a:latin typeface="Arial"/>
                <a:cs typeface="Arial"/>
              </a:rPr>
              <a:t>curing </a:t>
            </a:r>
            <a:r>
              <a:rPr sz="1600" spc="-70" dirty="0">
                <a:solidFill>
                  <a:srgbClr val="FFFFFF"/>
                </a:solidFill>
                <a:latin typeface="Arial"/>
                <a:cs typeface="Arial"/>
              </a:rPr>
              <a:t>(1</a:t>
            </a:r>
            <a:r>
              <a:rPr sz="1600" spc="-1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45" dirty="0">
                <a:solidFill>
                  <a:srgbClr val="FFFFFF"/>
                </a:solidFill>
                <a:latin typeface="Arial"/>
                <a:cs typeface="Arial"/>
              </a:rPr>
              <a:t>hari)</a:t>
            </a:r>
            <a:endParaRPr sz="1600">
              <a:latin typeface="Arial"/>
              <a:cs typeface="Arial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6163055" y="6559295"/>
            <a:ext cx="381000" cy="441959"/>
          </a:xfrm>
          <a:custGeom>
            <a:avLst/>
            <a:gdLst/>
            <a:ahLst/>
            <a:cxnLst/>
            <a:rect l="l" t="t" r="r" b="b"/>
            <a:pathLst>
              <a:path w="381000" h="441959">
                <a:moveTo>
                  <a:pt x="188976" y="0"/>
                </a:moveTo>
                <a:lnTo>
                  <a:pt x="188976" y="88391"/>
                </a:lnTo>
                <a:lnTo>
                  <a:pt x="0" y="88391"/>
                </a:lnTo>
                <a:lnTo>
                  <a:pt x="0" y="353567"/>
                </a:lnTo>
                <a:lnTo>
                  <a:pt x="188976" y="353567"/>
                </a:lnTo>
                <a:lnTo>
                  <a:pt x="188976" y="441959"/>
                </a:lnTo>
                <a:lnTo>
                  <a:pt x="381000" y="219455"/>
                </a:lnTo>
                <a:lnTo>
                  <a:pt x="188976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720840" y="6242303"/>
            <a:ext cx="1786255" cy="1073150"/>
          </a:xfrm>
          <a:custGeom>
            <a:avLst/>
            <a:gdLst/>
            <a:ahLst/>
            <a:cxnLst/>
            <a:rect l="l" t="t" r="r" b="b"/>
            <a:pathLst>
              <a:path w="1786254" h="1073150">
                <a:moveTo>
                  <a:pt x="1679448" y="0"/>
                </a:moveTo>
                <a:lnTo>
                  <a:pt x="106679" y="0"/>
                </a:lnTo>
                <a:lnTo>
                  <a:pt x="65579" y="8572"/>
                </a:lnTo>
                <a:lnTo>
                  <a:pt x="31623" y="32004"/>
                </a:lnTo>
                <a:lnTo>
                  <a:pt x="8524" y="66865"/>
                </a:lnTo>
                <a:lnTo>
                  <a:pt x="0" y="109728"/>
                </a:lnTo>
                <a:lnTo>
                  <a:pt x="0" y="966216"/>
                </a:lnTo>
                <a:lnTo>
                  <a:pt x="8524" y="1007316"/>
                </a:lnTo>
                <a:lnTo>
                  <a:pt x="31622" y="1041273"/>
                </a:lnTo>
                <a:lnTo>
                  <a:pt x="65579" y="1064371"/>
                </a:lnTo>
                <a:lnTo>
                  <a:pt x="106679" y="1072896"/>
                </a:lnTo>
                <a:lnTo>
                  <a:pt x="1679448" y="1072896"/>
                </a:lnTo>
                <a:lnTo>
                  <a:pt x="1721834" y="1064371"/>
                </a:lnTo>
                <a:lnTo>
                  <a:pt x="1755647" y="1041273"/>
                </a:lnTo>
                <a:lnTo>
                  <a:pt x="1778031" y="1007316"/>
                </a:lnTo>
                <a:lnTo>
                  <a:pt x="1786127" y="966216"/>
                </a:lnTo>
                <a:lnTo>
                  <a:pt x="1786127" y="109728"/>
                </a:lnTo>
                <a:lnTo>
                  <a:pt x="1778031" y="66865"/>
                </a:lnTo>
                <a:lnTo>
                  <a:pt x="1755648" y="32004"/>
                </a:lnTo>
                <a:lnTo>
                  <a:pt x="1721834" y="8572"/>
                </a:lnTo>
                <a:lnTo>
                  <a:pt x="1679448" y="0"/>
                </a:lnTo>
                <a:close/>
              </a:path>
            </a:pathLst>
          </a:custGeom>
          <a:solidFill>
            <a:srgbClr val="4E80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708647" y="6230111"/>
            <a:ext cx="1813560" cy="1085215"/>
          </a:xfrm>
          <a:custGeom>
            <a:avLst/>
            <a:gdLst/>
            <a:ahLst/>
            <a:cxnLst/>
            <a:rect l="l" t="t" r="r" b="b"/>
            <a:pathLst>
              <a:path w="1813559" h="1085215">
                <a:moveTo>
                  <a:pt x="1761744" y="21335"/>
                </a:moveTo>
                <a:lnTo>
                  <a:pt x="51816" y="21335"/>
                </a:lnTo>
                <a:lnTo>
                  <a:pt x="36575" y="33528"/>
                </a:lnTo>
                <a:lnTo>
                  <a:pt x="36575" y="36575"/>
                </a:lnTo>
                <a:lnTo>
                  <a:pt x="33527" y="36575"/>
                </a:lnTo>
                <a:lnTo>
                  <a:pt x="21335" y="51815"/>
                </a:lnTo>
                <a:lnTo>
                  <a:pt x="21335" y="54863"/>
                </a:lnTo>
                <a:lnTo>
                  <a:pt x="9144" y="73151"/>
                </a:lnTo>
                <a:lnTo>
                  <a:pt x="9144" y="76200"/>
                </a:lnTo>
                <a:lnTo>
                  <a:pt x="3048" y="94487"/>
                </a:lnTo>
                <a:lnTo>
                  <a:pt x="3048" y="97535"/>
                </a:lnTo>
                <a:lnTo>
                  <a:pt x="0" y="121919"/>
                </a:lnTo>
                <a:lnTo>
                  <a:pt x="0" y="978407"/>
                </a:lnTo>
                <a:lnTo>
                  <a:pt x="3048" y="999744"/>
                </a:lnTo>
                <a:lnTo>
                  <a:pt x="3048" y="1002793"/>
                </a:lnTo>
                <a:lnTo>
                  <a:pt x="9144" y="1024128"/>
                </a:lnTo>
                <a:lnTo>
                  <a:pt x="9144" y="1027176"/>
                </a:lnTo>
                <a:lnTo>
                  <a:pt x="21335" y="1045463"/>
                </a:lnTo>
                <a:lnTo>
                  <a:pt x="33527" y="1060704"/>
                </a:lnTo>
                <a:lnTo>
                  <a:pt x="33527" y="1063752"/>
                </a:lnTo>
                <a:lnTo>
                  <a:pt x="36575" y="1063752"/>
                </a:lnTo>
                <a:lnTo>
                  <a:pt x="51816" y="1075944"/>
                </a:lnTo>
                <a:lnTo>
                  <a:pt x="51816" y="1078993"/>
                </a:lnTo>
                <a:lnTo>
                  <a:pt x="54863" y="1078993"/>
                </a:lnTo>
                <a:lnTo>
                  <a:pt x="67055" y="1085088"/>
                </a:lnTo>
                <a:lnTo>
                  <a:pt x="1746504" y="1085088"/>
                </a:lnTo>
                <a:lnTo>
                  <a:pt x="1758696" y="1078993"/>
                </a:lnTo>
                <a:lnTo>
                  <a:pt x="1758696" y="1075944"/>
                </a:lnTo>
                <a:lnTo>
                  <a:pt x="1761744" y="1075944"/>
                </a:lnTo>
                <a:lnTo>
                  <a:pt x="1765553" y="1072895"/>
                </a:lnTo>
                <a:lnTo>
                  <a:pt x="118872" y="1072895"/>
                </a:lnTo>
                <a:lnTo>
                  <a:pt x="100583" y="1069848"/>
                </a:lnTo>
                <a:lnTo>
                  <a:pt x="103631" y="1069848"/>
                </a:lnTo>
                <a:lnTo>
                  <a:pt x="92964" y="1066800"/>
                </a:lnTo>
                <a:lnTo>
                  <a:pt x="85344" y="1066800"/>
                </a:lnTo>
                <a:lnTo>
                  <a:pt x="71629" y="1057657"/>
                </a:lnTo>
                <a:lnTo>
                  <a:pt x="67055" y="1057657"/>
                </a:lnTo>
                <a:lnTo>
                  <a:pt x="51816" y="1045463"/>
                </a:lnTo>
                <a:lnTo>
                  <a:pt x="54863" y="1045463"/>
                </a:lnTo>
                <a:lnTo>
                  <a:pt x="39624" y="1030224"/>
                </a:lnTo>
                <a:lnTo>
                  <a:pt x="41148" y="1030224"/>
                </a:lnTo>
                <a:lnTo>
                  <a:pt x="33527" y="1014983"/>
                </a:lnTo>
                <a:lnTo>
                  <a:pt x="28448" y="999744"/>
                </a:lnTo>
                <a:lnTo>
                  <a:pt x="27431" y="999744"/>
                </a:lnTo>
                <a:lnTo>
                  <a:pt x="24383" y="978407"/>
                </a:lnTo>
                <a:lnTo>
                  <a:pt x="24383" y="121919"/>
                </a:lnTo>
                <a:lnTo>
                  <a:pt x="27431" y="100584"/>
                </a:lnTo>
                <a:lnTo>
                  <a:pt x="28302" y="100584"/>
                </a:lnTo>
                <a:lnTo>
                  <a:pt x="33527" y="82296"/>
                </a:lnTo>
                <a:lnTo>
                  <a:pt x="35051" y="82296"/>
                </a:lnTo>
                <a:lnTo>
                  <a:pt x="41148" y="70103"/>
                </a:lnTo>
                <a:lnTo>
                  <a:pt x="39624" y="70103"/>
                </a:lnTo>
                <a:lnTo>
                  <a:pt x="52324" y="54863"/>
                </a:lnTo>
                <a:lnTo>
                  <a:pt x="51816" y="54863"/>
                </a:lnTo>
                <a:lnTo>
                  <a:pt x="54863" y="51815"/>
                </a:lnTo>
                <a:lnTo>
                  <a:pt x="55626" y="51815"/>
                </a:lnTo>
                <a:lnTo>
                  <a:pt x="67055" y="42671"/>
                </a:lnTo>
                <a:lnTo>
                  <a:pt x="85344" y="33528"/>
                </a:lnTo>
                <a:lnTo>
                  <a:pt x="82296" y="33528"/>
                </a:lnTo>
                <a:lnTo>
                  <a:pt x="103631" y="27431"/>
                </a:lnTo>
                <a:lnTo>
                  <a:pt x="100583" y="27431"/>
                </a:lnTo>
                <a:lnTo>
                  <a:pt x="121920" y="24384"/>
                </a:lnTo>
                <a:lnTo>
                  <a:pt x="1765553" y="24384"/>
                </a:lnTo>
                <a:lnTo>
                  <a:pt x="1761744" y="21335"/>
                </a:lnTo>
                <a:close/>
              </a:path>
              <a:path w="1813559" h="1085215">
                <a:moveTo>
                  <a:pt x="1731263" y="1063752"/>
                </a:moveTo>
                <a:lnTo>
                  <a:pt x="1709927" y="1069848"/>
                </a:lnTo>
                <a:lnTo>
                  <a:pt x="1712976" y="1069848"/>
                </a:lnTo>
                <a:lnTo>
                  <a:pt x="1691640" y="1072895"/>
                </a:lnTo>
                <a:lnTo>
                  <a:pt x="1765553" y="1072895"/>
                </a:lnTo>
                <a:lnTo>
                  <a:pt x="1773174" y="1066800"/>
                </a:lnTo>
                <a:lnTo>
                  <a:pt x="1728216" y="1066800"/>
                </a:lnTo>
                <a:lnTo>
                  <a:pt x="1731263" y="1063752"/>
                </a:lnTo>
                <a:close/>
              </a:path>
              <a:path w="1813559" h="1085215">
                <a:moveTo>
                  <a:pt x="82296" y="1063752"/>
                </a:moveTo>
                <a:lnTo>
                  <a:pt x="85344" y="1066800"/>
                </a:lnTo>
                <a:lnTo>
                  <a:pt x="92964" y="1066800"/>
                </a:lnTo>
                <a:lnTo>
                  <a:pt x="82296" y="1063752"/>
                </a:lnTo>
                <a:close/>
              </a:path>
              <a:path w="1813559" h="1085215">
                <a:moveTo>
                  <a:pt x="1746503" y="1054608"/>
                </a:moveTo>
                <a:lnTo>
                  <a:pt x="1728216" y="1066800"/>
                </a:lnTo>
                <a:lnTo>
                  <a:pt x="1773174" y="1066800"/>
                </a:lnTo>
                <a:lnTo>
                  <a:pt x="1776983" y="1063752"/>
                </a:lnTo>
                <a:lnTo>
                  <a:pt x="1776983" y="1060704"/>
                </a:lnTo>
                <a:lnTo>
                  <a:pt x="1780030" y="1057657"/>
                </a:lnTo>
                <a:lnTo>
                  <a:pt x="1743455" y="1057657"/>
                </a:lnTo>
                <a:lnTo>
                  <a:pt x="1746503" y="1054608"/>
                </a:lnTo>
                <a:close/>
              </a:path>
              <a:path w="1813559" h="1085215">
                <a:moveTo>
                  <a:pt x="67055" y="1054608"/>
                </a:moveTo>
                <a:lnTo>
                  <a:pt x="67055" y="1057657"/>
                </a:lnTo>
                <a:lnTo>
                  <a:pt x="71629" y="1057657"/>
                </a:lnTo>
                <a:lnTo>
                  <a:pt x="67055" y="1054608"/>
                </a:lnTo>
                <a:close/>
              </a:path>
              <a:path w="1813559" h="1085215">
                <a:moveTo>
                  <a:pt x="1770887" y="1030224"/>
                </a:moveTo>
                <a:lnTo>
                  <a:pt x="1758696" y="1045463"/>
                </a:lnTo>
                <a:lnTo>
                  <a:pt x="1743455" y="1057657"/>
                </a:lnTo>
                <a:lnTo>
                  <a:pt x="1780030" y="1057657"/>
                </a:lnTo>
                <a:lnTo>
                  <a:pt x="1792224" y="1045463"/>
                </a:lnTo>
                <a:lnTo>
                  <a:pt x="1798320" y="1033272"/>
                </a:lnTo>
                <a:lnTo>
                  <a:pt x="1770887" y="1033272"/>
                </a:lnTo>
                <a:lnTo>
                  <a:pt x="1770887" y="1030224"/>
                </a:lnTo>
                <a:close/>
              </a:path>
              <a:path w="1813559" h="1085215">
                <a:moveTo>
                  <a:pt x="41148" y="1030224"/>
                </a:moveTo>
                <a:lnTo>
                  <a:pt x="39624" y="1030224"/>
                </a:lnTo>
                <a:lnTo>
                  <a:pt x="42672" y="1033272"/>
                </a:lnTo>
                <a:lnTo>
                  <a:pt x="41148" y="1030224"/>
                </a:lnTo>
                <a:close/>
              </a:path>
              <a:path w="1813559" h="1085215">
                <a:moveTo>
                  <a:pt x="1786127" y="996695"/>
                </a:moveTo>
                <a:lnTo>
                  <a:pt x="1780031" y="1014983"/>
                </a:lnTo>
                <a:lnTo>
                  <a:pt x="1770887" y="1033272"/>
                </a:lnTo>
                <a:lnTo>
                  <a:pt x="1798320" y="1033272"/>
                </a:lnTo>
                <a:lnTo>
                  <a:pt x="1801368" y="1027176"/>
                </a:lnTo>
                <a:lnTo>
                  <a:pt x="1804416" y="1024128"/>
                </a:lnTo>
                <a:lnTo>
                  <a:pt x="1810511" y="1002793"/>
                </a:lnTo>
                <a:lnTo>
                  <a:pt x="1810511" y="999744"/>
                </a:lnTo>
                <a:lnTo>
                  <a:pt x="1786127" y="999744"/>
                </a:lnTo>
                <a:lnTo>
                  <a:pt x="1786127" y="996695"/>
                </a:lnTo>
                <a:close/>
              </a:path>
              <a:path w="1813559" h="1085215">
                <a:moveTo>
                  <a:pt x="27431" y="996695"/>
                </a:moveTo>
                <a:lnTo>
                  <a:pt x="27431" y="999744"/>
                </a:lnTo>
                <a:lnTo>
                  <a:pt x="28448" y="999744"/>
                </a:lnTo>
                <a:lnTo>
                  <a:pt x="27431" y="996695"/>
                </a:lnTo>
                <a:close/>
              </a:path>
              <a:path w="1813559" h="1085215">
                <a:moveTo>
                  <a:pt x="1810947" y="100584"/>
                </a:moveTo>
                <a:lnTo>
                  <a:pt x="1786127" y="100584"/>
                </a:lnTo>
                <a:lnTo>
                  <a:pt x="1786127" y="999744"/>
                </a:lnTo>
                <a:lnTo>
                  <a:pt x="1810511" y="999744"/>
                </a:lnTo>
                <a:lnTo>
                  <a:pt x="1813559" y="978407"/>
                </a:lnTo>
                <a:lnTo>
                  <a:pt x="1813559" y="118872"/>
                </a:lnTo>
                <a:lnTo>
                  <a:pt x="1810947" y="100584"/>
                </a:lnTo>
                <a:close/>
              </a:path>
              <a:path w="1813559" h="1085215">
                <a:moveTo>
                  <a:pt x="28302" y="100584"/>
                </a:moveTo>
                <a:lnTo>
                  <a:pt x="27431" y="100584"/>
                </a:lnTo>
                <a:lnTo>
                  <a:pt x="27431" y="103631"/>
                </a:lnTo>
                <a:lnTo>
                  <a:pt x="28302" y="100584"/>
                </a:lnTo>
                <a:close/>
              </a:path>
              <a:path w="1813559" h="1085215">
                <a:moveTo>
                  <a:pt x="1806448" y="82296"/>
                </a:moveTo>
                <a:lnTo>
                  <a:pt x="1780031" y="82296"/>
                </a:lnTo>
                <a:lnTo>
                  <a:pt x="1786127" y="103631"/>
                </a:lnTo>
                <a:lnTo>
                  <a:pt x="1786127" y="100584"/>
                </a:lnTo>
                <a:lnTo>
                  <a:pt x="1810947" y="100584"/>
                </a:lnTo>
                <a:lnTo>
                  <a:pt x="1810511" y="97535"/>
                </a:lnTo>
                <a:lnTo>
                  <a:pt x="1810511" y="94487"/>
                </a:lnTo>
                <a:lnTo>
                  <a:pt x="1806448" y="82296"/>
                </a:lnTo>
                <a:close/>
              </a:path>
              <a:path w="1813559" h="1085215">
                <a:moveTo>
                  <a:pt x="35051" y="82296"/>
                </a:moveTo>
                <a:lnTo>
                  <a:pt x="33527" y="82296"/>
                </a:lnTo>
                <a:lnTo>
                  <a:pt x="33527" y="85343"/>
                </a:lnTo>
                <a:lnTo>
                  <a:pt x="35051" y="82296"/>
                </a:lnTo>
                <a:close/>
              </a:path>
              <a:path w="1813559" h="1085215">
                <a:moveTo>
                  <a:pt x="1798320" y="67056"/>
                </a:moveTo>
                <a:lnTo>
                  <a:pt x="1770887" y="67056"/>
                </a:lnTo>
                <a:lnTo>
                  <a:pt x="1780031" y="85343"/>
                </a:lnTo>
                <a:lnTo>
                  <a:pt x="1780031" y="82296"/>
                </a:lnTo>
                <a:lnTo>
                  <a:pt x="1806448" y="82296"/>
                </a:lnTo>
                <a:lnTo>
                  <a:pt x="1804416" y="76200"/>
                </a:lnTo>
                <a:lnTo>
                  <a:pt x="1804416" y="73151"/>
                </a:lnTo>
                <a:lnTo>
                  <a:pt x="1801368" y="73151"/>
                </a:lnTo>
                <a:lnTo>
                  <a:pt x="1798320" y="67056"/>
                </a:lnTo>
                <a:close/>
              </a:path>
              <a:path w="1813559" h="1085215">
                <a:moveTo>
                  <a:pt x="42672" y="67056"/>
                </a:moveTo>
                <a:lnTo>
                  <a:pt x="39624" y="70103"/>
                </a:lnTo>
                <a:lnTo>
                  <a:pt x="41148" y="70103"/>
                </a:lnTo>
                <a:lnTo>
                  <a:pt x="42672" y="67056"/>
                </a:lnTo>
                <a:close/>
              </a:path>
              <a:path w="1813559" h="1085215">
                <a:moveTo>
                  <a:pt x="1792224" y="51815"/>
                </a:moveTo>
                <a:lnTo>
                  <a:pt x="1758696" y="51815"/>
                </a:lnTo>
                <a:lnTo>
                  <a:pt x="1770887" y="70103"/>
                </a:lnTo>
                <a:lnTo>
                  <a:pt x="1770887" y="67056"/>
                </a:lnTo>
                <a:lnTo>
                  <a:pt x="1798320" y="67056"/>
                </a:lnTo>
                <a:lnTo>
                  <a:pt x="1792224" y="54863"/>
                </a:lnTo>
                <a:lnTo>
                  <a:pt x="1792224" y="51815"/>
                </a:lnTo>
                <a:close/>
              </a:path>
              <a:path w="1813559" h="1085215">
                <a:moveTo>
                  <a:pt x="54863" y="51815"/>
                </a:moveTo>
                <a:lnTo>
                  <a:pt x="51816" y="54863"/>
                </a:lnTo>
                <a:lnTo>
                  <a:pt x="53339" y="53644"/>
                </a:lnTo>
                <a:lnTo>
                  <a:pt x="54863" y="51815"/>
                </a:lnTo>
                <a:close/>
              </a:path>
              <a:path w="1813559" h="1085215">
                <a:moveTo>
                  <a:pt x="53339" y="53644"/>
                </a:moveTo>
                <a:lnTo>
                  <a:pt x="51816" y="54863"/>
                </a:lnTo>
                <a:lnTo>
                  <a:pt x="52324" y="54863"/>
                </a:lnTo>
                <a:lnTo>
                  <a:pt x="53339" y="53644"/>
                </a:lnTo>
                <a:close/>
              </a:path>
              <a:path w="1813559" h="1085215">
                <a:moveTo>
                  <a:pt x="1765553" y="24384"/>
                </a:moveTo>
                <a:lnTo>
                  <a:pt x="121920" y="24384"/>
                </a:lnTo>
                <a:lnTo>
                  <a:pt x="1691640" y="27431"/>
                </a:lnTo>
                <a:lnTo>
                  <a:pt x="1709927" y="27431"/>
                </a:lnTo>
                <a:lnTo>
                  <a:pt x="1731263" y="33528"/>
                </a:lnTo>
                <a:lnTo>
                  <a:pt x="1728216" y="33528"/>
                </a:lnTo>
                <a:lnTo>
                  <a:pt x="1746503" y="42671"/>
                </a:lnTo>
                <a:lnTo>
                  <a:pt x="1743455" y="42671"/>
                </a:lnTo>
                <a:lnTo>
                  <a:pt x="1758696" y="54863"/>
                </a:lnTo>
                <a:lnTo>
                  <a:pt x="1758696" y="51815"/>
                </a:lnTo>
                <a:lnTo>
                  <a:pt x="1792224" y="51815"/>
                </a:lnTo>
                <a:lnTo>
                  <a:pt x="1776983" y="36575"/>
                </a:lnTo>
                <a:lnTo>
                  <a:pt x="1776983" y="33528"/>
                </a:lnTo>
                <a:lnTo>
                  <a:pt x="1765553" y="24384"/>
                </a:lnTo>
                <a:close/>
              </a:path>
              <a:path w="1813559" h="1085215">
                <a:moveTo>
                  <a:pt x="55626" y="51815"/>
                </a:moveTo>
                <a:lnTo>
                  <a:pt x="54863" y="51815"/>
                </a:lnTo>
                <a:lnTo>
                  <a:pt x="53339" y="53644"/>
                </a:lnTo>
                <a:lnTo>
                  <a:pt x="55626" y="51815"/>
                </a:lnTo>
                <a:close/>
              </a:path>
              <a:path w="1813559" h="1085215">
                <a:moveTo>
                  <a:pt x="1719072" y="3047"/>
                </a:moveTo>
                <a:lnTo>
                  <a:pt x="94487" y="3047"/>
                </a:lnTo>
                <a:lnTo>
                  <a:pt x="73151" y="9143"/>
                </a:lnTo>
                <a:lnTo>
                  <a:pt x="54863" y="21335"/>
                </a:lnTo>
                <a:lnTo>
                  <a:pt x="1758696" y="21335"/>
                </a:lnTo>
                <a:lnTo>
                  <a:pt x="1740407" y="9143"/>
                </a:lnTo>
                <a:lnTo>
                  <a:pt x="1737359" y="9143"/>
                </a:lnTo>
                <a:lnTo>
                  <a:pt x="1719072" y="3047"/>
                </a:lnTo>
                <a:close/>
              </a:path>
              <a:path w="1813559" h="1085215">
                <a:moveTo>
                  <a:pt x="1691640" y="0"/>
                </a:moveTo>
                <a:lnTo>
                  <a:pt x="118872" y="0"/>
                </a:lnTo>
                <a:lnTo>
                  <a:pt x="97535" y="3047"/>
                </a:lnTo>
                <a:lnTo>
                  <a:pt x="1716024" y="3047"/>
                </a:lnTo>
                <a:lnTo>
                  <a:pt x="169164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7116571" y="6506973"/>
            <a:ext cx="990600" cy="49657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77165" marR="5080" indent="-165100">
              <a:lnSpc>
                <a:spcPts val="1780"/>
              </a:lnSpc>
              <a:spcBef>
                <a:spcPts val="280"/>
              </a:spcBef>
            </a:pPr>
            <a:r>
              <a:rPr sz="1600" spc="-90" dirty="0">
                <a:solidFill>
                  <a:srgbClr val="FFFFFF"/>
                </a:solidFill>
                <a:latin typeface="Arial"/>
                <a:cs typeface="Arial"/>
              </a:rPr>
              <a:t>Dilepas</a:t>
            </a:r>
            <a:r>
              <a:rPr sz="1600" spc="-1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45" dirty="0">
                <a:solidFill>
                  <a:srgbClr val="FFFFFF"/>
                </a:solidFill>
                <a:latin typeface="Arial"/>
                <a:cs typeface="Arial"/>
              </a:rPr>
              <a:t>dari  </a:t>
            </a:r>
            <a:r>
              <a:rPr sz="1600" spc="-90" dirty="0">
                <a:solidFill>
                  <a:srgbClr val="FFFFFF"/>
                </a:solidFill>
                <a:latin typeface="Arial"/>
                <a:cs typeface="Arial"/>
              </a:rPr>
              <a:t>cetakan</a:t>
            </a:r>
            <a:endParaRPr sz="1600">
              <a:latin typeface="Arial"/>
              <a:cs typeface="Arial"/>
            </a:endParaRPr>
          </a:p>
        </p:txBody>
      </p:sp>
      <p:sp>
        <p:nvSpPr>
          <p:cNvPr id="31" name="object 31"/>
          <p:cNvSpPr txBox="1">
            <a:spLocks noGrp="1"/>
          </p:cNvSpPr>
          <p:nvPr>
            <p:ph type="title"/>
          </p:nvPr>
        </p:nvSpPr>
        <p:spPr>
          <a:xfrm>
            <a:off x="3583940" y="1907540"/>
            <a:ext cx="40252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56285" algn="l"/>
              </a:tabLst>
            </a:pPr>
            <a:r>
              <a:rPr sz="3600" spc="-135" dirty="0">
                <a:solidFill>
                  <a:srgbClr val="FF0000"/>
                </a:solidFill>
              </a:rPr>
              <a:t>2.	</a:t>
            </a:r>
            <a:r>
              <a:rPr sz="3600" spc="-170" dirty="0">
                <a:solidFill>
                  <a:srgbClr val="FF0000"/>
                </a:solidFill>
              </a:rPr>
              <a:t>Thosti</a:t>
            </a:r>
            <a:r>
              <a:rPr sz="3600" spc="-135" dirty="0">
                <a:solidFill>
                  <a:srgbClr val="FF0000"/>
                </a:solidFill>
              </a:rPr>
              <a:t> Production</a:t>
            </a:r>
            <a:endParaRPr sz="3600"/>
          </a:p>
        </p:txBody>
      </p:sp>
      <p:sp>
        <p:nvSpPr>
          <p:cNvPr id="32" name="object 32"/>
          <p:cNvSpPr/>
          <p:nvPr/>
        </p:nvSpPr>
        <p:spPr>
          <a:xfrm>
            <a:off x="457200" y="4724400"/>
            <a:ext cx="3962400" cy="178308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9268459" y="6881876"/>
            <a:ext cx="1790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70" dirty="0">
                <a:solidFill>
                  <a:srgbClr val="0F243E"/>
                </a:solidFill>
                <a:latin typeface="Arial"/>
                <a:cs typeface="Arial"/>
              </a:rPr>
              <a:t>2</a:t>
            </a:r>
            <a:r>
              <a:rPr sz="1200" spc="-60" dirty="0">
                <a:solidFill>
                  <a:srgbClr val="0F243E"/>
                </a:solidFill>
                <a:latin typeface="Arial"/>
                <a:cs typeface="Arial"/>
              </a:rPr>
              <a:t>5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983735" y="1045463"/>
            <a:ext cx="2054352" cy="40233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205728" y="1045463"/>
            <a:ext cx="1188720" cy="40233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421880" y="1045463"/>
            <a:ext cx="1213103" cy="40233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139439" y="2080560"/>
            <a:ext cx="142240" cy="4533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29"/>
              </a:lnSpc>
            </a:pPr>
            <a:r>
              <a:rPr sz="3200" spc="-5" dirty="0">
                <a:solidFill>
                  <a:srgbClr val="0F243E"/>
                </a:solidFill>
                <a:latin typeface="Arial"/>
                <a:cs typeface="Arial"/>
              </a:rPr>
              <a:t>•</a:t>
            </a:r>
            <a:endParaRPr sz="32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471164" y="2029460"/>
            <a:ext cx="5839460" cy="19754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0"/>
              </a:spcBef>
            </a:pPr>
            <a:r>
              <a:rPr spc="-85" dirty="0"/>
              <a:t>Bantalan </a:t>
            </a:r>
            <a:r>
              <a:rPr spc="-100" dirty="0"/>
              <a:t>slab </a:t>
            </a:r>
            <a:r>
              <a:rPr spc="-70" dirty="0"/>
              <a:t>adalah </a:t>
            </a:r>
            <a:r>
              <a:rPr spc="-65" dirty="0"/>
              <a:t>suatu  </a:t>
            </a:r>
            <a:r>
              <a:rPr spc="-40" dirty="0"/>
              <a:t>bantalan </a:t>
            </a:r>
            <a:r>
              <a:rPr spc="-55" dirty="0"/>
              <a:t>yang </a:t>
            </a:r>
            <a:r>
              <a:rPr spc="-45" dirty="0"/>
              <a:t>langsung </a:t>
            </a:r>
            <a:r>
              <a:rPr spc="-25" dirty="0"/>
              <a:t>menjadi  </a:t>
            </a:r>
            <a:r>
              <a:rPr spc="-80" dirty="0"/>
              <a:t>satu </a:t>
            </a:r>
            <a:r>
              <a:rPr spc="-35" dirty="0"/>
              <a:t>dengan </a:t>
            </a:r>
            <a:r>
              <a:rPr spc="-50" dirty="0"/>
              <a:t>badan </a:t>
            </a:r>
            <a:r>
              <a:rPr spc="-55" dirty="0"/>
              <a:t>jalan yang  </a:t>
            </a:r>
            <a:r>
              <a:rPr spc="-10" dirty="0"/>
              <a:t>dicor </a:t>
            </a:r>
            <a:r>
              <a:rPr spc="-50" dirty="0"/>
              <a:t>dalam </a:t>
            </a:r>
            <a:r>
              <a:rPr spc="5" dirty="0"/>
              <a:t>bentu</a:t>
            </a:r>
            <a:r>
              <a:rPr spc="615" dirty="0"/>
              <a:t> </a:t>
            </a:r>
            <a:r>
              <a:rPr spc="-100" dirty="0"/>
              <a:t>slab</a:t>
            </a:r>
          </a:p>
        </p:txBody>
      </p:sp>
      <p:sp>
        <p:nvSpPr>
          <p:cNvPr id="7" name="object 7"/>
          <p:cNvSpPr/>
          <p:nvPr/>
        </p:nvSpPr>
        <p:spPr>
          <a:xfrm>
            <a:off x="457200" y="457200"/>
            <a:ext cx="2971800" cy="20238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spc="-60" dirty="0"/>
              <a:t>26</a:t>
            </a:fld>
            <a:endParaRPr spc="-6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983735" y="1045463"/>
            <a:ext cx="2054352" cy="40233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205728" y="1045463"/>
            <a:ext cx="1188720" cy="40233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421880" y="1045463"/>
            <a:ext cx="1213103" cy="40233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139439" y="2080560"/>
            <a:ext cx="142240" cy="4533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29"/>
              </a:lnSpc>
            </a:pPr>
            <a:r>
              <a:rPr sz="3200" spc="-5" dirty="0">
                <a:solidFill>
                  <a:srgbClr val="0F243E"/>
                </a:solidFill>
                <a:latin typeface="Arial"/>
                <a:cs typeface="Arial"/>
              </a:rPr>
              <a:t>•</a:t>
            </a:r>
            <a:endParaRPr sz="32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471164" y="2029460"/>
            <a:ext cx="1872614" cy="5124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pc="-65" dirty="0"/>
              <a:t>Kelebihan: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3583940" y="2524455"/>
            <a:ext cx="5360035" cy="2500630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770"/>
              </a:spcBef>
              <a:buChar char="–"/>
              <a:tabLst>
                <a:tab pos="299720" algn="l"/>
              </a:tabLst>
            </a:pPr>
            <a:r>
              <a:rPr sz="2800" spc="-75" dirty="0">
                <a:solidFill>
                  <a:srgbClr val="0F243E"/>
                </a:solidFill>
                <a:latin typeface="Arial"/>
                <a:cs typeface="Arial"/>
              </a:rPr>
              <a:t>Perawatan</a:t>
            </a:r>
            <a:r>
              <a:rPr sz="2800" spc="25" dirty="0">
                <a:solidFill>
                  <a:srgbClr val="0F243E"/>
                </a:solidFill>
                <a:latin typeface="Arial"/>
                <a:cs typeface="Arial"/>
              </a:rPr>
              <a:t> </a:t>
            </a:r>
            <a:r>
              <a:rPr sz="2800" spc="-5" dirty="0">
                <a:solidFill>
                  <a:srgbClr val="0F243E"/>
                </a:solidFill>
                <a:latin typeface="Arial"/>
                <a:cs typeface="Arial"/>
              </a:rPr>
              <a:t>mudah</a:t>
            </a:r>
            <a:endParaRPr sz="28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spcBef>
                <a:spcPts val="670"/>
              </a:spcBef>
              <a:buChar char="–"/>
              <a:tabLst>
                <a:tab pos="299720" algn="l"/>
              </a:tabLst>
            </a:pPr>
            <a:r>
              <a:rPr sz="2800" spc="-70" dirty="0">
                <a:solidFill>
                  <a:srgbClr val="0F243E"/>
                </a:solidFill>
                <a:latin typeface="Arial"/>
                <a:cs typeface="Arial"/>
              </a:rPr>
              <a:t>Kualitas </a:t>
            </a:r>
            <a:r>
              <a:rPr sz="2800" spc="-65" dirty="0">
                <a:solidFill>
                  <a:srgbClr val="0F243E"/>
                </a:solidFill>
                <a:latin typeface="Arial"/>
                <a:cs typeface="Arial"/>
              </a:rPr>
              <a:t>sangat</a:t>
            </a:r>
            <a:r>
              <a:rPr sz="2800" spc="300" dirty="0">
                <a:solidFill>
                  <a:srgbClr val="0F243E"/>
                </a:solidFill>
                <a:latin typeface="Arial"/>
                <a:cs typeface="Arial"/>
              </a:rPr>
              <a:t> </a:t>
            </a:r>
            <a:r>
              <a:rPr sz="2800" spc="40" dirty="0">
                <a:solidFill>
                  <a:srgbClr val="0F243E"/>
                </a:solidFill>
                <a:latin typeface="Arial"/>
                <a:cs typeface="Arial"/>
              </a:rPr>
              <a:t>tinggi</a:t>
            </a:r>
            <a:endParaRPr sz="28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spcBef>
                <a:spcPts val="675"/>
              </a:spcBef>
              <a:buChar char="–"/>
              <a:tabLst>
                <a:tab pos="299720" algn="l"/>
              </a:tabLst>
            </a:pPr>
            <a:r>
              <a:rPr sz="2800" spc="-55" dirty="0">
                <a:solidFill>
                  <a:srgbClr val="0F243E"/>
                </a:solidFill>
                <a:latin typeface="Arial"/>
                <a:cs typeface="Arial"/>
              </a:rPr>
              <a:t>Lebih</a:t>
            </a:r>
            <a:r>
              <a:rPr sz="2800" spc="25" dirty="0">
                <a:solidFill>
                  <a:srgbClr val="0F243E"/>
                </a:solidFill>
                <a:latin typeface="Arial"/>
                <a:cs typeface="Arial"/>
              </a:rPr>
              <a:t> </a:t>
            </a:r>
            <a:r>
              <a:rPr sz="2800" spc="-40" dirty="0">
                <a:solidFill>
                  <a:srgbClr val="0F243E"/>
                </a:solidFill>
                <a:latin typeface="Arial"/>
                <a:cs typeface="Arial"/>
              </a:rPr>
              <a:t>nyaman</a:t>
            </a:r>
            <a:endParaRPr sz="2800">
              <a:latin typeface="Arial"/>
              <a:cs typeface="Arial"/>
            </a:endParaRPr>
          </a:p>
          <a:p>
            <a:pPr marL="299085" marR="5080" indent="-286385">
              <a:lnSpc>
                <a:spcPct val="100000"/>
              </a:lnSpc>
              <a:spcBef>
                <a:spcPts val="670"/>
              </a:spcBef>
              <a:buChar char="–"/>
              <a:tabLst>
                <a:tab pos="299720" algn="l"/>
              </a:tabLst>
            </a:pPr>
            <a:r>
              <a:rPr sz="2800" spc="-30" dirty="0">
                <a:solidFill>
                  <a:srgbClr val="0F243E"/>
                </a:solidFill>
                <a:latin typeface="Arial"/>
                <a:cs typeface="Arial"/>
              </a:rPr>
              <a:t>Digunakan </a:t>
            </a:r>
            <a:r>
              <a:rPr sz="2800" spc="25" dirty="0">
                <a:solidFill>
                  <a:srgbClr val="0F243E"/>
                </a:solidFill>
                <a:latin typeface="Arial"/>
                <a:cs typeface="Arial"/>
              </a:rPr>
              <a:t>untuk </a:t>
            </a:r>
            <a:r>
              <a:rPr sz="2800" spc="-40" dirty="0">
                <a:solidFill>
                  <a:srgbClr val="0F243E"/>
                </a:solidFill>
                <a:latin typeface="Arial"/>
                <a:cs typeface="Arial"/>
              </a:rPr>
              <a:t>lintasan </a:t>
            </a:r>
            <a:r>
              <a:rPr sz="2800" spc="-35" dirty="0">
                <a:solidFill>
                  <a:srgbClr val="0F243E"/>
                </a:solidFill>
                <a:latin typeface="Arial"/>
                <a:cs typeface="Arial"/>
              </a:rPr>
              <a:t>kereta  </a:t>
            </a:r>
            <a:r>
              <a:rPr sz="2800" spc="-55" dirty="0">
                <a:solidFill>
                  <a:srgbClr val="0F243E"/>
                </a:solidFill>
                <a:latin typeface="Arial"/>
                <a:cs typeface="Arial"/>
              </a:rPr>
              <a:t>cepat </a:t>
            </a:r>
            <a:r>
              <a:rPr sz="2800" spc="-25" dirty="0">
                <a:solidFill>
                  <a:srgbClr val="0F243E"/>
                </a:solidFill>
                <a:latin typeface="Arial"/>
                <a:cs typeface="Arial"/>
              </a:rPr>
              <a:t>dan </a:t>
            </a:r>
            <a:r>
              <a:rPr sz="2800" spc="-35" dirty="0">
                <a:solidFill>
                  <a:srgbClr val="0F243E"/>
                </a:solidFill>
                <a:latin typeface="Arial"/>
                <a:cs typeface="Arial"/>
              </a:rPr>
              <a:t>frekuensi </a:t>
            </a:r>
            <a:r>
              <a:rPr sz="2800" spc="-75" dirty="0">
                <a:solidFill>
                  <a:srgbClr val="0F243E"/>
                </a:solidFill>
                <a:latin typeface="Arial"/>
                <a:cs typeface="Arial"/>
              </a:rPr>
              <a:t>arus</a:t>
            </a:r>
            <a:r>
              <a:rPr sz="2800" spc="375" dirty="0">
                <a:solidFill>
                  <a:srgbClr val="0F243E"/>
                </a:solidFill>
                <a:latin typeface="Arial"/>
                <a:cs typeface="Arial"/>
              </a:rPr>
              <a:t> </a:t>
            </a:r>
            <a:r>
              <a:rPr sz="2800" spc="40" dirty="0">
                <a:solidFill>
                  <a:srgbClr val="0F243E"/>
                </a:solidFill>
                <a:latin typeface="Arial"/>
                <a:cs typeface="Arial"/>
              </a:rPr>
              <a:t>tinggi</a:t>
            </a:r>
            <a:endParaRPr sz="28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57200" y="457200"/>
            <a:ext cx="2846831" cy="21336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spc="-60" dirty="0"/>
              <a:t>27</a:t>
            </a:fld>
            <a:endParaRPr spc="-6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983735" y="1045463"/>
            <a:ext cx="2054352" cy="40233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205728" y="1045463"/>
            <a:ext cx="1188720" cy="40233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421880" y="1045463"/>
            <a:ext cx="1213103" cy="40233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139439" y="2080560"/>
            <a:ext cx="142240" cy="4533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29"/>
              </a:lnSpc>
            </a:pPr>
            <a:r>
              <a:rPr sz="3200" spc="-5" dirty="0">
                <a:solidFill>
                  <a:srgbClr val="0F243E"/>
                </a:solidFill>
                <a:latin typeface="Arial"/>
                <a:cs typeface="Arial"/>
              </a:rPr>
              <a:t>•</a:t>
            </a:r>
            <a:endParaRPr sz="32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pc="-70" dirty="0"/>
              <a:t>Kekurangan: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770"/>
              </a:spcBef>
              <a:buChar char="–"/>
              <a:tabLst>
                <a:tab pos="299720" algn="l"/>
              </a:tabLst>
            </a:pPr>
            <a:r>
              <a:rPr spc="-30" dirty="0"/>
              <a:t>Mahal</a:t>
            </a:r>
          </a:p>
          <a:p>
            <a:pPr marL="299085" marR="1734820" indent="-286385">
              <a:lnSpc>
                <a:spcPct val="100000"/>
              </a:lnSpc>
              <a:spcBef>
                <a:spcPts val="670"/>
              </a:spcBef>
              <a:buChar char="–"/>
              <a:tabLst>
                <a:tab pos="299720" algn="l"/>
              </a:tabLst>
            </a:pPr>
            <a:r>
              <a:rPr spc="-65" dirty="0"/>
              <a:t>Perlu </a:t>
            </a:r>
            <a:r>
              <a:rPr spc="-35" dirty="0"/>
              <a:t>tenaga </a:t>
            </a:r>
            <a:r>
              <a:rPr spc="-25" dirty="0"/>
              <a:t>ahli </a:t>
            </a:r>
            <a:r>
              <a:rPr spc="25" dirty="0"/>
              <a:t>untuk  </a:t>
            </a:r>
            <a:r>
              <a:rPr spc="-35" dirty="0"/>
              <a:t>pengerjaannya</a:t>
            </a:r>
          </a:p>
          <a:p>
            <a:pPr marL="299085" indent="-286385">
              <a:lnSpc>
                <a:spcPct val="100000"/>
              </a:lnSpc>
              <a:spcBef>
                <a:spcPts val="675"/>
              </a:spcBef>
              <a:buChar char="–"/>
              <a:tabLst>
                <a:tab pos="299720" algn="l"/>
              </a:tabLst>
            </a:pPr>
            <a:r>
              <a:rPr spc="-15" dirty="0"/>
              <a:t>Memerlukan </a:t>
            </a:r>
            <a:r>
              <a:rPr spc="-10" dirty="0"/>
              <a:t>ketelitian </a:t>
            </a:r>
            <a:r>
              <a:rPr spc="-35" dirty="0"/>
              <a:t>yang</a:t>
            </a:r>
            <a:r>
              <a:rPr spc="-330" dirty="0"/>
              <a:t> </a:t>
            </a:r>
            <a:r>
              <a:rPr spc="40" dirty="0"/>
              <a:t>tinggi</a:t>
            </a:r>
          </a:p>
        </p:txBody>
      </p:sp>
      <p:sp>
        <p:nvSpPr>
          <p:cNvPr id="8" name="object 8"/>
          <p:cNvSpPr/>
          <p:nvPr/>
        </p:nvSpPr>
        <p:spPr>
          <a:xfrm>
            <a:off x="457200" y="457200"/>
            <a:ext cx="2846831" cy="21336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spc="-60" dirty="0"/>
              <a:t>28</a:t>
            </a:fld>
            <a:endParaRPr spc="-6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457200"/>
            <a:ext cx="5559552" cy="258775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931920" y="1097280"/>
            <a:ext cx="1054607" cy="3230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129784" y="1097280"/>
            <a:ext cx="1645919" cy="32308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903719" y="1097280"/>
            <a:ext cx="637031" cy="32308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696200" y="1097280"/>
            <a:ext cx="969264" cy="32308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126739" y="2108835"/>
            <a:ext cx="5480050" cy="24631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0"/>
              </a:spcBef>
            </a:pPr>
            <a:r>
              <a:rPr spc="-135" dirty="0"/>
              <a:t>Posisi </a:t>
            </a:r>
            <a:r>
              <a:rPr spc="-40" dirty="0"/>
              <a:t>bantalan </a:t>
            </a:r>
            <a:r>
              <a:rPr spc="-80" dirty="0"/>
              <a:t>harus </a:t>
            </a:r>
            <a:r>
              <a:rPr spc="-30" dirty="0"/>
              <a:t>tertanam  </a:t>
            </a:r>
            <a:r>
              <a:rPr spc="-60" dirty="0"/>
              <a:t>pada </a:t>
            </a:r>
            <a:r>
              <a:rPr spc="-100" dirty="0"/>
              <a:t>balas </a:t>
            </a:r>
            <a:r>
              <a:rPr spc="-55" dirty="0"/>
              <a:t>sehingga </a:t>
            </a:r>
            <a:r>
              <a:rPr spc="-45" dirty="0"/>
              <a:t>stabil  </a:t>
            </a:r>
            <a:r>
              <a:rPr spc="-35" dirty="0"/>
              <a:t>terhadap </a:t>
            </a:r>
            <a:r>
              <a:rPr spc="-20" dirty="0"/>
              <a:t>kemungkinan </a:t>
            </a:r>
            <a:r>
              <a:rPr spc="-90" dirty="0"/>
              <a:t>geser  </a:t>
            </a:r>
            <a:r>
              <a:rPr spc="-50" dirty="0"/>
              <a:t>kesamping </a:t>
            </a:r>
            <a:r>
              <a:rPr spc="-55" dirty="0"/>
              <a:t>atau </a:t>
            </a:r>
            <a:r>
              <a:rPr spc="-65" dirty="0"/>
              <a:t>ke </a:t>
            </a:r>
            <a:r>
              <a:rPr spc="-75" dirty="0"/>
              <a:t>arah  </a:t>
            </a:r>
            <a:r>
              <a:rPr spc="10" dirty="0"/>
              <a:t>longitudinal</a:t>
            </a:r>
          </a:p>
        </p:txBody>
      </p:sp>
      <p:sp>
        <p:nvSpPr>
          <p:cNvPr id="8" name="object 8"/>
          <p:cNvSpPr/>
          <p:nvPr/>
        </p:nvSpPr>
        <p:spPr>
          <a:xfrm>
            <a:off x="5388864" y="4495800"/>
            <a:ext cx="4212336" cy="28194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spc="-60" dirty="0"/>
              <a:t>29</a:t>
            </a:fld>
            <a:endParaRPr spc="-6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928871" y="960119"/>
            <a:ext cx="1712976" cy="533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858255" y="960119"/>
            <a:ext cx="2761488" cy="533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126739" y="1924129"/>
            <a:ext cx="6037580" cy="3527425"/>
          </a:xfrm>
          <a:prstGeom prst="rect">
            <a:avLst/>
          </a:prstGeom>
        </p:spPr>
        <p:txBody>
          <a:bodyPr vert="horz" wrap="square" lIns="0" tIns="116839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919"/>
              </a:spcBef>
              <a:buChar char="•"/>
              <a:tabLst>
                <a:tab pos="356870" algn="l"/>
                <a:tab pos="357505" algn="l"/>
                <a:tab pos="5148580" algn="l"/>
              </a:tabLst>
            </a:pPr>
            <a:r>
              <a:rPr sz="3200" spc="-475" dirty="0">
                <a:solidFill>
                  <a:srgbClr val="0F243E"/>
                </a:solidFill>
                <a:latin typeface="Arial"/>
                <a:cs typeface="Arial"/>
              </a:rPr>
              <a:t>J</a:t>
            </a:r>
            <a:r>
              <a:rPr sz="3200" spc="-150" dirty="0">
                <a:solidFill>
                  <a:srgbClr val="0F243E"/>
                </a:solidFill>
                <a:latin typeface="Arial"/>
                <a:cs typeface="Arial"/>
              </a:rPr>
              <a:t>a</a:t>
            </a:r>
            <a:r>
              <a:rPr sz="3200" spc="10" dirty="0">
                <a:solidFill>
                  <a:srgbClr val="0F243E"/>
                </a:solidFill>
                <a:latin typeface="Arial"/>
                <a:cs typeface="Arial"/>
              </a:rPr>
              <a:t>r</a:t>
            </a:r>
            <a:r>
              <a:rPr sz="3200" spc="-150" dirty="0">
                <a:solidFill>
                  <a:srgbClr val="0F243E"/>
                </a:solidFill>
                <a:latin typeface="Arial"/>
                <a:cs typeface="Arial"/>
              </a:rPr>
              <a:t>a</a:t>
            </a:r>
            <a:r>
              <a:rPr sz="3200" spc="-15" dirty="0">
                <a:solidFill>
                  <a:srgbClr val="0F243E"/>
                </a:solidFill>
                <a:latin typeface="Arial"/>
                <a:cs typeface="Arial"/>
              </a:rPr>
              <a:t>k</a:t>
            </a:r>
            <a:r>
              <a:rPr sz="3200" spc="-5" dirty="0">
                <a:solidFill>
                  <a:srgbClr val="0F243E"/>
                </a:solidFill>
                <a:latin typeface="Arial"/>
                <a:cs typeface="Arial"/>
              </a:rPr>
              <a:t> </a:t>
            </a:r>
            <a:r>
              <a:rPr sz="3200" spc="40" dirty="0">
                <a:solidFill>
                  <a:srgbClr val="0F243E"/>
                </a:solidFill>
                <a:latin typeface="Arial"/>
                <a:cs typeface="Arial"/>
              </a:rPr>
              <a:t>b</a:t>
            </a:r>
            <a:r>
              <a:rPr sz="3200" spc="-150" dirty="0">
                <a:solidFill>
                  <a:srgbClr val="0F243E"/>
                </a:solidFill>
                <a:latin typeface="Arial"/>
                <a:cs typeface="Arial"/>
              </a:rPr>
              <a:t>a</a:t>
            </a:r>
            <a:r>
              <a:rPr sz="3200" spc="5" dirty="0">
                <a:solidFill>
                  <a:srgbClr val="0F243E"/>
                </a:solidFill>
                <a:latin typeface="Arial"/>
                <a:cs typeface="Arial"/>
              </a:rPr>
              <a:t>n</a:t>
            </a:r>
            <a:r>
              <a:rPr sz="3200" spc="90" dirty="0">
                <a:solidFill>
                  <a:srgbClr val="0F243E"/>
                </a:solidFill>
                <a:latin typeface="Arial"/>
                <a:cs typeface="Arial"/>
              </a:rPr>
              <a:t>t</a:t>
            </a:r>
            <a:r>
              <a:rPr sz="3200" spc="-150" dirty="0">
                <a:solidFill>
                  <a:srgbClr val="0F243E"/>
                </a:solidFill>
                <a:latin typeface="Arial"/>
                <a:cs typeface="Arial"/>
              </a:rPr>
              <a:t>a</a:t>
            </a:r>
            <a:r>
              <a:rPr sz="3200" spc="20" dirty="0">
                <a:solidFill>
                  <a:srgbClr val="0F243E"/>
                </a:solidFill>
                <a:latin typeface="Arial"/>
                <a:cs typeface="Arial"/>
              </a:rPr>
              <a:t>l</a:t>
            </a:r>
            <a:r>
              <a:rPr sz="3200" spc="-150" dirty="0">
                <a:solidFill>
                  <a:srgbClr val="0F243E"/>
                </a:solidFill>
                <a:latin typeface="Arial"/>
                <a:cs typeface="Arial"/>
              </a:rPr>
              <a:t>a</a:t>
            </a:r>
            <a:r>
              <a:rPr sz="3200" spc="-5" dirty="0">
                <a:solidFill>
                  <a:srgbClr val="0F243E"/>
                </a:solidFill>
                <a:latin typeface="Arial"/>
                <a:cs typeface="Arial"/>
              </a:rPr>
              <a:t>n</a:t>
            </a:r>
            <a:r>
              <a:rPr sz="3200" spc="240" dirty="0">
                <a:solidFill>
                  <a:srgbClr val="0F243E"/>
                </a:solidFill>
                <a:latin typeface="Arial"/>
                <a:cs typeface="Arial"/>
              </a:rPr>
              <a:t> </a:t>
            </a:r>
            <a:r>
              <a:rPr sz="3200" spc="90" dirty="0">
                <a:solidFill>
                  <a:srgbClr val="0F243E"/>
                </a:solidFill>
                <a:latin typeface="Arial"/>
                <a:cs typeface="Arial"/>
              </a:rPr>
              <a:t>t</a:t>
            </a:r>
            <a:r>
              <a:rPr sz="3200" spc="-110" dirty="0">
                <a:solidFill>
                  <a:srgbClr val="0F243E"/>
                </a:solidFill>
                <a:latin typeface="Arial"/>
                <a:cs typeface="Arial"/>
              </a:rPr>
              <a:t>e</a:t>
            </a:r>
            <a:r>
              <a:rPr sz="3200" spc="10" dirty="0">
                <a:solidFill>
                  <a:srgbClr val="0F243E"/>
                </a:solidFill>
                <a:latin typeface="Arial"/>
                <a:cs typeface="Arial"/>
              </a:rPr>
              <a:t>r</a:t>
            </a:r>
            <a:r>
              <a:rPr sz="3200" spc="35" dirty="0">
                <a:solidFill>
                  <a:srgbClr val="0F243E"/>
                </a:solidFill>
                <a:latin typeface="Arial"/>
                <a:cs typeface="Arial"/>
              </a:rPr>
              <a:t>g</a:t>
            </a:r>
            <a:r>
              <a:rPr sz="3200" spc="-150" dirty="0">
                <a:solidFill>
                  <a:srgbClr val="0F243E"/>
                </a:solidFill>
                <a:latin typeface="Arial"/>
                <a:cs typeface="Arial"/>
              </a:rPr>
              <a:t>a</a:t>
            </a:r>
            <a:r>
              <a:rPr sz="3200" spc="5" dirty="0">
                <a:solidFill>
                  <a:srgbClr val="0F243E"/>
                </a:solidFill>
                <a:latin typeface="Arial"/>
                <a:cs typeface="Arial"/>
              </a:rPr>
              <a:t>n</a:t>
            </a:r>
            <a:r>
              <a:rPr sz="3200" spc="90" dirty="0">
                <a:solidFill>
                  <a:srgbClr val="0F243E"/>
                </a:solidFill>
                <a:latin typeface="Arial"/>
                <a:cs typeface="Arial"/>
              </a:rPr>
              <a:t>t</a:t>
            </a:r>
            <a:r>
              <a:rPr sz="3200" dirty="0">
                <a:solidFill>
                  <a:srgbClr val="0F243E"/>
                </a:solidFill>
                <a:latin typeface="Arial"/>
                <a:cs typeface="Arial"/>
              </a:rPr>
              <a:t>u</a:t>
            </a:r>
            <a:r>
              <a:rPr sz="3200" spc="5" dirty="0">
                <a:solidFill>
                  <a:srgbClr val="0F243E"/>
                </a:solidFill>
                <a:latin typeface="Arial"/>
                <a:cs typeface="Arial"/>
              </a:rPr>
              <a:t>n</a:t>
            </a:r>
            <a:r>
              <a:rPr sz="3200" spc="-5" dirty="0">
                <a:solidFill>
                  <a:srgbClr val="0F243E"/>
                </a:solidFill>
                <a:latin typeface="Arial"/>
                <a:cs typeface="Arial"/>
              </a:rPr>
              <a:t>g</a:t>
            </a:r>
            <a:r>
              <a:rPr sz="3200" dirty="0">
                <a:solidFill>
                  <a:srgbClr val="0F243E"/>
                </a:solidFill>
                <a:latin typeface="Arial"/>
                <a:cs typeface="Arial"/>
              </a:rPr>
              <a:t>	</a:t>
            </a:r>
            <a:r>
              <a:rPr sz="3200" spc="40" dirty="0">
                <a:solidFill>
                  <a:srgbClr val="0F243E"/>
                </a:solidFill>
                <a:latin typeface="Arial"/>
                <a:cs typeface="Arial"/>
              </a:rPr>
              <a:t>p</a:t>
            </a:r>
            <a:r>
              <a:rPr sz="3200" spc="-150" dirty="0">
                <a:solidFill>
                  <a:srgbClr val="0F243E"/>
                </a:solidFill>
                <a:latin typeface="Arial"/>
                <a:cs typeface="Arial"/>
              </a:rPr>
              <a:t>a</a:t>
            </a:r>
            <a:r>
              <a:rPr sz="3200" spc="35" dirty="0">
                <a:solidFill>
                  <a:srgbClr val="0F243E"/>
                </a:solidFill>
                <a:latin typeface="Arial"/>
                <a:cs typeface="Arial"/>
              </a:rPr>
              <a:t>d</a:t>
            </a:r>
            <a:r>
              <a:rPr sz="3200" spc="-155" dirty="0">
                <a:solidFill>
                  <a:srgbClr val="0F243E"/>
                </a:solidFill>
                <a:latin typeface="Arial"/>
                <a:cs typeface="Arial"/>
              </a:rPr>
              <a:t>a</a:t>
            </a:r>
            <a:endParaRPr sz="3200">
              <a:latin typeface="Arial"/>
              <a:cs typeface="Arial"/>
            </a:endParaRPr>
          </a:p>
          <a:p>
            <a:pPr marL="756285" marR="536575" lvl="1" indent="-286385">
              <a:lnSpc>
                <a:spcPct val="100000"/>
              </a:lnSpc>
              <a:spcBef>
                <a:spcPts val="735"/>
              </a:spcBef>
              <a:buChar char="–"/>
              <a:tabLst>
                <a:tab pos="756920" algn="l"/>
              </a:tabLst>
            </a:pPr>
            <a:r>
              <a:rPr sz="2800" spc="-75" dirty="0">
                <a:solidFill>
                  <a:srgbClr val="0F243E"/>
                </a:solidFill>
                <a:latin typeface="Arial"/>
                <a:cs typeface="Arial"/>
              </a:rPr>
              <a:t>Tipe, </a:t>
            </a:r>
            <a:r>
              <a:rPr sz="2800" spc="20" dirty="0">
                <a:solidFill>
                  <a:srgbClr val="0F243E"/>
                </a:solidFill>
                <a:latin typeface="Arial"/>
                <a:cs typeface="Arial"/>
              </a:rPr>
              <a:t>potongan </a:t>
            </a:r>
            <a:r>
              <a:rPr sz="2800" spc="-5" dirty="0">
                <a:solidFill>
                  <a:srgbClr val="0F243E"/>
                </a:solidFill>
                <a:latin typeface="Arial"/>
                <a:cs typeface="Arial"/>
              </a:rPr>
              <a:t>melintang </a:t>
            </a:r>
            <a:r>
              <a:rPr sz="2800" spc="-25" dirty="0">
                <a:solidFill>
                  <a:srgbClr val="0F243E"/>
                </a:solidFill>
                <a:latin typeface="Arial"/>
                <a:cs typeface="Arial"/>
              </a:rPr>
              <a:t>dan  </a:t>
            </a:r>
            <a:r>
              <a:rPr sz="2800" spc="-35" dirty="0">
                <a:solidFill>
                  <a:srgbClr val="0F243E"/>
                </a:solidFill>
                <a:latin typeface="Arial"/>
                <a:cs typeface="Arial"/>
              </a:rPr>
              <a:t>kekuatan</a:t>
            </a:r>
            <a:r>
              <a:rPr sz="2800" spc="35" dirty="0">
                <a:solidFill>
                  <a:srgbClr val="0F243E"/>
                </a:solidFill>
                <a:latin typeface="Arial"/>
                <a:cs typeface="Arial"/>
              </a:rPr>
              <a:t> </a:t>
            </a:r>
            <a:r>
              <a:rPr sz="2800" spc="-25" dirty="0">
                <a:solidFill>
                  <a:srgbClr val="0F243E"/>
                </a:solidFill>
                <a:latin typeface="Arial"/>
                <a:cs typeface="Arial"/>
              </a:rPr>
              <a:t>rel</a:t>
            </a:r>
            <a:endParaRPr sz="280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spcBef>
                <a:spcPts val="675"/>
              </a:spcBef>
              <a:buChar char="–"/>
              <a:tabLst>
                <a:tab pos="756920" algn="l"/>
              </a:tabLst>
            </a:pPr>
            <a:r>
              <a:rPr sz="2800" spc="-135" dirty="0">
                <a:solidFill>
                  <a:srgbClr val="0F243E"/>
                </a:solidFill>
                <a:latin typeface="Arial"/>
                <a:cs typeface="Arial"/>
              </a:rPr>
              <a:t>Jenis </a:t>
            </a:r>
            <a:r>
              <a:rPr sz="2800" spc="-25" dirty="0">
                <a:solidFill>
                  <a:srgbClr val="0F243E"/>
                </a:solidFill>
                <a:latin typeface="Arial"/>
                <a:cs typeface="Arial"/>
              </a:rPr>
              <a:t>dan </a:t>
            </a:r>
            <a:r>
              <a:rPr sz="2800" spc="-35" dirty="0">
                <a:solidFill>
                  <a:srgbClr val="0F243E"/>
                </a:solidFill>
                <a:latin typeface="Arial"/>
                <a:cs typeface="Arial"/>
              </a:rPr>
              <a:t>kekuatan</a:t>
            </a:r>
            <a:r>
              <a:rPr sz="2800" spc="235" dirty="0">
                <a:solidFill>
                  <a:srgbClr val="0F243E"/>
                </a:solidFill>
                <a:latin typeface="Arial"/>
                <a:cs typeface="Arial"/>
              </a:rPr>
              <a:t> </a:t>
            </a:r>
            <a:r>
              <a:rPr sz="2800" spc="-25" dirty="0">
                <a:solidFill>
                  <a:srgbClr val="0F243E"/>
                </a:solidFill>
                <a:latin typeface="Arial"/>
                <a:cs typeface="Arial"/>
              </a:rPr>
              <a:t>bantalan</a:t>
            </a:r>
            <a:endParaRPr sz="280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spcBef>
                <a:spcPts val="670"/>
              </a:spcBef>
              <a:buChar char="–"/>
              <a:tabLst>
                <a:tab pos="756920" algn="l"/>
              </a:tabLst>
            </a:pPr>
            <a:r>
              <a:rPr sz="2800" spc="-140" dirty="0">
                <a:solidFill>
                  <a:srgbClr val="0F243E"/>
                </a:solidFill>
                <a:latin typeface="Arial"/>
                <a:cs typeface="Arial"/>
              </a:rPr>
              <a:t>Balas</a:t>
            </a:r>
            <a:endParaRPr sz="2800">
              <a:latin typeface="Arial"/>
              <a:cs typeface="Arial"/>
            </a:endParaRPr>
          </a:p>
          <a:p>
            <a:pPr marL="756285" marR="1000125" lvl="1" indent="-286385">
              <a:lnSpc>
                <a:spcPct val="100000"/>
              </a:lnSpc>
              <a:spcBef>
                <a:spcPts val="670"/>
              </a:spcBef>
              <a:buChar char="–"/>
              <a:tabLst>
                <a:tab pos="756920" algn="l"/>
              </a:tabLst>
            </a:pPr>
            <a:r>
              <a:rPr sz="2800" spc="-85" dirty="0">
                <a:solidFill>
                  <a:srgbClr val="0F243E"/>
                </a:solidFill>
                <a:latin typeface="Arial"/>
                <a:cs typeface="Arial"/>
              </a:rPr>
              <a:t>Beban </a:t>
            </a:r>
            <a:r>
              <a:rPr sz="2800" spc="-25" dirty="0">
                <a:solidFill>
                  <a:srgbClr val="0F243E"/>
                </a:solidFill>
                <a:latin typeface="Arial"/>
                <a:cs typeface="Arial"/>
              </a:rPr>
              <a:t>gandar, </a:t>
            </a:r>
            <a:r>
              <a:rPr sz="2800" spc="-30" dirty="0">
                <a:solidFill>
                  <a:srgbClr val="0F243E"/>
                </a:solidFill>
                <a:latin typeface="Arial"/>
                <a:cs typeface="Arial"/>
              </a:rPr>
              <a:t>volume, </a:t>
            </a:r>
            <a:r>
              <a:rPr sz="2800" spc="-25" dirty="0">
                <a:solidFill>
                  <a:srgbClr val="0F243E"/>
                </a:solidFill>
                <a:latin typeface="Arial"/>
                <a:cs typeface="Arial"/>
              </a:rPr>
              <a:t>dan  </a:t>
            </a:r>
            <a:r>
              <a:rPr sz="2800" spc="-45" dirty="0">
                <a:solidFill>
                  <a:srgbClr val="0F243E"/>
                </a:solidFill>
                <a:latin typeface="Arial"/>
                <a:cs typeface="Arial"/>
              </a:rPr>
              <a:t>kecepatan</a:t>
            </a:r>
            <a:r>
              <a:rPr sz="2800" spc="40" dirty="0">
                <a:solidFill>
                  <a:srgbClr val="0F243E"/>
                </a:solidFill>
                <a:latin typeface="Arial"/>
                <a:cs typeface="Arial"/>
              </a:rPr>
              <a:t> </a:t>
            </a:r>
            <a:r>
              <a:rPr sz="2800" spc="-35" dirty="0">
                <a:solidFill>
                  <a:srgbClr val="0F243E"/>
                </a:solidFill>
                <a:latin typeface="Arial"/>
                <a:cs typeface="Arial"/>
              </a:rPr>
              <a:t>kereta</a:t>
            </a:r>
            <a:endParaRPr sz="28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57200" y="457200"/>
            <a:ext cx="2682240" cy="33528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spc="-60" dirty="0"/>
              <a:t>30</a:t>
            </a:fld>
            <a:endParaRPr spc="-6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928871" y="960119"/>
            <a:ext cx="1712976" cy="533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858255" y="960119"/>
            <a:ext cx="2761488" cy="533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126739" y="1930705"/>
            <a:ext cx="6294120" cy="3829685"/>
          </a:xfrm>
          <a:prstGeom prst="rect">
            <a:avLst/>
          </a:prstGeom>
        </p:spPr>
        <p:txBody>
          <a:bodyPr vert="horz" wrap="square" lIns="0" tIns="1104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70"/>
              </a:spcBef>
            </a:pPr>
            <a:r>
              <a:rPr sz="3200" spc="-155" dirty="0">
                <a:solidFill>
                  <a:srgbClr val="0F243E"/>
                </a:solidFill>
                <a:latin typeface="Arial"/>
                <a:cs typeface="Arial"/>
              </a:rPr>
              <a:t>Jarak </a:t>
            </a:r>
            <a:r>
              <a:rPr sz="3200" spc="-40" dirty="0">
                <a:solidFill>
                  <a:srgbClr val="0F243E"/>
                </a:solidFill>
                <a:latin typeface="Arial"/>
                <a:cs typeface="Arial"/>
              </a:rPr>
              <a:t>bantalan </a:t>
            </a:r>
            <a:r>
              <a:rPr sz="3200" spc="15" dirty="0">
                <a:solidFill>
                  <a:srgbClr val="0F243E"/>
                </a:solidFill>
                <a:latin typeface="Arial"/>
                <a:cs typeface="Arial"/>
              </a:rPr>
              <a:t>di</a:t>
            </a:r>
            <a:r>
              <a:rPr sz="3200" spc="-325" dirty="0">
                <a:solidFill>
                  <a:srgbClr val="0F243E"/>
                </a:solidFill>
                <a:latin typeface="Arial"/>
                <a:cs typeface="Arial"/>
              </a:rPr>
              <a:t> </a:t>
            </a:r>
            <a:r>
              <a:rPr sz="3200" spc="-55" dirty="0">
                <a:solidFill>
                  <a:srgbClr val="0F243E"/>
                </a:solidFill>
                <a:latin typeface="Arial"/>
                <a:cs typeface="Arial"/>
              </a:rPr>
              <a:t>Indonesia</a:t>
            </a:r>
            <a:endParaRPr sz="3200">
              <a:latin typeface="Arial"/>
              <a:cs typeface="Arial"/>
            </a:endParaRPr>
          </a:p>
          <a:p>
            <a:pPr marL="356870" marR="254635" indent="-344170">
              <a:lnSpc>
                <a:spcPct val="100000"/>
              </a:lnSpc>
              <a:spcBef>
                <a:spcPts val="765"/>
              </a:spcBef>
              <a:buChar char="•"/>
              <a:tabLst>
                <a:tab pos="356870" algn="l"/>
                <a:tab pos="357505" algn="l"/>
              </a:tabLst>
            </a:pPr>
            <a:r>
              <a:rPr sz="3200" spc="-60" dirty="0">
                <a:solidFill>
                  <a:srgbClr val="0F243E"/>
                </a:solidFill>
                <a:latin typeface="Arial"/>
                <a:cs typeface="Arial"/>
              </a:rPr>
              <a:t>60 </a:t>
            </a:r>
            <a:r>
              <a:rPr sz="3200" spc="-75" dirty="0">
                <a:solidFill>
                  <a:srgbClr val="0F243E"/>
                </a:solidFill>
                <a:latin typeface="Arial"/>
                <a:cs typeface="Arial"/>
              </a:rPr>
              <a:t>cm </a:t>
            </a:r>
            <a:r>
              <a:rPr sz="3200" spc="-60" dirty="0">
                <a:solidFill>
                  <a:srgbClr val="0F243E"/>
                </a:solidFill>
                <a:latin typeface="Arial"/>
                <a:cs typeface="Arial"/>
              </a:rPr>
              <a:t>pada </a:t>
            </a:r>
            <a:r>
              <a:rPr sz="3200" spc="-55" dirty="0">
                <a:solidFill>
                  <a:srgbClr val="0F243E"/>
                </a:solidFill>
                <a:latin typeface="Arial"/>
                <a:cs typeface="Arial"/>
              </a:rPr>
              <a:t>lintasan </a:t>
            </a:r>
            <a:r>
              <a:rPr sz="3200" spc="-45" dirty="0">
                <a:solidFill>
                  <a:srgbClr val="0F243E"/>
                </a:solidFill>
                <a:latin typeface="Arial"/>
                <a:cs typeface="Arial"/>
              </a:rPr>
              <a:t>lurus </a:t>
            </a:r>
            <a:r>
              <a:rPr sz="3200" spc="-70" dirty="0">
                <a:solidFill>
                  <a:srgbClr val="0F243E"/>
                </a:solidFill>
                <a:latin typeface="Arial"/>
                <a:cs typeface="Arial"/>
              </a:rPr>
              <a:t>(1667  </a:t>
            </a:r>
            <a:r>
              <a:rPr sz="3200" spc="-25" dirty="0">
                <a:solidFill>
                  <a:srgbClr val="0F243E"/>
                </a:solidFill>
                <a:latin typeface="Arial"/>
                <a:cs typeface="Arial"/>
              </a:rPr>
              <a:t>per</a:t>
            </a:r>
            <a:r>
              <a:rPr sz="3200" spc="-15" dirty="0">
                <a:solidFill>
                  <a:srgbClr val="0F243E"/>
                </a:solidFill>
                <a:latin typeface="Arial"/>
                <a:cs typeface="Arial"/>
              </a:rPr>
              <a:t> </a:t>
            </a:r>
            <a:r>
              <a:rPr sz="3200" spc="-25" dirty="0">
                <a:solidFill>
                  <a:srgbClr val="0F243E"/>
                </a:solidFill>
                <a:latin typeface="Arial"/>
                <a:cs typeface="Arial"/>
              </a:rPr>
              <a:t>km)</a:t>
            </a:r>
            <a:endParaRPr sz="3200">
              <a:latin typeface="Arial"/>
              <a:cs typeface="Arial"/>
            </a:endParaRPr>
          </a:p>
          <a:p>
            <a:pPr marL="357505" marR="5080" indent="-344805">
              <a:lnSpc>
                <a:spcPct val="100000"/>
              </a:lnSpc>
              <a:spcBef>
                <a:spcPts val="770"/>
              </a:spcBef>
              <a:buChar char="•"/>
              <a:tabLst>
                <a:tab pos="356870" algn="l"/>
                <a:tab pos="357505" algn="l"/>
              </a:tabLst>
            </a:pPr>
            <a:r>
              <a:rPr sz="3200" spc="-60" dirty="0">
                <a:solidFill>
                  <a:srgbClr val="0F243E"/>
                </a:solidFill>
                <a:latin typeface="Arial"/>
                <a:cs typeface="Arial"/>
              </a:rPr>
              <a:t>60 </a:t>
            </a:r>
            <a:r>
              <a:rPr sz="3200" spc="-75" dirty="0">
                <a:solidFill>
                  <a:srgbClr val="0F243E"/>
                </a:solidFill>
                <a:latin typeface="Arial"/>
                <a:cs typeface="Arial"/>
              </a:rPr>
              <a:t>cm </a:t>
            </a:r>
            <a:r>
              <a:rPr sz="3200" spc="-5" dirty="0">
                <a:solidFill>
                  <a:srgbClr val="0F243E"/>
                </a:solidFill>
                <a:latin typeface="Arial"/>
                <a:cs typeface="Arial"/>
              </a:rPr>
              <a:t>(diukur </a:t>
            </a:r>
            <a:r>
              <a:rPr sz="3200" spc="-60" dirty="0">
                <a:solidFill>
                  <a:srgbClr val="0F243E"/>
                </a:solidFill>
                <a:latin typeface="Arial"/>
                <a:cs typeface="Arial"/>
              </a:rPr>
              <a:t>pada </a:t>
            </a:r>
            <a:r>
              <a:rPr sz="3200" spc="-35" dirty="0">
                <a:solidFill>
                  <a:srgbClr val="0F243E"/>
                </a:solidFill>
                <a:latin typeface="Arial"/>
                <a:cs typeface="Arial"/>
              </a:rPr>
              <a:t>rel </a:t>
            </a:r>
            <a:r>
              <a:rPr sz="3200" spc="-30" dirty="0">
                <a:solidFill>
                  <a:srgbClr val="0F243E"/>
                </a:solidFill>
                <a:latin typeface="Arial"/>
                <a:cs typeface="Arial"/>
              </a:rPr>
              <a:t>luar) </a:t>
            </a:r>
            <a:r>
              <a:rPr sz="3200" spc="-60" dirty="0">
                <a:solidFill>
                  <a:srgbClr val="0F243E"/>
                </a:solidFill>
                <a:latin typeface="Arial"/>
                <a:cs typeface="Arial"/>
              </a:rPr>
              <a:t>pada  </a:t>
            </a:r>
            <a:r>
              <a:rPr sz="3200" spc="-5" dirty="0">
                <a:solidFill>
                  <a:srgbClr val="0F243E"/>
                </a:solidFill>
                <a:latin typeface="Arial"/>
                <a:cs typeface="Arial"/>
              </a:rPr>
              <a:t>tikungan</a:t>
            </a:r>
            <a:endParaRPr sz="3200">
              <a:latin typeface="Arial"/>
              <a:cs typeface="Arial"/>
            </a:endParaRPr>
          </a:p>
          <a:p>
            <a:pPr marL="356870" marR="1123315" indent="-344805">
              <a:lnSpc>
                <a:spcPct val="100000"/>
              </a:lnSpc>
              <a:spcBef>
                <a:spcPts val="765"/>
              </a:spcBef>
            </a:pPr>
            <a:r>
              <a:rPr sz="3200" spc="-155" dirty="0">
                <a:solidFill>
                  <a:srgbClr val="0F243E"/>
                </a:solidFill>
                <a:latin typeface="Arial"/>
                <a:cs typeface="Arial"/>
              </a:rPr>
              <a:t>Jarak </a:t>
            </a:r>
            <a:r>
              <a:rPr sz="3200" spc="5" dirty="0">
                <a:solidFill>
                  <a:srgbClr val="0F243E"/>
                </a:solidFill>
                <a:latin typeface="Arial"/>
                <a:cs typeface="Arial"/>
              </a:rPr>
              <a:t>ini </a:t>
            </a:r>
            <a:r>
              <a:rPr sz="3200" spc="-25" dirty="0">
                <a:solidFill>
                  <a:srgbClr val="0F243E"/>
                </a:solidFill>
                <a:latin typeface="Arial"/>
                <a:cs typeface="Arial"/>
              </a:rPr>
              <a:t>berubah </a:t>
            </a:r>
            <a:r>
              <a:rPr sz="3200" spc="-60" dirty="0">
                <a:solidFill>
                  <a:srgbClr val="0F243E"/>
                </a:solidFill>
                <a:latin typeface="Arial"/>
                <a:cs typeface="Arial"/>
              </a:rPr>
              <a:t>pada </a:t>
            </a:r>
            <a:r>
              <a:rPr sz="3200" spc="-70" dirty="0">
                <a:solidFill>
                  <a:srgbClr val="0F243E"/>
                </a:solidFill>
                <a:latin typeface="Arial"/>
                <a:cs typeface="Arial"/>
              </a:rPr>
              <a:t>posisi  </a:t>
            </a:r>
            <a:r>
              <a:rPr sz="3200" spc="-50" dirty="0">
                <a:solidFill>
                  <a:srgbClr val="0F243E"/>
                </a:solidFill>
                <a:latin typeface="Arial"/>
                <a:cs typeface="Arial"/>
              </a:rPr>
              <a:t>sambungan</a:t>
            </a:r>
            <a:r>
              <a:rPr sz="3200" spc="240" dirty="0">
                <a:solidFill>
                  <a:srgbClr val="0F243E"/>
                </a:solidFill>
                <a:latin typeface="Arial"/>
                <a:cs typeface="Arial"/>
              </a:rPr>
              <a:t> </a:t>
            </a:r>
            <a:r>
              <a:rPr sz="3200" spc="-35" dirty="0">
                <a:solidFill>
                  <a:srgbClr val="0F243E"/>
                </a:solidFill>
                <a:latin typeface="Arial"/>
                <a:cs typeface="Arial"/>
              </a:rPr>
              <a:t>rel</a:t>
            </a:r>
            <a:endParaRPr sz="32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57200" y="457200"/>
            <a:ext cx="2682240" cy="33528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spc="-60" dirty="0"/>
              <a:t>31</a:t>
            </a:fld>
            <a:endParaRPr spc="-6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</TotalTime>
  <Words>808</Words>
  <Application>Microsoft Office PowerPoint</Application>
  <PresentationFormat>Custom</PresentationFormat>
  <Paragraphs>192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7" baseType="lpstr">
      <vt:lpstr>Arial</vt:lpstr>
      <vt:lpstr>Calibri</vt:lpstr>
      <vt:lpstr>Symbol</vt:lpstr>
      <vt:lpstr>Times New Roman</vt:lpstr>
      <vt:lpstr>Wingdings</vt:lpstr>
      <vt:lpstr>Office Theme</vt:lpstr>
      <vt:lpstr>PowerPoint Presentation</vt:lpstr>
      <vt:lpstr>PowerPoint Presentation</vt:lpstr>
      <vt:lpstr>Tergantung: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Syarat Kekuatan Bantalan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Monoblock</vt:lpstr>
      <vt:lpstr>PowerPoint Presentation</vt:lpstr>
      <vt:lpstr>1.Longline Production</vt:lpstr>
      <vt:lpstr>2. Thosti Production</vt:lpstr>
      <vt:lpstr>Bantalan slab adalah suatu  bantalan yang langsung menjadi  satu dengan badan jalan yang  dicor dalam bentu slab</vt:lpstr>
      <vt:lpstr>Kelebihan:</vt:lpstr>
      <vt:lpstr>Kekurangan:</vt:lpstr>
      <vt:lpstr>Posisi bantalan harus tertanam  pada balas sehingga stabil  terhadap kemungkinan geser  kesamping atau ke arah  longitudinal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farida</dc:creator>
  <cp:lastModifiedBy>lenovo</cp:lastModifiedBy>
  <cp:revision>3</cp:revision>
  <dcterms:created xsi:type="dcterms:W3CDTF">2018-05-03T15:36:28Z</dcterms:created>
  <dcterms:modified xsi:type="dcterms:W3CDTF">2018-05-03T19:50:01Z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2014-03-19T00:00:00Z</vt:filetime>
  </property>
  <property fmtid="{D5CDD505-2E9C-101B-9397-08002B2CF9AE}" pid="3" name="LastSaved">
    <vt:filetime>2018-05-03T00:00:00Z</vt:filetime>
  </property>
</Properties>
</file>