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51"/>
  </p:notesMasterIdLst>
  <p:handoutMasterIdLst>
    <p:handoutMasterId r:id="rId52"/>
  </p:handoutMasterIdLst>
  <p:sldIdLst>
    <p:sldId id="325" r:id="rId2"/>
    <p:sldId id="326" r:id="rId3"/>
    <p:sldId id="328" r:id="rId4"/>
    <p:sldId id="257" r:id="rId5"/>
    <p:sldId id="330" r:id="rId6"/>
    <p:sldId id="332" r:id="rId7"/>
    <p:sldId id="333" r:id="rId8"/>
    <p:sldId id="337" r:id="rId9"/>
    <p:sldId id="336" r:id="rId10"/>
    <p:sldId id="338" r:id="rId11"/>
    <p:sldId id="339" r:id="rId12"/>
    <p:sldId id="283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14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5" r:id="rId30"/>
    <p:sldId id="356" r:id="rId31"/>
    <p:sldId id="357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366" r:id="rId41"/>
    <p:sldId id="367" r:id="rId42"/>
    <p:sldId id="368" r:id="rId43"/>
    <p:sldId id="369" r:id="rId44"/>
    <p:sldId id="370" r:id="rId45"/>
    <p:sldId id="371" r:id="rId46"/>
    <p:sldId id="372" r:id="rId47"/>
    <p:sldId id="373" r:id="rId48"/>
    <p:sldId id="374" r:id="rId49"/>
    <p:sldId id="375" r:id="rId50"/>
  </p:sldIdLst>
  <p:sldSz cx="9144000" cy="6858000" type="screen4x3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699FF"/>
    <a:srgbClr val="FFCC00"/>
    <a:srgbClr val="FF0000"/>
    <a:srgbClr val="0000FF"/>
    <a:srgbClr val="66CCFF"/>
    <a:srgbClr val="FFCC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70" tIns="45935" rIns="91870" bIns="4593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70" tIns="45935" rIns="91870" bIns="4593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70" tIns="45935" rIns="91870" bIns="4593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70" tIns="45935" rIns="91870" bIns="4593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3082283-D59A-40A2-9F2E-AC800AF041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78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pPr>
              <a:defRPr/>
            </a:pPr>
            <a:fld id="{80B46126-6391-431E-BCBA-E9EBCA208693}" type="datetimeFigureOut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746125"/>
            <a:ext cx="4970462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870" tIns="45935" rIns="91870" bIns="4593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pPr>
              <a:defRPr/>
            </a:pPr>
            <a:fld id="{C38AABE9-F5EF-4AD0-8576-2666505B65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9411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B91905-A90C-4B8F-ACAA-3A8DC260A980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6819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118209-6B45-4A0F-8A7D-F2DF99CA6998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8038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1E2D12-344B-49DB-B22C-A6FECB2D2BB3}" type="slidenum">
              <a:rPr lang="en-US" smtClean="0"/>
              <a:pPr/>
              <a:t>3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3800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87F5B7-BE0B-4396-A9ED-DDAF869B037C}" type="slidenum">
              <a:rPr lang="en-US" smtClean="0"/>
              <a:pPr/>
              <a:t>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52567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1E2D12-344B-49DB-B22C-A6FECB2D2BB3}" type="slidenum">
              <a:rPr lang="en-US" smtClean="0"/>
              <a:pPr/>
              <a:t>5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85399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1E2D12-344B-49DB-B22C-A6FECB2D2BB3}" type="slidenum">
              <a:rPr lang="en-US" smtClean="0"/>
              <a:pPr/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9649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7CCE56-FA1E-4F22-A035-EDAB268FD110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009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41E2D12-344B-49DB-B22C-A6FECB2D2BB3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1931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82B88A-E70C-4ADE-A1A0-5AC4221F093D}" type="slidenum">
              <a:rPr lang="en-US" smtClean="0"/>
              <a:pPr/>
              <a:t>12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902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779E5-DFCE-4B6B-BA91-2E4E5B5533EB}" type="slidenum">
              <a:rPr lang="en-US"/>
              <a:pPr/>
              <a:t>13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27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194FDC-A1AA-493F-AC19-6CF455355163}" type="slidenum">
              <a:rPr lang="en-US"/>
              <a:pPr/>
              <a:t>14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25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2CB894-1C3F-49DF-B6B8-9BBC71C76CDE}" type="slidenum">
              <a:rPr lang="en-US"/>
              <a:pPr/>
              <a:t>15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88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D847A9-2351-44BD-9C21-BB34D667799D}" type="slidenum">
              <a:rPr lang="en-US"/>
              <a:pPr/>
              <a:t>16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829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0A427-F362-4214-B58A-76A3E5FBE9C3}" type="slidenum">
              <a:rPr lang="en-US"/>
              <a:pPr/>
              <a:t>17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752475"/>
            <a:ext cx="4953000" cy="3716338"/>
          </a:xfrm>
          <a:ln w="12700" cap="flat">
            <a:solidFill>
              <a:schemeClr val="tx1"/>
            </a:solidFill>
          </a:ln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202"/>
            <a:ext cx="5029200" cy="447556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64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F0F44B-67D7-402C-9060-4FB45DD0C9C6}" type="slidenum">
              <a:rPr lang="en-US"/>
              <a:pPr/>
              <a:t>18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752475"/>
            <a:ext cx="4953000" cy="3716338"/>
          </a:xfrm>
          <a:ln w="12700" cap="flat">
            <a:solidFill>
              <a:schemeClr val="tx1"/>
            </a:solidFill>
          </a:ln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202"/>
            <a:ext cx="5029200" cy="447556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10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2AC05-6968-4379-B0C0-D9BDAF90FA26}" type="slidenum">
              <a:rPr lang="en-US"/>
              <a:pPr/>
              <a:t>19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752475"/>
            <a:ext cx="4953000" cy="3716338"/>
          </a:xfrm>
          <a:ln w="12700" cap="flat">
            <a:solidFill>
              <a:schemeClr val="tx1"/>
            </a:solidFill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202"/>
            <a:ext cx="5029200" cy="447556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995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E7215EE-21F7-4DC2-A1DC-F213A0AC42AF}" type="slidenum">
              <a:rPr lang="en-US" smtClean="0"/>
              <a:pPr/>
              <a:t>20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1752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639F17-F183-4BE9-AEEB-5C2E7A0E31E8}" type="slidenum">
              <a:rPr lang="en-US"/>
              <a:pPr/>
              <a:t>21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752475"/>
            <a:ext cx="4953000" cy="3716338"/>
          </a:xfrm>
          <a:ln w="12700" cap="flat">
            <a:solidFill>
              <a:schemeClr val="tx1"/>
            </a:solidFill>
          </a:ln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202"/>
            <a:ext cx="5029200" cy="447556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8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5B8ED9-4CB2-47A5-B701-9EE907F52173}" type="slidenum">
              <a:rPr lang="en-US"/>
              <a:pPr/>
              <a:t>22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752475"/>
            <a:ext cx="4953000" cy="3716338"/>
          </a:xfrm>
          <a:ln w="12700" cap="flat">
            <a:solidFill>
              <a:schemeClr val="tx1"/>
            </a:solidFill>
          </a:ln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202"/>
            <a:ext cx="5029200" cy="447556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568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3E78CF-5B9D-4D8B-B769-6AB73711E5CD}" type="slidenum">
              <a:rPr lang="en-US"/>
              <a:pPr/>
              <a:t>23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752475"/>
            <a:ext cx="4953000" cy="3716338"/>
          </a:xfrm>
          <a:ln w="12700" cap="flat">
            <a:solidFill>
              <a:schemeClr val="tx1"/>
            </a:solidFill>
          </a:ln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202"/>
            <a:ext cx="5029200" cy="447556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21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AAFF88-3973-4171-9CFE-F87AB3CC2081}" type="slidenum">
              <a:rPr lang="en-US"/>
              <a:pPr/>
              <a:t>24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752475"/>
            <a:ext cx="4953000" cy="3716338"/>
          </a:xfrm>
          <a:ln w="12700" cap="flat">
            <a:solidFill>
              <a:schemeClr val="tx1"/>
            </a:solidFill>
          </a:ln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724202"/>
            <a:ext cx="5029200" cy="447556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718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9E4CAC-A749-4C71-B9FE-47A98AB65004}" type="slidenum">
              <a:rPr lang="en-US" smtClean="0"/>
              <a:pPr/>
              <a:t>47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29382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E5CC8E-F072-4170-BCBF-CF0164D6BE27}" type="slidenum">
              <a:rPr lang="en-US" smtClean="0"/>
              <a:pPr/>
              <a:t>48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34695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5C8F2-73E3-40BA-87C3-CE904DD15D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7D1BA-4F06-452D-9BDA-E5ABC74588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33D1A-CB99-4E18-B613-B712C95A15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F3678-FB65-4466-9782-0BC51EDEFC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F1108-14A4-48A6-B4F3-1C5D5070E3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9BB72-7D19-4396-9BE7-91DDA18F6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2E1FF-D2D1-4720-823B-F73BE9BB1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679AD-570D-420F-A8E3-F2E80C373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07E5F-D927-44A3-A9B6-725FB3B94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AD204-ADD6-4EB8-8F85-ACFA72B94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C085D-03F0-4082-A508-F195843E6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E0C8663-BFFD-4055-8234-54A5E42D84D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9B37436-7AE3-48BB-91ED-2C25A06142D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med"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CFB6A-5BEE-4388-86D6-8E1B15416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22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F19AF14F-84D3-4EED-8199-271B4D7ACE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27" r:id="rId2"/>
    <p:sldLayoutId id="2147483734" r:id="rId3"/>
    <p:sldLayoutId id="2147483728" r:id="rId4"/>
    <p:sldLayoutId id="2147483729" r:id="rId5"/>
    <p:sldLayoutId id="2147483730" r:id="rId6"/>
    <p:sldLayoutId id="2147483731" r:id="rId7"/>
    <p:sldLayoutId id="2147483735" r:id="rId8"/>
    <p:sldLayoutId id="2147483736" r:id="rId9"/>
    <p:sldLayoutId id="2147483732" r:id="rId10"/>
    <p:sldLayoutId id="2147483737" r:id="rId11"/>
    <p:sldLayoutId id="2147483738" r:id="rId12"/>
    <p:sldLayoutId id="2147483739" r:id="rId13"/>
    <p:sldLayoutId id="2147483740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E66C7D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6BB76D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Microsoft_Excel_97-2003_Worksheet1.xls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jpeg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5" Type="http://schemas.openxmlformats.org/officeDocument/2006/relationships/oleObject" Target="../embeddings/Microsoft_Excel_97-2003_Worksheet2.xls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6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1.wmf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wmf"/><Relationship Id="rId20" Type="http://schemas.openxmlformats.org/officeDocument/2006/relationships/image" Target="../media/image17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19.jpeg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20.jpeg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18.wmf"/><Relationship Id="rId9" Type="http://schemas.openxmlformats.org/officeDocument/2006/relationships/image" Target="../media/image12.wmf"/><Relationship Id="rId14" Type="http://schemas.openxmlformats.org/officeDocument/2006/relationships/image" Target="../media/image14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8.emf"/><Relationship Id="rId4" Type="http://schemas.openxmlformats.org/officeDocument/2006/relationships/oleObject" Target="../embeddings/Microsoft_Excel_97-2003_Worksheet4.xls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emf"/><Relationship Id="rId5" Type="http://schemas.openxmlformats.org/officeDocument/2006/relationships/oleObject" Target="../embeddings/Microsoft_Excel_97-2003_Worksheet5.xls"/><Relationship Id="rId4" Type="http://schemas.openxmlformats.org/officeDocument/2006/relationships/oleObject" Target="../embeddings/oleObject16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2.emf"/><Relationship Id="rId5" Type="http://schemas.openxmlformats.org/officeDocument/2006/relationships/oleObject" Target="../embeddings/Microsoft_Excel_97-2003_Worksheet6.xls"/><Relationship Id="rId4" Type="http://schemas.openxmlformats.org/officeDocument/2006/relationships/oleObject" Target="../embeddings/oleObject17.bin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 l="31250" t="24000" r="16875" b="140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</p:pic>
      <p:sp>
        <p:nvSpPr>
          <p:cNvPr id="3" name="Rectangle 2"/>
          <p:cNvSpPr/>
          <p:nvPr/>
        </p:nvSpPr>
        <p:spPr>
          <a:xfrm>
            <a:off x="3657600" y="5486400"/>
            <a:ext cx="4876800" cy="990600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62000" y="838200"/>
            <a:ext cx="70104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2133600"/>
            <a:ext cx="937260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perspectiveContrastingRightFacing"/>
              <a:lightRig rig="threePt" dir="t"/>
            </a:scene3d>
          </a:bodyPr>
          <a:lstStyle/>
          <a:p>
            <a:pPr>
              <a:defRPr/>
            </a:pPr>
            <a:r>
              <a:rPr lang="en-US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66FF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</a:rPr>
              <a:t>ANALISIS TIME SERIES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02E1FF-D2D1-4720-823B-F73BE9BB137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033"/>
          <p:cNvSpPr>
            <a:spLocks noChangeArrowheads="1"/>
          </p:cNvSpPr>
          <p:nvPr/>
        </p:nvSpPr>
        <p:spPr bwMode="auto">
          <a:xfrm>
            <a:off x="7010400" y="0"/>
            <a:ext cx="2133600" cy="1371600"/>
          </a:xfrm>
          <a:prstGeom prst="cloudCallout">
            <a:avLst>
              <a:gd name="adj1" fmla="val -88394"/>
              <a:gd name="adj2" fmla="val 4525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latin typeface="Times New Roman" pitchFamily="18" charset="0"/>
            </a:endParaRPr>
          </a:p>
        </p:txBody>
      </p:sp>
      <p:pic>
        <p:nvPicPr>
          <p:cNvPr id="21507" name="Picture 10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304800"/>
            <a:ext cx="1530350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Rectangle 1029"/>
          <p:cNvSpPr>
            <a:spLocks noChangeArrowheads="1"/>
          </p:cNvSpPr>
          <p:nvPr/>
        </p:nvSpPr>
        <p:spPr bwMode="auto">
          <a:xfrm>
            <a:off x="1371600" y="1143000"/>
            <a:ext cx="4572000" cy="457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2770" name="AutoShape 1026"/>
          <p:cNvSpPr>
            <a:spLocks noGrp="1" noChangeArrowheads="1"/>
          </p:cNvSpPr>
          <p:nvPr>
            <p:ph type="ctrTitle"/>
          </p:nvPr>
        </p:nvSpPr>
        <p:spPr>
          <a:xfrm>
            <a:off x="1524000" y="1143000"/>
            <a:ext cx="8077200" cy="167335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err="1">
                <a:solidFill>
                  <a:srgbClr val="002060"/>
                </a:solidFill>
              </a:rPr>
              <a:t>Pengertian</a:t>
            </a:r>
            <a:r>
              <a:rPr lang="en-US" sz="3200" dirty="0">
                <a:solidFill>
                  <a:srgbClr val="002060"/>
                </a:solidFill>
              </a:rPr>
              <a:t> Time Series</a:t>
            </a:r>
          </a:p>
        </p:txBody>
      </p:sp>
      <p:sp>
        <p:nvSpPr>
          <p:cNvPr id="32780" name="Text Box 1036"/>
          <p:cNvSpPr txBox="1">
            <a:spLocks noChangeArrowheads="1"/>
          </p:cNvSpPr>
          <p:nvPr/>
        </p:nvSpPr>
        <p:spPr bwMode="auto">
          <a:xfrm>
            <a:off x="838200" y="2286000"/>
            <a:ext cx="7315200" cy="830997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CCFF">
                <a:gamma/>
                <a:shade val="60000"/>
                <a:invGamma/>
              </a:srgbClr>
            </a:prstShdw>
          </a:effectLst>
          <a:scene3d>
            <a:camera prst="perspectiveRigh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Kumpulan data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statistik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yang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merupakan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hasil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penga-matan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setiap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interval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waktu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tertentu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(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Deret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Berkala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21513" name="AutoShape 1039"/>
          <p:cNvSpPr>
            <a:spLocks noChangeArrowheads="1"/>
          </p:cNvSpPr>
          <p:nvPr/>
        </p:nvSpPr>
        <p:spPr bwMode="auto">
          <a:xfrm>
            <a:off x="3276600" y="1905000"/>
            <a:ext cx="9144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Text Box 1040"/>
          <p:cNvSpPr txBox="1">
            <a:spLocks noChangeArrowheads="1"/>
          </p:cNvSpPr>
          <p:nvPr/>
        </p:nvSpPr>
        <p:spPr bwMode="auto">
          <a:xfrm>
            <a:off x="1066800" y="4508500"/>
            <a:ext cx="2438400" cy="825500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CCFF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Times New Roman" pitchFamily="18" charset="0"/>
              </a:rPr>
              <a:t>DATA   STATISTIK BERDASARKAN PERSPEKTIF WAKTU</a:t>
            </a:r>
          </a:p>
        </p:txBody>
      </p:sp>
      <p:sp>
        <p:nvSpPr>
          <p:cNvPr id="21515" name="Text Box 1041"/>
          <p:cNvSpPr txBox="1">
            <a:spLocks noChangeArrowheads="1"/>
          </p:cNvSpPr>
          <p:nvPr/>
        </p:nvSpPr>
        <p:spPr bwMode="auto">
          <a:xfrm>
            <a:off x="4267200" y="3778250"/>
            <a:ext cx="1905000" cy="336550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CCFF"/>
            </a:extrusionClr>
          </a:sp3d>
        </p:spPr>
        <p:txBody>
          <a:bodyPr>
            <a:spAutoFit/>
            <a:flatTx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</a:rPr>
              <a:t>CROSS SECTION</a:t>
            </a:r>
          </a:p>
        </p:txBody>
      </p:sp>
      <p:sp>
        <p:nvSpPr>
          <p:cNvPr id="21516" name="Text Box 1042"/>
          <p:cNvSpPr txBox="1">
            <a:spLocks noChangeArrowheads="1"/>
          </p:cNvSpPr>
          <p:nvPr/>
        </p:nvSpPr>
        <p:spPr bwMode="auto">
          <a:xfrm>
            <a:off x="4191000" y="5607050"/>
            <a:ext cx="1981200" cy="336550"/>
          </a:xfrm>
          <a:prstGeom prst="rect">
            <a:avLst/>
          </a:prstGeom>
          <a:solidFill>
            <a:srgbClr val="66C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CCFF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</a:rPr>
              <a:t>TIME SERIES</a:t>
            </a:r>
          </a:p>
        </p:txBody>
      </p:sp>
      <p:sp>
        <p:nvSpPr>
          <p:cNvPr id="21517" name="Text Box 1043"/>
          <p:cNvSpPr txBox="1">
            <a:spLocks noChangeArrowheads="1"/>
          </p:cNvSpPr>
          <p:nvPr/>
        </p:nvSpPr>
        <p:spPr bwMode="auto">
          <a:xfrm>
            <a:off x="4114800" y="6034088"/>
            <a:ext cx="2057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Berbasis Waktu</a:t>
            </a:r>
          </a:p>
        </p:txBody>
      </p:sp>
      <p:sp>
        <p:nvSpPr>
          <p:cNvPr id="21518" name="Text Box 1044"/>
          <p:cNvSpPr txBox="1">
            <a:spLocks noChangeArrowheads="1"/>
          </p:cNvSpPr>
          <p:nvPr/>
        </p:nvSpPr>
        <p:spPr bwMode="auto">
          <a:xfrm>
            <a:off x="4191000" y="4205288"/>
            <a:ext cx="3657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FFCC00"/>
                </a:solidFill>
                <a:latin typeface="Times New Roman" pitchFamily="18" charset="0"/>
              </a:rPr>
              <a:t>Data yang tidak berdasar   waktu</a:t>
            </a:r>
          </a:p>
        </p:txBody>
      </p:sp>
      <p:sp>
        <p:nvSpPr>
          <p:cNvPr id="21519" name="Line 1045"/>
          <p:cNvSpPr>
            <a:spLocks noChangeShapeType="1"/>
          </p:cNvSpPr>
          <p:nvPr/>
        </p:nvSpPr>
        <p:spPr bwMode="auto">
          <a:xfrm>
            <a:off x="3505200" y="48768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Line 1046"/>
          <p:cNvSpPr>
            <a:spLocks noChangeShapeType="1"/>
          </p:cNvSpPr>
          <p:nvPr/>
        </p:nvSpPr>
        <p:spPr bwMode="auto">
          <a:xfrm>
            <a:off x="3962400" y="3886200"/>
            <a:ext cx="0" cy="1905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Line 1048"/>
          <p:cNvSpPr>
            <a:spLocks noChangeShapeType="1"/>
          </p:cNvSpPr>
          <p:nvPr/>
        </p:nvSpPr>
        <p:spPr bwMode="auto">
          <a:xfrm>
            <a:off x="3962400" y="3886200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Line 1049"/>
          <p:cNvSpPr>
            <a:spLocks noChangeShapeType="1"/>
          </p:cNvSpPr>
          <p:nvPr/>
        </p:nvSpPr>
        <p:spPr bwMode="auto">
          <a:xfrm>
            <a:off x="3962400" y="5791200"/>
            <a:ext cx="228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685800" y="533400"/>
            <a:ext cx="769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en-US" sz="2000" b="1" dirty="0" smtClean="0"/>
              <a:t>DERET BERKALA </a:t>
            </a:r>
            <a:br>
              <a:rPr lang="en-US" sz="2000" b="1" dirty="0" smtClean="0"/>
            </a:br>
            <a:r>
              <a:rPr lang="en-US" sz="2000" b="1" dirty="0" smtClean="0"/>
              <a:t>(</a:t>
            </a:r>
            <a:r>
              <a:rPr lang="en-US" sz="2000" b="1" i="1" dirty="0" smtClean="0"/>
              <a:t>TIME SERIES</a:t>
            </a:r>
            <a:r>
              <a:rPr lang="en-US" sz="2000" b="1" dirty="0" smtClean="0"/>
              <a:t>)</a:t>
            </a:r>
            <a:endParaRPr lang="en-US" sz="2000" dirty="0">
              <a:solidFill>
                <a:srgbClr val="FFCC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85800" y="1676400"/>
            <a:ext cx="7772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3400" indent="-533400">
              <a:buFont typeface="Wingdings" pitchFamily="2" charset="2"/>
              <a:buChar char="v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deret</a:t>
            </a:r>
            <a:r>
              <a:rPr lang="en-US" sz="2000" dirty="0" smtClean="0"/>
              <a:t> </a:t>
            </a:r>
            <a:r>
              <a:rPr lang="en-US" sz="2000" dirty="0" err="1" smtClean="0"/>
              <a:t>berkala</a:t>
            </a:r>
            <a:r>
              <a:rPr lang="en-US" sz="2000" dirty="0" smtClean="0"/>
              <a:t>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himpunan</a:t>
            </a:r>
            <a:r>
              <a:rPr lang="en-US" sz="2000" dirty="0" smtClean="0"/>
              <a:t> </a:t>
            </a:r>
            <a:r>
              <a:rPr lang="en-US" sz="2000" dirty="0" err="1" smtClean="0"/>
              <a:t>observasi</a:t>
            </a:r>
            <a:r>
              <a:rPr lang="en-US" sz="2000" dirty="0" smtClean="0"/>
              <a:t> </a:t>
            </a:r>
            <a:r>
              <a:rPr lang="en-US" sz="2000" dirty="0" err="1" smtClean="0"/>
              <a:t>dimana</a:t>
            </a:r>
            <a:r>
              <a:rPr lang="en-US" sz="2000" dirty="0" smtClean="0"/>
              <a:t> </a:t>
            </a:r>
            <a:r>
              <a:rPr lang="en-US" sz="2000" dirty="0" err="1" smtClean="0"/>
              <a:t>variabel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diukur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urutan</a:t>
            </a:r>
            <a:r>
              <a:rPr lang="en-US" sz="2000" dirty="0" smtClean="0"/>
              <a:t> </a:t>
            </a:r>
            <a:r>
              <a:rPr lang="en-US" sz="2000" dirty="0" err="1" smtClean="0"/>
              <a:t>periode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, </a:t>
            </a:r>
            <a:r>
              <a:rPr lang="en-US" sz="2000" dirty="0" err="1" smtClean="0"/>
              <a:t>misalnya</a:t>
            </a:r>
            <a:r>
              <a:rPr lang="en-US" sz="2000" dirty="0" smtClean="0"/>
              <a:t> </a:t>
            </a:r>
            <a:r>
              <a:rPr lang="en-US" sz="2000" dirty="0" err="1" smtClean="0"/>
              <a:t>tahunan</a:t>
            </a:r>
            <a:r>
              <a:rPr lang="en-US" sz="2000" dirty="0" smtClean="0"/>
              <a:t>, </a:t>
            </a:r>
            <a:r>
              <a:rPr lang="en-US" sz="2000" dirty="0" err="1" smtClean="0"/>
              <a:t>bulanan</a:t>
            </a:r>
            <a:r>
              <a:rPr lang="en-US" sz="2000" dirty="0" smtClean="0"/>
              <a:t>, </a:t>
            </a:r>
            <a:r>
              <a:rPr lang="en-US" sz="2000" dirty="0" err="1" smtClean="0"/>
              <a:t>triwulanan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sebagainya</a:t>
            </a:r>
            <a:r>
              <a:rPr lang="en-US" sz="2000" dirty="0" smtClean="0"/>
              <a:t>.</a:t>
            </a:r>
          </a:p>
          <a:p>
            <a:pPr marL="533400" indent="-533400"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2000" dirty="0" smtClean="0"/>
          </a:p>
          <a:p>
            <a:pPr marL="533400" indent="-533400">
              <a:buFont typeface="Wingdings" pitchFamily="2" charset="2"/>
              <a:buChar char="v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metode</a:t>
            </a:r>
            <a:r>
              <a:rPr lang="en-US" sz="2000" dirty="0" smtClean="0"/>
              <a:t> </a:t>
            </a:r>
            <a:r>
              <a:rPr lang="en-US" sz="2000" dirty="0" err="1" smtClean="0"/>
              <a:t>deret</a:t>
            </a:r>
            <a:r>
              <a:rPr lang="en-US" sz="2000" dirty="0" smtClean="0"/>
              <a:t> </a:t>
            </a:r>
            <a:r>
              <a:rPr lang="en-US" sz="2000" dirty="0" err="1" smtClean="0"/>
              <a:t>berkala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menemukan</a:t>
            </a:r>
            <a:r>
              <a:rPr lang="en-US" sz="2000" dirty="0" smtClean="0"/>
              <a:t> </a:t>
            </a:r>
            <a:r>
              <a:rPr lang="en-US" sz="2000" dirty="0" err="1" smtClean="0"/>
              <a:t>pola</a:t>
            </a:r>
            <a:r>
              <a:rPr lang="en-US" sz="2000" dirty="0" smtClean="0"/>
              <a:t> data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historis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mengekstrapolasikan</a:t>
            </a:r>
            <a:r>
              <a:rPr lang="en-US" sz="2000" dirty="0" smtClean="0"/>
              <a:t> </a:t>
            </a: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masa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datang</a:t>
            </a:r>
            <a:r>
              <a:rPr lang="en-US" sz="2000" dirty="0" smtClean="0"/>
              <a:t>.</a:t>
            </a:r>
          </a:p>
          <a:p>
            <a:pPr marL="533400" indent="-533400"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2000" dirty="0" smtClean="0"/>
          </a:p>
          <a:p>
            <a:pPr marL="533400" indent="-533400">
              <a:buFont typeface="Wingdings" pitchFamily="2" charset="2"/>
              <a:buChar char="v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Peramalan</a:t>
            </a:r>
            <a:r>
              <a:rPr lang="en-US" sz="2000" dirty="0" smtClean="0"/>
              <a:t> </a:t>
            </a:r>
            <a:r>
              <a:rPr lang="en-US" sz="2000" dirty="0" err="1" smtClean="0"/>
              <a:t>didasarkan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nilai</a:t>
            </a:r>
            <a:r>
              <a:rPr lang="en-US" sz="2000" dirty="0" smtClean="0"/>
              <a:t> </a:t>
            </a:r>
            <a:r>
              <a:rPr lang="en-US" sz="2000" dirty="0" err="1" smtClean="0"/>
              <a:t>variabel</a:t>
            </a:r>
            <a:r>
              <a:rPr lang="en-US" sz="2000" dirty="0" smtClean="0"/>
              <a:t> yang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lalu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peramalan</a:t>
            </a:r>
            <a:r>
              <a:rPr lang="en-US" sz="2000" dirty="0" smtClean="0"/>
              <a:t> </a:t>
            </a:r>
            <a:r>
              <a:rPr lang="en-US" sz="2000" dirty="0" err="1" smtClean="0"/>
              <a:t>kesalahan</a:t>
            </a:r>
            <a:r>
              <a:rPr lang="en-US" sz="2000" dirty="0" smtClean="0"/>
              <a:t> </a:t>
            </a:r>
            <a:r>
              <a:rPr lang="en-US" sz="2000" dirty="0" err="1" smtClean="0"/>
              <a:t>masa</a:t>
            </a:r>
            <a:r>
              <a:rPr lang="en-US" sz="2000" dirty="0" smtClean="0"/>
              <a:t> </a:t>
            </a:r>
            <a:r>
              <a:rPr lang="en-US" sz="2000" dirty="0" err="1" smtClean="0"/>
              <a:t>lalu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AutoShape 7"/>
          <p:cNvSpPr>
            <a:spLocks noGrp="1" noChangeArrowheads="1"/>
          </p:cNvSpPr>
          <p:nvPr>
            <p:ph type="ctrTitle"/>
          </p:nvPr>
        </p:nvSpPr>
        <p:spPr>
          <a:xfrm>
            <a:off x="1066800" y="990600"/>
            <a:ext cx="8077200" cy="167335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i="1" dirty="0">
                <a:solidFill>
                  <a:srgbClr val="FFCC00"/>
                </a:solidFill>
              </a:rPr>
              <a:t>Time Series</a:t>
            </a:r>
            <a:r>
              <a:rPr lang="en-US" dirty="0">
                <a:solidFill>
                  <a:srgbClr val="FFCC00"/>
                </a:solidFill>
              </a:rPr>
              <a:t> (Trend) </a:t>
            </a:r>
          </a:p>
        </p:txBody>
      </p:sp>
      <p:sp>
        <p:nvSpPr>
          <p:cNvPr id="1028" name="Text Box 14"/>
          <p:cNvSpPr txBox="1">
            <a:spLocks noChangeArrowheads="1"/>
          </p:cNvSpPr>
          <p:nvPr/>
        </p:nvSpPr>
        <p:spPr bwMode="auto">
          <a:xfrm>
            <a:off x="3352800" y="1981200"/>
            <a:ext cx="2133600" cy="336550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>
                <a:latin typeface="Times New Roman" pitchFamily="18" charset="0"/>
              </a:rPr>
              <a:t>DATA </a:t>
            </a:r>
            <a:r>
              <a:rPr lang="en-US" b="1" i="1" dirty="0">
                <a:latin typeface="Times New Roman" pitchFamily="18" charset="0"/>
              </a:rPr>
              <a:t>TIME SERIES</a:t>
            </a:r>
          </a:p>
        </p:txBody>
      </p:sp>
      <p:sp>
        <p:nvSpPr>
          <p:cNvPr id="1029" name="Text Box 15"/>
          <p:cNvSpPr txBox="1">
            <a:spLocks noChangeArrowheads="1"/>
          </p:cNvSpPr>
          <p:nvPr/>
        </p:nvSpPr>
        <p:spPr bwMode="auto">
          <a:xfrm>
            <a:off x="990600" y="2971800"/>
            <a:ext cx="914400" cy="336550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TREND</a:t>
            </a:r>
          </a:p>
        </p:txBody>
      </p:sp>
      <p:sp>
        <p:nvSpPr>
          <p:cNvPr id="1030" name="Text Box 16"/>
          <p:cNvSpPr txBox="1">
            <a:spLocks noChangeArrowheads="1"/>
          </p:cNvSpPr>
          <p:nvPr/>
        </p:nvSpPr>
        <p:spPr bwMode="auto">
          <a:xfrm>
            <a:off x="2667000" y="2971800"/>
            <a:ext cx="1219200" cy="336550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SIKLUS</a:t>
            </a:r>
          </a:p>
        </p:txBody>
      </p:sp>
      <p:sp>
        <p:nvSpPr>
          <p:cNvPr id="1031" name="Text Box 17"/>
          <p:cNvSpPr txBox="1">
            <a:spLocks noChangeArrowheads="1"/>
          </p:cNvSpPr>
          <p:nvPr/>
        </p:nvSpPr>
        <p:spPr bwMode="auto">
          <a:xfrm>
            <a:off x="4572000" y="2971800"/>
            <a:ext cx="1524000" cy="336550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MUSIM</a:t>
            </a:r>
          </a:p>
        </p:txBody>
      </p:sp>
      <p:sp>
        <p:nvSpPr>
          <p:cNvPr id="1032" name="Text Box 18"/>
          <p:cNvSpPr txBox="1">
            <a:spLocks noChangeArrowheads="1"/>
          </p:cNvSpPr>
          <p:nvPr/>
        </p:nvSpPr>
        <p:spPr bwMode="auto">
          <a:xfrm>
            <a:off x="6781800" y="2971800"/>
            <a:ext cx="1752600" cy="336550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i="1" dirty="0">
                <a:latin typeface="Times New Roman" pitchFamily="18" charset="0"/>
              </a:rPr>
              <a:t>IRREGULER</a:t>
            </a:r>
          </a:p>
        </p:txBody>
      </p:sp>
      <p:sp>
        <p:nvSpPr>
          <p:cNvPr id="1033" name="Text Box 19"/>
          <p:cNvSpPr txBox="1">
            <a:spLocks noChangeArrowheads="1"/>
          </p:cNvSpPr>
          <p:nvPr/>
        </p:nvSpPr>
        <p:spPr bwMode="auto">
          <a:xfrm>
            <a:off x="5410200" y="4724400"/>
            <a:ext cx="1752600" cy="336550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INDEKS</a:t>
            </a:r>
          </a:p>
        </p:txBody>
      </p:sp>
      <p:sp>
        <p:nvSpPr>
          <p:cNvPr id="1034" name="Text Box 20"/>
          <p:cNvSpPr txBox="1">
            <a:spLocks noChangeArrowheads="1"/>
          </p:cNvSpPr>
          <p:nvPr/>
        </p:nvSpPr>
        <p:spPr bwMode="auto">
          <a:xfrm>
            <a:off x="1524000" y="3657600"/>
            <a:ext cx="1676400" cy="584775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SEMI </a:t>
            </a:r>
            <a:r>
              <a:rPr lang="en-US" b="1" i="1" dirty="0" smtClean="0">
                <a:latin typeface="Times New Roman" pitchFamily="18" charset="0"/>
              </a:rPr>
              <a:t>AVERAGE</a:t>
            </a:r>
            <a:endParaRPr lang="en-US" b="1" i="1" dirty="0">
              <a:latin typeface="Times New Roman" pitchFamily="18" charset="0"/>
            </a:endParaRPr>
          </a:p>
        </p:txBody>
      </p:sp>
      <p:sp>
        <p:nvSpPr>
          <p:cNvPr id="1035" name="Text Box 21"/>
          <p:cNvSpPr txBox="1">
            <a:spLocks noChangeArrowheads="1"/>
          </p:cNvSpPr>
          <p:nvPr/>
        </p:nvSpPr>
        <p:spPr bwMode="auto">
          <a:xfrm>
            <a:off x="1524000" y="5257800"/>
            <a:ext cx="1600200" cy="581025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i="1" dirty="0">
                <a:latin typeface="Times New Roman" pitchFamily="18" charset="0"/>
              </a:rPr>
              <a:t>MOVING AVERAGE</a:t>
            </a:r>
          </a:p>
        </p:txBody>
      </p:sp>
      <p:sp>
        <p:nvSpPr>
          <p:cNvPr id="1036" name="Text Box 22"/>
          <p:cNvSpPr txBox="1">
            <a:spLocks noChangeArrowheads="1"/>
          </p:cNvSpPr>
          <p:nvPr/>
        </p:nvSpPr>
        <p:spPr bwMode="auto">
          <a:xfrm>
            <a:off x="1524000" y="6096000"/>
            <a:ext cx="1600200" cy="581025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 i="1" dirty="0">
                <a:latin typeface="Times New Roman" pitchFamily="18" charset="0"/>
              </a:rPr>
              <a:t>LEAST SQUARE</a:t>
            </a:r>
          </a:p>
        </p:txBody>
      </p:sp>
      <p:sp>
        <p:nvSpPr>
          <p:cNvPr id="1037" name="Line 23"/>
          <p:cNvSpPr>
            <a:spLocks noChangeShapeType="1"/>
          </p:cNvSpPr>
          <p:nvPr/>
        </p:nvSpPr>
        <p:spPr bwMode="auto">
          <a:xfrm>
            <a:off x="1219200" y="3276600"/>
            <a:ext cx="0" cy="304800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Line 24"/>
          <p:cNvSpPr>
            <a:spLocks noChangeShapeType="1"/>
          </p:cNvSpPr>
          <p:nvPr/>
        </p:nvSpPr>
        <p:spPr bwMode="auto">
          <a:xfrm>
            <a:off x="1295400" y="6324600"/>
            <a:ext cx="2286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sm" len="sm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Line 25"/>
          <p:cNvSpPr>
            <a:spLocks noChangeShapeType="1"/>
          </p:cNvSpPr>
          <p:nvPr/>
        </p:nvSpPr>
        <p:spPr bwMode="auto">
          <a:xfrm>
            <a:off x="1295400" y="4572000"/>
            <a:ext cx="2286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sm" len="sm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Line 26"/>
          <p:cNvSpPr>
            <a:spLocks noChangeShapeType="1"/>
          </p:cNvSpPr>
          <p:nvPr/>
        </p:nvSpPr>
        <p:spPr bwMode="auto">
          <a:xfrm>
            <a:off x="1295400" y="5486400"/>
            <a:ext cx="2286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sm" len="sm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Line 27"/>
          <p:cNvSpPr>
            <a:spLocks noChangeShapeType="1"/>
          </p:cNvSpPr>
          <p:nvPr/>
        </p:nvSpPr>
        <p:spPr bwMode="auto">
          <a:xfrm>
            <a:off x="5181600" y="3352800"/>
            <a:ext cx="0" cy="144780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Line 28"/>
          <p:cNvSpPr>
            <a:spLocks noChangeShapeType="1"/>
          </p:cNvSpPr>
          <p:nvPr/>
        </p:nvSpPr>
        <p:spPr bwMode="auto">
          <a:xfrm>
            <a:off x="5181600" y="4800600"/>
            <a:ext cx="2286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sm" len="sm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Line 29"/>
          <p:cNvSpPr>
            <a:spLocks noChangeShapeType="1"/>
          </p:cNvSpPr>
          <p:nvPr/>
        </p:nvSpPr>
        <p:spPr bwMode="auto">
          <a:xfrm>
            <a:off x="4343400" y="2286000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Line 30"/>
          <p:cNvSpPr>
            <a:spLocks noChangeShapeType="1"/>
          </p:cNvSpPr>
          <p:nvPr/>
        </p:nvSpPr>
        <p:spPr bwMode="auto">
          <a:xfrm>
            <a:off x="1676400" y="2514600"/>
            <a:ext cx="6248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Line 31"/>
          <p:cNvSpPr>
            <a:spLocks noChangeShapeType="1"/>
          </p:cNvSpPr>
          <p:nvPr/>
        </p:nvSpPr>
        <p:spPr bwMode="auto">
          <a:xfrm>
            <a:off x="1676400" y="2514600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Line 32"/>
          <p:cNvSpPr>
            <a:spLocks noChangeShapeType="1"/>
          </p:cNvSpPr>
          <p:nvPr/>
        </p:nvSpPr>
        <p:spPr bwMode="auto">
          <a:xfrm>
            <a:off x="3429000" y="2514600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Line 33"/>
          <p:cNvSpPr>
            <a:spLocks noChangeShapeType="1"/>
          </p:cNvSpPr>
          <p:nvPr/>
        </p:nvSpPr>
        <p:spPr bwMode="auto">
          <a:xfrm>
            <a:off x="5334000" y="2514600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8" name="Line 34"/>
          <p:cNvSpPr>
            <a:spLocks noChangeShapeType="1"/>
          </p:cNvSpPr>
          <p:nvPr/>
        </p:nvSpPr>
        <p:spPr bwMode="auto">
          <a:xfrm>
            <a:off x="7924800" y="2514600"/>
            <a:ext cx="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6" name="Object 35"/>
          <p:cNvGraphicFramePr>
            <a:graphicFrameLocks noChangeAspect="1"/>
          </p:cNvGraphicFramePr>
          <p:nvPr/>
        </p:nvGraphicFramePr>
        <p:xfrm>
          <a:off x="5446713" y="6019800"/>
          <a:ext cx="36972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Clip" r:id="rId4" imgW="1107000" imgH="747720" progId="">
                  <p:embed/>
                </p:oleObj>
              </mc:Choice>
              <mc:Fallback>
                <p:oleObj name="Clip" r:id="rId4" imgW="1107000" imgH="747720" progId="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6713" y="6019800"/>
                        <a:ext cx="3697287" cy="8382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4D4D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9" name="Picture 36" descr="j030125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304800"/>
            <a:ext cx="2362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0" name="Line 38"/>
          <p:cNvSpPr>
            <a:spLocks noChangeShapeType="1"/>
          </p:cNvSpPr>
          <p:nvPr/>
        </p:nvSpPr>
        <p:spPr bwMode="auto">
          <a:xfrm flipH="1">
            <a:off x="533400" y="838200"/>
            <a:ext cx="6324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1" name="Line 39"/>
          <p:cNvSpPr>
            <a:spLocks noChangeShapeType="1"/>
          </p:cNvSpPr>
          <p:nvPr/>
        </p:nvSpPr>
        <p:spPr bwMode="auto">
          <a:xfrm>
            <a:off x="533400" y="8382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2" name="Line 40"/>
          <p:cNvSpPr>
            <a:spLocks noChangeShapeType="1"/>
          </p:cNvSpPr>
          <p:nvPr/>
        </p:nvSpPr>
        <p:spPr bwMode="auto">
          <a:xfrm>
            <a:off x="533400" y="1524000"/>
            <a:ext cx="4572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3" name="Text Box 41"/>
          <p:cNvSpPr txBox="1">
            <a:spLocks noChangeArrowheads="1"/>
          </p:cNvSpPr>
          <p:nvPr/>
        </p:nvSpPr>
        <p:spPr bwMode="auto">
          <a:xfrm>
            <a:off x="1524000" y="4343400"/>
            <a:ext cx="1676400" cy="584775"/>
          </a:xfrm>
          <a:prstGeom prst="rect">
            <a:avLst/>
          </a:prstGeom>
          <a:solidFill>
            <a:srgbClr val="FFCC66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66"/>
            </a:extrusionClr>
          </a:sp3d>
        </p:spPr>
        <p:txBody>
          <a:bodyPr>
            <a:spAutoFit/>
            <a:flatTx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Kuadratis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1054" name="Line 42"/>
          <p:cNvSpPr>
            <a:spLocks noChangeShapeType="1"/>
          </p:cNvSpPr>
          <p:nvPr/>
        </p:nvSpPr>
        <p:spPr bwMode="auto">
          <a:xfrm>
            <a:off x="1295400" y="3733800"/>
            <a:ext cx="228600" cy="0"/>
          </a:xfrm>
          <a:prstGeom prst="line">
            <a:avLst/>
          </a:prstGeom>
          <a:noFill/>
          <a:ln w="57150" cmpd="thinThick">
            <a:solidFill>
              <a:srgbClr val="FF0000"/>
            </a:solidFill>
            <a:round/>
            <a:headEnd/>
            <a:tailEnd type="triangle" w="sm" len="sm"/>
          </a:ln>
          <a:effectLst>
            <a:prstShdw prst="shdw17" dist="17961" dir="13500000">
              <a:srgbClr val="990000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685800" y="533400"/>
            <a:ext cx="769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en-US" sz="2000" b="1" dirty="0" smtClean="0"/>
              <a:t>KOMPONEN</a:t>
            </a:r>
            <a:br>
              <a:rPr lang="en-US" sz="2000" b="1" dirty="0" smtClean="0"/>
            </a:br>
            <a:r>
              <a:rPr lang="en-US" sz="2000" b="1" dirty="0" smtClean="0"/>
              <a:t>DERET BERKALA</a:t>
            </a:r>
            <a:endParaRPr lang="en-US" sz="2000" dirty="0">
              <a:solidFill>
                <a:srgbClr val="FFCC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85800" y="1295400"/>
            <a:ext cx="7772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3400" indent="-533400"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Komponen</a:t>
            </a:r>
            <a:r>
              <a:rPr lang="en-US" sz="2000" dirty="0" smtClean="0"/>
              <a:t> </a:t>
            </a:r>
            <a:r>
              <a:rPr lang="en-US" sz="2000" dirty="0" err="1" smtClean="0"/>
              <a:t>Tren</a:t>
            </a:r>
            <a:r>
              <a:rPr lang="en-US" sz="2000" dirty="0" smtClean="0"/>
              <a:t> (</a:t>
            </a:r>
            <a:r>
              <a:rPr lang="en-US" sz="2000" i="1" dirty="0" smtClean="0"/>
              <a:t>Trend Component</a:t>
            </a:r>
            <a:r>
              <a:rPr lang="en-US" sz="2000" dirty="0" smtClean="0"/>
              <a:t>)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Merepresentasikan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(</a:t>
            </a:r>
            <a:r>
              <a:rPr lang="en-US" sz="2000" dirty="0" err="1" smtClean="0"/>
              <a:t>cenderung</a:t>
            </a:r>
            <a:r>
              <a:rPr lang="en-US" sz="2000" dirty="0" smtClean="0"/>
              <a:t> </a:t>
            </a:r>
            <a:r>
              <a:rPr lang="en-US" sz="2000" dirty="0" err="1" smtClean="0"/>
              <a:t>naik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turun</a:t>
            </a:r>
            <a:r>
              <a:rPr lang="en-US" sz="2000" dirty="0" smtClean="0"/>
              <a:t>).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Tren</a:t>
            </a:r>
            <a:r>
              <a:rPr lang="en-US" sz="2000" dirty="0" smtClean="0"/>
              <a:t> </a:t>
            </a:r>
            <a:r>
              <a:rPr lang="en-US" sz="2000" dirty="0" err="1" smtClean="0"/>
              <a:t>biasanya</a:t>
            </a:r>
            <a:r>
              <a:rPr lang="en-US" sz="2000" dirty="0" smtClean="0"/>
              <a:t>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populasi</a:t>
            </a:r>
            <a:r>
              <a:rPr lang="en-US" sz="2000" dirty="0" smtClean="0"/>
              <a:t>/</a:t>
            </a:r>
            <a:r>
              <a:rPr lang="en-US" sz="2000" dirty="0" err="1" smtClean="0"/>
              <a:t>penduduk</a:t>
            </a:r>
            <a:r>
              <a:rPr lang="en-US" sz="2000" dirty="0" smtClean="0"/>
              <a:t>, </a:t>
            </a:r>
            <a:r>
              <a:rPr lang="en-US" sz="2000" dirty="0" err="1" smtClean="0"/>
              <a:t>faktor</a:t>
            </a:r>
            <a:r>
              <a:rPr lang="en-US" sz="2000" dirty="0" smtClean="0"/>
              <a:t> </a:t>
            </a:r>
            <a:r>
              <a:rPr lang="en-US" sz="2000" dirty="0" err="1" smtClean="0"/>
              <a:t>demografi</a:t>
            </a:r>
            <a:r>
              <a:rPr lang="en-US" sz="2000" dirty="0" smtClean="0"/>
              <a:t>,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minat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r>
              <a:rPr lang="en-US" sz="2000" dirty="0" smtClean="0"/>
              <a:t>.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2000" dirty="0" smtClean="0"/>
          </a:p>
          <a:p>
            <a:pPr marL="533400" indent="-533400"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Komponen</a:t>
            </a:r>
            <a:r>
              <a:rPr lang="en-US" sz="2000" dirty="0" smtClean="0"/>
              <a:t> </a:t>
            </a:r>
            <a:r>
              <a:rPr lang="en-US" sz="2000" dirty="0" err="1" smtClean="0"/>
              <a:t>Siklis</a:t>
            </a:r>
            <a:r>
              <a:rPr lang="en-US" sz="2000" dirty="0" smtClean="0"/>
              <a:t> (</a:t>
            </a:r>
            <a:r>
              <a:rPr lang="en-US" sz="2000" i="1" dirty="0" smtClean="0"/>
              <a:t>Cyclical Component</a:t>
            </a:r>
            <a:r>
              <a:rPr lang="en-US" sz="2000" dirty="0" smtClean="0"/>
              <a:t>)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Merepresentasikan</a:t>
            </a:r>
            <a:r>
              <a:rPr lang="en-US" sz="2000" dirty="0" smtClean="0"/>
              <a:t> </a:t>
            </a:r>
            <a:r>
              <a:rPr lang="en-US" sz="2000" dirty="0" err="1" smtClean="0"/>
              <a:t>rangkaian</a:t>
            </a:r>
            <a:r>
              <a:rPr lang="en-US" sz="2000" dirty="0" smtClean="0"/>
              <a:t> </a:t>
            </a:r>
            <a:r>
              <a:rPr lang="en-US" sz="2000" dirty="0" err="1" smtClean="0"/>
              <a:t>titik-titik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 smtClean="0"/>
              <a:t>siklis</a:t>
            </a:r>
            <a:r>
              <a:rPr lang="en-US" sz="2000" dirty="0" smtClean="0"/>
              <a:t> (</a:t>
            </a:r>
            <a:r>
              <a:rPr lang="en-US" sz="2000" dirty="0" err="1" smtClean="0"/>
              <a:t>pergerakan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siklis</a:t>
            </a:r>
            <a:r>
              <a:rPr lang="en-US" sz="2000" dirty="0" smtClean="0"/>
              <a:t>/</a:t>
            </a:r>
            <a:r>
              <a:rPr lang="en-US" sz="2000" dirty="0" err="1" smtClean="0"/>
              <a:t>naik-turun</a:t>
            </a:r>
            <a:r>
              <a:rPr lang="en-US" sz="2000" dirty="0" smtClean="0"/>
              <a:t>)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atas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bawah</a:t>
            </a:r>
            <a:r>
              <a:rPr lang="en-US" sz="2000" dirty="0" smtClean="0"/>
              <a:t> </a:t>
            </a:r>
            <a:r>
              <a:rPr lang="en-US" sz="2000" dirty="0" err="1" smtClean="0"/>
              <a:t>garis</a:t>
            </a:r>
            <a:r>
              <a:rPr lang="en-US" sz="2000" dirty="0" smtClean="0"/>
              <a:t> </a:t>
            </a:r>
            <a:r>
              <a:rPr lang="en-US" sz="2000" dirty="0" err="1" smtClean="0"/>
              <a:t>tren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kurung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</a:t>
            </a:r>
            <a:r>
              <a:rPr lang="en-US" sz="2000" dirty="0" err="1" smtClean="0"/>
              <a:t>satu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685800" y="533400"/>
            <a:ext cx="769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Font typeface="Wingdings" pitchFamily="2" charset="2"/>
              <a:buNone/>
            </a:pPr>
            <a:r>
              <a:rPr lang="en-US" sz="2000" b="1" dirty="0" smtClean="0"/>
              <a:t>KOMPONEN</a:t>
            </a:r>
            <a:br>
              <a:rPr lang="en-US" sz="2000" b="1" dirty="0" smtClean="0"/>
            </a:br>
            <a:r>
              <a:rPr lang="en-US" sz="2000" b="1" dirty="0" smtClean="0"/>
              <a:t>DERET BERKALA</a:t>
            </a:r>
            <a:endParaRPr lang="en-US" sz="2000" dirty="0">
              <a:solidFill>
                <a:srgbClr val="FFCC0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685800" y="1295400"/>
            <a:ext cx="7772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3400" indent="-533400"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Komponen</a:t>
            </a:r>
            <a:r>
              <a:rPr lang="en-US" sz="2000" dirty="0" smtClean="0"/>
              <a:t> </a:t>
            </a:r>
            <a:r>
              <a:rPr lang="en-US" sz="2000" dirty="0" err="1" smtClean="0"/>
              <a:t>Musim</a:t>
            </a:r>
            <a:r>
              <a:rPr lang="en-US" sz="2000" dirty="0" smtClean="0"/>
              <a:t> (</a:t>
            </a:r>
            <a:r>
              <a:rPr lang="en-US" sz="2000" i="1" dirty="0" smtClean="0"/>
              <a:t>Seasonal Component</a:t>
            </a:r>
            <a:r>
              <a:rPr lang="en-US" sz="2000" dirty="0" smtClean="0"/>
              <a:t>)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Merepresentasikan</a:t>
            </a:r>
            <a:r>
              <a:rPr lang="en-US" sz="2000" dirty="0" smtClean="0"/>
              <a:t> </a:t>
            </a: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 smtClean="0"/>
              <a:t>berulang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durasi</a:t>
            </a:r>
            <a:r>
              <a:rPr lang="en-US" sz="2000" dirty="0" smtClean="0"/>
              <a:t> </a:t>
            </a:r>
            <a:r>
              <a:rPr lang="en-US" sz="2000" dirty="0" err="1" smtClean="0"/>
              <a:t>kurang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1 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deret</a:t>
            </a:r>
            <a:r>
              <a:rPr lang="en-US" sz="2000" dirty="0" smtClean="0"/>
              <a:t> </a:t>
            </a:r>
            <a:r>
              <a:rPr lang="en-US" sz="2000" dirty="0" err="1" smtClean="0"/>
              <a:t>berkala</a:t>
            </a:r>
            <a:r>
              <a:rPr lang="en-US" sz="2000" dirty="0" smtClean="0"/>
              <a:t>.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 smtClean="0"/>
              <a:t>durasi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berupa</a:t>
            </a:r>
            <a:r>
              <a:rPr lang="en-US" sz="2000" dirty="0" smtClean="0"/>
              <a:t> jam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yang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pendek</a:t>
            </a:r>
            <a:r>
              <a:rPr lang="en-US" sz="2000" dirty="0" smtClean="0"/>
              <a:t>. 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2000" dirty="0" smtClean="0"/>
          </a:p>
          <a:p>
            <a:pPr marL="533400" indent="-533400"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Komponen</a:t>
            </a:r>
            <a:r>
              <a:rPr lang="en-US" sz="2000" dirty="0" smtClean="0"/>
              <a:t> </a:t>
            </a:r>
            <a:r>
              <a:rPr lang="en-US" sz="2000" dirty="0" err="1" smtClean="0"/>
              <a:t>Tak</a:t>
            </a:r>
            <a:r>
              <a:rPr lang="en-US" sz="2000" dirty="0" smtClean="0"/>
              <a:t> </a:t>
            </a:r>
            <a:r>
              <a:rPr lang="en-US" sz="2000" dirty="0" err="1" smtClean="0"/>
              <a:t>Beraturan</a:t>
            </a:r>
            <a:r>
              <a:rPr lang="en-US" sz="2000" dirty="0" smtClean="0"/>
              <a:t> (</a:t>
            </a:r>
            <a:r>
              <a:rPr lang="en-US" sz="2000" i="1" dirty="0" smtClean="0"/>
              <a:t>Irregular Component</a:t>
            </a:r>
            <a:r>
              <a:rPr lang="en-US" sz="2000" dirty="0" smtClean="0"/>
              <a:t>)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err="1" smtClean="0"/>
              <a:t>Mengukur</a:t>
            </a:r>
            <a:r>
              <a:rPr lang="en-US" sz="2000" dirty="0" smtClean="0"/>
              <a:t> </a:t>
            </a:r>
            <a:r>
              <a:rPr lang="en-US" sz="2000" dirty="0" err="1" smtClean="0"/>
              <a:t>simpangan</a:t>
            </a:r>
            <a:r>
              <a:rPr lang="en-US" sz="2000" dirty="0" smtClean="0"/>
              <a:t> </a:t>
            </a:r>
            <a:r>
              <a:rPr lang="en-US" sz="2000" dirty="0" err="1" smtClean="0"/>
              <a:t>nilai</a:t>
            </a:r>
            <a:r>
              <a:rPr lang="en-US" sz="2000" dirty="0" smtClean="0"/>
              <a:t> </a:t>
            </a:r>
            <a:r>
              <a:rPr lang="en-US" sz="2000" dirty="0" err="1" smtClean="0"/>
              <a:t>deret</a:t>
            </a:r>
            <a:r>
              <a:rPr lang="en-US" sz="2000" dirty="0" smtClean="0"/>
              <a:t> </a:t>
            </a:r>
            <a:r>
              <a:rPr lang="en-US" sz="2000" dirty="0" err="1" smtClean="0"/>
              <a:t>berkala</a:t>
            </a:r>
            <a:r>
              <a:rPr lang="en-US" sz="2000" dirty="0" smtClean="0"/>
              <a:t> </a:t>
            </a:r>
            <a:r>
              <a:rPr lang="en-US" sz="2000" dirty="0" err="1" smtClean="0"/>
              <a:t>sebenarnya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diharapkan</a:t>
            </a:r>
            <a:r>
              <a:rPr lang="en-US" sz="2000" dirty="0" smtClean="0"/>
              <a:t> </a:t>
            </a:r>
            <a:r>
              <a:rPr lang="en-US" sz="2000" dirty="0" err="1" smtClean="0"/>
              <a:t>berdasarkan</a:t>
            </a:r>
            <a:r>
              <a:rPr lang="en-US" sz="2000" dirty="0" smtClean="0"/>
              <a:t> </a:t>
            </a:r>
            <a:r>
              <a:rPr lang="en-US" sz="2000" dirty="0" err="1" smtClean="0"/>
              <a:t>komponen</a:t>
            </a:r>
            <a:r>
              <a:rPr lang="en-US" sz="2000" dirty="0" smtClean="0"/>
              <a:t> lain.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dirty="0" smtClean="0"/>
              <a:t>Hal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</a:t>
            </a:r>
            <a:r>
              <a:rPr lang="en-US" sz="2000" dirty="0" err="1" smtClean="0"/>
              <a:t>disebabkan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waktu</a:t>
            </a:r>
            <a:r>
              <a:rPr lang="en-US" sz="2000" dirty="0" smtClean="0"/>
              <a:t> yang </a:t>
            </a:r>
            <a:r>
              <a:rPr lang="en-US" sz="2000" dirty="0" err="1" smtClean="0"/>
              <a:t>pendek</a:t>
            </a:r>
            <a:r>
              <a:rPr lang="en-US" sz="2000" dirty="0" smtClean="0"/>
              <a:t> (</a:t>
            </a:r>
            <a:r>
              <a:rPr lang="en-US" sz="2000" i="1" dirty="0" smtClean="0"/>
              <a:t>short-term</a:t>
            </a:r>
            <a:r>
              <a:rPr lang="en-US" sz="2000" dirty="0" smtClean="0"/>
              <a:t>)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faktor</a:t>
            </a:r>
            <a:r>
              <a:rPr lang="en-US" sz="2000" dirty="0" smtClean="0"/>
              <a:t> yang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terantisipasi</a:t>
            </a:r>
            <a:r>
              <a:rPr lang="en-US" sz="2000" dirty="0" smtClean="0"/>
              <a:t> yang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mempengaruhi</a:t>
            </a:r>
            <a:r>
              <a:rPr lang="en-US" sz="2000" dirty="0" smtClean="0"/>
              <a:t> </a:t>
            </a:r>
            <a:r>
              <a:rPr lang="en-US" sz="2000" dirty="0" err="1" smtClean="0"/>
              <a:t>deret</a:t>
            </a:r>
            <a:r>
              <a:rPr lang="en-US" sz="2000" dirty="0" smtClean="0"/>
              <a:t> </a:t>
            </a:r>
            <a:r>
              <a:rPr lang="en-US" sz="2000" dirty="0" err="1" smtClean="0"/>
              <a:t>berkala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4" name="Text Box 20"/>
          <p:cNvSpPr txBox="1">
            <a:spLocks noChangeArrowheads="1"/>
          </p:cNvSpPr>
          <p:nvPr/>
        </p:nvSpPr>
        <p:spPr bwMode="auto">
          <a:xfrm>
            <a:off x="3733800" y="304800"/>
            <a:ext cx="4114800" cy="457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400" b="1" dirty="0">
                <a:latin typeface="Times New Roman" pitchFamily="18" charset="0"/>
              </a:rPr>
              <a:t>KOMPONEN TIME SERIES</a:t>
            </a:r>
          </a:p>
        </p:txBody>
      </p: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1295400" y="1219200"/>
            <a:ext cx="990600" cy="3365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</a:rPr>
              <a:t>TREND</a:t>
            </a:r>
          </a:p>
        </p:txBody>
      </p:sp>
      <p:sp>
        <p:nvSpPr>
          <p:cNvPr id="21526" name="Text Box 22"/>
          <p:cNvSpPr txBox="1">
            <a:spLocks noChangeArrowheads="1"/>
          </p:cNvSpPr>
          <p:nvPr/>
        </p:nvSpPr>
        <p:spPr bwMode="auto">
          <a:xfrm>
            <a:off x="5410200" y="1143000"/>
            <a:ext cx="2895600" cy="5810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</a:rPr>
              <a:t>GERAKAN MUSIM                 ( </a:t>
            </a:r>
            <a:r>
              <a:rPr lang="en-US" b="1" i="1" dirty="0">
                <a:latin typeface="Times New Roman" pitchFamily="18" charset="0"/>
              </a:rPr>
              <a:t>SEASONAL MOVEMENT</a:t>
            </a:r>
            <a:r>
              <a:rPr lang="en-US" b="1" dirty="0">
                <a:latin typeface="Times New Roman" pitchFamily="18" charset="0"/>
              </a:rPr>
              <a:t>)</a:t>
            </a:r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914400" y="3810000"/>
            <a:ext cx="2819400" cy="5810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</a:rPr>
              <a:t>GERAKAN SIKLIS  (</a:t>
            </a:r>
            <a:r>
              <a:rPr lang="en-US" b="1" i="1" dirty="0">
                <a:latin typeface="Times New Roman" pitchFamily="18" charset="0"/>
              </a:rPr>
              <a:t>CYCLICAL MOVEMENT</a:t>
            </a:r>
            <a:r>
              <a:rPr lang="en-US" b="1" dirty="0">
                <a:latin typeface="Times New Roman" pitchFamily="18" charset="0"/>
              </a:rPr>
              <a:t>)</a:t>
            </a:r>
          </a:p>
        </p:txBody>
      </p:sp>
      <p:sp>
        <p:nvSpPr>
          <p:cNvPr id="21529" name="Text Box 25"/>
          <p:cNvSpPr txBox="1">
            <a:spLocks noChangeArrowheads="1"/>
          </p:cNvSpPr>
          <p:nvPr/>
        </p:nvSpPr>
        <p:spPr bwMode="auto">
          <a:xfrm>
            <a:off x="5486400" y="3810000"/>
            <a:ext cx="3124200" cy="5810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2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</a:rPr>
              <a:t>GERAKAN TAK TERATUR (</a:t>
            </a:r>
            <a:r>
              <a:rPr lang="en-US" b="1" i="1" dirty="0">
                <a:latin typeface="Times New Roman" pitchFamily="18" charset="0"/>
              </a:rPr>
              <a:t>IRREGULAR MOVEMENT</a:t>
            </a:r>
            <a:r>
              <a:rPr lang="en-US" b="1" dirty="0">
                <a:latin typeface="Times New Roman" pitchFamily="18" charset="0"/>
              </a:rPr>
              <a:t>)</a:t>
            </a:r>
          </a:p>
        </p:txBody>
      </p:sp>
      <p:sp>
        <p:nvSpPr>
          <p:cNvPr id="23559" name="Line 26"/>
          <p:cNvSpPr>
            <a:spLocks noChangeShapeType="1"/>
          </p:cNvSpPr>
          <p:nvPr/>
        </p:nvSpPr>
        <p:spPr bwMode="auto">
          <a:xfrm>
            <a:off x="1295400" y="1752600"/>
            <a:ext cx="0" cy="1828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27"/>
          <p:cNvSpPr>
            <a:spLocks noChangeShapeType="1"/>
          </p:cNvSpPr>
          <p:nvPr/>
        </p:nvSpPr>
        <p:spPr bwMode="auto">
          <a:xfrm>
            <a:off x="1295400" y="358140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28"/>
          <p:cNvSpPr>
            <a:spLocks noChangeShapeType="1"/>
          </p:cNvSpPr>
          <p:nvPr/>
        </p:nvSpPr>
        <p:spPr bwMode="auto">
          <a:xfrm flipV="1">
            <a:off x="1447800" y="1905000"/>
            <a:ext cx="2438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Freeform 30"/>
          <p:cNvSpPr>
            <a:spLocks/>
          </p:cNvSpPr>
          <p:nvPr/>
        </p:nvSpPr>
        <p:spPr bwMode="auto">
          <a:xfrm>
            <a:off x="1371600" y="1504950"/>
            <a:ext cx="2628900" cy="1905000"/>
          </a:xfrm>
          <a:custGeom>
            <a:avLst/>
            <a:gdLst>
              <a:gd name="T0" fmla="*/ 0 w 1656"/>
              <a:gd name="T1" fmla="*/ 2147483647 h 1200"/>
              <a:gd name="T2" fmla="*/ 120967514 w 1656"/>
              <a:gd name="T3" fmla="*/ 2147483647 h 1200"/>
              <a:gd name="T4" fmla="*/ 151209380 w 1656"/>
              <a:gd name="T5" fmla="*/ 2147483647 h 1200"/>
              <a:gd name="T6" fmla="*/ 241935028 w 1656"/>
              <a:gd name="T7" fmla="*/ 2147173045 h 1200"/>
              <a:gd name="T8" fmla="*/ 393144358 w 1656"/>
              <a:gd name="T9" fmla="*/ 2147483647 h 1200"/>
              <a:gd name="T10" fmla="*/ 514111922 w 1656"/>
              <a:gd name="T11" fmla="*/ 2147483647 h 1200"/>
              <a:gd name="T12" fmla="*/ 574595654 w 1656"/>
              <a:gd name="T13" fmla="*/ 2147483647 h 1200"/>
              <a:gd name="T14" fmla="*/ 665321252 w 1656"/>
              <a:gd name="T15" fmla="*/ 2147483647 h 1200"/>
              <a:gd name="T16" fmla="*/ 695563118 w 1656"/>
              <a:gd name="T17" fmla="*/ 2147483647 h 1200"/>
              <a:gd name="T18" fmla="*/ 846772647 w 1656"/>
              <a:gd name="T19" fmla="*/ 2147483647 h 1200"/>
              <a:gd name="T20" fmla="*/ 1028223844 w 1656"/>
              <a:gd name="T21" fmla="*/ 2147483647 h 1200"/>
              <a:gd name="T22" fmla="*/ 1179433174 w 1656"/>
              <a:gd name="T23" fmla="*/ 2147483647 h 1200"/>
              <a:gd name="T24" fmla="*/ 1209675040 w 1656"/>
              <a:gd name="T25" fmla="*/ 1693545105 h 1200"/>
              <a:gd name="T26" fmla="*/ 1270158772 w 1656"/>
              <a:gd name="T27" fmla="*/ 1784270693 h 1200"/>
              <a:gd name="T28" fmla="*/ 1300400638 w 1656"/>
              <a:gd name="T29" fmla="*/ 2086689320 h 1200"/>
              <a:gd name="T30" fmla="*/ 1512093701 w 1656"/>
              <a:gd name="T31" fmla="*/ 2147483647 h 1200"/>
              <a:gd name="T32" fmla="*/ 1633061165 w 1656"/>
              <a:gd name="T33" fmla="*/ 816530491 h 1200"/>
              <a:gd name="T34" fmla="*/ 1663303031 w 1656"/>
              <a:gd name="T35" fmla="*/ 1330642355 h 1200"/>
              <a:gd name="T36" fmla="*/ 1723787160 w 1656"/>
              <a:gd name="T37" fmla="*/ 1239916767 h 1200"/>
              <a:gd name="T38" fmla="*/ 1844754625 w 1656"/>
              <a:gd name="T39" fmla="*/ 1421367944 h 1200"/>
              <a:gd name="T40" fmla="*/ 1935480223 w 1656"/>
              <a:gd name="T41" fmla="*/ 1481851669 h 1200"/>
              <a:gd name="T42" fmla="*/ 2086689553 w 1656"/>
              <a:gd name="T43" fmla="*/ 1451609806 h 1200"/>
              <a:gd name="T44" fmla="*/ 2147483647 w 1656"/>
              <a:gd name="T45" fmla="*/ 1391126081 h 1200"/>
              <a:gd name="T46" fmla="*/ 2147483647 w 1656"/>
              <a:gd name="T47" fmla="*/ 1844754418 h 1200"/>
              <a:gd name="T48" fmla="*/ 2147483647 w 1656"/>
              <a:gd name="T49" fmla="*/ 1512093532 h 1200"/>
              <a:gd name="T50" fmla="*/ 2147483647 w 1656"/>
              <a:gd name="T51" fmla="*/ 816530491 h 1200"/>
              <a:gd name="T52" fmla="*/ 2147483647 w 1656"/>
              <a:gd name="T53" fmla="*/ 997981866 h 1200"/>
              <a:gd name="T54" fmla="*/ 2147483647 w 1656"/>
              <a:gd name="T55" fmla="*/ 967740003 h 1200"/>
              <a:gd name="T56" fmla="*/ 2147483647 w 1656"/>
              <a:gd name="T57" fmla="*/ 786288628 h 1200"/>
              <a:gd name="T58" fmla="*/ 2147483647 w 1656"/>
              <a:gd name="T59" fmla="*/ 604837452 h 1200"/>
              <a:gd name="T60" fmla="*/ 2147483647 w 1656"/>
              <a:gd name="T61" fmla="*/ 1572577257 h 1200"/>
              <a:gd name="T62" fmla="*/ 2147483647 w 1656"/>
              <a:gd name="T63" fmla="*/ 1542335394 h 1200"/>
              <a:gd name="T64" fmla="*/ 2147483647 w 1656"/>
              <a:gd name="T65" fmla="*/ 1451609806 h 1200"/>
              <a:gd name="T66" fmla="*/ 2147483647 w 1656"/>
              <a:gd name="T67" fmla="*/ 997981866 h 1200"/>
              <a:gd name="T68" fmla="*/ 2147483647 w 1656"/>
              <a:gd name="T69" fmla="*/ 483870002 h 1200"/>
              <a:gd name="T70" fmla="*/ 2147483647 w 1656"/>
              <a:gd name="T71" fmla="*/ 574595590 h 1200"/>
              <a:gd name="T72" fmla="*/ 2147483647 w 1656"/>
              <a:gd name="T73" fmla="*/ 756046766 h 1200"/>
              <a:gd name="T74" fmla="*/ 2147483647 w 1656"/>
              <a:gd name="T75" fmla="*/ 725804903 h 1200"/>
              <a:gd name="T76" fmla="*/ 2147483647 w 1656"/>
              <a:gd name="T77" fmla="*/ 635079315 h 1200"/>
              <a:gd name="T78" fmla="*/ 2147483647 w 1656"/>
              <a:gd name="T79" fmla="*/ 816530491 h 1200"/>
              <a:gd name="T80" fmla="*/ 2147483647 w 1656"/>
              <a:gd name="T81" fmla="*/ 877014415 h 1200"/>
              <a:gd name="T82" fmla="*/ 2147483647 w 1656"/>
              <a:gd name="T83" fmla="*/ 0 h 1200"/>
              <a:gd name="T84" fmla="*/ 2147483647 w 1656"/>
              <a:gd name="T85" fmla="*/ 272176863 h 12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656"/>
              <a:gd name="T130" fmla="*/ 0 h 1200"/>
              <a:gd name="T131" fmla="*/ 1656 w 1656"/>
              <a:gd name="T132" fmla="*/ 1200 h 120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656" h="1200">
                <a:moveTo>
                  <a:pt x="0" y="1200"/>
                </a:moveTo>
                <a:cubicBezTo>
                  <a:pt x="38" y="1143"/>
                  <a:pt x="19" y="1178"/>
                  <a:pt x="48" y="1092"/>
                </a:cubicBezTo>
                <a:cubicBezTo>
                  <a:pt x="52" y="1080"/>
                  <a:pt x="60" y="1056"/>
                  <a:pt x="60" y="1056"/>
                </a:cubicBezTo>
                <a:cubicBezTo>
                  <a:pt x="50" y="984"/>
                  <a:pt x="8" y="881"/>
                  <a:pt x="96" y="852"/>
                </a:cubicBezTo>
                <a:cubicBezTo>
                  <a:pt x="116" y="856"/>
                  <a:pt x="140" y="851"/>
                  <a:pt x="156" y="864"/>
                </a:cubicBezTo>
                <a:cubicBezTo>
                  <a:pt x="179" y="882"/>
                  <a:pt x="204" y="936"/>
                  <a:pt x="204" y="936"/>
                </a:cubicBezTo>
                <a:cubicBezTo>
                  <a:pt x="221" y="1088"/>
                  <a:pt x="207" y="1066"/>
                  <a:pt x="228" y="984"/>
                </a:cubicBezTo>
                <a:cubicBezTo>
                  <a:pt x="238" y="944"/>
                  <a:pt x="241" y="947"/>
                  <a:pt x="264" y="912"/>
                </a:cubicBezTo>
                <a:cubicBezTo>
                  <a:pt x="268" y="896"/>
                  <a:pt x="261" y="871"/>
                  <a:pt x="276" y="864"/>
                </a:cubicBezTo>
                <a:cubicBezTo>
                  <a:pt x="297" y="854"/>
                  <a:pt x="331" y="918"/>
                  <a:pt x="336" y="924"/>
                </a:cubicBezTo>
                <a:cubicBezTo>
                  <a:pt x="359" y="949"/>
                  <a:pt x="408" y="996"/>
                  <a:pt x="408" y="996"/>
                </a:cubicBezTo>
                <a:cubicBezTo>
                  <a:pt x="453" y="951"/>
                  <a:pt x="449" y="934"/>
                  <a:pt x="468" y="876"/>
                </a:cubicBezTo>
                <a:cubicBezTo>
                  <a:pt x="472" y="808"/>
                  <a:pt x="466" y="739"/>
                  <a:pt x="480" y="672"/>
                </a:cubicBezTo>
                <a:cubicBezTo>
                  <a:pt x="483" y="658"/>
                  <a:pt x="501" y="694"/>
                  <a:pt x="504" y="708"/>
                </a:cubicBezTo>
                <a:cubicBezTo>
                  <a:pt x="513" y="747"/>
                  <a:pt x="505" y="789"/>
                  <a:pt x="516" y="828"/>
                </a:cubicBezTo>
                <a:cubicBezTo>
                  <a:pt x="541" y="917"/>
                  <a:pt x="546" y="912"/>
                  <a:pt x="600" y="948"/>
                </a:cubicBezTo>
                <a:cubicBezTo>
                  <a:pt x="666" y="749"/>
                  <a:pt x="614" y="530"/>
                  <a:pt x="648" y="324"/>
                </a:cubicBezTo>
                <a:cubicBezTo>
                  <a:pt x="652" y="392"/>
                  <a:pt x="646" y="461"/>
                  <a:pt x="660" y="528"/>
                </a:cubicBezTo>
                <a:cubicBezTo>
                  <a:pt x="663" y="542"/>
                  <a:pt x="671" y="486"/>
                  <a:pt x="684" y="492"/>
                </a:cubicBezTo>
                <a:cubicBezTo>
                  <a:pt x="710" y="505"/>
                  <a:pt x="716" y="540"/>
                  <a:pt x="732" y="564"/>
                </a:cubicBezTo>
                <a:cubicBezTo>
                  <a:pt x="740" y="576"/>
                  <a:pt x="756" y="580"/>
                  <a:pt x="768" y="588"/>
                </a:cubicBezTo>
                <a:cubicBezTo>
                  <a:pt x="788" y="584"/>
                  <a:pt x="810" y="586"/>
                  <a:pt x="828" y="576"/>
                </a:cubicBezTo>
                <a:cubicBezTo>
                  <a:pt x="891" y="540"/>
                  <a:pt x="810" y="526"/>
                  <a:pt x="888" y="552"/>
                </a:cubicBezTo>
                <a:cubicBezTo>
                  <a:pt x="943" y="634"/>
                  <a:pt x="937" y="638"/>
                  <a:pt x="960" y="732"/>
                </a:cubicBezTo>
                <a:cubicBezTo>
                  <a:pt x="1007" y="638"/>
                  <a:pt x="965" y="735"/>
                  <a:pt x="996" y="600"/>
                </a:cubicBezTo>
                <a:cubicBezTo>
                  <a:pt x="1017" y="507"/>
                  <a:pt x="1057" y="417"/>
                  <a:pt x="1080" y="324"/>
                </a:cubicBezTo>
                <a:cubicBezTo>
                  <a:pt x="1085" y="339"/>
                  <a:pt x="1098" y="389"/>
                  <a:pt x="1116" y="396"/>
                </a:cubicBezTo>
                <a:cubicBezTo>
                  <a:pt x="1128" y="401"/>
                  <a:pt x="1140" y="388"/>
                  <a:pt x="1152" y="384"/>
                </a:cubicBezTo>
                <a:cubicBezTo>
                  <a:pt x="1160" y="360"/>
                  <a:pt x="1162" y="333"/>
                  <a:pt x="1176" y="312"/>
                </a:cubicBezTo>
                <a:cubicBezTo>
                  <a:pt x="1192" y="288"/>
                  <a:pt x="1224" y="240"/>
                  <a:pt x="1224" y="240"/>
                </a:cubicBezTo>
                <a:cubicBezTo>
                  <a:pt x="1232" y="371"/>
                  <a:pt x="1240" y="497"/>
                  <a:pt x="1272" y="624"/>
                </a:cubicBezTo>
                <a:cubicBezTo>
                  <a:pt x="1284" y="620"/>
                  <a:pt x="1302" y="623"/>
                  <a:pt x="1308" y="612"/>
                </a:cubicBezTo>
                <a:cubicBezTo>
                  <a:pt x="1341" y="554"/>
                  <a:pt x="1295" y="503"/>
                  <a:pt x="1344" y="576"/>
                </a:cubicBezTo>
                <a:cubicBezTo>
                  <a:pt x="1375" y="484"/>
                  <a:pt x="1344" y="592"/>
                  <a:pt x="1344" y="396"/>
                </a:cubicBezTo>
                <a:cubicBezTo>
                  <a:pt x="1344" y="254"/>
                  <a:pt x="1341" y="273"/>
                  <a:pt x="1368" y="192"/>
                </a:cubicBezTo>
                <a:cubicBezTo>
                  <a:pt x="1376" y="204"/>
                  <a:pt x="1386" y="215"/>
                  <a:pt x="1392" y="228"/>
                </a:cubicBezTo>
                <a:cubicBezTo>
                  <a:pt x="1402" y="251"/>
                  <a:pt x="1416" y="300"/>
                  <a:pt x="1416" y="300"/>
                </a:cubicBezTo>
                <a:cubicBezTo>
                  <a:pt x="1432" y="296"/>
                  <a:pt x="1450" y="297"/>
                  <a:pt x="1464" y="288"/>
                </a:cubicBezTo>
                <a:cubicBezTo>
                  <a:pt x="1476" y="280"/>
                  <a:pt x="1476" y="243"/>
                  <a:pt x="1488" y="252"/>
                </a:cubicBezTo>
                <a:cubicBezTo>
                  <a:pt x="1508" y="267"/>
                  <a:pt x="1491" y="310"/>
                  <a:pt x="1512" y="324"/>
                </a:cubicBezTo>
                <a:cubicBezTo>
                  <a:pt x="1524" y="332"/>
                  <a:pt x="1536" y="340"/>
                  <a:pt x="1548" y="348"/>
                </a:cubicBezTo>
                <a:cubicBezTo>
                  <a:pt x="1615" y="248"/>
                  <a:pt x="1597" y="115"/>
                  <a:pt x="1620" y="0"/>
                </a:cubicBezTo>
                <a:cubicBezTo>
                  <a:pt x="1644" y="36"/>
                  <a:pt x="1656" y="62"/>
                  <a:pt x="1656" y="108"/>
                </a:cubicBezTo>
              </a:path>
            </a:pathLst>
          </a:custGeom>
          <a:noFill/>
          <a:ln w="9525">
            <a:solidFill>
              <a:srgbClr val="D6009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Line 33"/>
          <p:cNvSpPr>
            <a:spLocks noChangeShapeType="1"/>
          </p:cNvSpPr>
          <p:nvPr/>
        </p:nvSpPr>
        <p:spPr bwMode="auto">
          <a:xfrm flipV="1">
            <a:off x="5638800" y="1524000"/>
            <a:ext cx="3200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Line 40"/>
          <p:cNvSpPr>
            <a:spLocks noChangeShapeType="1"/>
          </p:cNvSpPr>
          <p:nvPr/>
        </p:nvSpPr>
        <p:spPr bwMode="auto">
          <a:xfrm>
            <a:off x="1219200" y="4724400"/>
            <a:ext cx="0" cy="1828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Line 41"/>
          <p:cNvSpPr>
            <a:spLocks noChangeShapeType="1"/>
          </p:cNvSpPr>
          <p:nvPr/>
        </p:nvSpPr>
        <p:spPr bwMode="auto">
          <a:xfrm>
            <a:off x="1219200" y="647700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Line 42"/>
          <p:cNvSpPr>
            <a:spLocks noChangeShapeType="1"/>
          </p:cNvSpPr>
          <p:nvPr/>
        </p:nvSpPr>
        <p:spPr bwMode="auto">
          <a:xfrm flipV="1">
            <a:off x="1295400" y="41910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Freeform 43"/>
          <p:cNvSpPr>
            <a:spLocks/>
          </p:cNvSpPr>
          <p:nvPr/>
        </p:nvSpPr>
        <p:spPr bwMode="auto">
          <a:xfrm>
            <a:off x="1352550" y="3862388"/>
            <a:ext cx="3471863" cy="2278062"/>
          </a:xfrm>
          <a:custGeom>
            <a:avLst/>
            <a:gdLst>
              <a:gd name="T0" fmla="*/ 0 w 2187"/>
              <a:gd name="T1" fmla="*/ 2147483647 h 1435"/>
              <a:gd name="T2" fmla="*/ 151209379 w 2187"/>
              <a:gd name="T3" fmla="*/ 2147483647 h 1435"/>
              <a:gd name="T4" fmla="*/ 272176892 w 2187"/>
              <a:gd name="T5" fmla="*/ 2147483647 h 1435"/>
              <a:gd name="T6" fmla="*/ 332660624 w 2187"/>
              <a:gd name="T7" fmla="*/ 2147483647 h 1435"/>
              <a:gd name="T8" fmla="*/ 453628186 w 2187"/>
              <a:gd name="T9" fmla="*/ 2147483647 h 1435"/>
              <a:gd name="T10" fmla="*/ 635079381 w 2187"/>
              <a:gd name="T11" fmla="*/ 2147483647 h 1435"/>
              <a:gd name="T12" fmla="*/ 665321247 w 2187"/>
              <a:gd name="T13" fmla="*/ 2147483647 h 1435"/>
              <a:gd name="T14" fmla="*/ 725804979 w 2187"/>
              <a:gd name="T15" fmla="*/ 2147483647 h 1435"/>
              <a:gd name="T16" fmla="*/ 756046845 w 2187"/>
              <a:gd name="T17" fmla="*/ 2147483647 h 1435"/>
              <a:gd name="T18" fmla="*/ 846772641 w 2187"/>
              <a:gd name="T19" fmla="*/ 2147483647 h 1435"/>
              <a:gd name="T20" fmla="*/ 877014507 w 2187"/>
              <a:gd name="T21" fmla="*/ 2147483647 h 1435"/>
              <a:gd name="T22" fmla="*/ 967740104 w 2187"/>
              <a:gd name="T23" fmla="*/ 2147483647 h 1435"/>
              <a:gd name="T24" fmla="*/ 997981970 w 2187"/>
              <a:gd name="T25" fmla="*/ 2147483647 h 1435"/>
              <a:gd name="T26" fmla="*/ 1239916897 w 2187"/>
              <a:gd name="T27" fmla="*/ 2147483647 h 1435"/>
              <a:gd name="T28" fmla="*/ 1421368092 w 2187"/>
              <a:gd name="T29" fmla="*/ 2147483647 h 1435"/>
              <a:gd name="T30" fmla="*/ 1633061153 w 2187"/>
              <a:gd name="T31" fmla="*/ 2147483647 h 1435"/>
              <a:gd name="T32" fmla="*/ 1693545281 w 2187"/>
              <a:gd name="T33" fmla="*/ 2147483647 h 1435"/>
              <a:gd name="T34" fmla="*/ 1814512745 w 2187"/>
              <a:gd name="T35" fmla="*/ 2147483647 h 1435"/>
              <a:gd name="T36" fmla="*/ 1905238342 w 2187"/>
              <a:gd name="T37" fmla="*/ 2147483647 h 1435"/>
              <a:gd name="T38" fmla="*/ 1995963940 w 2187"/>
              <a:gd name="T39" fmla="*/ 2147483647 h 1435"/>
              <a:gd name="T40" fmla="*/ 2147173269 w 2187"/>
              <a:gd name="T41" fmla="*/ 2147483647 h 1435"/>
              <a:gd name="T42" fmla="*/ 2147483647 w 2187"/>
              <a:gd name="T43" fmla="*/ 2147483647 h 1435"/>
              <a:gd name="T44" fmla="*/ 2147483647 w 2187"/>
              <a:gd name="T45" fmla="*/ 2147483647 h 1435"/>
              <a:gd name="T46" fmla="*/ 2147483647 w 2187"/>
              <a:gd name="T47" fmla="*/ 2147483647 h 1435"/>
              <a:gd name="T48" fmla="*/ 2147483647 w 2187"/>
              <a:gd name="T49" fmla="*/ 1731346375 h 1435"/>
              <a:gd name="T50" fmla="*/ 2147483647 w 2187"/>
              <a:gd name="T51" fmla="*/ 1973281239 h 1435"/>
              <a:gd name="T52" fmla="*/ 2147483647 w 2187"/>
              <a:gd name="T53" fmla="*/ 1943039381 h 1435"/>
              <a:gd name="T54" fmla="*/ 2147483647 w 2187"/>
              <a:gd name="T55" fmla="*/ 1640620404 h 1435"/>
              <a:gd name="T56" fmla="*/ 2147483647 w 2187"/>
              <a:gd name="T57" fmla="*/ 1338201823 h 1435"/>
              <a:gd name="T58" fmla="*/ 2147483647 w 2187"/>
              <a:gd name="T59" fmla="*/ 1217234391 h 1435"/>
              <a:gd name="T60" fmla="*/ 2147483647 w 2187"/>
              <a:gd name="T61" fmla="*/ 1035783242 h 1435"/>
              <a:gd name="T62" fmla="*/ 2147483647 w 2187"/>
              <a:gd name="T63" fmla="*/ 1580136687 h 1435"/>
              <a:gd name="T64" fmla="*/ 2147483647 w 2187"/>
              <a:gd name="T65" fmla="*/ 1852313807 h 1435"/>
              <a:gd name="T66" fmla="*/ 2147483647 w 2187"/>
              <a:gd name="T67" fmla="*/ 1973281239 h 1435"/>
              <a:gd name="T68" fmla="*/ 2147483647 w 2187"/>
              <a:gd name="T69" fmla="*/ 2064006813 h 1435"/>
              <a:gd name="T70" fmla="*/ 2147483647 w 2187"/>
              <a:gd name="T71" fmla="*/ 2147483647 h 1435"/>
              <a:gd name="T72" fmla="*/ 2147483647 w 2187"/>
              <a:gd name="T73" fmla="*/ 2147483647 h 1435"/>
              <a:gd name="T74" fmla="*/ 2147483647 w 2187"/>
              <a:gd name="T75" fmla="*/ 2147483647 h 1435"/>
              <a:gd name="T76" fmla="*/ 2147483647 w 2187"/>
              <a:gd name="T77" fmla="*/ 2147483647 h 1435"/>
              <a:gd name="T78" fmla="*/ 2147483647 w 2187"/>
              <a:gd name="T79" fmla="*/ 2147483647 h 1435"/>
              <a:gd name="T80" fmla="*/ 2147483647 w 2187"/>
              <a:gd name="T81" fmla="*/ 2147483647 h 1435"/>
              <a:gd name="T82" fmla="*/ 2147483647 w 2187"/>
              <a:gd name="T83" fmla="*/ 2147483647 h 1435"/>
              <a:gd name="T84" fmla="*/ 2147483647 w 2187"/>
              <a:gd name="T85" fmla="*/ 2147483647 h 1435"/>
              <a:gd name="T86" fmla="*/ 2147483647 w 2187"/>
              <a:gd name="T87" fmla="*/ 612397031 h 1435"/>
              <a:gd name="T88" fmla="*/ 2147483647 w 2187"/>
              <a:gd name="T89" fmla="*/ 914815810 h 1435"/>
              <a:gd name="T90" fmla="*/ 2147483647 w 2187"/>
              <a:gd name="T91" fmla="*/ 1035783242 h 1435"/>
              <a:gd name="T92" fmla="*/ 2147483647 w 2187"/>
              <a:gd name="T93" fmla="*/ 1277718107 h 1435"/>
              <a:gd name="T94" fmla="*/ 2147483647 w 2187"/>
              <a:gd name="T95" fmla="*/ 1368443681 h 1435"/>
              <a:gd name="T96" fmla="*/ 2147483647 w 2187"/>
              <a:gd name="T97" fmla="*/ 1459169255 h 1435"/>
              <a:gd name="T98" fmla="*/ 2147483647 w 2187"/>
              <a:gd name="T99" fmla="*/ 1731346375 h 1435"/>
              <a:gd name="T100" fmla="*/ 2147483647 w 2187"/>
              <a:gd name="T101" fmla="*/ 1791830091 h 1435"/>
              <a:gd name="T102" fmla="*/ 2147483647 w 2187"/>
              <a:gd name="T103" fmla="*/ 1731346375 h 1435"/>
              <a:gd name="T104" fmla="*/ 2147483647 w 2187"/>
              <a:gd name="T105" fmla="*/ 1640620404 h 1435"/>
              <a:gd name="T106" fmla="*/ 2147483647 w 2187"/>
              <a:gd name="T107" fmla="*/ 491429598 h 1435"/>
              <a:gd name="T108" fmla="*/ 2147483647 w 2187"/>
              <a:gd name="T109" fmla="*/ 98285270 h 1435"/>
              <a:gd name="T110" fmla="*/ 2147483647 w 2187"/>
              <a:gd name="T111" fmla="*/ 7559674 h 1435"/>
              <a:gd name="T112" fmla="*/ 2147483647 w 2187"/>
              <a:gd name="T113" fmla="*/ 68043412 h 1435"/>
              <a:gd name="T114" fmla="*/ 2147483647 w 2187"/>
              <a:gd name="T115" fmla="*/ 521671456 h 143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2187"/>
              <a:gd name="T175" fmla="*/ 0 h 1435"/>
              <a:gd name="T176" fmla="*/ 2187 w 2187"/>
              <a:gd name="T177" fmla="*/ 1435 h 143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2187" h="1435">
                <a:moveTo>
                  <a:pt x="0" y="1431"/>
                </a:moveTo>
                <a:cubicBezTo>
                  <a:pt x="28" y="1347"/>
                  <a:pt x="0" y="1367"/>
                  <a:pt x="60" y="1347"/>
                </a:cubicBezTo>
                <a:cubicBezTo>
                  <a:pt x="85" y="1310"/>
                  <a:pt x="99" y="1271"/>
                  <a:pt x="108" y="1227"/>
                </a:cubicBezTo>
                <a:cubicBezTo>
                  <a:pt x="118" y="1179"/>
                  <a:pt x="132" y="1083"/>
                  <a:pt x="132" y="1083"/>
                </a:cubicBezTo>
                <a:cubicBezTo>
                  <a:pt x="162" y="1129"/>
                  <a:pt x="167" y="1174"/>
                  <a:pt x="180" y="1227"/>
                </a:cubicBezTo>
                <a:cubicBezTo>
                  <a:pt x="220" y="1167"/>
                  <a:pt x="230" y="1102"/>
                  <a:pt x="252" y="1035"/>
                </a:cubicBezTo>
                <a:cubicBezTo>
                  <a:pt x="256" y="1003"/>
                  <a:pt x="237" y="957"/>
                  <a:pt x="264" y="939"/>
                </a:cubicBezTo>
                <a:cubicBezTo>
                  <a:pt x="285" y="925"/>
                  <a:pt x="280" y="987"/>
                  <a:pt x="288" y="1011"/>
                </a:cubicBezTo>
                <a:cubicBezTo>
                  <a:pt x="292" y="1023"/>
                  <a:pt x="300" y="1047"/>
                  <a:pt x="300" y="1047"/>
                </a:cubicBezTo>
                <a:cubicBezTo>
                  <a:pt x="312" y="1043"/>
                  <a:pt x="327" y="1044"/>
                  <a:pt x="336" y="1035"/>
                </a:cubicBezTo>
                <a:cubicBezTo>
                  <a:pt x="345" y="1026"/>
                  <a:pt x="346" y="987"/>
                  <a:pt x="348" y="999"/>
                </a:cubicBezTo>
                <a:cubicBezTo>
                  <a:pt x="389" y="1223"/>
                  <a:pt x="322" y="1110"/>
                  <a:pt x="384" y="1203"/>
                </a:cubicBezTo>
                <a:cubicBezTo>
                  <a:pt x="388" y="1239"/>
                  <a:pt x="367" y="1289"/>
                  <a:pt x="396" y="1311"/>
                </a:cubicBezTo>
                <a:cubicBezTo>
                  <a:pt x="422" y="1331"/>
                  <a:pt x="461" y="1297"/>
                  <a:pt x="492" y="1287"/>
                </a:cubicBezTo>
                <a:cubicBezTo>
                  <a:pt x="516" y="1279"/>
                  <a:pt x="564" y="1263"/>
                  <a:pt x="564" y="1263"/>
                </a:cubicBezTo>
                <a:cubicBezTo>
                  <a:pt x="594" y="1354"/>
                  <a:pt x="563" y="1340"/>
                  <a:pt x="648" y="1323"/>
                </a:cubicBezTo>
                <a:cubicBezTo>
                  <a:pt x="656" y="1335"/>
                  <a:pt x="667" y="1345"/>
                  <a:pt x="672" y="1359"/>
                </a:cubicBezTo>
                <a:cubicBezTo>
                  <a:pt x="697" y="1426"/>
                  <a:pt x="660" y="1435"/>
                  <a:pt x="720" y="1395"/>
                </a:cubicBezTo>
                <a:cubicBezTo>
                  <a:pt x="725" y="1380"/>
                  <a:pt x="738" y="1330"/>
                  <a:pt x="756" y="1323"/>
                </a:cubicBezTo>
                <a:cubicBezTo>
                  <a:pt x="768" y="1318"/>
                  <a:pt x="780" y="1331"/>
                  <a:pt x="792" y="1335"/>
                </a:cubicBezTo>
                <a:cubicBezTo>
                  <a:pt x="821" y="1423"/>
                  <a:pt x="798" y="1425"/>
                  <a:pt x="852" y="1371"/>
                </a:cubicBezTo>
                <a:cubicBezTo>
                  <a:pt x="880" y="1260"/>
                  <a:pt x="846" y="1280"/>
                  <a:pt x="984" y="1311"/>
                </a:cubicBezTo>
                <a:cubicBezTo>
                  <a:pt x="1037" y="1346"/>
                  <a:pt x="1028" y="1353"/>
                  <a:pt x="1008" y="1263"/>
                </a:cubicBezTo>
                <a:cubicBezTo>
                  <a:pt x="997" y="1213"/>
                  <a:pt x="972" y="1179"/>
                  <a:pt x="936" y="1143"/>
                </a:cubicBezTo>
                <a:cubicBezTo>
                  <a:pt x="887" y="996"/>
                  <a:pt x="898" y="838"/>
                  <a:pt x="936" y="687"/>
                </a:cubicBezTo>
                <a:cubicBezTo>
                  <a:pt x="940" y="719"/>
                  <a:pt x="932" y="755"/>
                  <a:pt x="948" y="783"/>
                </a:cubicBezTo>
                <a:cubicBezTo>
                  <a:pt x="954" y="794"/>
                  <a:pt x="980" y="783"/>
                  <a:pt x="984" y="771"/>
                </a:cubicBezTo>
                <a:cubicBezTo>
                  <a:pt x="998" y="733"/>
                  <a:pt x="990" y="691"/>
                  <a:pt x="996" y="651"/>
                </a:cubicBezTo>
                <a:cubicBezTo>
                  <a:pt x="1003" y="605"/>
                  <a:pt x="1042" y="566"/>
                  <a:pt x="1068" y="531"/>
                </a:cubicBezTo>
                <a:cubicBezTo>
                  <a:pt x="1072" y="515"/>
                  <a:pt x="1075" y="499"/>
                  <a:pt x="1080" y="483"/>
                </a:cubicBezTo>
                <a:cubicBezTo>
                  <a:pt x="1087" y="459"/>
                  <a:pt x="1104" y="411"/>
                  <a:pt x="1104" y="411"/>
                </a:cubicBezTo>
                <a:cubicBezTo>
                  <a:pt x="1185" y="492"/>
                  <a:pt x="1129" y="420"/>
                  <a:pt x="1152" y="627"/>
                </a:cubicBezTo>
                <a:cubicBezTo>
                  <a:pt x="1156" y="665"/>
                  <a:pt x="1196" y="710"/>
                  <a:pt x="1212" y="735"/>
                </a:cubicBezTo>
                <a:cubicBezTo>
                  <a:pt x="1222" y="750"/>
                  <a:pt x="1223" y="771"/>
                  <a:pt x="1236" y="783"/>
                </a:cubicBezTo>
                <a:cubicBezTo>
                  <a:pt x="1256" y="801"/>
                  <a:pt x="1284" y="807"/>
                  <a:pt x="1308" y="819"/>
                </a:cubicBezTo>
                <a:cubicBezTo>
                  <a:pt x="1336" y="861"/>
                  <a:pt x="1334" y="850"/>
                  <a:pt x="1344" y="903"/>
                </a:cubicBezTo>
                <a:cubicBezTo>
                  <a:pt x="1349" y="931"/>
                  <a:pt x="1343" y="962"/>
                  <a:pt x="1356" y="987"/>
                </a:cubicBezTo>
                <a:cubicBezTo>
                  <a:pt x="1372" y="1017"/>
                  <a:pt x="1428" y="1059"/>
                  <a:pt x="1428" y="1059"/>
                </a:cubicBezTo>
                <a:cubicBezTo>
                  <a:pt x="1444" y="1055"/>
                  <a:pt x="1465" y="1060"/>
                  <a:pt x="1476" y="1047"/>
                </a:cubicBezTo>
                <a:cubicBezTo>
                  <a:pt x="1566" y="942"/>
                  <a:pt x="1445" y="993"/>
                  <a:pt x="1536" y="963"/>
                </a:cubicBezTo>
                <a:cubicBezTo>
                  <a:pt x="1548" y="967"/>
                  <a:pt x="1563" y="984"/>
                  <a:pt x="1572" y="975"/>
                </a:cubicBezTo>
                <a:cubicBezTo>
                  <a:pt x="1590" y="957"/>
                  <a:pt x="1588" y="927"/>
                  <a:pt x="1596" y="903"/>
                </a:cubicBezTo>
                <a:cubicBezTo>
                  <a:pt x="1600" y="891"/>
                  <a:pt x="1608" y="867"/>
                  <a:pt x="1608" y="867"/>
                </a:cubicBezTo>
                <a:cubicBezTo>
                  <a:pt x="1581" y="347"/>
                  <a:pt x="1572" y="555"/>
                  <a:pt x="1596" y="243"/>
                </a:cubicBezTo>
                <a:cubicBezTo>
                  <a:pt x="1647" y="311"/>
                  <a:pt x="1626" y="272"/>
                  <a:pt x="1656" y="363"/>
                </a:cubicBezTo>
                <a:cubicBezTo>
                  <a:pt x="1662" y="382"/>
                  <a:pt x="1682" y="394"/>
                  <a:pt x="1692" y="411"/>
                </a:cubicBezTo>
                <a:cubicBezTo>
                  <a:pt x="1710" y="442"/>
                  <a:pt x="1729" y="473"/>
                  <a:pt x="1740" y="507"/>
                </a:cubicBezTo>
                <a:cubicBezTo>
                  <a:pt x="1744" y="519"/>
                  <a:pt x="1745" y="532"/>
                  <a:pt x="1752" y="543"/>
                </a:cubicBezTo>
                <a:cubicBezTo>
                  <a:pt x="1761" y="557"/>
                  <a:pt x="1778" y="566"/>
                  <a:pt x="1788" y="579"/>
                </a:cubicBezTo>
                <a:cubicBezTo>
                  <a:pt x="1804" y="599"/>
                  <a:pt x="1840" y="669"/>
                  <a:pt x="1872" y="687"/>
                </a:cubicBezTo>
                <a:cubicBezTo>
                  <a:pt x="1894" y="699"/>
                  <a:pt x="1944" y="711"/>
                  <a:pt x="1944" y="711"/>
                </a:cubicBezTo>
                <a:cubicBezTo>
                  <a:pt x="1950" y="710"/>
                  <a:pt x="2153" y="691"/>
                  <a:pt x="2160" y="687"/>
                </a:cubicBezTo>
                <a:cubicBezTo>
                  <a:pt x="2171" y="681"/>
                  <a:pt x="2152" y="663"/>
                  <a:pt x="2148" y="651"/>
                </a:cubicBezTo>
                <a:cubicBezTo>
                  <a:pt x="2141" y="483"/>
                  <a:pt x="2139" y="351"/>
                  <a:pt x="2100" y="195"/>
                </a:cubicBezTo>
                <a:cubicBezTo>
                  <a:pt x="2104" y="143"/>
                  <a:pt x="2106" y="91"/>
                  <a:pt x="2112" y="39"/>
                </a:cubicBezTo>
                <a:cubicBezTo>
                  <a:pt x="2114" y="26"/>
                  <a:pt x="2112" y="6"/>
                  <a:pt x="2124" y="3"/>
                </a:cubicBezTo>
                <a:cubicBezTo>
                  <a:pt x="2138" y="0"/>
                  <a:pt x="2148" y="19"/>
                  <a:pt x="2160" y="27"/>
                </a:cubicBezTo>
                <a:cubicBezTo>
                  <a:pt x="2187" y="109"/>
                  <a:pt x="2172" y="50"/>
                  <a:pt x="2172" y="207"/>
                </a:cubicBezTo>
              </a:path>
            </a:pathLst>
          </a:custGeom>
          <a:noFill/>
          <a:ln w="9525">
            <a:solidFill>
              <a:srgbClr val="D6009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8" name="Freeform 48"/>
          <p:cNvSpPr>
            <a:spLocks/>
          </p:cNvSpPr>
          <p:nvPr/>
        </p:nvSpPr>
        <p:spPr bwMode="auto">
          <a:xfrm>
            <a:off x="5626100" y="927100"/>
            <a:ext cx="3365500" cy="2425700"/>
          </a:xfrm>
          <a:custGeom>
            <a:avLst/>
            <a:gdLst>
              <a:gd name="T0" fmla="*/ 20161247 w 2120"/>
              <a:gd name="T1" fmla="*/ 2147483647 h 1528"/>
              <a:gd name="T2" fmla="*/ 383063673 w 2120"/>
              <a:gd name="T3" fmla="*/ 2147483647 h 1528"/>
              <a:gd name="T4" fmla="*/ 2147483647 w 2120"/>
              <a:gd name="T5" fmla="*/ 2147483647 h 1528"/>
              <a:gd name="T6" fmla="*/ 2147483647 w 2120"/>
              <a:gd name="T7" fmla="*/ 1431448689 h 1528"/>
              <a:gd name="T8" fmla="*/ 2147483647 w 2120"/>
              <a:gd name="T9" fmla="*/ 2147483647 h 1528"/>
              <a:gd name="T10" fmla="*/ 2147483647 w 2120"/>
              <a:gd name="T11" fmla="*/ 342741240 h 1528"/>
              <a:gd name="T12" fmla="*/ 2147483647 w 2120"/>
              <a:gd name="T13" fmla="*/ 584676262 h 15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20"/>
              <a:gd name="T22" fmla="*/ 0 h 1528"/>
              <a:gd name="T23" fmla="*/ 2120 w 2120"/>
              <a:gd name="T24" fmla="*/ 1528 h 15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20" h="1528">
                <a:moveTo>
                  <a:pt x="8" y="1384"/>
                </a:moveTo>
                <a:cubicBezTo>
                  <a:pt x="4" y="1112"/>
                  <a:pt x="0" y="840"/>
                  <a:pt x="152" y="856"/>
                </a:cubicBezTo>
                <a:cubicBezTo>
                  <a:pt x="304" y="872"/>
                  <a:pt x="776" y="1528"/>
                  <a:pt x="920" y="1480"/>
                </a:cubicBezTo>
                <a:cubicBezTo>
                  <a:pt x="1064" y="1432"/>
                  <a:pt x="880" y="640"/>
                  <a:pt x="1016" y="568"/>
                </a:cubicBezTo>
                <a:cubicBezTo>
                  <a:pt x="1152" y="496"/>
                  <a:pt x="1600" y="1120"/>
                  <a:pt x="1736" y="1048"/>
                </a:cubicBezTo>
                <a:cubicBezTo>
                  <a:pt x="1872" y="976"/>
                  <a:pt x="1768" y="272"/>
                  <a:pt x="1832" y="136"/>
                </a:cubicBezTo>
                <a:cubicBezTo>
                  <a:pt x="1896" y="0"/>
                  <a:pt x="2072" y="216"/>
                  <a:pt x="2120" y="232"/>
                </a:cubicBezTo>
              </a:path>
            </a:pathLst>
          </a:custGeom>
          <a:noFill/>
          <a:ln w="9525">
            <a:solidFill>
              <a:srgbClr val="D6009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9" name="Line 49"/>
          <p:cNvSpPr>
            <a:spLocks noChangeShapeType="1"/>
          </p:cNvSpPr>
          <p:nvPr/>
        </p:nvSpPr>
        <p:spPr bwMode="auto">
          <a:xfrm>
            <a:off x="5410200" y="1752600"/>
            <a:ext cx="0" cy="1828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Line 50"/>
          <p:cNvSpPr>
            <a:spLocks noChangeShapeType="1"/>
          </p:cNvSpPr>
          <p:nvPr/>
        </p:nvSpPr>
        <p:spPr bwMode="auto">
          <a:xfrm>
            <a:off x="5410200" y="3581400"/>
            <a:ext cx="32766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Line 51"/>
          <p:cNvSpPr>
            <a:spLocks noChangeShapeType="1"/>
          </p:cNvSpPr>
          <p:nvPr/>
        </p:nvSpPr>
        <p:spPr bwMode="auto">
          <a:xfrm>
            <a:off x="5410200" y="4724400"/>
            <a:ext cx="0" cy="18288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Line 52"/>
          <p:cNvSpPr>
            <a:spLocks noChangeShapeType="1"/>
          </p:cNvSpPr>
          <p:nvPr/>
        </p:nvSpPr>
        <p:spPr bwMode="auto">
          <a:xfrm>
            <a:off x="5410200" y="6477000"/>
            <a:ext cx="2590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>
            <a:prstShdw prst="shdw17" dist="17961" dir="13500000">
              <a:srgbClr val="000099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Freeform 56"/>
          <p:cNvSpPr>
            <a:spLocks/>
          </p:cNvSpPr>
          <p:nvPr/>
        </p:nvSpPr>
        <p:spPr bwMode="auto">
          <a:xfrm>
            <a:off x="5597525" y="4610100"/>
            <a:ext cx="3200400" cy="1543050"/>
          </a:xfrm>
          <a:custGeom>
            <a:avLst/>
            <a:gdLst>
              <a:gd name="T0" fmla="*/ 5040313 w 2016"/>
              <a:gd name="T1" fmla="*/ 2147483647 h 972"/>
              <a:gd name="T2" fmla="*/ 65524071 w 2016"/>
              <a:gd name="T3" fmla="*/ 1935480308 h 972"/>
              <a:gd name="T4" fmla="*/ 186491567 w 2016"/>
              <a:gd name="T5" fmla="*/ 1965722175 h 972"/>
              <a:gd name="T6" fmla="*/ 246975352 w 2016"/>
              <a:gd name="T7" fmla="*/ 2147173379 h 972"/>
              <a:gd name="T8" fmla="*/ 367942823 w 2016"/>
              <a:gd name="T9" fmla="*/ 2147483647 h 972"/>
              <a:gd name="T10" fmla="*/ 579635996 w 2016"/>
              <a:gd name="T11" fmla="*/ 1451610032 h 972"/>
              <a:gd name="T12" fmla="*/ 609877863 w 2016"/>
              <a:gd name="T13" fmla="*/ 1058465756 h 972"/>
              <a:gd name="T14" fmla="*/ 912296738 w 2016"/>
              <a:gd name="T15" fmla="*/ 1118949491 h 972"/>
              <a:gd name="T16" fmla="*/ 1033264209 w 2016"/>
              <a:gd name="T17" fmla="*/ 1391126297 h 972"/>
              <a:gd name="T18" fmla="*/ 1154231680 w 2016"/>
              <a:gd name="T19" fmla="*/ 1481851900 h 972"/>
              <a:gd name="T20" fmla="*/ 1275199151 w 2016"/>
              <a:gd name="T21" fmla="*/ 1451610032 h 972"/>
              <a:gd name="T22" fmla="*/ 1638101563 w 2016"/>
              <a:gd name="T23" fmla="*/ 1693545368 h 972"/>
              <a:gd name="T24" fmla="*/ 1789311298 w 2016"/>
              <a:gd name="T25" fmla="*/ 1572577502 h 972"/>
              <a:gd name="T26" fmla="*/ 1819553166 w 2016"/>
              <a:gd name="T27" fmla="*/ 1481851900 h 972"/>
              <a:gd name="T28" fmla="*/ 2147483647 w 2016"/>
              <a:gd name="T29" fmla="*/ 1451610032 h 972"/>
              <a:gd name="T30" fmla="*/ 2147483647 w 2016"/>
              <a:gd name="T31" fmla="*/ 574595679 h 972"/>
              <a:gd name="T32" fmla="*/ 2147483647 w 2016"/>
              <a:gd name="T33" fmla="*/ 544353812 h 972"/>
              <a:gd name="T34" fmla="*/ 2147483647 w 2016"/>
              <a:gd name="T35" fmla="*/ 483870077 h 972"/>
              <a:gd name="T36" fmla="*/ 2147483647 w 2016"/>
              <a:gd name="T37" fmla="*/ 211693171 h 972"/>
              <a:gd name="T38" fmla="*/ 2147483647 w 2016"/>
              <a:gd name="T39" fmla="*/ 423386342 h 972"/>
              <a:gd name="T40" fmla="*/ 2147483647 w 2016"/>
              <a:gd name="T41" fmla="*/ 1421368165 h 972"/>
              <a:gd name="T42" fmla="*/ 2147483647 w 2016"/>
              <a:gd name="T43" fmla="*/ 1360884430 h 972"/>
              <a:gd name="T44" fmla="*/ 2147483647 w 2016"/>
              <a:gd name="T45" fmla="*/ 1088707623 h 972"/>
              <a:gd name="T46" fmla="*/ 2147483647 w 2016"/>
              <a:gd name="T47" fmla="*/ 1028223889 h 972"/>
              <a:gd name="T48" fmla="*/ 2147483647 w 2016"/>
              <a:gd name="T49" fmla="*/ 483870077 h 972"/>
              <a:gd name="T50" fmla="*/ 2147483647 w 2016"/>
              <a:gd name="T51" fmla="*/ 302418773 h 972"/>
              <a:gd name="T52" fmla="*/ 2147483647 w 2016"/>
              <a:gd name="T53" fmla="*/ 272176906 h 972"/>
              <a:gd name="T54" fmla="*/ 2147483647 w 2016"/>
              <a:gd name="T55" fmla="*/ 302418773 h 972"/>
              <a:gd name="T56" fmla="*/ 2147483647 w 2016"/>
              <a:gd name="T57" fmla="*/ 120967519 h 972"/>
              <a:gd name="T58" fmla="*/ 2147483647 w 2016"/>
              <a:gd name="T59" fmla="*/ 0 h 972"/>
              <a:gd name="T60" fmla="*/ 2147483647 w 2016"/>
              <a:gd name="T61" fmla="*/ 181451254 h 972"/>
              <a:gd name="T62" fmla="*/ 2147483647 w 2016"/>
              <a:gd name="T63" fmla="*/ 393144375 h 972"/>
              <a:gd name="T64" fmla="*/ 2147483647 w 2016"/>
              <a:gd name="T65" fmla="*/ 544353812 h 9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016"/>
              <a:gd name="T100" fmla="*/ 0 h 972"/>
              <a:gd name="T101" fmla="*/ 2016 w 2016"/>
              <a:gd name="T102" fmla="*/ 972 h 9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016" h="972">
                <a:moveTo>
                  <a:pt x="2" y="972"/>
                </a:moveTo>
                <a:cubicBezTo>
                  <a:pt x="19" y="906"/>
                  <a:pt x="0" y="831"/>
                  <a:pt x="26" y="768"/>
                </a:cubicBezTo>
                <a:cubicBezTo>
                  <a:pt x="32" y="753"/>
                  <a:pt x="58" y="776"/>
                  <a:pt x="74" y="780"/>
                </a:cubicBezTo>
                <a:cubicBezTo>
                  <a:pt x="82" y="804"/>
                  <a:pt x="90" y="828"/>
                  <a:pt x="98" y="852"/>
                </a:cubicBezTo>
                <a:cubicBezTo>
                  <a:pt x="107" y="879"/>
                  <a:pt x="146" y="924"/>
                  <a:pt x="146" y="924"/>
                </a:cubicBezTo>
                <a:cubicBezTo>
                  <a:pt x="185" y="769"/>
                  <a:pt x="41" y="614"/>
                  <a:pt x="230" y="576"/>
                </a:cubicBezTo>
                <a:cubicBezTo>
                  <a:pt x="234" y="524"/>
                  <a:pt x="229" y="470"/>
                  <a:pt x="242" y="420"/>
                </a:cubicBezTo>
                <a:cubicBezTo>
                  <a:pt x="259" y="357"/>
                  <a:pt x="341" y="430"/>
                  <a:pt x="362" y="444"/>
                </a:cubicBezTo>
                <a:cubicBezTo>
                  <a:pt x="384" y="477"/>
                  <a:pt x="388" y="519"/>
                  <a:pt x="410" y="552"/>
                </a:cubicBezTo>
                <a:cubicBezTo>
                  <a:pt x="421" y="569"/>
                  <a:pt x="442" y="576"/>
                  <a:pt x="458" y="588"/>
                </a:cubicBezTo>
                <a:cubicBezTo>
                  <a:pt x="474" y="584"/>
                  <a:pt x="491" y="569"/>
                  <a:pt x="506" y="576"/>
                </a:cubicBezTo>
                <a:cubicBezTo>
                  <a:pt x="559" y="599"/>
                  <a:pt x="650" y="672"/>
                  <a:pt x="650" y="672"/>
                </a:cubicBezTo>
                <a:cubicBezTo>
                  <a:pt x="692" y="658"/>
                  <a:pt x="688" y="667"/>
                  <a:pt x="710" y="624"/>
                </a:cubicBezTo>
                <a:cubicBezTo>
                  <a:pt x="716" y="613"/>
                  <a:pt x="709" y="590"/>
                  <a:pt x="722" y="588"/>
                </a:cubicBezTo>
                <a:cubicBezTo>
                  <a:pt x="841" y="573"/>
                  <a:pt x="962" y="580"/>
                  <a:pt x="1082" y="576"/>
                </a:cubicBezTo>
                <a:cubicBezTo>
                  <a:pt x="1059" y="418"/>
                  <a:pt x="1014" y="450"/>
                  <a:pt x="1058" y="228"/>
                </a:cubicBezTo>
                <a:cubicBezTo>
                  <a:pt x="1060" y="216"/>
                  <a:pt x="1083" y="222"/>
                  <a:pt x="1094" y="216"/>
                </a:cubicBezTo>
                <a:cubicBezTo>
                  <a:pt x="1107" y="210"/>
                  <a:pt x="1118" y="200"/>
                  <a:pt x="1130" y="192"/>
                </a:cubicBezTo>
                <a:cubicBezTo>
                  <a:pt x="1149" y="136"/>
                  <a:pt x="1137" y="119"/>
                  <a:pt x="1190" y="84"/>
                </a:cubicBezTo>
                <a:cubicBezTo>
                  <a:pt x="1346" y="136"/>
                  <a:pt x="1318" y="84"/>
                  <a:pt x="1346" y="168"/>
                </a:cubicBezTo>
                <a:cubicBezTo>
                  <a:pt x="1304" y="293"/>
                  <a:pt x="1252" y="458"/>
                  <a:pt x="1358" y="564"/>
                </a:cubicBezTo>
                <a:cubicBezTo>
                  <a:pt x="1370" y="556"/>
                  <a:pt x="1387" y="553"/>
                  <a:pt x="1394" y="540"/>
                </a:cubicBezTo>
                <a:cubicBezTo>
                  <a:pt x="1412" y="508"/>
                  <a:pt x="1392" y="458"/>
                  <a:pt x="1418" y="432"/>
                </a:cubicBezTo>
                <a:cubicBezTo>
                  <a:pt x="1422" y="428"/>
                  <a:pt x="1516" y="410"/>
                  <a:pt x="1526" y="408"/>
                </a:cubicBezTo>
                <a:cubicBezTo>
                  <a:pt x="1580" y="326"/>
                  <a:pt x="1563" y="368"/>
                  <a:pt x="1538" y="192"/>
                </a:cubicBezTo>
                <a:cubicBezTo>
                  <a:pt x="1534" y="167"/>
                  <a:pt x="1514" y="120"/>
                  <a:pt x="1514" y="120"/>
                </a:cubicBezTo>
                <a:cubicBezTo>
                  <a:pt x="1526" y="116"/>
                  <a:pt x="1537" y="108"/>
                  <a:pt x="1550" y="108"/>
                </a:cubicBezTo>
                <a:cubicBezTo>
                  <a:pt x="1638" y="108"/>
                  <a:pt x="1728" y="138"/>
                  <a:pt x="1814" y="120"/>
                </a:cubicBezTo>
                <a:cubicBezTo>
                  <a:pt x="1839" y="115"/>
                  <a:pt x="1824" y="69"/>
                  <a:pt x="1838" y="48"/>
                </a:cubicBezTo>
                <a:cubicBezTo>
                  <a:pt x="1869" y="1"/>
                  <a:pt x="1848" y="17"/>
                  <a:pt x="1898" y="0"/>
                </a:cubicBezTo>
                <a:cubicBezTo>
                  <a:pt x="1915" y="26"/>
                  <a:pt x="1944" y="44"/>
                  <a:pt x="1958" y="72"/>
                </a:cubicBezTo>
                <a:cubicBezTo>
                  <a:pt x="1971" y="98"/>
                  <a:pt x="1971" y="129"/>
                  <a:pt x="1982" y="156"/>
                </a:cubicBezTo>
                <a:cubicBezTo>
                  <a:pt x="2005" y="212"/>
                  <a:pt x="2016" y="171"/>
                  <a:pt x="1994" y="216"/>
                </a:cubicBezTo>
              </a:path>
            </a:pathLst>
          </a:custGeom>
          <a:noFill/>
          <a:ln w="9525">
            <a:solidFill>
              <a:srgbClr val="D60093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02E1FF-D2D1-4720-823B-F73BE9BB137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685800" y="533400"/>
            <a:ext cx="7696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chemeClr val="accent1"/>
                </a:solidFill>
              </a:rPr>
              <a:t>METODE ANALISIS TREND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304800" y="914400"/>
            <a:ext cx="8534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76238" indent="-376238"/>
            <a:r>
              <a:rPr lang="en-US" sz="2200" dirty="0" smtClean="0">
                <a:solidFill>
                  <a:schemeClr val="accent1"/>
                </a:solidFill>
              </a:rPr>
              <a:t>1. </a:t>
            </a:r>
            <a:r>
              <a:rPr lang="en-US" sz="2200" dirty="0" err="1" smtClean="0">
                <a:solidFill>
                  <a:schemeClr val="accent1"/>
                </a:solidFill>
              </a:rPr>
              <a:t>Metode</a:t>
            </a:r>
            <a:r>
              <a:rPr lang="en-US" sz="2200" dirty="0" smtClean="0">
                <a:solidFill>
                  <a:schemeClr val="accent1"/>
                </a:solidFill>
              </a:rPr>
              <a:t> Semi Rata-rata</a:t>
            </a:r>
            <a:endParaRPr lang="en-US" sz="2000" dirty="0" smtClean="0">
              <a:solidFill>
                <a:schemeClr val="accent1"/>
              </a:solidFill>
            </a:endParaRPr>
          </a:p>
          <a:p>
            <a:pPr marL="376238" indent="-376238"/>
            <a:endParaRPr lang="en-US" sz="1800" dirty="0" smtClean="0"/>
          </a:p>
          <a:p>
            <a:pPr marL="376238" indent="-376238">
              <a:buFontTx/>
              <a:buChar char="•"/>
            </a:pPr>
            <a:r>
              <a:rPr lang="en-US" sz="2000" dirty="0" err="1" smtClean="0"/>
              <a:t>Membagi</a:t>
            </a:r>
            <a:r>
              <a:rPr lang="en-US" sz="2000" dirty="0" smtClean="0"/>
              <a:t> data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2 </a:t>
            </a:r>
            <a:r>
              <a:rPr lang="en-US" sz="2000" dirty="0" err="1" smtClean="0"/>
              <a:t>bagian</a:t>
            </a:r>
            <a:endParaRPr lang="en-US" sz="2000" dirty="0" smtClean="0"/>
          </a:p>
          <a:p>
            <a:pPr marL="376238" indent="-376238"/>
            <a:endParaRPr lang="en-US" sz="2000" dirty="0" smtClean="0"/>
          </a:p>
          <a:p>
            <a:pPr marL="376238" indent="-376238">
              <a:buFontTx/>
              <a:buChar char="•"/>
            </a:pPr>
            <a:r>
              <a:rPr lang="en-US" sz="2000" dirty="0" err="1" smtClean="0"/>
              <a:t>Menghitung</a:t>
            </a:r>
            <a:r>
              <a:rPr lang="en-US" sz="2000" dirty="0" smtClean="0"/>
              <a:t> rata-rata </a:t>
            </a:r>
            <a:r>
              <a:rPr lang="en-US" sz="2000" dirty="0" err="1" smtClean="0"/>
              <a:t>kelompok</a:t>
            </a:r>
            <a:r>
              <a:rPr lang="en-US" sz="2000" dirty="0" smtClean="0"/>
              <a:t>. </a:t>
            </a:r>
            <a:r>
              <a:rPr lang="en-US" sz="2000" dirty="0" err="1" smtClean="0"/>
              <a:t>Kelompok</a:t>
            </a:r>
            <a:r>
              <a:rPr lang="en-US" sz="2000" dirty="0" smtClean="0"/>
              <a:t> 1 (K1)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kelompok</a:t>
            </a:r>
            <a:r>
              <a:rPr lang="en-US" sz="2000" dirty="0" smtClean="0"/>
              <a:t> 2 (K2)</a:t>
            </a:r>
          </a:p>
          <a:p>
            <a:pPr marL="376238" indent="-376238"/>
            <a:endParaRPr lang="en-US" sz="2000" dirty="0" smtClean="0"/>
          </a:p>
          <a:p>
            <a:pPr marL="376238" indent="-376238">
              <a:buFontTx/>
              <a:buChar char="•"/>
            </a:pPr>
            <a:r>
              <a:rPr lang="en-US" sz="2000" dirty="0" err="1" smtClean="0"/>
              <a:t>Menghitung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 trend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</a:t>
            </a:r>
            <a:r>
              <a:rPr lang="en-US" sz="2000" dirty="0" err="1" smtClean="0"/>
              <a:t>rumus</a:t>
            </a:r>
            <a:r>
              <a:rPr lang="en-US" sz="2000" dirty="0" smtClean="0"/>
              <a:t>:</a:t>
            </a:r>
          </a:p>
          <a:p>
            <a:pPr marL="376238" indent="-376238"/>
            <a:r>
              <a:rPr lang="en-US" sz="2000" dirty="0" smtClean="0"/>
              <a:t>                                       (K2 – K1)</a:t>
            </a:r>
          </a:p>
          <a:p>
            <a:pPr marL="376238" indent="-376238"/>
            <a:r>
              <a:rPr lang="en-US" sz="2000" dirty="0" smtClean="0"/>
              <a:t>		b =</a:t>
            </a:r>
          </a:p>
          <a:p>
            <a:pPr marL="376238" indent="-376238"/>
            <a:r>
              <a:rPr lang="en-US" sz="2000" dirty="0" smtClean="0"/>
              <a:t>		      (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K2 – 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dasar</a:t>
            </a:r>
            <a:r>
              <a:rPr lang="en-US" sz="2000" dirty="0" smtClean="0"/>
              <a:t> K1)</a:t>
            </a:r>
          </a:p>
          <a:p>
            <a:pPr marL="376238" indent="-376238"/>
            <a:endParaRPr lang="en-US" sz="2000" dirty="0" smtClean="0"/>
          </a:p>
          <a:p>
            <a:pPr marL="376238" indent="-376238">
              <a:buFontTx/>
              <a:buChar char="•"/>
            </a:pPr>
            <a:r>
              <a:rPr lang="en-US" sz="2000" dirty="0" err="1" smtClean="0"/>
              <a:t>Merumuskan</a:t>
            </a:r>
            <a:r>
              <a:rPr lang="en-US" sz="2000" dirty="0" smtClean="0"/>
              <a:t> </a:t>
            </a:r>
            <a:r>
              <a:rPr lang="en-US" sz="2000" dirty="0" err="1" smtClean="0"/>
              <a:t>persamaan</a:t>
            </a:r>
            <a:r>
              <a:rPr lang="en-US" sz="2000" dirty="0" smtClean="0"/>
              <a:t> trend Y = a + </a:t>
            </a:r>
            <a:r>
              <a:rPr lang="en-US" sz="2000" dirty="0" err="1" smtClean="0"/>
              <a:t>bX</a:t>
            </a:r>
            <a:endParaRPr lang="en-US" sz="2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752600" y="3581400"/>
            <a:ext cx="396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BD653-626B-470A-A71A-AC208FD2717C}" type="slidenum">
              <a:rPr lang="en-US"/>
              <a:pPr/>
              <a:t>9</a:t>
            </a:fld>
            <a:endParaRPr lang="en-US"/>
          </a:p>
        </p:txBody>
      </p:sp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838200" y="10668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1"/>
                </a:solidFill>
              </a:rPr>
              <a:t>CONTOH METODE SEMI RATA-RATA</a:t>
            </a:r>
            <a:endParaRPr lang="en-US" sz="2800">
              <a:solidFill>
                <a:schemeClr val="accent1"/>
              </a:solidFill>
            </a:endParaRPr>
          </a:p>
        </p:txBody>
      </p:sp>
      <p:grpSp>
        <p:nvGrpSpPr>
          <p:cNvPr id="2" name="Group 126"/>
          <p:cNvGrpSpPr>
            <a:grpSpLocks/>
          </p:cNvGrpSpPr>
          <p:nvPr/>
        </p:nvGrpSpPr>
        <p:grpSpPr bwMode="auto">
          <a:xfrm>
            <a:off x="381000" y="1981200"/>
            <a:ext cx="8534400" cy="3429000"/>
            <a:chOff x="-3" y="-3"/>
            <a:chExt cx="2797" cy="3812"/>
          </a:xfrm>
        </p:grpSpPr>
        <p:grpSp>
          <p:nvGrpSpPr>
            <p:cNvPr id="3" name="Group 124"/>
            <p:cNvGrpSpPr>
              <a:grpSpLocks/>
            </p:cNvGrpSpPr>
            <p:nvPr/>
          </p:nvGrpSpPr>
          <p:grpSpPr bwMode="auto">
            <a:xfrm>
              <a:off x="0" y="0"/>
              <a:ext cx="2791" cy="3806"/>
              <a:chOff x="0" y="0"/>
              <a:chExt cx="2791" cy="3806"/>
            </a:xfrm>
          </p:grpSpPr>
          <p:grpSp>
            <p:nvGrpSpPr>
              <p:cNvPr id="4" name="Group 45"/>
              <p:cNvGrpSpPr>
                <a:grpSpLocks/>
              </p:cNvGrpSpPr>
              <p:nvPr/>
            </p:nvGrpSpPr>
            <p:grpSpPr bwMode="auto">
              <a:xfrm>
                <a:off x="0" y="0"/>
                <a:ext cx="541" cy="712"/>
                <a:chOff x="0" y="0"/>
                <a:chExt cx="541" cy="712"/>
              </a:xfrm>
            </p:grpSpPr>
            <p:sp>
              <p:nvSpPr>
                <p:cNvPr id="100356" name="Rectangle 4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55" cy="7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Tahun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396" name="Rectangle 4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541" cy="71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47"/>
              <p:cNvGrpSpPr>
                <a:grpSpLocks/>
              </p:cNvGrpSpPr>
              <p:nvPr/>
            </p:nvGrpSpPr>
            <p:grpSpPr bwMode="auto">
              <a:xfrm>
                <a:off x="541" y="0"/>
                <a:ext cx="590" cy="712"/>
                <a:chOff x="541" y="0"/>
                <a:chExt cx="590" cy="712"/>
              </a:xfrm>
            </p:grpSpPr>
            <p:sp>
              <p:nvSpPr>
                <p:cNvPr id="100357" name="Rectangle 5"/>
                <p:cNvSpPr>
                  <a:spLocks noChangeArrowheads="1"/>
                </p:cNvSpPr>
                <p:nvPr/>
              </p:nvSpPr>
              <p:spPr bwMode="auto">
                <a:xfrm>
                  <a:off x="584" y="0"/>
                  <a:ext cx="504" cy="7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Pelanggan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398" name="Rectangle 46"/>
                <p:cNvSpPr>
                  <a:spLocks noChangeArrowheads="1"/>
                </p:cNvSpPr>
                <p:nvPr/>
              </p:nvSpPr>
              <p:spPr bwMode="auto">
                <a:xfrm>
                  <a:off x="541" y="0"/>
                  <a:ext cx="590" cy="71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49"/>
              <p:cNvGrpSpPr>
                <a:grpSpLocks/>
              </p:cNvGrpSpPr>
              <p:nvPr/>
            </p:nvGrpSpPr>
            <p:grpSpPr bwMode="auto">
              <a:xfrm>
                <a:off x="1131" y="0"/>
                <a:ext cx="374" cy="712"/>
                <a:chOff x="1131" y="0"/>
                <a:chExt cx="374" cy="712"/>
              </a:xfrm>
            </p:grpSpPr>
            <p:sp>
              <p:nvSpPr>
                <p:cNvPr id="100358" name="Rectangle 6"/>
                <p:cNvSpPr>
                  <a:spLocks noChangeArrowheads="1"/>
                </p:cNvSpPr>
                <p:nvPr/>
              </p:nvSpPr>
              <p:spPr bwMode="auto">
                <a:xfrm>
                  <a:off x="1174" y="0"/>
                  <a:ext cx="288" cy="7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Rata-rata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00" name="Rectangle 48"/>
                <p:cNvSpPr>
                  <a:spLocks noChangeArrowheads="1"/>
                </p:cNvSpPr>
                <p:nvPr/>
              </p:nvSpPr>
              <p:spPr bwMode="auto">
                <a:xfrm>
                  <a:off x="1131" y="0"/>
                  <a:ext cx="374" cy="71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51"/>
              <p:cNvGrpSpPr>
                <a:grpSpLocks/>
              </p:cNvGrpSpPr>
              <p:nvPr/>
            </p:nvGrpSpPr>
            <p:grpSpPr bwMode="auto">
              <a:xfrm>
                <a:off x="1505" y="0"/>
                <a:ext cx="672" cy="712"/>
                <a:chOff x="1505" y="0"/>
                <a:chExt cx="672" cy="712"/>
              </a:xfrm>
            </p:grpSpPr>
            <p:sp>
              <p:nvSpPr>
                <p:cNvPr id="100359" name="Rectangle 7"/>
                <p:cNvSpPr>
                  <a:spLocks noChangeArrowheads="1"/>
                </p:cNvSpPr>
                <p:nvPr/>
              </p:nvSpPr>
              <p:spPr bwMode="auto">
                <a:xfrm>
                  <a:off x="1548" y="0"/>
                  <a:ext cx="586" cy="7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 dirty="0" err="1">
                      <a:cs typeface="Arial" charset="0"/>
                    </a:rPr>
                    <a:t>Nilai</a:t>
                  </a:r>
                  <a:r>
                    <a:rPr lang="en-US" sz="1600" b="0" dirty="0">
                      <a:cs typeface="Arial" charset="0"/>
                    </a:rPr>
                    <a:t> X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ctr" eaLnBrk="0" hangingPunct="0"/>
                  <a:r>
                    <a:rPr lang="en-US" sz="1600" b="0" dirty="0" err="1">
                      <a:cs typeface="Arial" charset="0"/>
                    </a:rPr>
                    <a:t>th</a:t>
                  </a:r>
                  <a:r>
                    <a:rPr lang="en-US" sz="1600" b="0" dirty="0">
                      <a:cs typeface="Arial" charset="0"/>
                    </a:rPr>
                    <a:t> </a:t>
                  </a:r>
                  <a:r>
                    <a:rPr lang="en-US" sz="1600" b="0" dirty="0" err="1">
                      <a:cs typeface="Arial" charset="0"/>
                    </a:rPr>
                    <a:t>dasar</a:t>
                  </a:r>
                  <a:r>
                    <a:rPr lang="en-US" sz="1600" b="0" dirty="0">
                      <a:cs typeface="Arial" charset="0"/>
                    </a:rPr>
                    <a:t> </a:t>
                  </a:r>
                  <a:r>
                    <a:rPr lang="en-US" sz="1600" b="0" dirty="0" smtClean="0">
                      <a:cs typeface="Arial" charset="0"/>
                    </a:rPr>
                    <a:t>2007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 dirty="0"/>
                </a:p>
              </p:txBody>
            </p:sp>
            <p:sp>
              <p:nvSpPr>
                <p:cNvPr id="100402" name="Rectangle 50"/>
                <p:cNvSpPr>
                  <a:spLocks noChangeArrowheads="1"/>
                </p:cNvSpPr>
                <p:nvPr/>
              </p:nvSpPr>
              <p:spPr bwMode="auto">
                <a:xfrm>
                  <a:off x="1505" y="0"/>
                  <a:ext cx="672" cy="71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53"/>
              <p:cNvGrpSpPr>
                <a:grpSpLocks/>
              </p:cNvGrpSpPr>
              <p:nvPr/>
            </p:nvGrpSpPr>
            <p:grpSpPr bwMode="auto">
              <a:xfrm>
                <a:off x="2177" y="0"/>
                <a:ext cx="614" cy="712"/>
                <a:chOff x="2177" y="0"/>
                <a:chExt cx="614" cy="712"/>
              </a:xfrm>
            </p:grpSpPr>
            <p:sp>
              <p:nvSpPr>
                <p:cNvPr id="100360" name="Rectangle 8"/>
                <p:cNvSpPr>
                  <a:spLocks noChangeArrowheads="1"/>
                </p:cNvSpPr>
                <p:nvPr/>
              </p:nvSpPr>
              <p:spPr bwMode="auto">
                <a:xfrm>
                  <a:off x="2220" y="0"/>
                  <a:ext cx="528" cy="7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 dirty="0" err="1">
                      <a:cs typeface="Arial" charset="0"/>
                    </a:rPr>
                    <a:t>Nilai</a:t>
                  </a:r>
                  <a:r>
                    <a:rPr lang="en-US" sz="1600" b="0" dirty="0">
                      <a:cs typeface="Arial" charset="0"/>
                    </a:rPr>
                    <a:t> X </a:t>
                  </a:r>
                </a:p>
                <a:p>
                  <a:pPr algn="ctr"/>
                  <a:r>
                    <a:rPr lang="en-US" sz="1600" b="0" dirty="0" err="1">
                      <a:cs typeface="Arial" charset="0"/>
                    </a:rPr>
                    <a:t>th</a:t>
                  </a:r>
                  <a:r>
                    <a:rPr lang="en-US" sz="1600" b="0" dirty="0">
                      <a:cs typeface="Arial" charset="0"/>
                    </a:rPr>
                    <a:t> </a:t>
                  </a:r>
                  <a:r>
                    <a:rPr lang="en-US" sz="1600" b="0" dirty="0" err="1">
                      <a:cs typeface="Arial" charset="0"/>
                    </a:rPr>
                    <a:t>dasar</a:t>
                  </a:r>
                  <a:r>
                    <a:rPr lang="en-US" sz="1600" b="0" dirty="0">
                      <a:cs typeface="Arial" charset="0"/>
                    </a:rPr>
                    <a:t> </a:t>
                  </a:r>
                  <a:r>
                    <a:rPr lang="en-US" sz="1600" b="0" dirty="0" smtClean="0">
                      <a:cs typeface="Arial" charset="0"/>
                    </a:rPr>
                    <a:t>2010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 dirty="0"/>
                </a:p>
              </p:txBody>
            </p:sp>
            <p:sp>
              <p:nvSpPr>
                <p:cNvPr id="100404" name="Rectangle 52"/>
                <p:cNvSpPr>
                  <a:spLocks noChangeArrowheads="1"/>
                </p:cNvSpPr>
                <p:nvPr/>
              </p:nvSpPr>
              <p:spPr bwMode="auto">
                <a:xfrm>
                  <a:off x="2177" y="0"/>
                  <a:ext cx="614" cy="71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55"/>
              <p:cNvGrpSpPr>
                <a:grpSpLocks/>
              </p:cNvGrpSpPr>
              <p:nvPr/>
            </p:nvGrpSpPr>
            <p:grpSpPr bwMode="auto">
              <a:xfrm>
                <a:off x="0" y="712"/>
                <a:ext cx="541" cy="500"/>
                <a:chOff x="0" y="712"/>
                <a:chExt cx="541" cy="500"/>
              </a:xfrm>
            </p:grpSpPr>
            <p:sp>
              <p:nvSpPr>
                <p:cNvPr id="100361" name="Rectangle 9"/>
                <p:cNvSpPr>
                  <a:spLocks noChangeArrowheads="1"/>
                </p:cNvSpPr>
                <p:nvPr/>
              </p:nvSpPr>
              <p:spPr bwMode="auto">
                <a:xfrm>
                  <a:off x="43" y="712"/>
                  <a:ext cx="455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>
                      <a:cs typeface="Arial" charset="0"/>
                    </a:rPr>
                    <a:t>      </a:t>
                  </a:r>
                  <a:r>
                    <a:rPr lang="en-US" sz="1600" b="0" dirty="0" smtClean="0">
                      <a:cs typeface="Arial" charset="0"/>
                    </a:rPr>
                    <a:t>2006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0406" name="Rectangle 54"/>
                <p:cNvSpPr>
                  <a:spLocks noChangeArrowheads="1"/>
                </p:cNvSpPr>
                <p:nvPr/>
              </p:nvSpPr>
              <p:spPr bwMode="auto">
                <a:xfrm>
                  <a:off x="0" y="712"/>
                  <a:ext cx="541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57"/>
              <p:cNvGrpSpPr>
                <a:grpSpLocks/>
              </p:cNvGrpSpPr>
              <p:nvPr/>
            </p:nvGrpSpPr>
            <p:grpSpPr bwMode="auto">
              <a:xfrm>
                <a:off x="541" y="712"/>
                <a:ext cx="590" cy="500"/>
                <a:chOff x="541" y="712"/>
                <a:chExt cx="590" cy="500"/>
              </a:xfrm>
            </p:grpSpPr>
            <p:sp>
              <p:nvSpPr>
                <p:cNvPr id="100362" name="Rectangle 10"/>
                <p:cNvSpPr>
                  <a:spLocks noChangeArrowheads="1"/>
                </p:cNvSpPr>
                <p:nvPr/>
              </p:nvSpPr>
              <p:spPr bwMode="auto">
                <a:xfrm>
                  <a:off x="584" y="712"/>
                  <a:ext cx="504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4,2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08" name="Rectangle 56"/>
                <p:cNvSpPr>
                  <a:spLocks noChangeArrowheads="1"/>
                </p:cNvSpPr>
                <p:nvPr/>
              </p:nvSpPr>
              <p:spPr bwMode="auto">
                <a:xfrm>
                  <a:off x="541" y="712"/>
                  <a:ext cx="590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59"/>
              <p:cNvGrpSpPr>
                <a:grpSpLocks/>
              </p:cNvGrpSpPr>
              <p:nvPr/>
            </p:nvGrpSpPr>
            <p:grpSpPr bwMode="auto">
              <a:xfrm>
                <a:off x="1131" y="712"/>
                <a:ext cx="374" cy="500"/>
                <a:chOff x="1131" y="712"/>
                <a:chExt cx="374" cy="500"/>
              </a:xfrm>
            </p:grpSpPr>
            <p:sp>
              <p:nvSpPr>
                <p:cNvPr id="100363" name="Rectangle 11"/>
                <p:cNvSpPr>
                  <a:spLocks noChangeArrowheads="1"/>
                </p:cNvSpPr>
                <p:nvPr/>
              </p:nvSpPr>
              <p:spPr bwMode="auto">
                <a:xfrm>
                  <a:off x="1174" y="712"/>
                  <a:ext cx="28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10" name="Rectangle 58"/>
                <p:cNvSpPr>
                  <a:spLocks noChangeArrowheads="1"/>
                </p:cNvSpPr>
                <p:nvPr/>
              </p:nvSpPr>
              <p:spPr bwMode="auto">
                <a:xfrm>
                  <a:off x="1131" y="712"/>
                  <a:ext cx="374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61"/>
              <p:cNvGrpSpPr>
                <a:grpSpLocks/>
              </p:cNvGrpSpPr>
              <p:nvPr/>
            </p:nvGrpSpPr>
            <p:grpSpPr bwMode="auto">
              <a:xfrm>
                <a:off x="1505" y="712"/>
                <a:ext cx="672" cy="500"/>
                <a:chOff x="1505" y="712"/>
                <a:chExt cx="672" cy="500"/>
              </a:xfrm>
            </p:grpSpPr>
            <p:sp>
              <p:nvSpPr>
                <p:cNvPr id="100364" name="Rectangle 12"/>
                <p:cNvSpPr>
                  <a:spLocks noChangeArrowheads="1"/>
                </p:cNvSpPr>
                <p:nvPr/>
              </p:nvSpPr>
              <p:spPr bwMode="auto">
                <a:xfrm>
                  <a:off x="1548" y="712"/>
                  <a:ext cx="586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-1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12" name="Rectangle 60"/>
                <p:cNvSpPr>
                  <a:spLocks noChangeArrowheads="1"/>
                </p:cNvSpPr>
                <p:nvPr/>
              </p:nvSpPr>
              <p:spPr bwMode="auto">
                <a:xfrm>
                  <a:off x="1505" y="712"/>
                  <a:ext cx="672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63"/>
              <p:cNvGrpSpPr>
                <a:grpSpLocks/>
              </p:cNvGrpSpPr>
              <p:nvPr/>
            </p:nvGrpSpPr>
            <p:grpSpPr bwMode="auto">
              <a:xfrm>
                <a:off x="2177" y="712"/>
                <a:ext cx="614" cy="500"/>
                <a:chOff x="2177" y="712"/>
                <a:chExt cx="614" cy="500"/>
              </a:xfrm>
            </p:grpSpPr>
            <p:sp>
              <p:nvSpPr>
                <p:cNvPr id="100365" name="Rectangle 13"/>
                <p:cNvSpPr>
                  <a:spLocks noChangeArrowheads="1"/>
                </p:cNvSpPr>
                <p:nvPr/>
              </p:nvSpPr>
              <p:spPr bwMode="auto">
                <a:xfrm>
                  <a:off x="2220" y="712"/>
                  <a:ext cx="52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-4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14" name="Rectangle 62"/>
                <p:cNvSpPr>
                  <a:spLocks noChangeArrowheads="1"/>
                </p:cNvSpPr>
                <p:nvPr/>
              </p:nvSpPr>
              <p:spPr bwMode="auto">
                <a:xfrm>
                  <a:off x="2177" y="712"/>
                  <a:ext cx="614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65"/>
              <p:cNvGrpSpPr>
                <a:grpSpLocks/>
              </p:cNvGrpSpPr>
              <p:nvPr/>
            </p:nvGrpSpPr>
            <p:grpSpPr bwMode="auto">
              <a:xfrm>
                <a:off x="0" y="1212"/>
                <a:ext cx="541" cy="394"/>
                <a:chOff x="0" y="1212"/>
                <a:chExt cx="541" cy="394"/>
              </a:xfrm>
            </p:grpSpPr>
            <p:sp>
              <p:nvSpPr>
                <p:cNvPr id="100366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1212"/>
                  <a:ext cx="455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>
                      <a:solidFill>
                        <a:schemeClr val="folHlink"/>
                      </a:solidFill>
                      <a:cs typeface="Arial" charset="0"/>
                    </a:rPr>
                    <a:t>K1 </a:t>
                  </a:r>
                  <a:r>
                    <a:rPr lang="en-US" sz="1600" b="0" dirty="0" smtClean="0">
                      <a:solidFill>
                        <a:schemeClr val="folHlink"/>
                      </a:solidFill>
                      <a:cs typeface="Arial" charset="0"/>
                    </a:rPr>
                    <a:t>200</a:t>
                  </a:r>
                  <a:r>
                    <a:rPr lang="en-US" sz="1600" b="0" dirty="0" smtClean="0">
                      <a:cs typeface="Arial" charset="0"/>
                    </a:rPr>
                    <a:t>7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0416" name="Rectangle 64"/>
                <p:cNvSpPr>
                  <a:spLocks noChangeArrowheads="1"/>
                </p:cNvSpPr>
                <p:nvPr/>
              </p:nvSpPr>
              <p:spPr bwMode="auto">
                <a:xfrm>
                  <a:off x="0" y="1212"/>
                  <a:ext cx="541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67"/>
              <p:cNvGrpSpPr>
                <a:grpSpLocks/>
              </p:cNvGrpSpPr>
              <p:nvPr/>
            </p:nvGrpSpPr>
            <p:grpSpPr bwMode="auto">
              <a:xfrm>
                <a:off x="541" y="1212"/>
                <a:ext cx="590" cy="394"/>
                <a:chOff x="541" y="1212"/>
                <a:chExt cx="590" cy="394"/>
              </a:xfrm>
            </p:grpSpPr>
            <p:sp>
              <p:nvSpPr>
                <p:cNvPr id="100367" name="Rectangle 15"/>
                <p:cNvSpPr>
                  <a:spLocks noChangeArrowheads="1"/>
                </p:cNvSpPr>
                <p:nvPr/>
              </p:nvSpPr>
              <p:spPr bwMode="auto">
                <a:xfrm>
                  <a:off x="584" y="1212"/>
                  <a:ext cx="504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5,0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18" name="Rectangle 66"/>
                <p:cNvSpPr>
                  <a:spLocks noChangeArrowheads="1"/>
                </p:cNvSpPr>
                <p:nvPr/>
              </p:nvSpPr>
              <p:spPr bwMode="auto">
                <a:xfrm>
                  <a:off x="541" y="1212"/>
                  <a:ext cx="590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69"/>
              <p:cNvGrpSpPr>
                <a:grpSpLocks/>
              </p:cNvGrpSpPr>
              <p:nvPr/>
            </p:nvGrpSpPr>
            <p:grpSpPr bwMode="auto">
              <a:xfrm>
                <a:off x="1131" y="1212"/>
                <a:ext cx="374" cy="394"/>
                <a:chOff x="1131" y="1212"/>
                <a:chExt cx="374" cy="394"/>
              </a:xfrm>
            </p:grpSpPr>
            <p:sp>
              <p:nvSpPr>
                <p:cNvPr id="100368" name="Rectangle 16"/>
                <p:cNvSpPr>
                  <a:spLocks noChangeArrowheads="1"/>
                </p:cNvSpPr>
                <p:nvPr/>
              </p:nvSpPr>
              <p:spPr bwMode="auto">
                <a:xfrm>
                  <a:off x="1174" y="1212"/>
                  <a:ext cx="288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Arial" charset="0"/>
                    </a:rPr>
                    <a:t>4,93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20" name="Rectangle 68"/>
                <p:cNvSpPr>
                  <a:spLocks noChangeArrowheads="1"/>
                </p:cNvSpPr>
                <p:nvPr/>
              </p:nvSpPr>
              <p:spPr bwMode="auto">
                <a:xfrm>
                  <a:off x="1131" y="1212"/>
                  <a:ext cx="374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71"/>
              <p:cNvGrpSpPr>
                <a:grpSpLocks/>
              </p:cNvGrpSpPr>
              <p:nvPr/>
            </p:nvGrpSpPr>
            <p:grpSpPr bwMode="auto">
              <a:xfrm>
                <a:off x="1505" y="1212"/>
                <a:ext cx="672" cy="394"/>
                <a:chOff x="1505" y="1212"/>
                <a:chExt cx="672" cy="394"/>
              </a:xfrm>
            </p:grpSpPr>
            <p:sp>
              <p:nvSpPr>
                <p:cNvPr id="100369" name="Rectangle 17"/>
                <p:cNvSpPr>
                  <a:spLocks noChangeArrowheads="1"/>
                </p:cNvSpPr>
                <p:nvPr/>
              </p:nvSpPr>
              <p:spPr bwMode="auto">
                <a:xfrm>
                  <a:off x="1548" y="1212"/>
                  <a:ext cx="586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22" name="Rectangle 70"/>
                <p:cNvSpPr>
                  <a:spLocks noChangeArrowheads="1"/>
                </p:cNvSpPr>
                <p:nvPr/>
              </p:nvSpPr>
              <p:spPr bwMode="auto">
                <a:xfrm>
                  <a:off x="1505" y="1212"/>
                  <a:ext cx="672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73"/>
              <p:cNvGrpSpPr>
                <a:grpSpLocks/>
              </p:cNvGrpSpPr>
              <p:nvPr/>
            </p:nvGrpSpPr>
            <p:grpSpPr bwMode="auto">
              <a:xfrm>
                <a:off x="2177" y="1212"/>
                <a:ext cx="614" cy="394"/>
                <a:chOff x="2177" y="1212"/>
                <a:chExt cx="614" cy="394"/>
              </a:xfrm>
            </p:grpSpPr>
            <p:sp>
              <p:nvSpPr>
                <p:cNvPr id="100370" name="Rectangle 18"/>
                <p:cNvSpPr>
                  <a:spLocks noChangeArrowheads="1"/>
                </p:cNvSpPr>
                <p:nvPr/>
              </p:nvSpPr>
              <p:spPr bwMode="auto">
                <a:xfrm>
                  <a:off x="2220" y="1212"/>
                  <a:ext cx="528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-3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24" name="Rectangle 72"/>
                <p:cNvSpPr>
                  <a:spLocks noChangeArrowheads="1"/>
                </p:cNvSpPr>
                <p:nvPr/>
              </p:nvSpPr>
              <p:spPr bwMode="auto">
                <a:xfrm>
                  <a:off x="2177" y="1212"/>
                  <a:ext cx="614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75"/>
              <p:cNvGrpSpPr>
                <a:grpSpLocks/>
              </p:cNvGrpSpPr>
              <p:nvPr/>
            </p:nvGrpSpPr>
            <p:grpSpPr bwMode="auto">
              <a:xfrm>
                <a:off x="0" y="1606"/>
                <a:ext cx="541" cy="500"/>
                <a:chOff x="0" y="1606"/>
                <a:chExt cx="541" cy="500"/>
              </a:xfrm>
            </p:grpSpPr>
            <p:sp>
              <p:nvSpPr>
                <p:cNvPr id="100371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1606"/>
                  <a:ext cx="455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>
                      <a:cs typeface="Arial" charset="0"/>
                    </a:rPr>
                    <a:t>      </a:t>
                  </a:r>
                  <a:r>
                    <a:rPr lang="en-US" sz="1600" b="0" dirty="0" smtClean="0">
                      <a:cs typeface="Arial" charset="0"/>
                    </a:rPr>
                    <a:t>2008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0426" name="Rectangle 74"/>
                <p:cNvSpPr>
                  <a:spLocks noChangeArrowheads="1"/>
                </p:cNvSpPr>
                <p:nvPr/>
              </p:nvSpPr>
              <p:spPr bwMode="auto">
                <a:xfrm>
                  <a:off x="0" y="1606"/>
                  <a:ext cx="541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77"/>
              <p:cNvGrpSpPr>
                <a:grpSpLocks/>
              </p:cNvGrpSpPr>
              <p:nvPr/>
            </p:nvGrpSpPr>
            <p:grpSpPr bwMode="auto">
              <a:xfrm>
                <a:off x="541" y="1606"/>
                <a:ext cx="590" cy="500"/>
                <a:chOff x="541" y="1606"/>
                <a:chExt cx="590" cy="500"/>
              </a:xfrm>
            </p:grpSpPr>
            <p:sp>
              <p:nvSpPr>
                <p:cNvPr id="100372" name="Rectangle 20"/>
                <p:cNvSpPr>
                  <a:spLocks noChangeArrowheads="1"/>
                </p:cNvSpPr>
                <p:nvPr/>
              </p:nvSpPr>
              <p:spPr bwMode="auto">
                <a:xfrm>
                  <a:off x="584" y="1606"/>
                  <a:ext cx="504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5,6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28" name="Rectangle 76"/>
                <p:cNvSpPr>
                  <a:spLocks noChangeArrowheads="1"/>
                </p:cNvSpPr>
                <p:nvPr/>
              </p:nvSpPr>
              <p:spPr bwMode="auto">
                <a:xfrm>
                  <a:off x="541" y="1606"/>
                  <a:ext cx="590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79"/>
              <p:cNvGrpSpPr>
                <a:grpSpLocks/>
              </p:cNvGrpSpPr>
              <p:nvPr/>
            </p:nvGrpSpPr>
            <p:grpSpPr bwMode="auto">
              <a:xfrm>
                <a:off x="1131" y="1606"/>
                <a:ext cx="374" cy="500"/>
                <a:chOff x="1131" y="1606"/>
                <a:chExt cx="374" cy="500"/>
              </a:xfrm>
            </p:grpSpPr>
            <p:sp>
              <p:nvSpPr>
                <p:cNvPr id="100373" name="Rectangle 21"/>
                <p:cNvSpPr>
                  <a:spLocks noChangeArrowheads="1"/>
                </p:cNvSpPr>
                <p:nvPr/>
              </p:nvSpPr>
              <p:spPr bwMode="auto">
                <a:xfrm>
                  <a:off x="1174" y="1606"/>
                  <a:ext cx="28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30" name="Rectangle 78"/>
                <p:cNvSpPr>
                  <a:spLocks noChangeArrowheads="1"/>
                </p:cNvSpPr>
                <p:nvPr/>
              </p:nvSpPr>
              <p:spPr bwMode="auto">
                <a:xfrm>
                  <a:off x="1131" y="1606"/>
                  <a:ext cx="374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81"/>
              <p:cNvGrpSpPr>
                <a:grpSpLocks/>
              </p:cNvGrpSpPr>
              <p:nvPr/>
            </p:nvGrpSpPr>
            <p:grpSpPr bwMode="auto">
              <a:xfrm>
                <a:off x="1505" y="1606"/>
                <a:ext cx="672" cy="500"/>
                <a:chOff x="1505" y="1606"/>
                <a:chExt cx="672" cy="500"/>
              </a:xfrm>
            </p:grpSpPr>
            <p:sp>
              <p:nvSpPr>
                <p:cNvPr id="100374" name="Rectangle 22"/>
                <p:cNvSpPr>
                  <a:spLocks noChangeArrowheads="1"/>
                </p:cNvSpPr>
                <p:nvPr/>
              </p:nvSpPr>
              <p:spPr bwMode="auto">
                <a:xfrm>
                  <a:off x="1548" y="1606"/>
                  <a:ext cx="586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32" name="Rectangle 80"/>
                <p:cNvSpPr>
                  <a:spLocks noChangeArrowheads="1"/>
                </p:cNvSpPr>
                <p:nvPr/>
              </p:nvSpPr>
              <p:spPr bwMode="auto">
                <a:xfrm>
                  <a:off x="1505" y="1606"/>
                  <a:ext cx="672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83"/>
              <p:cNvGrpSpPr>
                <a:grpSpLocks/>
              </p:cNvGrpSpPr>
              <p:nvPr/>
            </p:nvGrpSpPr>
            <p:grpSpPr bwMode="auto">
              <a:xfrm>
                <a:off x="2177" y="1606"/>
                <a:ext cx="614" cy="500"/>
                <a:chOff x="2177" y="1606"/>
                <a:chExt cx="614" cy="500"/>
              </a:xfrm>
            </p:grpSpPr>
            <p:sp>
              <p:nvSpPr>
                <p:cNvPr id="100375" name="Rectangle 23"/>
                <p:cNvSpPr>
                  <a:spLocks noChangeArrowheads="1"/>
                </p:cNvSpPr>
                <p:nvPr/>
              </p:nvSpPr>
              <p:spPr bwMode="auto">
                <a:xfrm>
                  <a:off x="2220" y="1606"/>
                  <a:ext cx="52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-2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34" name="Rectangle 82"/>
                <p:cNvSpPr>
                  <a:spLocks noChangeArrowheads="1"/>
                </p:cNvSpPr>
                <p:nvPr/>
              </p:nvSpPr>
              <p:spPr bwMode="auto">
                <a:xfrm>
                  <a:off x="2177" y="1606"/>
                  <a:ext cx="614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85"/>
              <p:cNvGrpSpPr>
                <a:grpSpLocks/>
              </p:cNvGrpSpPr>
              <p:nvPr/>
            </p:nvGrpSpPr>
            <p:grpSpPr bwMode="auto">
              <a:xfrm>
                <a:off x="0" y="2106"/>
                <a:ext cx="541" cy="403"/>
                <a:chOff x="0" y="2106"/>
                <a:chExt cx="541" cy="403"/>
              </a:xfrm>
            </p:grpSpPr>
            <p:sp>
              <p:nvSpPr>
                <p:cNvPr id="100376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2106"/>
                  <a:ext cx="4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36" name="Rectangle 84"/>
                <p:cNvSpPr>
                  <a:spLocks noChangeArrowheads="1"/>
                </p:cNvSpPr>
                <p:nvPr/>
              </p:nvSpPr>
              <p:spPr bwMode="auto">
                <a:xfrm>
                  <a:off x="0" y="2106"/>
                  <a:ext cx="5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87"/>
              <p:cNvGrpSpPr>
                <a:grpSpLocks/>
              </p:cNvGrpSpPr>
              <p:nvPr/>
            </p:nvGrpSpPr>
            <p:grpSpPr bwMode="auto">
              <a:xfrm>
                <a:off x="541" y="2106"/>
                <a:ext cx="590" cy="403"/>
                <a:chOff x="541" y="2106"/>
                <a:chExt cx="590" cy="403"/>
              </a:xfrm>
            </p:grpSpPr>
            <p:sp>
              <p:nvSpPr>
                <p:cNvPr id="100377" name="Rectangle 25"/>
                <p:cNvSpPr>
                  <a:spLocks noChangeArrowheads="1"/>
                </p:cNvSpPr>
                <p:nvPr/>
              </p:nvSpPr>
              <p:spPr bwMode="auto">
                <a:xfrm>
                  <a:off x="584" y="2106"/>
                  <a:ext cx="50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38" name="Rectangle 86"/>
                <p:cNvSpPr>
                  <a:spLocks noChangeArrowheads="1"/>
                </p:cNvSpPr>
                <p:nvPr/>
              </p:nvSpPr>
              <p:spPr bwMode="auto">
                <a:xfrm>
                  <a:off x="541" y="2106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89"/>
              <p:cNvGrpSpPr>
                <a:grpSpLocks/>
              </p:cNvGrpSpPr>
              <p:nvPr/>
            </p:nvGrpSpPr>
            <p:grpSpPr bwMode="auto">
              <a:xfrm>
                <a:off x="1131" y="2106"/>
                <a:ext cx="374" cy="403"/>
                <a:chOff x="1131" y="2106"/>
                <a:chExt cx="374" cy="403"/>
              </a:xfrm>
            </p:grpSpPr>
            <p:sp>
              <p:nvSpPr>
                <p:cNvPr id="100378" name="Rectangle 26"/>
                <p:cNvSpPr>
                  <a:spLocks noChangeArrowheads="1"/>
                </p:cNvSpPr>
                <p:nvPr/>
              </p:nvSpPr>
              <p:spPr bwMode="auto">
                <a:xfrm>
                  <a:off x="1174" y="2106"/>
                  <a:ext cx="28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40" name="Rectangle 88"/>
                <p:cNvSpPr>
                  <a:spLocks noChangeArrowheads="1"/>
                </p:cNvSpPr>
                <p:nvPr/>
              </p:nvSpPr>
              <p:spPr bwMode="auto">
                <a:xfrm>
                  <a:off x="1131" y="2106"/>
                  <a:ext cx="37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91"/>
              <p:cNvGrpSpPr>
                <a:grpSpLocks/>
              </p:cNvGrpSpPr>
              <p:nvPr/>
            </p:nvGrpSpPr>
            <p:grpSpPr bwMode="auto">
              <a:xfrm>
                <a:off x="1505" y="2106"/>
                <a:ext cx="672" cy="403"/>
                <a:chOff x="1505" y="2106"/>
                <a:chExt cx="672" cy="403"/>
              </a:xfrm>
            </p:grpSpPr>
            <p:sp>
              <p:nvSpPr>
                <p:cNvPr id="100379" name="Rectangle 27"/>
                <p:cNvSpPr>
                  <a:spLocks noChangeArrowheads="1"/>
                </p:cNvSpPr>
                <p:nvPr/>
              </p:nvSpPr>
              <p:spPr bwMode="auto">
                <a:xfrm>
                  <a:off x="1548" y="2106"/>
                  <a:ext cx="58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42" name="Rectangle 90"/>
                <p:cNvSpPr>
                  <a:spLocks noChangeArrowheads="1"/>
                </p:cNvSpPr>
                <p:nvPr/>
              </p:nvSpPr>
              <p:spPr bwMode="auto">
                <a:xfrm>
                  <a:off x="1505" y="2106"/>
                  <a:ext cx="6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93"/>
              <p:cNvGrpSpPr>
                <a:grpSpLocks/>
              </p:cNvGrpSpPr>
              <p:nvPr/>
            </p:nvGrpSpPr>
            <p:grpSpPr bwMode="auto">
              <a:xfrm>
                <a:off x="2177" y="2106"/>
                <a:ext cx="614" cy="403"/>
                <a:chOff x="2177" y="2106"/>
                <a:chExt cx="614" cy="403"/>
              </a:xfrm>
            </p:grpSpPr>
            <p:sp>
              <p:nvSpPr>
                <p:cNvPr id="100380" name="Rectangle 28"/>
                <p:cNvSpPr>
                  <a:spLocks noChangeArrowheads="1"/>
                </p:cNvSpPr>
                <p:nvPr/>
              </p:nvSpPr>
              <p:spPr bwMode="auto">
                <a:xfrm>
                  <a:off x="2220" y="2106"/>
                  <a:ext cx="5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44" name="Rectangle 92"/>
                <p:cNvSpPr>
                  <a:spLocks noChangeArrowheads="1"/>
                </p:cNvSpPr>
                <p:nvPr/>
              </p:nvSpPr>
              <p:spPr bwMode="auto">
                <a:xfrm>
                  <a:off x="2177" y="2106"/>
                  <a:ext cx="6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95"/>
              <p:cNvGrpSpPr>
                <a:grpSpLocks/>
              </p:cNvGrpSpPr>
              <p:nvPr/>
            </p:nvGrpSpPr>
            <p:grpSpPr bwMode="auto">
              <a:xfrm>
                <a:off x="0" y="2509"/>
                <a:ext cx="541" cy="500"/>
                <a:chOff x="0" y="2509"/>
                <a:chExt cx="541" cy="500"/>
              </a:xfrm>
            </p:grpSpPr>
            <p:sp>
              <p:nvSpPr>
                <p:cNvPr id="100381" name="Rectangle 29"/>
                <p:cNvSpPr>
                  <a:spLocks noChangeArrowheads="1"/>
                </p:cNvSpPr>
                <p:nvPr/>
              </p:nvSpPr>
              <p:spPr bwMode="auto">
                <a:xfrm>
                  <a:off x="43" y="2509"/>
                  <a:ext cx="455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>
                      <a:cs typeface="Arial" charset="0"/>
                    </a:rPr>
                    <a:t>      </a:t>
                  </a:r>
                  <a:r>
                    <a:rPr lang="en-US" sz="1600" b="0" dirty="0" smtClean="0">
                      <a:cs typeface="Arial" charset="0"/>
                    </a:rPr>
                    <a:t>2009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0446" name="Rectangle 94"/>
                <p:cNvSpPr>
                  <a:spLocks noChangeArrowheads="1"/>
                </p:cNvSpPr>
                <p:nvPr/>
              </p:nvSpPr>
              <p:spPr bwMode="auto">
                <a:xfrm>
                  <a:off x="0" y="2509"/>
                  <a:ext cx="541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97"/>
              <p:cNvGrpSpPr>
                <a:grpSpLocks/>
              </p:cNvGrpSpPr>
              <p:nvPr/>
            </p:nvGrpSpPr>
            <p:grpSpPr bwMode="auto">
              <a:xfrm>
                <a:off x="541" y="2509"/>
                <a:ext cx="590" cy="500"/>
                <a:chOff x="541" y="2509"/>
                <a:chExt cx="590" cy="500"/>
              </a:xfrm>
            </p:grpSpPr>
            <p:sp>
              <p:nvSpPr>
                <p:cNvPr id="100382" name="Rectangle 30"/>
                <p:cNvSpPr>
                  <a:spLocks noChangeArrowheads="1"/>
                </p:cNvSpPr>
                <p:nvPr/>
              </p:nvSpPr>
              <p:spPr bwMode="auto">
                <a:xfrm>
                  <a:off x="584" y="2509"/>
                  <a:ext cx="504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6,1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48" name="Rectangle 96"/>
                <p:cNvSpPr>
                  <a:spLocks noChangeArrowheads="1"/>
                </p:cNvSpPr>
                <p:nvPr/>
              </p:nvSpPr>
              <p:spPr bwMode="auto">
                <a:xfrm>
                  <a:off x="541" y="2509"/>
                  <a:ext cx="590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99"/>
              <p:cNvGrpSpPr>
                <a:grpSpLocks/>
              </p:cNvGrpSpPr>
              <p:nvPr/>
            </p:nvGrpSpPr>
            <p:grpSpPr bwMode="auto">
              <a:xfrm>
                <a:off x="1131" y="2509"/>
                <a:ext cx="374" cy="500"/>
                <a:chOff x="1131" y="2509"/>
                <a:chExt cx="374" cy="500"/>
              </a:xfrm>
            </p:grpSpPr>
            <p:sp>
              <p:nvSpPr>
                <p:cNvPr id="100383" name="Rectangle 31"/>
                <p:cNvSpPr>
                  <a:spLocks noChangeArrowheads="1"/>
                </p:cNvSpPr>
                <p:nvPr/>
              </p:nvSpPr>
              <p:spPr bwMode="auto">
                <a:xfrm>
                  <a:off x="1174" y="2509"/>
                  <a:ext cx="28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50" name="Rectangle 98"/>
                <p:cNvSpPr>
                  <a:spLocks noChangeArrowheads="1"/>
                </p:cNvSpPr>
                <p:nvPr/>
              </p:nvSpPr>
              <p:spPr bwMode="auto">
                <a:xfrm>
                  <a:off x="1131" y="2509"/>
                  <a:ext cx="374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352" name="Group 101"/>
              <p:cNvGrpSpPr>
                <a:grpSpLocks/>
              </p:cNvGrpSpPr>
              <p:nvPr/>
            </p:nvGrpSpPr>
            <p:grpSpPr bwMode="auto">
              <a:xfrm>
                <a:off x="1505" y="2509"/>
                <a:ext cx="672" cy="500"/>
                <a:chOff x="1505" y="2509"/>
                <a:chExt cx="672" cy="500"/>
              </a:xfrm>
            </p:grpSpPr>
            <p:sp>
              <p:nvSpPr>
                <p:cNvPr id="100384" name="Rectangle 32"/>
                <p:cNvSpPr>
                  <a:spLocks noChangeArrowheads="1"/>
                </p:cNvSpPr>
                <p:nvPr/>
              </p:nvSpPr>
              <p:spPr bwMode="auto">
                <a:xfrm>
                  <a:off x="1548" y="2509"/>
                  <a:ext cx="586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52" name="Rectangle 100"/>
                <p:cNvSpPr>
                  <a:spLocks noChangeArrowheads="1"/>
                </p:cNvSpPr>
                <p:nvPr/>
              </p:nvSpPr>
              <p:spPr bwMode="auto">
                <a:xfrm>
                  <a:off x="1505" y="2509"/>
                  <a:ext cx="672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353" name="Group 103"/>
              <p:cNvGrpSpPr>
                <a:grpSpLocks/>
              </p:cNvGrpSpPr>
              <p:nvPr/>
            </p:nvGrpSpPr>
            <p:grpSpPr bwMode="auto">
              <a:xfrm>
                <a:off x="2177" y="2509"/>
                <a:ext cx="614" cy="500"/>
                <a:chOff x="2177" y="2509"/>
                <a:chExt cx="614" cy="500"/>
              </a:xfrm>
            </p:grpSpPr>
            <p:sp>
              <p:nvSpPr>
                <p:cNvPr id="100385" name="Rectangle 33"/>
                <p:cNvSpPr>
                  <a:spLocks noChangeArrowheads="1"/>
                </p:cNvSpPr>
                <p:nvPr/>
              </p:nvSpPr>
              <p:spPr bwMode="auto">
                <a:xfrm>
                  <a:off x="2220" y="2509"/>
                  <a:ext cx="52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-1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54" name="Rectangle 102"/>
                <p:cNvSpPr>
                  <a:spLocks noChangeArrowheads="1"/>
                </p:cNvSpPr>
                <p:nvPr/>
              </p:nvSpPr>
              <p:spPr bwMode="auto">
                <a:xfrm>
                  <a:off x="2177" y="2509"/>
                  <a:ext cx="614" cy="50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355" name="Group 105"/>
              <p:cNvGrpSpPr>
                <a:grpSpLocks/>
              </p:cNvGrpSpPr>
              <p:nvPr/>
            </p:nvGrpSpPr>
            <p:grpSpPr bwMode="auto">
              <a:xfrm>
                <a:off x="0" y="3009"/>
                <a:ext cx="541" cy="394"/>
                <a:chOff x="0" y="3009"/>
                <a:chExt cx="541" cy="394"/>
              </a:xfrm>
            </p:grpSpPr>
            <p:sp>
              <p:nvSpPr>
                <p:cNvPr id="100386" name="Rectangle 34"/>
                <p:cNvSpPr>
                  <a:spLocks noChangeArrowheads="1"/>
                </p:cNvSpPr>
                <p:nvPr/>
              </p:nvSpPr>
              <p:spPr bwMode="auto">
                <a:xfrm>
                  <a:off x="43" y="3009"/>
                  <a:ext cx="455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>
                      <a:solidFill>
                        <a:schemeClr val="folHlink"/>
                      </a:solidFill>
                      <a:cs typeface="Arial" charset="0"/>
                    </a:rPr>
                    <a:t>K2 </a:t>
                  </a:r>
                  <a:r>
                    <a:rPr lang="en-US" sz="1600" b="0" dirty="0" smtClean="0">
                      <a:cs typeface="Arial" charset="0"/>
                    </a:rPr>
                    <a:t>2010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0456" name="Rectangle 104"/>
                <p:cNvSpPr>
                  <a:spLocks noChangeArrowheads="1"/>
                </p:cNvSpPr>
                <p:nvPr/>
              </p:nvSpPr>
              <p:spPr bwMode="auto">
                <a:xfrm>
                  <a:off x="0" y="3009"/>
                  <a:ext cx="541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397" name="Group 107"/>
              <p:cNvGrpSpPr>
                <a:grpSpLocks/>
              </p:cNvGrpSpPr>
              <p:nvPr/>
            </p:nvGrpSpPr>
            <p:grpSpPr bwMode="auto">
              <a:xfrm>
                <a:off x="541" y="3009"/>
                <a:ext cx="590" cy="394"/>
                <a:chOff x="541" y="3009"/>
                <a:chExt cx="590" cy="394"/>
              </a:xfrm>
            </p:grpSpPr>
            <p:sp>
              <p:nvSpPr>
                <p:cNvPr id="100387" name="Rectangle 35"/>
                <p:cNvSpPr>
                  <a:spLocks noChangeArrowheads="1"/>
                </p:cNvSpPr>
                <p:nvPr/>
              </p:nvSpPr>
              <p:spPr bwMode="auto">
                <a:xfrm>
                  <a:off x="584" y="3009"/>
                  <a:ext cx="504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6,7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58" name="Rectangle 106"/>
                <p:cNvSpPr>
                  <a:spLocks noChangeArrowheads="1"/>
                </p:cNvSpPr>
                <p:nvPr/>
              </p:nvSpPr>
              <p:spPr bwMode="auto">
                <a:xfrm>
                  <a:off x="541" y="3009"/>
                  <a:ext cx="590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399" name="Group 109"/>
              <p:cNvGrpSpPr>
                <a:grpSpLocks/>
              </p:cNvGrpSpPr>
              <p:nvPr/>
            </p:nvGrpSpPr>
            <p:grpSpPr bwMode="auto">
              <a:xfrm>
                <a:off x="1131" y="3009"/>
                <a:ext cx="374" cy="394"/>
                <a:chOff x="1131" y="3009"/>
                <a:chExt cx="374" cy="394"/>
              </a:xfrm>
            </p:grpSpPr>
            <p:sp>
              <p:nvSpPr>
                <p:cNvPr id="100388" name="Rectangle 36"/>
                <p:cNvSpPr>
                  <a:spLocks noChangeArrowheads="1"/>
                </p:cNvSpPr>
                <p:nvPr/>
              </p:nvSpPr>
              <p:spPr bwMode="auto">
                <a:xfrm>
                  <a:off x="1174" y="3009"/>
                  <a:ext cx="288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Arial" charset="0"/>
                    </a:rPr>
                    <a:t>6,67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60" name="Rectangle 108"/>
                <p:cNvSpPr>
                  <a:spLocks noChangeArrowheads="1"/>
                </p:cNvSpPr>
                <p:nvPr/>
              </p:nvSpPr>
              <p:spPr bwMode="auto">
                <a:xfrm>
                  <a:off x="1131" y="3009"/>
                  <a:ext cx="374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401" name="Group 111"/>
              <p:cNvGrpSpPr>
                <a:grpSpLocks/>
              </p:cNvGrpSpPr>
              <p:nvPr/>
            </p:nvGrpSpPr>
            <p:grpSpPr bwMode="auto">
              <a:xfrm>
                <a:off x="1505" y="3009"/>
                <a:ext cx="672" cy="394"/>
                <a:chOff x="1505" y="3009"/>
                <a:chExt cx="672" cy="394"/>
              </a:xfrm>
            </p:grpSpPr>
            <p:sp>
              <p:nvSpPr>
                <p:cNvPr id="100389" name="Rectangle 37"/>
                <p:cNvSpPr>
                  <a:spLocks noChangeArrowheads="1"/>
                </p:cNvSpPr>
                <p:nvPr/>
              </p:nvSpPr>
              <p:spPr bwMode="auto">
                <a:xfrm>
                  <a:off x="1548" y="3009"/>
                  <a:ext cx="586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3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62" name="Rectangle 110"/>
                <p:cNvSpPr>
                  <a:spLocks noChangeArrowheads="1"/>
                </p:cNvSpPr>
                <p:nvPr/>
              </p:nvSpPr>
              <p:spPr bwMode="auto">
                <a:xfrm>
                  <a:off x="1505" y="3009"/>
                  <a:ext cx="672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403" name="Group 113"/>
              <p:cNvGrpSpPr>
                <a:grpSpLocks/>
              </p:cNvGrpSpPr>
              <p:nvPr/>
            </p:nvGrpSpPr>
            <p:grpSpPr bwMode="auto">
              <a:xfrm>
                <a:off x="2177" y="3009"/>
                <a:ext cx="614" cy="394"/>
                <a:chOff x="2177" y="3009"/>
                <a:chExt cx="614" cy="394"/>
              </a:xfrm>
            </p:grpSpPr>
            <p:sp>
              <p:nvSpPr>
                <p:cNvPr id="100390" name="Rectangle 38"/>
                <p:cNvSpPr>
                  <a:spLocks noChangeArrowheads="1"/>
                </p:cNvSpPr>
                <p:nvPr/>
              </p:nvSpPr>
              <p:spPr bwMode="auto">
                <a:xfrm>
                  <a:off x="2220" y="3009"/>
                  <a:ext cx="528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64" name="Rectangle 112"/>
                <p:cNvSpPr>
                  <a:spLocks noChangeArrowheads="1"/>
                </p:cNvSpPr>
                <p:nvPr/>
              </p:nvSpPr>
              <p:spPr bwMode="auto">
                <a:xfrm>
                  <a:off x="2177" y="3009"/>
                  <a:ext cx="614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405" name="Group 115"/>
              <p:cNvGrpSpPr>
                <a:grpSpLocks/>
              </p:cNvGrpSpPr>
              <p:nvPr/>
            </p:nvGrpSpPr>
            <p:grpSpPr bwMode="auto">
              <a:xfrm>
                <a:off x="0" y="3403"/>
                <a:ext cx="541" cy="403"/>
                <a:chOff x="0" y="3403"/>
                <a:chExt cx="541" cy="403"/>
              </a:xfrm>
            </p:grpSpPr>
            <p:sp>
              <p:nvSpPr>
                <p:cNvPr id="100391" name="Rectangle 39"/>
                <p:cNvSpPr>
                  <a:spLocks noChangeArrowheads="1"/>
                </p:cNvSpPr>
                <p:nvPr/>
              </p:nvSpPr>
              <p:spPr bwMode="auto">
                <a:xfrm>
                  <a:off x="43" y="3403"/>
                  <a:ext cx="4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>
                      <a:cs typeface="Arial" charset="0"/>
                    </a:rPr>
                    <a:t>     </a:t>
                  </a:r>
                  <a:r>
                    <a:rPr lang="en-US" sz="1600" b="0" dirty="0" smtClean="0">
                      <a:cs typeface="Arial" charset="0"/>
                    </a:rPr>
                    <a:t>2011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0466" name="Rectangle 114"/>
                <p:cNvSpPr>
                  <a:spLocks noChangeArrowheads="1"/>
                </p:cNvSpPr>
                <p:nvPr/>
              </p:nvSpPr>
              <p:spPr bwMode="auto">
                <a:xfrm>
                  <a:off x="0" y="3403"/>
                  <a:ext cx="5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407" name="Group 117"/>
              <p:cNvGrpSpPr>
                <a:grpSpLocks/>
              </p:cNvGrpSpPr>
              <p:nvPr/>
            </p:nvGrpSpPr>
            <p:grpSpPr bwMode="auto">
              <a:xfrm>
                <a:off x="541" y="3403"/>
                <a:ext cx="590" cy="403"/>
                <a:chOff x="541" y="3403"/>
                <a:chExt cx="590" cy="403"/>
              </a:xfrm>
            </p:grpSpPr>
            <p:sp>
              <p:nvSpPr>
                <p:cNvPr id="100392" name="Rectangle 40"/>
                <p:cNvSpPr>
                  <a:spLocks noChangeArrowheads="1"/>
                </p:cNvSpPr>
                <p:nvPr/>
              </p:nvSpPr>
              <p:spPr bwMode="auto">
                <a:xfrm>
                  <a:off x="584" y="3403"/>
                  <a:ext cx="504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7,2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68" name="Rectangle 116"/>
                <p:cNvSpPr>
                  <a:spLocks noChangeArrowheads="1"/>
                </p:cNvSpPr>
                <p:nvPr/>
              </p:nvSpPr>
              <p:spPr bwMode="auto">
                <a:xfrm>
                  <a:off x="541" y="3403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409" name="Group 119"/>
              <p:cNvGrpSpPr>
                <a:grpSpLocks/>
              </p:cNvGrpSpPr>
              <p:nvPr/>
            </p:nvGrpSpPr>
            <p:grpSpPr bwMode="auto">
              <a:xfrm>
                <a:off x="1131" y="3403"/>
                <a:ext cx="374" cy="403"/>
                <a:chOff x="1131" y="3403"/>
                <a:chExt cx="374" cy="403"/>
              </a:xfrm>
            </p:grpSpPr>
            <p:sp>
              <p:nvSpPr>
                <p:cNvPr id="100393" name="Rectangle 41"/>
                <p:cNvSpPr>
                  <a:spLocks noChangeArrowheads="1"/>
                </p:cNvSpPr>
                <p:nvPr/>
              </p:nvSpPr>
              <p:spPr bwMode="auto">
                <a:xfrm>
                  <a:off x="1174" y="3403"/>
                  <a:ext cx="28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0470" name="Rectangle 118"/>
                <p:cNvSpPr>
                  <a:spLocks noChangeArrowheads="1"/>
                </p:cNvSpPr>
                <p:nvPr/>
              </p:nvSpPr>
              <p:spPr bwMode="auto">
                <a:xfrm>
                  <a:off x="1131" y="3403"/>
                  <a:ext cx="37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411" name="Group 121"/>
              <p:cNvGrpSpPr>
                <a:grpSpLocks/>
              </p:cNvGrpSpPr>
              <p:nvPr/>
            </p:nvGrpSpPr>
            <p:grpSpPr bwMode="auto">
              <a:xfrm>
                <a:off x="1505" y="3403"/>
                <a:ext cx="672" cy="403"/>
                <a:chOff x="1505" y="3403"/>
                <a:chExt cx="672" cy="403"/>
              </a:xfrm>
            </p:grpSpPr>
            <p:sp>
              <p:nvSpPr>
                <p:cNvPr id="100394" name="Rectangle 42"/>
                <p:cNvSpPr>
                  <a:spLocks noChangeArrowheads="1"/>
                </p:cNvSpPr>
                <p:nvPr/>
              </p:nvSpPr>
              <p:spPr bwMode="auto">
                <a:xfrm>
                  <a:off x="1548" y="3403"/>
                  <a:ext cx="586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4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72" name="Rectangle 120"/>
                <p:cNvSpPr>
                  <a:spLocks noChangeArrowheads="1"/>
                </p:cNvSpPr>
                <p:nvPr/>
              </p:nvSpPr>
              <p:spPr bwMode="auto">
                <a:xfrm>
                  <a:off x="1505" y="3403"/>
                  <a:ext cx="6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0413" name="Group 123"/>
              <p:cNvGrpSpPr>
                <a:grpSpLocks/>
              </p:cNvGrpSpPr>
              <p:nvPr/>
            </p:nvGrpSpPr>
            <p:grpSpPr bwMode="auto">
              <a:xfrm>
                <a:off x="2177" y="3403"/>
                <a:ext cx="614" cy="403"/>
                <a:chOff x="2177" y="3403"/>
                <a:chExt cx="614" cy="403"/>
              </a:xfrm>
            </p:grpSpPr>
            <p:sp>
              <p:nvSpPr>
                <p:cNvPr id="100395" name="Rectangle 43"/>
                <p:cNvSpPr>
                  <a:spLocks noChangeArrowheads="1"/>
                </p:cNvSpPr>
                <p:nvPr/>
              </p:nvSpPr>
              <p:spPr bwMode="auto">
                <a:xfrm>
                  <a:off x="2220" y="3403"/>
                  <a:ext cx="5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0474" name="Rectangle 122"/>
                <p:cNvSpPr>
                  <a:spLocks noChangeArrowheads="1"/>
                </p:cNvSpPr>
                <p:nvPr/>
              </p:nvSpPr>
              <p:spPr bwMode="auto">
                <a:xfrm>
                  <a:off x="2177" y="3403"/>
                  <a:ext cx="6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100477" name="Rectangle 125"/>
            <p:cNvSpPr>
              <a:spLocks noChangeArrowheads="1"/>
            </p:cNvSpPr>
            <p:nvPr/>
          </p:nvSpPr>
          <p:spPr bwMode="auto">
            <a:xfrm>
              <a:off x="-3" y="-3"/>
              <a:ext cx="2797" cy="3812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0479" name="Text Box 127"/>
          <p:cNvSpPr txBox="1">
            <a:spLocks noChangeArrowheads="1"/>
          </p:cNvSpPr>
          <p:nvPr/>
        </p:nvSpPr>
        <p:spPr bwMode="auto">
          <a:xfrm>
            <a:off x="609600" y="5715000"/>
            <a:ext cx="3962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/>
              <a:t>Y </a:t>
            </a:r>
            <a:r>
              <a:rPr lang="en-US" sz="1800" b="0" dirty="0" err="1"/>
              <a:t>th</a:t>
            </a:r>
            <a:r>
              <a:rPr lang="en-US" sz="1800" b="0" dirty="0"/>
              <a:t> </a:t>
            </a:r>
            <a:r>
              <a:rPr lang="en-US" sz="1800" b="0" dirty="0" smtClean="0"/>
              <a:t>2007 </a:t>
            </a:r>
            <a:r>
              <a:rPr lang="en-US" sz="1800" b="0" dirty="0"/>
              <a:t>= 4,93 +  0,58 X</a:t>
            </a:r>
          </a:p>
          <a:p>
            <a:pPr>
              <a:spcBef>
                <a:spcPct val="50000"/>
              </a:spcBef>
            </a:pPr>
            <a:r>
              <a:rPr lang="en-US" sz="1800" b="0" dirty="0"/>
              <a:t>Y </a:t>
            </a:r>
            <a:r>
              <a:rPr lang="en-US" sz="1800" b="0" dirty="0" err="1"/>
              <a:t>th</a:t>
            </a:r>
            <a:r>
              <a:rPr lang="en-US" sz="1800" b="0" dirty="0"/>
              <a:t> </a:t>
            </a:r>
            <a:r>
              <a:rPr lang="en-US" sz="1800" b="0" dirty="0" smtClean="0"/>
              <a:t>2010 </a:t>
            </a:r>
            <a:r>
              <a:rPr lang="en-US" sz="1800" b="0" dirty="0"/>
              <a:t>= 6,67 +  0,58 X</a:t>
            </a:r>
          </a:p>
        </p:txBody>
      </p:sp>
      <p:sp>
        <p:nvSpPr>
          <p:cNvPr id="100480" name="Text Box 128"/>
          <p:cNvSpPr txBox="1">
            <a:spLocks noChangeArrowheads="1"/>
          </p:cNvSpPr>
          <p:nvPr/>
        </p:nvSpPr>
        <p:spPr bwMode="auto">
          <a:xfrm>
            <a:off x="4800600" y="5697538"/>
            <a:ext cx="38862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0" dirty="0"/>
              <a:t>b = (6,67 – 4,93)/</a:t>
            </a:r>
            <a:r>
              <a:rPr lang="en-US" sz="1800" b="0" dirty="0" smtClean="0"/>
              <a:t>2010-2007</a:t>
            </a:r>
            <a:endParaRPr lang="en-US" sz="1800" b="0" dirty="0"/>
          </a:p>
          <a:p>
            <a:pPr>
              <a:spcBef>
                <a:spcPct val="50000"/>
              </a:spcBef>
            </a:pPr>
            <a:r>
              <a:rPr lang="en-US" sz="1800" b="0" dirty="0"/>
              <a:t>b = 0,58</a:t>
            </a:r>
          </a:p>
        </p:txBody>
      </p:sp>
      <p:sp>
        <p:nvSpPr>
          <p:cNvPr id="100481" name="Text Box 129"/>
          <p:cNvSpPr txBox="1">
            <a:spLocks noChangeArrowheads="1"/>
          </p:cNvSpPr>
          <p:nvPr/>
        </p:nvSpPr>
        <p:spPr bwMode="auto">
          <a:xfrm>
            <a:off x="914400" y="228600"/>
            <a:ext cx="723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Deret Berkala dan Peramalan                                       Bab 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B8C58-6F2D-4A6B-BC52-C40330F22D46}" type="slidenum">
              <a:rPr lang="en-US"/>
              <a:pPr/>
              <a:t>10</a:t>
            </a:fld>
            <a:endParaRPr lang="en-US"/>
          </a:p>
        </p:txBody>
      </p:sp>
      <p:sp>
        <p:nvSpPr>
          <p:cNvPr id="103432" name="Line 8"/>
          <p:cNvSpPr>
            <a:spLocks noChangeShapeType="1"/>
          </p:cNvSpPr>
          <p:nvPr/>
        </p:nvSpPr>
        <p:spPr bwMode="auto">
          <a:xfrm flipH="1" flipV="1">
            <a:off x="7239000" y="2971800"/>
            <a:ext cx="80010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426" name="Text Box 2"/>
          <p:cNvSpPr txBox="1">
            <a:spLocks noChangeArrowheads="1"/>
          </p:cNvSpPr>
          <p:nvPr/>
        </p:nvSpPr>
        <p:spPr bwMode="auto">
          <a:xfrm>
            <a:off x="533400" y="2057400"/>
            <a:ext cx="37338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/>
              <a:t>2. </a:t>
            </a:r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Kuadratis</a:t>
            </a:r>
            <a:endParaRPr lang="en-US" sz="2200" dirty="0"/>
          </a:p>
        </p:txBody>
      </p:sp>
      <p:sp>
        <p:nvSpPr>
          <p:cNvPr id="103431" name="Oval 7"/>
          <p:cNvSpPr>
            <a:spLocks noChangeArrowheads="1"/>
          </p:cNvSpPr>
          <p:nvPr/>
        </p:nvSpPr>
        <p:spPr bwMode="auto">
          <a:xfrm>
            <a:off x="7772400" y="2914650"/>
            <a:ext cx="1371600" cy="51435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en-US" sz="1000">
                <a:cs typeface="Arial" charset="0"/>
              </a:rPr>
              <a:t>Y=a+bX+cX</a:t>
            </a:r>
            <a:r>
              <a:rPr lang="en-US" sz="1000" baseline="30000">
                <a:cs typeface="Arial" charset="0"/>
              </a:rPr>
              <a:t>2</a:t>
            </a:r>
            <a:endParaRPr lang="en-US" sz="1000">
              <a:cs typeface="Times New Roman" pitchFamily="18" charset="0"/>
            </a:endParaRPr>
          </a:p>
          <a:p>
            <a:pPr eaLnBrk="0" hangingPunct="0"/>
            <a:endParaRPr lang="en-US" sz="1000"/>
          </a:p>
        </p:txBody>
      </p:sp>
      <p:sp>
        <p:nvSpPr>
          <p:cNvPr id="103433" name="Rectangle 9"/>
          <p:cNvSpPr>
            <a:spLocks noChangeArrowheads="1"/>
          </p:cNvSpPr>
          <p:nvPr/>
        </p:nvSpPr>
        <p:spPr bwMode="auto">
          <a:xfrm>
            <a:off x="609600" y="4343400"/>
            <a:ext cx="69342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US" sz="1800" b="0">
                <a:cs typeface="Arial" charset="0"/>
              </a:rPr>
              <a:t> </a:t>
            </a:r>
            <a:r>
              <a:rPr lang="en-US" sz="2000" b="0">
                <a:cs typeface="Arial" charset="0"/>
              </a:rPr>
              <a:t>Y = a + bX + cX</a:t>
            </a:r>
            <a:r>
              <a:rPr lang="en-US" sz="2000" b="0" baseline="30000">
                <a:cs typeface="Arial" charset="0"/>
              </a:rPr>
              <a:t>2</a:t>
            </a:r>
            <a:endParaRPr lang="en-US" sz="2000" b="0" baseline="30000">
              <a:cs typeface="Times New Roman" pitchFamily="18" charset="0"/>
            </a:endParaRPr>
          </a:p>
          <a:p>
            <a:pPr algn="just" eaLnBrk="0" hangingPunct="0"/>
            <a:r>
              <a:rPr lang="en-US" sz="2000" b="0">
                <a:cs typeface="Arial" charset="0"/>
              </a:rPr>
              <a:t> </a:t>
            </a:r>
            <a:endParaRPr lang="en-US" sz="2000" b="0">
              <a:cs typeface="Times New Roman" pitchFamily="18" charset="0"/>
            </a:endParaRPr>
          </a:p>
          <a:p>
            <a:pPr algn="just" eaLnBrk="0" hangingPunct="0"/>
            <a:r>
              <a:rPr lang="en-US" sz="2000" b="0">
                <a:cs typeface="Arial" charset="0"/>
              </a:rPr>
              <a:t>Koefisien a, b, dan c  dicari dengan rumus sebagai berikut:</a:t>
            </a:r>
            <a:endParaRPr lang="en-US" sz="2000" b="0">
              <a:cs typeface="Times New Roman" pitchFamily="18" charset="0"/>
            </a:endParaRPr>
          </a:p>
          <a:p>
            <a:pPr algn="just" eaLnBrk="0" hangingPunct="0"/>
            <a:r>
              <a:rPr lang="en-US" sz="2000" b="0">
                <a:cs typeface="Arial" charset="0"/>
              </a:rPr>
              <a:t>        a  =   (</a:t>
            </a:r>
            <a:r>
              <a:rPr lang="en-US" sz="1800" b="0">
                <a:cs typeface="Arial" charset="0"/>
                <a:sym typeface="Symbol" pitchFamily="82" charset="2"/>
              </a:rPr>
              <a:t></a:t>
            </a:r>
            <a:r>
              <a:rPr lang="en-US" sz="1800" b="0">
                <a:cs typeface="Arial" charset="0"/>
              </a:rPr>
              <a:t>Y) (</a:t>
            </a:r>
            <a:r>
              <a:rPr lang="en-US" sz="1800" b="0">
                <a:cs typeface="Arial" charset="0"/>
                <a:sym typeface="Symbol" pitchFamily="82" charset="2"/>
              </a:rPr>
              <a:t>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4</a:t>
            </a:r>
            <a:r>
              <a:rPr lang="en-US" sz="1800" b="0">
                <a:cs typeface="Arial" charset="0"/>
                <a:sym typeface="Symbol" pitchFamily="82" charset="2"/>
              </a:rPr>
              <a:t>) – 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r>
              <a:rPr lang="en-US" sz="1800" b="0">
                <a:cs typeface="Arial" charset="0"/>
                <a:sym typeface="Symbol" pitchFamily="82" charset="2"/>
              </a:rPr>
              <a:t>Y) 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r>
              <a:rPr lang="en-US" sz="1800" b="0">
                <a:cs typeface="Arial" charset="0"/>
                <a:sym typeface="Symbol" pitchFamily="82" charset="2"/>
              </a:rPr>
              <a:t>)/ n 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4</a:t>
            </a:r>
            <a:r>
              <a:rPr lang="en-US" sz="1800" b="0">
                <a:cs typeface="Arial" charset="0"/>
                <a:sym typeface="Symbol" pitchFamily="82" charset="2"/>
              </a:rPr>
              <a:t>) -</a:t>
            </a:r>
            <a:r>
              <a:rPr lang="en-US" sz="1800" b="0" baseline="30000">
                <a:cs typeface="Arial" charset="0"/>
                <a:sym typeface="Symbol" pitchFamily="82" charset="2"/>
              </a:rPr>
              <a:t> </a:t>
            </a:r>
            <a:r>
              <a:rPr lang="en-US" sz="1800" b="0">
                <a:cs typeface="Arial" charset="0"/>
                <a:sym typeface="Symbol" pitchFamily="82" charset="2"/>
              </a:rPr>
              <a:t>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r>
              <a:rPr lang="en-US" sz="1800" b="0">
                <a:cs typeface="Arial" charset="0"/>
                <a:sym typeface="Symbol" pitchFamily="82" charset="2"/>
              </a:rPr>
              <a:t>)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endParaRPr lang="en-US" sz="1800" b="0">
              <a:cs typeface="Times New Roman" pitchFamily="18" charset="0"/>
              <a:sym typeface="Symbol" pitchFamily="82" charset="2"/>
            </a:endParaRPr>
          </a:p>
          <a:p>
            <a:pPr algn="just" eaLnBrk="0" hangingPunct="0"/>
            <a:r>
              <a:rPr lang="en-US" sz="1800" b="0">
                <a:cs typeface="Arial" charset="0"/>
                <a:sym typeface="Symbol" pitchFamily="82" charset="2"/>
              </a:rPr>
              <a:t>         b  =   </a:t>
            </a:r>
            <a:r>
              <a:rPr lang="en-US" sz="1800" b="0">
                <a:cs typeface="Arial" charset="0"/>
              </a:rPr>
              <a:t>XY/</a:t>
            </a:r>
            <a:r>
              <a:rPr lang="en-US" sz="1800" b="0">
                <a:cs typeface="Arial" charset="0"/>
                <a:sym typeface="Symbol" pitchFamily="82" charset="2"/>
              </a:rPr>
              <a:t>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endParaRPr lang="en-US" sz="1800" b="0">
              <a:cs typeface="Times New Roman" pitchFamily="18" charset="0"/>
              <a:sym typeface="Symbol" pitchFamily="82" charset="2"/>
            </a:endParaRPr>
          </a:p>
          <a:p>
            <a:pPr algn="just" eaLnBrk="0" hangingPunct="0"/>
            <a:r>
              <a:rPr lang="en-US" sz="1800" b="0">
                <a:cs typeface="Arial" charset="0"/>
                <a:sym typeface="Symbol" pitchFamily="82" charset="2"/>
              </a:rPr>
              <a:t>         c  =   n(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r>
              <a:rPr lang="en-US" sz="1800" b="0">
                <a:cs typeface="Arial" charset="0"/>
                <a:sym typeface="Symbol" pitchFamily="82" charset="2"/>
              </a:rPr>
              <a:t>Y) – 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r>
              <a:rPr lang="en-US" sz="1800" b="0">
                <a:cs typeface="Arial" charset="0"/>
                <a:sym typeface="Symbol" pitchFamily="82" charset="2"/>
              </a:rPr>
              <a:t> ) ( </a:t>
            </a:r>
            <a:r>
              <a:rPr lang="en-US" sz="1800" b="0">
                <a:cs typeface="Arial" charset="0"/>
              </a:rPr>
              <a:t>Y)/ </a:t>
            </a:r>
            <a:r>
              <a:rPr lang="en-US" sz="1800" b="0">
                <a:cs typeface="Arial" charset="0"/>
                <a:sym typeface="Symbol" pitchFamily="82" charset="2"/>
              </a:rPr>
              <a:t>n 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4</a:t>
            </a:r>
            <a:r>
              <a:rPr lang="en-US" sz="1800" b="0">
                <a:cs typeface="Arial" charset="0"/>
                <a:sym typeface="Symbol" pitchFamily="82" charset="2"/>
              </a:rPr>
              <a:t>) -</a:t>
            </a:r>
            <a:r>
              <a:rPr lang="en-US" sz="1800" b="0" baseline="30000">
                <a:cs typeface="Arial" charset="0"/>
                <a:sym typeface="Symbol" pitchFamily="82" charset="2"/>
              </a:rPr>
              <a:t> </a:t>
            </a:r>
            <a:r>
              <a:rPr lang="en-US" sz="1800" b="0">
                <a:cs typeface="Arial" charset="0"/>
                <a:sym typeface="Symbol" pitchFamily="82" charset="2"/>
              </a:rPr>
              <a:t>(</a:t>
            </a:r>
            <a:r>
              <a:rPr lang="en-US" sz="1800" b="0">
                <a:cs typeface="Arial" charset="0"/>
              </a:rPr>
              <a:t>X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r>
              <a:rPr lang="en-US" sz="1800" b="0">
                <a:cs typeface="Arial" charset="0"/>
                <a:sym typeface="Symbol" pitchFamily="82" charset="2"/>
              </a:rPr>
              <a:t>)</a:t>
            </a:r>
            <a:r>
              <a:rPr lang="en-US" sz="1800" b="0" baseline="30000">
                <a:cs typeface="Arial" charset="0"/>
                <a:sym typeface="Symbol" pitchFamily="82" charset="2"/>
              </a:rPr>
              <a:t>2</a:t>
            </a:r>
            <a:endParaRPr lang="en-US" sz="1800" b="0">
              <a:cs typeface="Arial" charset="0"/>
              <a:sym typeface="Symbol" pitchFamily="82" charset="2"/>
            </a:endParaRPr>
          </a:p>
        </p:txBody>
      </p:sp>
      <p:graphicFrame>
        <p:nvGraphicFramePr>
          <p:cNvPr id="103430" name="Object 6"/>
          <p:cNvGraphicFramePr>
            <a:graphicFrameLocks noChangeAspect="1"/>
          </p:cNvGraphicFramePr>
          <p:nvPr/>
        </p:nvGraphicFramePr>
        <p:xfrm>
          <a:off x="4038600" y="1905000"/>
          <a:ext cx="42672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3" name="Worksheet" r:id="rId4" imgW="2781300" imgH="1809750" progId="Excel.Sheet.8">
                  <p:embed/>
                </p:oleObj>
              </mc:Choice>
              <mc:Fallback>
                <p:oleObj name="Worksheet" r:id="rId4" imgW="2781300" imgH="180975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905000"/>
                        <a:ext cx="4267200" cy="2743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7" name="Text Box 13"/>
          <p:cNvSpPr txBox="1">
            <a:spLocks noChangeArrowheads="1"/>
          </p:cNvSpPr>
          <p:nvPr/>
        </p:nvSpPr>
        <p:spPr bwMode="auto">
          <a:xfrm>
            <a:off x="533400" y="2620963"/>
            <a:ext cx="3429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0"/>
              <a:t>Untuk jangka waktu pendek, kemungkinan trend tidak bersifat linear. Metode kuadratis adalah contoh metode nonlinear</a:t>
            </a:r>
          </a:p>
        </p:txBody>
      </p:sp>
      <p:sp>
        <p:nvSpPr>
          <p:cNvPr id="103438" name="Text Box 14"/>
          <p:cNvSpPr txBox="1">
            <a:spLocks noChangeArrowheads="1"/>
          </p:cNvSpPr>
          <p:nvPr/>
        </p:nvSpPr>
        <p:spPr bwMode="auto">
          <a:xfrm>
            <a:off x="914400" y="228600"/>
            <a:ext cx="723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Deret Berkala dan Peramalan                                       Bab 6</a:t>
            </a:r>
          </a:p>
        </p:txBody>
      </p:sp>
      <p:sp>
        <p:nvSpPr>
          <p:cNvPr id="103439" name="Text Box 15"/>
          <p:cNvSpPr txBox="1">
            <a:spLocks noChangeArrowheads="1"/>
          </p:cNvSpPr>
          <p:nvPr/>
        </p:nvSpPr>
        <p:spPr bwMode="auto">
          <a:xfrm>
            <a:off x="762000" y="9906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1"/>
                </a:solidFill>
              </a:rPr>
              <a:t>METODE ANALISIS TREND</a:t>
            </a:r>
            <a:endParaRPr lang="en-US" sz="280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99E99-FF64-4C0A-A0EE-71572F4CABAA}" type="slidenum">
              <a:rPr lang="en-US"/>
              <a:pPr/>
              <a:t>11</a:t>
            </a:fld>
            <a:endParaRPr lang="en-US"/>
          </a:p>
        </p:txBody>
      </p:sp>
      <p:sp>
        <p:nvSpPr>
          <p:cNvPr id="105474" name="Text Box 2"/>
          <p:cNvSpPr txBox="1">
            <a:spLocks noChangeArrowheads="1"/>
          </p:cNvSpPr>
          <p:nvPr/>
        </p:nvSpPr>
        <p:spPr bwMode="auto">
          <a:xfrm>
            <a:off x="762000" y="990600"/>
            <a:ext cx="723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1"/>
                </a:solidFill>
              </a:rPr>
              <a:t>CONTOH METODE KUADRATIS</a:t>
            </a:r>
            <a:endParaRPr lang="en-US" sz="2800">
              <a:solidFill>
                <a:schemeClr val="accent1"/>
              </a:solidFill>
            </a:endParaRPr>
          </a:p>
        </p:txBody>
      </p:sp>
      <p:grpSp>
        <p:nvGrpSpPr>
          <p:cNvPr id="2" name="Group 155"/>
          <p:cNvGrpSpPr>
            <a:grpSpLocks/>
          </p:cNvGrpSpPr>
          <p:nvPr/>
        </p:nvGrpSpPr>
        <p:grpSpPr bwMode="auto">
          <a:xfrm>
            <a:off x="1066800" y="1905000"/>
            <a:ext cx="7772400" cy="2667000"/>
            <a:chOff x="-3" y="-3"/>
            <a:chExt cx="3247" cy="2764"/>
          </a:xfrm>
        </p:grpSpPr>
        <p:grpSp>
          <p:nvGrpSpPr>
            <p:cNvPr id="3" name="Group 153"/>
            <p:cNvGrpSpPr>
              <a:grpSpLocks/>
            </p:cNvGrpSpPr>
            <p:nvPr/>
          </p:nvGrpSpPr>
          <p:grpSpPr bwMode="auto">
            <a:xfrm>
              <a:off x="0" y="0"/>
              <a:ext cx="3241" cy="2758"/>
              <a:chOff x="0" y="0"/>
              <a:chExt cx="3241" cy="2758"/>
            </a:xfrm>
          </p:grpSpPr>
          <p:grpSp>
            <p:nvGrpSpPr>
              <p:cNvPr id="4" name="Group 56"/>
              <p:cNvGrpSpPr>
                <a:grpSpLocks/>
              </p:cNvGrpSpPr>
              <p:nvPr/>
            </p:nvGrpSpPr>
            <p:grpSpPr bwMode="auto">
              <a:xfrm>
                <a:off x="0" y="0"/>
                <a:ext cx="463" cy="394"/>
                <a:chOff x="0" y="0"/>
                <a:chExt cx="463" cy="394"/>
              </a:xfrm>
            </p:grpSpPr>
            <p:sp>
              <p:nvSpPr>
                <p:cNvPr id="105478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Tahun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5527" name="Rectangle 5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58"/>
              <p:cNvGrpSpPr>
                <a:grpSpLocks/>
              </p:cNvGrpSpPr>
              <p:nvPr/>
            </p:nvGrpSpPr>
            <p:grpSpPr bwMode="auto">
              <a:xfrm>
                <a:off x="463" y="0"/>
                <a:ext cx="463" cy="394"/>
                <a:chOff x="463" y="0"/>
                <a:chExt cx="463" cy="394"/>
              </a:xfrm>
            </p:grpSpPr>
            <p:sp>
              <p:nvSpPr>
                <p:cNvPr id="105479" name="Rectangle 7"/>
                <p:cNvSpPr>
                  <a:spLocks noChangeArrowheads="1"/>
                </p:cNvSpPr>
                <p:nvPr/>
              </p:nvSpPr>
              <p:spPr bwMode="auto">
                <a:xfrm>
                  <a:off x="506" y="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Y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5529" name="Rectangle 57"/>
                <p:cNvSpPr>
                  <a:spLocks noChangeArrowheads="1"/>
                </p:cNvSpPr>
                <p:nvPr/>
              </p:nvSpPr>
              <p:spPr bwMode="auto">
                <a:xfrm>
                  <a:off x="463" y="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60"/>
              <p:cNvGrpSpPr>
                <a:grpSpLocks/>
              </p:cNvGrpSpPr>
              <p:nvPr/>
            </p:nvGrpSpPr>
            <p:grpSpPr bwMode="auto">
              <a:xfrm>
                <a:off x="926" y="0"/>
                <a:ext cx="463" cy="394"/>
                <a:chOff x="926" y="0"/>
                <a:chExt cx="463" cy="394"/>
              </a:xfrm>
            </p:grpSpPr>
            <p:sp>
              <p:nvSpPr>
                <p:cNvPr id="105480" name="Rectangle 8"/>
                <p:cNvSpPr>
                  <a:spLocks noChangeArrowheads="1"/>
                </p:cNvSpPr>
                <p:nvPr/>
              </p:nvSpPr>
              <p:spPr bwMode="auto">
                <a:xfrm>
                  <a:off x="969" y="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X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5531" name="Rectangle 59"/>
                <p:cNvSpPr>
                  <a:spLocks noChangeArrowheads="1"/>
                </p:cNvSpPr>
                <p:nvPr/>
              </p:nvSpPr>
              <p:spPr bwMode="auto">
                <a:xfrm>
                  <a:off x="926" y="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62"/>
              <p:cNvGrpSpPr>
                <a:grpSpLocks/>
              </p:cNvGrpSpPr>
              <p:nvPr/>
            </p:nvGrpSpPr>
            <p:grpSpPr bwMode="auto">
              <a:xfrm>
                <a:off x="1389" y="0"/>
                <a:ext cx="463" cy="394"/>
                <a:chOff x="1389" y="0"/>
                <a:chExt cx="463" cy="394"/>
              </a:xfrm>
            </p:grpSpPr>
            <p:sp>
              <p:nvSpPr>
                <p:cNvPr id="105481" name="Rectangle 9"/>
                <p:cNvSpPr>
                  <a:spLocks noChangeArrowheads="1"/>
                </p:cNvSpPr>
                <p:nvPr/>
              </p:nvSpPr>
              <p:spPr bwMode="auto">
                <a:xfrm>
                  <a:off x="1432" y="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XY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5533" name="Rectangle 61"/>
                <p:cNvSpPr>
                  <a:spLocks noChangeArrowheads="1"/>
                </p:cNvSpPr>
                <p:nvPr/>
              </p:nvSpPr>
              <p:spPr bwMode="auto">
                <a:xfrm>
                  <a:off x="1389" y="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64"/>
              <p:cNvGrpSpPr>
                <a:grpSpLocks/>
              </p:cNvGrpSpPr>
              <p:nvPr/>
            </p:nvGrpSpPr>
            <p:grpSpPr bwMode="auto">
              <a:xfrm>
                <a:off x="1852" y="0"/>
                <a:ext cx="463" cy="394"/>
                <a:chOff x="1852" y="0"/>
                <a:chExt cx="463" cy="394"/>
              </a:xfrm>
            </p:grpSpPr>
            <p:sp>
              <p:nvSpPr>
                <p:cNvPr id="105482" name="Rectangle 10"/>
                <p:cNvSpPr>
                  <a:spLocks noChangeArrowheads="1"/>
                </p:cNvSpPr>
                <p:nvPr/>
              </p:nvSpPr>
              <p:spPr bwMode="auto">
                <a:xfrm>
                  <a:off x="1895" y="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X</a:t>
                  </a:r>
                  <a:r>
                    <a:rPr lang="en-US" sz="1600" b="0" baseline="30000">
                      <a:cs typeface="Arial" charset="0"/>
                    </a:rPr>
                    <a:t>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5535" name="Rectangle 63"/>
                <p:cNvSpPr>
                  <a:spLocks noChangeArrowheads="1"/>
                </p:cNvSpPr>
                <p:nvPr/>
              </p:nvSpPr>
              <p:spPr bwMode="auto">
                <a:xfrm>
                  <a:off x="1852" y="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66"/>
              <p:cNvGrpSpPr>
                <a:grpSpLocks/>
              </p:cNvGrpSpPr>
              <p:nvPr/>
            </p:nvGrpSpPr>
            <p:grpSpPr bwMode="auto">
              <a:xfrm>
                <a:off x="2315" y="0"/>
                <a:ext cx="463" cy="394"/>
                <a:chOff x="2315" y="0"/>
                <a:chExt cx="463" cy="394"/>
              </a:xfrm>
            </p:grpSpPr>
            <p:sp>
              <p:nvSpPr>
                <p:cNvPr id="105483" name="Rectangle 11"/>
                <p:cNvSpPr>
                  <a:spLocks noChangeArrowheads="1"/>
                </p:cNvSpPr>
                <p:nvPr/>
              </p:nvSpPr>
              <p:spPr bwMode="auto">
                <a:xfrm>
                  <a:off x="2358" y="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X</a:t>
                  </a:r>
                  <a:r>
                    <a:rPr lang="en-US" sz="1600" b="0" baseline="30000">
                      <a:cs typeface="Arial" charset="0"/>
                    </a:rPr>
                    <a:t>2</a:t>
                  </a:r>
                  <a:r>
                    <a:rPr lang="en-US" sz="1600" b="0">
                      <a:cs typeface="Arial" charset="0"/>
                    </a:rPr>
                    <a:t>Y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5537" name="Rectangle 65"/>
                <p:cNvSpPr>
                  <a:spLocks noChangeArrowheads="1"/>
                </p:cNvSpPr>
                <p:nvPr/>
              </p:nvSpPr>
              <p:spPr bwMode="auto">
                <a:xfrm>
                  <a:off x="2315" y="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68"/>
              <p:cNvGrpSpPr>
                <a:grpSpLocks/>
              </p:cNvGrpSpPr>
              <p:nvPr/>
            </p:nvGrpSpPr>
            <p:grpSpPr bwMode="auto">
              <a:xfrm>
                <a:off x="2778" y="0"/>
                <a:ext cx="463" cy="394"/>
                <a:chOff x="2778" y="0"/>
                <a:chExt cx="463" cy="394"/>
              </a:xfrm>
            </p:grpSpPr>
            <p:sp>
              <p:nvSpPr>
                <p:cNvPr id="105484" name="Rectangle 12"/>
                <p:cNvSpPr>
                  <a:spLocks noChangeArrowheads="1"/>
                </p:cNvSpPr>
                <p:nvPr/>
              </p:nvSpPr>
              <p:spPr bwMode="auto">
                <a:xfrm>
                  <a:off x="2821" y="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/>
                  <a:r>
                    <a:rPr lang="en-US" sz="1600" b="0">
                      <a:cs typeface="Arial" charset="0"/>
                    </a:rPr>
                    <a:t>X</a:t>
                  </a:r>
                  <a:r>
                    <a:rPr lang="en-US" sz="1600" b="0" baseline="30000">
                      <a:cs typeface="Arial" charset="0"/>
                    </a:rPr>
                    <a:t>4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600" b="0"/>
                </a:p>
              </p:txBody>
            </p:sp>
            <p:sp>
              <p:nvSpPr>
                <p:cNvPr id="105539" name="Rectangle 67"/>
                <p:cNvSpPr>
                  <a:spLocks noChangeArrowheads="1"/>
                </p:cNvSpPr>
                <p:nvPr/>
              </p:nvSpPr>
              <p:spPr bwMode="auto">
                <a:xfrm>
                  <a:off x="2778" y="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70"/>
              <p:cNvGrpSpPr>
                <a:grpSpLocks/>
              </p:cNvGrpSpPr>
              <p:nvPr/>
            </p:nvGrpSpPr>
            <p:grpSpPr bwMode="auto">
              <a:xfrm>
                <a:off x="0" y="394"/>
                <a:ext cx="463" cy="394"/>
                <a:chOff x="0" y="394"/>
                <a:chExt cx="463" cy="394"/>
              </a:xfrm>
            </p:grpSpPr>
            <p:sp>
              <p:nvSpPr>
                <p:cNvPr id="105485" name="Rectangle 13"/>
                <p:cNvSpPr>
                  <a:spLocks noChangeArrowheads="1"/>
                </p:cNvSpPr>
                <p:nvPr/>
              </p:nvSpPr>
              <p:spPr bwMode="auto">
                <a:xfrm>
                  <a:off x="43" y="39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 smtClean="0">
                      <a:cs typeface="Arial" charset="0"/>
                    </a:rPr>
                    <a:t>2007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5541" name="Rectangle 69"/>
                <p:cNvSpPr>
                  <a:spLocks noChangeArrowheads="1"/>
                </p:cNvSpPr>
                <p:nvPr/>
              </p:nvSpPr>
              <p:spPr bwMode="auto">
                <a:xfrm>
                  <a:off x="0" y="39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72"/>
              <p:cNvGrpSpPr>
                <a:grpSpLocks/>
              </p:cNvGrpSpPr>
              <p:nvPr/>
            </p:nvGrpSpPr>
            <p:grpSpPr bwMode="auto">
              <a:xfrm>
                <a:off x="463" y="394"/>
                <a:ext cx="463" cy="394"/>
                <a:chOff x="463" y="394"/>
                <a:chExt cx="463" cy="394"/>
              </a:xfrm>
            </p:grpSpPr>
            <p:sp>
              <p:nvSpPr>
                <p:cNvPr id="105486" name="Rectangle 14"/>
                <p:cNvSpPr>
                  <a:spLocks noChangeArrowheads="1"/>
                </p:cNvSpPr>
                <p:nvPr/>
              </p:nvSpPr>
              <p:spPr bwMode="auto">
                <a:xfrm>
                  <a:off x="506" y="39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5,0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43" name="Rectangle 71"/>
                <p:cNvSpPr>
                  <a:spLocks noChangeArrowheads="1"/>
                </p:cNvSpPr>
                <p:nvPr/>
              </p:nvSpPr>
              <p:spPr bwMode="auto">
                <a:xfrm>
                  <a:off x="463" y="39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74"/>
              <p:cNvGrpSpPr>
                <a:grpSpLocks/>
              </p:cNvGrpSpPr>
              <p:nvPr/>
            </p:nvGrpSpPr>
            <p:grpSpPr bwMode="auto">
              <a:xfrm>
                <a:off x="926" y="394"/>
                <a:ext cx="463" cy="394"/>
                <a:chOff x="926" y="394"/>
                <a:chExt cx="463" cy="394"/>
              </a:xfrm>
            </p:grpSpPr>
            <p:sp>
              <p:nvSpPr>
                <p:cNvPr id="105487" name="Rectangle 15"/>
                <p:cNvSpPr>
                  <a:spLocks noChangeArrowheads="1"/>
                </p:cNvSpPr>
                <p:nvPr/>
              </p:nvSpPr>
              <p:spPr bwMode="auto">
                <a:xfrm>
                  <a:off x="969" y="39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-2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45" name="Rectangle 73"/>
                <p:cNvSpPr>
                  <a:spLocks noChangeArrowheads="1"/>
                </p:cNvSpPr>
                <p:nvPr/>
              </p:nvSpPr>
              <p:spPr bwMode="auto">
                <a:xfrm>
                  <a:off x="926" y="39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76"/>
              <p:cNvGrpSpPr>
                <a:grpSpLocks/>
              </p:cNvGrpSpPr>
              <p:nvPr/>
            </p:nvGrpSpPr>
            <p:grpSpPr bwMode="auto">
              <a:xfrm>
                <a:off x="1389" y="394"/>
                <a:ext cx="463" cy="394"/>
                <a:chOff x="1389" y="394"/>
                <a:chExt cx="463" cy="394"/>
              </a:xfrm>
            </p:grpSpPr>
            <p:sp>
              <p:nvSpPr>
                <p:cNvPr id="105488" name="Rectangle 16"/>
                <p:cNvSpPr>
                  <a:spLocks noChangeArrowheads="1"/>
                </p:cNvSpPr>
                <p:nvPr/>
              </p:nvSpPr>
              <p:spPr bwMode="auto">
                <a:xfrm>
                  <a:off x="1432" y="39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-10,00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47" name="Rectangle 75"/>
                <p:cNvSpPr>
                  <a:spLocks noChangeArrowheads="1"/>
                </p:cNvSpPr>
                <p:nvPr/>
              </p:nvSpPr>
              <p:spPr bwMode="auto">
                <a:xfrm>
                  <a:off x="1389" y="39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78"/>
              <p:cNvGrpSpPr>
                <a:grpSpLocks/>
              </p:cNvGrpSpPr>
              <p:nvPr/>
            </p:nvGrpSpPr>
            <p:grpSpPr bwMode="auto">
              <a:xfrm>
                <a:off x="1852" y="394"/>
                <a:ext cx="463" cy="394"/>
                <a:chOff x="1852" y="394"/>
                <a:chExt cx="463" cy="394"/>
              </a:xfrm>
            </p:grpSpPr>
            <p:sp>
              <p:nvSpPr>
                <p:cNvPr id="105489" name="Rectangle 17"/>
                <p:cNvSpPr>
                  <a:spLocks noChangeArrowheads="1"/>
                </p:cNvSpPr>
                <p:nvPr/>
              </p:nvSpPr>
              <p:spPr bwMode="auto">
                <a:xfrm>
                  <a:off x="1895" y="39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4,00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49" name="Rectangle 77"/>
                <p:cNvSpPr>
                  <a:spLocks noChangeArrowheads="1"/>
                </p:cNvSpPr>
                <p:nvPr/>
              </p:nvSpPr>
              <p:spPr bwMode="auto">
                <a:xfrm>
                  <a:off x="1852" y="39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80"/>
              <p:cNvGrpSpPr>
                <a:grpSpLocks/>
              </p:cNvGrpSpPr>
              <p:nvPr/>
            </p:nvGrpSpPr>
            <p:grpSpPr bwMode="auto">
              <a:xfrm>
                <a:off x="2315" y="394"/>
                <a:ext cx="463" cy="394"/>
                <a:chOff x="2315" y="394"/>
                <a:chExt cx="463" cy="394"/>
              </a:xfrm>
            </p:grpSpPr>
            <p:sp>
              <p:nvSpPr>
                <p:cNvPr id="105490" name="Rectangle 18"/>
                <p:cNvSpPr>
                  <a:spLocks noChangeArrowheads="1"/>
                </p:cNvSpPr>
                <p:nvPr/>
              </p:nvSpPr>
              <p:spPr bwMode="auto">
                <a:xfrm>
                  <a:off x="2358" y="39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20,00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51" name="Rectangle 79"/>
                <p:cNvSpPr>
                  <a:spLocks noChangeArrowheads="1"/>
                </p:cNvSpPr>
                <p:nvPr/>
              </p:nvSpPr>
              <p:spPr bwMode="auto">
                <a:xfrm>
                  <a:off x="2315" y="39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82"/>
              <p:cNvGrpSpPr>
                <a:grpSpLocks/>
              </p:cNvGrpSpPr>
              <p:nvPr/>
            </p:nvGrpSpPr>
            <p:grpSpPr bwMode="auto">
              <a:xfrm>
                <a:off x="2778" y="394"/>
                <a:ext cx="463" cy="394"/>
                <a:chOff x="2778" y="394"/>
                <a:chExt cx="463" cy="394"/>
              </a:xfrm>
            </p:grpSpPr>
            <p:sp>
              <p:nvSpPr>
                <p:cNvPr id="105491" name="Rectangle 19"/>
                <p:cNvSpPr>
                  <a:spLocks noChangeArrowheads="1"/>
                </p:cNvSpPr>
                <p:nvPr/>
              </p:nvSpPr>
              <p:spPr bwMode="auto">
                <a:xfrm>
                  <a:off x="2821" y="39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16,00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53" name="Rectangle 81"/>
                <p:cNvSpPr>
                  <a:spLocks noChangeArrowheads="1"/>
                </p:cNvSpPr>
                <p:nvPr/>
              </p:nvSpPr>
              <p:spPr bwMode="auto">
                <a:xfrm>
                  <a:off x="2778" y="39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84"/>
              <p:cNvGrpSpPr>
                <a:grpSpLocks/>
              </p:cNvGrpSpPr>
              <p:nvPr/>
            </p:nvGrpSpPr>
            <p:grpSpPr bwMode="auto">
              <a:xfrm>
                <a:off x="0" y="788"/>
                <a:ext cx="463" cy="394"/>
                <a:chOff x="0" y="788"/>
                <a:chExt cx="463" cy="394"/>
              </a:xfrm>
            </p:grpSpPr>
            <p:sp>
              <p:nvSpPr>
                <p:cNvPr id="105492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788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 smtClean="0">
                      <a:cs typeface="Arial" charset="0"/>
                    </a:rPr>
                    <a:t>2008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5555" name="Rectangle 83"/>
                <p:cNvSpPr>
                  <a:spLocks noChangeArrowheads="1"/>
                </p:cNvSpPr>
                <p:nvPr/>
              </p:nvSpPr>
              <p:spPr bwMode="auto">
                <a:xfrm>
                  <a:off x="0" y="788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86"/>
              <p:cNvGrpSpPr>
                <a:grpSpLocks/>
              </p:cNvGrpSpPr>
              <p:nvPr/>
            </p:nvGrpSpPr>
            <p:grpSpPr bwMode="auto">
              <a:xfrm>
                <a:off x="463" y="788"/>
                <a:ext cx="463" cy="394"/>
                <a:chOff x="463" y="788"/>
                <a:chExt cx="463" cy="394"/>
              </a:xfrm>
            </p:grpSpPr>
            <p:sp>
              <p:nvSpPr>
                <p:cNvPr id="105493" name="Rectangle 21"/>
                <p:cNvSpPr>
                  <a:spLocks noChangeArrowheads="1"/>
                </p:cNvSpPr>
                <p:nvPr/>
              </p:nvSpPr>
              <p:spPr bwMode="auto">
                <a:xfrm>
                  <a:off x="506" y="788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5,6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57" name="Rectangle 85"/>
                <p:cNvSpPr>
                  <a:spLocks noChangeArrowheads="1"/>
                </p:cNvSpPr>
                <p:nvPr/>
              </p:nvSpPr>
              <p:spPr bwMode="auto">
                <a:xfrm>
                  <a:off x="463" y="788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88"/>
              <p:cNvGrpSpPr>
                <a:grpSpLocks/>
              </p:cNvGrpSpPr>
              <p:nvPr/>
            </p:nvGrpSpPr>
            <p:grpSpPr bwMode="auto">
              <a:xfrm>
                <a:off x="926" y="788"/>
                <a:ext cx="463" cy="394"/>
                <a:chOff x="926" y="788"/>
                <a:chExt cx="463" cy="394"/>
              </a:xfrm>
            </p:grpSpPr>
            <p:sp>
              <p:nvSpPr>
                <p:cNvPr id="105494" name="Rectangle 22"/>
                <p:cNvSpPr>
                  <a:spLocks noChangeArrowheads="1"/>
                </p:cNvSpPr>
                <p:nvPr/>
              </p:nvSpPr>
              <p:spPr bwMode="auto">
                <a:xfrm>
                  <a:off x="969" y="788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-1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59" name="Rectangle 87"/>
                <p:cNvSpPr>
                  <a:spLocks noChangeArrowheads="1"/>
                </p:cNvSpPr>
                <p:nvPr/>
              </p:nvSpPr>
              <p:spPr bwMode="auto">
                <a:xfrm>
                  <a:off x="926" y="788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90"/>
              <p:cNvGrpSpPr>
                <a:grpSpLocks/>
              </p:cNvGrpSpPr>
              <p:nvPr/>
            </p:nvGrpSpPr>
            <p:grpSpPr bwMode="auto">
              <a:xfrm>
                <a:off x="1389" y="788"/>
                <a:ext cx="463" cy="394"/>
                <a:chOff x="1389" y="788"/>
                <a:chExt cx="463" cy="394"/>
              </a:xfrm>
            </p:grpSpPr>
            <p:sp>
              <p:nvSpPr>
                <p:cNvPr id="105495" name="Rectangle 23"/>
                <p:cNvSpPr>
                  <a:spLocks noChangeArrowheads="1"/>
                </p:cNvSpPr>
                <p:nvPr/>
              </p:nvSpPr>
              <p:spPr bwMode="auto">
                <a:xfrm>
                  <a:off x="1432" y="788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-5,60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61" name="Rectangle 89"/>
                <p:cNvSpPr>
                  <a:spLocks noChangeArrowheads="1"/>
                </p:cNvSpPr>
                <p:nvPr/>
              </p:nvSpPr>
              <p:spPr bwMode="auto">
                <a:xfrm>
                  <a:off x="1389" y="788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92"/>
              <p:cNvGrpSpPr>
                <a:grpSpLocks/>
              </p:cNvGrpSpPr>
              <p:nvPr/>
            </p:nvGrpSpPr>
            <p:grpSpPr bwMode="auto">
              <a:xfrm>
                <a:off x="1852" y="788"/>
                <a:ext cx="463" cy="394"/>
                <a:chOff x="1852" y="788"/>
                <a:chExt cx="463" cy="394"/>
              </a:xfrm>
            </p:grpSpPr>
            <p:sp>
              <p:nvSpPr>
                <p:cNvPr id="105496" name="Rectangle 24"/>
                <p:cNvSpPr>
                  <a:spLocks noChangeArrowheads="1"/>
                </p:cNvSpPr>
                <p:nvPr/>
              </p:nvSpPr>
              <p:spPr bwMode="auto">
                <a:xfrm>
                  <a:off x="1895" y="788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63" name="Rectangle 91"/>
                <p:cNvSpPr>
                  <a:spLocks noChangeArrowheads="1"/>
                </p:cNvSpPr>
                <p:nvPr/>
              </p:nvSpPr>
              <p:spPr bwMode="auto">
                <a:xfrm>
                  <a:off x="1852" y="788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94"/>
              <p:cNvGrpSpPr>
                <a:grpSpLocks/>
              </p:cNvGrpSpPr>
              <p:nvPr/>
            </p:nvGrpSpPr>
            <p:grpSpPr bwMode="auto">
              <a:xfrm>
                <a:off x="2315" y="788"/>
                <a:ext cx="463" cy="394"/>
                <a:chOff x="2315" y="788"/>
                <a:chExt cx="463" cy="394"/>
              </a:xfrm>
            </p:grpSpPr>
            <p:sp>
              <p:nvSpPr>
                <p:cNvPr id="105497" name="Rectangle 25"/>
                <p:cNvSpPr>
                  <a:spLocks noChangeArrowheads="1"/>
                </p:cNvSpPr>
                <p:nvPr/>
              </p:nvSpPr>
              <p:spPr bwMode="auto">
                <a:xfrm>
                  <a:off x="2358" y="788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5,60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65" name="Rectangle 93"/>
                <p:cNvSpPr>
                  <a:spLocks noChangeArrowheads="1"/>
                </p:cNvSpPr>
                <p:nvPr/>
              </p:nvSpPr>
              <p:spPr bwMode="auto">
                <a:xfrm>
                  <a:off x="2315" y="788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96"/>
              <p:cNvGrpSpPr>
                <a:grpSpLocks/>
              </p:cNvGrpSpPr>
              <p:nvPr/>
            </p:nvGrpSpPr>
            <p:grpSpPr bwMode="auto">
              <a:xfrm>
                <a:off x="2778" y="788"/>
                <a:ext cx="463" cy="394"/>
                <a:chOff x="2778" y="788"/>
                <a:chExt cx="463" cy="394"/>
              </a:xfrm>
            </p:grpSpPr>
            <p:sp>
              <p:nvSpPr>
                <p:cNvPr id="105498" name="Rectangle 26"/>
                <p:cNvSpPr>
                  <a:spLocks noChangeArrowheads="1"/>
                </p:cNvSpPr>
                <p:nvPr/>
              </p:nvSpPr>
              <p:spPr bwMode="auto">
                <a:xfrm>
                  <a:off x="2821" y="788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67" name="Rectangle 95"/>
                <p:cNvSpPr>
                  <a:spLocks noChangeArrowheads="1"/>
                </p:cNvSpPr>
                <p:nvPr/>
              </p:nvSpPr>
              <p:spPr bwMode="auto">
                <a:xfrm>
                  <a:off x="2778" y="788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98"/>
              <p:cNvGrpSpPr>
                <a:grpSpLocks/>
              </p:cNvGrpSpPr>
              <p:nvPr/>
            </p:nvGrpSpPr>
            <p:grpSpPr bwMode="auto">
              <a:xfrm>
                <a:off x="0" y="1182"/>
                <a:ext cx="463" cy="394"/>
                <a:chOff x="0" y="1182"/>
                <a:chExt cx="463" cy="394"/>
              </a:xfrm>
            </p:grpSpPr>
            <p:sp>
              <p:nvSpPr>
                <p:cNvPr id="105499" name="Rectangle 27"/>
                <p:cNvSpPr>
                  <a:spLocks noChangeArrowheads="1"/>
                </p:cNvSpPr>
                <p:nvPr/>
              </p:nvSpPr>
              <p:spPr bwMode="auto">
                <a:xfrm>
                  <a:off x="43" y="1182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 smtClean="0">
                      <a:cs typeface="Arial" charset="0"/>
                    </a:rPr>
                    <a:t>2009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5569" name="Rectangle 97"/>
                <p:cNvSpPr>
                  <a:spLocks noChangeArrowheads="1"/>
                </p:cNvSpPr>
                <p:nvPr/>
              </p:nvSpPr>
              <p:spPr bwMode="auto">
                <a:xfrm>
                  <a:off x="0" y="1182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100"/>
              <p:cNvGrpSpPr>
                <a:grpSpLocks/>
              </p:cNvGrpSpPr>
              <p:nvPr/>
            </p:nvGrpSpPr>
            <p:grpSpPr bwMode="auto">
              <a:xfrm>
                <a:off x="463" y="1182"/>
                <a:ext cx="463" cy="394"/>
                <a:chOff x="463" y="1182"/>
                <a:chExt cx="463" cy="394"/>
              </a:xfrm>
            </p:grpSpPr>
            <p:sp>
              <p:nvSpPr>
                <p:cNvPr id="105500" name="Rectangle 28"/>
                <p:cNvSpPr>
                  <a:spLocks noChangeArrowheads="1"/>
                </p:cNvSpPr>
                <p:nvPr/>
              </p:nvSpPr>
              <p:spPr bwMode="auto">
                <a:xfrm>
                  <a:off x="506" y="1182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6,1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71" name="Rectangle 99"/>
                <p:cNvSpPr>
                  <a:spLocks noChangeArrowheads="1"/>
                </p:cNvSpPr>
                <p:nvPr/>
              </p:nvSpPr>
              <p:spPr bwMode="auto">
                <a:xfrm>
                  <a:off x="463" y="1182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102"/>
              <p:cNvGrpSpPr>
                <a:grpSpLocks/>
              </p:cNvGrpSpPr>
              <p:nvPr/>
            </p:nvGrpSpPr>
            <p:grpSpPr bwMode="auto">
              <a:xfrm>
                <a:off x="926" y="1182"/>
                <a:ext cx="463" cy="394"/>
                <a:chOff x="926" y="1182"/>
                <a:chExt cx="463" cy="394"/>
              </a:xfrm>
            </p:grpSpPr>
            <p:sp>
              <p:nvSpPr>
                <p:cNvPr id="105501" name="Rectangle 29"/>
                <p:cNvSpPr>
                  <a:spLocks noChangeArrowheads="1"/>
                </p:cNvSpPr>
                <p:nvPr/>
              </p:nvSpPr>
              <p:spPr bwMode="auto">
                <a:xfrm>
                  <a:off x="969" y="1182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73" name="Rectangle 101"/>
                <p:cNvSpPr>
                  <a:spLocks noChangeArrowheads="1"/>
                </p:cNvSpPr>
                <p:nvPr/>
              </p:nvSpPr>
              <p:spPr bwMode="auto">
                <a:xfrm>
                  <a:off x="926" y="1182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104"/>
              <p:cNvGrpSpPr>
                <a:grpSpLocks/>
              </p:cNvGrpSpPr>
              <p:nvPr/>
            </p:nvGrpSpPr>
            <p:grpSpPr bwMode="auto">
              <a:xfrm>
                <a:off x="1389" y="1182"/>
                <a:ext cx="463" cy="394"/>
                <a:chOff x="1389" y="1182"/>
                <a:chExt cx="463" cy="394"/>
              </a:xfrm>
            </p:grpSpPr>
            <p:sp>
              <p:nvSpPr>
                <p:cNvPr id="105502" name="Rectangle 30"/>
                <p:cNvSpPr>
                  <a:spLocks noChangeArrowheads="1"/>
                </p:cNvSpPr>
                <p:nvPr/>
              </p:nvSpPr>
              <p:spPr bwMode="auto">
                <a:xfrm>
                  <a:off x="1432" y="1182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0,00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75" name="Rectangle 103"/>
                <p:cNvSpPr>
                  <a:spLocks noChangeArrowheads="1"/>
                </p:cNvSpPr>
                <p:nvPr/>
              </p:nvSpPr>
              <p:spPr bwMode="auto">
                <a:xfrm>
                  <a:off x="1389" y="1182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106"/>
              <p:cNvGrpSpPr>
                <a:grpSpLocks/>
              </p:cNvGrpSpPr>
              <p:nvPr/>
            </p:nvGrpSpPr>
            <p:grpSpPr bwMode="auto">
              <a:xfrm>
                <a:off x="1852" y="1182"/>
                <a:ext cx="463" cy="394"/>
                <a:chOff x="1852" y="1182"/>
                <a:chExt cx="463" cy="394"/>
              </a:xfrm>
            </p:grpSpPr>
            <p:sp>
              <p:nvSpPr>
                <p:cNvPr id="105503" name="Rectangle 31"/>
                <p:cNvSpPr>
                  <a:spLocks noChangeArrowheads="1"/>
                </p:cNvSpPr>
                <p:nvPr/>
              </p:nvSpPr>
              <p:spPr bwMode="auto">
                <a:xfrm>
                  <a:off x="1895" y="1182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0,00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77" name="Rectangle 105"/>
                <p:cNvSpPr>
                  <a:spLocks noChangeArrowheads="1"/>
                </p:cNvSpPr>
                <p:nvPr/>
              </p:nvSpPr>
              <p:spPr bwMode="auto">
                <a:xfrm>
                  <a:off x="1852" y="1182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108"/>
              <p:cNvGrpSpPr>
                <a:grpSpLocks/>
              </p:cNvGrpSpPr>
              <p:nvPr/>
            </p:nvGrpSpPr>
            <p:grpSpPr bwMode="auto">
              <a:xfrm>
                <a:off x="2315" y="1182"/>
                <a:ext cx="463" cy="394"/>
                <a:chOff x="2315" y="1182"/>
                <a:chExt cx="463" cy="394"/>
              </a:xfrm>
            </p:grpSpPr>
            <p:sp>
              <p:nvSpPr>
                <p:cNvPr id="105504" name="Rectangle 32"/>
                <p:cNvSpPr>
                  <a:spLocks noChangeArrowheads="1"/>
                </p:cNvSpPr>
                <p:nvPr/>
              </p:nvSpPr>
              <p:spPr bwMode="auto">
                <a:xfrm>
                  <a:off x="2358" y="1182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0,00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79" name="Rectangle 107"/>
                <p:cNvSpPr>
                  <a:spLocks noChangeArrowheads="1"/>
                </p:cNvSpPr>
                <p:nvPr/>
              </p:nvSpPr>
              <p:spPr bwMode="auto">
                <a:xfrm>
                  <a:off x="2315" y="1182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110"/>
              <p:cNvGrpSpPr>
                <a:grpSpLocks/>
              </p:cNvGrpSpPr>
              <p:nvPr/>
            </p:nvGrpSpPr>
            <p:grpSpPr bwMode="auto">
              <a:xfrm>
                <a:off x="2778" y="1182"/>
                <a:ext cx="463" cy="394"/>
                <a:chOff x="2778" y="1182"/>
                <a:chExt cx="463" cy="394"/>
              </a:xfrm>
            </p:grpSpPr>
            <p:sp>
              <p:nvSpPr>
                <p:cNvPr id="105505" name="Rectangle 33"/>
                <p:cNvSpPr>
                  <a:spLocks noChangeArrowheads="1"/>
                </p:cNvSpPr>
                <p:nvPr/>
              </p:nvSpPr>
              <p:spPr bwMode="auto">
                <a:xfrm>
                  <a:off x="2821" y="1182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0,00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81" name="Rectangle 109"/>
                <p:cNvSpPr>
                  <a:spLocks noChangeArrowheads="1"/>
                </p:cNvSpPr>
                <p:nvPr/>
              </p:nvSpPr>
              <p:spPr bwMode="auto">
                <a:xfrm>
                  <a:off x="2778" y="1182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28" name="Group 112"/>
              <p:cNvGrpSpPr>
                <a:grpSpLocks/>
              </p:cNvGrpSpPr>
              <p:nvPr/>
            </p:nvGrpSpPr>
            <p:grpSpPr bwMode="auto">
              <a:xfrm>
                <a:off x="0" y="1576"/>
                <a:ext cx="463" cy="394"/>
                <a:chOff x="0" y="1576"/>
                <a:chExt cx="463" cy="394"/>
              </a:xfrm>
            </p:grpSpPr>
            <p:sp>
              <p:nvSpPr>
                <p:cNvPr id="105506" name="Rectangle 34"/>
                <p:cNvSpPr>
                  <a:spLocks noChangeArrowheads="1"/>
                </p:cNvSpPr>
                <p:nvPr/>
              </p:nvSpPr>
              <p:spPr bwMode="auto">
                <a:xfrm>
                  <a:off x="43" y="1576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 smtClean="0">
                      <a:cs typeface="Arial" charset="0"/>
                    </a:rPr>
                    <a:t>2010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5583" name="Rectangle 111"/>
                <p:cNvSpPr>
                  <a:spLocks noChangeArrowheads="1"/>
                </p:cNvSpPr>
                <p:nvPr/>
              </p:nvSpPr>
              <p:spPr bwMode="auto">
                <a:xfrm>
                  <a:off x="0" y="1576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30" name="Group 114"/>
              <p:cNvGrpSpPr>
                <a:grpSpLocks/>
              </p:cNvGrpSpPr>
              <p:nvPr/>
            </p:nvGrpSpPr>
            <p:grpSpPr bwMode="auto">
              <a:xfrm>
                <a:off x="463" y="1576"/>
                <a:ext cx="463" cy="394"/>
                <a:chOff x="463" y="1576"/>
                <a:chExt cx="463" cy="394"/>
              </a:xfrm>
            </p:grpSpPr>
            <p:sp>
              <p:nvSpPr>
                <p:cNvPr id="105507" name="Rectangle 35"/>
                <p:cNvSpPr>
                  <a:spLocks noChangeArrowheads="1"/>
                </p:cNvSpPr>
                <p:nvPr/>
              </p:nvSpPr>
              <p:spPr bwMode="auto">
                <a:xfrm>
                  <a:off x="506" y="1576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6,7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85" name="Rectangle 113"/>
                <p:cNvSpPr>
                  <a:spLocks noChangeArrowheads="1"/>
                </p:cNvSpPr>
                <p:nvPr/>
              </p:nvSpPr>
              <p:spPr bwMode="auto">
                <a:xfrm>
                  <a:off x="463" y="1576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32" name="Group 116"/>
              <p:cNvGrpSpPr>
                <a:grpSpLocks/>
              </p:cNvGrpSpPr>
              <p:nvPr/>
            </p:nvGrpSpPr>
            <p:grpSpPr bwMode="auto">
              <a:xfrm>
                <a:off x="926" y="1576"/>
                <a:ext cx="463" cy="394"/>
                <a:chOff x="926" y="1576"/>
                <a:chExt cx="463" cy="394"/>
              </a:xfrm>
            </p:grpSpPr>
            <p:sp>
              <p:nvSpPr>
                <p:cNvPr id="105508" name="Rectangle 36"/>
                <p:cNvSpPr>
                  <a:spLocks noChangeArrowheads="1"/>
                </p:cNvSpPr>
                <p:nvPr/>
              </p:nvSpPr>
              <p:spPr bwMode="auto">
                <a:xfrm>
                  <a:off x="969" y="1576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87" name="Rectangle 115"/>
                <p:cNvSpPr>
                  <a:spLocks noChangeArrowheads="1"/>
                </p:cNvSpPr>
                <p:nvPr/>
              </p:nvSpPr>
              <p:spPr bwMode="auto">
                <a:xfrm>
                  <a:off x="926" y="1576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34" name="Group 118"/>
              <p:cNvGrpSpPr>
                <a:grpSpLocks/>
              </p:cNvGrpSpPr>
              <p:nvPr/>
            </p:nvGrpSpPr>
            <p:grpSpPr bwMode="auto">
              <a:xfrm>
                <a:off x="1389" y="1576"/>
                <a:ext cx="463" cy="394"/>
                <a:chOff x="1389" y="1576"/>
                <a:chExt cx="463" cy="394"/>
              </a:xfrm>
            </p:grpSpPr>
            <p:sp>
              <p:nvSpPr>
                <p:cNvPr id="105509" name="Rectangle 37"/>
                <p:cNvSpPr>
                  <a:spLocks noChangeArrowheads="1"/>
                </p:cNvSpPr>
                <p:nvPr/>
              </p:nvSpPr>
              <p:spPr bwMode="auto">
                <a:xfrm>
                  <a:off x="1432" y="1576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6,70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89" name="Rectangle 117"/>
                <p:cNvSpPr>
                  <a:spLocks noChangeArrowheads="1"/>
                </p:cNvSpPr>
                <p:nvPr/>
              </p:nvSpPr>
              <p:spPr bwMode="auto">
                <a:xfrm>
                  <a:off x="1389" y="1576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36" name="Group 120"/>
              <p:cNvGrpSpPr>
                <a:grpSpLocks/>
              </p:cNvGrpSpPr>
              <p:nvPr/>
            </p:nvGrpSpPr>
            <p:grpSpPr bwMode="auto">
              <a:xfrm>
                <a:off x="1852" y="1576"/>
                <a:ext cx="463" cy="394"/>
                <a:chOff x="1852" y="1576"/>
                <a:chExt cx="463" cy="394"/>
              </a:xfrm>
            </p:grpSpPr>
            <p:sp>
              <p:nvSpPr>
                <p:cNvPr id="105510" name="Rectangle 38"/>
                <p:cNvSpPr>
                  <a:spLocks noChangeArrowheads="1"/>
                </p:cNvSpPr>
                <p:nvPr/>
              </p:nvSpPr>
              <p:spPr bwMode="auto">
                <a:xfrm>
                  <a:off x="1895" y="1576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91" name="Rectangle 119"/>
                <p:cNvSpPr>
                  <a:spLocks noChangeArrowheads="1"/>
                </p:cNvSpPr>
                <p:nvPr/>
              </p:nvSpPr>
              <p:spPr bwMode="auto">
                <a:xfrm>
                  <a:off x="1852" y="1576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38" name="Group 122"/>
              <p:cNvGrpSpPr>
                <a:grpSpLocks/>
              </p:cNvGrpSpPr>
              <p:nvPr/>
            </p:nvGrpSpPr>
            <p:grpSpPr bwMode="auto">
              <a:xfrm>
                <a:off x="2315" y="1576"/>
                <a:ext cx="463" cy="394"/>
                <a:chOff x="2315" y="1576"/>
                <a:chExt cx="463" cy="394"/>
              </a:xfrm>
            </p:grpSpPr>
            <p:sp>
              <p:nvSpPr>
                <p:cNvPr id="105511" name="Rectangle 39"/>
                <p:cNvSpPr>
                  <a:spLocks noChangeArrowheads="1"/>
                </p:cNvSpPr>
                <p:nvPr/>
              </p:nvSpPr>
              <p:spPr bwMode="auto">
                <a:xfrm>
                  <a:off x="2358" y="1576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6,70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93" name="Rectangle 121"/>
                <p:cNvSpPr>
                  <a:spLocks noChangeArrowheads="1"/>
                </p:cNvSpPr>
                <p:nvPr/>
              </p:nvSpPr>
              <p:spPr bwMode="auto">
                <a:xfrm>
                  <a:off x="2315" y="1576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40" name="Group 124"/>
              <p:cNvGrpSpPr>
                <a:grpSpLocks/>
              </p:cNvGrpSpPr>
              <p:nvPr/>
            </p:nvGrpSpPr>
            <p:grpSpPr bwMode="auto">
              <a:xfrm>
                <a:off x="2778" y="1576"/>
                <a:ext cx="463" cy="394"/>
                <a:chOff x="2778" y="1576"/>
                <a:chExt cx="463" cy="394"/>
              </a:xfrm>
            </p:grpSpPr>
            <p:sp>
              <p:nvSpPr>
                <p:cNvPr id="105512" name="Rectangle 40"/>
                <p:cNvSpPr>
                  <a:spLocks noChangeArrowheads="1"/>
                </p:cNvSpPr>
                <p:nvPr/>
              </p:nvSpPr>
              <p:spPr bwMode="auto">
                <a:xfrm>
                  <a:off x="2821" y="1576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95" name="Rectangle 123"/>
                <p:cNvSpPr>
                  <a:spLocks noChangeArrowheads="1"/>
                </p:cNvSpPr>
                <p:nvPr/>
              </p:nvSpPr>
              <p:spPr bwMode="auto">
                <a:xfrm>
                  <a:off x="2778" y="1576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42" name="Group 126"/>
              <p:cNvGrpSpPr>
                <a:grpSpLocks/>
              </p:cNvGrpSpPr>
              <p:nvPr/>
            </p:nvGrpSpPr>
            <p:grpSpPr bwMode="auto">
              <a:xfrm>
                <a:off x="0" y="1970"/>
                <a:ext cx="463" cy="394"/>
                <a:chOff x="0" y="1970"/>
                <a:chExt cx="463" cy="394"/>
              </a:xfrm>
            </p:grpSpPr>
            <p:sp>
              <p:nvSpPr>
                <p:cNvPr id="105513" name="Rectangle 41"/>
                <p:cNvSpPr>
                  <a:spLocks noChangeArrowheads="1"/>
                </p:cNvSpPr>
                <p:nvPr/>
              </p:nvSpPr>
              <p:spPr bwMode="auto">
                <a:xfrm>
                  <a:off x="43" y="197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 dirty="0" smtClean="0">
                      <a:cs typeface="Arial" charset="0"/>
                    </a:rPr>
                    <a:t>2011</a:t>
                  </a:r>
                  <a:endParaRPr lang="en-US" sz="1600" b="0" dirty="0">
                    <a:cs typeface="Times New Roman" pitchFamily="18" charset="0"/>
                  </a:endParaRPr>
                </a:p>
                <a:p>
                  <a:pPr algn="just" eaLnBrk="0" hangingPunct="0"/>
                  <a:endParaRPr lang="en-US" sz="1600" b="0" dirty="0"/>
                </a:p>
              </p:txBody>
            </p:sp>
            <p:sp>
              <p:nvSpPr>
                <p:cNvPr id="105597" name="Rectangle 125"/>
                <p:cNvSpPr>
                  <a:spLocks noChangeArrowheads="1"/>
                </p:cNvSpPr>
                <p:nvPr/>
              </p:nvSpPr>
              <p:spPr bwMode="auto">
                <a:xfrm>
                  <a:off x="0" y="197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44" name="Group 128"/>
              <p:cNvGrpSpPr>
                <a:grpSpLocks/>
              </p:cNvGrpSpPr>
              <p:nvPr/>
            </p:nvGrpSpPr>
            <p:grpSpPr bwMode="auto">
              <a:xfrm>
                <a:off x="463" y="1970"/>
                <a:ext cx="463" cy="394"/>
                <a:chOff x="463" y="1970"/>
                <a:chExt cx="463" cy="394"/>
              </a:xfrm>
            </p:grpSpPr>
            <p:sp>
              <p:nvSpPr>
                <p:cNvPr id="105514" name="Rectangle 42"/>
                <p:cNvSpPr>
                  <a:spLocks noChangeArrowheads="1"/>
                </p:cNvSpPr>
                <p:nvPr/>
              </p:nvSpPr>
              <p:spPr bwMode="auto">
                <a:xfrm>
                  <a:off x="506" y="197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7,2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599" name="Rectangle 127"/>
                <p:cNvSpPr>
                  <a:spLocks noChangeArrowheads="1"/>
                </p:cNvSpPr>
                <p:nvPr/>
              </p:nvSpPr>
              <p:spPr bwMode="auto">
                <a:xfrm>
                  <a:off x="463" y="197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46" name="Group 130"/>
              <p:cNvGrpSpPr>
                <a:grpSpLocks/>
              </p:cNvGrpSpPr>
              <p:nvPr/>
            </p:nvGrpSpPr>
            <p:grpSpPr bwMode="auto">
              <a:xfrm>
                <a:off x="926" y="1970"/>
                <a:ext cx="463" cy="394"/>
                <a:chOff x="926" y="1970"/>
                <a:chExt cx="463" cy="394"/>
              </a:xfrm>
            </p:grpSpPr>
            <p:sp>
              <p:nvSpPr>
                <p:cNvPr id="105515" name="Rectangle 43"/>
                <p:cNvSpPr>
                  <a:spLocks noChangeArrowheads="1"/>
                </p:cNvSpPr>
                <p:nvPr/>
              </p:nvSpPr>
              <p:spPr bwMode="auto">
                <a:xfrm>
                  <a:off x="969" y="197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2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601" name="Rectangle 129"/>
                <p:cNvSpPr>
                  <a:spLocks noChangeArrowheads="1"/>
                </p:cNvSpPr>
                <p:nvPr/>
              </p:nvSpPr>
              <p:spPr bwMode="auto">
                <a:xfrm>
                  <a:off x="926" y="197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48" name="Group 132"/>
              <p:cNvGrpSpPr>
                <a:grpSpLocks/>
              </p:cNvGrpSpPr>
              <p:nvPr/>
            </p:nvGrpSpPr>
            <p:grpSpPr bwMode="auto">
              <a:xfrm>
                <a:off x="1389" y="1970"/>
                <a:ext cx="463" cy="394"/>
                <a:chOff x="1389" y="1970"/>
                <a:chExt cx="463" cy="394"/>
              </a:xfrm>
            </p:grpSpPr>
            <p:sp>
              <p:nvSpPr>
                <p:cNvPr id="105516" name="Rectangle 44"/>
                <p:cNvSpPr>
                  <a:spLocks noChangeArrowheads="1"/>
                </p:cNvSpPr>
                <p:nvPr/>
              </p:nvSpPr>
              <p:spPr bwMode="auto">
                <a:xfrm>
                  <a:off x="1432" y="197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14,40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603" name="Rectangle 131"/>
                <p:cNvSpPr>
                  <a:spLocks noChangeArrowheads="1"/>
                </p:cNvSpPr>
                <p:nvPr/>
              </p:nvSpPr>
              <p:spPr bwMode="auto">
                <a:xfrm>
                  <a:off x="1389" y="197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50" name="Group 134"/>
              <p:cNvGrpSpPr>
                <a:grpSpLocks/>
              </p:cNvGrpSpPr>
              <p:nvPr/>
            </p:nvGrpSpPr>
            <p:grpSpPr bwMode="auto">
              <a:xfrm>
                <a:off x="1852" y="1970"/>
                <a:ext cx="463" cy="394"/>
                <a:chOff x="1852" y="1970"/>
                <a:chExt cx="463" cy="394"/>
              </a:xfrm>
            </p:grpSpPr>
            <p:sp>
              <p:nvSpPr>
                <p:cNvPr id="105517" name="Rectangle 45"/>
                <p:cNvSpPr>
                  <a:spLocks noChangeArrowheads="1"/>
                </p:cNvSpPr>
                <p:nvPr/>
              </p:nvSpPr>
              <p:spPr bwMode="auto">
                <a:xfrm>
                  <a:off x="1895" y="197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4,00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605" name="Rectangle 133"/>
                <p:cNvSpPr>
                  <a:spLocks noChangeArrowheads="1"/>
                </p:cNvSpPr>
                <p:nvPr/>
              </p:nvSpPr>
              <p:spPr bwMode="auto">
                <a:xfrm>
                  <a:off x="1852" y="197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52" name="Group 136"/>
              <p:cNvGrpSpPr>
                <a:grpSpLocks/>
              </p:cNvGrpSpPr>
              <p:nvPr/>
            </p:nvGrpSpPr>
            <p:grpSpPr bwMode="auto">
              <a:xfrm>
                <a:off x="2315" y="1970"/>
                <a:ext cx="463" cy="394"/>
                <a:chOff x="2315" y="1970"/>
                <a:chExt cx="463" cy="394"/>
              </a:xfrm>
            </p:grpSpPr>
            <p:sp>
              <p:nvSpPr>
                <p:cNvPr id="105518" name="Rectangle 46"/>
                <p:cNvSpPr>
                  <a:spLocks noChangeArrowheads="1"/>
                </p:cNvSpPr>
                <p:nvPr/>
              </p:nvSpPr>
              <p:spPr bwMode="auto">
                <a:xfrm>
                  <a:off x="2358" y="197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2880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607" name="Rectangle 135"/>
                <p:cNvSpPr>
                  <a:spLocks noChangeArrowheads="1"/>
                </p:cNvSpPr>
                <p:nvPr/>
              </p:nvSpPr>
              <p:spPr bwMode="auto">
                <a:xfrm>
                  <a:off x="2315" y="197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54" name="Group 138"/>
              <p:cNvGrpSpPr>
                <a:grpSpLocks/>
              </p:cNvGrpSpPr>
              <p:nvPr/>
            </p:nvGrpSpPr>
            <p:grpSpPr bwMode="auto">
              <a:xfrm>
                <a:off x="2778" y="1970"/>
                <a:ext cx="463" cy="394"/>
                <a:chOff x="2778" y="1970"/>
                <a:chExt cx="463" cy="394"/>
              </a:xfrm>
            </p:grpSpPr>
            <p:sp>
              <p:nvSpPr>
                <p:cNvPr id="105519" name="Rectangle 47"/>
                <p:cNvSpPr>
                  <a:spLocks noChangeArrowheads="1"/>
                </p:cNvSpPr>
                <p:nvPr/>
              </p:nvSpPr>
              <p:spPr bwMode="auto">
                <a:xfrm>
                  <a:off x="2821" y="1970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16,00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609" name="Rectangle 137"/>
                <p:cNvSpPr>
                  <a:spLocks noChangeArrowheads="1"/>
                </p:cNvSpPr>
                <p:nvPr/>
              </p:nvSpPr>
              <p:spPr bwMode="auto">
                <a:xfrm>
                  <a:off x="2778" y="1970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56" name="Group 140"/>
              <p:cNvGrpSpPr>
                <a:grpSpLocks/>
              </p:cNvGrpSpPr>
              <p:nvPr/>
            </p:nvGrpSpPr>
            <p:grpSpPr bwMode="auto">
              <a:xfrm>
                <a:off x="0" y="2364"/>
                <a:ext cx="463" cy="394"/>
                <a:chOff x="0" y="2364"/>
                <a:chExt cx="463" cy="394"/>
              </a:xfrm>
            </p:grpSpPr>
            <p:sp>
              <p:nvSpPr>
                <p:cNvPr id="105520" name="Rectangle 48"/>
                <p:cNvSpPr>
                  <a:spLocks noChangeArrowheads="1"/>
                </p:cNvSpPr>
                <p:nvPr/>
              </p:nvSpPr>
              <p:spPr bwMode="auto">
                <a:xfrm>
                  <a:off x="43" y="236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sz="1600" b="0">
                      <a:cs typeface="Times New Roman" pitchFamily="18" charset="0"/>
                    </a:rPr>
                    <a:t> </a:t>
                  </a:r>
                </a:p>
                <a:p>
                  <a:pPr algn="just" eaLnBrk="0" hangingPunct="0"/>
                  <a:endParaRPr lang="en-US" sz="1600" b="0"/>
                </a:p>
              </p:txBody>
            </p:sp>
            <p:sp>
              <p:nvSpPr>
                <p:cNvPr id="105611" name="Rectangle 139"/>
                <p:cNvSpPr>
                  <a:spLocks noChangeArrowheads="1"/>
                </p:cNvSpPr>
                <p:nvPr/>
              </p:nvSpPr>
              <p:spPr bwMode="auto">
                <a:xfrm>
                  <a:off x="0" y="236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58" name="Group 142"/>
              <p:cNvGrpSpPr>
                <a:grpSpLocks/>
              </p:cNvGrpSpPr>
              <p:nvPr/>
            </p:nvGrpSpPr>
            <p:grpSpPr bwMode="auto">
              <a:xfrm>
                <a:off x="463" y="2364"/>
                <a:ext cx="463" cy="394"/>
                <a:chOff x="463" y="2364"/>
                <a:chExt cx="463" cy="394"/>
              </a:xfrm>
            </p:grpSpPr>
            <p:sp>
              <p:nvSpPr>
                <p:cNvPr id="105521" name="Rectangle 49"/>
                <p:cNvSpPr>
                  <a:spLocks noChangeArrowheads="1"/>
                </p:cNvSpPr>
                <p:nvPr/>
              </p:nvSpPr>
              <p:spPr bwMode="auto">
                <a:xfrm>
                  <a:off x="506" y="236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US" sz="1600">
                      <a:cs typeface="Arial" charset="0"/>
                    </a:rPr>
                    <a:t>30.60</a:t>
                  </a:r>
                  <a:endParaRPr lang="en-US" sz="1600"/>
                </a:p>
              </p:txBody>
            </p:sp>
            <p:sp>
              <p:nvSpPr>
                <p:cNvPr id="105613" name="Rectangle 141"/>
                <p:cNvSpPr>
                  <a:spLocks noChangeArrowheads="1"/>
                </p:cNvSpPr>
                <p:nvPr/>
              </p:nvSpPr>
              <p:spPr bwMode="auto">
                <a:xfrm>
                  <a:off x="463" y="236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60" name="Group 144"/>
              <p:cNvGrpSpPr>
                <a:grpSpLocks/>
              </p:cNvGrpSpPr>
              <p:nvPr/>
            </p:nvGrpSpPr>
            <p:grpSpPr bwMode="auto">
              <a:xfrm>
                <a:off x="926" y="2364"/>
                <a:ext cx="463" cy="394"/>
                <a:chOff x="926" y="2364"/>
                <a:chExt cx="463" cy="394"/>
              </a:xfrm>
            </p:grpSpPr>
            <p:sp>
              <p:nvSpPr>
                <p:cNvPr id="105522" name="Rectangle 50"/>
                <p:cNvSpPr>
                  <a:spLocks noChangeArrowheads="1"/>
                </p:cNvSpPr>
                <p:nvPr/>
              </p:nvSpPr>
              <p:spPr bwMode="auto">
                <a:xfrm>
                  <a:off x="969" y="236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US" sz="1600" b="0">
                      <a:cs typeface="Arial" charset="0"/>
                    </a:rPr>
                    <a:t> </a:t>
                  </a:r>
                  <a:endParaRPr lang="en-US" sz="1600" b="0">
                    <a:cs typeface="Times New Roman" pitchFamily="18" charset="0"/>
                  </a:endParaRPr>
                </a:p>
                <a:p>
                  <a:pPr algn="r" eaLnBrk="0" hangingPunct="0"/>
                  <a:endParaRPr lang="en-US" sz="1600" b="0"/>
                </a:p>
              </p:txBody>
            </p:sp>
            <p:sp>
              <p:nvSpPr>
                <p:cNvPr id="105615" name="Rectangle 143"/>
                <p:cNvSpPr>
                  <a:spLocks noChangeArrowheads="1"/>
                </p:cNvSpPr>
                <p:nvPr/>
              </p:nvSpPr>
              <p:spPr bwMode="auto">
                <a:xfrm>
                  <a:off x="926" y="236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62" name="Group 146"/>
              <p:cNvGrpSpPr>
                <a:grpSpLocks/>
              </p:cNvGrpSpPr>
              <p:nvPr/>
            </p:nvGrpSpPr>
            <p:grpSpPr bwMode="auto">
              <a:xfrm>
                <a:off x="1389" y="2364"/>
                <a:ext cx="463" cy="394"/>
                <a:chOff x="1389" y="2364"/>
                <a:chExt cx="463" cy="394"/>
              </a:xfrm>
            </p:grpSpPr>
            <p:sp>
              <p:nvSpPr>
                <p:cNvPr id="105523" name="Rectangle 51"/>
                <p:cNvSpPr>
                  <a:spLocks noChangeArrowheads="1"/>
                </p:cNvSpPr>
                <p:nvPr/>
              </p:nvSpPr>
              <p:spPr bwMode="auto">
                <a:xfrm>
                  <a:off x="1432" y="236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US" sz="1600">
                      <a:cs typeface="Arial" charset="0"/>
                    </a:rPr>
                    <a:t>5,50</a:t>
                  </a:r>
                  <a:endParaRPr lang="en-US" sz="1600"/>
                </a:p>
              </p:txBody>
            </p:sp>
            <p:sp>
              <p:nvSpPr>
                <p:cNvPr id="105617" name="Rectangle 145"/>
                <p:cNvSpPr>
                  <a:spLocks noChangeArrowheads="1"/>
                </p:cNvSpPr>
                <p:nvPr/>
              </p:nvSpPr>
              <p:spPr bwMode="auto">
                <a:xfrm>
                  <a:off x="1389" y="236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64" name="Group 148"/>
              <p:cNvGrpSpPr>
                <a:grpSpLocks/>
              </p:cNvGrpSpPr>
              <p:nvPr/>
            </p:nvGrpSpPr>
            <p:grpSpPr bwMode="auto">
              <a:xfrm>
                <a:off x="1852" y="2364"/>
                <a:ext cx="463" cy="394"/>
                <a:chOff x="1852" y="2364"/>
                <a:chExt cx="463" cy="394"/>
              </a:xfrm>
            </p:grpSpPr>
            <p:sp>
              <p:nvSpPr>
                <p:cNvPr id="105524" name="Rectangle 52"/>
                <p:cNvSpPr>
                  <a:spLocks noChangeArrowheads="1"/>
                </p:cNvSpPr>
                <p:nvPr/>
              </p:nvSpPr>
              <p:spPr bwMode="auto">
                <a:xfrm>
                  <a:off x="1895" y="236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US" sz="1600">
                      <a:cs typeface="Arial" charset="0"/>
                    </a:rPr>
                    <a:t>10,00</a:t>
                  </a:r>
                  <a:endParaRPr lang="en-US" sz="1800" b="0"/>
                </a:p>
              </p:txBody>
            </p:sp>
            <p:sp>
              <p:nvSpPr>
                <p:cNvPr id="105619" name="Rectangle 147"/>
                <p:cNvSpPr>
                  <a:spLocks noChangeArrowheads="1"/>
                </p:cNvSpPr>
                <p:nvPr/>
              </p:nvSpPr>
              <p:spPr bwMode="auto">
                <a:xfrm>
                  <a:off x="1852" y="236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66" name="Group 150"/>
              <p:cNvGrpSpPr>
                <a:grpSpLocks/>
              </p:cNvGrpSpPr>
              <p:nvPr/>
            </p:nvGrpSpPr>
            <p:grpSpPr bwMode="auto">
              <a:xfrm>
                <a:off x="2315" y="2364"/>
                <a:ext cx="463" cy="394"/>
                <a:chOff x="2315" y="2364"/>
                <a:chExt cx="463" cy="394"/>
              </a:xfrm>
            </p:grpSpPr>
            <p:sp>
              <p:nvSpPr>
                <p:cNvPr id="105525" name="Rectangle 53"/>
                <p:cNvSpPr>
                  <a:spLocks noChangeArrowheads="1"/>
                </p:cNvSpPr>
                <p:nvPr/>
              </p:nvSpPr>
              <p:spPr bwMode="auto">
                <a:xfrm>
                  <a:off x="2358" y="236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US" sz="1600">
                      <a:cs typeface="Arial" charset="0"/>
                    </a:rPr>
                    <a:t>61,10</a:t>
                  </a:r>
                  <a:endParaRPr lang="en-US" sz="1600"/>
                </a:p>
              </p:txBody>
            </p:sp>
            <p:sp>
              <p:nvSpPr>
                <p:cNvPr id="105621" name="Rectangle 149"/>
                <p:cNvSpPr>
                  <a:spLocks noChangeArrowheads="1"/>
                </p:cNvSpPr>
                <p:nvPr/>
              </p:nvSpPr>
              <p:spPr bwMode="auto">
                <a:xfrm>
                  <a:off x="2315" y="236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68" name="Group 152"/>
              <p:cNvGrpSpPr>
                <a:grpSpLocks/>
              </p:cNvGrpSpPr>
              <p:nvPr/>
            </p:nvGrpSpPr>
            <p:grpSpPr bwMode="auto">
              <a:xfrm>
                <a:off x="2778" y="2364"/>
                <a:ext cx="463" cy="394"/>
                <a:chOff x="2778" y="2364"/>
                <a:chExt cx="463" cy="394"/>
              </a:xfrm>
            </p:grpSpPr>
            <p:sp>
              <p:nvSpPr>
                <p:cNvPr id="105526" name="Rectangle 54"/>
                <p:cNvSpPr>
                  <a:spLocks noChangeArrowheads="1"/>
                </p:cNvSpPr>
                <p:nvPr/>
              </p:nvSpPr>
              <p:spPr bwMode="auto">
                <a:xfrm>
                  <a:off x="2821" y="2364"/>
                  <a:ext cx="377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US" sz="1600">
                      <a:cs typeface="Arial" charset="0"/>
                    </a:rPr>
                    <a:t>34,00</a:t>
                  </a:r>
                  <a:endParaRPr lang="en-US" sz="1800" b="0"/>
                </a:p>
              </p:txBody>
            </p:sp>
            <p:sp>
              <p:nvSpPr>
                <p:cNvPr id="105623" name="Rectangle 151"/>
                <p:cNvSpPr>
                  <a:spLocks noChangeArrowheads="1"/>
                </p:cNvSpPr>
                <p:nvPr/>
              </p:nvSpPr>
              <p:spPr bwMode="auto">
                <a:xfrm>
                  <a:off x="2778" y="2364"/>
                  <a:ext cx="463" cy="39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105626" name="Rectangle 154"/>
            <p:cNvSpPr>
              <a:spLocks noChangeArrowheads="1"/>
            </p:cNvSpPr>
            <p:nvPr/>
          </p:nvSpPr>
          <p:spPr bwMode="auto">
            <a:xfrm>
              <a:off x="-3" y="-3"/>
              <a:ext cx="3247" cy="2764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5628" name="Rectangle 156"/>
          <p:cNvSpPr>
            <a:spLocks noChangeArrowheads="1"/>
          </p:cNvSpPr>
          <p:nvPr/>
        </p:nvSpPr>
        <p:spPr bwMode="auto">
          <a:xfrm>
            <a:off x="1219200" y="4648200"/>
            <a:ext cx="70104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US" sz="1400" b="0">
                <a:latin typeface="Arial" charset="0"/>
                <a:cs typeface="Arial" charset="0"/>
              </a:rPr>
              <a:t>a  =   </a:t>
            </a:r>
            <a:r>
              <a:rPr lang="en-US" sz="1400" b="0" u="sng">
                <a:latin typeface="Arial" charset="0"/>
                <a:cs typeface="Arial" charset="0"/>
              </a:rPr>
              <a:t>(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</a:t>
            </a:r>
            <a:r>
              <a:rPr lang="en-US" sz="1400" b="0" u="sng">
                <a:latin typeface="Arial" charset="0"/>
                <a:cs typeface="Arial" charset="0"/>
              </a:rPr>
              <a:t>Y) (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</a:t>
            </a:r>
            <a:r>
              <a:rPr lang="en-US" sz="1400" b="0" u="sng">
                <a:latin typeface="Arial" charset="0"/>
                <a:cs typeface="Arial" charset="0"/>
              </a:rPr>
              <a:t>X</a:t>
            </a:r>
            <a:r>
              <a:rPr lang="en-US" sz="1400" b="0" u="sng" baseline="30000">
                <a:latin typeface="Arial" charset="0"/>
                <a:cs typeface="Arial" charset="0"/>
                <a:sym typeface="Symbol" pitchFamily="82" charset="2"/>
              </a:rPr>
              <a:t>4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) – (</a:t>
            </a:r>
            <a:r>
              <a:rPr lang="en-US" sz="1400" b="0" u="sng">
                <a:latin typeface="Arial" charset="0"/>
                <a:cs typeface="Arial" charset="0"/>
              </a:rPr>
              <a:t>X</a:t>
            </a:r>
            <a:r>
              <a:rPr lang="en-US" sz="1400" b="0" u="sng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Y) (</a:t>
            </a:r>
            <a:r>
              <a:rPr lang="en-US" sz="1400" b="0" u="sng">
                <a:latin typeface="Arial" charset="0"/>
                <a:cs typeface="Arial" charset="0"/>
              </a:rPr>
              <a:t>X</a:t>
            </a:r>
            <a:r>
              <a:rPr lang="en-US" sz="1400" b="0" u="sng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)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  = {(30,6)(34)-(61,1)(10)}/{(5)(34)-(10)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}=6,13</a:t>
            </a:r>
          </a:p>
          <a:p>
            <a:pPr algn="just"/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                     n (</a:t>
            </a:r>
            <a:r>
              <a:rPr lang="en-US" sz="1400" b="0">
                <a:latin typeface="Arial" charset="0"/>
                <a:cs typeface="Arial" charset="0"/>
              </a:rPr>
              <a:t>X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4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) -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 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(</a:t>
            </a:r>
            <a:r>
              <a:rPr lang="en-US" sz="1400" b="0">
                <a:latin typeface="Arial" charset="0"/>
                <a:cs typeface="Arial" charset="0"/>
              </a:rPr>
              <a:t>X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)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endParaRPr lang="en-US" sz="1400" b="0">
              <a:latin typeface="Garamond" pitchFamily="18" charset="0"/>
              <a:cs typeface="Times New Roman" pitchFamily="18" charset="0"/>
              <a:sym typeface="Symbol" pitchFamily="82" charset="2"/>
            </a:endParaRPr>
          </a:p>
          <a:p>
            <a:pPr algn="just" eaLnBrk="0" hangingPunct="0"/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b  =  </a:t>
            </a:r>
            <a:r>
              <a:rPr lang="en-US" sz="1400" b="0">
                <a:latin typeface="Arial" charset="0"/>
                <a:cs typeface="Arial" charset="0"/>
              </a:rPr>
              <a:t>XY/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</a:t>
            </a:r>
            <a:r>
              <a:rPr lang="en-US" sz="1400" b="0">
                <a:latin typeface="Arial" charset="0"/>
                <a:cs typeface="Arial" charset="0"/>
              </a:rPr>
              <a:t>X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                              = 5,5/10=0,55</a:t>
            </a:r>
          </a:p>
          <a:p>
            <a:pPr algn="just" eaLnBrk="0" hangingPunct="0"/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c  =  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n(</a:t>
            </a:r>
            <a:r>
              <a:rPr lang="en-US" sz="1400" b="0" u="sng">
                <a:latin typeface="Arial" charset="0"/>
                <a:cs typeface="Arial" charset="0"/>
              </a:rPr>
              <a:t>X</a:t>
            </a:r>
            <a:r>
              <a:rPr lang="en-US" sz="1400" b="0" u="sng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Y) – (</a:t>
            </a:r>
            <a:r>
              <a:rPr lang="en-US" sz="1400" b="0" u="sng">
                <a:latin typeface="Arial" charset="0"/>
                <a:cs typeface="Arial" charset="0"/>
              </a:rPr>
              <a:t>X</a:t>
            </a:r>
            <a:r>
              <a:rPr lang="en-US" sz="1400" b="0" u="sng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 u="sng">
                <a:latin typeface="Arial" charset="0"/>
                <a:cs typeface="Arial" charset="0"/>
                <a:sym typeface="Symbol" pitchFamily="82" charset="2"/>
              </a:rPr>
              <a:t> ) ( </a:t>
            </a:r>
            <a:r>
              <a:rPr lang="en-US" sz="1400" b="0" u="sng">
                <a:latin typeface="Arial" charset="0"/>
                <a:cs typeface="Arial" charset="0"/>
              </a:rPr>
              <a:t>Y)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         = {(5)(61,1)-(10)(30,6)}/{(5)(34)-(10)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}=-0,0071</a:t>
            </a:r>
          </a:p>
          <a:p>
            <a:pPr algn="just" eaLnBrk="0" hangingPunct="0"/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                n (</a:t>
            </a:r>
            <a:r>
              <a:rPr lang="en-US" sz="1400" b="0">
                <a:latin typeface="Arial" charset="0"/>
                <a:cs typeface="Arial" charset="0"/>
              </a:rPr>
              <a:t>X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4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) -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 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(</a:t>
            </a:r>
            <a:r>
              <a:rPr lang="en-US" sz="1400" b="0">
                <a:latin typeface="Arial" charset="0"/>
                <a:cs typeface="Arial" charset="0"/>
              </a:rPr>
              <a:t>X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)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endParaRPr lang="en-US" sz="1400" b="0">
              <a:latin typeface="Garamond" pitchFamily="18" charset="0"/>
              <a:cs typeface="Times New Roman" pitchFamily="18" charset="0"/>
              <a:sym typeface="Symbol" pitchFamily="82" charset="2"/>
            </a:endParaRPr>
          </a:p>
          <a:p>
            <a:pPr eaLnBrk="0" hangingPunct="0"/>
            <a:r>
              <a:rPr lang="en-US" sz="1400" b="0">
                <a:latin typeface="Arial" charset="0"/>
                <a:cs typeface="Arial" charset="0"/>
                <a:sym typeface="Symbol" pitchFamily="82" charset="2"/>
              </a:rPr>
              <a:t>Jadi persamaan kuadratisnya adalah Y =6,13+0,55x-0,0071x</a:t>
            </a:r>
            <a:r>
              <a:rPr lang="en-US" sz="1400" b="0" baseline="30000">
                <a:latin typeface="Arial" charset="0"/>
                <a:cs typeface="Arial" charset="0"/>
                <a:sym typeface="Symbol" pitchFamily="82" charset="2"/>
              </a:rPr>
              <a:t>2</a:t>
            </a:r>
            <a:endParaRPr lang="en-US" sz="1600">
              <a:sym typeface="Symbol" pitchFamily="82" charset="2"/>
            </a:endParaRPr>
          </a:p>
        </p:txBody>
      </p:sp>
      <p:sp>
        <p:nvSpPr>
          <p:cNvPr id="105631" name="Text Box 159"/>
          <p:cNvSpPr txBox="1">
            <a:spLocks noChangeArrowheads="1"/>
          </p:cNvSpPr>
          <p:nvPr/>
        </p:nvSpPr>
        <p:spPr bwMode="auto">
          <a:xfrm>
            <a:off x="914400" y="228600"/>
            <a:ext cx="723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Deret Berkala dan Peramalan                                       Bab 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9"/>
          <p:cNvSpPr>
            <a:spLocks noChangeArrowheads="1"/>
          </p:cNvSpPr>
          <p:nvPr/>
        </p:nvSpPr>
        <p:spPr bwMode="auto">
          <a:xfrm>
            <a:off x="990600" y="5334000"/>
            <a:ext cx="7696200" cy="1219200"/>
          </a:xfrm>
          <a:prstGeom prst="rect">
            <a:avLst/>
          </a:prstGeom>
          <a:solidFill>
            <a:srgbClr val="FFCC9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pic>
        <p:nvPicPr>
          <p:cNvPr id="2052" name="Picture 17" descr="j01953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266700"/>
            <a:ext cx="1524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 Box 31"/>
          <p:cNvSpPr txBox="1">
            <a:spLocks noChangeArrowheads="1"/>
          </p:cNvSpPr>
          <p:nvPr/>
        </p:nvSpPr>
        <p:spPr bwMode="auto">
          <a:xfrm>
            <a:off x="1219200" y="914400"/>
            <a:ext cx="3886200" cy="519113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3D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>
                <a:latin typeface="Times New Roman" pitchFamily="18" charset="0"/>
              </a:rPr>
              <a:t>MOVING AVERAGE</a:t>
            </a:r>
          </a:p>
        </p:txBody>
      </p:sp>
      <p:sp>
        <p:nvSpPr>
          <p:cNvPr id="2054" name="Text Box 36"/>
          <p:cNvSpPr txBox="1">
            <a:spLocks noChangeArrowheads="1"/>
          </p:cNvSpPr>
          <p:nvPr/>
        </p:nvSpPr>
        <p:spPr bwMode="auto">
          <a:xfrm>
            <a:off x="990600" y="1905000"/>
            <a:ext cx="3886200" cy="3013075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3D"/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0000FF"/>
                </a:solidFill>
                <a:latin typeface="Times New Roman" pitchFamily="18" charset="0"/>
              </a:rPr>
              <a:t>Upaya untuk ‘memuluskan’ data sebuah Time Series sehingga faktor siklis, musiman, dan random bisa dihilangkan atau diminima-lisasi dampaknya, sehingga pada akhirnya didapat sebuah trend data</a:t>
            </a:r>
          </a:p>
        </p:txBody>
      </p:sp>
      <p:sp>
        <p:nvSpPr>
          <p:cNvPr id="2055" name="AutoShape 37" descr="Brown marble"/>
          <p:cNvSpPr>
            <a:spLocks noChangeArrowheads="1"/>
          </p:cNvSpPr>
          <p:nvPr/>
        </p:nvSpPr>
        <p:spPr bwMode="auto">
          <a:xfrm>
            <a:off x="2438400" y="1524000"/>
            <a:ext cx="1600200" cy="304800"/>
          </a:xfrm>
          <a:prstGeom prst="downArrow">
            <a:avLst>
              <a:gd name="adj1" fmla="val 30435"/>
              <a:gd name="adj2" fmla="val 3928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Text Box 38"/>
          <p:cNvSpPr txBox="1">
            <a:spLocks noChangeArrowheads="1"/>
          </p:cNvSpPr>
          <p:nvPr/>
        </p:nvSpPr>
        <p:spPr bwMode="auto">
          <a:xfrm>
            <a:off x="6096000" y="822325"/>
            <a:ext cx="1371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</a:rPr>
              <a:t>Rata-rata Bergerak</a:t>
            </a:r>
          </a:p>
        </p:txBody>
      </p:sp>
      <p:sp>
        <p:nvSpPr>
          <p:cNvPr id="2057" name="AutoShape 39"/>
          <p:cNvSpPr>
            <a:spLocks noChangeArrowheads="1"/>
          </p:cNvSpPr>
          <p:nvPr/>
        </p:nvSpPr>
        <p:spPr bwMode="auto">
          <a:xfrm>
            <a:off x="5334000" y="914400"/>
            <a:ext cx="685800" cy="533400"/>
          </a:xfrm>
          <a:custGeom>
            <a:avLst/>
            <a:gdLst>
              <a:gd name="T0" fmla="*/ 480089671 w 21600"/>
              <a:gd name="T1" fmla="*/ 0 h 21600"/>
              <a:gd name="T2" fmla="*/ 0 w 21600"/>
              <a:gd name="T3" fmla="*/ 162637799 h 21600"/>
              <a:gd name="T4" fmla="*/ 480089671 w 21600"/>
              <a:gd name="T5" fmla="*/ 325275598 h 21600"/>
              <a:gd name="T6" fmla="*/ 691329076 w 21600"/>
              <a:gd name="T7" fmla="*/ 16263779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6943 h 21600"/>
              <a:gd name="T14" fmla="*/ 19243 w 21600"/>
              <a:gd name="T15" fmla="*/ 1465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5000" y="0"/>
                </a:moveTo>
                <a:lnTo>
                  <a:pt x="15000" y="6943"/>
                </a:lnTo>
                <a:lnTo>
                  <a:pt x="3375" y="6943"/>
                </a:lnTo>
                <a:lnTo>
                  <a:pt x="3375" y="14657"/>
                </a:lnTo>
                <a:lnTo>
                  <a:pt x="15000" y="14657"/>
                </a:lnTo>
                <a:lnTo>
                  <a:pt x="150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6943"/>
                </a:moveTo>
                <a:lnTo>
                  <a:pt x="1350" y="14657"/>
                </a:lnTo>
                <a:lnTo>
                  <a:pt x="2700" y="14657"/>
                </a:lnTo>
                <a:lnTo>
                  <a:pt x="2700" y="6943"/>
                </a:lnTo>
                <a:close/>
              </a:path>
              <a:path w="21600" h="21600">
                <a:moveTo>
                  <a:pt x="0" y="6943"/>
                </a:moveTo>
                <a:lnTo>
                  <a:pt x="0" y="14657"/>
                </a:lnTo>
                <a:lnTo>
                  <a:pt x="675" y="14657"/>
                </a:lnTo>
                <a:lnTo>
                  <a:pt x="675" y="6943"/>
                </a:lnTo>
                <a:close/>
              </a:path>
            </a:pathLst>
          </a:cu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Text Box 42"/>
          <p:cNvSpPr txBox="1">
            <a:spLocks noChangeArrowheads="1"/>
          </p:cNvSpPr>
          <p:nvPr/>
        </p:nvSpPr>
        <p:spPr bwMode="auto">
          <a:xfrm>
            <a:off x="5638800" y="2057400"/>
            <a:ext cx="3276600" cy="1190625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3D"/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0000FF"/>
                </a:solidFill>
                <a:latin typeface="Times New Roman" pitchFamily="18" charset="0"/>
              </a:rPr>
              <a:t>Rata-rata data yang dipenga-ruhi sebelum dan sesudahnya secara terbatas agar data men-jadi lebih </a:t>
            </a:r>
            <a:r>
              <a:rPr lang="en-US" sz="1800" b="1" i="1">
                <a:solidFill>
                  <a:srgbClr val="0000FF"/>
                </a:solidFill>
                <a:latin typeface="Times New Roman" pitchFamily="18" charset="0"/>
              </a:rPr>
              <a:t>smooth</a:t>
            </a:r>
            <a:r>
              <a:rPr lang="en-US" sz="1800" b="1">
                <a:solidFill>
                  <a:srgbClr val="0000FF"/>
                </a:solidFill>
                <a:latin typeface="Times New Roman" pitchFamily="18" charset="0"/>
              </a:rPr>
              <a:t> atau landai</a:t>
            </a:r>
          </a:p>
        </p:txBody>
      </p:sp>
      <p:sp>
        <p:nvSpPr>
          <p:cNvPr id="2059" name="AutoShape 43" descr="Brown marble"/>
          <p:cNvSpPr>
            <a:spLocks noChangeArrowheads="1"/>
          </p:cNvSpPr>
          <p:nvPr/>
        </p:nvSpPr>
        <p:spPr bwMode="auto">
          <a:xfrm>
            <a:off x="6019800" y="1600200"/>
            <a:ext cx="1600200" cy="304800"/>
          </a:xfrm>
          <a:prstGeom prst="downArrow">
            <a:avLst>
              <a:gd name="adj1" fmla="val 30435"/>
              <a:gd name="adj2" fmla="val 3928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0" name="AutoShape 44" descr="Brown marble"/>
          <p:cNvSpPr>
            <a:spLocks noChangeArrowheads="1"/>
          </p:cNvSpPr>
          <p:nvPr/>
        </p:nvSpPr>
        <p:spPr bwMode="auto">
          <a:xfrm>
            <a:off x="6400800" y="3352800"/>
            <a:ext cx="1600200" cy="304800"/>
          </a:xfrm>
          <a:prstGeom prst="downArrow">
            <a:avLst>
              <a:gd name="adj1" fmla="val 30435"/>
              <a:gd name="adj2" fmla="val 3928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1" name="Text Box 45"/>
          <p:cNvSpPr txBox="1">
            <a:spLocks noChangeArrowheads="1"/>
          </p:cNvSpPr>
          <p:nvPr/>
        </p:nvSpPr>
        <p:spPr bwMode="auto">
          <a:xfrm>
            <a:off x="5562600" y="3810000"/>
            <a:ext cx="3352800" cy="915988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3D"/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solidFill>
                  <a:srgbClr val="0000FF"/>
                </a:solidFill>
                <a:latin typeface="Times New Roman" pitchFamily="18" charset="0"/>
              </a:rPr>
              <a:t>Rata-rata data untuk n periode, yang saling sambung-menyam-bung antar data time series</a:t>
            </a:r>
          </a:p>
        </p:txBody>
      </p:sp>
      <p:sp>
        <p:nvSpPr>
          <p:cNvPr id="2062" name="Text Box 46"/>
          <p:cNvSpPr txBox="1">
            <a:spLocks noChangeArrowheads="1"/>
          </p:cNvSpPr>
          <p:nvPr/>
        </p:nvSpPr>
        <p:spPr bwMode="auto">
          <a:xfrm>
            <a:off x="1447800" y="3962400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2050" name="Object 1024"/>
          <p:cNvGraphicFramePr>
            <a:graphicFrameLocks noChangeAspect="1"/>
          </p:cNvGraphicFramePr>
          <p:nvPr/>
        </p:nvGraphicFramePr>
        <p:xfrm>
          <a:off x="1066800" y="5410200"/>
          <a:ext cx="7543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6" imgW="2844720" imgH="393480" progId="Equation.3">
                  <p:embed/>
                </p:oleObj>
              </mc:Choice>
              <mc:Fallback>
                <p:oleObj name="Equation" r:id="rId6" imgW="2844720" imgH="393480" progId="Equation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10200"/>
                        <a:ext cx="7543800" cy="1066800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4D4D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3" name="AutoShape 50" descr="Brown marble"/>
          <p:cNvSpPr>
            <a:spLocks noChangeArrowheads="1"/>
          </p:cNvSpPr>
          <p:nvPr/>
        </p:nvSpPr>
        <p:spPr bwMode="auto">
          <a:xfrm>
            <a:off x="6477000" y="4800600"/>
            <a:ext cx="1600200" cy="304800"/>
          </a:xfrm>
          <a:prstGeom prst="downArrow">
            <a:avLst>
              <a:gd name="adj1" fmla="val 30435"/>
              <a:gd name="adj2" fmla="val 39287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064" name="AutoShape 52" descr="Brown marble"/>
          <p:cNvSpPr>
            <a:spLocks noChangeArrowheads="1"/>
          </p:cNvSpPr>
          <p:nvPr/>
        </p:nvSpPr>
        <p:spPr bwMode="auto">
          <a:xfrm>
            <a:off x="4953000" y="2819400"/>
            <a:ext cx="533400" cy="914400"/>
          </a:xfrm>
          <a:prstGeom prst="leftRightArrow">
            <a:avLst>
              <a:gd name="adj1" fmla="val 50000"/>
              <a:gd name="adj2" fmla="val 200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981200"/>
            <a:ext cx="8001000" cy="4495800"/>
          </a:xfrm>
        </p:spPr>
        <p:txBody>
          <a:bodyPr/>
          <a:lstStyle/>
          <a:p>
            <a:pPr marL="533400" indent="-533400">
              <a:buSzTx/>
              <a:buNone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/>
              <a:t>Rata-rata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Tertimbang</a:t>
            </a:r>
            <a:r>
              <a:rPr lang="en-US" sz="2400" dirty="0"/>
              <a:t> (</a:t>
            </a:r>
            <a:r>
              <a:rPr lang="en-US" sz="2400" i="1" dirty="0"/>
              <a:t>Weighted Moving Averages</a:t>
            </a:r>
            <a:r>
              <a:rPr lang="en-US" sz="2400" dirty="0"/>
              <a:t>)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 err="1"/>
              <a:t>Melibatkan</a:t>
            </a:r>
            <a:r>
              <a:rPr lang="en-US" sz="2400" dirty="0"/>
              <a:t> </a:t>
            </a:r>
            <a:r>
              <a:rPr lang="en-US" sz="2400" dirty="0" err="1"/>
              <a:t>penimbang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data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menghitung</a:t>
            </a:r>
            <a:r>
              <a:rPr lang="en-US" sz="2400" dirty="0"/>
              <a:t> rata-rata </a:t>
            </a:r>
            <a:r>
              <a:rPr lang="en-US" sz="2400" dirty="0" err="1"/>
              <a:t>penimbang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peramalan</a:t>
            </a:r>
            <a:r>
              <a:rPr lang="en-US" sz="2400" dirty="0"/>
              <a:t>.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 err="1"/>
              <a:t>Contoh</a:t>
            </a:r>
            <a:r>
              <a:rPr lang="en-US" sz="2400" dirty="0"/>
              <a:t>, rata-rata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terimbang</a:t>
            </a:r>
            <a:r>
              <a:rPr lang="en-US" sz="2400" dirty="0"/>
              <a:t> 3 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dirty="0" err="1"/>
              <a:t>dihitung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endParaRPr lang="en-US" sz="2400" dirty="0"/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1200" dirty="0"/>
          </a:p>
          <a:p>
            <a:pPr marL="1081088" lvl="1" indent="-457200" algn="ctr">
              <a:buSzPct val="75000"/>
              <a:buFont typeface="Wingdings" pitchFamily="2" charset="2"/>
              <a:buNone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000" i="1" dirty="0"/>
              <a:t>	</a:t>
            </a:r>
            <a:r>
              <a:rPr lang="en-US" sz="2400" i="1" dirty="0"/>
              <a:t>F</a:t>
            </a:r>
            <a:r>
              <a:rPr lang="en-US" sz="2400" i="1" baseline="-25000" dirty="0"/>
              <a:t>t</a:t>
            </a:r>
            <a:r>
              <a:rPr lang="en-US" sz="2400" baseline="-25000" dirty="0"/>
              <a:t>+1 </a:t>
            </a:r>
            <a:r>
              <a:rPr lang="en-US" sz="2400" dirty="0"/>
              <a:t>= </a:t>
            </a:r>
            <a:r>
              <a:rPr lang="en-US" sz="2400" i="1" dirty="0"/>
              <a:t>w</a:t>
            </a:r>
            <a:r>
              <a:rPr lang="en-US" sz="2400" baseline="-25000" dirty="0"/>
              <a:t>1</a:t>
            </a:r>
            <a:r>
              <a:rPr lang="en-US" sz="2400" dirty="0"/>
              <a:t>(</a:t>
            </a:r>
            <a:r>
              <a:rPr lang="en-US" sz="2400" i="1" dirty="0"/>
              <a:t>Y</a:t>
            </a:r>
            <a:r>
              <a:rPr lang="en-US" sz="2400" i="1" baseline="-25000" dirty="0"/>
              <a:t>t</a:t>
            </a:r>
            <a:r>
              <a:rPr lang="en-US" sz="2400" baseline="-25000" dirty="0"/>
              <a:t>-2</a:t>
            </a:r>
            <a:r>
              <a:rPr lang="en-US" sz="2400" dirty="0"/>
              <a:t>) + </a:t>
            </a:r>
            <a:r>
              <a:rPr lang="en-US" sz="2400" i="1" dirty="0"/>
              <a:t>w</a:t>
            </a:r>
            <a:r>
              <a:rPr lang="en-US" sz="2400" baseline="-25000" dirty="0"/>
              <a:t>2</a:t>
            </a:r>
            <a:r>
              <a:rPr lang="en-US" sz="2400" dirty="0"/>
              <a:t>(</a:t>
            </a:r>
            <a:r>
              <a:rPr lang="en-US" sz="2400" i="1" dirty="0"/>
              <a:t>Y</a:t>
            </a:r>
            <a:r>
              <a:rPr lang="en-US" sz="2400" i="1" baseline="-25000" dirty="0"/>
              <a:t>t</a:t>
            </a:r>
            <a:r>
              <a:rPr lang="en-US" sz="2400" baseline="-25000" dirty="0"/>
              <a:t>-1</a:t>
            </a:r>
            <a:r>
              <a:rPr lang="en-US" sz="2400" dirty="0"/>
              <a:t>) + </a:t>
            </a:r>
            <a:r>
              <a:rPr lang="en-US" sz="2400" i="1" dirty="0"/>
              <a:t>w</a:t>
            </a:r>
            <a:r>
              <a:rPr lang="en-US" sz="2400" baseline="-25000" dirty="0"/>
              <a:t>3</a:t>
            </a:r>
            <a:r>
              <a:rPr lang="en-US" sz="2400" dirty="0"/>
              <a:t>(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t</a:t>
            </a:r>
            <a:r>
              <a:rPr lang="en-US" sz="2400" dirty="0"/>
              <a:t>) </a:t>
            </a:r>
          </a:p>
          <a:p>
            <a:pPr marL="533400" indent="-533400" algn="ctr">
              <a:buFont typeface="Wingdings" pitchFamily="2" charset="2"/>
              <a:buNone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1200" dirty="0"/>
          </a:p>
          <a:p>
            <a:pPr marL="533400" indent="-533400">
              <a:buFont typeface="Wingdings" pitchFamily="2" charset="2"/>
              <a:buNone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/>
              <a:t>	     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total </a:t>
            </a:r>
            <a:r>
              <a:rPr lang="en-US" sz="2400" dirty="0" err="1"/>
              <a:t>penimbang</a:t>
            </a:r>
            <a:r>
              <a:rPr lang="en-US" sz="2400" dirty="0"/>
              <a:t> (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i="1" dirty="0"/>
              <a:t>w</a:t>
            </a:r>
            <a:r>
              <a:rPr lang="en-US" sz="2400" dirty="0"/>
              <a:t>) = 1.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473075"/>
            <a:ext cx="8229600" cy="1203325"/>
          </a:xfrm>
          <a:noFill/>
          <a:ln/>
        </p:spPr>
        <p:txBody>
          <a:bodyPr>
            <a:normAutofit/>
          </a:bodyPr>
          <a:lstStyle/>
          <a:p>
            <a:r>
              <a:rPr lang="en-US" sz="2800" b="1" dirty="0"/>
              <a:t>METODE PENGHALUSAN DALAM PERAMALAN -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81200"/>
            <a:ext cx="8001000" cy="4495800"/>
          </a:xfrm>
        </p:spPr>
        <p:txBody>
          <a:bodyPr/>
          <a:lstStyle/>
          <a:p>
            <a:pPr marL="533400" indent="-533400">
              <a:buSzTx/>
              <a:buNone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 err="1"/>
              <a:t>Penghalusan</a:t>
            </a:r>
            <a:r>
              <a:rPr lang="en-US" sz="2400" dirty="0"/>
              <a:t> </a:t>
            </a:r>
            <a:r>
              <a:rPr lang="en-US" sz="2400" dirty="0" err="1"/>
              <a:t>Eksponensial</a:t>
            </a:r>
            <a:r>
              <a:rPr lang="en-US" sz="2400" dirty="0"/>
              <a:t> (</a:t>
            </a:r>
            <a:r>
              <a:rPr lang="en-US" sz="2400" i="1" dirty="0"/>
              <a:t>Exponential Smoothing</a:t>
            </a:r>
            <a:r>
              <a:rPr lang="en-US" sz="2400" dirty="0"/>
              <a:t>)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kasus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Rata-rata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Tertimbang</a:t>
            </a:r>
            <a:r>
              <a:rPr lang="en-US" sz="2400" dirty="0"/>
              <a:t> 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  <a:r>
              <a:rPr lang="en-US" sz="2400" dirty="0" err="1"/>
              <a:t>penimbang</a:t>
            </a:r>
            <a:r>
              <a:rPr lang="en-US" sz="2400" dirty="0"/>
              <a:t> </a:t>
            </a:r>
            <a:r>
              <a:rPr lang="en-US" sz="2400" dirty="0" err="1"/>
              <a:t>dipilih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observasi</a:t>
            </a:r>
            <a:r>
              <a:rPr lang="en-US" sz="2400" dirty="0"/>
              <a:t> </a:t>
            </a:r>
            <a:r>
              <a:rPr lang="en-US" sz="2400" dirty="0" err="1"/>
              <a:t>terbaru</a:t>
            </a:r>
            <a:r>
              <a:rPr lang="en-US" sz="2400" dirty="0"/>
              <a:t>.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 err="1"/>
              <a:t>Penimbang</a:t>
            </a:r>
            <a:r>
              <a:rPr lang="en-US" sz="2400" dirty="0"/>
              <a:t> yang </a:t>
            </a:r>
            <a:r>
              <a:rPr lang="en-US" sz="2400" dirty="0" err="1"/>
              <a:t>diletakkan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observasi</a:t>
            </a:r>
            <a:r>
              <a:rPr lang="en-US" sz="2400" dirty="0"/>
              <a:t> </a:t>
            </a:r>
            <a:r>
              <a:rPr lang="en-US" sz="2400" dirty="0" err="1"/>
              <a:t>terbaru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konstanta</a:t>
            </a:r>
            <a:r>
              <a:rPr lang="en-US" sz="2400" dirty="0"/>
              <a:t> </a:t>
            </a:r>
            <a:r>
              <a:rPr lang="en-US" sz="2400" dirty="0" err="1"/>
              <a:t>penghalusan</a:t>
            </a:r>
            <a:r>
              <a:rPr lang="en-US" sz="2400" dirty="0"/>
              <a:t>,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/>
              <a:t>.</a:t>
            </a:r>
          </a:p>
          <a:p>
            <a:pPr marL="1081088" lvl="1" indent="-457200">
              <a:buSzPct val="75000"/>
              <a:tabLst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 err="1"/>
              <a:t>Penimbang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data lain </a:t>
            </a:r>
            <a:r>
              <a:rPr lang="en-US" sz="2400" dirty="0" err="1"/>
              <a:t>dihitung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otomatis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semakin</a:t>
            </a:r>
            <a:r>
              <a:rPr lang="en-US" sz="2400" dirty="0"/>
              <a:t> lama 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observasi</a:t>
            </a:r>
            <a:r>
              <a:rPr lang="en-US" sz="2400" dirty="0"/>
              <a:t> </a:t>
            </a:r>
            <a:r>
              <a:rPr lang="en-US" sz="2400" dirty="0" err="1"/>
              <a:t>nilainya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kecil</a:t>
            </a:r>
            <a:r>
              <a:rPr lang="en-US" sz="2400" dirty="0"/>
              <a:t>.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762000" y="473075"/>
            <a:ext cx="82296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METODE PENGHALUSAN DALAM PERAMALAN -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981200"/>
            <a:ext cx="8001000" cy="4495800"/>
          </a:xfrm>
        </p:spPr>
        <p:txBody>
          <a:bodyPr/>
          <a:lstStyle/>
          <a:p>
            <a:pPr marL="533400" indent="-533400">
              <a:buSzTx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 err="1"/>
              <a:t>Penghalusan</a:t>
            </a:r>
            <a:r>
              <a:rPr lang="en-US" sz="2400" dirty="0"/>
              <a:t> </a:t>
            </a:r>
            <a:r>
              <a:rPr lang="en-US" sz="2400" dirty="0" err="1"/>
              <a:t>Eksponensial</a:t>
            </a:r>
            <a:r>
              <a:rPr lang="en-US" sz="2400" dirty="0"/>
              <a:t> (</a:t>
            </a:r>
            <a:r>
              <a:rPr lang="en-US" sz="2400" i="1" dirty="0"/>
              <a:t>Exponential Smoothing</a:t>
            </a:r>
            <a:r>
              <a:rPr lang="en-US" sz="2400" dirty="0"/>
              <a:t>) (</a:t>
            </a:r>
            <a:r>
              <a:rPr lang="en-US" sz="2400" dirty="0" err="1"/>
              <a:t>Lanjutan</a:t>
            </a:r>
            <a:r>
              <a:rPr lang="en-US" sz="2400" dirty="0"/>
              <a:t>)</a:t>
            </a:r>
          </a:p>
          <a:p>
            <a:pPr marL="533400" indent="-533400">
              <a:buSzTx/>
              <a:buFont typeface="Wingdings" pitchFamily="2" charset="2"/>
              <a:buAutoNum type="arabicPeriod" startAt="3"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2400" dirty="0"/>
          </a:p>
          <a:p>
            <a:pPr marL="533400" indent="-533400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Rumus</a:t>
            </a:r>
            <a:r>
              <a:rPr lang="en-US" sz="2400" dirty="0"/>
              <a:t>:</a:t>
            </a:r>
          </a:p>
          <a:p>
            <a:pPr marL="533400" indent="-533400" algn="ctr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/>
              <a:t>	</a:t>
            </a:r>
            <a:r>
              <a:rPr lang="en-US" sz="2400" i="1" dirty="0"/>
              <a:t>F</a:t>
            </a:r>
            <a:r>
              <a:rPr lang="en-US" sz="2400" i="1" baseline="-25000" dirty="0"/>
              <a:t>t</a:t>
            </a:r>
            <a:r>
              <a:rPr lang="en-US" sz="2400" baseline="-25000" dirty="0"/>
              <a:t>+1 </a:t>
            </a:r>
            <a:r>
              <a:rPr lang="en-US" sz="2400" dirty="0"/>
              <a:t>= </a:t>
            </a:r>
            <a:r>
              <a:rPr lang="el-GR" sz="2400" i="1" dirty="0">
                <a:cs typeface="Arial" charset="0"/>
              </a:rPr>
              <a:t>α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t</a:t>
            </a:r>
            <a:r>
              <a:rPr lang="en-US" sz="2400" i="1" baseline="-25000" dirty="0"/>
              <a:t> </a:t>
            </a:r>
            <a:r>
              <a:rPr lang="en-US" sz="2400" dirty="0"/>
              <a:t>+ (1 - </a:t>
            </a:r>
            <a:r>
              <a:rPr lang="el-GR" sz="2400" i="1" dirty="0">
                <a:cs typeface="Arial" charset="0"/>
              </a:rPr>
              <a:t>α</a:t>
            </a:r>
            <a:r>
              <a:rPr lang="en-US" sz="2400" dirty="0"/>
              <a:t>)</a:t>
            </a:r>
            <a:r>
              <a:rPr lang="en-US" sz="2400" i="1" dirty="0"/>
              <a:t>F</a:t>
            </a:r>
            <a:r>
              <a:rPr lang="en-US" sz="2400" i="1" baseline="-25000" dirty="0"/>
              <a:t>t</a:t>
            </a:r>
            <a:endParaRPr lang="en-US" sz="2400" dirty="0"/>
          </a:p>
          <a:p>
            <a:pPr marL="533400" indent="-533400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dimana</a:t>
            </a:r>
            <a:r>
              <a:rPr lang="en-US" sz="2400" dirty="0"/>
              <a:t> </a:t>
            </a:r>
          </a:p>
          <a:p>
            <a:pPr marL="533400" indent="-533400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/>
              <a:t>	</a:t>
            </a:r>
            <a:r>
              <a:rPr lang="en-US" sz="2400" i="1" dirty="0"/>
              <a:t>F</a:t>
            </a:r>
            <a:r>
              <a:rPr lang="en-US" sz="2400" i="1" baseline="-25000" dirty="0"/>
              <a:t>t</a:t>
            </a:r>
            <a:r>
              <a:rPr lang="en-US" sz="2400" baseline="-25000" dirty="0"/>
              <a:t>+1	</a:t>
            </a:r>
            <a:r>
              <a:rPr lang="en-US" sz="2400" dirty="0"/>
              <a:t>=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peramalan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i="1" dirty="0"/>
              <a:t>t</a:t>
            </a:r>
            <a:r>
              <a:rPr lang="en-US" sz="2400" dirty="0"/>
              <a:t>+1</a:t>
            </a:r>
          </a:p>
          <a:p>
            <a:pPr marL="533400" indent="-533400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i="1" dirty="0"/>
              <a:t>	</a:t>
            </a:r>
            <a:r>
              <a:rPr lang="en-US" sz="2400" i="1" dirty="0" err="1"/>
              <a:t>Y</a:t>
            </a:r>
            <a:r>
              <a:rPr lang="en-US" sz="2400" i="1" baseline="-25000" dirty="0" err="1"/>
              <a:t>t</a:t>
            </a:r>
            <a:r>
              <a:rPr lang="en-US" sz="2400" dirty="0"/>
              <a:t> 	=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sebenarnya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i="1" dirty="0"/>
              <a:t>t</a:t>
            </a:r>
            <a:r>
              <a:rPr lang="en-US" sz="2400" dirty="0"/>
              <a:t>+1</a:t>
            </a:r>
          </a:p>
          <a:p>
            <a:pPr marL="533400" indent="-533400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dirty="0"/>
              <a:t>	</a:t>
            </a:r>
            <a:r>
              <a:rPr lang="en-US" sz="2400" i="1" dirty="0"/>
              <a:t>F</a:t>
            </a:r>
            <a:r>
              <a:rPr lang="en-US" sz="2400" i="1" baseline="-25000" dirty="0"/>
              <a:t>t</a:t>
            </a:r>
            <a:r>
              <a:rPr lang="en-US" sz="2400" dirty="0"/>
              <a:t> 	=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peramalan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periode</a:t>
            </a:r>
            <a:r>
              <a:rPr lang="en-US" sz="2400" dirty="0"/>
              <a:t> </a:t>
            </a:r>
            <a:r>
              <a:rPr lang="en-US" sz="2400" i="1" dirty="0"/>
              <a:t>t</a:t>
            </a:r>
          </a:p>
          <a:p>
            <a:pPr marL="533400" indent="-533400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r>
              <a:rPr lang="en-US" sz="2400" i="1" dirty="0"/>
              <a:t>	</a:t>
            </a:r>
            <a:r>
              <a:rPr lang="el-GR" sz="2400" i="1" dirty="0">
                <a:cs typeface="Arial" charset="0"/>
              </a:rPr>
              <a:t>α</a:t>
            </a:r>
            <a:r>
              <a:rPr lang="en-US" sz="2400" i="1" dirty="0">
                <a:cs typeface="Arial" charset="0"/>
              </a:rPr>
              <a:t>	</a:t>
            </a:r>
            <a:r>
              <a:rPr lang="en-US" sz="2400" dirty="0"/>
              <a:t>= </a:t>
            </a:r>
            <a:r>
              <a:rPr lang="en-US" sz="2400" dirty="0" err="1"/>
              <a:t>konstanta</a:t>
            </a:r>
            <a:r>
              <a:rPr lang="en-US" sz="2400" dirty="0"/>
              <a:t> </a:t>
            </a:r>
            <a:r>
              <a:rPr lang="en-US" sz="2400" dirty="0" err="1"/>
              <a:t>penghalusan</a:t>
            </a:r>
            <a:r>
              <a:rPr lang="en-US" sz="2400" dirty="0"/>
              <a:t> (0 </a:t>
            </a:r>
            <a:r>
              <a:rPr lang="en-US" sz="2400" u="sng" dirty="0"/>
              <a:t>&lt;</a:t>
            </a:r>
            <a:r>
              <a:rPr lang="en-US" sz="2400" dirty="0"/>
              <a:t> </a:t>
            </a:r>
            <a:r>
              <a:rPr lang="el-GR" sz="2400" i="1" dirty="0">
                <a:cs typeface="Arial" charset="0"/>
              </a:rPr>
              <a:t>α</a:t>
            </a:r>
            <a:r>
              <a:rPr lang="en-US" sz="2400" dirty="0"/>
              <a:t> </a:t>
            </a:r>
            <a:r>
              <a:rPr lang="en-US" sz="2400" u="sng" dirty="0"/>
              <a:t>&lt;</a:t>
            </a:r>
            <a:r>
              <a:rPr lang="en-US" sz="2400" dirty="0"/>
              <a:t> 1)</a:t>
            </a:r>
          </a:p>
          <a:p>
            <a:pPr marL="533400" indent="-533400">
              <a:buSzTx/>
              <a:buFont typeface="Wingdings" pitchFamily="2" charset="2"/>
              <a:buNone/>
              <a:tabLst>
                <a:tab pos="1150938" algn="l"/>
                <a:tab pos="1482725" algn="l"/>
                <a:tab pos="2743200" algn="l"/>
                <a:tab pos="4114800" algn="l"/>
                <a:tab pos="5422900" algn="l"/>
                <a:tab pos="6794500" algn="l"/>
              </a:tabLst>
            </a:pPr>
            <a:endParaRPr lang="en-US" sz="2400" dirty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62000" y="473075"/>
            <a:ext cx="82296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METODE PENGHALUSAN DALAM PERAMALAN -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81200"/>
            <a:ext cx="8001000" cy="4495800"/>
          </a:xfrm>
        </p:spPr>
        <p:txBody>
          <a:bodyPr/>
          <a:lstStyle/>
          <a:p>
            <a:pPr marL="533400" indent="-533400">
              <a:buSzTx/>
              <a:buFont typeface="Wingdings" pitchFamily="2" charset="2"/>
              <a:buNone/>
              <a:tabLst>
                <a:tab pos="2065338" algn="l"/>
                <a:tab pos="2632075" algn="l"/>
                <a:tab pos="3089275" algn="l"/>
                <a:tab pos="3594100" algn="l"/>
                <a:tab pos="4178300" algn="l"/>
                <a:tab pos="4745038" algn="l"/>
                <a:tab pos="5265738" algn="l"/>
                <a:tab pos="5832475" algn="l"/>
                <a:tab pos="6400800" algn="l"/>
                <a:tab pos="6969125" algn="l"/>
                <a:tab pos="7551738" algn="l"/>
              </a:tabLst>
            </a:pPr>
            <a:r>
              <a:rPr lang="en-US" sz="2400" dirty="0"/>
              <a:t>CONTOH :  </a:t>
            </a:r>
            <a:r>
              <a:rPr lang="id-ID" sz="2400" dirty="0" smtClean="0"/>
              <a:t>YOGYA </a:t>
            </a:r>
            <a:r>
              <a:rPr lang="en-US" sz="2400" dirty="0" smtClean="0"/>
              <a:t>EXECUTIVE SEMINARS</a:t>
            </a:r>
            <a:r>
              <a:rPr lang="id-ID" sz="2400" dirty="0" smtClean="0"/>
              <a:t> (YES)</a:t>
            </a:r>
            <a:r>
              <a:rPr lang="en-US" sz="2400" dirty="0" smtClean="0"/>
              <a:t>.</a:t>
            </a:r>
            <a:endParaRPr lang="en-US" sz="2400" dirty="0"/>
          </a:p>
          <a:p>
            <a:pPr marL="533400" indent="-533400">
              <a:tabLst>
                <a:tab pos="2065338" algn="l"/>
                <a:tab pos="2632075" algn="l"/>
                <a:tab pos="3089275" algn="l"/>
                <a:tab pos="3594100" algn="l"/>
                <a:tab pos="4178300" algn="l"/>
                <a:tab pos="4745038" algn="l"/>
                <a:tab pos="5265738" algn="l"/>
                <a:tab pos="5832475" algn="l"/>
                <a:tab pos="6400800" algn="l"/>
                <a:tab pos="6969125" algn="l"/>
                <a:tab pos="7551738" algn="l"/>
              </a:tabLst>
            </a:pPr>
            <a:r>
              <a:rPr lang="id-ID" sz="2400" dirty="0" smtClean="0"/>
              <a:t>Y</a:t>
            </a:r>
            <a:r>
              <a:rPr lang="en-US" sz="2400" dirty="0" smtClean="0"/>
              <a:t>ES </a:t>
            </a:r>
            <a:r>
              <a:rPr lang="en-US" sz="2400" dirty="0" err="1"/>
              <a:t>bergerak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penyelenggaraan</a:t>
            </a:r>
            <a:r>
              <a:rPr lang="en-US" sz="2400" dirty="0"/>
              <a:t> seminar.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keperluan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pendapatan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masa</a:t>
            </a:r>
            <a:r>
              <a:rPr lang="en-US" sz="2400" dirty="0"/>
              <a:t>  </a:t>
            </a:r>
            <a:r>
              <a:rPr lang="en-US" sz="2400" dirty="0" err="1"/>
              <a:t>mendatang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,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membangun</a:t>
            </a:r>
            <a:r>
              <a:rPr lang="en-US" sz="2400" dirty="0"/>
              <a:t> model </a:t>
            </a:r>
            <a:r>
              <a:rPr lang="en-US" sz="2400" dirty="0" err="1"/>
              <a:t>peramalan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seminar “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”. </a:t>
            </a:r>
            <a:r>
              <a:rPr lang="en-US" sz="2400" dirty="0" err="1"/>
              <a:t>Pendaftar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10 seminar “MW” </a:t>
            </a:r>
            <a:r>
              <a:rPr lang="en-US" sz="2400" dirty="0" err="1"/>
              <a:t>terakhir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:</a:t>
            </a:r>
          </a:p>
          <a:p>
            <a:pPr marL="533400" indent="-533400">
              <a:buFont typeface="Wingdings" pitchFamily="2" charset="2"/>
              <a:buNone/>
              <a:tabLst>
                <a:tab pos="2065338" algn="l"/>
                <a:tab pos="2632075" algn="l"/>
                <a:tab pos="3089275" algn="l"/>
                <a:tab pos="3594100" algn="l"/>
                <a:tab pos="4178300" algn="l"/>
                <a:tab pos="4745038" algn="l"/>
                <a:tab pos="5265738" algn="l"/>
                <a:tab pos="5832475" algn="l"/>
                <a:tab pos="6400800" algn="l"/>
                <a:tab pos="6969125" algn="l"/>
                <a:tab pos="7551738" algn="l"/>
              </a:tabLst>
            </a:pPr>
            <a:r>
              <a:rPr lang="en-US" sz="2400" dirty="0"/>
              <a:t>	Seminar	 1	 2	 3	 4	 5	 6	 7	 8	 9	10</a:t>
            </a:r>
          </a:p>
          <a:p>
            <a:pPr marL="533400" indent="-533400">
              <a:buFont typeface="Wingdings" pitchFamily="2" charset="2"/>
              <a:buNone/>
              <a:tabLst>
                <a:tab pos="2065338" algn="l"/>
                <a:tab pos="2632075" algn="l"/>
                <a:tab pos="3089275" algn="l"/>
                <a:tab pos="3594100" algn="l"/>
                <a:tab pos="4178300" algn="l"/>
                <a:tab pos="4745038" algn="l"/>
                <a:tab pos="5265738" algn="l"/>
                <a:tab pos="5832475" algn="l"/>
                <a:tab pos="6400800" algn="l"/>
                <a:tab pos="6969125" algn="l"/>
                <a:tab pos="7551738" algn="l"/>
              </a:tabLst>
            </a:pPr>
            <a:r>
              <a:rPr lang="en-US" sz="2400" dirty="0"/>
              <a:t>  	</a:t>
            </a:r>
            <a:r>
              <a:rPr lang="en-US" sz="2400" dirty="0" err="1"/>
              <a:t>Pendaftar</a:t>
            </a:r>
            <a:r>
              <a:rPr lang="en-US" sz="2400" dirty="0"/>
              <a:t> 	34	40	35	39	41	36	33	38	43	40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1371600" y="5029200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7" name="Line 5"/>
          <p:cNvSpPr>
            <a:spLocks noChangeShapeType="1"/>
          </p:cNvSpPr>
          <p:nvPr/>
        </p:nvSpPr>
        <p:spPr bwMode="auto">
          <a:xfrm>
            <a:off x="2819400" y="4724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762000" y="473075"/>
            <a:ext cx="82296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METODE PENGHALUSAN DALAM PERAMALAN - 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001000" cy="4343400"/>
          </a:xfrm>
          <a:noFill/>
          <a:ln/>
        </p:spPr>
        <p:txBody>
          <a:bodyPr lIns="90488" tIns="44450" rIns="90488" bIns="44450"/>
          <a:lstStyle/>
          <a:p>
            <a:pPr defTabSz="977900">
              <a:lnSpc>
                <a:spcPct val="80000"/>
              </a:lnSpc>
              <a:buSzTx/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dirty="0"/>
              <a:t>CONTOH :  </a:t>
            </a:r>
            <a:r>
              <a:rPr lang="id-ID" sz="2400" dirty="0" smtClean="0"/>
              <a:t>YOGYA </a:t>
            </a:r>
            <a:r>
              <a:rPr lang="en-US" sz="2400" dirty="0" smtClean="0"/>
              <a:t>EXECUTIVE SEMINARS</a:t>
            </a:r>
            <a:endParaRPr lang="en-US" sz="2400" dirty="0"/>
          </a:p>
          <a:p>
            <a:pPr defTabSz="977900">
              <a:lnSpc>
                <a:spcPct val="80000"/>
              </a:lnSpc>
              <a:buSzTx/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endParaRPr lang="en-US" sz="2400" dirty="0"/>
          </a:p>
          <a:p>
            <a:pPr defTabSz="977900">
              <a:lnSpc>
                <a:spcPct val="80000"/>
              </a:lnSpc>
              <a:tabLst>
                <a:tab pos="2743200" algn="l"/>
                <a:tab pos="3200400" algn="l"/>
              </a:tabLst>
            </a:pPr>
            <a:r>
              <a:rPr lang="en-US" sz="2400" dirty="0" err="1"/>
              <a:t>Penghalusan</a:t>
            </a:r>
            <a:r>
              <a:rPr lang="en-US" sz="2400" dirty="0"/>
              <a:t> </a:t>
            </a:r>
            <a:r>
              <a:rPr lang="en-US" sz="2400" dirty="0" err="1"/>
              <a:t>Eksponensial</a:t>
            </a:r>
            <a:r>
              <a:rPr lang="en-US" sz="2400" dirty="0"/>
              <a:t> (</a:t>
            </a:r>
            <a:r>
              <a:rPr lang="en-US" sz="2400" i="1" dirty="0"/>
              <a:t>Exponential Smoothing</a:t>
            </a:r>
            <a:r>
              <a:rPr lang="en-US" sz="2400" dirty="0"/>
              <a:t>)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Misal</a:t>
            </a:r>
            <a:r>
              <a:rPr lang="en-US" sz="2400" dirty="0"/>
              <a:t>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/>
              <a:t> = 0.2,	</a:t>
            </a:r>
            <a:r>
              <a:rPr lang="en-US" sz="2400" i="1" dirty="0"/>
              <a:t>F</a:t>
            </a:r>
            <a:r>
              <a:rPr lang="en-US" sz="2400" baseline="-25000" dirty="0"/>
              <a:t>1 	</a:t>
            </a:r>
            <a:r>
              <a:rPr lang="en-US" sz="2400" dirty="0"/>
              <a:t>= </a:t>
            </a:r>
            <a:r>
              <a:rPr lang="en-US" sz="2400" i="1" dirty="0"/>
              <a:t>Y</a:t>
            </a:r>
            <a:r>
              <a:rPr lang="en-US" sz="2400" baseline="-25000" dirty="0"/>
              <a:t>1 </a:t>
            </a:r>
            <a:r>
              <a:rPr lang="en-US" sz="2400" dirty="0"/>
              <a:t>= 34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dirty="0"/>
              <a:t>		</a:t>
            </a:r>
            <a:r>
              <a:rPr lang="en-US" sz="2400" i="1" dirty="0"/>
              <a:t>F</a:t>
            </a:r>
            <a:r>
              <a:rPr lang="en-US" sz="2400" baseline="-25000" dirty="0"/>
              <a:t>2 	</a:t>
            </a:r>
            <a:r>
              <a:rPr lang="en-US" sz="2400" dirty="0"/>
              <a:t>=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i="1" dirty="0"/>
              <a:t> Y</a:t>
            </a:r>
            <a:r>
              <a:rPr lang="en-US" sz="2400" baseline="-25000" dirty="0"/>
              <a:t>1</a:t>
            </a:r>
            <a:r>
              <a:rPr lang="en-US" sz="2400" i="1" baseline="-25000" dirty="0"/>
              <a:t> </a:t>
            </a:r>
            <a:r>
              <a:rPr lang="en-US" sz="2400" dirty="0"/>
              <a:t>+ (1 -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/>
              <a:t>)</a:t>
            </a:r>
            <a:r>
              <a:rPr lang="en-US" sz="2400" i="1" dirty="0"/>
              <a:t>F</a:t>
            </a:r>
            <a:r>
              <a:rPr lang="en-US" sz="2400" baseline="-25000" dirty="0"/>
              <a:t>1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dirty="0"/>
              <a:t>			= 0.2(34) + 0.8(34) = 34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i="1" dirty="0"/>
              <a:t>	    	F</a:t>
            </a:r>
            <a:r>
              <a:rPr lang="en-US" sz="2400" baseline="-25000" dirty="0"/>
              <a:t>3 	</a:t>
            </a:r>
            <a:r>
              <a:rPr lang="en-US" sz="2400" dirty="0"/>
              <a:t>=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/>
              <a:t> </a:t>
            </a:r>
            <a:r>
              <a:rPr lang="en-US" sz="2400" i="1" dirty="0"/>
              <a:t>Y</a:t>
            </a:r>
            <a:r>
              <a:rPr lang="en-US" sz="2400" baseline="-25000" dirty="0"/>
              <a:t>2</a:t>
            </a:r>
            <a:r>
              <a:rPr lang="en-US" sz="2400" i="1" baseline="-25000" dirty="0"/>
              <a:t> </a:t>
            </a:r>
            <a:r>
              <a:rPr lang="en-US" sz="2400" dirty="0"/>
              <a:t>+ (1 -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/>
              <a:t>)</a:t>
            </a:r>
            <a:r>
              <a:rPr lang="en-US" sz="2400" i="1" dirty="0"/>
              <a:t>F</a:t>
            </a:r>
            <a:r>
              <a:rPr lang="en-US" sz="2400" baseline="-25000" dirty="0"/>
              <a:t>2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dirty="0"/>
              <a:t>   			= 0.2(40) + 0.8(34) = 35.20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i="1" dirty="0"/>
              <a:t>	    	F</a:t>
            </a:r>
            <a:r>
              <a:rPr lang="en-US" sz="2400" baseline="-25000" dirty="0"/>
              <a:t>4 	</a:t>
            </a:r>
            <a:r>
              <a:rPr lang="en-US" sz="2400" dirty="0"/>
              <a:t>=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/>
              <a:t> </a:t>
            </a:r>
            <a:r>
              <a:rPr lang="en-US" sz="2400" i="1" dirty="0"/>
              <a:t>Y</a:t>
            </a:r>
            <a:r>
              <a:rPr lang="en-US" sz="2400" baseline="-25000" dirty="0"/>
              <a:t>3</a:t>
            </a:r>
            <a:r>
              <a:rPr lang="en-US" sz="2400" i="1" baseline="-25000" dirty="0"/>
              <a:t> </a:t>
            </a:r>
            <a:r>
              <a:rPr lang="en-US" sz="2400" dirty="0"/>
              <a:t>+ (1 - </a:t>
            </a:r>
            <a:r>
              <a:rPr lang="el-GR" sz="2400" dirty="0">
                <a:cs typeface="Arial" charset="0"/>
              </a:rPr>
              <a:t>α</a:t>
            </a:r>
            <a:r>
              <a:rPr lang="en-US" sz="2400" dirty="0"/>
              <a:t>)</a:t>
            </a:r>
            <a:r>
              <a:rPr lang="en-US" sz="2400" i="1" dirty="0"/>
              <a:t>F</a:t>
            </a:r>
            <a:r>
              <a:rPr lang="en-US" sz="2400" baseline="-25000" dirty="0"/>
              <a:t>3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dirty="0"/>
              <a:t>	        		= 0.2(35) + 0.8(35.20) = 35.16   	    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2743200" algn="l"/>
                <a:tab pos="3200400" algn="l"/>
              </a:tabLst>
            </a:pPr>
            <a:r>
              <a:rPr lang="en-US" sz="2400" dirty="0"/>
              <a:t>		. . .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seterusnya</a:t>
            </a:r>
            <a:endParaRPr lang="en-US" sz="2400" dirty="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62000" y="473075"/>
            <a:ext cx="82296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METODE PENGHALUSAN DALAM PERAMALAN -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001000" cy="4343400"/>
          </a:xfrm>
          <a:noFill/>
          <a:ln/>
        </p:spPr>
        <p:txBody>
          <a:bodyPr lIns="90488" tIns="44450" rIns="90488" bIns="44450"/>
          <a:lstStyle/>
          <a:p>
            <a:pPr defTabSz="977900">
              <a:lnSpc>
                <a:spcPct val="80000"/>
              </a:lnSpc>
              <a:buSzTx/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400" dirty="0"/>
              <a:t>CONTOH :  </a:t>
            </a:r>
            <a:r>
              <a:rPr lang="id-ID" sz="2400" dirty="0" smtClean="0"/>
              <a:t>YOGYA </a:t>
            </a:r>
            <a:r>
              <a:rPr lang="en-US" sz="2400" dirty="0" smtClean="0"/>
              <a:t>EXECUTIVE SEMINARS</a:t>
            </a:r>
            <a:endParaRPr lang="en-US" sz="2400" dirty="0"/>
          </a:p>
          <a:p>
            <a:pPr defTabSz="977900">
              <a:lnSpc>
                <a:spcPct val="80000"/>
              </a:lnSpc>
              <a:buSzTx/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endParaRPr lang="en-US" sz="1200" dirty="0"/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400" dirty="0"/>
              <a:t>	</a:t>
            </a:r>
            <a:r>
              <a:rPr lang="en-US" sz="2400" u="sng" dirty="0"/>
              <a:t>Seminar   </a:t>
            </a:r>
            <a:r>
              <a:rPr lang="en-US" sz="2400" u="sng" dirty="0" err="1"/>
              <a:t>Pendaftar</a:t>
            </a:r>
            <a:r>
              <a:rPr lang="en-US" sz="2400" b="1" u="sng" dirty="0"/>
              <a:t> </a:t>
            </a:r>
            <a:r>
              <a:rPr lang="en-US" sz="2400" u="sng" dirty="0"/>
              <a:t>   </a:t>
            </a:r>
            <a:r>
              <a:rPr lang="en-US" sz="2400" u="sng" dirty="0" err="1"/>
              <a:t>Ramalan</a:t>
            </a:r>
            <a:r>
              <a:rPr lang="en-US" sz="2400" u="sng" dirty="0"/>
              <a:t> dg Exp. Smoothing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1	34	34.00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2	40	34.00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3	35	35.20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4	39	35.16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5	41	35.93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6	36	36.94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7	33	36.76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8	38	36.00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9	43	36.40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10	40	37.72</a:t>
            </a:r>
          </a:p>
          <a:p>
            <a:pPr defTabSz="977900">
              <a:lnSpc>
                <a:spcPct val="80000"/>
              </a:lnSpc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000" dirty="0"/>
              <a:t>			11    </a:t>
            </a:r>
            <a:r>
              <a:rPr lang="en-US" sz="2000" dirty="0" err="1"/>
              <a:t>Ramalan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seminar </a:t>
            </a:r>
            <a:r>
              <a:rPr lang="en-US" sz="2000" dirty="0" err="1"/>
              <a:t>y.a.d</a:t>
            </a:r>
            <a:r>
              <a:rPr lang="en-US" sz="2000" dirty="0"/>
              <a:t> = 	38.18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762000" y="473075"/>
            <a:ext cx="82296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METODE PENGHALUSAN DALAM PERAMALAN - 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81200"/>
            <a:ext cx="8001000" cy="3886200"/>
          </a:xfrm>
          <a:noFill/>
          <a:ln/>
        </p:spPr>
        <p:txBody>
          <a:bodyPr lIns="90488" tIns="44450" rIns="90488" bIns="44450"/>
          <a:lstStyle/>
          <a:p>
            <a:pPr defTabSz="977900">
              <a:buSzTx/>
              <a:buFont typeface="Wingdings" pitchFamily="2" charset="2"/>
              <a:buNone/>
              <a:tabLst>
                <a:tab pos="393700" algn="l"/>
                <a:tab pos="803275" algn="l"/>
                <a:tab pos="2222500" algn="l"/>
                <a:tab pos="5029200" algn="l"/>
              </a:tabLst>
            </a:pPr>
            <a:r>
              <a:rPr lang="en-US" sz="2400" dirty="0"/>
              <a:t>CONTOH :  </a:t>
            </a:r>
            <a:r>
              <a:rPr lang="id-ID" sz="2400" dirty="0" smtClean="0"/>
              <a:t>YOGYA </a:t>
            </a:r>
            <a:r>
              <a:rPr lang="en-US" sz="2400" dirty="0" smtClean="0"/>
              <a:t>EXECUTIVE SEMINARS</a:t>
            </a:r>
            <a:endParaRPr lang="en-US" sz="2400" dirty="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762000" y="473075"/>
            <a:ext cx="8229600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METODE PENGHALUSAN DALAM PERAMALAN - L</a:t>
            </a:r>
          </a:p>
        </p:txBody>
      </p:sp>
      <p:graphicFrame>
        <p:nvGraphicFramePr>
          <p:cNvPr id="4301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838200" y="2514600"/>
          <a:ext cx="6248400" cy="394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7" name="Chart" r:id="rId5" imgW="4667402" imgH="2943149" progId="Excel.Sheet.8">
                  <p:embed/>
                </p:oleObj>
              </mc:Choice>
              <mc:Fallback>
                <p:oleObj name="Chart" r:id="rId5" imgW="4667402" imgH="2943149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14600"/>
                        <a:ext cx="6248400" cy="394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5" name="Rectangle 11"/>
          <p:cNvSpPr>
            <a:spLocks noChangeArrowheads="1"/>
          </p:cNvSpPr>
          <p:nvPr/>
        </p:nvSpPr>
        <p:spPr bwMode="auto">
          <a:xfrm>
            <a:off x="3352800" y="3276600"/>
            <a:ext cx="22098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130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781800" y="55626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1" name="Text Box 4"/>
          <p:cNvSpPr txBox="1">
            <a:spLocks noChangeArrowheads="1"/>
          </p:cNvSpPr>
          <p:nvPr/>
        </p:nvSpPr>
        <p:spPr bwMode="auto">
          <a:xfrm>
            <a:off x="3352800" y="196850"/>
            <a:ext cx="3124200" cy="641350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99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1">
                <a:solidFill>
                  <a:srgbClr val="0000FF"/>
                </a:solidFill>
                <a:latin typeface="Times New Roman" pitchFamily="18" charset="0"/>
              </a:rPr>
              <a:t>TREND DENGAN                                  METODE LEAST SQUARE</a:t>
            </a:r>
          </a:p>
        </p:txBody>
      </p:sp>
      <p:sp>
        <p:nvSpPr>
          <p:cNvPr id="5132" name="Text Box 5"/>
          <p:cNvSpPr txBox="1">
            <a:spLocks noChangeArrowheads="1"/>
          </p:cNvSpPr>
          <p:nvPr/>
        </p:nvSpPr>
        <p:spPr bwMode="auto">
          <a:xfrm>
            <a:off x="1219200" y="1355725"/>
            <a:ext cx="7543800" cy="1311275"/>
          </a:xfrm>
          <a:prstGeom prst="rect">
            <a:avLst/>
          </a:prstGeom>
          <a:solidFill>
            <a:srgbClr val="FFCC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99"/>
            </a:prstShdw>
          </a:effec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Model  Trend yang mampu memprediksi data-data di masa menda-tang  atau perkiraan yang mempunyai kesalahan minimal melalui metode kuadrat minimum (meminimumkan hasil kuadrat antara  data asli dengan data prediksi) </a:t>
            </a:r>
          </a:p>
        </p:txBody>
      </p:sp>
      <p:sp>
        <p:nvSpPr>
          <p:cNvPr id="5133" name="AutoShape 6" descr="Purple mesh"/>
          <p:cNvSpPr>
            <a:spLocks noChangeArrowheads="1"/>
          </p:cNvSpPr>
          <p:nvPr/>
        </p:nvSpPr>
        <p:spPr bwMode="auto">
          <a:xfrm>
            <a:off x="4419600" y="914400"/>
            <a:ext cx="1219200" cy="304800"/>
          </a:xfrm>
          <a:prstGeom prst="downArrow">
            <a:avLst>
              <a:gd name="adj1" fmla="val 50000"/>
              <a:gd name="adj2" fmla="val 250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1" name="Text Box 7"/>
          <p:cNvSpPr txBox="1">
            <a:spLocks noChangeArrowheads="1"/>
          </p:cNvSpPr>
          <p:nvPr/>
        </p:nvSpPr>
        <p:spPr bwMode="auto">
          <a:xfrm>
            <a:off x="1143000" y="3048000"/>
            <a:ext cx="1524000" cy="10064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2000" b="1">
                <a:solidFill>
                  <a:srgbClr val="0000FF"/>
                </a:solidFill>
                <a:latin typeface="Times New Roman" pitchFamily="18" charset="0"/>
              </a:rPr>
              <a:t>Konsep Least Square</a:t>
            </a:r>
          </a:p>
        </p:txBody>
      </p:sp>
      <p:sp>
        <p:nvSpPr>
          <p:cNvPr id="5135" name="Text Box 12"/>
          <p:cNvSpPr txBox="1">
            <a:spLocks noChangeArrowheads="1"/>
          </p:cNvSpPr>
          <p:nvPr/>
        </p:nvSpPr>
        <p:spPr bwMode="auto">
          <a:xfrm>
            <a:off x="5867400" y="2819400"/>
            <a:ext cx="29718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Keterangan :</a:t>
            </a:r>
          </a:p>
          <a:p>
            <a:pPr eaLnBrk="0" hangingPunct="0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5122" name="Object 0"/>
          <p:cNvGraphicFramePr>
            <a:graphicFrameLocks noChangeAspect="1"/>
          </p:cNvGraphicFramePr>
          <p:nvPr/>
        </p:nvGraphicFramePr>
        <p:xfrm>
          <a:off x="5943600" y="3200400"/>
          <a:ext cx="3270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Equation" r:id="rId6" imgW="164880" imgH="190440" progId="Equation.3">
                  <p:embed/>
                </p:oleObj>
              </mc:Choice>
              <mc:Fallback>
                <p:oleObj name="Equation" r:id="rId6" imgW="164880" imgH="190440" progId="Equation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200400"/>
                        <a:ext cx="327025" cy="3810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4D4D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6" name="Text Box 14"/>
          <p:cNvSpPr txBox="1">
            <a:spLocks noChangeArrowheads="1"/>
          </p:cNvSpPr>
          <p:nvPr/>
        </p:nvSpPr>
        <p:spPr bwMode="auto">
          <a:xfrm>
            <a:off x="6248400" y="3276600"/>
            <a:ext cx="251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= Y hasil  prediksi</a:t>
            </a:r>
          </a:p>
        </p:txBody>
      </p:sp>
      <p:graphicFrame>
        <p:nvGraphicFramePr>
          <p:cNvPr id="5123" name="Object 1"/>
          <p:cNvGraphicFramePr>
            <a:graphicFrameLocks noChangeAspect="1"/>
          </p:cNvGraphicFramePr>
          <p:nvPr/>
        </p:nvGraphicFramePr>
        <p:xfrm>
          <a:off x="3352800" y="3352800"/>
          <a:ext cx="2362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Equation" r:id="rId8" imgW="711000" imgH="203040" progId="Equation.3">
                  <p:embed/>
                </p:oleObj>
              </mc:Choice>
              <mc:Fallback>
                <p:oleObj name="Equation" r:id="rId8" imgW="711000" imgH="20304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352800"/>
                        <a:ext cx="2362200" cy="533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4D4D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7" name="AutoShape 17" descr="Bouquet"/>
          <p:cNvSpPr>
            <a:spLocks noChangeArrowheads="1"/>
          </p:cNvSpPr>
          <p:nvPr/>
        </p:nvSpPr>
        <p:spPr bwMode="auto">
          <a:xfrm>
            <a:off x="2895600" y="3200400"/>
            <a:ext cx="304800" cy="762000"/>
          </a:xfrm>
          <a:prstGeom prst="rightArrow">
            <a:avLst>
              <a:gd name="adj1" fmla="val 50000"/>
              <a:gd name="adj2" fmla="val 25000"/>
            </a:avLst>
          </a:prstGeom>
          <a:blipFill dpi="0" rotWithShape="0">
            <a:blip r:embed="rId10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/>
            </a:prst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5943600" y="3657600"/>
            <a:ext cx="2895600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X   =  kode yang berhubungan </a:t>
            </a:r>
          </a:p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          dengan waktu</a:t>
            </a:r>
          </a:p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a    =   intercept (konstanta)</a:t>
            </a:r>
          </a:p>
          <a:p>
            <a:pPr eaLnBrk="0" hangingPunct="0">
              <a:lnSpc>
                <a:spcPct val="75000"/>
              </a:lnSpc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b   =   Koefisien trend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1295400" y="4343400"/>
            <a:ext cx="609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5124" name="Object 2"/>
          <p:cNvGraphicFramePr>
            <a:graphicFrameLocks noChangeAspect="1"/>
          </p:cNvGraphicFramePr>
          <p:nvPr/>
        </p:nvGraphicFramePr>
        <p:xfrm>
          <a:off x="1295400" y="4432300"/>
          <a:ext cx="838200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Equation" r:id="rId11" imgW="406080" imgH="203040" progId="Equation.3">
                  <p:embed/>
                </p:oleObj>
              </mc:Choice>
              <mc:Fallback>
                <p:oleObj name="Equation" r:id="rId11" imgW="40608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432300"/>
                        <a:ext cx="838200" cy="417513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effectLst>
                        <a:prstShdw prst="shdw17" dist="17961" dir="2700000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0" name="Text Box 23"/>
          <p:cNvSpPr txBox="1">
            <a:spLocks noChangeArrowheads="1"/>
          </p:cNvSpPr>
          <p:nvPr/>
        </p:nvSpPr>
        <p:spPr bwMode="auto">
          <a:xfrm>
            <a:off x="2209800" y="4495800"/>
            <a:ext cx="251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>
                <a:latin typeface="Times New Roman" pitchFamily="18" charset="0"/>
              </a:rPr>
              <a:t>= minimum </a:t>
            </a:r>
            <a:r>
              <a:rPr lang="en-US" sz="1800" b="1">
                <a:latin typeface="Times New Roman" pitchFamily="18" charset="0"/>
                <a:sym typeface="Symbol" pitchFamily="18" charset="2"/>
              </a:rPr>
              <a:t> 0</a:t>
            </a:r>
            <a:endParaRPr lang="en-US" sz="1800" b="1">
              <a:latin typeface="Times New Roman" pitchFamily="18" charset="0"/>
            </a:endParaRPr>
          </a:p>
        </p:txBody>
      </p:sp>
      <p:graphicFrame>
        <p:nvGraphicFramePr>
          <p:cNvPr id="5125" name="Object 3"/>
          <p:cNvGraphicFramePr>
            <a:graphicFrameLocks noChangeAspect="1"/>
          </p:cNvGraphicFramePr>
          <p:nvPr/>
        </p:nvGraphicFramePr>
        <p:xfrm>
          <a:off x="990600" y="5105400"/>
          <a:ext cx="1905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quation" r:id="rId13" imgW="977760" imgH="266400" progId="Equation.3">
                  <p:embed/>
                </p:oleObj>
              </mc:Choice>
              <mc:Fallback>
                <p:oleObj name="Equation" r:id="rId13" imgW="977760" imgH="266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05400"/>
                        <a:ext cx="1905000" cy="5334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effectLst>
                        <a:prstShdw prst="shdw17" dist="17961" dir="2700000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1" name="Text Box 27"/>
          <p:cNvSpPr txBox="1">
            <a:spLocks noChangeArrowheads="1"/>
          </p:cNvSpPr>
          <p:nvPr/>
        </p:nvSpPr>
        <p:spPr bwMode="auto">
          <a:xfrm>
            <a:off x="3657600" y="5334000"/>
            <a:ext cx="160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5126" name="Object 4"/>
          <p:cNvGraphicFramePr>
            <a:graphicFrameLocks noChangeAspect="1"/>
          </p:cNvGraphicFramePr>
          <p:nvPr/>
        </p:nvGraphicFramePr>
        <p:xfrm>
          <a:off x="3486150" y="4953000"/>
          <a:ext cx="30099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quation" r:id="rId15" imgW="990360" imgH="469800" progId="Equation.3">
                  <p:embed/>
                </p:oleObj>
              </mc:Choice>
              <mc:Fallback>
                <p:oleObj name="Equation" r:id="rId15" imgW="990360" imgH="469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6150" y="4953000"/>
                        <a:ext cx="3009900" cy="8382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effectLst>
                        <a:prstShdw prst="shdw17" dist="17961" dir="2700000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2" name="Text Box 30"/>
          <p:cNvSpPr txBox="1">
            <a:spLocks noChangeArrowheads="1"/>
          </p:cNvSpPr>
          <p:nvPr/>
        </p:nvSpPr>
        <p:spPr bwMode="auto">
          <a:xfrm>
            <a:off x="838200" y="6096000"/>
            <a:ext cx="2057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5127" name="Object 5"/>
          <p:cNvGraphicFramePr>
            <a:graphicFrameLocks noChangeAspect="1"/>
          </p:cNvGraphicFramePr>
          <p:nvPr/>
        </p:nvGraphicFramePr>
        <p:xfrm>
          <a:off x="1101725" y="6122988"/>
          <a:ext cx="15287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Equation" r:id="rId17" imgW="736560" imgH="215640" progId="Equation.3">
                  <p:embed/>
                </p:oleObj>
              </mc:Choice>
              <mc:Fallback>
                <p:oleObj name="Equation" r:id="rId17" imgW="7365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6122988"/>
                        <a:ext cx="1528763" cy="5064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effectLst>
                        <a:prstShdw prst="shdw17" dist="17961" dir="2700000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3" name="Text Box 33"/>
          <p:cNvSpPr txBox="1">
            <a:spLocks noChangeArrowheads="1"/>
          </p:cNvSpPr>
          <p:nvPr/>
        </p:nvSpPr>
        <p:spPr bwMode="auto">
          <a:xfrm>
            <a:off x="3352800" y="6172200"/>
            <a:ext cx="289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graphicFrame>
        <p:nvGraphicFramePr>
          <p:cNvPr id="5128" name="Object 6"/>
          <p:cNvGraphicFramePr>
            <a:graphicFrameLocks noChangeAspect="1"/>
          </p:cNvGraphicFramePr>
          <p:nvPr/>
        </p:nvGraphicFramePr>
        <p:xfrm>
          <a:off x="3962400" y="5995988"/>
          <a:ext cx="182880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Equation" r:id="rId19" imgW="799920" imgH="482400" progId="Equation.3">
                  <p:embed/>
                </p:oleObj>
              </mc:Choice>
              <mc:Fallback>
                <p:oleObj name="Equation" r:id="rId19" imgW="799920" imgH="482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995988"/>
                        <a:ext cx="1828800" cy="78581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effectLst>
                        <a:prstShdw prst="shdw17" dist="17961" dir="2700000">
                          <a:schemeClr val="accent1">
                            <a:gamma/>
                            <a:shade val="60000"/>
                            <a:invGamma/>
                          </a:schemeClr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8001000" cy="4343400"/>
          </a:xfrm>
          <a:noFill/>
          <a:ln/>
        </p:spPr>
        <p:txBody>
          <a:bodyPr lIns="90488" tIns="44450" rIns="90488" bIns="44450"/>
          <a:lstStyle/>
          <a:p>
            <a:pPr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/>
              <a:t>CONTOH : PENJUALAN PRODUK “X”</a:t>
            </a:r>
          </a:p>
          <a:p>
            <a:pPr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1200" dirty="0"/>
          </a:p>
          <a:p>
            <a:pPr defTabSz="977900"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penghasil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“X” 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peramalan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mengontrol</a:t>
            </a:r>
            <a:r>
              <a:rPr lang="en-US" sz="2400" dirty="0"/>
              <a:t> </a:t>
            </a:r>
            <a:r>
              <a:rPr lang="en-US" sz="2400" dirty="0" err="1"/>
              <a:t>stok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.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tahunan</a:t>
            </a:r>
            <a:r>
              <a:rPr lang="en-US" sz="2400" dirty="0"/>
              <a:t> (</a:t>
            </a:r>
            <a:r>
              <a:rPr lang="en-US" sz="2400" dirty="0" err="1"/>
              <a:t>banyaknya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“X” </a:t>
            </a:r>
            <a:r>
              <a:rPr lang="en-US" sz="2400" dirty="0" err="1"/>
              <a:t>terjual</a:t>
            </a:r>
            <a:r>
              <a:rPr lang="en-US" sz="2400" dirty="0"/>
              <a:t>) </a:t>
            </a:r>
            <a:r>
              <a:rPr lang="en-US" sz="2400" dirty="0" err="1"/>
              <a:t>dalam</a:t>
            </a:r>
            <a:r>
              <a:rPr lang="en-US" sz="2400" dirty="0"/>
              <a:t> 5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terakhir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pPr defTabSz="977900"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2400" dirty="0"/>
          </a:p>
          <a:p>
            <a:pPr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b="1" dirty="0"/>
              <a:t>	</a:t>
            </a:r>
            <a:r>
              <a:rPr lang="en-US" sz="2400" dirty="0" err="1"/>
              <a:t>Tahun</a:t>
            </a:r>
            <a:r>
              <a:rPr lang="en-US" sz="2400" dirty="0"/>
              <a:t>	  1	  2	  3	  4	  5</a:t>
            </a:r>
          </a:p>
          <a:p>
            <a:pPr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/>
              <a:t>	</a:t>
            </a:r>
            <a:r>
              <a:rPr lang="en-US" sz="2400" dirty="0" err="1"/>
              <a:t>Penjualan</a:t>
            </a:r>
            <a:r>
              <a:rPr lang="en-US" sz="2400" b="1" dirty="0"/>
              <a:t>	</a:t>
            </a:r>
            <a:r>
              <a:rPr lang="en-US" sz="2400" dirty="0"/>
              <a:t>11	14	20	26	34</a:t>
            </a:r>
          </a:p>
        </p:txBody>
      </p:sp>
      <p:sp>
        <p:nvSpPr>
          <p:cNvPr id="33796" name="Line 4"/>
          <p:cNvSpPr>
            <a:spLocks noChangeShapeType="1"/>
          </p:cNvSpPr>
          <p:nvPr/>
        </p:nvSpPr>
        <p:spPr bwMode="auto">
          <a:xfrm>
            <a:off x="1143000" y="5181600"/>
            <a:ext cx="609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2667000" y="4876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85800" y="457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PROYEKSI TREN DENGAN PERSAMAAN TREN LINIER - 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B37436-7AE3-48BB-91ED-2C25A06142D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7924800" cy="4114800"/>
          </a:xfrm>
          <a:noFill/>
          <a:ln/>
        </p:spPr>
        <p:txBody>
          <a:bodyPr lIns="90488" tIns="44450" rIns="90488" bIns="44450"/>
          <a:lstStyle/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/>
              <a:t>CONTOH : PENJUALAN PRODUK “X”  (</a:t>
            </a:r>
            <a:r>
              <a:rPr lang="en-US" sz="2400" dirty="0" err="1"/>
              <a:t>Lanjutan</a:t>
            </a:r>
            <a:r>
              <a:rPr lang="en-US" sz="2400" dirty="0"/>
              <a:t>)</a:t>
            </a:r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1200" dirty="0"/>
          </a:p>
          <a:p>
            <a:pPr marL="346075" indent="-346075" defTabSz="977900"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 err="1"/>
              <a:t>Prosedur</a:t>
            </a:r>
            <a:r>
              <a:rPr lang="en-US" sz="2400" dirty="0"/>
              <a:t> </a:t>
            </a:r>
            <a:r>
              <a:rPr lang="en-US" sz="2400" dirty="0" err="1"/>
              <a:t>penghitungan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mencari</a:t>
            </a:r>
            <a:r>
              <a:rPr lang="en-US" sz="2400" dirty="0"/>
              <a:t> </a:t>
            </a:r>
            <a:r>
              <a:rPr lang="en-US" sz="2400" i="1" dirty="0" smtClean="0"/>
              <a:t>a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i="1" dirty="0" smtClean="0"/>
              <a:t>b</a:t>
            </a:r>
            <a:endParaRPr lang="en-US" sz="2400" i="1" dirty="0"/>
          </a:p>
          <a:p>
            <a:pPr marL="346075" indent="-346075" defTabSz="977900"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2400" dirty="0"/>
          </a:p>
        </p:txBody>
      </p:sp>
      <p:graphicFrame>
        <p:nvGraphicFramePr>
          <p:cNvPr id="35900" name="Group 60"/>
          <p:cNvGraphicFramePr>
            <a:graphicFrameLocks noGrp="1"/>
          </p:cNvGraphicFramePr>
          <p:nvPr>
            <p:ph sz="half" idx="2"/>
          </p:nvPr>
        </p:nvGraphicFramePr>
        <p:xfrm>
          <a:off x="1787525" y="3205163"/>
          <a:ext cx="4456113" cy="2773680"/>
        </p:xfrm>
        <a:graphic>
          <a:graphicData uri="http://schemas.openxmlformats.org/drawingml/2006/table">
            <a:tbl>
              <a:tblPr/>
              <a:tblGrid>
                <a:gridCol w="1114425"/>
                <a:gridCol w="1114425"/>
                <a:gridCol w="1114425"/>
                <a:gridCol w="1112838"/>
              </a:tblGrid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US" sz="20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XY</a:t>
                      </a:r>
                      <a:endParaRPr kumimoji="0" lang="en-US" sz="2000" b="0" i="1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1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R="2743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R="2743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R="2743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R="2743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104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R="2743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170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marR="2743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105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373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marR="27432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94" name="Rectangle 54"/>
          <p:cNvSpPr>
            <a:spLocks noChangeArrowheads="1"/>
          </p:cNvSpPr>
          <p:nvPr/>
        </p:nvSpPr>
        <p:spPr bwMode="auto">
          <a:xfrm>
            <a:off x="685800" y="457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PROYEKSI TREN DENGAN PERSAMAAN TREN LINIER - 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8001000" cy="4343400"/>
          </a:xfrm>
          <a:noFill/>
          <a:ln/>
        </p:spPr>
        <p:txBody>
          <a:bodyPr lIns="90488" tIns="44450" rIns="90488" bIns="44450"/>
          <a:lstStyle/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/>
              <a:t>CONTOH : PENJUALAN PRODUK “X”  (</a:t>
            </a:r>
            <a:r>
              <a:rPr lang="en-US" sz="2400" dirty="0" err="1"/>
              <a:t>Lanjutan</a:t>
            </a:r>
            <a:r>
              <a:rPr lang="en-US" sz="2400" dirty="0"/>
              <a:t>)</a:t>
            </a:r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1200" dirty="0"/>
          </a:p>
          <a:p>
            <a:pPr marL="346075" indent="-346075" defTabSz="977900"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rumus</a:t>
            </a:r>
            <a:r>
              <a:rPr lang="en-US" sz="2400" dirty="0"/>
              <a:t> </a:t>
            </a:r>
            <a:r>
              <a:rPr lang="en-US" sz="2400" dirty="0" err="1"/>
              <a:t>penghitungan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i="1" dirty="0" smtClean="0"/>
              <a:t>a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i="1" dirty="0" smtClean="0"/>
              <a:t>b</a:t>
            </a:r>
            <a:r>
              <a:rPr lang="en-US" sz="2400" dirty="0" smtClean="0"/>
              <a:t> </a:t>
            </a:r>
            <a:r>
              <a:rPr lang="en-US" sz="2400" dirty="0" err="1"/>
              <a:t>diperoleh</a:t>
            </a:r>
            <a:r>
              <a:rPr lang="en-US" sz="2400" dirty="0"/>
              <a:t>:</a:t>
            </a:r>
            <a:endParaRPr lang="en-US" sz="2400" i="1" baseline="-25000" dirty="0"/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1200" dirty="0"/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2400" dirty="0"/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2400" dirty="0"/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1200" dirty="0"/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/>
              <a:t>	</a:t>
            </a:r>
            <a:endParaRPr lang="en-US" sz="2400" dirty="0" smtClean="0"/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 smtClean="0"/>
              <a:t>     </a:t>
            </a:r>
            <a:r>
              <a:rPr lang="en-US" sz="2400" dirty="0" err="1" smtClean="0"/>
              <a:t>sehingga</a:t>
            </a:r>
            <a:r>
              <a:rPr lang="en-US" sz="2400" dirty="0"/>
              <a:t>	</a:t>
            </a:r>
            <a:r>
              <a:rPr lang="en-US" sz="2400" i="1" dirty="0" smtClean="0">
                <a:latin typeface="Times New Roman"/>
                <a:cs typeface="Times New Roman"/>
              </a:rPr>
              <a:t>Ŷ</a:t>
            </a:r>
            <a:r>
              <a:rPr lang="en-US" sz="2400" baseline="-25000" dirty="0" smtClean="0"/>
              <a:t> </a:t>
            </a:r>
            <a:r>
              <a:rPr lang="en-US" sz="2400" dirty="0"/>
              <a:t>= 3,6 + 5,8 </a:t>
            </a:r>
            <a:r>
              <a:rPr lang="en-US" sz="2400" i="1" dirty="0" smtClean="0"/>
              <a:t>X</a:t>
            </a:r>
            <a:endParaRPr lang="en-US" sz="2400" dirty="0"/>
          </a:p>
          <a:p>
            <a:pPr marL="346075" indent="-346075" defTabSz="977900"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dirty="0" err="1"/>
              <a:t>Perkiraan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ke-6 = </a:t>
            </a:r>
          </a:p>
          <a:p>
            <a:pPr marL="346075" indent="-346075" algn="ctr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 i="1" dirty="0" smtClean="0">
                <a:latin typeface="Times New Roman"/>
                <a:cs typeface="Times New Roman"/>
              </a:rPr>
              <a:t>Ŷ</a:t>
            </a:r>
            <a:r>
              <a:rPr lang="en-US" sz="2400" i="1" baseline="-25000" dirty="0" smtClean="0"/>
              <a:t>6</a:t>
            </a:r>
            <a:r>
              <a:rPr lang="en-US" sz="2400" baseline="-25000" dirty="0" smtClean="0"/>
              <a:t> </a:t>
            </a:r>
            <a:r>
              <a:rPr lang="en-US" sz="2400" dirty="0"/>
              <a:t>= 3,6 + (5,8)(</a:t>
            </a:r>
            <a:r>
              <a:rPr lang="en-US" sz="2400" i="1" dirty="0"/>
              <a:t>6) = 38,4</a:t>
            </a:r>
          </a:p>
        </p:txBody>
      </p:sp>
      <p:graphicFrame>
        <p:nvGraphicFramePr>
          <p:cNvPr id="3789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257300" y="3462338"/>
          <a:ext cx="3055938" cy="118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8" name="Equation" r:id="rId4" imgW="1701720" imgH="660240" progId="Equation.3">
                  <p:embed/>
                </p:oleObj>
              </mc:Choice>
              <mc:Fallback>
                <p:oleObj name="Equation" r:id="rId4" imgW="1701720" imgH="660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3462338"/>
                        <a:ext cx="3055938" cy="1185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3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570538" y="3759200"/>
          <a:ext cx="3152775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9" name="Equation" r:id="rId6" imgW="1714320" imgH="304560" progId="Equation.3">
                  <p:embed/>
                </p:oleObj>
              </mc:Choice>
              <mc:Fallback>
                <p:oleObj name="Equation" r:id="rId6" imgW="1714320" imgH="304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0538" y="3759200"/>
                        <a:ext cx="3152775" cy="560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685800" y="457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PROYEKSI TREN DENGAN PERSAMAAN TREN LINIER - 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B37436-7AE3-48BB-91ED-2C25A06142D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8001000" cy="4343400"/>
          </a:xfrm>
          <a:noFill/>
          <a:ln/>
        </p:spPr>
        <p:txBody>
          <a:bodyPr lIns="90488" tIns="44450" rIns="90488" bIns="44450"/>
          <a:lstStyle/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r>
              <a:rPr lang="en-US" sz="2400"/>
              <a:t>CONTOH : PENJUALAN PRODUK “X”  (Lanjutan)</a:t>
            </a:r>
          </a:p>
          <a:p>
            <a:pPr marL="346075" indent="-346075" defTabSz="977900">
              <a:buFont typeface="Wingdings" pitchFamily="2" charset="2"/>
              <a:buNone/>
              <a:tabLst>
                <a:tab pos="803275" algn="l"/>
                <a:tab pos="2222500" algn="l"/>
                <a:tab pos="3200400" algn="l"/>
                <a:tab pos="4114800" algn="l"/>
                <a:tab pos="5029200" algn="l"/>
                <a:tab pos="5943600" algn="l"/>
              </a:tabLst>
            </a:pPr>
            <a:endParaRPr lang="en-US" sz="2400"/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685800" y="457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en-US" b="1"/>
              <a:t>PROYEKSI TREN DENGAN PERSAMAAN TREN LINIER - L</a:t>
            </a:r>
          </a:p>
        </p:txBody>
      </p:sp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838200" y="2514600"/>
          <a:ext cx="6553200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5" name="Worksheet" r:id="rId5" imgW="4705502" imgH="3000528" progId="Excel.Sheet.8">
                  <p:embed/>
                </p:oleObj>
              </mc:Choice>
              <mc:Fallback>
                <p:oleObj name="Worksheet" r:id="rId5" imgW="4705502" imgH="3000528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514600"/>
                        <a:ext cx="6553200" cy="409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B37436-7AE3-48BB-91ED-2C25A06142D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Variasi Musiman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Variasi musiman berhubungan dengan perubahan atau fluktuasi dalam musim-musim tertentu atau tahunan</a:t>
            </a:r>
          </a:p>
          <a:p>
            <a:pPr eaLnBrk="1" hangingPunct="1"/>
            <a:r>
              <a:rPr lang="en-US" smtClean="0"/>
              <a:t>Fluktuasi dalam satuan</a:t>
            </a:r>
          </a:p>
          <a:p>
            <a:pPr lvl="1" eaLnBrk="1" hangingPunct="1"/>
            <a:r>
              <a:rPr lang="en-US" smtClean="0"/>
              <a:t>Bulanan</a:t>
            </a:r>
          </a:p>
          <a:p>
            <a:pPr lvl="1" eaLnBrk="1" hangingPunct="1"/>
            <a:r>
              <a:rPr lang="en-US" smtClean="0"/>
              <a:t>Triwulan</a:t>
            </a:r>
          </a:p>
          <a:p>
            <a:pPr lvl="1" eaLnBrk="1" hangingPunct="1"/>
            <a:r>
              <a:rPr lang="en-US" smtClean="0"/>
              <a:t>Semester</a:t>
            </a:r>
          </a:p>
          <a:p>
            <a:pPr eaLnBrk="1" hangingPunct="1"/>
            <a:r>
              <a:rPr lang="en-US" smtClean="0"/>
              <a:t>Jadi perubahan &lt; 1 tahun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Metode Perhitungan Variasi Musim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Metode rata – rata sederhana</a:t>
            </a:r>
          </a:p>
          <a:p>
            <a:pPr eaLnBrk="1" hangingPunct="1"/>
            <a:r>
              <a:rPr lang="en-US" smtClean="0"/>
              <a:t>Metode rata – rata dengan tren</a:t>
            </a:r>
          </a:p>
          <a:p>
            <a:pPr eaLnBrk="1" hangingPunct="1"/>
            <a:r>
              <a:rPr lang="en-US" smtClean="0"/>
              <a:t>Metode rata – rata bergerak</a:t>
            </a:r>
          </a:p>
        </p:txBody>
      </p:sp>
      <p:pic>
        <p:nvPicPr>
          <p:cNvPr id="5124" name="Picture 4" descr="j01958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3810000"/>
            <a:ext cx="1773238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Metode rata – rata sederhana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Asumsi bahwa pengaruh tren dan siklus yang tidak beraturan tidak besar dan dapat dianggap tidak ada</a:t>
            </a:r>
          </a:p>
          <a:p>
            <a:pPr eaLnBrk="1" hangingPunct="1"/>
            <a:r>
              <a:rPr lang="en-US" smtClean="0"/>
              <a:t>Indeks musim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</a:t>
            </a:r>
            <a:r>
              <a:rPr lang="en-US" sz="3000" smtClean="0">
                <a:solidFill>
                  <a:srgbClr val="FF0000"/>
                </a:solidFill>
              </a:rPr>
              <a:t>= [Rata-rata perkuartal x 100] / Rata-rata total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Lihat contoh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324"/>
          <p:cNvSpPr>
            <a:spLocks noChangeArrowheads="1"/>
          </p:cNvSpPr>
          <p:nvPr/>
        </p:nvSpPr>
        <p:spPr bwMode="auto">
          <a:xfrm>
            <a:off x="4572000" y="4648200"/>
            <a:ext cx="40386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Rectangle 320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 smtClean="0"/>
              <a:t>Contoh kasus data tingkat produksi dalam 3 kuartal</a:t>
            </a:r>
          </a:p>
        </p:txBody>
      </p:sp>
      <p:graphicFrame>
        <p:nvGraphicFramePr>
          <p:cNvPr id="9535" name="Group 319"/>
          <p:cNvGraphicFramePr>
            <a:graphicFrameLocks noGrp="1"/>
          </p:cNvGraphicFramePr>
          <p:nvPr>
            <p:ph idx="1"/>
          </p:nvPr>
        </p:nvGraphicFramePr>
        <p:xfrm>
          <a:off x="457200" y="914400"/>
          <a:ext cx="8229600" cy="4530728"/>
        </p:xfrm>
        <a:graphic>
          <a:graphicData uri="http://schemas.openxmlformats.org/drawingml/2006/table">
            <a:tbl>
              <a:tblPr/>
              <a:tblGrid>
                <a:gridCol w="1768475"/>
                <a:gridCol w="1914525"/>
                <a:gridCol w="1514475"/>
                <a:gridCol w="1516063"/>
                <a:gridCol w="1516062"/>
              </a:tblGrid>
              <a:tr h="4111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Produksi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Triwulan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Tahun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Padi (ton)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476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Rata-rata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cs typeface="Arial" charset="0"/>
                        </a:rPr>
                        <a:t>79.33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cs typeface="Arial" charset="0"/>
                        </a:rPr>
                        <a:t>28.50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cs typeface="Arial" charset="0"/>
                        </a:rPr>
                        <a:t>29.17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/>
                          </a:solidFill>
                          <a:effectLst/>
                          <a:latin typeface="Arial" charset="0"/>
                          <a:cs typeface="Arial" charset="0"/>
                        </a:rPr>
                        <a:t>21.67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 gridSpan="2"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Rata-rata 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26.44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42" name="Text Box 322"/>
          <p:cNvSpPr txBox="1">
            <a:spLocks noChangeArrowheads="1"/>
          </p:cNvSpPr>
          <p:nvPr/>
        </p:nvSpPr>
        <p:spPr bwMode="auto">
          <a:xfrm>
            <a:off x="2438400" y="5638800"/>
            <a:ext cx="1343025" cy="3762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= 79.33 / 3 </a:t>
            </a:r>
          </a:p>
        </p:txBody>
      </p:sp>
      <p:sp>
        <p:nvSpPr>
          <p:cNvPr id="7243" name="Line 323"/>
          <p:cNvSpPr>
            <a:spLocks noChangeShapeType="1"/>
          </p:cNvSpPr>
          <p:nvPr/>
        </p:nvSpPr>
        <p:spPr bwMode="auto">
          <a:xfrm flipV="1">
            <a:off x="3733800" y="53340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244" name="Text Box 325"/>
          <p:cNvSpPr txBox="1">
            <a:spLocks noChangeArrowheads="1"/>
          </p:cNvSpPr>
          <p:nvPr/>
        </p:nvSpPr>
        <p:spPr bwMode="auto">
          <a:xfrm>
            <a:off x="5791200" y="5715000"/>
            <a:ext cx="1997075" cy="376238"/>
          </a:xfrm>
          <a:prstGeom prst="rect">
            <a:avLst/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Rata-rata triwulan</a:t>
            </a:r>
          </a:p>
        </p:txBody>
      </p:sp>
      <p:sp>
        <p:nvSpPr>
          <p:cNvPr id="7245" name="Line 326"/>
          <p:cNvSpPr>
            <a:spLocks noChangeShapeType="1"/>
          </p:cNvSpPr>
          <p:nvPr/>
        </p:nvSpPr>
        <p:spPr bwMode="auto">
          <a:xfrm flipH="1" flipV="1">
            <a:off x="6248400" y="48006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CFB6A-5BEE-4388-86D6-8E1B154160D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2400" smtClean="0"/>
              <a:t>Contoh kasus data tingkat produksi dalam 3 kuartal</a:t>
            </a:r>
          </a:p>
        </p:txBody>
      </p:sp>
      <p:sp>
        <p:nvSpPr>
          <p:cNvPr id="8195" name="Rectangle 79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606925"/>
          </a:xfrm>
        </p:spPr>
        <p:txBody>
          <a:bodyPr/>
          <a:lstStyle/>
          <a:p>
            <a:pPr eaLnBrk="1" hangingPunct="1"/>
            <a:r>
              <a:rPr lang="en-US" sz="2600" dirty="0" err="1" smtClean="0"/>
              <a:t>Menentukan</a:t>
            </a:r>
            <a:r>
              <a:rPr lang="en-US" sz="2600" dirty="0" smtClean="0"/>
              <a:t> </a:t>
            </a:r>
            <a:r>
              <a:rPr lang="en-US" sz="2600" dirty="0" err="1" smtClean="0"/>
              <a:t>indek</a:t>
            </a:r>
            <a:r>
              <a:rPr lang="en-US" sz="2600" dirty="0" smtClean="0"/>
              <a:t> </a:t>
            </a:r>
            <a:r>
              <a:rPr lang="en-US" sz="2600" dirty="0" err="1" smtClean="0"/>
              <a:t>musim</a:t>
            </a:r>
            <a:endParaRPr lang="en-US" sz="2600" dirty="0" smtClean="0"/>
          </a:p>
          <a:p>
            <a:pPr lvl="1" eaLnBrk="1" hangingPunct="1"/>
            <a:r>
              <a:rPr lang="en-US" sz="2600" dirty="0" smtClean="0"/>
              <a:t>I  = ( 28.50 x 100 ) / 26.44 = 107.79</a:t>
            </a:r>
          </a:p>
          <a:p>
            <a:pPr lvl="1" eaLnBrk="1" hangingPunct="1"/>
            <a:r>
              <a:rPr lang="en-US" sz="2600" dirty="0" smtClean="0"/>
              <a:t>II = ( 29.17 x 100 ) / 26.44 = 106.54</a:t>
            </a:r>
          </a:p>
          <a:p>
            <a:pPr lvl="1" eaLnBrk="1" hangingPunct="1"/>
            <a:r>
              <a:rPr lang="en-US" sz="2600" dirty="0" smtClean="0"/>
              <a:t>II</a:t>
            </a:r>
            <a:r>
              <a:rPr lang="id-ID" sz="2600" dirty="0" smtClean="0"/>
              <a:t>I</a:t>
            </a:r>
            <a:r>
              <a:rPr lang="en-US" sz="2600" dirty="0" smtClean="0"/>
              <a:t> = ( 21.67 x 100 ) / 26.44 =   81.96</a:t>
            </a:r>
          </a:p>
          <a:p>
            <a:pPr eaLnBrk="1" hangingPunct="1"/>
            <a:r>
              <a:rPr lang="en-US" sz="2600" dirty="0" err="1" smtClean="0"/>
              <a:t>Jika</a:t>
            </a:r>
            <a:r>
              <a:rPr lang="en-US" sz="2600" dirty="0" smtClean="0"/>
              <a:t> </a:t>
            </a:r>
            <a:r>
              <a:rPr lang="en-US" sz="2600" dirty="0" err="1" smtClean="0"/>
              <a:t>direncanakan</a:t>
            </a:r>
            <a:r>
              <a:rPr lang="en-US" sz="2600" dirty="0" smtClean="0"/>
              <a:t> </a:t>
            </a:r>
            <a:r>
              <a:rPr lang="en-US" sz="2600" dirty="0" err="1" smtClean="0"/>
              <a:t>panen</a:t>
            </a:r>
            <a:r>
              <a:rPr lang="en-US" sz="2600" dirty="0" smtClean="0"/>
              <a:t> </a:t>
            </a:r>
            <a:r>
              <a:rPr lang="en-US" sz="2600" dirty="0" err="1" smtClean="0"/>
              <a:t>padi</a:t>
            </a:r>
            <a:r>
              <a:rPr lang="en-US" sz="2600" dirty="0" smtClean="0"/>
              <a:t> </a:t>
            </a:r>
            <a:r>
              <a:rPr lang="en-US" sz="2600" dirty="0" err="1" smtClean="0"/>
              <a:t>tahun</a:t>
            </a:r>
            <a:r>
              <a:rPr lang="en-US" sz="2600" dirty="0" smtClean="0"/>
              <a:t> 2008 </a:t>
            </a:r>
            <a:r>
              <a:rPr lang="en-US" sz="2600" dirty="0" err="1" smtClean="0"/>
              <a:t>sebesar</a:t>
            </a:r>
            <a:r>
              <a:rPr lang="en-US" sz="2600" dirty="0" smtClean="0"/>
              <a:t> 120 ton, </a:t>
            </a:r>
            <a:r>
              <a:rPr lang="en-US" sz="2600" dirty="0" err="1" smtClean="0"/>
              <a:t>maka</a:t>
            </a:r>
            <a:r>
              <a:rPr lang="en-US" sz="2600" dirty="0" smtClean="0"/>
              <a:t> :</a:t>
            </a:r>
          </a:p>
          <a:p>
            <a:pPr lvl="1" eaLnBrk="1" hangingPunct="1"/>
            <a:r>
              <a:rPr lang="en-US" sz="2600" dirty="0" smtClean="0"/>
              <a:t> Rata-rata total  </a:t>
            </a:r>
            <a:r>
              <a:rPr lang="en-US" sz="2600" dirty="0" err="1" smtClean="0"/>
              <a:t>setiap</a:t>
            </a:r>
            <a:r>
              <a:rPr lang="en-US" sz="2600" dirty="0" smtClean="0"/>
              <a:t> </a:t>
            </a:r>
            <a:r>
              <a:rPr lang="en-US" sz="2600" dirty="0" err="1" smtClean="0"/>
              <a:t>triwulan</a:t>
            </a:r>
            <a:endParaRPr lang="en-US" sz="2600" dirty="0" smtClean="0"/>
          </a:p>
          <a:p>
            <a:pPr lvl="1" eaLnBrk="1" hangingPunct="1">
              <a:buFont typeface="Wingdings" pitchFamily="2" charset="2"/>
              <a:buNone/>
            </a:pPr>
            <a:r>
              <a:rPr lang="en-US" sz="2600" dirty="0" smtClean="0"/>
              <a:t>	 = 120 / 3 = 40 ton</a:t>
            </a:r>
          </a:p>
          <a:p>
            <a:pPr lvl="1" eaLnBrk="1" hangingPunct="1"/>
            <a:r>
              <a:rPr lang="en-US" sz="2600" dirty="0" err="1" smtClean="0"/>
              <a:t>Maka</a:t>
            </a:r>
            <a:r>
              <a:rPr lang="en-US" sz="2600" dirty="0" smtClean="0"/>
              <a:t> </a:t>
            </a:r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mencari</a:t>
            </a:r>
            <a:r>
              <a:rPr lang="en-US" sz="2600" dirty="0" smtClean="0"/>
              <a:t> target per-</a:t>
            </a:r>
            <a:r>
              <a:rPr lang="en-US" sz="2600" dirty="0" err="1" smtClean="0"/>
              <a:t>triwulan</a:t>
            </a:r>
            <a:r>
              <a:rPr lang="en-US" sz="2600" dirty="0" smtClean="0"/>
              <a:t> :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600" dirty="0" smtClean="0"/>
              <a:t>	= </a:t>
            </a:r>
            <a:r>
              <a:rPr lang="en-US" sz="2600" dirty="0" smtClean="0">
                <a:solidFill>
                  <a:srgbClr val="3333CC"/>
                </a:solidFill>
              </a:rPr>
              <a:t>( </a:t>
            </a:r>
            <a:r>
              <a:rPr lang="en-US" sz="2600" dirty="0" err="1" smtClean="0">
                <a:solidFill>
                  <a:srgbClr val="3333CC"/>
                </a:solidFill>
              </a:rPr>
              <a:t>Indek</a:t>
            </a:r>
            <a:r>
              <a:rPr lang="en-US" sz="2600" dirty="0" smtClean="0">
                <a:solidFill>
                  <a:srgbClr val="3333CC"/>
                </a:solidFill>
              </a:rPr>
              <a:t> </a:t>
            </a:r>
            <a:r>
              <a:rPr lang="en-US" sz="2600" dirty="0" err="1" smtClean="0">
                <a:solidFill>
                  <a:srgbClr val="3333CC"/>
                </a:solidFill>
              </a:rPr>
              <a:t>musim</a:t>
            </a:r>
            <a:r>
              <a:rPr lang="en-US" sz="2600" dirty="0" smtClean="0">
                <a:solidFill>
                  <a:srgbClr val="3333CC"/>
                </a:solidFill>
              </a:rPr>
              <a:t> x rata-rata total ) / 100</a:t>
            </a:r>
          </a:p>
        </p:txBody>
      </p:sp>
      <p:sp>
        <p:nvSpPr>
          <p:cNvPr id="8196" name="Freeform 80"/>
          <p:cNvSpPr>
            <a:spLocks/>
          </p:cNvSpPr>
          <p:nvPr/>
        </p:nvSpPr>
        <p:spPr bwMode="auto">
          <a:xfrm>
            <a:off x="5334000" y="4572000"/>
            <a:ext cx="1028700" cy="1295400"/>
          </a:xfrm>
          <a:custGeom>
            <a:avLst/>
            <a:gdLst>
              <a:gd name="T0" fmla="*/ 228600 w 648"/>
              <a:gd name="T1" fmla="*/ 0 h 816"/>
              <a:gd name="T2" fmla="*/ 685800 w 648"/>
              <a:gd name="T3" fmla="*/ 304800 h 816"/>
              <a:gd name="T4" fmla="*/ 914400 w 648"/>
              <a:gd name="T5" fmla="*/ 838200 h 816"/>
              <a:gd name="T6" fmla="*/ 0 w 648"/>
              <a:gd name="T7" fmla="*/ 1295400 h 816"/>
              <a:gd name="T8" fmla="*/ 0 60000 65536"/>
              <a:gd name="T9" fmla="*/ 0 60000 65536"/>
              <a:gd name="T10" fmla="*/ 0 60000 65536"/>
              <a:gd name="T11" fmla="*/ 0 60000 65536"/>
              <a:gd name="T12" fmla="*/ 0 w 648"/>
              <a:gd name="T13" fmla="*/ 0 h 816"/>
              <a:gd name="T14" fmla="*/ 648 w 648"/>
              <a:gd name="T15" fmla="*/ 816 h 8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48" h="816">
                <a:moveTo>
                  <a:pt x="144" y="0"/>
                </a:moveTo>
                <a:cubicBezTo>
                  <a:pt x="252" y="52"/>
                  <a:pt x="360" y="104"/>
                  <a:pt x="432" y="192"/>
                </a:cubicBezTo>
                <a:cubicBezTo>
                  <a:pt x="504" y="280"/>
                  <a:pt x="648" y="424"/>
                  <a:pt x="576" y="528"/>
                </a:cubicBezTo>
                <a:cubicBezTo>
                  <a:pt x="504" y="632"/>
                  <a:pt x="96" y="768"/>
                  <a:pt x="0" y="8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2400" smtClean="0"/>
              <a:t>Contoh kasus data tingkat produksi dalam 3 kuartal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eaLnBrk="1" hangingPunct="1"/>
            <a:r>
              <a:rPr lang="en-US" dirty="0" err="1" smtClean="0"/>
              <a:t>Menentukan</a:t>
            </a:r>
            <a:r>
              <a:rPr lang="en-US" dirty="0" smtClean="0"/>
              <a:t> target per </a:t>
            </a:r>
            <a:r>
              <a:rPr lang="en-US" dirty="0" err="1" smtClean="0"/>
              <a:t>triwulan</a:t>
            </a:r>
            <a:endParaRPr lang="en-US" dirty="0" smtClean="0"/>
          </a:p>
          <a:p>
            <a:pPr lvl="1" eaLnBrk="1" hangingPunct="1"/>
            <a:r>
              <a:rPr lang="en-US" dirty="0" smtClean="0"/>
              <a:t>I  = ( 107.79 x 40 ) / 100 = 43.116 ton</a:t>
            </a:r>
          </a:p>
          <a:p>
            <a:pPr lvl="1" eaLnBrk="1" hangingPunct="1"/>
            <a:r>
              <a:rPr lang="en-US" dirty="0" smtClean="0"/>
              <a:t>II = ( 106.54 x 40 ) / 100 = 42.616 ton</a:t>
            </a:r>
          </a:p>
          <a:p>
            <a:pPr lvl="1" eaLnBrk="1" hangingPunct="1"/>
            <a:r>
              <a:rPr lang="en-US" dirty="0" smtClean="0"/>
              <a:t>II</a:t>
            </a:r>
            <a:r>
              <a:rPr lang="id-ID" dirty="0" smtClean="0"/>
              <a:t>I</a:t>
            </a:r>
            <a:r>
              <a:rPr lang="en-US" dirty="0" smtClean="0"/>
              <a:t>= (  81.96 x 40 ) / 100 =  32.784 ton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953000" y="4419600"/>
            <a:ext cx="2657475" cy="650875"/>
          </a:xfrm>
          <a:prstGeom prst="rect">
            <a:avLst/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Perkiraan produksi padi </a:t>
            </a:r>
          </a:p>
          <a:p>
            <a:r>
              <a:rPr lang="en-US"/>
              <a:t>Setiap triwulan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V="1">
            <a:off x="5943600" y="3733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9222" name="Picture 6" descr="j02346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4191000"/>
            <a:ext cx="1712913" cy="166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Metode rata – rata dengan tren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Suatu metode rata – rata yang disesuaikan dengan tren</a:t>
            </a:r>
          </a:p>
          <a:p>
            <a:pPr eaLnBrk="1" hangingPunct="1"/>
            <a:r>
              <a:rPr lang="en-US" smtClean="0"/>
              <a:t>Perbandingan antara nilai data asli dengan nilai tren</a:t>
            </a:r>
          </a:p>
          <a:p>
            <a:pPr eaLnBrk="1" hangingPunct="1"/>
            <a:r>
              <a:rPr lang="en-US" smtClean="0"/>
              <a:t>Rumusan 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Indeks musim =				x 100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962400" y="3810000"/>
            <a:ext cx="25987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Nilai data asli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419600" y="4800600"/>
            <a:ext cx="17859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Nilai tren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3962400" y="46482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Persamaan Metode Rata – rata dengan Tren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Persamaan tren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Y = a + b.(X)</a:t>
            </a:r>
          </a:p>
          <a:p>
            <a:pPr eaLnBrk="1" hangingPunct="1"/>
            <a:r>
              <a:rPr lang="en-US" smtClean="0"/>
              <a:t>Koefisien a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	a = </a:t>
            </a:r>
            <a:r>
              <a:rPr lang="en-US" smtClean="0">
                <a:cs typeface="Arial" charset="0"/>
              </a:rPr>
              <a:t>∑Y / n</a:t>
            </a:r>
          </a:p>
          <a:p>
            <a:pPr eaLnBrk="1" hangingPunct="1"/>
            <a:r>
              <a:rPr lang="en-US" smtClean="0"/>
              <a:t>Koefisien b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		b = </a:t>
            </a:r>
            <a:r>
              <a:rPr lang="en-US" smtClean="0">
                <a:cs typeface="Arial" charset="0"/>
              </a:rPr>
              <a:t>∑XY / X²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Contoh kasus</a:t>
            </a:r>
          </a:p>
        </p:txBody>
      </p:sp>
      <p:graphicFrame>
        <p:nvGraphicFramePr>
          <p:cNvPr id="15978" name="Group 61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791200" cy="4480560"/>
        </p:xfrm>
        <a:graphic>
          <a:graphicData uri="http://schemas.openxmlformats.org/drawingml/2006/table">
            <a:tbl>
              <a:tblPr/>
              <a:tblGrid>
                <a:gridCol w="1120775"/>
                <a:gridCol w="1308100"/>
                <a:gridCol w="1120775"/>
                <a:gridCol w="1120775"/>
                <a:gridCol w="1120775"/>
              </a:tblGrid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Produksi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Tahun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XY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X²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-157.5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-115.5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-37.5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6.25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476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17.5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79.333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5.086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62" name="Text Box 619"/>
          <p:cNvSpPr txBox="1">
            <a:spLocks noChangeArrowheads="1"/>
          </p:cNvSpPr>
          <p:nvPr/>
        </p:nvSpPr>
        <p:spPr bwMode="auto">
          <a:xfrm>
            <a:off x="3641725" y="5324475"/>
            <a:ext cx="1473200" cy="466725"/>
          </a:xfrm>
          <a:prstGeom prst="rect">
            <a:avLst/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a = 476/6</a:t>
            </a:r>
          </a:p>
        </p:txBody>
      </p:sp>
      <p:sp>
        <p:nvSpPr>
          <p:cNvPr id="12363" name="Line 620"/>
          <p:cNvSpPr>
            <a:spLocks noChangeShapeType="1"/>
          </p:cNvSpPr>
          <p:nvPr/>
        </p:nvSpPr>
        <p:spPr bwMode="auto">
          <a:xfrm flipH="1" flipV="1">
            <a:off x="3048000" y="5410200"/>
            <a:ext cx="533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64" name="Text Box 621"/>
          <p:cNvSpPr txBox="1">
            <a:spLocks noChangeArrowheads="1"/>
          </p:cNvSpPr>
          <p:nvPr/>
        </p:nvSpPr>
        <p:spPr bwMode="auto">
          <a:xfrm>
            <a:off x="4267200" y="6019800"/>
            <a:ext cx="1727200" cy="466725"/>
          </a:xfrm>
          <a:prstGeom prst="rect">
            <a:avLst/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b = 89/17.5</a:t>
            </a:r>
          </a:p>
        </p:txBody>
      </p:sp>
      <p:sp>
        <p:nvSpPr>
          <p:cNvPr id="12365" name="Line 622"/>
          <p:cNvSpPr>
            <a:spLocks noChangeShapeType="1"/>
          </p:cNvSpPr>
          <p:nvPr/>
        </p:nvSpPr>
        <p:spPr bwMode="auto">
          <a:xfrm flipH="1" flipV="1">
            <a:off x="3048000" y="59436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66" name="Text Box 623"/>
          <p:cNvSpPr txBox="1">
            <a:spLocks noChangeArrowheads="1"/>
          </p:cNvSpPr>
          <p:nvPr/>
        </p:nvSpPr>
        <p:spPr bwMode="auto">
          <a:xfrm rot="-1784446">
            <a:off x="5961063" y="4572000"/>
            <a:ext cx="31829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00FF"/>
                </a:solidFill>
              </a:rPr>
              <a:t>Persamaan</a:t>
            </a:r>
          </a:p>
          <a:p>
            <a:r>
              <a:rPr lang="en-US" sz="2400">
                <a:solidFill>
                  <a:srgbClr val="6600FF"/>
                </a:solidFill>
              </a:rPr>
              <a:t>Y = 79.333 + 5.086(X)</a:t>
            </a:r>
          </a:p>
        </p:txBody>
      </p:sp>
      <p:pic>
        <p:nvPicPr>
          <p:cNvPr id="12367" name="Picture 624" descr="j02938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533400"/>
            <a:ext cx="1738313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CFB6A-5BEE-4388-86D6-8E1B154160D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Contoh kasus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2514600" cy="4530725"/>
          </a:xfrm>
        </p:spPr>
        <p:txBody>
          <a:bodyPr/>
          <a:lstStyle/>
          <a:p>
            <a:pPr eaLnBrk="1" hangingPunct="1"/>
            <a:r>
              <a:rPr lang="en-US" sz="2800" smtClean="0"/>
              <a:t>Persamaan tren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Y = 79.333 +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           5.086 (X)</a:t>
            </a:r>
          </a:p>
          <a:p>
            <a:pPr eaLnBrk="1" hangingPunct="1"/>
            <a:r>
              <a:rPr lang="en-US" sz="2800" smtClean="0"/>
              <a:t>Masukan nilai X ke persamaan, maka akan diperoleh nilai Y’</a:t>
            </a:r>
          </a:p>
        </p:txBody>
      </p:sp>
      <p:graphicFrame>
        <p:nvGraphicFramePr>
          <p:cNvPr id="13410" name="Group 98"/>
          <p:cNvGraphicFramePr>
            <a:graphicFrameLocks noGrp="1"/>
          </p:cNvGraphicFramePr>
          <p:nvPr>
            <p:ph sz="half" idx="2"/>
          </p:nvPr>
        </p:nvGraphicFramePr>
        <p:xfrm>
          <a:off x="2971800" y="1828800"/>
          <a:ext cx="6019800" cy="4267202"/>
        </p:xfrm>
        <a:graphic>
          <a:graphicData uri="http://schemas.openxmlformats.org/drawingml/2006/table">
            <a:tbl>
              <a:tblPr/>
              <a:tblGrid>
                <a:gridCol w="727075"/>
                <a:gridCol w="873125"/>
                <a:gridCol w="609600"/>
                <a:gridCol w="838200"/>
                <a:gridCol w="762000"/>
                <a:gridCol w="1143000"/>
                <a:gridCol w="1066800"/>
              </a:tblGrid>
              <a:tr h="7175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Produks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XY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X²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Y'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cs typeface="Arial" charset="0"/>
                        </a:rPr>
                        <a:t> Y - Y'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-157.5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66.618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-3.618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-115.5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71.704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5.296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-0.5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-37.5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76.790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-1.790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81.876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0.124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133.5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86.962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2.038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6.25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92.048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-2.048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5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476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17.5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3366"/>
                          </a:solidFill>
                          <a:effectLst/>
                          <a:latin typeface="Arial" charset="0"/>
                          <a:cs typeface="Arial" charset="0"/>
                        </a:rPr>
                        <a:t>475.998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5" name="Oval 249"/>
          <p:cNvSpPr>
            <a:spLocks noChangeArrowheads="1"/>
          </p:cNvSpPr>
          <p:nvPr/>
        </p:nvSpPr>
        <p:spPr bwMode="auto">
          <a:xfrm>
            <a:off x="7772400" y="4006850"/>
            <a:ext cx="1143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Contoh kasus</a:t>
            </a:r>
          </a:p>
        </p:txBody>
      </p:sp>
      <p:sp>
        <p:nvSpPr>
          <p:cNvPr id="14339" name="Rectangle 8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Menghitung indeks musim</a:t>
            </a:r>
          </a:p>
          <a:p>
            <a:pPr eaLnBrk="1" hangingPunct="1"/>
            <a:r>
              <a:rPr lang="en-US" sz="2800" smtClean="0"/>
              <a:t>Th 2002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= (77 / 71.70) x 100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smtClean="0"/>
              <a:t>	= 107.39</a:t>
            </a:r>
          </a:p>
        </p:txBody>
      </p:sp>
      <p:pic>
        <p:nvPicPr>
          <p:cNvPr id="14340" name="Picture 82" descr="j02938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304800"/>
            <a:ext cx="1738313" cy="182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584" name="Group 248"/>
          <p:cNvGraphicFramePr>
            <a:graphicFrameLocks noGrp="1"/>
          </p:cNvGraphicFramePr>
          <p:nvPr/>
        </p:nvGraphicFramePr>
        <p:xfrm>
          <a:off x="4343400" y="2286000"/>
          <a:ext cx="4419600" cy="4191000"/>
        </p:xfrm>
        <a:graphic>
          <a:graphicData uri="http://schemas.openxmlformats.org/drawingml/2006/table">
            <a:tbl>
              <a:tblPr/>
              <a:tblGrid>
                <a:gridCol w="996950"/>
                <a:gridCol w="939800"/>
                <a:gridCol w="1146175"/>
                <a:gridCol w="1336675"/>
              </a:tblGrid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Produksi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Indek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Tahun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Y'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Musim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66.62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94.57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71.70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107.39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2003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76.79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97.67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81.88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100.15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86.96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102.34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92.05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97.78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586" name="Line 250"/>
          <p:cNvSpPr>
            <a:spLocks noChangeShapeType="1"/>
          </p:cNvSpPr>
          <p:nvPr/>
        </p:nvSpPr>
        <p:spPr bwMode="auto">
          <a:xfrm>
            <a:off x="2514600" y="3886200"/>
            <a:ext cx="5105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E0C8663-BFFD-4055-8234-54A5E42D84D5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Metode Rasio Rata – rata Bergerak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Suatu metode yang dilakukan dengan cara membuat rata – rata bergerak</a:t>
            </a:r>
          </a:p>
          <a:p>
            <a:pPr eaLnBrk="1" hangingPunct="1"/>
            <a:r>
              <a:rPr lang="en-US" smtClean="0"/>
              <a:t>Indeks musim rasio rata-rata bergerak 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</a:t>
            </a:r>
            <a:r>
              <a:rPr lang="en-US" smtClean="0">
                <a:solidFill>
                  <a:srgbClr val="6600FF"/>
                </a:solidFill>
              </a:rPr>
              <a:t>Indeks musim = Nilai ratio x faktor koreksi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219200" y="4419600"/>
            <a:ext cx="5014913" cy="466725"/>
          </a:xfrm>
          <a:prstGeom prst="rect">
            <a:avLst/>
          </a:prstGeom>
          <a:solidFill>
            <a:srgbClr val="D60093"/>
          </a:solidFill>
          <a:ln w="9525">
            <a:solidFill>
              <a:srgbClr val="3333CC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66FF99"/>
                </a:solidFill>
              </a:rPr>
              <a:t>= Data asli / data rata-rata bergerak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V="1">
            <a:off x="4419600" y="3733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124200" y="5486400"/>
            <a:ext cx="5454650" cy="466725"/>
          </a:xfrm>
          <a:prstGeom prst="rect">
            <a:avLst/>
          </a:prstGeom>
          <a:solidFill>
            <a:srgbClr val="66FF99"/>
          </a:solidFill>
          <a:ln w="9525">
            <a:solidFill>
              <a:srgbClr val="33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= (100 x n ) / jumlah rata-rata selama n</a:t>
            </a:r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V="1">
            <a:off x="6629400" y="3886200"/>
            <a:ext cx="152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3" name="Oval 109"/>
          <p:cNvSpPr>
            <a:spLocks noChangeArrowheads="1"/>
          </p:cNvSpPr>
          <p:nvPr/>
        </p:nvSpPr>
        <p:spPr bwMode="auto">
          <a:xfrm>
            <a:off x="8032750" y="3765550"/>
            <a:ext cx="685800" cy="3810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83" name="Oval 99"/>
          <p:cNvSpPr>
            <a:spLocks noChangeArrowheads="1"/>
          </p:cNvSpPr>
          <p:nvPr/>
        </p:nvSpPr>
        <p:spPr bwMode="auto">
          <a:xfrm>
            <a:off x="3200400" y="2438400"/>
            <a:ext cx="5334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Contoh Kasus</a:t>
            </a:r>
          </a:p>
        </p:txBody>
      </p:sp>
      <p:graphicFrame>
        <p:nvGraphicFramePr>
          <p:cNvPr id="16480" name="Group 9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39665"/>
        </p:xfrm>
        <a:graphic>
          <a:graphicData uri="http://schemas.openxmlformats.org/drawingml/2006/table">
            <a:tbl>
              <a:tblPr/>
              <a:tblGrid>
                <a:gridCol w="1050925"/>
                <a:gridCol w="1243013"/>
                <a:gridCol w="1465262"/>
                <a:gridCol w="1962150"/>
                <a:gridCol w="1236663"/>
                <a:gridCol w="1271587"/>
              </a:tblGrid>
              <a:tr h="5810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Tahun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Triwulan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Data asli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bergerak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Rata -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Indeks -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 triwulan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Ratio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  <a:cs typeface="Arial" charset="0"/>
                        </a:rPr>
                        <a:t>195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CC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77.67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77.67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63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1530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510.00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81" name="AutoShape 97"/>
          <p:cNvSpPr>
            <a:spLocks/>
          </p:cNvSpPr>
          <p:nvPr/>
        </p:nvSpPr>
        <p:spPr bwMode="auto">
          <a:xfrm>
            <a:off x="3886200" y="2765425"/>
            <a:ext cx="990600" cy="9144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>
            <a:solidFill>
              <a:srgbClr val="3333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82" name="Text Box 98"/>
          <p:cNvSpPr txBox="1">
            <a:spLocks noChangeArrowheads="1"/>
          </p:cNvSpPr>
          <p:nvPr/>
        </p:nvSpPr>
        <p:spPr bwMode="auto">
          <a:xfrm>
            <a:off x="3962400" y="538163"/>
            <a:ext cx="2117725" cy="376237"/>
          </a:xfrm>
          <a:prstGeom prst="rect">
            <a:avLst/>
          </a:prstGeom>
          <a:solidFill>
            <a:srgbClr val="66FF99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33CC"/>
                </a:solidFill>
              </a:rPr>
              <a:t>60 + 65 + 70 = 195</a:t>
            </a:r>
          </a:p>
        </p:txBody>
      </p:sp>
      <p:sp>
        <p:nvSpPr>
          <p:cNvPr id="16484" name="Line 100"/>
          <p:cNvSpPr>
            <a:spLocks noChangeShapeType="1"/>
          </p:cNvSpPr>
          <p:nvPr/>
        </p:nvSpPr>
        <p:spPr bwMode="auto">
          <a:xfrm flipV="1">
            <a:off x="3733800" y="990600"/>
            <a:ext cx="9906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86" name="Line 102"/>
          <p:cNvSpPr>
            <a:spLocks noChangeShapeType="1"/>
          </p:cNvSpPr>
          <p:nvPr/>
        </p:nvSpPr>
        <p:spPr bwMode="auto">
          <a:xfrm flipH="1">
            <a:off x="5486400" y="914400"/>
            <a:ext cx="3048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87" name="AutoShape 103"/>
          <p:cNvSpPr>
            <a:spLocks/>
          </p:cNvSpPr>
          <p:nvPr/>
        </p:nvSpPr>
        <p:spPr bwMode="auto">
          <a:xfrm>
            <a:off x="3962400" y="3124200"/>
            <a:ext cx="990600" cy="9144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88" name="Text Box 104"/>
          <p:cNvSpPr txBox="1">
            <a:spLocks noChangeArrowheads="1"/>
          </p:cNvSpPr>
          <p:nvPr/>
        </p:nvSpPr>
        <p:spPr bwMode="auto">
          <a:xfrm>
            <a:off x="6400800" y="838200"/>
            <a:ext cx="2117725" cy="376238"/>
          </a:xfrm>
          <a:prstGeom prst="rect">
            <a:avLst/>
          </a:prstGeom>
          <a:solidFill>
            <a:srgbClr val="D60093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65 + 70 + 75 = 210</a:t>
            </a:r>
          </a:p>
        </p:txBody>
      </p:sp>
      <p:sp>
        <p:nvSpPr>
          <p:cNvPr id="16489" name="Line 105"/>
          <p:cNvSpPr>
            <a:spLocks noChangeShapeType="1"/>
          </p:cNvSpPr>
          <p:nvPr/>
        </p:nvSpPr>
        <p:spPr bwMode="auto">
          <a:xfrm flipH="1">
            <a:off x="5486400" y="1143000"/>
            <a:ext cx="2819400" cy="2438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91" name="Text Box 107"/>
          <p:cNvSpPr txBox="1">
            <a:spLocks noChangeArrowheads="1"/>
          </p:cNvSpPr>
          <p:nvPr/>
        </p:nvSpPr>
        <p:spPr bwMode="auto">
          <a:xfrm>
            <a:off x="5410200" y="5867400"/>
            <a:ext cx="1984375" cy="376238"/>
          </a:xfrm>
          <a:prstGeom prst="rect">
            <a:avLst/>
          </a:prstGeom>
          <a:solidFill>
            <a:srgbClr val="008000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(75 / 74.33) x 100</a:t>
            </a:r>
          </a:p>
        </p:txBody>
      </p:sp>
      <p:sp>
        <p:nvSpPr>
          <p:cNvPr id="16492" name="Line 108"/>
          <p:cNvSpPr>
            <a:spLocks noChangeShapeType="1"/>
          </p:cNvSpPr>
          <p:nvPr/>
        </p:nvSpPr>
        <p:spPr bwMode="auto">
          <a:xfrm flipV="1">
            <a:off x="7239000" y="4114800"/>
            <a:ext cx="9144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CFB6A-5BEE-4388-86D6-8E1B154160DE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Contoh Kasus</a:t>
            </a:r>
            <a:endParaRPr lang="en-US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76400"/>
          <a:ext cx="4953000" cy="2514600"/>
        </p:xfrm>
        <a:graphic>
          <a:graphicData uri="http://schemas.openxmlformats.org/drawingml/2006/table">
            <a:tbl>
              <a:tblPr/>
              <a:tblGrid>
                <a:gridCol w="1123950"/>
                <a:gridCol w="1060450"/>
                <a:gridCol w="1281113"/>
                <a:gridCol w="1487487"/>
              </a:tblGrid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Triwulan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Tahun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Rata-rata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67</a:t>
                      </a: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99</a:t>
                      </a: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CC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rata-rata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234</a:t>
                      </a: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Faktor koreksi</a:t>
                      </a: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1.284</a:t>
                      </a:r>
                    </a:p>
                  </a:txBody>
                  <a:tcPr marL="9525" marR="9525" marT="9525" marB="0" anchor="b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53" name="Text Box 6"/>
          <p:cNvSpPr txBox="1">
            <a:spLocks noChangeArrowheads="1"/>
          </p:cNvSpPr>
          <p:nvPr/>
        </p:nvSpPr>
        <p:spPr bwMode="auto">
          <a:xfrm>
            <a:off x="3505200" y="4953000"/>
            <a:ext cx="2514600" cy="466725"/>
          </a:xfrm>
          <a:prstGeom prst="rect">
            <a:avLst/>
          </a:prstGeom>
          <a:solidFill>
            <a:srgbClr val="D60093"/>
          </a:solidFill>
          <a:ln w="9525">
            <a:solidFill>
              <a:srgbClr val="33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66FF99"/>
                </a:solidFill>
              </a:rPr>
              <a:t>= (100 x 3 ) / 234</a:t>
            </a:r>
          </a:p>
        </p:txBody>
      </p:sp>
      <p:sp>
        <p:nvSpPr>
          <p:cNvPr id="17454" name="Line 5"/>
          <p:cNvSpPr>
            <a:spLocks noChangeShapeType="1"/>
          </p:cNvSpPr>
          <p:nvPr/>
        </p:nvSpPr>
        <p:spPr bwMode="auto">
          <a:xfrm flipV="1">
            <a:off x="5105400" y="41910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867400" y="1828800"/>
            <a:ext cx="3048000" cy="22463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 err="1">
                <a:solidFill>
                  <a:srgbClr val="FF0000"/>
                </a:solidFill>
              </a:rPr>
              <a:t>Indeks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musim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kuartalan</a:t>
            </a:r>
            <a:r>
              <a:rPr lang="en-US" sz="2000" dirty="0">
                <a:solidFill>
                  <a:srgbClr val="FF0000"/>
                </a:solidFill>
              </a:rPr>
              <a:t> :</a:t>
            </a:r>
          </a:p>
          <a:p>
            <a:pPr>
              <a:defRPr/>
            </a:pPr>
            <a:r>
              <a:rPr lang="en-US" sz="2000" dirty="0" err="1">
                <a:solidFill>
                  <a:srgbClr val="FF0000"/>
                </a:solidFill>
              </a:rPr>
              <a:t>Triwulan</a:t>
            </a:r>
            <a:r>
              <a:rPr lang="en-US" sz="2000" dirty="0">
                <a:solidFill>
                  <a:srgbClr val="FF0000"/>
                </a:solidFill>
              </a:rPr>
              <a:t> I 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= 67 x 1.284 = 86.028</a:t>
            </a:r>
          </a:p>
          <a:p>
            <a:pPr>
              <a:defRPr/>
            </a:pPr>
            <a:r>
              <a:rPr lang="en-US" sz="2000" dirty="0" err="1">
                <a:solidFill>
                  <a:srgbClr val="FF0000"/>
                </a:solidFill>
              </a:rPr>
              <a:t>Triwulan</a:t>
            </a:r>
            <a:r>
              <a:rPr lang="en-US" sz="2000" dirty="0">
                <a:solidFill>
                  <a:srgbClr val="FF0000"/>
                </a:solidFill>
              </a:rPr>
              <a:t> II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= 99 x 1.284 = 127.116</a:t>
            </a:r>
          </a:p>
          <a:p>
            <a:pPr>
              <a:defRPr/>
            </a:pPr>
            <a:r>
              <a:rPr lang="en-US" sz="2000" dirty="0" err="1">
                <a:solidFill>
                  <a:srgbClr val="FF0000"/>
                </a:solidFill>
              </a:rPr>
              <a:t>Triwulan</a:t>
            </a:r>
            <a:r>
              <a:rPr lang="en-US" sz="2000" dirty="0">
                <a:solidFill>
                  <a:srgbClr val="FF0000"/>
                </a:solidFill>
              </a:rPr>
              <a:t> III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</a:rPr>
              <a:t>= 68 x 1.284 = 87.312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6248400" y="4648200"/>
            <a:ext cx="2514600" cy="16414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Angka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indek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triwulan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ini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yang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digunakan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sebagai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peramalan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</a:rPr>
              <a:t>selanjutnya</a:t>
            </a:r>
            <a:endParaRPr lang="en-US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457" name="Line 5"/>
          <p:cNvSpPr>
            <a:spLocks noChangeShapeType="1"/>
          </p:cNvSpPr>
          <p:nvPr/>
        </p:nvSpPr>
        <p:spPr bwMode="auto">
          <a:xfrm flipV="1">
            <a:off x="7772400" y="39624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59" name="Text Box 6"/>
          <p:cNvSpPr txBox="1">
            <a:spLocks noChangeArrowheads="1"/>
          </p:cNvSpPr>
          <p:nvPr/>
        </p:nvSpPr>
        <p:spPr bwMode="auto">
          <a:xfrm>
            <a:off x="533400" y="4648200"/>
            <a:ext cx="2667000" cy="461665"/>
          </a:xfrm>
          <a:prstGeom prst="rect">
            <a:avLst/>
          </a:prstGeom>
          <a:solidFill>
            <a:srgbClr val="008000"/>
          </a:solidFill>
          <a:ln w="9525">
            <a:solidFill>
              <a:srgbClr val="3333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66FF99"/>
                </a:solidFill>
              </a:rPr>
              <a:t>(67 + 99 + </a:t>
            </a:r>
            <a:r>
              <a:rPr lang="en-US" sz="2400" dirty="0" smtClean="0">
                <a:solidFill>
                  <a:srgbClr val="66FF99"/>
                </a:solidFill>
              </a:rPr>
              <a:t>68)</a:t>
            </a:r>
          </a:p>
        </p:txBody>
      </p:sp>
      <p:sp>
        <p:nvSpPr>
          <p:cNvPr id="17460" name="Line 52"/>
          <p:cNvSpPr>
            <a:spLocks noChangeShapeType="1"/>
          </p:cNvSpPr>
          <p:nvPr/>
        </p:nvSpPr>
        <p:spPr bwMode="auto">
          <a:xfrm flipV="1">
            <a:off x="2438400" y="37338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CFB6A-5BEE-4388-86D6-8E1B154160D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smtClean="0"/>
              <a:t>Contoh Menentukan Rata – Rata bergerak</a:t>
            </a:r>
          </a:p>
        </p:txBody>
      </p:sp>
      <p:graphicFrame>
        <p:nvGraphicFramePr>
          <p:cNvPr id="42301" name="Group 31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867400" cy="4569460"/>
        </p:xfrm>
        <a:graphic>
          <a:graphicData uri="http://schemas.openxmlformats.org/drawingml/2006/table">
            <a:tbl>
              <a:tblPr/>
              <a:tblGrid>
                <a:gridCol w="1295400"/>
                <a:gridCol w="1524000"/>
                <a:gridCol w="914400"/>
                <a:gridCol w="1066800"/>
                <a:gridCol w="1066800"/>
              </a:tblGrid>
              <a:tr h="57467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Triwulan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Data asli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Rata - rata bergerak per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718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71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302" name="Text Box 318"/>
          <p:cNvSpPr txBox="1">
            <a:spLocks noChangeArrowheads="1"/>
          </p:cNvSpPr>
          <p:nvPr/>
        </p:nvSpPr>
        <p:spPr bwMode="auto">
          <a:xfrm>
            <a:off x="6842125" y="1636713"/>
            <a:ext cx="1692275" cy="376237"/>
          </a:xfrm>
          <a:prstGeom prst="rect">
            <a:avLst/>
          </a:prstGeom>
          <a:solidFill>
            <a:srgbClr val="00FFFF"/>
          </a:solidFill>
          <a:ln w="9525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(60+65+70) / 3</a:t>
            </a:r>
          </a:p>
        </p:txBody>
      </p:sp>
      <p:sp>
        <p:nvSpPr>
          <p:cNvPr id="42303" name="Line 319"/>
          <p:cNvSpPr>
            <a:spLocks noChangeShapeType="1"/>
          </p:cNvSpPr>
          <p:nvPr/>
        </p:nvSpPr>
        <p:spPr bwMode="auto">
          <a:xfrm flipH="1">
            <a:off x="3962400" y="1905000"/>
            <a:ext cx="2819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304" name="Text Box 320"/>
          <p:cNvSpPr txBox="1">
            <a:spLocks noChangeArrowheads="1"/>
          </p:cNvSpPr>
          <p:nvPr/>
        </p:nvSpPr>
        <p:spPr bwMode="auto">
          <a:xfrm>
            <a:off x="6835775" y="2398713"/>
            <a:ext cx="2079625" cy="376237"/>
          </a:xfrm>
          <a:prstGeom prst="rect">
            <a:avLst/>
          </a:prstGeom>
          <a:solidFill>
            <a:srgbClr val="6600FF"/>
          </a:solidFill>
          <a:ln w="9525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CC"/>
                </a:solidFill>
              </a:rPr>
              <a:t>(60+65+70+75) / 4</a:t>
            </a:r>
          </a:p>
        </p:txBody>
      </p:sp>
      <p:sp>
        <p:nvSpPr>
          <p:cNvPr id="42306" name="Line 322"/>
          <p:cNvSpPr>
            <a:spLocks noChangeShapeType="1"/>
          </p:cNvSpPr>
          <p:nvPr/>
        </p:nvSpPr>
        <p:spPr bwMode="auto">
          <a:xfrm flipH="1">
            <a:off x="4953000" y="2667000"/>
            <a:ext cx="1828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307" name="Text Box 323"/>
          <p:cNvSpPr txBox="1">
            <a:spLocks noChangeArrowheads="1"/>
          </p:cNvSpPr>
          <p:nvPr/>
        </p:nvSpPr>
        <p:spPr bwMode="auto">
          <a:xfrm>
            <a:off x="6400800" y="4114800"/>
            <a:ext cx="2466975" cy="376238"/>
          </a:xfrm>
          <a:prstGeom prst="rect">
            <a:avLst/>
          </a:prstGeom>
          <a:solidFill>
            <a:srgbClr val="FFFFCC"/>
          </a:solidFill>
          <a:ln w="9525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(60+65+70+75+78) / 5</a:t>
            </a:r>
          </a:p>
        </p:txBody>
      </p:sp>
      <p:sp>
        <p:nvSpPr>
          <p:cNvPr id="42308" name="Line 324"/>
          <p:cNvSpPr>
            <a:spLocks noChangeShapeType="1"/>
          </p:cNvSpPr>
          <p:nvPr/>
        </p:nvSpPr>
        <p:spPr bwMode="auto">
          <a:xfrm flipH="1" flipV="1">
            <a:off x="6096000" y="3657600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CFB6A-5BEE-4388-86D6-8E1B154160D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Analisa Variasi Siklus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Variasi siklus 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Suatu perubahan atau gelombang naik dan turun dalam suatu periode dan berulang pada periode lain</a:t>
            </a:r>
          </a:p>
          <a:p>
            <a:pPr>
              <a:lnSpc>
                <a:spcPct val="90000"/>
              </a:lnSpc>
            </a:pPr>
            <a:r>
              <a:rPr lang="en-US" smtClean="0"/>
              <a:t>Dalam perekonomian mengalami gelombang siklus, yaitu 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Resesi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Pemulihan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Ledakan - boom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Krisis</a:t>
            </a:r>
          </a:p>
        </p:txBody>
      </p:sp>
      <p:sp>
        <p:nvSpPr>
          <p:cNvPr id="31748" name="AutoShape 4"/>
          <p:cNvSpPr>
            <a:spLocks/>
          </p:cNvSpPr>
          <p:nvPr/>
        </p:nvSpPr>
        <p:spPr bwMode="auto">
          <a:xfrm>
            <a:off x="4267200" y="4419600"/>
            <a:ext cx="533400" cy="16002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5089525" y="4572000"/>
            <a:ext cx="23050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Mempunyai</a:t>
            </a:r>
          </a:p>
          <a:p>
            <a:r>
              <a:rPr lang="en-US" sz="2400"/>
              <a:t>Periode disebut</a:t>
            </a:r>
          </a:p>
          <a:p>
            <a:r>
              <a:rPr lang="en-US" sz="2400"/>
              <a:t>Lama siklus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Indek Siklus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Komponen data berkala</a:t>
            </a:r>
          </a:p>
          <a:p>
            <a:pPr lvl="1"/>
            <a:r>
              <a:rPr lang="en-US" smtClean="0"/>
              <a:t> Y = T x S x C x I</a:t>
            </a:r>
          </a:p>
          <a:p>
            <a:r>
              <a:rPr lang="en-US" smtClean="0"/>
              <a:t>Dimana Y, T dan S diketahui, maka CI diperoleh dengan cara :</a:t>
            </a:r>
          </a:p>
          <a:p>
            <a:pPr lvl="1"/>
            <a:r>
              <a:rPr lang="en-US" smtClean="0"/>
              <a:t>Y / S = T.C.I</a:t>
            </a:r>
          </a:p>
          <a:p>
            <a:pPr lvl="1"/>
            <a:r>
              <a:rPr lang="en-US" smtClean="0"/>
              <a:t>T.C.I adalah data normal, maka unsur tren (T) dikeluarkan</a:t>
            </a:r>
          </a:p>
          <a:p>
            <a:pPr lvl="1"/>
            <a:r>
              <a:rPr lang="en-US" smtClean="0"/>
              <a:t>C.I = TCI / T</a:t>
            </a:r>
          </a:p>
          <a:p>
            <a:endParaRPr lang="en-US" smtClean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5943600" y="1447800"/>
            <a:ext cx="2300630" cy="1077218"/>
          </a:xfrm>
          <a:prstGeom prst="rect">
            <a:avLst/>
          </a:prstGeom>
          <a:solidFill>
            <a:srgbClr val="008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 : </a:t>
            </a:r>
            <a:r>
              <a:rPr lang="en-US" dirty="0" err="1">
                <a:solidFill>
                  <a:schemeClr val="bg1"/>
                </a:solidFill>
              </a:rPr>
              <a:t>Tren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 : </a:t>
            </a:r>
            <a:r>
              <a:rPr lang="en-US" dirty="0" err="1">
                <a:solidFill>
                  <a:schemeClr val="bg1"/>
                </a:solidFill>
              </a:rPr>
              <a:t>variasi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musim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 : </a:t>
            </a:r>
            <a:r>
              <a:rPr lang="en-US" dirty="0" err="1">
                <a:solidFill>
                  <a:schemeClr val="bg1"/>
                </a:solidFill>
              </a:rPr>
              <a:t>Siklus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I : </a:t>
            </a:r>
            <a:r>
              <a:rPr lang="en-US" dirty="0" err="1">
                <a:solidFill>
                  <a:schemeClr val="bg1"/>
                </a:solidFill>
              </a:rPr>
              <a:t>Gerak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beraturan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smtClean="0"/>
              <a:t>Contoh Kasus</a:t>
            </a:r>
          </a:p>
        </p:txBody>
      </p:sp>
      <p:graphicFrame>
        <p:nvGraphicFramePr>
          <p:cNvPr id="34345" name="Group 55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010400" cy="4530727"/>
        </p:xfrm>
        <a:graphic>
          <a:graphicData uri="http://schemas.openxmlformats.org/drawingml/2006/table">
            <a:tbl>
              <a:tblPr/>
              <a:tblGrid>
                <a:gridCol w="685800"/>
                <a:gridCol w="914400"/>
                <a:gridCol w="685800"/>
                <a:gridCol w="838200"/>
                <a:gridCol w="914400"/>
                <a:gridCol w="1066800"/>
                <a:gridCol w="990600"/>
                <a:gridCol w="914400"/>
              </a:tblGrid>
              <a:tr h="6302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Tahun 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Triwulan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TCI =Y/S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CI=TCI/T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47.56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53.47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121.56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59.39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117.87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117.75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65.31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100.90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113.82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113.58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71.22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100.43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77.67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109.05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107.85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77.14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77.67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100.68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99.74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83.06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100.90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89.50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89.99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88.97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95.77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71.00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79.80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94.89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347" name="Text Box 555"/>
          <p:cNvSpPr txBox="1">
            <a:spLocks noChangeArrowheads="1"/>
          </p:cNvSpPr>
          <p:nvPr/>
        </p:nvSpPr>
        <p:spPr bwMode="auto">
          <a:xfrm>
            <a:off x="457200" y="990600"/>
            <a:ext cx="2229456" cy="338554"/>
          </a:xfrm>
          <a:prstGeom prst="rect">
            <a:avLst/>
          </a:prstGeom>
          <a:solidFill>
            <a:srgbClr val="008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 = Y’ (</a:t>
            </a:r>
            <a:r>
              <a:rPr lang="en-US" dirty="0" err="1">
                <a:solidFill>
                  <a:schemeClr val="bg1"/>
                </a:solidFill>
              </a:rPr>
              <a:t>kuadrat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terkecil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348" name="Line 556"/>
          <p:cNvSpPr>
            <a:spLocks noChangeShapeType="1"/>
          </p:cNvSpPr>
          <p:nvPr/>
        </p:nvSpPr>
        <p:spPr bwMode="auto">
          <a:xfrm>
            <a:off x="2133600" y="1371600"/>
            <a:ext cx="914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349" name="Text Box 557"/>
          <p:cNvSpPr txBox="1">
            <a:spLocks noChangeArrowheads="1"/>
          </p:cNvSpPr>
          <p:nvPr/>
        </p:nvSpPr>
        <p:spPr bwMode="auto">
          <a:xfrm>
            <a:off x="3260725" y="493713"/>
            <a:ext cx="1603375" cy="376237"/>
          </a:xfrm>
          <a:prstGeom prst="rect">
            <a:avLst/>
          </a:prstGeom>
          <a:solidFill>
            <a:srgbClr val="D60093"/>
          </a:solidFill>
          <a:ln w="9525">
            <a:solidFill>
              <a:srgbClr val="66FF99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FF99"/>
                </a:solidFill>
              </a:rPr>
              <a:t>Indeks musim</a:t>
            </a:r>
          </a:p>
        </p:txBody>
      </p:sp>
      <p:sp>
        <p:nvSpPr>
          <p:cNvPr id="34350" name="Line 558"/>
          <p:cNvSpPr>
            <a:spLocks noChangeShapeType="1"/>
          </p:cNvSpPr>
          <p:nvPr/>
        </p:nvSpPr>
        <p:spPr bwMode="auto">
          <a:xfrm flipH="1">
            <a:off x="4038600" y="990600"/>
            <a:ext cx="228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351" name="Text Box 559"/>
          <p:cNvSpPr txBox="1">
            <a:spLocks noChangeArrowheads="1"/>
          </p:cNvSpPr>
          <p:nvPr/>
        </p:nvSpPr>
        <p:spPr bwMode="auto">
          <a:xfrm>
            <a:off x="5486400" y="762000"/>
            <a:ext cx="3273425" cy="376238"/>
          </a:xfrm>
          <a:prstGeom prst="rect">
            <a:avLst/>
          </a:prstGeom>
          <a:solidFill>
            <a:schemeClr val="folHlink"/>
          </a:solidFill>
          <a:ln w="9525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FF99"/>
                </a:solidFill>
              </a:rPr>
              <a:t>C = Rata-rata bergerak dari CI</a:t>
            </a:r>
          </a:p>
        </p:txBody>
      </p:sp>
      <p:sp>
        <p:nvSpPr>
          <p:cNvPr id="34352" name="Line 560"/>
          <p:cNvSpPr>
            <a:spLocks noChangeShapeType="1"/>
          </p:cNvSpPr>
          <p:nvPr/>
        </p:nvSpPr>
        <p:spPr bwMode="auto">
          <a:xfrm flipH="1">
            <a:off x="7162800" y="12192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353" name="Text Box 561"/>
          <p:cNvSpPr txBox="1">
            <a:spLocks noChangeArrowheads="1"/>
          </p:cNvSpPr>
          <p:nvPr/>
        </p:nvSpPr>
        <p:spPr bwMode="auto">
          <a:xfrm>
            <a:off x="7696200" y="2590800"/>
            <a:ext cx="12001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 : indeks</a:t>
            </a:r>
          </a:p>
          <a:p>
            <a:r>
              <a:rPr lang="en-US"/>
              <a:t>yang men</a:t>
            </a:r>
          </a:p>
          <a:p>
            <a:r>
              <a:rPr lang="en-US"/>
              <a:t>yatakan </a:t>
            </a:r>
          </a:p>
          <a:p>
            <a:r>
              <a:rPr lang="en-US"/>
              <a:t>adanya </a:t>
            </a:r>
          </a:p>
          <a:p>
            <a:r>
              <a:rPr lang="en-US"/>
              <a:t>pengaruh</a:t>
            </a:r>
          </a:p>
          <a:p>
            <a:r>
              <a:rPr lang="en-US"/>
              <a:t>siklus da</a:t>
            </a:r>
          </a:p>
          <a:p>
            <a:r>
              <a:rPr lang="en-US"/>
              <a:t>lam data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CFB6A-5BEE-4388-86D6-8E1B154160D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Analisa gerak Tak Beraturan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Gerak tak beraturan – Irregular movement</a:t>
            </a:r>
          </a:p>
          <a:p>
            <a:pPr lvl="1"/>
            <a:r>
              <a:rPr lang="en-US" smtClean="0"/>
              <a:t>Suatu perubahan kenaikan dan penurunan yang tidak beraturan baik dari sisi waktu dan lama dari siklusnya</a:t>
            </a:r>
          </a:p>
          <a:p>
            <a:r>
              <a:rPr lang="en-US" smtClean="0"/>
              <a:t>Penyabab gerak tak beraturan</a:t>
            </a:r>
          </a:p>
          <a:p>
            <a:pPr lvl="1"/>
            <a:r>
              <a:rPr lang="en-US" smtClean="0"/>
              <a:t>Perang</a:t>
            </a:r>
          </a:p>
          <a:p>
            <a:pPr lvl="1"/>
            <a:r>
              <a:rPr lang="en-US" smtClean="0"/>
              <a:t>Krisis</a:t>
            </a:r>
          </a:p>
          <a:p>
            <a:pPr lvl="1"/>
            <a:r>
              <a:rPr lang="en-US" smtClean="0"/>
              <a:t>Bencana alam dll</a:t>
            </a:r>
          </a:p>
          <a:p>
            <a:endParaRPr lang="en-US" smtClean="0"/>
          </a:p>
        </p:txBody>
      </p:sp>
      <p:pic>
        <p:nvPicPr>
          <p:cNvPr id="35844" name="Picture 4" descr="j01494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4191000"/>
            <a:ext cx="2144713" cy="2179638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Indeks Gerak Tak Beraturan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Komponen data berkala sudah diketahui</a:t>
            </a:r>
          </a:p>
          <a:p>
            <a:pPr lvl="1"/>
            <a:r>
              <a:rPr lang="en-US" smtClean="0"/>
              <a:t>Y = T x S x C x I</a:t>
            </a:r>
          </a:p>
          <a:p>
            <a:pPr lvl="1"/>
            <a:r>
              <a:rPr lang="en-US" smtClean="0"/>
              <a:t>CI = Faktor siklus</a:t>
            </a:r>
          </a:p>
          <a:p>
            <a:pPr lvl="1"/>
            <a:r>
              <a:rPr lang="en-US" smtClean="0"/>
              <a:t>C = Siklus</a:t>
            </a:r>
          </a:p>
          <a:p>
            <a:r>
              <a:rPr lang="en-US" smtClean="0"/>
              <a:t>Maka I = CI / C</a:t>
            </a:r>
          </a:p>
        </p:txBody>
      </p:sp>
      <p:pic>
        <p:nvPicPr>
          <p:cNvPr id="36868" name="Picture 4" descr="j01958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3810000"/>
            <a:ext cx="1773238" cy="1824038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97" name="Rectangle 60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 Kasus</a:t>
            </a:r>
          </a:p>
        </p:txBody>
      </p:sp>
      <p:graphicFrame>
        <p:nvGraphicFramePr>
          <p:cNvPr id="38510" name="Group 622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92638"/>
        </p:xfrm>
        <a:graphic>
          <a:graphicData uri="http://schemas.openxmlformats.org/drawingml/2006/table">
            <a:tbl>
              <a:tblPr/>
              <a:tblGrid>
                <a:gridCol w="838200"/>
                <a:gridCol w="914400"/>
                <a:gridCol w="609600"/>
                <a:gridCol w="914400"/>
                <a:gridCol w="1066800"/>
                <a:gridCol w="914400"/>
                <a:gridCol w="990600"/>
                <a:gridCol w="990600"/>
                <a:gridCol w="990600"/>
              </a:tblGrid>
              <a:tr h="6302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Tahun 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Triwulan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Y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TCI =Y/S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CI=TCI/T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C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600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47.56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53.47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121.56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59.39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117.87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117.75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100.10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65.31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113.82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113.58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100.21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71.22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100.43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77.67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109.05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107.85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101.11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77.14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77.67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100.68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99.74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100.94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83.06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100.90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74.33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89.50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89.99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  <a:cs typeface="Arial" charset="0"/>
                        </a:rPr>
                        <a:t>99.45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88.97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95.77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71.00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79.80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94.89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641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511" name="Text Box 623"/>
          <p:cNvSpPr txBox="1">
            <a:spLocks noChangeArrowheads="1"/>
          </p:cNvSpPr>
          <p:nvPr/>
        </p:nvSpPr>
        <p:spPr bwMode="auto">
          <a:xfrm>
            <a:off x="5715000" y="304800"/>
            <a:ext cx="2505075" cy="925513"/>
          </a:xfrm>
          <a:prstGeom prst="rect">
            <a:avLst/>
          </a:prstGeom>
          <a:solidFill>
            <a:srgbClr val="00FFFF"/>
          </a:solidFill>
          <a:ln w="9525">
            <a:solidFill>
              <a:srgbClr val="D60093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D60093"/>
                </a:solidFill>
              </a:rPr>
              <a:t>Indek tak beraturan</a:t>
            </a:r>
          </a:p>
          <a:p>
            <a:r>
              <a:rPr lang="en-US">
                <a:solidFill>
                  <a:srgbClr val="D60093"/>
                </a:solidFill>
              </a:rPr>
              <a:t>I</a:t>
            </a:r>
            <a:r>
              <a:rPr lang="en-US" baseline="-25000">
                <a:solidFill>
                  <a:srgbClr val="D60093"/>
                </a:solidFill>
              </a:rPr>
              <a:t>2005.3</a:t>
            </a:r>
            <a:r>
              <a:rPr lang="en-US">
                <a:solidFill>
                  <a:srgbClr val="D60093"/>
                </a:solidFill>
              </a:rPr>
              <a:t> = 117.87 /117.75</a:t>
            </a:r>
          </a:p>
          <a:p>
            <a:r>
              <a:rPr lang="en-US">
                <a:solidFill>
                  <a:srgbClr val="D60093"/>
                </a:solidFill>
              </a:rPr>
              <a:t>         = 100.10</a:t>
            </a:r>
          </a:p>
        </p:txBody>
      </p:sp>
      <p:sp>
        <p:nvSpPr>
          <p:cNvPr id="38512" name="Line 624"/>
          <p:cNvSpPr>
            <a:spLocks noChangeShapeType="1"/>
          </p:cNvSpPr>
          <p:nvPr/>
        </p:nvSpPr>
        <p:spPr bwMode="auto">
          <a:xfrm>
            <a:off x="7696200" y="1066800"/>
            <a:ext cx="685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CFB6A-5BEE-4388-86D6-8E1B154160DE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Grafik Line</a:t>
            </a:r>
          </a:p>
        </p:txBody>
      </p:sp>
      <p:graphicFrame>
        <p:nvGraphicFramePr>
          <p:cNvPr id="3994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33400" y="1447800"/>
          <a:ext cx="76962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5" name="Chart" r:id="rId4" imgW="3838575" imgH="3019425" progId="Excel.Sheet.8">
                  <p:embed/>
                </p:oleObj>
              </mc:Choice>
              <mc:Fallback>
                <p:oleObj name="Chart" r:id="rId4" imgW="3838575" imgH="3019425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447800"/>
                        <a:ext cx="76962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2"/>
          <p:cNvSpPr>
            <a:spLocks noChangeArrowheads="1"/>
          </p:cNvSpPr>
          <p:nvPr/>
        </p:nvSpPr>
        <p:spPr bwMode="auto">
          <a:xfrm>
            <a:off x="1295400" y="3581400"/>
            <a:ext cx="7239000" cy="6096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Rectangle 21"/>
          <p:cNvSpPr>
            <a:spLocks noChangeArrowheads="1"/>
          </p:cNvSpPr>
          <p:nvPr/>
        </p:nvSpPr>
        <p:spPr bwMode="auto">
          <a:xfrm>
            <a:off x="1295400" y="2971800"/>
            <a:ext cx="72390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59" name="AutoShape 3"/>
          <p:cNvSpPr>
            <a:spLocks noGrp="1" noChangeArrowheads="1"/>
          </p:cNvSpPr>
          <p:nvPr>
            <p:ph type="ctrTitle"/>
          </p:nvPr>
        </p:nvSpPr>
        <p:spPr>
          <a:xfrm>
            <a:off x="3429000" y="533400"/>
            <a:ext cx="2895600" cy="457200"/>
          </a:xfrm>
          <a:solidFill>
            <a:srgbClr val="66CCFF"/>
          </a:solidFill>
          <a:effectLst>
            <a:prstShdw prst="shdw17" dist="17961" dir="2700000">
              <a:srgbClr val="66CCFF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id-ID" sz="2400" dirty="0" smtClean="0">
                <a:solidFill>
                  <a:srgbClr val="FF0000"/>
                </a:solidFill>
              </a:rPr>
              <a:t>contoh kasus</a:t>
            </a:r>
            <a:r>
              <a:rPr lang="en-US" sz="2400" dirty="0" smtClean="0">
                <a:solidFill>
                  <a:srgbClr val="FF0000"/>
                </a:solidFill>
              </a:rPr>
              <a:t> 1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15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8077200" cy="1500188"/>
          </a:xfrm>
        </p:spPr>
        <p:txBody>
          <a:bodyPr/>
          <a:lstStyle/>
          <a:p>
            <a:pPr marL="392113" indent="-39211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/>
              <a:t>        Program </a:t>
            </a:r>
            <a:r>
              <a:rPr lang="en-US" b="1" dirty="0" err="1" smtClean="0"/>
              <a:t>pemberdayaan</a:t>
            </a:r>
            <a:r>
              <a:rPr lang="en-US" b="1" dirty="0" smtClean="0"/>
              <a:t> </a:t>
            </a:r>
            <a:r>
              <a:rPr lang="en-US" b="1" dirty="0" err="1" smtClean="0"/>
              <a:t>ekonomi</a:t>
            </a:r>
            <a:r>
              <a:rPr lang="en-US" b="1" dirty="0" smtClean="0"/>
              <a:t> </a:t>
            </a:r>
            <a:r>
              <a:rPr lang="en-US" b="1" dirty="0" err="1" smtClean="0"/>
              <a:t>masyarakat</a:t>
            </a:r>
            <a:r>
              <a:rPr lang="en-US" b="1" dirty="0" smtClean="0"/>
              <a:t> </a:t>
            </a:r>
            <a:r>
              <a:rPr lang="en-US" b="1" dirty="0" err="1" smtClean="0"/>
              <a:t>melalui</a:t>
            </a:r>
            <a:r>
              <a:rPr lang="en-US" b="1" dirty="0" smtClean="0"/>
              <a:t> </a:t>
            </a:r>
            <a:r>
              <a:rPr lang="en-US" b="1" dirty="0" err="1" smtClean="0"/>
              <a:t>bantuan</a:t>
            </a:r>
            <a:r>
              <a:rPr lang="en-US" b="1" dirty="0" smtClean="0"/>
              <a:t> </a:t>
            </a:r>
            <a:r>
              <a:rPr lang="en-US" b="1" dirty="0" err="1" smtClean="0"/>
              <a:t>dana</a:t>
            </a:r>
            <a:r>
              <a:rPr lang="en-US" b="1" dirty="0" smtClean="0"/>
              <a:t> </a:t>
            </a:r>
            <a:r>
              <a:rPr lang="en-US" b="1" dirty="0" err="1" smtClean="0"/>
              <a:t>bergulir</a:t>
            </a:r>
            <a:r>
              <a:rPr lang="en-US" b="1" dirty="0" smtClean="0"/>
              <a:t> </a:t>
            </a:r>
            <a:r>
              <a:rPr lang="en-US" b="1" dirty="0" err="1" smtClean="0"/>
              <a:t>telah</a:t>
            </a:r>
            <a:r>
              <a:rPr lang="en-US" b="1" dirty="0" smtClean="0"/>
              <a:t> </a:t>
            </a:r>
            <a:r>
              <a:rPr lang="en-US" b="1" dirty="0" err="1" smtClean="0"/>
              <a:t>melahirkan</a:t>
            </a:r>
            <a:r>
              <a:rPr lang="en-US" b="1" dirty="0" smtClean="0"/>
              <a:t> </a:t>
            </a:r>
            <a:r>
              <a:rPr lang="en-US" b="1" dirty="0" err="1" smtClean="0"/>
              <a:t>wirausaha</a:t>
            </a:r>
            <a:r>
              <a:rPr lang="en-US" b="1" dirty="0" smtClean="0"/>
              <a:t> </a:t>
            </a:r>
            <a:r>
              <a:rPr lang="en-US" b="1" dirty="0" err="1" smtClean="0"/>
              <a:t>baru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suatu</a:t>
            </a:r>
            <a:r>
              <a:rPr lang="en-US" b="1" dirty="0" smtClean="0"/>
              <a:t> </a:t>
            </a:r>
            <a:r>
              <a:rPr lang="en-US" b="1" dirty="0" err="1" smtClean="0"/>
              <a:t>daerah</a:t>
            </a:r>
            <a:r>
              <a:rPr lang="en-US" b="1" dirty="0" smtClean="0"/>
              <a:t>.  </a:t>
            </a:r>
            <a:r>
              <a:rPr lang="en-US" b="1" dirty="0" err="1" smtClean="0"/>
              <a:t>Berikut</a:t>
            </a:r>
            <a:r>
              <a:rPr lang="en-US" b="1" dirty="0" smtClean="0"/>
              <a:t> data </a:t>
            </a:r>
            <a:r>
              <a:rPr lang="en-US" b="1" dirty="0" err="1" smtClean="0"/>
              <a:t>jumlah</a:t>
            </a:r>
            <a:r>
              <a:rPr lang="en-US" b="1" dirty="0" smtClean="0"/>
              <a:t> </a:t>
            </a:r>
            <a:r>
              <a:rPr lang="en-US" b="1" dirty="0" err="1" smtClean="0"/>
              <a:t>wirausaha</a:t>
            </a:r>
            <a:r>
              <a:rPr lang="en-US" b="1" dirty="0" smtClean="0"/>
              <a:t> </a:t>
            </a:r>
            <a:r>
              <a:rPr lang="en-US" b="1" dirty="0" err="1" smtClean="0"/>
              <a:t>sejak</a:t>
            </a:r>
            <a:r>
              <a:rPr lang="en-US" b="1" dirty="0" smtClean="0"/>
              <a:t> </a:t>
            </a:r>
            <a:r>
              <a:rPr lang="en-US" b="1" dirty="0" err="1" smtClean="0"/>
              <a:t>awal</a:t>
            </a:r>
            <a:r>
              <a:rPr lang="en-US" b="1" dirty="0" smtClean="0"/>
              <a:t> </a:t>
            </a:r>
            <a:r>
              <a:rPr lang="en-US" b="1" dirty="0" err="1" smtClean="0"/>
              <a:t>dimulainya</a:t>
            </a:r>
            <a:r>
              <a:rPr lang="en-US" b="1" dirty="0" smtClean="0"/>
              <a:t> program </a:t>
            </a:r>
            <a:r>
              <a:rPr lang="en-US" b="1" dirty="0" err="1" smtClean="0"/>
              <a:t>tersebut</a:t>
            </a:r>
            <a:r>
              <a:rPr lang="en-US" b="1" dirty="0" smtClean="0"/>
              <a:t>.  </a:t>
            </a:r>
          </a:p>
          <a:p>
            <a:pPr marL="392113" indent="-392113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6151" name="AutoShape 15"/>
          <p:cNvSpPr>
            <a:spLocks noChangeArrowheads="1"/>
          </p:cNvSpPr>
          <p:nvPr/>
        </p:nvSpPr>
        <p:spPr bwMode="auto">
          <a:xfrm>
            <a:off x="8686800" y="0"/>
            <a:ext cx="533400" cy="609600"/>
          </a:xfrm>
          <a:prstGeom prst="cloudCallout">
            <a:avLst>
              <a:gd name="adj1" fmla="val -102681"/>
              <a:gd name="adj2" fmla="val 5989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latin typeface="Times New Roman" pitchFamily="18" charset="0"/>
            </a:endParaRPr>
          </a:p>
        </p:txBody>
      </p:sp>
      <p:sp>
        <p:nvSpPr>
          <p:cNvPr id="6152" name="Text Box 16"/>
          <p:cNvSpPr txBox="1">
            <a:spLocks noChangeArrowheads="1"/>
          </p:cNvSpPr>
          <p:nvPr/>
        </p:nvSpPr>
        <p:spPr bwMode="auto">
          <a:xfrm>
            <a:off x="8807450" y="1524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b="1">
                <a:latin typeface="Times New Roman" pitchFamily="18" charset="0"/>
              </a:rPr>
              <a:t>?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153" name="Text Box 17"/>
          <p:cNvSpPr txBox="1">
            <a:spLocks noChangeArrowheads="1"/>
          </p:cNvSpPr>
          <p:nvPr/>
        </p:nvSpPr>
        <p:spPr bwMode="auto">
          <a:xfrm>
            <a:off x="1295400" y="4343400"/>
            <a:ext cx="7696200" cy="144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Pertanyaan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:</a:t>
            </a:r>
          </a:p>
          <a:p>
            <a:pPr eaLnBrk="0" hangingPunct="0">
              <a:lnSpc>
                <a:spcPct val="85000"/>
              </a:lnSpc>
              <a:spcBef>
                <a:spcPct val="30000"/>
              </a:spcBef>
              <a:buFontTx/>
              <a:buChar char="•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Prediksikan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jumlah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wirausaha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pada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tahun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2014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dan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2015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  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dengan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model Trend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dan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menggunakan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metode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Least Square </a:t>
            </a: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6" name="Object 0"/>
          <p:cNvGraphicFramePr>
            <a:graphicFrameLocks noChangeAspect="1"/>
          </p:cNvGraphicFramePr>
          <p:nvPr/>
        </p:nvGraphicFramePr>
        <p:xfrm>
          <a:off x="1295400" y="3048000"/>
          <a:ext cx="7239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7" name="Worksheet" r:id="rId5" imgW="6048451" imgH="409524" progId="Excel.Sheet.8">
                  <p:embed/>
                </p:oleObj>
              </mc:Choice>
              <mc:Fallback>
                <p:oleObj name="Worksheet" r:id="rId5" imgW="6048451" imgH="409524" progId="Excel.Sheet.8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048000"/>
                        <a:ext cx="7239000" cy="12192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4D4D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4" name="Picture 2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04163" y="228600"/>
            <a:ext cx="101123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2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81200" y="5715000"/>
            <a:ext cx="563880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3"/>
          <p:cNvSpPr>
            <a:spLocks noChangeArrowheads="1"/>
          </p:cNvSpPr>
          <p:nvPr/>
        </p:nvSpPr>
        <p:spPr bwMode="auto">
          <a:xfrm>
            <a:off x="2133600" y="2667000"/>
            <a:ext cx="5181600" cy="18288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Rectangle 22"/>
          <p:cNvSpPr>
            <a:spLocks noChangeArrowheads="1"/>
          </p:cNvSpPr>
          <p:nvPr/>
        </p:nvSpPr>
        <p:spPr bwMode="auto">
          <a:xfrm>
            <a:off x="2133600" y="1905000"/>
            <a:ext cx="5181600" cy="7620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19"/>
          <p:cNvSpPr txBox="1">
            <a:spLocks noChangeArrowheads="1"/>
          </p:cNvSpPr>
          <p:nvPr/>
        </p:nvSpPr>
        <p:spPr bwMode="auto">
          <a:xfrm>
            <a:off x="3429000" y="304800"/>
            <a:ext cx="2590800" cy="366713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A5C"/>
            </a:prstShdw>
          </a:effec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d-ID" sz="1800" b="1" dirty="0" smtClean="0">
                <a:solidFill>
                  <a:srgbClr val="FF0000"/>
                </a:solidFill>
                <a:latin typeface="Times New Roman" pitchFamily="18" charset="0"/>
              </a:rPr>
              <a:t>Contoh kasus</a:t>
            </a:r>
            <a:r>
              <a:rPr lang="en-US" sz="1800" b="1" dirty="0" smtClean="0">
                <a:solidFill>
                  <a:srgbClr val="FF0000"/>
                </a:solidFill>
                <a:latin typeface="Times New Roman" pitchFamily="18" charset="0"/>
              </a:rPr>
              <a:t> 2</a:t>
            </a:r>
            <a:endParaRPr lang="en-US" sz="1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174" name="Text Box 20"/>
          <p:cNvSpPr txBox="1">
            <a:spLocks noChangeArrowheads="1"/>
          </p:cNvSpPr>
          <p:nvPr/>
        </p:nvSpPr>
        <p:spPr bwMode="auto">
          <a:xfrm>
            <a:off x="1219200" y="990600"/>
            <a:ext cx="7467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Ekspor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kerajinan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kecil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yang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menjadi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komoditi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andalan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pada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suatu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daerah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ke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berbagai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negara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periode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Times New Roman" pitchFamily="18" charset="0"/>
              </a:rPr>
              <a:t>2007 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- </a:t>
            </a:r>
            <a:r>
              <a:rPr lang="en-US" sz="1800" b="1" dirty="0" smtClean="0">
                <a:solidFill>
                  <a:srgbClr val="0000FF"/>
                </a:solidFill>
                <a:latin typeface="Times New Roman" pitchFamily="18" charset="0"/>
              </a:rPr>
              <a:t>2011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adalah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sebagai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berikut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:</a:t>
            </a:r>
            <a:endParaRPr lang="en-US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graphicFrame>
        <p:nvGraphicFramePr>
          <p:cNvPr id="7170" name="Object 21"/>
          <p:cNvGraphicFramePr>
            <a:graphicFrameLocks noChangeAspect="1"/>
          </p:cNvGraphicFramePr>
          <p:nvPr/>
        </p:nvGraphicFramePr>
        <p:xfrm>
          <a:off x="2133600" y="1905000"/>
          <a:ext cx="51816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1" name="Worksheet" r:id="rId5" imgW="2676449" imgH="1609674" progId="Excel.Sheet.8">
                  <p:embed/>
                </p:oleObj>
              </mc:Choice>
              <mc:Fallback>
                <p:oleObj name="Worksheet" r:id="rId5" imgW="2676449" imgH="1609674" progId="Excel.Shee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905000"/>
                        <a:ext cx="5181600" cy="25146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4D4D6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 Box 24"/>
          <p:cNvSpPr txBox="1">
            <a:spLocks noChangeArrowheads="1"/>
          </p:cNvSpPr>
          <p:nvPr/>
        </p:nvSpPr>
        <p:spPr bwMode="auto">
          <a:xfrm>
            <a:off x="762000" y="4724400"/>
            <a:ext cx="76962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spcAft>
                <a:spcPts val="1200"/>
              </a:spcAft>
            </a:pP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Pertanyaan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:</a:t>
            </a:r>
          </a:p>
          <a:p>
            <a:pPr eaLnBrk="0" hangingPunct="0">
              <a:lnSpc>
                <a:spcPct val="85000"/>
              </a:lnSpc>
              <a:spcBef>
                <a:spcPct val="30000"/>
              </a:spcBef>
              <a:buFontTx/>
              <a:buChar char="•"/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Buat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persamaan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trend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dengan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menggunakan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metode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Least Square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untuk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  volume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ekspor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dan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tentukan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forecast volume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ekspor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untuk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tahun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Times New Roman" pitchFamily="18" charset="0"/>
              </a:rPr>
              <a:t>2015</a:t>
            </a:r>
            <a:endParaRPr lang="en-US" sz="18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176" name="Text Box 25"/>
          <p:cNvSpPr txBox="1">
            <a:spLocks noChangeArrowheads="1"/>
          </p:cNvSpPr>
          <p:nvPr/>
        </p:nvSpPr>
        <p:spPr bwMode="auto">
          <a:xfrm>
            <a:off x="762000" y="5924550"/>
            <a:ext cx="76962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Buat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persamaan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trend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dengan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menggunakan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metode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Least Square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untuk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 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Nilai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ekspor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dan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tentukan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forecast 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Nilai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ekspor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untuk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err="1">
                <a:solidFill>
                  <a:srgbClr val="0000FF"/>
                </a:solidFill>
                <a:latin typeface="Times New Roman" pitchFamily="18" charset="0"/>
              </a:rPr>
              <a:t>tahun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sz="1800" b="1" dirty="0" smtClean="0">
                <a:solidFill>
                  <a:srgbClr val="0000FF"/>
                </a:solidFill>
                <a:latin typeface="Times New Roman" pitchFamily="18" charset="0"/>
              </a:rPr>
              <a:t>2015</a:t>
            </a:r>
            <a:endParaRPr lang="en-US" sz="1800" b="1" dirty="0">
              <a:solidFill>
                <a:srgbClr val="0000FF"/>
              </a:solidFill>
              <a:latin typeface="Times New Roman" pitchFamily="18" charset="0"/>
            </a:endParaRP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lnSpc>
                <a:spcPct val="85000"/>
              </a:lnSpc>
              <a:spcBef>
                <a:spcPct val="30000"/>
              </a:spcBef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65C8F2-73E3-40BA-87C3-CE904DD15DE5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Aturan elearning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412" indent="-514350">
              <a:buFont typeface="+mj-lt"/>
              <a:buAutoNum type="arabicPeriod"/>
            </a:pPr>
            <a:r>
              <a:rPr lang="id-ID" dirty="0" smtClean="0"/>
              <a:t>Kerjakan kasus 1 dan 2</a:t>
            </a:r>
          </a:p>
          <a:p>
            <a:pPr marL="633412" indent="-514350">
              <a:buFont typeface="+mj-lt"/>
              <a:buAutoNum type="arabicPeriod"/>
            </a:pPr>
            <a:r>
              <a:rPr lang="id-ID" dirty="0" smtClean="0"/>
              <a:t>Jawaban dikirim lewat email ke alamat : nda_eni@yahoo.com</a:t>
            </a:r>
          </a:p>
          <a:p>
            <a:pPr marL="633412" indent="-514350">
              <a:buFont typeface="+mj-lt"/>
              <a:buAutoNum type="arabicPeriod"/>
            </a:pPr>
            <a:r>
              <a:rPr lang="id-ID" dirty="0" smtClean="0"/>
              <a:t>Jawaban diterima paling lambat satu hari setelah jadwal kuliah.</a:t>
            </a:r>
          </a:p>
          <a:p>
            <a:pPr marL="633412" indent="-514350">
              <a:buFont typeface="+mj-lt"/>
              <a:buAutoNum type="arabicPeriod"/>
            </a:pPr>
            <a:r>
              <a:rPr lang="id-ID" dirty="0" smtClean="0"/>
              <a:t>Keterlambatan pengiriman jawaban ada pengurangan nilai.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7D1BA-4F06-452D-9BDA-E5ABC74588AD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93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3149</TotalTime>
  <Words>2384</Words>
  <Application>Microsoft Office PowerPoint</Application>
  <PresentationFormat>On-screen Show (4:3)</PresentationFormat>
  <Paragraphs>1069</Paragraphs>
  <Slides>49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49</vt:i4>
      </vt:variant>
    </vt:vector>
  </HeadingPairs>
  <TitlesOfParts>
    <vt:vector size="65" baseType="lpstr">
      <vt:lpstr>Aharoni</vt:lpstr>
      <vt:lpstr>Arial</vt:lpstr>
      <vt:lpstr>Arial Black</vt:lpstr>
      <vt:lpstr>Calibri</vt:lpstr>
      <vt:lpstr>Corbel</vt:lpstr>
      <vt:lpstr>Garamond</vt:lpstr>
      <vt:lpstr>Symbol</vt:lpstr>
      <vt:lpstr>Times New Roman</vt:lpstr>
      <vt:lpstr>Wingdings</vt:lpstr>
      <vt:lpstr>Wingdings 2</vt:lpstr>
      <vt:lpstr>Wingdings 3</vt:lpstr>
      <vt:lpstr>Module</vt:lpstr>
      <vt:lpstr>Clip</vt:lpstr>
      <vt:lpstr>Worksheet</vt:lpstr>
      <vt:lpstr>Equation</vt:lpstr>
      <vt:lpstr>Chart</vt:lpstr>
      <vt:lpstr>PowerPoint Presentation</vt:lpstr>
      <vt:lpstr>Pengertian Time Series</vt:lpstr>
      <vt:lpstr>PowerPoint Presentation</vt:lpstr>
      <vt:lpstr>Time Series (Trend)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METODE PENGHALUSAN DALAM PERAMALAN - 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Variasi Musiman </vt:lpstr>
      <vt:lpstr>Metode Perhitungan Variasi Musim</vt:lpstr>
      <vt:lpstr>Metode rata – rata sederhana</vt:lpstr>
      <vt:lpstr>Contoh kasus data tingkat produksi dalam 3 kuartal</vt:lpstr>
      <vt:lpstr>Contoh kasus data tingkat produksi dalam 3 kuartal</vt:lpstr>
      <vt:lpstr>Contoh kasus data tingkat produksi dalam 3 kuartal</vt:lpstr>
      <vt:lpstr>Metode rata – rata dengan tren</vt:lpstr>
      <vt:lpstr>Persamaan Metode Rata – rata dengan Tren</vt:lpstr>
      <vt:lpstr>Contoh kasus</vt:lpstr>
      <vt:lpstr>Contoh kasus</vt:lpstr>
      <vt:lpstr>Contoh kasus</vt:lpstr>
      <vt:lpstr>Metode Rasio Rata – rata Bergerak</vt:lpstr>
      <vt:lpstr>Contoh Kasus</vt:lpstr>
      <vt:lpstr>Contoh Kasus</vt:lpstr>
      <vt:lpstr>Contoh Menentukan Rata – Rata bergerak</vt:lpstr>
      <vt:lpstr>Analisa Variasi Siklus</vt:lpstr>
      <vt:lpstr>Indek Siklus</vt:lpstr>
      <vt:lpstr>Contoh Kasus</vt:lpstr>
      <vt:lpstr>Analisa gerak Tak Beraturan</vt:lpstr>
      <vt:lpstr>Indeks Gerak Tak Beraturan</vt:lpstr>
      <vt:lpstr>Contoh Kasus</vt:lpstr>
      <vt:lpstr>Grafik Line</vt:lpstr>
      <vt:lpstr> contoh kasus 1</vt:lpstr>
      <vt:lpstr>PowerPoint Presentation</vt:lpstr>
      <vt:lpstr>Aturan elearning</vt:lpstr>
    </vt:vector>
  </TitlesOfParts>
  <Company>pricomp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RENCANA TATA RUANG WILAYAH KOTA JAYAPURA</dc:title>
  <dc:creator>bebi</dc:creator>
  <cp:lastModifiedBy>HP</cp:lastModifiedBy>
  <cp:revision>266</cp:revision>
  <cp:lastPrinted>2004-01-19T23:51:57Z</cp:lastPrinted>
  <dcterms:created xsi:type="dcterms:W3CDTF">2003-07-20T14:39:28Z</dcterms:created>
  <dcterms:modified xsi:type="dcterms:W3CDTF">2022-09-06T03:24:44Z</dcterms:modified>
</cp:coreProperties>
</file>