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4"/>
  </p:notesMasterIdLst>
  <p:sldIdLst>
    <p:sldId id="256" r:id="rId2"/>
    <p:sldId id="280" r:id="rId3"/>
    <p:sldId id="257" r:id="rId4"/>
    <p:sldId id="272" r:id="rId5"/>
    <p:sldId id="273" r:id="rId6"/>
    <p:sldId id="259" r:id="rId7"/>
    <p:sldId id="260" r:id="rId8"/>
    <p:sldId id="261" r:id="rId9"/>
    <p:sldId id="262" r:id="rId10"/>
    <p:sldId id="263" r:id="rId11"/>
    <p:sldId id="274" r:id="rId12"/>
    <p:sldId id="275" r:id="rId13"/>
    <p:sldId id="276" r:id="rId14"/>
    <p:sldId id="266" r:id="rId15"/>
    <p:sldId id="267" r:id="rId16"/>
    <p:sldId id="270" r:id="rId17"/>
    <p:sldId id="265" r:id="rId18"/>
    <p:sldId id="277" r:id="rId19"/>
    <p:sldId id="271" r:id="rId20"/>
    <p:sldId id="282" r:id="rId21"/>
    <p:sldId id="278" r:id="rId22"/>
    <p:sldId id="281" r:id="rId2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5" d="100"/>
          <a:sy n="65" d="100"/>
        </p:scale>
        <p:origin x="-1268" y="-6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3B29A0EC-2ED5-42EA-BF0A-247CF0D19F51}" type="datetimeFigureOut">
              <a:rPr lang="ar-SA" smtClean="0"/>
              <a:pPr/>
              <a:t>04/02/1440</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3615FBB8-C3D3-4D04-8920-BC95D916D8AC}" type="slidenum">
              <a:rPr lang="ar-SA" smtClean="0"/>
              <a:pPr/>
              <a:t>‹#›</a:t>
            </a:fld>
            <a:endParaRPr lang="ar-SA"/>
          </a:p>
        </p:txBody>
      </p:sp>
    </p:spTree>
    <p:extLst>
      <p:ext uri="{BB962C8B-B14F-4D97-AF65-F5344CB8AC3E}">
        <p14:creationId xmlns:p14="http://schemas.microsoft.com/office/powerpoint/2010/main" val="38195971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8ED754-BB68-431A-8796-3A0138CF44FF}" type="slidenum">
              <a:rPr lang="en-US"/>
              <a:pPr/>
              <a:t>3</a:t>
            </a:fld>
            <a:endParaRPr lang="en-US"/>
          </a:p>
        </p:txBody>
      </p:sp>
      <p:sp>
        <p:nvSpPr>
          <p:cNvPr id="187394" name="Rectangle 2"/>
          <p:cNvSpPr>
            <a:spLocks noGrp="1" noRot="1" noChangeAspect="1" noChangeArrowheads="1" noTextEdit="1"/>
          </p:cNvSpPr>
          <p:nvPr>
            <p:ph type="sldImg"/>
          </p:nvPr>
        </p:nvSpPr>
        <p:spPr>
          <a:ln/>
        </p:spPr>
      </p:sp>
      <p:sp>
        <p:nvSpPr>
          <p:cNvPr id="18739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516303-697C-4484-919D-31CEF2015F24}" type="slidenum">
              <a:rPr lang="en-US"/>
              <a:pPr/>
              <a:t>6</a:t>
            </a:fld>
            <a:endParaRPr lang="en-US"/>
          </a:p>
        </p:txBody>
      </p:sp>
      <p:sp>
        <p:nvSpPr>
          <p:cNvPr id="194562" name="Rectangle 2"/>
          <p:cNvSpPr>
            <a:spLocks noGrp="1" noRot="1" noChangeAspect="1" noChangeArrowheads="1" noTextEdit="1"/>
          </p:cNvSpPr>
          <p:nvPr>
            <p:ph type="sldImg"/>
          </p:nvPr>
        </p:nvSpPr>
        <p:spPr>
          <a:ln/>
        </p:spPr>
      </p:sp>
      <p:sp>
        <p:nvSpPr>
          <p:cNvPr id="194563" name="Rectangle 3"/>
          <p:cNvSpPr>
            <a:spLocks noGrp="1" noChangeArrowheads="1"/>
          </p:cNvSpPr>
          <p:nvPr>
            <p:ph type="body" idx="1"/>
          </p:nvPr>
        </p:nvSpPr>
        <p:spPr/>
        <p:txBody>
          <a:bodyPr/>
          <a:lstStyle/>
          <a:p>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F87DAA9-03C7-4FF0-9C6B-043FE44B4EE4}" type="slidenum">
              <a:rPr lang="en-US"/>
              <a:pPr/>
              <a:t>7</a:t>
            </a:fld>
            <a:endParaRPr lang="en-US"/>
          </a:p>
        </p:txBody>
      </p:sp>
      <p:sp>
        <p:nvSpPr>
          <p:cNvPr id="195586" name="Rectangle 2"/>
          <p:cNvSpPr>
            <a:spLocks noGrp="1" noRot="1" noChangeAspect="1" noChangeArrowheads="1" noTextEdit="1"/>
          </p:cNvSpPr>
          <p:nvPr>
            <p:ph type="sldImg"/>
          </p:nvPr>
        </p:nvSpPr>
        <p:spPr>
          <a:ln/>
        </p:spPr>
      </p:sp>
      <p:sp>
        <p:nvSpPr>
          <p:cNvPr id="19558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F571D4D-DB85-4D8F-998A-8F84C13D1760}" type="slidenum">
              <a:rPr lang="en-US"/>
              <a:pPr/>
              <a:t>8</a:t>
            </a:fld>
            <a:endParaRPr lang="en-US"/>
          </a:p>
        </p:txBody>
      </p:sp>
      <p:sp>
        <p:nvSpPr>
          <p:cNvPr id="196610" name="Rectangle 2"/>
          <p:cNvSpPr>
            <a:spLocks noGrp="1" noRot="1" noChangeAspect="1" noChangeArrowheads="1" noTextEdit="1"/>
          </p:cNvSpPr>
          <p:nvPr>
            <p:ph type="sldImg"/>
          </p:nvPr>
        </p:nvSpPr>
        <p:spPr>
          <a:ln/>
        </p:spPr>
      </p:sp>
      <p:sp>
        <p:nvSpPr>
          <p:cNvPr id="19661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6B536F-8DD0-473D-8B60-30554259F08B}" type="slidenum">
              <a:rPr lang="en-US"/>
              <a:pPr/>
              <a:t>9</a:t>
            </a:fld>
            <a:endParaRPr lang="en-US"/>
          </a:p>
        </p:txBody>
      </p:sp>
      <p:sp>
        <p:nvSpPr>
          <p:cNvPr id="197634" name="Rectangle 2"/>
          <p:cNvSpPr>
            <a:spLocks noGrp="1" noRot="1" noChangeAspect="1" noChangeArrowheads="1" noTextEdit="1"/>
          </p:cNvSpPr>
          <p:nvPr>
            <p:ph type="sldImg"/>
          </p:nvPr>
        </p:nvSpPr>
        <p:spPr>
          <a:ln/>
        </p:spPr>
      </p:sp>
      <p:sp>
        <p:nvSpPr>
          <p:cNvPr id="19763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E93F6D1-45BC-46F0-BE32-D6FA863D94BD}" type="slidenum">
              <a:rPr lang="en-US"/>
              <a:pPr/>
              <a:t>10</a:t>
            </a:fld>
            <a:endParaRPr lang="en-US"/>
          </a:p>
        </p:txBody>
      </p:sp>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p:txBody>
          <a:bodyPr/>
          <a:lstStyle/>
          <a:p>
            <a:endParaRPr lang="ar-S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ECE638-6468-4562-9CD3-5034DBAB4E06}" type="slidenum">
              <a:rPr lang="en-US"/>
              <a:pPr/>
              <a:t>14</a:t>
            </a:fld>
            <a:endParaRPr lang="en-US"/>
          </a:p>
        </p:txBody>
      </p:sp>
      <p:sp>
        <p:nvSpPr>
          <p:cNvPr id="201730" name="Rectangle 2"/>
          <p:cNvSpPr>
            <a:spLocks noGrp="1" noRot="1" noChangeAspect="1" noChangeArrowheads="1" noTextEdit="1"/>
          </p:cNvSpPr>
          <p:nvPr>
            <p:ph type="sldImg"/>
          </p:nvPr>
        </p:nvSpPr>
        <p:spPr>
          <a:ln/>
        </p:spPr>
      </p:sp>
      <p:sp>
        <p:nvSpPr>
          <p:cNvPr id="201731" name="Rectangle 3"/>
          <p:cNvSpPr>
            <a:spLocks noGrp="1" noChangeArrowheads="1"/>
          </p:cNvSpPr>
          <p:nvPr>
            <p:ph type="body" idx="1"/>
          </p:nvPr>
        </p:nvSpPr>
        <p:spPr/>
        <p:txBody>
          <a:bodyPr/>
          <a:lstStyle/>
          <a:p>
            <a:endParaRPr lang="ar-S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88C1B3-2B48-46C1-BD22-002807876C1B}" type="slidenum">
              <a:rPr lang="en-US"/>
              <a:pPr/>
              <a:t>15</a:t>
            </a:fld>
            <a:endParaRPr lang="en-US"/>
          </a:p>
        </p:txBody>
      </p:sp>
      <p:sp>
        <p:nvSpPr>
          <p:cNvPr id="202754" name="Rectangle 2"/>
          <p:cNvSpPr>
            <a:spLocks noGrp="1" noRot="1" noChangeAspect="1" noChangeArrowheads="1" noTextEdit="1"/>
          </p:cNvSpPr>
          <p:nvPr>
            <p:ph type="sldImg"/>
          </p:nvPr>
        </p:nvSpPr>
        <p:spPr>
          <a:ln/>
        </p:spPr>
      </p:sp>
      <p:sp>
        <p:nvSpPr>
          <p:cNvPr id="20275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B2B280-8B39-426B-B3EE-8EB7A0398B34}" type="slidenum">
              <a:rPr lang="en-US"/>
              <a:pPr/>
              <a:t>16</a:t>
            </a:fld>
            <a:endParaRPr lang="en-US"/>
          </a:p>
        </p:txBody>
      </p:sp>
      <p:sp>
        <p:nvSpPr>
          <p:cNvPr id="205826" name="Rectangle 2"/>
          <p:cNvSpPr>
            <a:spLocks noGrp="1" noRot="1" noChangeAspect="1" noChangeArrowheads="1" noTextEdit="1"/>
          </p:cNvSpPr>
          <p:nvPr>
            <p:ph type="sldImg"/>
          </p:nvPr>
        </p:nvSpPr>
        <p:spPr>
          <a:ln/>
        </p:spPr>
      </p:sp>
      <p:sp>
        <p:nvSpPr>
          <p:cNvPr id="20582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044969-939C-4453-9A66-69CBAB4A3388}" type="slidenum">
              <a:rPr lang="en-US"/>
              <a:pPr/>
              <a:t>17</a:t>
            </a:fld>
            <a:endParaRPr lang="en-US"/>
          </a:p>
        </p:txBody>
      </p:sp>
      <p:sp>
        <p:nvSpPr>
          <p:cNvPr id="200706" name="Rectangle 2"/>
          <p:cNvSpPr>
            <a:spLocks noGrp="1" noRot="1" noChangeAspect="1" noChangeArrowheads="1" noTextEdit="1"/>
          </p:cNvSpPr>
          <p:nvPr>
            <p:ph type="sldImg"/>
          </p:nvPr>
        </p:nvSpPr>
        <p:spPr>
          <a:ln/>
        </p:spPr>
      </p:sp>
      <p:sp>
        <p:nvSpPr>
          <p:cNvPr id="200707"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F83E28-2880-4E11-97B5-FCC29F4BE113}" type="slidenum">
              <a:rPr lang="en-US"/>
              <a:pPr/>
              <a:t>19</a:t>
            </a:fld>
            <a:endParaRPr lang="en-US"/>
          </a:p>
        </p:txBody>
      </p:sp>
      <p:sp>
        <p:nvSpPr>
          <p:cNvPr id="218114" name="Rectangle 2"/>
          <p:cNvSpPr>
            <a:spLocks noGrp="1" noRot="1" noChangeAspect="1" noChangeArrowheads="1" noTextEdit="1"/>
          </p:cNvSpPr>
          <p:nvPr>
            <p:ph type="sldImg"/>
          </p:nvPr>
        </p:nvSpPr>
        <p:spPr>
          <a:ln/>
        </p:spPr>
      </p:sp>
      <p:sp>
        <p:nvSpPr>
          <p:cNvPr id="218115" name="Rectangle 3"/>
          <p:cNvSpPr>
            <a:spLocks noGrp="1" noChangeArrowheads="1"/>
          </p:cNvSpPr>
          <p:nvPr>
            <p:ph type="body" idx="1"/>
          </p:nvPr>
        </p:nvSpPr>
        <p:spPr/>
        <p:txBody>
          <a:bodyPr/>
          <a:lstStyle/>
          <a:p>
            <a:endParaRPr lang="ar-S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B3429B6A-1FFD-48C5-90AE-21C9EBD3235A}" type="slidenum">
              <a:rPr lang="en-US">
                <a:latin typeface="Arial" pitchFamily="34" charset="0"/>
              </a:rPr>
              <a:pPr eaLnBrk="1" hangingPunct="1"/>
              <a:t>22</a:t>
            </a:fld>
            <a:endParaRPr lang="en-US">
              <a:latin typeface="Arial" pitchFamily="34" charset="0"/>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p:spPr>
        <p:txBody>
          <a:bodyPr/>
          <a:lstStyle/>
          <a:p>
            <a:pPr eaLnBrk="1" hangingPunct="1"/>
            <a:endParaRPr lang="ar-SA"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7B4E1AD5-D5BF-4E47-9112-2AA099197494}" type="datetimeFigureOut">
              <a:rPr lang="ar-SA" smtClean="0"/>
              <a:pPr/>
              <a:t>04/02/1440</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B9200357-011D-4A22-B75F-52D46AA70136}" type="slidenum">
              <a:rPr lang="ar-SA" smtClean="0"/>
              <a:pPr/>
              <a:t>‹#›</a:t>
            </a:fld>
            <a:endParaRPr lang="ar-SA"/>
          </a:p>
        </p:txBody>
      </p:sp>
    </p:spTree>
    <p:extLst>
      <p:ext uri="{BB962C8B-B14F-4D97-AF65-F5344CB8AC3E}">
        <p14:creationId xmlns:p14="http://schemas.microsoft.com/office/powerpoint/2010/main" val="7481410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7B4E1AD5-D5BF-4E47-9112-2AA099197494}" type="datetimeFigureOut">
              <a:rPr lang="ar-SA" smtClean="0"/>
              <a:pPr/>
              <a:t>04/02/1440</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B9200357-011D-4A22-B75F-52D46AA70136}" type="slidenum">
              <a:rPr lang="ar-SA" smtClean="0"/>
              <a:pPr/>
              <a:t>‹#›</a:t>
            </a:fld>
            <a:endParaRPr lang="ar-SA"/>
          </a:p>
        </p:txBody>
      </p:sp>
    </p:spTree>
    <p:extLst>
      <p:ext uri="{BB962C8B-B14F-4D97-AF65-F5344CB8AC3E}">
        <p14:creationId xmlns:p14="http://schemas.microsoft.com/office/powerpoint/2010/main" val="1147370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4E1AD5-D5BF-4E47-9112-2AA099197494}" type="datetimeFigureOut">
              <a:rPr lang="ar-SA" smtClean="0"/>
              <a:pPr/>
              <a:t>04/02/1440</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B9200357-011D-4A22-B75F-52D46AA70136}" type="slidenum">
              <a:rPr lang="ar-SA" smtClean="0"/>
              <a:pPr/>
              <a:t>‹#›</a:t>
            </a:fld>
            <a:endParaRPr lang="ar-SA"/>
          </a:p>
        </p:txBody>
      </p:sp>
    </p:spTree>
    <p:extLst>
      <p:ext uri="{BB962C8B-B14F-4D97-AF65-F5344CB8AC3E}">
        <p14:creationId xmlns:p14="http://schemas.microsoft.com/office/powerpoint/2010/main" val="2702491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7B4E1AD5-D5BF-4E47-9112-2AA099197494}" type="datetimeFigureOut">
              <a:rPr lang="ar-SA" smtClean="0"/>
              <a:pPr/>
              <a:t>04/02/1440</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B9200357-011D-4A22-B75F-52D46AA70136}" type="slidenum">
              <a:rPr lang="ar-SA" smtClean="0"/>
              <a:pPr/>
              <a:t>‹#›</a:t>
            </a:fld>
            <a:endParaRPr lang="ar-SA"/>
          </a:p>
        </p:txBody>
      </p:sp>
    </p:spTree>
    <p:extLst>
      <p:ext uri="{BB962C8B-B14F-4D97-AF65-F5344CB8AC3E}">
        <p14:creationId xmlns:p14="http://schemas.microsoft.com/office/powerpoint/2010/main" val="1673730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7B4E1AD5-D5BF-4E47-9112-2AA099197494}" type="datetimeFigureOut">
              <a:rPr lang="ar-SA" smtClean="0"/>
              <a:pPr/>
              <a:t>04/02/1440</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B9200357-011D-4A22-B75F-52D46AA70136}" type="slidenum">
              <a:rPr lang="ar-SA" smtClean="0"/>
              <a:pPr/>
              <a:t>‹#›</a:t>
            </a:fld>
            <a:endParaRPr lang="ar-SA"/>
          </a:p>
        </p:txBody>
      </p:sp>
    </p:spTree>
    <p:extLst>
      <p:ext uri="{BB962C8B-B14F-4D97-AF65-F5344CB8AC3E}">
        <p14:creationId xmlns:p14="http://schemas.microsoft.com/office/powerpoint/2010/main" val="3191660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7B4E1AD5-D5BF-4E47-9112-2AA099197494}" type="datetimeFigureOut">
              <a:rPr lang="ar-SA" smtClean="0"/>
              <a:pPr/>
              <a:t>04/02/1440</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B9200357-011D-4A22-B75F-52D46AA70136}" type="slidenum">
              <a:rPr lang="ar-SA" smtClean="0"/>
              <a:pPr/>
              <a:t>‹#›</a:t>
            </a:fld>
            <a:endParaRPr lang="ar-SA"/>
          </a:p>
        </p:txBody>
      </p:sp>
    </p:spTree>
    <p:extLst>
      <p:ext uri="{BB962C8B-B14F-4D97-AF65-F5344CB8AC3E}">
        <p14:creationId xmlns:p14="http://schemas.microsoft.com/office/powerpoint/2010/main" val="2441453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4E1AD5-D5BF-4E47-9112-2AA099197494}" type="datetimeFigureOut">
              <a:rPr lang="ar-SA" smtClean="0"/>
              <a:pPr/>
              <a:t>04/02/1440</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B9200357-011D-4A22-B75F-52D46AA70136}" type="slidenum">
              <a:rPr lang="ar-SA" smtClean="0"/>
              <a:pPr/>
              <a:t>‹#›</a:t>
            </a:fld>
            <a:endParaRPr lang="ar-SA"/>
          </a:p>
        </p:txBody>
      </p:sp>
    </p:spTree>
    <p:extLst>
      <p:ext uri="{BB962C8B-B14F-4D97-AF65-F5344CB8AC3E}">
        <p14:creationId xmlns:p14="http://schemas.microsoft.com/office/powerpoint/2010/main" val="869675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4E1AD5-D5BF-4E47-9112-2AA099197494}" type="datetimeFigureOut">
              <a:rPr lang="ar-SA" smtClean="0"/>
              <a:pPr/>
              <a:t>04/02/1440</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B9200357-011D-4A22-B75F-52D46AA70136}" type="slidenum">
              <a:rPr lang="ar-SA" smtClean="0"/>
              <a:pPr/>
              <a:t>‹#›</a:t>
            </a:fld>
            <a:endParaRPr lang="ar-SA"/>
          </a:p>
        </p:txBody>
      </p:sp>
    </p:spTree>
    <p:extLst>
      <p:ext uri="{BB962C8B-B14F-4D97-AF65-F5344CB8AC3E}">
        <p14:creationId xmlns:p14="http://schemas.microsoft.com/office/powerpoint/2010/main" val="28996796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4E1AD5-D5BF-4E47-9112-2AA099197494}" type="datetimeFigureOut">
              <a:rPr lang="ar-SA" smtClean="0"/>
              <a:pPr/>
              <a:t>04/02/1440</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B9200357-011D-4A22-B75F-52D46AA70136}" type="slidenum">
              <a:rPr lang="ar-SA" smtClean="0"/>
              <a:pPr/>
              <a:t>‹#›</a:t>
            </a:fld>
            <a:endParaRPr lang="ar-SA"/>
          </a:p>
        </p:txBody>
      </p:sp>
    </p:spTree>
    <p:extLst>
      <p:ext uri="{BB962C8B-B14F-4D97-AF65-F5344CB8AC3E}">
        <p14:creationId xmlns:p14="http://schemas.microsoft.com/office/powerpoint/2010/main" val="923903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7B4E1AD5-D5BF-4E47-9112-2AA099197494}" type="datetimeFigureOut">
              <a:rPr lang="ar-SA" smtClean="0"/>
              <a:pPr/>
              <a:t>04/02/1440</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B9200357-011D-4A22-B75F-52D46AA70136}" type="slidenum">
              <a:rPr lang="ar-SA" smtClean="0"/>
              <a:pPr/>
              <a:t>‹#›</a:t>
            </a:fld>
            <a:endParaRPr lang="ar-SA"/>
          </a:p>
        </p:txBody>
      </p:sp>
    </p:spTree>
    <p:extLst>
      <p:ext uri="{BB962C8B-B14F-4D97-AF65-F5344CB8AC3E}">
        <p14:creationId xmlns:p14="http://schemas.microsoft.com/office/powerpoint/2010/main" val="27651327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7B4E1AD5-D5BF-4E47-9112-2AA099197494}" type="datetimeFigureOut">
              <a:rPr lang="ar-SA" smtClean="0"/>
              <a:pPr/>
              <a:t>04/02/1440</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B9200357-011D-4A22-B75F-52D46AA70136}" type="slidenum">
              <a:rPr lang="ar-SA" smtClean="0"/>
              <a:pPr/>
              <a:t>‹#›</a:t>
            </a:fld>
            <a:endParaRPr lang="ar-SA"/>
          </a:p>
        </p:txBody>
      </p:sp>
    </p:spTree>
    <p:extLst>
      <p:ext uri="{BB962C8B-B14F-4D97-AF65-F5344CB8AC3E}">
        <p14:creationId xmlns:p14="http://schemas.microsoft.com/office/powerpoint/2010/main" val="2090081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B4E1AD5-D5BF-4E47-9112-2AA099197494}" type="datetimeFigureOut">
              <a:rPr lang="ar-SA" smtClean="0"/>
              <a:pPr/>
              <a:t>04/02/1440</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B9200357-011D-4A22-B75F-52D46AA70136}" type="slidenum">
              <a:rPr lang="ar-SA" smtClean="0"/>
              <a:pPr/>
              <a:t>‹#›</a:t>
            </a:fld>
            <a:endParaRPr lang="ar-SA"/>
          </a:p>
        </p:txBody>
      </p:sp>
    </p:spTree>
    <p:extLst>
      <p:ext uri="{BB962C8B-B14F-4D97-AF65-F5344CB8AC3E}">
        <p14:creationId xmlns:p14="http://schemas.microsoft.com/office/powerpoint/2010/main" val="29666320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u="sng" dirty="0" smtClean="0">
                <a:effectLst>
                  <a:outerShdw blurRad="38100" dist="38100" dir="2700000" algn="tl">
                    <a:srgbClr val="000000"/>
                  </a:outerShdw>
                </a:effectLst>
                <a:latin typeface="Times New Roman" pitchFamily="18" charset="0"/>
                <a:cs typeface="Times New Roman" pitchFamily="18" charset="0"/>
              </a:rPr>
              <a:t>Molecular Basis of Skeletal Muscle Contraction</a:t>
            </a:r>
            <a:endParaRPr lang="ar-SA" dirty="0"/>
          </a:p>
        </p:txBody>
      </p:sp>
      <p:sp>
        <p:nvSpPr>
          <p:cNvPr id="3" name="Subtitle 2"/>
          <p:cNvSpPr>
            <a:spLocks noGrp="1"/>
          </p:cNvSpPr>
          <p:nvPr>
            <p:ph type="subTitle" idx="1"/>
          </p:nvPr>
        </p:nvSpPr>
        <p:spPr>
          <a:xfrm>
            <a:off x="6096000" y="4419600"/>
            <a:ext cx="2362200" cy="1524000"/>
          </a:xfrm>
        </p:spPr>
        <p:txBody>
          <a:bodyPr>
            <a:normAutofit/>
          </a:bodyPr>
          <a:lstStyle/>
          <a:p>
            <a:pPr rtl="0"/>
            <a:r>
              <a:rPr lang="en-US" sz="1100" b="1" dirty="0" smtClean="0"/>
              <a:t>Dr.Mohammed Sharique Ahmed </a:t>
            </a:r>
            <a:r>
              <a:rPr lang="en-US" sz="1100" b="1" dirty="0"/>
              <a:t>Quadri</a:t>
            </a:r>
          </a:p>
          <a:p>
            <a:pPr rtl="0">
              <a:lnSpc>
                <a:spcPct val="120000"/>
              </a:lnSpc>
              <a:spcBef>
                <a:spcPts val="0"/>
              </a:spcBef>
            </a:pPr>
            <a:r>
              <a:rPr lang="en-US" sz="1100" dirty="0" smtClean="0"/>
              <a:t>Assistant Professor </a:t>
            </a:r>
          </a:p>
          <a:p>
            <a:pPr rtl="0">
              <a:lnSpc>
                <a:spcPct val="120000"/>
              </a:lnSpc>
              <a:spcBef>
                <a:spcPts val="0"/>
              </a:spcBef>
            </a:pPr>
            <a:r>
              <a:rPr lang="en-US" sz="1100" dirty="0" smtClean="0"/>
              <a:t>Department of Basic Medical Sciences </a:t>
            </a:r>
          </a:p>
          <a:p>
            <a:pPr rtl="0">
              <a:lnSpc>
                <a:spcPct val="120000"/>
              </a:lnSpc>
              <a:spcBef>
                <a:spcPts val="0"/>
              </a:spcBef>
            </a:pPr>
            <a:r>
              <a:rPr lang="en-US" sz="1100" dirty="0" smtClean="0"/>
              <a:t>Division of Physiology </a:t>
            </a:r>
          </a:p>
          <a:p>
            <a:pPr rtl="0">
              <a:lnSpc>
                <a:spcPct val="120000"/>
              </a:lnSpc>
              <a:spcBef>
                <a:spcPts val="0"/>
              </a:spcBef>
            </a:pPr>
            <a:r>
              <a:rPr lang="en-US" sz="1100" dirty="0" smtClean="0"/>
              <a:t>Faculty </a:t>
            </a:r>
            <a:r>
              <a:rPr lang="en-US" sz="1100" dirty="0"/>
              <a:t>o</a:t>
            </a:r>
            <a:r>
              <a:rPr lang="en-US" sz="1100" dirty="0" smtClean="0"/>
              <a:t>f Medicine </a:t>
            </a:r>
          </a:p>
          <a:p>
            <a:pPr rtl="0">
              <a:lnSpc>
                <a:spcPct val="120000"/>
              </a:lnSpc>
              <a:spcBef>
                <a:spcPts val="0"/>
              </a:spcBef>
            </a:pPr>
            <a:r>
              <a:rPr lang="en-US" sz="1100" dirty="0" smtClean="0"/>
              <a:t>Almaarefa Colleges </a:t>
            </a:r>
            <a:endParaRPr lang="ar-SA" sz="1100" dirty="0"/>
          </a:p>
        </p:txBody>
      </p:sp>
      <p:sp>
        <p:nvSpPr>
          <p:cNvPr id="4" name="Rectangle 2"/>
          <p:cNvSpPr txBox="1">
            <a:spLocks noChangeArrowheads="1"/>
          </p:cNvSpPr>
          <p:nvPr/>
        </p:nvSpPr>
        <p:spPr bwMode="auto">
          <a:xfrm>
            <a:off x="468313" y="139700"/>
            <a:ext cx="8229600" cy="138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normAutofit fontScale="97500"/>
            <a:scene3d>
              <a:camera prst="orthographicFront"/>
              <a:lightRig rig="threePt" dir="t"/>
            </a:scene3d>
            <a:sp3d extrusionH="57150">
              <a:bevelT w="57150" h="38100" prst="artDeco"/>
            </a:sp3d>
          </a:bodyPr>
          <a:lstStyle>
            <a:lvl1pPr algn="l" rtl="0" fontAlgn="base">
              <a:spcBef>
                <a:spcPct val="0"/>
              </a:spcBef>
              <a:spcAft>
                <a:spcPct val="0"/>
              </a:spcAft>
              <a:defRPr sz="4400">
                <a:solidFill>
                  <a:schemeClr val="tx2"/>
                </a:solidFill>
                <a:latin typeface="+mj-lt"/>
                <a:ea typeface="+mj-ea"/>
                <a:cs typeface="+mj-cs"/>
              </a:defRPr>
            </a:lvl1pPr>
            <a:lvl2pPr algn="l" rtl="0" fontAlgn="base">
              <a:spcBef>
                <a:spcPct val="0"/>
              </a:spcBef>
              <a:spcAft>
                <a:spcPct val="0"/>
              </a:spcAft>
              <a:defRPr sz="4400">
                <a:solidFill>
                  <a:schemeClr val="tx2"/>
                </a:solidFill>
                <a:latin typeface="Tahoma" pitchFamily="34" charset="0"/>
                <a:cs typeface="Arial" pitchFamily="34" charset="0"/>
              </a:defRPr>
            </a:lvl2pPr>
            <a:lvl3pPr algn="l" rtl="0" fontAlgn="base">
              <a:spcBef>
                <a:spcPct val="0"/>
              </a:spcBef>
              <a:spcAft>
                <a:spcPct val="0"/>
              </a:spcAft>
              <a:defRPr sz="4400">
                <a:solidFill>
                  <a:schemeClr val="tx2"/>
                </a:solidFill>
                <a:latin typeface="Tahoma" pitchFamily="34" charset="0"/>
                <a:cs typeface="Arial" pitchFamily="34" charset="0"/>
              </a:defRPr>
            </a:lvl3pPr>
            <a:lvl4pPr algn="l" rtl="0" fontAlgn="base">
              <a:spcBef>
                <a:spcPct val="0"/>
              </a:spcBef>
              <a:spcAft>
                <a:spcPct val="0"/>
              </a:spcAft>
              <a:defRPr sz="4400">
                <a:solidFill>
                  <a:schemeClr val="tx2"/>
                </a:solidFill>
                <a:latin typeface="Tahoma" pitchFamily="34" charset="0"/>
                <a:cs typeface="Arial" pitchFamily="34" charset="0"/>
              </a:defRPr>
            </a:lvl4pPr>
            <a:lvl5pPr algn="l" rtl="0" fontAlgn="base">
              <a:spcBef>
                <a:spcPct val="0"/>
              </a:spcBef>
              <a:spcAft>
                <a:spcPct val="0"/>
              </a:spcAft>
              <a:defRPr sz="4400">
                <a:solidFill>
                  <a:schemeClr val="tx2"/>
                </a:solidFill>
                <a:latin typeface="Tahoma" pitchFamily="34" charset="0"/>
                <a:cs typeface="Arial" pitchFamily="34" charset="0"/>
              </a:defRPr>
            </a:lvl5pPr>
            <a:lvl6pPr marL="457200" algn="l" rtl="0" fontAlgn="base">
              <a:spcBef>
                <a:spcPct val="0"/>
              </a:spcBef>
              <a:spcAft>
                <a:spcPct val="0"/>
              </a:spcAft>
              <a:defRPr sz="4400">
                <a:solidFill>
                  <a:schemeClr val="tx2"/>
                </a:solidFill>
                <a:latin typeface="Tahoma" pitchFamily="34" charset="0"/>
                <a:cs typeface="Arial" pitchFamily="34" charset="0"/>
              </a:defRPr>
            </a:lvl6pPr>
            <a:lvl7pPr marL="914400" algn="l" rtl="0" fontAlgn="base">
              <a:spcBef>
                <a:spcPct val="0"/>
              </a:spcBef>
              <a:spcAft>
                <a:spcPct val="0"/>
              </a:spcAft>
              <a:defRPr sz="4400">
                <a:solidFill>
                  <a:schemeClr val="tx2"/>
                </a:solidFill>
                <a:latin typeface="Tahoma" pitchFamily="34" charset="0"/>
                <a:cs typeface="Arial" pitchFamily="34" charset="0"/>
              </a:defRPr>
            </a:lvl7pPr>
            <a:lvl8pPr marL="1371600" algn="l" rtl="0" fontAlgn="base">
              <a:spcBef>
                <a:spcPct val="0"/>
              </a:spcBef>
              <a:spcAft>
                <a:spcPct val="0"/>
              </a:spcAft>
              <a:defRPr sz="4400">
                <a:solidFill>
                  <a:schemeClr val="tx2"/>
                </a:solidFill>
                <a:latin typeface="Tahoma" pitchFamily="34" charset="0"/>
                <a:cs typeface="Arial" pitchFamily="34" charset="0"/>
              </a:defRPr>
            </a:lvl8pPr>
            <a:lvl9pPr marL="1828800" algn="l" rtl="0" fontAlgn="base">
              <a:spcBef>
                <a:spcPct val="0"/>
              </a:spcBef>
              <a:spcAft>
                <a:spcPct val="0"/>
              </a:spcAft>
              <a:defRPr sz="4400">
                <a:solidFill>
                  <a:schemeClr val="tx2"/>
                </a:solidFill>
                <a:latin typeface="Tahoma" pitchFamily="34" charset="0"/>
                <a:cs typeface="Arial" pitchFamily="34" charset="0"/>
              </a:defRPr>
            </a:lvl9pPr>
          </a:lstStyle>
          <a:p>
            <a:pPr algn="ctr">
              <a:defRPr/>
            </a:pPr>
            <a:r>
              <a:rPr lang="ar-SA" sz="7200" dirty="0" smtClean="0">
                <a:solidFill>
                  <a:srgbClr val="333399"/>
                </a:solidFill>
                <a:latin typeface="Arial Rounded MT Bold" pitchFamily="34" charset="0"/>
                <a:cs typeface="Akhbar MT" pitchFamily="2" charset="-78"/>
              </a:rPr>
              <a:t>بسم الله الرحمن الرحيم</a:t>
            </a:r>
            <a:endParaRPr lang="en-US" sz="7200" dirty="0">
              <a:latin typeface="Arial Rounded MT Bold" pitchFamily="34" charset="0"/>
              <a:cs typeface="Aharoni" pitchFamily="2" charset="-79"/>
            </a:endParaRPr>
          </a:p>
        </p:txBody>
      </p:sp>
    </p:spTree>
    <p:extLst>
      <p:ext uri="{BB962C8B-B14F-4D97-AF65-F5344CB8AC3E}">
        <p14:creationId xmlns:p14="http://schemas.microsoft.com/office/powerpoint/2010/main" val="9686536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609600" lvl="0" indent="-609600" rtl="0">
              <a:lnSpc>
                <a:spcPct val="80000"/>
              </a:lnSpc>
              <a:spcBef>
                <a:spcPct val="20000"/>
              </a:spcBef>
            </a:pPr>
            <a:r>
              <a:rPr lang="en-US" u="sng" dirty="0" smtClean="0">
                <a:latin typeface="Times New Roman" pitchFamily="18" charset="0"/>
                <a:cs typeface="Times New Roman" pitchFamily="18" charset="0"/>
              </a:rPr>
              <a:t>Objectives</a:t>
            </a:r>
            <a:br>
              <a:rPr lang="en-US" u="sng" dirty="0" smtClean="0">
                <a:latin typeface="Times New Roman" pitchFamily="18" charset="0"/>
                <a:cs typeface="Times New Roman" pitchFamily="18" charset="0"/>
              </a:rPr>
            </a:br>
            <a:r>
              <a:rPr lang="en-US" sz="2700" b="1" dirty="0">
                <a:latin typeface="Times New Roman" pitchFamily="18" charset="0"/>
                <a:ea typeface="+mn-ea"/>
                <a:cs typeface="Times New Roman" pitchFamily="18" charset="0"/>
              </a:rPr>
              <a:t>By the end of this lecture, you should be able to:</a:t>
            </a:r>
            <a:br>
              <a:rPr lang="en-US" sz="2700" b="1" dirty="0">
                <a:latin typeface="Times New Roman" pitchFamily="18" charset="0"/>
                <a:ea typeface="+mn-ea"/>
                <a:cs typeface="Times New Roman" pitchFamily="18" charset="0"/>
              </a:rPr>
            </a:br>
            <a:endParaRPr lang="ar-SA" dirty="0"/>
          </a:p>
        </p:txBody>
      </p:sp>
      <p:sp>
        <p:nvSpPr>
          <p:cNvPr id="3" name="Content Placeholder 2"/>
          <p:cNvSpPr>
            <a:spLocks noGrp="1"/>
          </p:cNvSpPr>
          <p:nvPr>
            <p:ph idx="1"/>
          </p:nvPr>
        </p:nvSpPr>
        <p:spPr>
          <a:xfrm>
            <a:off x="457200" y="1219200"/>
            <a:ext cx="8229600" cy="4906963"/>
          </a:xfrm>
        </p:spPr>
        <p:txBody>
          <a:bodyPr>
            <a:noAutofit/>
          </a:bodyPr>
          <a:lstStyle/>
          <a:p>
            <a:pPr marL="0" indent="0" algn="l" rtl="0">
              <a:lnSpc>
                <a:spcPct val="80000"/>
              </a:lnSpc>
              <a:buClr>
                <a:schemeClr val="hlink"/>
              </a:buClr>
              <a:buSzPct val="70000"/>
              <a:buNone/>
            </a:pPr>
            <a:r>
              <a:rPr lang="en-US" sz="2800" dirty="0" smtClean="0"/>
              <a:t>Understand the Molecular mechanism of skeletal muscle contraction including:</a:t>
            </a:r>
          </a:p>
          <a:p>
            <a:pPr marL="1371600" lvl="2" indent="-457200" algn="l" rtl="0">
              <a:lnSpc>
                <a:spcPct val="80000"/>
              </a:lnSpc>
              <a:buClr>
                <a:schemeClr val="hlink"/>
              </a:buClr>
              <a:buSzPct val="70000"/>
              <a:buFont typeface="Wingdings" pitchFamily="2" charset="2"/>
              <a:buChar char="n"/>
            </a:pPr>
            <a:r>
              <a:rPr lang="en-US" sz="2800" dirty="0" smtClean="0"/>
              <a:t>Role </a:t>
            </a:r>
            <a:r>
              <a:rPr lang="en-US" sz="2800" dirty="0"/>
              <a:t>of calcium ions in excitation contraction coupling </a:t>
            </a:r>
          </a:p>
          <a:p>
            <a:pPr marL="1371600" lvl="2" indent="-457200" algn="l" rtl="0">
              <a:lnSpc>
                <a:spcPct val="80000"/>
              </a:lnSpc>
              <a:buClr>
                <a:schemeClr val="hlink"/>
              </a:buClr>
              <a:buSzPct val="70000"/>
              <a:buFont typeface="Wingdings" pitchFamily="2" charset="2"/>
              <a:buChar char="n"/>
            </a:pPr>
            <a:r>
              <a:rPr lang="en-US" altLang="en-US" sz="2800" dirty="0" smtClean="0"/>
              <a:t>Sliding </a:t>
            </a:r>
            <a:r>
              <a:rPr lang="en-US" altLang="en-US" sz="2800" dirty="0"/>
              <a:t>Filament Theory of Contraction</a:t>
            </a:r>
            <a:endParaRPr lang="en-US" sz="2800" dirty="0"/>
          </a:p>
          <a:p>
            <a:pPr marL="1371600" lvl="2" indent="-457200" algn="l" rtl="0">
              <a:lnSpc>
                <a:spcPct val="80000"/>
              </a:lnSpc>
              <a:buClr>
                <a:schemeClr val="hlink"/>
              </a:buClr>
              <a:buSzPct val="70000"/>
              <a:buFont typeface="Wingdings" pitchFamily="2" charset="2"/>
              <a:buChar char="n"/>
            </a:pPr>
            <a:r>
              <a:rPr lang="en-US" sz="2800" dirty="0" smtClean="0"/>
              <a:t>The </a:t>
            </a:r>
            <a:r>
              <a:rPr lang="en-US" sz="2800" dirty="0"/>
              <a:t>role of T-tubule and sarcoplasmic </a:t>
            </a:r>
            <a:r>
              <a:rPr lang="en-US" sz="2800" dirty="0" smtClean="0"/>
              <a:t>reticulum</a:t>
            </a:r>
          </a:p>
          <a:p>
            <a:pPr marL="1371600" lvl="2" indent="-457200" algn="l" rtl="0">
              <a:lnSpc>
                <a:spcPct val="80000"/>
              </a:lnSpc>
              <a:buClr>
                <a:schemeClr val="hlink"/>
              </a:buClr>
              <a:buSzPct val="70000"/>
              <a:buFont typeface="Wingdings" pitchFamily="2" charset="2"/>
              <a:buChar char="n"/>
            </a:pPr>
            <a:r>
              <a:rPr lang="en-US" sz="2800" dirty="0" smtClean="0"/>
              <a:t>Regulation </a:t>
            </a:r>
            <a:r>
              <a:rPr lang="en-US" sz="2800" dirty="0"/>
              <a:t>of Calcium efflux and influx from the sarcoplasmic reticulum and into the sarcoplasm</a:t>
            </a:r>
          </a:p>
          <a:p>
            <a:pPr marL="1371600" lvl="2" indent="-457200" algn="l" rtl="0">
              <a:lnSpc>
                <a:spcPct val="80000"/>
              </a:lnSpc>
              <a:buClr>
                <a:schemeClr val="hlink"/>
              </a:buClr>
              <a:buSzPct val="70000"/>
              <a:buFont typeface="Wingdings" pitchFamily="2" charset="2"/>
              <a:buChar char="n"/>
            </a:pPr>
            <a:r>
              <a:rPr lang="en-US" sz="2800" dirty="0"/>
              <a:t>Molecular rearrangement of Actin and Myosin</a:t>
            </a:r>
          </a:p>
          <a:p>
            <a:pPr marL="1371600" lvl="2" indent="-457200" algn="l" rtl="0">
              <a:lnSpc>
                <a:spcPct val="80000"/>
              </a:lnSpc>
              <a:buClr>
                <a:schemeClr val="hlink"/>
              </a:buClr>
              <a:buSzPct val="70000"/>
              <a:buFont typeface="Wingdings" pitchFamily="2" charset="2"/>
              <a:buChar char="n"/>
            </a:pPr>
            <a:r>
              <a:rPr lang="en-US" sz="2800" dirty="0"/>
              <a:t>Myosin-ATPase cycle and Rigor Mortis </a:t>
            </a:r>
            <a:r>
              <a:rPr lang="en-US" sz="2800" dirty="0" smtClean="0"/>
              <a:t>phenomenon</a:t>
            </a:r>
          </a:p>
        </p:txBody>
      </p:sp>
    </p:spTree>
    <p:extLst>
      <p:ext uri="{BB962C8B-B14F-4D97-AF65-F5344CB8AC3E}">
        <p14:creationId xmlns:p14="http://schemas.microsoft.com/office/powerpoint/2010/main" val="574806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Rectangle 4"/>
          <p:cNvSpPr>
            <a:spLocks noGrp="1" noChangeArrowheads="1"/>
          </p:cNvSpPr>
          <p:nvPr>
            <p:ph type="title"/>
          </p:nvPr>
        </p:nvSpPr>
        <p:spPr/>
        <p:txBody>
          <a:bodyPr/>
          <a:lstStyle/>
          <a:p>
            <a:r>
              <a:rPr lang="en-US" sz="3000"/>
              <a:t>Structure and Arrangement of Myosin Molecules Within Thick Filament</a:t>
            </a:r>
          </a:p>
        </p:txBody>
      </p:sp>
      <p:pic>
        <p:nvPicPr>
          <p:cNvPr id="72711" name="Picture 7" descr="08f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4713" y="1373187"/>
            <a:ext cx="7392987" cy="5027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33009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Role of Calcium in Cross-Bridge Formation</a:t>
            </a:r>
            <a:endParaRPr lang="ar-SA" dirty="0"/>
          </a:p>
        </p:txBody>
      </p:sp>
      <p:sp>
        <p:nvSpPr>
          <p:cNvPr id="3" name="Content Placeholder 2"/>
          <p:cNvSpPr>
            <a:spLocks noGrp="1"/>
          </p:cNvSpPr>
          <p:nvPr>
            <p:ph idx="1"/>
          </p:nvPr>
        </p:nvSpPr>
        <p:spPr/>
        <p:txBody>
          <a:bodyPr/>
          <a:lstStyle/>
          <a:p>
            <a:pPr algn="l" rtl="0"/>
            <a:r>
              <a:rPr lang="en-US" dirty="0" smtClean="0"/>
              <a:t>During relaxed state </a:t>
            </a:r>
            <a:endParaRPr lang="ar-SA" dirty="0"/>
          </a:p>
        </p:txBody>
      </p:sp>
      <p:pic>
        <p:nvPicPr>
          <p:cNvPr id="1026" name="Picture 2" descr="D:\my documents\musculoskeletal system\lectures\chapter8\08f06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313" y="2527300"/>
            <a:ext cx="8713787" cy="3111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89053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Role of Calcium in Cross-Bridge Formation</a:t>
            </a:r>
            <a:endParaRPr lang="ar-SA" dirty="0"/>
          </a:p>
        </p:txBody>
      </p:sp>
      <p:sp>
        <p:nvSpPr>
          <p:cNvPr id="3" name="Content Placeholder 2"/>
          <p:cNvSpPr>
            <a:spLocks noGrp="1"/>
          </p:cNvSpPr>
          <p:nvPr>
            <p:ph idx="1"/>
          </p:nvPr>
        </p:nvSpPr>
        <p:spPr/>
        <p:txBody>
          <a:bodyPr/>
          <a:lstStyle/>
          <a:p>
            <a:pPr algn="l" rtl="0"/>
            <a:r>
              <a:rPr lang="en-US" dirty="0" smtClean="0"/>
              <a:t>Excited </a:t>
            </a:r>
            <a:endParaRPr lang="ar-SA" dirty="0"/>
          </a:p>
        </p:txBody>
      </p:sp>
      <p:pic>
        <p:nvPicPr>
          <p:cNvPr id="2050" name="Picture 2" descr="D:\my documents\musculoskeletal system\lectures\chapter8\08f06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00" y="2133600"/>
            <a:ext cx="8964613" cy="441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72244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Sliding Filament </a:t>
            </a:r>
            <a:r>
              <a:rPr lang="en-US" dirty="0"/>
              <a:t>M</a:t>
            </a:r>
            <a:r>
              <a:rPr lang="en-US" dirty="0" smtClean="0"/>
              <a:t>echanism</a:t>
            </a:r>
            <a:endParaRPr lang="ar-SA" dirty="0"/>
          </a:p>
        </p:txBody>
      </p:sp>
      <p:sp>
        <p:nvSpPr>
          <p:cNvPr id="58371" name="Rectangle 3"/>
          <p:cNvSpPr>
            <a:spLocks noGrp="1" noChangeArrowheads="1"/>
          </p:cNvSpPr>
          <p:nvPr>
            <p:ph idx="1"/>
          </p:nvPr>
        </p:nvSpPr>
        <p:spPr/>
        <p:txBody>
          <a:bodyPr/>
          <a:lstStyle/>
          <a:p>
            <a:pPr algn="ctr">
              <a:buFontTx/>
              <a:buNone/>
            </a:pPr>
            <a:endParaRPr lang="en-US" sz="3200" dirty="0"/>
          </a:p>
          <a:p>
            <a:pPr algn="ctr">
              <a:buFontTx/>
              <a:buNone/>
            </a:pPr>
            <a:endParaRPr lang="en-US" sz="3200" dirty="0"/>
          </a:p>
          <a:p>
            <a:pPr algn="ctr">
              <a:buFontTx/>
              <a:buNone/>
            </a:pPr>
            <a:r>
              <a:rPr lang="en-US" sz="3200" dirty="0"/>
              <a:t>Cross-bridge interaction between actin and myosin brings about muscle contraction by means of the </a:t>
            </a:r>
            <a:r>
              <a:rPr lang="en-US" sz="3200" b="1" dirty="0"/>
              <a:t>sliding filament mechanism</a:t>
            </a:r>
            <a:r>
              <a:rPr lang="en-US" sz="3200" dirty="0"/>
              <a:t>.</a:t>
            </a:r>
          </a:p>
        </p:txBody>
      </p:sp>
    </p:spTree>
    <p:extLst>
      <p:ext uri="{BB962C8B-B14F-4D97-AF65-F5344CB8AC3E}">
        <p14:creationId xmlns:p14="http://schemas.microsoft.com/office/powerpoint/2010/main" val="33381976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b="1"/>
              <a:t>Sliding Filament Mechanism</a:t>
            </a:r>
          </a:p>
        </p:txBody>
      </p:sp>
      <p:sp>
        <p:nvSpPr>
          <p:cNvPr id="59395" name="Rectangle 3"/>
          <p:cNvSpPr>
            <a:spLocks noGrp="1" noChangeArrowheads="1"/>
          </p:cNvSpPr>
          <p:nvPr>
            <p:ph type="body" idx="1"/>
          </p:nvPr>
        </p:nvSpPr>
        <p:spPr/>
        <p:txBody>
          <a:bodyPr/>
          <a:lstStyle/>
          <a:p>
            <a:pPr algn="l" rtl="0"/>
            <a:r>
              <a:rPr lang="en-US" b="1" dirty="0"/>
              <a:t>Increase in Ca</a:t>
            </a:r>
            <a:r>
              <a:rPr lang="en-US" b="1" baseline="30000" dirty="0"/>
              <a:t>2+</a:t>
            </a:r>
            <a:r>
              <a:rPr lang="en-US" dirty="0"/>
              <a:t> starts filament sliding</a:t>
            </a:r>
          </a:p>
          <a:p>
            <a:pPr algn="l" rtl="0"/>
            <a:r>
              <a:rPr lang="en-US" b="1" dirty="0"/>
              <a:t>Decrease in Ca</a:t>
            </a:r>
            <a:r>
              <a:rPr lang="en-US" b="1" baseline="30000" dirty="0"/>
              <a:t>2+</a:t>
            </a:r>
            <a:r>
              <a:rPr lang="en-US" dirty="0"/>
              <a:t> turns off sliding process</a:t>
            </a:r>
          </a:p>
          <a:p>
            <a:pPr algn="l" rtl="0"/>
            <a:r>
              <a:rPr lang="en-US" dirty="0"/>
              <a:t>Thin filaments on each side of sarcomere slide inward over stationary thick filaments toward center of </a:t>
            </a:r>
            <a:r>
              <a:rPr lang="en-US" b="1" dirty="0"/>
              <a:t>A band</a:t>
            </a:r>
            <a:r>
              <a:rPr lang="en-US" dirty="0"/>
              <a:t> during contraction</a:t>
            </a:r>
          </a:p>
          <a:p>
            <a:pPr algn="l" rtl="0"/>
            <a:r>
              <a:rPr lang="en-US" dirty="0"/>
              <a:t>As thin filaments slide inward, they pull </a:t>
            </a:r>
            <a:r>
              <a:rPr lang="en-US" b="1" dirty="0"/>
              <a:t>Z lines</a:t>
            </a:r>
            <a:r>
              <a:rPr lang="en-US" dirty="0"/>
              <a:t> closer together</a:t>
            </a:r>
          </a:p>
          <a:p>
            <a:pPr algn="l" rtl="0"/>
            <a:r>
              <a:rPr lang="en-US" b="1" dirty="0"/>
              <a:t>Sarcomere</a:t>
            </a:r>
            <a:r>
              <a:rPr lang="en-US" dirty="0"/>
              <a:t> shortens</a:t>
            </a:r>
          </a:p>
        </p:txBody>
      </p:sp>
    </p:spTree>
    <p:extLst>
      <p:ext uri="{BB962C8B-B14F-4D97-AF65-F5344CB8AC3E}">
        <p14:creationId xmlns:p14="http://schemas.microsoft.com/office/powerpoint/2010/main" val="38474730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b="1"/>
              <a:t>Sliding Filament Mechanism</a:t>
            </a:r>
          </a:p>
        </p:txBody>
      </p:sp>
      <p:sp>
        <p:nvSpPr>
          <p:cNvPr id="80899" name="Rectangle 3"/>
          <p:cNvSpPr>
            <a:spLocks noGrp="1" noChangeArrowheads="1"/>
          </p:cNvSpPr>
          <p:nvPr>
            <p:ph type="body" idx="1"/>
          </p:nvPr>
        </p:nvSpPr>
        <p:spPr/>
        <p:txBody>
          <a:bodyPr/>
          <a:lstStyle/>
          <a:p>
            <a:pPr algn="l" rtl="0"/>
            <a:r>
              <a:rPr lang="en-US" dirty="0"/>
              <a:t>All sarcomeres throughout muscle fiber’s length shorten </a:t>
            </a:r>
            <a:r>
              <a:rPr lang="en-US" dirty="0" smtClean="0"/>
              <a:t>simultaneously</a:t>
            </a:r>
          </a:p>
          <a:p>
            <a:pPr algn="l" rtl="0"/>
            <a:endParaRPr lang="en-US" dirty="0"/>
          </a:p>
          <a:p>
            <a:pPr algn="l" rtl="0"/>
            <a:r>
              <a:rPr lang="en-US" dirty="0" smtClean="0"/>
              <a:t>Contraction </a:t>
            </a:r>
            <a:r>
              <a:rPr lang="en-US" dirty="0"/>
              <a:t>is accomplished by thin filaments from opposite sides of each sarcomere sliding closer together between thick filaments.</a:t>
            </a:r>
          </a:p>
          <a:p>
            <a:pPr algn="l" rtl="0">
              <a:buFontTx/>
              <a:buNone/>
            </a:pPr>
            <a:endParaRPr lang="en-US" dirty="0"/>
          </a:p>
          <a:p>
            <a:pPr algn="l" rtl="0"/>
            <a:endParaRPr lang="en-US" dirty="0"/>
          </a:p>
        </p:txBody>
      </p:sp>
    </p:spTree>
    <p:extLst>
      <p:ext uri="{BB962C8B-B14F-4D97-AF65-F5344CB8AC3E}">
        <p14:creationId xmlns:p14="http://schemas.microsoft.com/office/powerpoint/2010/main" val="33571689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Rectangle 4"/>
          <p:cNvSpPr>
            <a:spLocks noGrp="1" noChangeArrowheads="1"/>
          </p:cNvSpPr>
          <p:nvPr>
            <p:ph type="title"/>
          </p:nvPr>
        </p:nvSpPr>
        <p:spPr>
          <a:xfrm>
            <a:off x="457200" y="0"/>
            <a:ext cx="8229600" cy="1143000"/>
          </a:xfrm>
          <a:noFill/>
        </p:spPr>
        <p:txBody>
          <a:bodyPr/>
          <a:lstStyle/>
          <a:p>
            <a:r>
              <a:rPr lang="en-US" sz="3000" dirty="0"/>
              <a:t>Changes in Banding Pattern During Shortening</a:t>
            </a:r>
          </a:p>
        </p:txBody>
      </p:sp>
      <p:pic>
        <p:nvPicPr>
          <p:cNvPr id="78856" name="Picture 8" descr="08f0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2013" y="838200"/>
            <a:ext cx="7443787" cy="5672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70676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b="1"/>
              <a:t>Power Stroke</a:t>
            </a:r>
          </a:p>
        </p:txBody>
      </p:sp>
      <p:sp>
        <p:nvSpPr>
          <p:cNvPr id="60419" name="Rectangle 3"/>
          <p:cNvSpPr>
            <a:spLocks noGrp="1" noChangeArrowheads="1"/>
          </p:cNvSpPr>
          <p:nvPr>
            <p:ph type="body" idx="1"/>
          </p:nvPr>
        </p:nvSpPr>
        <p:spPr>
          <a:xfrm>
            <a:off x="457200" y="1295400"/>
            <a:ext cx="8229600" cy="5181600"/>
          </a:xfrm>
        </p:spPr>
        <p:txBody>
          <a:bodyPr>
            <a:normAutofit lnSpcReduction="10000"/>
          </a:bodyPr>
          <a:lstStyle/>
          <a:p>
            <a:pPr algn="l" rtl="0"/>
            <a:r>
              <a:rPr lang="en-US" dirty="0"/>
              <a:t>Activated cross bridge bends toward center of thick filament, “rowing” in thin filament to which it is attached</a:t>
            </a:r>
          </a:p>
          <a:p>
            <a:pPr lvl="1" algn="l" rtl="0"/>
            <a:r>
              <a:rPr lang="en-US" dirty="0"/>
              <a:t>Sarcoplasmic reticulum releases Ca</a:t>
            </a:r>
            <a:r>
              <a:rPr lang="en-US" baseline="30000" dirty="0"/>
              <a:t>2+</a:t>
            </a:r>
            <a:r>
              <a:rPr lang="en-US" dirty="0"/>
              <a:t> </a:t>
            </a:r>
            <a:endParaRPr lang="en-US" b="1" dirty="0"/>
          </a:p>
          <a:p>
            <a:pPr lvl="1" algn="l" rtl="0"/>
            <a:r>
              <a:rPr lang="en-US" dirty="0"/>
              <a:t>Myosin heads bind to </a:t>
            </a:r>
            <a:r>
              <a:rPr lang="en-US" dirty="0" smtClean="0"/>
              <a:t>actin</a:t>
            </a:r>
          </a:p>
          <a:p>
            <a:pPr lvl="1" algn="l" rtl="0"/>
            <a:r>
              <a:rPr lang="en-US" dirty="0" smtClean="0"/>
              <a:t>Hydrolysis of ATP transfers energy to myosin head and reorients it</a:t>
            </a:r>
            <a:endParaRPr lang="en-US" dirty="0"/>
          </a:p>
          <a:p>
            <a:pPr lvl="1" algn="l" rtl="0"/>
            <a:r>
              <a:rPr lang="en-US" dirty="0">
                <a:solidFill>
                  <a:srgbClr val="FF0000"/>
                </a:solidFill>
              </a:rPr>
              <a:t>Myosin heads </a:t>
            </a:r>
            <a:r>
              <a:rPr lang="en-US" dirty="0" smtClean="0">
                <a:solidFill>
                  <a:srgbClr val="FF0000"/>
                </a:solidFill>
              </a:rPr>
              <a:t>swivel(bends) </a:t>
            </a:r>
            <a:r>
              <a:rPr lang="en-US" dirty="0">
                <a:solidFill>
                  <a:srgbClr val="FF0000"/>
                </a:solidFill>
              </a:rPr>
              <a:t>toward center of sarcomere (</a:t>
            </a:r>
            <a:r>
              <a:rPr lang="en-US" b="1" dirty="0">
                <a:solidFill>
                  <a:srgbClr val="FF0000"/>
                </a:solidFill>
              </a:rPr>
              <a:t>power stroke</a:t>
            </a:r>
            <a:r>
              <a:rPr lang="en-US" dirty="0">
                <a:solidFill>
                  <a:srgbClr val="FF0000"/>
                </a:solidFill>
              </a:rPr>
              <a:t>)</a:t>
            </a:r>
          </a:p>
          <a:p>
            <a:pPr lvl="1" algn="l" rtl="0"/>
            <a:r>
              <a:rPr lang="en-US" dirty="0"/>
              <a:t>ATP binds to myosin head and detaches it from actin</a:t>
            </a:r>
          </a:p>
          <a:p>
            <a:pPr algn="l" rtl="0">
              <a:buFontTx/>
              <a:buNone/>
            </a:pPr>
            <a:endParaRPr lang="en-US" dirty="0"/>
          </a:p>
          <a:p>
            <a:pPr algn="l" rtl="0"/>
            <a:endParaRPr lang="en-US" dirty="0"/>
          </a:p>
        </p:txBody>
      </p:sp>
    </p:spTree>
    <p:extLst>
      <p:ext uri="{BB962C8B-B14F-4D97-AF65-F5344CB8AC3E}">
        <p14:creationId xmlns:p14="http://schemas.microsoft.com/office/powerpoint/2010/main" val="21153040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pic>
        <p:nvPicPr>
          <p:cNvPr id="3074" name="Picture 2" descr="D:\my documents\musculoskeletal system\lectures\chapter8\08f08a.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60498" y="0"/>
            <a:ext cx="6854626" cy="678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25295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sp>
        <p:nvSpPr>
          <p:cNvPr id="3" name="Content Placeholder 2"/>
          <p:cNvSpPr>
            <a:spLocks noGrp="1"/>
          </p:cNvSpPr>
          <p:nvPr>
            <p:ph idx="1"/>
          </p:nvPr>
        </p:nvSpPr>
        <p:spPr/>
        <p:txBody>
          <a:bodyPr/>
          <a:lstStyle/>
          <a:p>
            <a:endParaRPr lang="ar-SA" dirty="0"/>
          </a:p>
        </p:txBody>
      </p:sp>
      <p:pic>
        <p:nvPicPr>
          <p:cNvPr id="4099" name="Picture 3" descr="D:\my documents\musculoskeletal system\lectures\chapter8\08f08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00" y="1631950"/>
            <a:ext cx="8964613" cy="2940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09903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pic>
        <p:nvPicPr>
          <p:cNvPr id="4" name="Picture 2" descr="D:\my documents\musculoskeletal system\lectures\chapter8\08f08c.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447800"/>
            <a:ext cx="9125966" cy="4398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58364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457200" y="76200"/>
            <a:ext cx="8229600" cy="1143000"/>
          </a:xfrm>
        </p:spPr>
        <p:txBody>
          <a:bodyPr/>
          <a:lstStyle/>
          <a:p>
            <a:r>
              <a:rPr lang="en-US" sz="3000" b="1" dirty="0" smtClean="0"/>
              <a:t>Excitation contraction coupling</a:t>
            </a:r>
            <a:br>
              <a:rPr lang="en-US" sz="3000" b="1" dirty="0" smtClean="0"/>
            </a:br>
            <a:r>
              <a:rPr lang="en-US" sz="3000" b="1" dirty="0" smtClean="0"/>
              <a:t>T </a:t>
            </a:r>
            <a:r>
              <a:rPr lang="en-US" sz="3000" b="1" dirty="0"/>
              <a:t>Tubules and Sarcoplasmic Reticulum</a:t>
            </a:r>
          </a:p>
        </p:txBody>
      </p:sp>
      <p:pic>
        <p:nvPicPr>
          <p:cNvPr id="64522" name="Picture 10" descr="08f0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175" y="1319213"/>
            <a:ext cx="8120063" cy="53101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89980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42" name="Picture 6" descr="08f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914400"/>
            <a:ext cx="8263597" cy="5867400"/>
          </a:xfrm>
          <a:prstGeom prst="rect">
            <a:avLst/>
          </a:prstGeom>
          <a:noFill/>
          <a:extLst>
            <a:ext uri="{909E8E84-426E-40DD-AFC4-6F175D3DCCD1}">
              <a14:hiddenFill xmlns:a14="http://schemas.microsoft.com/office/drawing/2010/main">
                <a:solidFill>
                  <a:srgbClr val="FFFFFF"/>
                </a:solidFill>
              </a14:hiddenFill>
            </a:ext>
          </a:extLst>
        </p:spPr>
      </p:pic>
      <p:sp>
        <p:nvSpPr>
          <p:cNvPr id="65538" name="Rectangle 2"/>
          <p:cNvSpPr>
            <a:spLocks noGrp="1" noChangeArrowheads="1"/>
          </p:cNvSpPr>
          <p:nvPr>
            <p:ph type="title"/>
          </p:nvPr>
        </p:nvSpPr>
        <p:spPr>
          <a:xfrm>
            <a:off x="457200" y="0"/>
            <a:ext cx="8229600" cy="1143000"/>
          </a:xfrm>
        </p:spPr>
        <p:txBody>
          <a:bodyPr/>
          <a:lstStyle/>
          <a:p>
            <a:r>
              <a:rPr lang="en-US" sz="3000" b="1" dirty="0"/>
              <a:t>Relationship Between T Tubule and Adjacent Lateral Sacs of Sarcoplasmic Reticulum</a:t>
            </a:r>
          </a:p>
        </p:txBody>
      </p:sp>
    </p:spTree>
    <p:extLst>
      <p:ext uri="{BB962C8B-B14F-4D97-AF65-F5344CB8AC3E}">
        <p14:creationId xmlns:p14="http://schemas.microsoft.com/office/powerpoint/2010/main" val="26120773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2" name="Rectangle 4"/>
          <p:cNvSpPr>
            <a:spLocks noGrp="1" noChangeArrowheads="1"/>
          </p:cNvSpPr>
          <p:nvPr>
            <p:ph type="title"/>
          </p:nvPr>
        </p:nvSpPr>
        <p:spPr>
          <a:xfrm>
            <a:off x="457200" y="-457200"/>
            <a:ext cx="8229600" cy="1143000"/>
          </a:xfrm>
        </p:spPr>
        <p:txBody>
          <a:bodyPr>
            <a:normAutofit/>
          </a:bodyPr>
          <a:lstStyle/>
          <a:p>
            <a:endParaRPr lang="en-US" sz="2000" b="1" dirty="0"/>
          </a:p>
        </p:txBody>
      </p:sp>
      <p:pic>
        <p:nvPicPr>
          <p:cNvPr id="94215" name="Picture 7" descr="08f11"/>
          <p:cNvPicPr>
            <a:picLocks noChangeAspect="1" noChangeArrowheads="1"/>
          </p:cNvPicPr>
          <p:nvPr/>
        </p:nvPicPr>
        <p:blipFill rotWithShape="1">
          <a:blip r:embed="rId3">
            <a:extLst>
              <a:ext uri="{28A0092B-C50C-407E-A947-70E740481C1C}">
                <a14:useLocalDpi xmlns:a14="http://schemas.microsoft.com/office/drawing/2010/main" val="0"/>
              </a:ext>
            </a:extLst>
          </a:blip>
          <a:srcRect t="11456" b="2904"/>
          <a:stretch/>
        </p:blipFill>
        <p:spPr bwMode="auto">
          <a:xfrm>
            <a:off x="1187076" y="0"/>
            <a:ext cx="6890124" cy="680336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724400" y="0"/>
            <a:ext cx="4267200" cy="646331"/>
          </a:xfrm>
          <a:prstGeom prst="rect">
            <a:avLst/>
          </a:prstGeom>
          <a:noFill/>
        </p:spPr>
        <p:txBody>
          <a:bodyPr wrap="square" rtlCol="1">
            <a:spAutoFit/>
          </a:bodyPr>
          <a:lstStyle/>
          <a:p>
            <a:r>
              <a:rPr lang="en-US" b="1" dirty="0" smtClean="0"/>
              <a:t>Calcium Release in Excitation-Contraction Coupling</a:t>
            </a:r>
            <a:endParaRPr lang="ar-SA" dirty="0"/>
          </a:p>
        </p:txBody>
      </p:sp>
    </p:spTree>
    <p:extLst>
      <p:ext uri="{BB962C8B-B14F-4D97-AF65-F5344CB8AC3E}">
        <p14:creationId xmlns:p14="http://schemas.microsoft.com/office/powerpoint/2010/main" val="9111987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b="1"/>
              <a:t>Relaxation </a:t>
            </a:r>
          </a:p>
        </p:txBody>
      </p:sp>
      <p:sp>
        <p:nvSpPr>
          <p:cNvPr id="61443" name="Rectangle 3"/>
          <p:cNvSpPr>
            <a:spLocks noGrp="1" noChangeArrowheads="1"/>
          </p:cNvSpPr>
          <p:nvPr>
            <p:ph type="body" idx="1"/>
          </p:nvPr>
        </p:nvSpPr>
        <p:spPr/>
        <p:txBody>
          <a:bodyPr>
            <a:normAutofit lnSpcReduction="10000"/>
          </a:bodyPr>
          <a:lstStyle/>
          <a:p>
            <a:pPr algn="l" rtl="0"/>
            <a:r>
              <a:rPr lang="en-US" dirty="0"/>
              <a:t>Depends on reuptake of Ca</a:t>
            </a:r>
            <a:r>
              <a:rPr lang="en-US" baseline="30000" dirty="0"/>
              <a:t>2+</a:t>
            </a:r>
            <a:r>
              <a:rPr lang="en-US" dirty="0"/>
              <a:t> into </a:t>
            </a:r>
            <a:r>
              <a:rPr lang="en-US" b="1" dirty="0"/>
              <a:t>sarcoplasmic reticulum (SR)</a:t>
            </a:r>
          </a:p>
          <a:p>
            <a:pPr algn="l" rtl="0"/>
            <a:r>
              <a:rPr lang="en-US" b="1" dirty="0"/>
              <a:t>Acetylcholinesterase</a:t>
            </a:r>
            <a:r>
              <a:rPr lang="en-US" dirty="0"/>
              <a:t> breaks down ACh at neuromuscular junction</a:t>
            </a:r>
          </a:p>
          <a:p>
            <a:pPr algn="l" rtl="0"/>
            <a:r>
              <a:rPr lang="en-US" dirty="0"/>
              <a:t>Muscle fiber action potential </a:t>
            </a:r>
            <a:r>
              <a:rPr lang="en-US" dirty="0" smtClean="0"/>
              <a:t>stops, there no more release of Ca</a:t>
            </a:r>
            <a:r>
              <a:rPr lang="en-US" baseline="30000" dirty="0" smtClean="0"/>
              <a:t>2+ </a:t>
            </a:r>
            <a:r>
              <a:rPr lang="en-US" dirty="0" smtClean="0"/>
              <a:t>from lateral sacs.</a:t>
            </a:r>
            <a:endParaRPr lang="en-US" dirty="0"/>
          </a:p>
          <a:p>
            <a:pPr algn="l" rtl="0"/>
            <a:r>
              <a:rPr lang="en-US" dirty="0"/>
              <a:t>When local action potential is no longer present, Ca</a:t>
            </a:r>
            <a:r>
              <a:rPr lang="en-US" baseline="30000" dirty="0"/>
              <a:t>2+</a:t>
            </a:r>
            <a:r>
              <a:rPr lang="en-US" dirty="0"/>
              <a:t> moves back into sarcoplasmic reticulum</a:t>
            </a:r>
          </a:p>
        </p:txBody>
      </p:sp>
    </p:spTree>
    <p:extLst>
      <p:ext uri="{BB962C8B-B14F-4D97-AF65-F5344CB8AC3E}">
        <p14:creationId xmlns:p14="http://schemas.microsoft.com/office/powerpoint/2010/main" val="6585848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SA"/>
          </a:p>
        </p:txBody>
      </p:sp>
      <p:pic>
        <p:nvPicPr>
          <p:cNvPr id="6146" name="Picture 2" descr="D:\my documents\musculoskeletal system\lectures\chapter8\08f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750" y="88900"/>
            <a:ext cx="7808913" cy="667861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191000" y="6106180"/>
            <a:ext cx="4724400" cy="523220"/>
          </a:xfrm>
          <a:prstGeom prst="rect">
            <a:avLst/>
          </a:prstGeom>
          <a:noFill/>
        </p:spPr>
        <p:txBody>
          <a:bodyPr wrap="square" rtlCol="1">
            <a:spAutoFit/>
          </a:bodyPr>
          <a:lstStyle/>
          <a:p>
            <a:pPr algn="l" rtl="0"/>
            <a:r>
              <a:rPr lang="en-US" sz="2800" b="1" dirty="0" smtClean="0"/>
              <a:t>CROSS-BRIDGE CYCLE</a:t>
            </a:r>
            <a:endParaRPr lang="ar-SA" sz="2800" b="1" dirty="0"/>
          </a:p>
        </p:txBody>
      </p:sp>
    </p:spTree>
    <p:extLst>
      <p:ext uri="{BB962C8B-B14F-4D97-AF65-F5344CB8AC3E}">
        <p14:creationId xmlns:p14="http://schemas.microsoft.com/office/powerpoint/2010/main" val="42812256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304800" y="76200"/>
            <a:ext cx="8382000" cy="762000"/>
          </a:xfrm>
        </p:spPr>
        <p:txBody>
          <a:bodyPr>
            <a:noAutofit/>
          </a:bodyPr>
          <a:lstStyle/>
          <a:p>
            <a:r>
              <a:rPr lang="en-US" sz="3200" b="1" dirty="0"/>
              <a:t>Contraction-Relaxation Steps Requiring ATP</a:t>
            </a:r>
          </a:p>
        </p:txBody>
      </p:sp>
      <p:sp>
        <p:nvSpPr>
          <p:cNvPr id="108547" name="Rectangle 3"/>
          <p:cNvSpPr>
            <a:spLocks noGrp="1" noChangeArrowheads="1"/>
          </p:cNvSpPr>
          <p:nvPr>
            <p:ph type="body" idx="1"/>
          </p:nvPr>
        </p:nvSpPr>
        <p:spPr>
          <a:xfrm>
            <a:off x="457200" y="914400"/>
            <a:ext cx="8229600" cy="5562600"/>
          </a:xfrm>
        </p:spPr>
        <p:txBody>
          <a:bodyPr>
            <a:normAutofit/>
          </a:bodyPr>
          <a:lstStyle/>
          <a:p>
            <a:pPr algn="l" rtl="0"/>
            <a:r>
              <a:rPr lang="en-US" dirty="0"/>
              <a:t>Splitting of ATP by myosin ATPase provides energy for power stroke of cross </a:t>
            </a:r>
            <a:r>
              <a:rPr lang="en-US" dirty="0" smtClean="0"/>
              <a:t>bridge</a:t>
            </a:r>
          </a:p>
          <a:p>
            <a:pPr algn="l" rtl="0"/>
            <a:endParaRPr lang="en-US" dirty="0"/>
          </a:p>
          <a:p>
            <a:pPr algn="l" rtl="0"/>
            <a:r>
              <a:rPr lang="en-US" dirty="0"/>
              <a:t>Binding of fresh molecule of ATP to myosin lets bridge detach from actin filament at end of power stroke so cycle can be </a:t>
            </a:r>
            <a:r>
              <a:rPr lang="en-US" dirty="0" smtClean="0"/>
              <a:t>repeated</a:t>
            </a:r>
          </a:p>
          <a:p>
            <a:pPr algn="l" rtl="0"/>
            <a:endParaRPr lang="en-US" dirty="0"/>
          </a:p>
          <a:p>
            <a:pPr algn="l" rtl="0"/>
            <a:r>
              <a:rPr lang="en-US" dirty="0"/>
              <a:t>Active transport of Ca</a:t>
            </a:r>
            <a:r>
              <a:rPr lang="en-US" baseline="30000" dirty="0"/>
              <a:t>2+</a:t>
            </a:r>
            <a:r>
              <a:rPr lang="en-US" dirty="0"/>
              <a:t> back into sarcoplasmic reticulum during relaxation depends on energy derived from breakdown of ATP</a:t>
            </a:r>
          </a:p>
        </p:txBody>
      </p:sp>
    </p:spTree>
    <p:extLst>
      <p:ext uri="{BB962C8B-B14F-4D97-AF65-F5344CB8AC3E}">
        <p14:creationId xmlns:p14="http://schemas.microsoft.com/office/powerpoint/2010/main" val="13039604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Applied Aspect</a:t>
            </a:r>
            <a:endParaRPr lang="en-US" dirty="0"/>
          </a:p>
        </p:txBody>
      </p:sp>
      <p:sp>
        <p:nvSpPr>
          <p:cNvPr id="3" name="Content Placeholder 2"/>
          <p:cNvSpPr>
            <a:spLocks noGrp="1"/>
          </p:cNvSpPr>
          <p:nvPr>
            <p:ph idx="1"/>
          </p:nvPr>
        </p:nvSpPr>
        <p:spPr/>
        <p:txBody>
          <a:bodyPr/>
          <a:lstStyle/>
          <a:p>
            <a:pPr algn="l" rtl="0"/>
            <a:r>
              <a:rPr lang="en-US" dirty="0" smtClean="0"/>
              <a:t>Rigor Mortis ?</a:t>
            </a:r>
          </a:p>
          <a:p>
            <a:pPr lvl="1" algn="l" rtl="0"/>
            <a:r>
              <a:rPr lang="en-US" dirty="0" smtClean="0"/>
              <a:t>Stiffness that develops after deaths </a:t>
            </a:r>
          </a:p>
          <a:p>
            <a:pPr lvl="1" algn="l" rtl="0"/>
            <a:r>
              <a:rPr lang="en-US" dirty="0" smtClean="0"/>
              <a:t>No ATP </a:t>
            </a:r>
          </a:p>
          <a:p>
            <a:pPr lvl="1" algn="l" rtl="0"/>
            <a:r>
              <a:rPr lang="en-US" dirty="0" smtClean="0"/>
              <a:t>As ATP is required for myosin head to release from actin and come back to resting state. Lack of ATP will result in constant binding of acting and myosin cross bridge resulting in stiff ness </a:t>
            </a:r>
            <a:endParaRPr lang="en-US" dirty="0"/>
          </a:p>
          <a:p>
            <a:pPr lvl="1" algn="l" rtl="0"/>
            <a:endParaRPr lang="en-US" dirty="0"/>
          </a:p>
        </p:txBody>
      </p:sp>
    </p:spTree>
    <p:extLst>
      <p:ext uri="{BB962C8B-B14F-4D97-AF65-F5344CB8AC3E}">
        <p14:creationId xmlns:p14="http://schemas.microsoft.com/office/powerpoint/2010/main" val="38602103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my documents\musculoskeletal system\lectures\chapter8\08f1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1888" y="88900"/>
            <a:ext cx="4338637" cy="667861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443335" y="-152400"/>
            <a:ext cx="1046440" cy="6781800"/>
          </a:xfrm>
          <a:prstGeom prst="rect">
            <a:avLst/>
          </a:prstGeom>
          <a:noFill/>
        </p:spPr>
        <p:txBody>
          <a:bodyPr vert="vert270" wrap="square" rtlCol="0">
            <a:spAutoFit/>
          </a:bodyPr>
          <a:lstStyle/>
          <a:p>
            <a:pPr algn="ctr" rtl="0"/>
            <a:r>
              <a:rPr lang="en-US" sz="2800" dirty="0" smtClean="0"/>
              <a:t>Relationship of an action potential to resultant muscle  twitch </a:t>
            </a:r>
            <a:endParaRPr lang="en-US" sz="2800" dirty="0"/>
          </a:p>
        </p:txBody>
      </p:sp>
    </p:spTree>
    <p:extLst>
      <p:ext uri="{BB962C8B-B14F-4D97-AF65-F5344CB8AC3E}">
        <p14:creationId xmlns:p14="http://schemas.microsoft.com/office/powerpoint/2010/main" val="14719259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dirty="0" smtClean="0"/>
              <a:t>References</a:t>
            </a:r>
          </a:p>
        </p:txBody>
      </p:sp>
      <p:sp>
        <p:nvSpPr>
          <p:cNvPr id="38915" name="Rectangle 3"/>
          <p:cNvSpPr>
            <a:spLocks noGrp="1" noChangeArrowheads="1"/>
          </p:cNvSpPr>
          <p:nvPr>
            <p:ph type="body" idx="1"/>
          </p:nvPr>
        </p:nvSpPr>
        <p:spPr/>
        <p:txBody>
          <a:bodyPr/>
          <a:lstStyle/>
          <a:p>
            <a:pPr algn="l" rtl="0" eaLnBrk="1" hangingPunct="1"/>
            <a:r>
              <a:rPr lang="en-US" dirty="0" smtClean="0"/>
              <a:t>Human physiology by Lauralee Sherwood, 7</a:t>
            </a:r>
            <a:r>
              <a:rPr lang="en-US" baseline="30000" dirty="0" smtClean="0"/>
              <a:t>th</a:t>
            </a:r>
            <a:r>
              <a:rPr lang="en-US" dirty="0" smtClean="0"/>
              <a:t>  edition</a:t>
            </a:r>
          </a:p>
          <a:p>
            <a:pPr algn="l" rtl="0" eaLnBrk="1" hangingPunct="1"/>
            <a:r>
              <a:rPr lang="en-US" dirty="0" smtClean="0"/>
              <a:t>Text book physiology by Guyton &amp;Hall,12</a:t>
            </a:r>
            <a:r>
              <a:rPr lang="en-US" baseline="30000" dirty="0" smtClean="0"/>
              <a:t>th</a:t>
            </a:r>
            <a:r>
              <a:rPr lang="en-US" dirty="0" smtClean="0"/>
              <a:t> edition</a:t>
            </a:r>
          </a:p>
          <a:p>
            <a:pPr algn="l" rtl="0" eaLnBrk="1" hangingPunct="1"/>
            <a:r>
              <a:rPr lang="en-US" dirty="0" smtClean="0"/>
              <a:t>Text book of physiology by Linda .s contanzo,third edition</a:t>
            </a:r>
          </a:p>
          <a:p>
            <a:pPr algn="l" rtl="0" eaLnBrk="1" hangingPunct="1"/>
            <a:endParaRPr lang="en-US" dirty="0" smtClean="0"/>
          </a:p>
          <a:p>
            <a:pPr algn="l" rtl="0" eaLnBrk="1" hangingPunct="1"/>
            <a:endParaRPr lang="en-US" dirty="0" smtClean="0"/>
          </a:p>
        </p:txBody>
      </p:sp>
      <p:sp>
        <p:nvSpPr>
          <p:cNvPr id="38916" name="Slide Number Placeholder 1"/>
          <p:cNvSpPr>
            <a:spLocks noGrp="1"/>
          </p:cNvSpPr>
          <p:nvPr>
            <p:ph type="sldNum" sz="quarter" idx="12"/>
          </p:nvPr>
        </p:nvSpPr>
        <p:spPr>
          <a:noFill/>
        </p:spPr>
        <p:txBody>
          <a:bodyPr/>
          <a:lstStyle>
            <a:lvl1pPr eaLnBrk="0" hangingPunct="0">
              <a:defRPr>
                <a:solidFill>
                  <a:schemeClr val="tx1"/>
                </a:solidFill>
                <a:latin typeface="Tahoma" pitchFamily="34" charset="0"/>
                <a:cs typeface="Arial" pitchFamily="34" charset="0"/>
              </a:defRPr>
            </a:lvl1pPr>
            <a:lvl2pPr marL="742950" indent="-285750" eaLnBrk="0" hangingPunct="0">
              <a:defRPr>
                <a:solidFill>
                  <a:schemeClr val="tx1"/>
                </a:solidFill>
                <a:latin typeface="Tahoma" pitchFamily="34" charset="0"/>
                <a:cs typeface="Arial" pitchFamily="34" charset="0"/>
              </a:defRPr>
            </a:lvl2pPr>
            <a:lvl3pPr marL="1143000" indent="-228600" eaLnBrk="0" hangingPunct="0">
              <a:defRPr>
                <a:solidFill>
                  <a:schemeClr val="tx1"/>
                </a:solidFill>
                <a:latin typeface="Tahoma" pitchFamily="34" charset="0"/>
                <a:cs typeface="Arial" pitchFamily="34" charset="0"/>
              </a:defRPr>
            </a:lvl3pPr>
            <a:lvl4pPr marL="1600200" indent="-228600" eaLnBrk="0" hangingPunct="0">
              <a:defRPr>
                <a:solidFill>
                  <a:schemeClr val="tx1"/>
                </a:solidFill>
                <a:latin typeface="Tahoma" pitchFamily="34" charset="0"/>
                <a:cs typeface="Arial" pitchFamily="34" charset="0"/>
              </a:defRPr>
            </a:lvl4pPr>
            <a:lvl5pPr marL="2057400" indent="-228600" eaLnBrk="0" hangingPunct="0">
              <a:defRPr>
                <a:solidFill>
                  <a:schemeClr val="tx1"/>
                </a:solidFill>
                <a:latin typeface="Tahoma"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Tahoma"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Tahoma"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Tahoma"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Tahoma" pitchFamily="34" charset="0"/>
                <a:cs typeface="Arial" pitchFamily="34" charset="0"/>
              </a:defRPr>
            </a:lvl9pPr>
          </a:lstStyle>
          <a:p>
            <a:pPr eaLnBrk="1" hangingPunct="1"/>
            <a:fld id="{42DAA259-6612-4B10-AA39-628F6A1F5297}" type="slidenum">
              <a:rPr lang="en-US"/>
              <a:pPr eaLnBrk="1" hangingPunct="1"/>
              <a:t>22</a:t>
            </a:fld>
            <a:endParaRPr lang="en-US"/>
          </a:p>
        </p:txBody>
      </p:sp>
    </p:spTree>
    <p:extLst>
      <p:ext uri="{BB962C8B-B14F-4D97-AF65-F5344CB8AC3E}">
        <p14:creationId xmlns:p14="http://schemas.microsoft.com/office/powerpoint/2010/main" val="53925663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140</TotalTime>
  <Words>518</Words>
  <Application>Microsoft Office PowerPoint</Application>
  <PresentationFormat>On-screen Show (4:3)</PresentationFormat>
  <Paragraphs>81</Paragraphs>
  <Slides>22</Slides>
  <Notes>12</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Molecular Basis of Skeletal Muscle Contraction</vt:lpstr>
      <vt:lpstr>Objectives By the end of this lecture, you should be able to: </vt:lpstr>
      <vt:lpstr>Structure and Arrangement of Myosin Molecules Within Thick Filament</vt:lpstr>
      <vt:lpstr>Role of Calcium in Cross-Bridge Formation</vt:lpstr>
      <vt:lpstr>Role of Calcium in Cross-Bridge Formation</vt:lpstr>
      <vt:lpstr>Sliding Filament Mechanism</vt:lpstr>
      <vt:lpstr>Sliding Filament Mechanism</vt:lpstr>
      <vt:lpstr>Sliding Filament Mechanism</vt:lpstr>
      <vt:lpstr>Changes in Banding Pattern During Shortening</vt:lpstr>
      <vt:lpstr>Power Stroke</vt:lpstr>
      <vt:lpstr>PowerPoint Presentation</vt:lpstr>
      <vt:lpstr>PowerPoint Presentation</vt:lpstr>
      <vt:lpstr>PowerPoint Presentation</vt:lpstr>
      <vt:lpstr>Excitation contraction coupling T Tubules and Sarcoplasmic Reticulum</vt:lpstr>
      <vt:lpstr>Relationship Between T Tubule and Adjacent Lateral Sacs of Sarcoplasmic Reticulum</vt:lpstr>
      <vt:lpstr>PowerPoint Presentation</vt:lpstr>
      <vt:lpstr>Relaxation </vt:lpstr>
      <vt:lpstr>PowerPoint Presentation</vt:lpstr>
      <vt:lpstr>Contraction-Relaxation Steps Requiring ATP</vt:lpstr>
      <vt:lpstr>Applied Aspect</vt:lpstr>
      <vt:lpstr>PowerPoint Presentation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Mohammed Quadri</dc:creator>
  <cp:lastModifiedBy>Windows User</cp:lastModifiedBy>
  <cp:revision>23</cp:revision>
  <dcterms:created xsi:type="dcterms:W3CDTF">2011-09-24T15:25:21Z</dcterms:created>
  <dcterms:modified xsi:type="dcterms:W3CDTF">2018-10-14T04:11:43Z</dcterms:modified>
</cp:coreProperties>
</file>