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69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95" r:id="rId35"/>
    <p:sldId id="289" r:id="rId36"/>
    <p:sldId id="296" r:id="rId37"/>
    <p:sldId id="290" r:id="rId38"/>
    <p:sldId id="291" r:id="rId39"/>
    <p:sldId id="292" r:id="rId40"/>
    <p:sldId id="293" r:id="rId41"/>
    <p:sldId id="294" r:id="rId42"/>
    <p:sldId id="297" r:id="rId43"/>
    <p:sldId id="298" r:id="rId44"/>
    <p:sldId id="299" r:id="rId4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3" name="Freeform 12"/>
          <p:cNvSpPr/>
          <p:nvPr/>
        </p:nvSpPr>
        <p:spPr>
          <a:xfrm>
            <a:off x="-8467" y="-16933"/>
            <a:ext cx="8754534" cy="6451600"/>
          </a:xfrm>
          <a:custGeom>
            <a:avLst/>
            <a:gdLst/>
            <a:ahLst/>
            <a:cxnLst/>
            <a:rect l="l" t="t" r="r" b="b"/>
            <a:pathLst>
              <a:path w="8754534" h="6451600">
                <a:moveTo>
                  <a:pt x="8373534" y="0"/>
                </a:moveTo>
                <a:lnTo>
                  <a:pt x="8754534" y="5994400"/>
                </a:lnTo>
                <a:lnTo>
                  <a:pt x="0" y="6451600"/>
                </a:lnTo>
                <a:lnTo>
                  <a:pt x="0" y="0"/>
                </a:lnTo>
                <a:lnTo>
                  <a:pt x="8373534" y="0"/>
                </a:lnTo>
                <a:close/>
              </a:path>
            </a:pathLst>
          </a:cu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22"/>
          <p:cNvSpPr/>
          <p:nvPr/>
        </p:nvSpPr>
        <p:spPr>
          <a:xfrm>
            <a:off x="-10379" y="4445000"/>
            <a:ext cx="8464695" cy="1715811"/>
          </a:xfrm>
          <a:custGeom>
            <a:avLst/>
            <a:gdLst/>
            <a:ahLst/>
            <a:cxnLst/>
            <a:rect l="l" t="t" r="r" b="b"/>
            <a:pathLst>
              <a:path w="8428428" h="1878553">
                <a:moveTo>
                  <a:pt x="0" y="438229"/>
                </a:moveTo>
                <a:lnTo>
                  <a:pt x="8343246" y="0"/>
                </a:lnTo>
                <a:lnTo>
                  <a:pt x="8428428" y="1424838"/>
                </a:lnTo>
                <a:lnTo>
                  <a:pt x="7515" y="1878553"/>
                </a:lnTo>
                <a:lnTo>
                  <a:pt x="0" y="43822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Freeform 28"/>
          <p:cNvSpPr/>
          <p:nvPr/>
        </p:nvSpPr>
        <p:spPr>
          <a:xfrm>
            <a:off x="-2864" y="0"/>
            <a:ext cx="5811235" cy="321615"/>
          </a:xfrm>
          <a:custGeom>
            <a:avLst/>
            <a:gdLst/>
            <a:ahLst/>
            <a:cxnLst/>
            <a:rect l="l" t="t" r="r" b="b"/>
            <a:pathLst>
              <a:path w="5811235" h="321615">
                <a:moveTo>
                  <a:pt x="0" y="0"/>
                </a:moveTo>
                <a:lnTo>
                  <a:pt x="5811235" y="0"/>
                </a:lnTo>
                <a:lnTo>
                  <a:pt x="1" y="321615"/>
                </a:lnTo>
                <a:cubicBezTo>
                  <a:pt x="1" y="214410"/>
                  <a:pt x="0" y="107205"/>
                  <a:pt x="0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Freeform 29"/>
          <p:cNvSpPr/>
          <p:nvPr/>
        </p:nvSpPr>
        <p:spPr>
          <a:xfrm rot="21420000">
            <a:off x="-170768" y="213023"/>
            <a:ext cx="8480534" cy="5746008"/>
          </a:xfrm>
          <a:custGeom>
            <a:avLst/>
            <a:gdLst/>
            <a:ahLst/>
            <a:cxnLst/>
            <a:rect l="l" t="t" r="r" b="b"/>
            <a:pathLst>
              <a:path w="11307378" h="5746008">
                <a:moveTo>
                  <a:pt x="11270997" y="0"/>
                </a:moveTo>
                <a:lnTo>
                  <a:pt x="11307378" y="5746008"/>
                </a:lnTo>
                <a:lnTo>
                  <a:pt x="1" y="574313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51416" y="668338"/>
            <a:ext cx="7533524" cy="2766528"/>
          </a:xfrm>
        </p:spPr>
        <p:txBody>
          <a:bodyPr anchor="b">
            <a:normAutofit/>
          </a:bodyPr>
          <a:lstStyle>
            <a:lvl1pPr algn="r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54462" y="3446830"/>
            <a:ext cx="7512060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3669071" y="4714242"/>
            <a:ext cx="4607740" cy="942356"/>
          </a:xfrm>
        </p:spPr>
        <p:txBody>
          <a:bodyPr/>
          <a:lstStyle>
            <a:lvl1pPr algn="ctr">
              <a:defRPr sz="4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A2636CF-57A1-4F04-853F-AB5BB9585BA8}" type="datetimeFigureOut">
              <a:rPr lang="id-ID" smtClean="0"/>
              <a:t>23/02/2017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9144" y="4956048"/>
            <a:ext cx="2990088" cy="914400"/>
          </a:xfrm>
          <a:noFill/>
        </p:spPr>
        <p:txBody>
          <a:bodyPr wrap="square" rtlCol="0">
            <a:spAutoFit/>
          </a:bodyPr>
          <a:lstStyle>
            <a:lvl1pPr>
              <a:defRPr lang="en-US" sz="4200" dirty="0"/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7401518" y="3819948"/>
            <a:ext cx="680390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37DA18C-0CDE-48B9-9C30-7D9D376F07B0}" type="slidenum">
              <a:rPr lang="id-ID" smtClean="0"/>
              <a:t>‹#›</a:t>
            </a:fld>
            <a:endParaRPr lang="id-ID"/>
          </a:p>
        </p:txBody>
      </p:sp>
      <p:sp>
        <p:nvSpPr>
          <p:cNvPr id="33" name="5-Point Star 32"/>
          <p:cNvSpPr/>
          <p:nvPr/>
        </p:nvSpPr>
        <p:spPr>
          <a:xfrm rot="21420000">
            <a:off x="3121951" y="5057183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66238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2063396"/>
            <a:ext cx="7796030" cy="33111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636CF-57A1-4F04-853F-AB5BB9585BA8}" type="datetimeFigureOut">
              <a:rPr lang="id-ID" smtClean="0"/>
              <a:t>23/02/2017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A18C-0CDE-48B9-9C30-7D9D376F07B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63977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742267"/>
            <a:ext cx="7796030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636CF-57A1-4F04-853F-AB5BB9585BA8}" type="datetimeFigureOut">
              <a:rPr lang="id-ID" smtClean="0"/>
              <a:t>23/02/2017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A18C-0CDE-48B9-9C30-7D9D376F07B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80957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636CF-57A1-4F04-853F-AB5BB9585BA8}" type="datetimeFigureOut">
              <a:rPr lang="id-ID" smtClean="0"/>
              <a:t>23/02/2017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A18C-0CDE-48B9-9C30-7D9D376F07B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09321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6030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569" y="2063396"/>
            <a:ext cx="3591317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4352" y="2861733"/>
            <a:ext cx="3816534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340" y="2063396"/>
            <a:ext cx="359667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495477" y="2861733"/>
            <a:ext cx="3816535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636CF-57A1-4F04-853F-AB5BB9585BA8}" type="datetimeFigureOut">
              <a:rPr lang="id-ID" smtClean="0"/>
              <a:t>23/02/2017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A18C-0CDE-48B9-9C30-7D9D376F07B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4098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636CF-57A1-4F04-853F-AB5BB9585BA8}" type="datetimeFigureOut">
              <a:rPr lang="id-ID" smtClean="0"/>
              <a:t>23/02/2017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A18C-0CDE-48B9-9C30-7D9D376F07B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51201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636CF-57A1-4F04-853F-AB5BB9585BA8}" type="datetimeFigureOut">
              <a:rPr lang="id-ID" smtClean="0"/>
              <a:t>23/02/2017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A18C-0CDE-48B9-9C30-7D9D376F07B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06390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685800"/>
            <a:ext cx="3095145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600" y="685801"/>
            <a:ext cx="4525781" cy="46887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2" y="2709053"/>
            <a:ext cx="3095146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636CF-57A1-4F04-853F-AB5BB9585BA8}" type="datetimeFigureOut">
              <a:rPr lang="id-ID" smtClean="0"/>
              <a:t>23/02/2017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A18C-0CDE-48B9-9C30-7D9D376F07B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95658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440817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7740" y="1"/>
            <a:ext cx="3162641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709053"/>
            <a:ext cx="440817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636CF-57A1-4F04-853F-AB5BB9585BA8}" type="datetimeFigureOut">
              <a:rPr lang="id-ID" smtClean="0"/>
              <a:t>23/02/2017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A18C-0CDE-48B9-9C30-7D9D376F07B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07995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06333"/>
            <a:ext cx="7796031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51" y="685800"/>
            <a:ext cx="7794385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702923"/>
            <a:ext cx="7796046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636CF-57A1-4F04-853F-AB5BB9585BA8}" type="datetimeFigureOut">
              <a:rPr lang="id-ID" smtClean="0"/>
              <a:t>23/02/2017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A18C-0CDE-48B9-9C30-7D9D376F07B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38924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77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106333"/>
            <a:ext cx="7796047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636CF-57A1-4F04-853F-AB5BB9585BA8}" type="datetimeFigureOut">
              <a:rPr lang="id-ID" smtClean="0"/>
              <a:t>23/02/2017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A18C-0CDE-48B9-9C30-7D9D376F07B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523303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99" y="685800"/>
            <a:ext cx="7143765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62698" y="3610032"/>
            <a:ext cx="6500967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106334"/>
            <a:ext cx="779766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636CF-57A1-4F04-853F-AB5BB9585BA8}" type="datetimeFigureOut">
              <a:rPr lang="id-ID" smtClean="0"/>
              <a:t>23/02/2017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A18C-0CDE-48B9-9C30-7D9D376F07B0}" type="slidenum">
              <a:rPr lang="id-ID" smtClean="0"/>
              <a:t>‹#›</a:t>
            </a:fld>
            <a:endParaRPr lang="id-ID"/>
          </a:p>
        </p:txBody>
      </p:sp>
      <p:sp>
        <p:nvSpPr>
          <p:cNvPr id="10" name="TextBox 9"/>
          <p:cNvSpPr txBox="1"/>
          <p:nvPr/>
        </p:nvSpPr>
        <p:spPr>
          <a:xfrm>
            <a:off x="404280" y="88785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97147" y="290648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96921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723855"/>
            <a:ext cx="7796030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247468"/>
            <a:ext cx="7796030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636CF-57A1-4F04-853F-AB5BB9585BA8}" type="datetimeFigureOut">
              <a:rPr lang="id-ID" smtClean="0"/>
              <a:t>23/02/2017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A18C-0CDE-48B9-9C30-7D9D376F07B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117327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2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2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5967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175966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7785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27785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636CF-57A1-4F04-853F-AB5BB9585BA8}" type="datetimeFigureOut">
              <a:rPr lang="id-ID" smtClean="0"/>
              <a:t>23/02/2017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A18C-0CDE-48B9-9C30-7D9D376F07B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702558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8880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4335" y="2063396"/>
            <a:ext cx="2482596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8880" y="4389288"/>
            <a:ext cx="2482596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805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176999" y="2063396"/>
            <a:ext cx="2482596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176998" y="4389286"/>
            <a:ext cx="2483655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670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26614" y="2063394"/>
            <a:ext cx="2482596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26614" y="4389284"/>
            <a:ext cx="2482596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636CF-57A1-4F04-853F-AB5BB9585BA8}" type="datetimeFigureOut">
              <a:rPr lang="id-ID" smtClean="0"/>
              <a:t>23/02/2017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A18C-0CDE-48B9-9C30-7D9D376F07B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303475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2063396"/>
            <a:ext cx="7796030" cy="331119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636CF-57A1-4F04-853F-AB5BB9585BA8}" type="datetimeFigureOut">
              <a:rPr lang="id-ID" smtClean="0"/>
              <a:t>23/02/2017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A18C-0CDE-48B9-9C30-7D9D376F07B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940140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1896" y="685801"/>
            <a:ext cx="1698485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685801"/>
            <a:ext cx="5928323" cy="4688785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636CF-57A1-4F04-853F-AB5BB9585BA8}" type="datetimeFigureOut">
              <a:rPr lang="id-ID" smtClean="0"/>
              <a:t>23/02/2017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A18C-0CDE-48B9-9C30-7D9D376F07B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42762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9048" y="1"/>
            <a:ext cx="9004013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2063396"/>
            <a:ext cx="7797662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73562" y="5757334"/>
            <a:ext cx="283845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A2636CF-57A1-4F04-853F-AB5BB9585BA8}" type="datetimeFigureOut">
              <a:rPr lang="id-ID" smtClean="0"/>
              <a:t>23/02/2017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757334"/>
            <a:ext cx="412478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5341" y="5757334"/>
            <a:ext cx="68039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337DA18C-0CDE-48B9-9C30-7D9D376F07B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77775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accent1">
              <a:lumMod val="60000"/>
              <a:lumOff val="4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dirty="0" err="1"/>
              <a:t>Kecerdasan</a:t>
            </a:r>
            <a:r>
              <a:rPr lang="en-US" sz="6600" dirty="0"/>
              <a:t> </a:t>
            </a:r>
            <a:r>
              <a:rPr lang="en-US" sz="6600" dirty="0" err="1"/>
              <a:t>buatan</a:t>
            </a:r>
            <a:r>
              <a:rPr lang="en-US" sz="6600" dirty="0"/>
              <a:t>````</a:t>
            </a:r>
            <a:endParaRPr lang="id-ID" sz="66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Setyoningsih</a:t>
            </a:r>
            <a:r>
              <a:rPr lang="en-US" dirty="0"/>
              <a:t> </a:t>
            </a:r>
            <a:r>
              <a:rPr lang="en-US" dirty="0" err="1"/>
              <a:t>wibowo</a:t>
            </a:r>
            <a:r>
              <a:rPr lang="en-US" dirty="0"/>
              <a:t>, </a:t>
            </a:r>
            <a:r>
              <a:rPr lang="en-US" dirty="0" err="1"/>
              <a:t>st.</a:t>
            </a:r>
            <a:r>
              <a:rPr lang="en-US" dirty="0"/>
              <a:t>, </a:t>
            </a:r>
            <a:r>
              <a:rPr lang="en-US" dirty="0" err="1"/>
              <a:t>m.kom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841679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err="1"/>
              <a:t>Teori</a:t>
            </a:r>
            <a:r>
              <a:rPr lang="en-US" dirty="0"/>
              <a:t>					2 </a:t>
            </a:r>
            <a:r>
              <a:rPr lang="en-US" dirty="0" err="1"/>
              <a:t>sks</a:t>
            </a:r>
            <a:endParaRPr lang="en-US" dirty="0"/>
          </a:p>
          <a:p>
            <a:r>
              <a:rPr lang="en-US" dirty="0" err="1"/>
              <a:t>Penanggung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kuliah</a:t>
            </a:r>
            <a:r>
              <a:rPr lang="en-US" dirty="0"/>
              <a:t>		…………………………..????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97573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Deskripsi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kuliah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Mata </a:t>
            </a:r>
            <a:r>
              <a:rPr lang="en-US" dirty="0" err="1"/>
              <a:t>kuliah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</a:p>
          <a:p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 yang </a:t>
            </a:r>
            <a:r>
              <a:rPr lang="en-US" dirty="0" err="1"/>
              <a:t>berfokus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 </a:t>
            </a:r>
          </a:p>
          <a:p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penyelesaian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 yang </a:t>
            </a:r>
            <a:r>
              <a:rPr lang="en-US" dirty="0" err="1"/>
              <a:t>dikenal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soft computing</a:t>
            </a:r>
          </a:p>
          <a:p>
            <a:r>
              <a:rPr lang="en-US" dirty="0" err="1"/>
              <a:t>Selain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mempelajari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cerdas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penerapan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</a:t>
            </a:r>
            <a:r>
              <a:rPr lang="en-US" dirty="0" err="1"/>
              <a:t>algortima</a:t>
            </a:r>
            <a:r>
              <a:rPr lang="en-US" dirty="0"/>
              <a:t> </a:t>
            </a:r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370301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Capaian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Mengerti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memahami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 </a:t>
            </a:r>
            <a:r>
              <a:rPr lang="en-US" dirty="0" err="1"/>
              <a:t>yakni</a:t>
            </a:r>
            <a:r>
              <a:rPr lang="en-US" dirty="0"/>
              <a:t>: </a:t>
            </a:r>
          </a:p>
          <a:p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alami</a:t>
            </a:r>
            <a:r>
              <a:rPr lang="en-US" dirty="0"/>
              <a:t>, </a:t>
            </a:r>
          </a:p>
          <a:p>
            <a:r>
              <a:rPr lang="en-US" dirty="0" err="1"/>
              <a:t>representasi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, </a:t>
            </a:r>
          </a:p>
          <a:p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keadaan</a:t>
            </a:r>
            <a:r>
              <a:rPr lang="en-US" dirty="0"/>
              <a:t>, </a:t>
            </a:r>
          </a:p>
          <a:p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pencarian</a:t>
            </a:r>
            <a:r>
              <a:rPr lang="en-US" dirty="0"/>
              <a:t>, 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212649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Capaian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representasi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, </a:t>
            </a:r>
          </a:p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pakar</a:t>
            </a:r>
            <a:r>
              <a:rPr lang="en-US" dirty="0"/>
              <a:t>, </a:t>
            </a:r>
          </a:p>
          <a:p>
            <a:r>
              <a:rPr lang="en-US" dirty="0" err="1"/>
              <a:t>ketidakpastian</a:t>
            </a:r>
            <a:r>
              <a:rPr lang="en-US" dirty="0"/>
              <a:t>, </a:t>
            </a:r>
            <a:r>
              <a:rPr lang="en-US" dirty="0" err="1"/>
              <a:t>logika</a:t>
            </a:r>
            <a:r>
              <a:rPr lang="en-US" dirty="0"/>
              <a:t> fuzzy, </a:t>
            </a:r>
          </a:p>
          <a:p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syaraf</a:t>
            </a:r>
            <a:r>
              <a:rPr lang="en-US" dirty="0"/>
              <a:t> </a:t>
            </a:r>
            <a:r>
              <a:rPr lang="en-US" dirty="0" err="1"/>
              <a:t>tiruan</a:t>
            </a:r>
            <a:r>
              <a:rPr lang="en-US" dirty="0"/>
              <a:t>, </a:t>
            </a:r>
          </a:p>
          <a:p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algoritma</a:t>
            </a:r>
            <a:r>
              <a:rPr lang="en-US" dirty="0"/>
              <a:t> </a:t>
            </a:r>
            <a:r>
              <a:rPr lang="en-US" dirty="0" err="1"/>
              <a:t>genetika</a:t>
            </a:r>
            <a:r>
              <a:rPr lang="en-US" dirty="0"/>
              <a:t>.  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379589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Capaian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termotivasi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mengikuti</a:t>
            </a:r>
            <a:r>
              <a:rPr lang="en-US" dirty="0"/>
              <a:t> </a:t>
            </a:r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/>
              <a:t>terkini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. </a:t>
            </a:r>
          </a:p>
          <a:p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mengerti</a:t>
            </a:r>
            <a:r>
              <a:rPr lang="en-US" dirty="0"/>
              <a:t> </a:t>
            </a:r>
            <a:r>
              <a:rPr lang="en-US" dirty="0" err="1"/>
              <a:t>bidang-bidang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yang </a:t>
            </a:r>
            <a:r>
              <a:rPr lang="en-US" dirty="0" err="1"/>
              <a:t>berkaitan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442198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referensi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0"/>
            <a:r>
              <a:rPr lang="en-US" dirty="0"/>
              <a:t>Vincent </a:t>
            </a:r>
            <a:r>
              <a:rPr lang="en-US" dirty="0" err="1"/>
              <a:t>Suhartono</a:t>
            </a:r>
            <a:r>
              <a:rPr lang="en-US" dirty="0"/>
              <a:t>, </a:t>
            </a:r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, </a:t>
            </a:r>
            <a:r>
              <a:rPr lang="en-US" dirty="0" err="1"/>
              <a:t>Penerbit</a:t>
            </a:r>
            <a:r>
              <a:rPr lang="en-US" dirty="0"/>
              <a:t> Andi, 2011.</a:t>
            </a:r>
            <a:endParaRPr lang="id-ID" dirty="0"/>
          </a:p>
          <a:p>
            <a:pPr lvl="0"/>
            <a:r>
              <a:rPr lang="en-US" dirty="0" err="1"/>
              <a:t>Kusumadewi</a:t>
            </a:r>
            <a:r>
              <a:rPr lang="en-US" dirty="0"/>
              <a:t>, Artificial Intelligence (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Aplikasinya</a:t>
            </a:r>
            <a:r>
              <a:rPr lang="en-US" dirty="0"/>
              <a:t>), </a:t>
            </a:r>
            <a:r>
              <a:rPr lang="en-US" dirty="0" err="1"/>
              <a:t>Graha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, 2003.</a:t>
            </a:r>
            <a:endParaRPr lang="id-ID" dirty="0"/>
          </a:p>
          <a:p>
            <a:pPr lvl="0"/>
            <a:r>
              <a:rPr lang="en-US" dirty="0" err="1"/>
              <a:t>Suyanto</a:t>
            </a:r>
            <a:r>
              <a:rPr lang="en-US" dirty="0"/>
              <a:t>, Soft Computing </a:t>
            </a:r>
            <a:r>
              <a:rPr lang="en-US" dirty="0" err="1"/>
              <a:t>Membangun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Ber</a:t>
            </a:r>
            <a:r>
              <a:rPr lang="en-US" dirty="0"/>
              <a:t>-IQ Tinggi, </a:t>
            </a:r>
            <a:r>
              <a:rPr lang="en-US" dirty="0" err="1"/>
              <a:t>Penerbit</a:t>
            </a:r>
            <a:r>
              <a:rPr lang="en-US" dirty="0"/>
              <a:t> </a:t>
            </a:r>
            <a:r>
              <a:rPr lang="en-US" dirty="0" err="1"/>
              <a:t>Informatika</a:t>
            </a:r>
            <a:r>
              <a:rPr lang="en-US" dirty="0"/>
              <a:t>, 2008.</a:t>
            </a:r>
            <a:endParaRPr lang="id-ID" dirty="0"/>
          </a:p>
          <a:p>
            <a:r>
              <a:rPr lang="en-US" dirty="0" err="1"/>
              <a:t>Suyanto</a:t>
            </a:r>
            <a:r>
              <a:rPr lang="en-US" dirty="0"/>
              <a:t>, Artificial Intelligence, </a:t>
            </a:r>
            <a:r>
              <a:rPr lang="en-US" dirty="0" err="1"/>
              <a:t>Penerbit</a:t>
            </a:r>
            <a:r>
              <a:rPr lang="en-US" dirty="0"/>
              <a:t> </a:t>
            </a:r>
            <a:r>
              <a:rPr lang="en-US" dirty="0" err="1"/>
              <a:t>Informatika</a:t>
            </a:r>
            <a:r>
              <a:rPr lang="en-US" dirty="0"/>
              <a:t>, 2011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180213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16 kali </a:t>
            </a:r>
            <a:r>
              <a:rPr lang="en-US" dirty="0" err="1"/>
              <a:t>pertemuan</a:t>
            </a:r>
            <a:r>
              <a:rPr lang="en-US" dirty="0"/>
              <a:t> 	</a:t>
            </a:r>
            <a:r>
              <a:rPr lang="en-US" dirty="0">
                <a:sym typeface="Wingdings" panose="05000000000000000000" pitchFamily="2" charset="2"/>
              </a:rPr>
              <a:t> 14 </a:t>
            </a:r>
            <a:r>
              <a:rPr lang="en-US" dirty="0" err="1">
                <a:sym typeface="Wingdings" panose="05000000000000000000" pitchFamily="2" charset="2"/>
              </a:rPr>
              <a:t>tatap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muka</a:t>
            </a: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			 1x UTS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			 1x UAS	</a:t>
            </a:r>
            <a:endParaRPr lang="en-US" dirty="0"/>
          </a:p>
          <a:p>
            <a:r>
              <a:rPr lang="en-US" dirty="0"/>
              <a:t>14 kali </a:t>
            </a:r>
            <a:r>
              <a:rPr lang="en-US" dirty="0" err="1"/>
              <a:t>tatap</a:t>
            </a:r>
            <a:r>
              <a:rPr lang="en-US" dirty="0"/>
              <a:t> </a:t>
            </a:r>
            <a:r>
              <a:rPr lang="en-US" dirty="0" err="1"/>
              <a:t>muka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>
                <a:sym typeface="Wingdings" panose="05000000000000000000" pitchFamily="2" charset="2"/>
              </a:rPr>
              <a:t>kuliah</a:t>
            </a:r>
            <a:r>
              <a:rPr lang="en-US" dirty="0">
                <a:sym typeface="Wingdings" panose="05000000000000000000" pitchFamily="2" charset="2"/>
              </a:rPr>
              <a:t>, </a:t>
            </a:r>
            <a:r>
              <a:rPr lang="en-US" dirty="0" err="1">
                <a:sym typeface="Wingdings" panose="05000000000000000000" pitchFamily="2" charset="2"/>
              </a:rPr>
              <a:t>kuis</a:t>
            </a:r>
            <a:r>
              <a:rPr lang="en-US" dirty="0">
                <a:sym typeface="Wingdings" panose="05000000000000000000" pitchFamily="2" charset="2"/>
              </a:rPr>
              <a:t>, </a:t>
            </a:r>
            <a:r>
              <a:rPr lang="en-US" dirty="0" err="1">
                <a:sym typeface="Wingdings" panose="05000000000000000000" pitchFamily="2" charset="2"/>
              </a:rPr>
              <a:t>tugas</a:t>
            </a:r>
            <a:r>
              <a:rPr lang="en-US" dirty="0">
                <a:sym typeface="Wingdings" panose="05000000000000000000" pitchFamily="2" charset="2"/>
              </a:rPr>
              <a:t> (</a:t>
            </a:r>
            <a:r>
              <a:rPr lang="en-US" dirty="0" err="1">
                <a:sym typeface="Wingdings" panose="05000000000000000000" pitchFamily="2" charset="2"/>
              </a:rPr>
              <a:t>individu</a:t>
            </a:r>
            <a:r>
              <a:rPr lang="en-US" dirty="0">
                <a:sym typeface="Wingdings" panose="05000000000000000000" pitchFamily="2" charset="2"/>
              </a:rPr>
              <a:t> /  </a:t>
            </a:r>
            <a:r>
              <a:rPr lang="en-US" dirty="0" err="1">
                <a:sym typeface="Wingdings" panose="05000000000000000000" pitchFamily="2" charset="2"/>
              </a:rPr>
              <a:t>kelompok</a:t>
            </a:r>
            <a:r>
              <a:rPr lang="en-US" dirty="0">
                <a:sym typeface="Wingdings" panose="05000000000000000000" pitchFamily="2" charset="2"/>
              </a:rPr>
              <a:t>)</a:t>
            </a:r>
          </a:p>
          <a:p>
            <a:r>
              <a:rPr lang="en-US" dirty="0" err="1">
                <a:sym typeface="Wingdings" panose="05000000000000000000" pitchFamily="2" charset="2"/>
              </a:rPr>
              <a:t>tugas</a:t>
            </a:r>
            <a:r>
              <a:rPr lang="en-US" dirty="0">
                <a:sym typeface="Wingdings" panose="05000000000000000000" pitchFamily="2" charset="2"/>
              </a:rPr>
              <a:t>  </a:t>
            </a:r>
            <a:r>
              <a:rPr lang="en-US" dirty="0" err="1">
                <a:sym typeface="Wingdings" panose="05000000000000000000" pitchFamily="2" charset="2"/>
              </a:rPr>
              <a:t>presentasi</a:t>
            </a:r>
            <a:r>
              <a:rPr lang="en-US" dirty="0">
                <a:sym typeface="Wingdings" panose="05000000000000000000" pitchFamily="2" charset="2"/>
              </a:rPr>
              <a:t>  </a:t>
            </a:r>
            <a:r>
              <a:rPr lang="en-US" dirty="0" err="1">
                <a:sym typeface="Wingdings" panose="05000000000000000000" pitchFamily="2" charset="2"/>
              </a:rPr>
              <a:t>kirim</a:t>
            </a:r>
            <a:r>
              <a:rPr lang="en-US" dirty="0">
                <a:sym typeface="Wingdings" panose="05000000000000000000" pitchFamily="2" charset="2"/>
              </a:rPr>
              <a:t> email </a:t>
            </a:r>
            <a:r>
              <a:rPr lang="en-US" dirty="0" err="1">
                <a:sym typeface="Wingdings" panose="05000000000000000000" pitchFamily="2" charset="2"/>
              </a:rPr>
              <a:t>dokumen</a:t>
            </a:r>
            <a:r>
              <a:rPr lang="en-US" dirty="0">
                <a:sym typeface="Wingdings" panose="05000000000000000000" pitchFamily="2" charset="2"/>
              </a:rPr>
              <a:t> (word) +  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		   	</a:t>
            </a:r>
            <a:r>
              <a:rPr lang="en-US" dirty="0" err="1">
                <a:sym typeface="Wingdings" panose="05000000000000000000" pitchFamily="2" charset="2"/>
              </a:rPr>
              <a:t>presentasi</a:t>
            </a:r>
            <a:r>
              <a:rPr lang="en-US" dirty="0">
                <a:sym typeface="Wingdings" panose="05000000000000000000" pitchFamily="2" charset="2"/>
              </a:rPr>
              <a:t> (ppt)</a:t>
            </a:r>
            <a:endParaRPr lang="en-US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562177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penilaian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err="1"/>
              <a:t>Keaktifan</a:t>
            </a:r>
            <a:r>
              <a:rPr lang="en-US" dirty="0"/>
              <a:t>	: 15%</a:t>
            </a:r>
          </a:p>
          <a:p>
            <a:pPr>
              <a:lnSpc>
                <a:spcPct val="150000"/>
              </a:lnSpc>
            </a:pPr>
            <a:r>
              <a:rPr lang="en-US" dirty="0" err="1"/>
              <a:t>Tugas</a:t>
            </a:r>
            <a:r>
              <a:rPr lang="en-US" dirty="0"/>
              <a:t>		: 15%</a:t>
            </a:r>
          </a:p>
          <a:p>
            <a:pPr>
              <a:lnSpc>
                <a:spcPct val="150000"/>
              </a:lnSpc>
            </a:pPr>
            <a:r>
              <a:rPr lang="en-US" dirty="0"/>
              <a:t>Quiz		: 10%</a:t>
            </a:r>
          </a:p>
          <a:p>
            <a:pPr>
              <a:lnSpc>
                <a:spcPct val="150000"/>
              </a:lnSpc>
            </a:pPr>
            <a:r>
              <a:rPr lang="en-US" dirty="0"/>
              <a:t>UTS		: 20%</a:t>
            </a:r>
          </a:p>
          <a:p>
            <a:pPr>
              <a:lnSpc>
                <a:spcPct val="150000"/>
              </a:lnSpc>
            </a:pPr>
            <a:r>
              <a:rPr lang="en-US" dirty="0"/>
              <a:t>UAS		: 40%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711784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penilaian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id-ID" dirty="0"/>
              <a:t>A	=  4  	(Sangat Baik)		80 – 100</a:t>
            </a:r>
            <a:endParaRPr lang="en-GB" dirty="0"/>
          </a:p>
          <a:p>
            <a:r>
              <a:rPr lang="id-ID" dirty="0"/>
              <a:t>B+ </a:t>
            </a:r>
            <a:r>
              <a:rPr lang="en-US" dirty="0"/>
              <a:t>	</a:t>
            </a:r>
            <a:r>
              <a:rPr lang="id-ID" dirty="0"/>
              <a:t>= 3.5  </a:t>
            </a:r>
            <a:r>
              <a:rPr lang="en-US" dirty="0"/>
              <a:t>	</a:t>
            </a:r>
            <a:r>
              <a:rPr lang="id-ID" dirty="0"/>
              <a:t>(Sangat Baik)		75 – 79.9</a:t>
            </a:r>
            <a:endParaRPr lang="en-GB" dirty="0"/>
          </a:p>
          <a:p>
            <a:r>
              <a:rPr lang="id-ID" dirty="0"/>
              <a:t>B	=  3	(Baik)			70 – 74.9</a:t>
            </a:r>
            <a:endParaRPr lang="en-GB" dirty="0"/>
          </a:p>
          <a:p>
            <a:r>
              <a:rPr lang="id-ID" dirty="0"/>
              <a:t>C+ </a:t>
            </a:r>
            <a:r>
              <a:rPr lang="en-US" dirty="0"/>
              <a:t>	</a:t>
            </a:r>
            <a:r>
              <a:rPr lang="id-ID" dirty="0"/>
              <a:t>= 2.5  </a:t>
            </a:r>
            <a:r>
              <a:rPr lang="en-US" dirty="0"/>
              <a:t>	</a:t>
            </a:r>
            <a:r>
              <a:rPr lang="id-ID" dirty="0"/>
              <a:t>(Baik)			65 – 69.9</a:t>
            </a:r>
            <a:endParaRPr lang="en-GB" dirty="0"/>
          </a:p>
          <a:p>
            <a:r>
              <a:rPr lang="id-ID" dirty="0"/>
              <a:t>C	=  2	(Cukup)			60 – 64.9</a:t>
            </a:r>
            <a:endParaRPr lang="en-GB" dirty="0"/>
          </a:p>
          <a:p>
            <a:r>
              <a:rPr lang="id-ID" dirty="0"/>
              <a:t>D	=  1	(Kurang)		45 – 59.9 </a:t>
            </a:r>
            <a:endParaRPr lang="en-GB" dirty="0"/>
          </a:p>
          <a:p>
            <a:r>
              <a:rPr lang="id-ID" dirty="0"/>
              <a:t>E	=  0	(Gagal)</a:t>
            </a:r>
            <a:r>
              <a:rPr lang="en-US" dirty="0"/>
              <a:t>  			</a:t>
            </a:r>
            <a:r>
              <a:rPr lang="id-ID" dirty="0"/>
              <a:t>0 – 44.9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2684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cerdas</a:t>
            </a:r>
            <a:endParaRPr lang="id-ID" dirty="0"/>
          </a:p>
        </p:txBody>
      </p:sp>
      <p:pic>
        <p:nvPicPr>
          <p:cNvPr id="1026" name="Picture 2" descr="Gambar terka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2" y="1837766"/>
            <a:ext cx="1526484" cy="2034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asil gambar untuk fuzzy log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872" y="341434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www.5tonacunit.org/wp-content/gallery/air-conditioner/a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2621" y="1625731"/>
            <a:ext cx="2751457" cy="15793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://202.67.224.140/pdimage/66/5092166_radosautomaticdoo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0156" y="1837766"/>
            <a:ext cx="3233144" cy="21376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4108774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 </a:t>
            </a:r>
            <a:r>
              <a:rPr lang="en-US" dirty="0" err="1"/>
              <a:t>kecerdasan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None/>
            </a:pPr>
            <a:r>
              <a:rPr lang="en-US" dirty="0" err="1">
                <a:sym typeface="Wingdings" pitchFamily="2" charset="2"/>
              </a:rPr>
              <a:t>kemampuan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untuk</a:t>
            </a:r>
            <a:r>
              <a:rPr lang="en-US" dirty="0">
                <a:sym typeface="Wingdings" pitchFamily="2" charset="2"/>
              </a:rPr>
              <a:t>  …</a:t>
            </a:r>
          </a:p>
          <a:p>
            <a:r>
              <a:rPr lang="en-US" dirty="0" err="1">
                <a:sym typeface="Wingdings" pitchFamily="2" charset="2"/>
              </a:rPr>
              <a:t>belajar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atau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mengerti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dari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pengalaman</a:t>
            </a:r>
            <a:r>
              <a:rPr lang="en-US" dirty="0">
                <a:sym typeface="Wingdings" pitchFamily="2" charset="2"/>
              </a:rPr>
              <a:t>,  </a:t>
            </a:r>
          </a:p>
          <a:p>
            <a:r>
              <a:rPr lang="en-US" dirty="0" err="1">
                <a:sym typeface="Wingdings" pitchFamily="2" charset="2"/>
              </a:rPr>
              <a:t>memahami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pesan</a:t>
            </a:r>
            <a:r>
              <a:rPr lang="en-US" dirty="0">
                <a:sym typeface="Wingdings" pitchFamily="2" charset="2"/>
              </a:rPr>
              <a:t> yang </a:t>
            </a:r>
            <a:r>
              <a:rPr lang="en-US" dirty="0" err="1">
                <a:sym typeface="Wingdings" pitchFamily="2" charset="2"/>
              </a:rPr>
              <a:t>kontradiktif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dan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ambigu</a:t>
            </a:r>
            <a:r>
              <a:rPr lang="en-US" dirty="0">
                <a:sym typeface="Wingdings" pitchFamily="2" charset="2"/>
              </a:rPr>
              <a:t>,</a:t>
            </a:r>
          </a:p>
          <a:p>
            <a:r>
              <a:rPr lang="en-US" dirty="0" err="1">
                <a:sym typeface="Wingdings" pitchFamily="2" charset="2"/>
              </a:rPr>
              <a:t>menanggapi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dengan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cepat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dan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baik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atas</a:t>
            </a:r>
            <a:r>
              <a:rPr lang="en-US" dirty="0">
                <a:sym typeface="Wingdings" pitchFamily="2" charset="2"/>
              </a:rPr>
              <a:t>  </a:t>
            </a:r>
            <a:r>
              <a:rPr lang="en-US" dirty="0" err="1">
                <a:sym typeface="Wingdings" pitchFamily="2" charset="2"/>
              </a:rPr>
              <a:t>situasi</a:t>
            </a:r>
            <a:r>
              <a:rPr lang="en-US" dirty="0">
                <a:sym typeface="Wingdings" pitchFamily="2" charset="2"/>
              </a:rPr>
              <a:t> yang </a:t>
            </a:r>
            <a:r>
              <a:rPr lang="en-US" dirty="0" err="1">
                <a:sym typeface="Wingdings" pitchFamily="2" charset="2"/>
              </a:rPr>
              <a:t>baru</a:t>
            </a:r>
            <a:r>
              <a:rPr lang="en-US" dirty="0">
                <a:sym typeface="Wingdings" pitchFamily="2" charset="2"/>
              </a:rPr>
              <a:t>, </a:t>
            </a:r>
          </a:p>
          <a:p>
            <a:r>
              <a:rPr lang="en-US" dirty="0" err="1">
                <a:sym typeface="Wingdings" pitchFamily="2" charset="2"/>
              </a:rPr>
              <a:t>menggunakan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penalaran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dalam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memecahkan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masalah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serta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menyelesaikannya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dengan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efektif</a:t>
            </a:r>
            <a:endParaRPr lang="en-US" dirty="0">
              <a:sym typeface="Wingdings" pitchFamily="2" charset="2"/>
            </a:endParaRPr>
          </a:p>
          <a:p>
            <a:pPr>
              <a:buFont typeface="Wingdings" pitchFamily="2" charset="2"/>
              <a:buNone/>
            </a:pPr>
            <a:endParaRPr lang="en-US" dirty="0">
              <a:sym typeface="Wingdings" pitchFamily="2" charset="2"/>
            </a:endParaRPr>
          </a:p>
          <a:p>
            <a:pPr algn="r">
              <a:buFont typeface="Wingdings" pitchFamily="2" charset="2"/>
              <a:buNone/>
            </a:pPr>
            <a:r>
              <a:rPr lang="en-US" dirty="0">
                <a:sym typeface="Wingdings" pitchFamily="2" charset="2"/>
              </a:rPr>
              <a:t>(Winston </a:t>
            </a:r>
            <a:r>
              <a:rPr lang="en-US" dirty="0" err="1">
                <a:sym typeface="Wingdings" pitchFamily="2" charset="2"/>
              </a:rPr>
              <a:t>dan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Pendergast</a:t>
            </a:r>
            <a:r>
              <a:rPr lang="en-US" dirty="0">
                <a:sym typeface="Wingdings" pitchFamily="2" charset="2"/>
              </a:rPr>
              <a:t>, 1994)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142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 / </a:t>
            </a:r>
            <a:r>
              <a:rPr lang="en-US" dirty="0" err="1"/>
              <a:t>ai</a:t>
            </a:r>
            <a:r>
              <a:rPr lang="en-US" dirty="0"/>
              <a:t> 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kawasan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, </a:t>
            </a:r>
            <a:r>
              <a:rPr lang="en-US" dirty="0" err="1"/>
              <a:t>aplikasi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instruksi</a:t>
            </a:r>
            <a:r>
              <a:rPr lang="en-US" dirty="0"/>
              <a:t> yang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pemrograman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yang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pandangan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cerdas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r">
              <a:buNone/>
            </a:pPr>
            <a:r>
              <a:rPr lang="en-US" dirty="0"/>
              <a:t>(H. A. Simon [1987])</a:t>
            </a:r>
          </a:p>
        </p:txBody>
      </p:sp>
    </p:spTree>
    <p:extLst>
      <p:ext uri="{BB962C8B-B14F-4D97-AF65-F5344CB8AC3E}">
        <p14:creationId xmlns:p14="http://schemas.microsoft.com/office/powerpoint/2010/main" val="3943608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 / </a:t>
            </a:r>
            <a:r>
              <a:rPr lang="en-US" dirty="0" err="1"/>
              <a:t>ai</a:t>
            </a:r>
            <a:r>
              <a:rPr lang="en-US" dirty="0"/>
              <a:t> 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ja-JP" cap="none" dirty="0" err="1"/>
              <a:t>Otomasi</a:t>
            </a:r>
            <a:r>
              <a:rPr lang="en-US" altLang="ja-JP" cap="none" dirty="0"/>
              <a:t> </a:t>
            </a:r>
            <a:r>
              <a:rPr lang="en-US" altLang="ja-JP" cap="none" dirty="0" err="1"/>
              <a:t>aktivitas</a:t>
            </a:r>
            <a:r>
              <a:rPr lang="en-US" altLang="ja-JP" cap="none" dirty="0"/>
              <a:t> yang </a:t>
            </a:r>
            <a:r>
              <a:rPr lang="en-US" altLang="ja-JP" cap="none" dirty="0" err="1"/>
              <a:t>berhubungan</a:t>
            </a:r>
            <a:r>
              <a:rPr lang="en-US" altLang="ja-JP" cap="none" dirty="0"/>
              <a:t> </a:t>
            </a:r>
            <a:r>
              <a:rPr lang="en-US" altLang="ja-JP" cap="none" dirty="0" err="1"/>
              <a:t>dengan</a:t>
            </a:r>
            <a:r>
              <a:rPr lang="en-US" altLang="ja-JP" cap="none" dirty="0"/>
              <a:t> </a:t>
            </a:r>
            <a:r>
              <a:rPr lang="en-US" cap="none" dirty="0"/>
              <a:t> </a:t>
            </a:r>
            <a:r>
              <a:rPr lang="en-US" altLang="ja-JP" cap="none" dirty="0"/>
              <a:t>proses </a:t>
            </a:r>
            <a:r>
              <a:rPr lang="en-US" altLang="ja-JP" cap="none" dirty="0" err="1"/>
              <a:t>berpikir</a:t>
            </a:r>
            <a:r>
              <a:rPr lang="en-US" altLang="ja-JP" cap="none" dirty="0"/>
              <a:t>, </a:t>
            </a:r>
            <a:r>
              <a:rPr lang="en-US" altLang="ja-JP" cap="none" dirty="0" err="1"/>
              <a:t>pemecahan</a:t>
            </a:r>
            <a:r>
              <a:rPr lang="en-US" altLang="ja-JP" cap="none" dirty="0"/>
              <a:t> </a:t>
            </a:r>
            <a:r>
              <a:rPr lang="en-US" altLang="ja-JP" cap="none" dirty="0" err="1"/>
              <a:t>masalah</a:t>
            </a:r>
            <a:r>
              <a:rPr lang="en-US" altLang="ja-JP" cap="none" dirty="0"/>
              <a:t> </a:t>
            </a:r>
            <a:r>
              <a:rPr lang="en-US" altLang="ja-JP" cap="none" dirty="0" err="1"/>
              <a:t>dan</a:t>
            </a:r>
            <a:r>
              <a:rPr lang="en-US" altLang="ja-JP" cap="none" dirty="0"/>
              <a:t> </a:t>
            </a:r>
            <a:r>
              <a:rPr lang="en-US" altLang="ja-JP" cap="none" dirty="0" err="1"/>
              <a:t>pembelajaran</a:t>
            </a:r>
            <a:r>
              <a:rPr lang="en-US" altLang="ja-JP" cap="none" dirty="0"/>
              <a:t>. </a:t>
            </a:r>
            <a:br>
              <a:rPr lang="en-US" altLang="ja-JP" cap="none" dirty="0"/>
            </a:br>
            <a:endParaRPr lang="en-US" altLang="ja-JP" cap="none" dirty="0"/>
          </a:p>
          <a:p>
            <a:endParaRPr lang="en-US" altLang="ja-JP" cap="none" dirty="0"/>
          </a:p>
          <a:p>
            <a:pPr marL="0" indent="0">
              <a:buNone/>
            </a:pPr>
            <a:endParaRPr lang="en-US" cap="none" dirty="0"/>
          </a:p>
          <a:p>
            <a:pPr marL="0" indent="0" algn="r">
              <a:buNone/>
            </a:pPr>
            <a:r>
              <a:rPr lang="en-US" cap="none" dirty="0"/>
              <a:t>(Bellman, 1978)</a:t>
            </a:r>
            <a:endParaRPr lang="en-US" cap="none" dirty="0">
              <a:latin typeface="Arial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1944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 / </a:t>
            </a:r>
            <a:r>
              <a:rPr lang="en-US" dirty="0" err="1"/>
              <a:t>ai</a:t>
            </a:r>
            <a:r>
              <a:rPr lang="en-US" dirty="0"/>
              <a:t> 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ja-JP" cap="none" dirty="0" err="1"/>
              <a:t>Studi</a:t>
            </a:r>
            <a:r>
              <a:rPr lang="en-US" altLang="ja-JP" cap="none" dirty="0"/>
              <a:t> </a:t>
            </a:r>
            <a:r>
              <a:rPr lang="en-US" altLang="ja-JP" cap="none" dirty="0" err="1"/>
              <a:t>tentang</a:t>
            </a:r>
            <a:r>
              <a:rPr lang="en-US" altLang="ja-JP" cap="none" dirty="0"/>
              <a:t> </a:t>
            </a:r>
            <a:r>
              <a:rPr lang="en-US" altLang="ja-JP" cap="none" dirty="0" err="1"/>
              <a:t>kemampuan</a:t>
            </a:r>
            <a:r>
              <a:rPr lang="en-US" altLang="ja-JP" cap="none" dirty="0"/>
              <a:t> </a:t>
            </a:r>
            <a:r>
              <a:rPr lang="en-US" altLang="ja-JP" cap="none" dirty="0" err="1"/>
              <a:t>mengindera</a:t>
            </a:r>
            <a:r>
              <a:rPr lang="en-US" altLang="ja-JP" cap="none" dirty="0"/>
              <a:t> </a:t>
            </a:r>
            <a:r>
              <a:rPr lang="en-US" altLang="ja-JP" cap="none" dirty="0" err="1"/>
              <a:t>dengan</a:t>
            </a:r>
            <a:r>
              <a:rPr lang="en-US" altLang="ja-JP" cap="none" dirty="0"/>
              <a:t> </a:t>
            </a:r>
            <a:r>
              <a:rPr lang="en-US" altLang="ja-JP" cap="none" dirty="0" err="1"/>
              <a:t>menggunakan</a:t>
            </a:r>
            <a:r>
              <a:rPr lang="en-US" altLang="ja-JP" cap="none" dirty="0"/>
              <a:t> model </a:t>
            </a:r>
            <a:r>
              <a:rPr lang="en-US" altLang="ja-JP" cap="none" dirty="0" err="1"/>
              <a:t>komputasi</a:t>
            </a:r>
            <a:r>
              <a:rPr lang="en-US" altLang="ja-JP" cap="none" dirty="0"/>
              <a:t>. </a:t>
            </a:r>
          </a:p>
          <a:p>
            <a:pPr marL="0" indent="0">
              <a:buNone/>
            </a:pPr>
            <a:endParaRPr lang="en-US" cap="none" dirty="0"/>
          </a:p>
          <a:p>
            <a:pPr marL="0" indent="0">
              <a:buNone/>
            </a:pPr>
            <a:endParaRPr lang="en-US" cap="none" dirty="0"/>
          </a:p>
          <a:p>
            <a:pPr marL="0" indent="0" algn="r">
              <a:buNone/>
            </a:pPr>
            <a:r>
              <a:rPr lang="en-US" cap="none" dirty="0"/>
              <a:t>(</a:t>
            </a:r>
            <a:r>
              <a:rPr lang="en-US" cap="none" dirty="0" err="1"/>
              <a:t>Charniak+McDermott</a:t>
            </a:r>
            <a:r>
              <a:rPr lang="en-US" cap="none" dirty="0"/>
              <a:t>, 1985)</a:t>
            </a:r>
            <a:endParaRPr lang="en-US" cap="none" dirty="0">
              <a:latin typeface="Arial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848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 / </a:t>
            </a:r>
            <a:r>
              <a:rPr lang="en-US" dirty="0" err="1"/>
              <a:t>ai</a:t>
            </a:r>
            <a:r>
              <a:rPr lang="en-US" dirty="0"/>
              <a:t> 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hal-hal</a:t>
            </a:r>
            <a:r>
              <a:rPr lang="en-US" dirty="0"/>
              <a:t> yang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 algn="r">
              <a:buNone/>
            </a:pPr>
            <a:r>
              <a:rPr lang="en-US" dirty="0"/>
              <a:t>(Rich and Knight [1991])</a:t>
            </a:r>
          </a:p>
        </p:txBody>
      </p:sp>
    </p:spTree>
    <p:extLst>
      <p:ext uri="{BB962C8B-B14F-4D97-AF65-F5344CB8AC3E}">
        <p14:creationId xmlns:p14="http://schemas.microsoft.com/office/powerpoint/2010/main" val="38051026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 / </a:t>
            </a:r>
            <a:r>
              <a:rPr lang="en-US" dirty="0" err="1"/>
              <a:t>ai</a:t>
            </a:r>
            <a:r>
              <a:rPr lang="en-US" dirty="0"/>
              <a:t> 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ja-JP" cap="none" dirty="0" err="1"/>
              <a:t>Cabang</a:t>
            </a:r>
            <a:r>
              <a:rPr lang="en-US" altLang="ja-JP" cap="none" dirty="0"/>
              <a:t> </a:t>
            </a:r>
            <a:r>
              <a:rPr lang="en-US" altLang="ja-JP" cap="none" dirty="0" err="1"/>
              <a:t>dari</a:t>
            </a:r>
            <a:r>
              <a:rPr lang="en-US" altLang="ja-JP" cap="none" dirty="0"/>
              <a:t> </a:t>
            </a:r>
            <a:r>
              <a:rPr lang="en-US" altLang="ja-JP" cap="none" dirty="0" err="1"/>
              <a:t>ilmu</a:t>
            </a:r>
            <a:r>
              <a:rPr lang="en-US" altLang="ja-JP" cap="none" dirty="0"/>
              <a:t> </a:t>
            </a:r>
            <a:r>
              <a:rPr lang="en-US" altLang="ja-JP" cap="none" dirty="0" err="1"/>
              <a:t>komputer</a:t>
            </a:r>
            <a:r>
              <a:rPr lang="en-US" altLang="ja-JP" cap="none" dirty="0"/>
              <a:t> yang </a:t>
            </a:r>
            <a:r>
              <a:rPr lang="en-US" altLang="ja-JP" cap="none" dirty="0" err="1"/>
              <a:t>fokus</a:t>
            </a:r>
            <a:r>
              <a:rPr lang="en-US" altLang="ja-JP" cap="none" dirty="0"/>
              <a:t> </a:t>
            </a:r>
            <a:r>
              <a:rPr lang="en-US" altLang="ja-JP" cap="none" dirty="0" err="1"/>
              <a:t>pada</a:t>
            </a:r>
            <a:r>
              <a:rPr lang="en-US" altLang="ja-JP" cap="none" dirty="0"/>
              <a:t> </a:t>
            </a:r>
            <a:r>
              <a:rPr lang="en-US" altLang="ja-JP" cap="none" dirty="0" err="1"/>
              <a:t>otomasi</a:t>
            </a:r>
            <a:r>
              <a:rPr lang="en-US" altLang="ja-JP" cap="none" dirty="0"/>
              <a:t> </a:t>
            </a:r>
            <a:r>
              <a:rPr lang="en-US" altLang="ja-JP" cap="none" dirty="0" err="1"/>
              <a:t>perilaku</a:t>
            </a:r>
            <a:r>
              <a:rPr lang="en-US" altLang="ja-JP" cap="none" dirty="0"/>
              <a:t> yang </a:t>
            </a:r>
            <a:r>
              <a:rPr lang="en-US" altLang="ja-JP" cap="none" dirty="0" err="1"/>
              <a:t>cerdas</a:t>
            </a:r>
            <a:r>
              <a:rPr lang="en-US" altLang="ja-JP" cap="none" dirty="0"/>
              <a:t>. </a:t>
            </a:r>
          </a:p>
          <a:p>
            <a:pPr marL="0" indent="0">
              <a:buNone/>
            </a:pPr>
            <a:endParaRPr lang="en-US" cap="none" dirty="0"/>
          </a:p>
          <a:p>
            <a:pPr marL="0" indent="0">
              <a:buNone/>
            </a:pPr>
            <a:endParaRPr lang="en-US" cap="none" dirty="0"/>
          </a:p>
          <a:p>
            <a:pPr marL="0" indent="0" algn="r">
              <a:buNone/>
            </a:pPr>
            <a:r>
              <a:rPr lang="en-US" cap="none" dirty="0"/>
              <a:t>(Luger+Stubblefield,1993)</a:t>
            </a:r>
            <a:endParaRPr lang="en-US" cap="none" dirty="0">
              <a:latin typeface="Arial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2606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 / </a:t>
            </a:r>
            <a:r>
              <a:rPr lang="en-US" dirty="0" err="1"/>
              <a:t>ai</a:t>
            </a:r>
            <a:r>
              <a:rPr lang="en-US" dirty="0"/>
              <a:t> 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err="1"/>
              <a:t>Kategori</a:t>
            </a:r>
            <a:r>
              <a:rPr lang="en-US" dirty="0"/>
              <a:t> </a:t>
            </a:r>
            <a:r>
              <a:rPr lang="en-US" dirty="0" err="1"/>
              <a:t>definisi</a:t>
            </a:r>
            <a:r>
              <a:rPr lang="en-US" dirty="0"/>
              <a:t> </a:t>
            </a:r>
            <a:r>
              <a:rPr lang="en-US" dirty="0" err="1"/>
              <a:t>ai</a:t>
            </a:r>
            <a:endParaRPr lang="en-US" dirty="0"/>
          </a:p>
          <a:p>
            <a:r>
              <a:rPr lang="en-US" dirty="0"/>
              <a:t>1. thinking humanly</a:t>
            </a:r>
          </a:p>
          <a:p>
            <a:r>
              <a:rPr lang="en-US" dirty="0"/>
              <a:t>2. acting humanly</a:t>
            </a:r>
          </a:p>
          <a:p>
            <a:r>
              <a:rPr lang="en-US" dirty="0"/>
              <a:t>3. thinking rationally</a:t>
            </a:r>
          </a:p>
          <a:p>
            <a:r>
              <a:rPr lang="en-US" dirty="0"/>
              <a:t>4. acting rationally</a:t>
            </a:r>
          </a:p>
          <a:p>
            <a:endParaRPr lang="en-US" dirty="0"/>
          </a:p>
        </p:txBody>
      </p:sp>
      <p:graphicFrame>
        <p:nvGraphicFramePr>
          <p:cNvPr id="4" name="Group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6201472"/>
              </p:ext>
            </p:extLst>
          </p:nvPr>
        </p:nvGraphicFramePr>
        <p:xfrm>
          <a:off x="4028053" y="2995487"/>
          <a:ext cx="4164634" cy="759316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20823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96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Thinking humanly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Thinking rationally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6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Acting humanly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Acting rationally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46357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 / </a:t>
            </a:r>
            <a:r>
              <a:rPr lang="en-US" dirty="0" err="1"/>
              <a:t>ai</a:t>
            </a:r>
            <a:r>
              <a:rPr lang="en-US" dirty="0"/>
              <a:t> 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sz="2400" dirty="0">
                <a:solidFill>
                  <a:srgbClr val="FF0000"/>
                </a:solidFill>
              </a:rPr>
              <a:t>Thinking humanly</a:t>
            </a:r>
            <a:br>
              <a:rPr lang="en-US" sz="2400" dirty="0"/>
            </a:br>
            <a:r>
              <a:rPr lang="en-US" sz="2400" dirty="0"/>
              <a:t>(</a:t>
            </a:r>
            <a:r>
              <a:rPr lang="en-US" sz="2400" dirty="0" err="1"/>
              <a:t>Pendekatan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dua</a:t>
            </a:r>
            <a:r>
              <a:rPr lang="en-US" sz="2400" dirty="0"/>
              <a:t> </a:t>
            </a:r>
            <a:r>
              <a:rPr lang="en-US" sz="2400" dirty="0" err="1"/>
              <a:t>cara</a:t>
            </a:r>
            <a:r>
              <a:rPr lang="en-US" sz="2400" dirty="0"/>
              <a:t>)</a:t>
            </a:r>
          </a:p>
          <a:p>
            <a:pPr marL="742950" lvl="1" indent="-342900">
              <a:defRPr/>
            </a:pPr>
            <a:r>
              <a:rPr lang="en-US" sz="2000" dirty="0" err="1"/>
              <a:t>Melalui</a:t>
            </a:r>
            <a:r>
              <a:rPr lang="en-US" sz="2000" dirty="0"/>
              <a:t> </a:t>
            </a:r>
            <a:r>
              <a:rPr lang="en-US" sz="2000" dirty="0" err="1"/>
              <a:t>introspeksi</a:t>
            </a:r>
            <a:r>
              <a:rPr lang="en-US" sz="2000" dirty="0"/>
              <a:t>, </a:t>
            </a:r>
            <a:r>
              <a:rPr lang="en-US" sz="2000" dirty="0" err="1"/>
              <a:t>mencoba</a:t>
            </a:r>
            <a:r>
              <a:rPr lang="en-US" sz="2000" dirty="0"/>
              <a:t> </a:t>
            </a:r>
            <a:r>
              <a:rPr lang="en-US" sz="2000" dirty="0" err="1"/>
              <a:t>menangkap</a:t>
            </a:r>
            <a:r>
              <a:rPr lang="en-US" sz="2000" dirty="0"/>
              <a:t> </a:t>
            </a:r>
            <a:r>
              <a:rPr lang="en-US" sz="2000" dirty="0" err="1"/>
              <a:t>pemikiran</a:t>
            </a:r>
            <a:r>
              <a:rPr lang="en-US" sz="2000" dirty="0"/>
              <a:t> </a:t>
            </a:r>
            <a:r>
              <a:rPr lang="en-US" sz="2000" dirty="0" err="1"/>
              <a:t>kita</a:t>
            </a:r>
            <a:r>
              <a:rPr lang="en-US" sz="2000" dirty="0"/>
              <a:t> </a:t>
            </a:r>
            <a:r>
              <a:rPr lang="en-US" sz="2000" dirty="0" err="1"/>
              <a:t>sendiri</a:t>
            </a:r>
            <a:r>
              <a:rPr lang="en-US" sz="2000" dirty="0"/>
              <a:t> </a:t>
            </a:r>
            <a:r>
              <a:rPr lang="en-US" sz="2000" dirty="0" err="1"/>
              <a:t>saat</a:t>
            </a:r>
            <a:r>
              <a:rPr lang="en-US" sz="2000" dirty="0"/>
              <a:t> </a:t>
            </a:r>
            <a:r>
              <a:rPr lang="en-US" sz="2000" dirty="0" err="1"/>
              <a:t>kita</a:t>
            </a:r>
            <a:r>
              <a:rPr lang="en-US" sz="2000" dirty="0"/>
              <a:t> </a:t>
            </a:r>
            <a:r>
              <a:rPr lang="en-US" sz="2000" dirty="0" err="1"/>
              <a:t>berfikir</a:t>
            </a:r>
            <a:r>
              <a:rPr lang="en-US" sz="2000" dirty="0"/>
              <a:t>. “how do you know that you understand?”.</a:t>
            </a:r>
          </a:p>
          <a:p>
            <a:pPr marL="742950" lvl="1" indent="-342900">
              <a:defRPr/>
            </a:pPr>
            <a:r>
              <a:rPr lang="en-US" sz="2000" dirty="0" err="1"/>
              <a:t>Melalui</a:t>
            </a:r>
            <a:r>
              <a:rPr lang="en-US" sz="2000" dirty="0"/>
              <a:t> </a:t>
            </a:r>
            <a:r>
              <a:rPr lang="en-US" sz="2000" dirty="0" err="1"/>
              <a:t>penelitian-penelitian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segi</a:t>
            </a:r>
            <a:r>
              <a:rPr lang="en-US" sz="2000" dirty="0"/>
              <a:t> </a:t>
            </a:r>
            <a:r>
              <a:rPr lang="en-US" sz="2000" dirty="0" err="1"/>
              <a:t>psikologi</a:t>
            </a:r>
            <a:r>
              <a:rPr lang="en-US" sz="2000" dirty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200568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 / </a:t>
            </a:r>
            <a:r>
              <a:rPr lang="en-US" dirty="0" err="1"/>
              <a:t>ai</a:t>
            </a:r>
            <a:r>
              <a:rPr lang="en-US" dirty="0"/>
              <a:t> 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  <a:defRPr/>
            </a:pPr>
            <a:r>
              <a:rPr lang="en-US" sz="2400" dirty="0">
                <a:solidFill>
                  <a:srgbClr val="FF0000"/>
                </a:solidFill>
              </a:rPr>
              <a:t>Acting humanly</a:t>
            </a:r>
            <a:br>
              <a:rPr lang="en-US" sz="2400" dirty="0"/>
            </a:br>
            <a:r>
              <a:rPr lang="en-US" sz="2400" dirty="0"/>
              <a:t>(the Turing test approach, 1950)</a:t>
            </a:r>
          </a:p>
          <a:p>
            <a:pPr lvl="1">
              <a:defRPr/>
            </a:pPr>
            <a:r>
              <a:rPr lang="en-US" sz="2000" dirty="0" err="1"/>
              <a:t>Tahun</a:t>
            </a:r>
            <a:r>
              <a:rPr lang="en-US" sz="2000" dirty="0"/>
              <a:t> 1950, Alan Turing </a:t>
            </a:r>
            <a:r>
              <a:rPr lang="en-US" sz="2000" dirty="0" err="1"/>
              <a:t>merancang</a:t>
            </a:r>
            <a:r>
              <a:rPr lang="en-US" sz="2000" dirty="0"/>
              <a:t> </a:t>
            </a:r>
            <a:r>
              <a:rPr lang="en-US" sz="2000" dirty="0" err="1"/>
              <a:t>suatu</a:t>
            </a:r>
            <a:r>
              <a:rPr lang="en-US" sz="2000" dirty="0"/>
              <a:t> </a:t>
            </a:r>
            <a:r>
              <a:rPr lang="en-US" sz="2000" dirty="0" err="1"/>
              <a:t>ujian</a:t>
            </a:r>
            <a:r>
              <a:rPr lang="en-US" sz="2000" dirty="0"/>
              <a:t> </a:t>
            </a:r>
            <a:r>
              <a:rPr lang="en-US" sz="2000" dirty="0" err="1"/>
              <a:t>bagi</a:t>
            </a:r>
            <a:r>
              <a:rPr lang="en-US" sz="2000" dirty="0"/>
              <a:t> </a:t>
            </a:r>
            <a:r>
              <a:rPr lang="en-US" sz="2000" dirty="0" err="1"/>
              <a:t>komputer</a:t>
            </a:r>
            <a:r>
              <a:rPr lang="en-US" sz="2000" dirty="0"/>
              <a:t> yang </a:t>
            </a:r>
            <a:r>
              <a:rPr lang="en-US" sz="2000" dirty="0" err="1"/>
              <a:t>berintelijensia</a:t>
            </a:r>
            <a:r>
              <a:rPr lang="en-US" sz="2000" dirty="0"/>
              <a:t> (bot </a:t>
            </a:r>
            <a:r>
              <a:rPr lang="en-US" sz="2000" dirty="0" err="1"/>
              <a:t>Cerdas</a:t>
            </a:r>
            <a:r>
              <a:rPr lang="en-US" sz="2000" dirty="0"/>
              <a:t>)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menguji</a:t>
            </a:r>
            <a:r>
              <a:rPr lang="en-US" sz="2000" dirty="0"/>
              <a:t> </a:t>
            </a:r>
            <a:r>
              <a:rPr lang="en-US" sz="2000" dirty="0" err="1"/>
              <a:t>apakah</a:t>
            </a:r>
            <a:r>
              <a:rPr lang="en-US" sz="2000" dirty="0"/>
              <a:t> </a:t>
            </a:r>
            <a:r>
              <a:rPr lang="en-US" sz="2000" dirty="0" err="1"/>
              <a:t>komputer</a:t>
            </a:r>
            <a:r>
              <a:rPr lang="en-US" sz="2000" dirty="0"/>
              <a:t> </a:t>
            </a:r>
            <a:r>
              <a:rPr lang="en-US" sz="2000" dirty="0" err="1"/>
              <a:t>tersebut</a:t>
            </a:r>
            <a:r>
              <a:rPr lang="en-US" sz="2000" dirty="0"/>
              <a:t> </a:t>
            </a:r>
            <a:r>
              <a:rPr lang="en-US" sz="2000" dirty="0" err="1"/>
              <a:t>mampu</a:t>
            </a:r>
            <a:r>
              <a:rPr lang="en-US" sz="2000" dirty="0"/>
              <a:t> </a:t>
            </a:r>
            <a:r>
              <a:rPr lang="en-US" sz="2000" dirty="0" err="1"/>
              <a:t>mengelabuhi</a:t>
            </a:r>
            <a:r>
              <a:rPr lang="en-US" sz="2000" dirty="0"/>
              <a:t> </a:t>
            </a:r>
            <a:r>
              <a:rPr lang="en-US" sz="2000" dirty="0" err="1"/>
              <a:t>seorang</a:t>
            </a:r>
            <a:r>
              <a:rPr lang="en-US" sz="2000" dirty="0"/>
              <a:t> </a:t>
            </a:r>
            <a:r>
              <a:rPr lang="en-US" sz="2000" dirty="0" err="1"/>
              <a:t>manusia</a:t>
            </a:r>
            <a:r>
              <a:rPr lang="en-US" sz="2000" dirty="0"/>
              <a:t>/ interrogator </a:t>
            </a:r>
            <a:r>
              <a:rPr lang="en-US" sz="2000" dirty="0" err="1"/>
              <a:t>melalui</a:t>
            </a:r>
            <a:r>
              <a:rPr lang="en-US" sz="2000" dirty="0"/>
              <a:t> </a:t>
            </a:r>
            <a:r>
              <a:rPr lang="en-US" sz="2000" dirty="0" err="1"/>
              <a:t>komunikasi</a:t>
            </a:r>
            <a:r>
              <a:rPr lang="en-US" sz="2000" dirty="0"/>
              <a:t> </a:t>
            </a:r>
            <a:r>
              <a:rPr lang="en-US" sz="2000" dirty="0" err="1"/>
              <a:t>berbasis</a:t>
            </a:r>
            <a:r>
              <a:rPr lang="en-US" sz="2000" dirty="0"/>
              <a:t> </a:t>
            </a:r>
            <a:r>
              <a:rPr lang="en-US" sz="2000" dirty="0" err="1"/>
              <a:t>teks</a:t>
            </a:r>
            <a:r>
              <a:rPr lang="en-US" sz="2000" dirty="0"/>
              <a:t> </a:t>
            </a:r>
            <a:r>
              <a:rPr lang="en-US" sz="2000" dirty="0" err="1"/>
              <a:t>jarak</a:t>
            </a:r>
            <a:r>
              <a:rPr lang="en-US" sz="2000" dirty="0"/>
              <a:t> </a:t>
            </a:r>
            <a:r>
              <a:rPr lang="en-US" sz="2000" dirty="0" err="1"/>
              <a:t>jauh</a:t>
            </a:r>
            <a:r>
              <a:rPr lang="en-US" sz="2000" dirty="0"/>
              <a:t>.</a:t>
            </a:r>
          </a:p>
          <a:p>
            <a:pPr lvl="1">
              <a:defRPr/>
            </a:pPr>
            <a:r>
              <a:rPr lang="en-US" sz="2000" dirty="0" err="1"/>
              <a:t>Tentunya</a:t>
            </a:r>
            <a:r>
              <a:rPr lang="en-US" sz="2000" dirty="0"/>
              <a:t> </a:t>
            </a:r>
            <a:r>
              <a:rPr lang="en-US" sz="2000" dirty="0" err="1"/>
              <a:t>komputer</a:t>
            </a:r>
            <a:r>
              <a:rPr lang="en-US" sz="2000" dirty="0"/>
              <a:t> </a:t>
            </a:r>
            <a:r>
              <a:rPr lang="en-US" sz="2000" dirty="0" err="1"/>
              <a:t>tersebut</a:t>
            </a:r>
            <a:r>
              <a:rPr lang="en-US" sz="2000" dirty="0"/>
              <a:t> </a:t>
            </a:r>
            <a:r>
              <a:rPr lang="en-US" sz="2000" dirty="0" err="1"/>
              <a:t>harus</a:t>
            </a:r>
            <a:r>
              <a:rPr lang="en-US" sz="2000" dirty="0"/>
              <a:t> </a:t>
            </a:r>
            <a:r>
              <a:rPr lang="en-US" sz="2000" dirty="0" err="1"/>
              <a:t>memiliki</a:t>
            </a:r>
            <a:r>
              <a:rPr lang="en-US" sz="2000" dirty="0"/>
              <a:t> </a:t>
            </a:r>
            <a:r>
              <a:rPr lang="en-US" sz="2000" dirty="0" err="1"/>
              <a:t>kemampuan</a:t>
            </a:r>
            <a:r>
              <a:rPr lang="en-US" sz="2000" dirty="0"/>
              <a:t>, </a:t>
            </a:r>
            <a:r>
              <a:rPr lang="en-US" sz="2000" i="1" dirty="0"/>
              <a:t>Natural Language Processing</a:t>
            </a:r>
            <a:r>
              <a:rPr lang="en-US" sz="2000" dirty="0"/>
              <a:t>, </a:t>
            </a:r>
            <a:r>
              <a:rPr lang="en-US" sz="2000" i="1" dirty="0"/>
              <a:t>Knowledge Representation</a:t>
            </a:r>
            <a:r>
              <a:rPr lang="en-US" sz="2000" dirty="0"/>
              <a:t>, </a:t>
            </a:r>
            <a:r>
              <a:rPr lang="en-US" sz="2000" i="1" dirty="0"/>
              <a:t>Automated Reasoning</a:t>
            </a:r>
            <a:r>
              <a:rPr lang="en-US" sz="2000" dirty="0"/>
              <a:t>, </a:t>
            </a:r>
            <a:r>
              <a:rPr lang="en-US" sz="2000" i="1" dirty="0"/>
              <a:t>Machine Learning</a:t>
            </a:r>
            <a:r>
              <a:rPr lang="en-US" sz="2000" dirty="0"/>
              <a:t>, </a:t>
            </a:r>
            <a:r>
              <a:rPr lang="en-US" sz="2000" i="1" dirty="0"/>
              <a:t>Computer Vision</a:t>
            </a:r>
            <a:r>
              <a:rPr lang="en-US" sz="2000" dirty="0"/>
              <a:t>, </a:t>
            </a:r>
            <a:r>
              <a:rPr lang="en-US" sz="2000" i="1" dirty="0"/>
              <a:t>Robotics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547106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 / </a:t>
            </a:r>
            <a:r>
              <a:rPr lang="en-US" dirty="0" err="1"/>
              <a:t>ai</a:t>
            </a:r>
            <a:r>
              <a:rPr lang="en-US" dirty="0"/>
              <a:t> 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2400" dirty="0">
                <a:solidFill>
                  <a:srgbClr val="FF0000"/>
                </a:solidFill>
              </a:rPr>
              <a:t>Thinking rationally</a:t>
            </a:r>
            <a:br>
              <a:rPr lang="en-US" sz="2400" dirty="0"/>
            </a:br>
            <a:r>
              <a:rPr lang="en-US" sz="2400" dirty="0"/>
              <a:t>(</a:t>
            </a:r>
            <a:r>
              <a:rPr lang="en-US" sz="2400" dirty="0" err="1"/>
              <a:t>Terdapat</a:t>
            </a:r>
            <a:r>
              <a:rPr lang="en-US" sz="2400" dirty="0"/>
              <a:t> </a:t>
            </a:r>
            <a:r>
              <a:rPr lang="en-US" sz="2400" dirty="0" err="1"/>
              <a:t>dua</a:t>
            </a:r>
            <a:r>
              <a:rPr lang="en-US" sz="2400" dirty="0"/>
              <a:t> </a:t>
            </a:r>
            <a:r>
              <a:rPr lang="en-US" sz="2400" dirty="0" err="1"/>
              <a:t>masalah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pendekatan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)</a:t>
            </a:r>
          </a:p>
          <a:p>
            <a:pPr marL="742950" lvl="1" indent="-342900">
              <a:defRPr/>
            </a:pP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mudah</a:t>
            </a:r>
            <a:r>
              <a:rPr lang="en-US" sz="2000" dirty="0"/>
              <a:t> </a:t>
            </a:r>
            <a:r>
              <a:rPr lang="en-US" sz="2000" dirty="0" err="1"/>
              <a:t>membuat</a:t>
            </a:r>
            <a:r>
              <a:rPr lang="en-US" sz="2000" dirty="0"/>
              <a:t> </a:t>
            </a:r>
            <a:r>
              <a:rPr lang="en-US" sz="2000" dirty="0" err="1"/>
              <a:t>pengetahuan</a:t>
            </a:r>
            <a:r>
              <a:rPr lang="en-US" sz="2000" dirty="0"/>
              <a:t> informal, </a:t>
            </a:r>
            <a:r>
              <a:rPr lang="en-US" sz="2000" dirty="0" err="1"/>
              <a:t>lalu</a:t>
            </a:r>
            <a:r>
              <a:rPr lang="en-US" sz="2000" dirty="0"/>
              <a:t> </a:t>
            </a:r>
            <a:r>
              <a:rPr lang="en-US" sz="2000" dirty="0" err="1"/>
              <a:t>menyatakan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formal term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notasi-notasi</a:t>
            </a:r>
            <a:r>
              <a:rPr lang="en-US" sz="2000" dirty="0"/>
              <a:t> </a:t>
            </a:r>
            <a:r>
              <a:rPr lang="en-US" sz="2000" dirty="0" err="1"/>
              <a:t>logika</a:t>
            </a:r>
            <a:r>
              <a:rPr lang="en-US" sz="2000" dirty="0"/>
              <a:t>.</a:t>
            </a:r>
          </a:p>
          <a:p>
            <a:pPr marL="742950" lvl="1" indent="-342900">
              <a:defRPr/>
            </a:pPr>
            <a:r>
              <a:rPr lang="en-US" sz="2000" dirty="0" err="1"/>
              <a:t>Terdapat</a:t>
            </a:r>
            <a:r>
              <a:rPr lang="en-US" sz="2000" dirty="0"/>
              <a:t> </a:t>
            </a:r>
            <a:r>
              <a:rPr lang="en-US" sz="2000" dirty="0" err="1"/>
              <a:t>perbedaan</a:t>
            </a:r>
            <a:r>
              <a:rPr lang="en-US" sz="2000" dirty="0"/>
              <a:t> </a:t>
            </a:r>
            <a:r>
              <a:rPr lang="en-US" sz="2000" dirty="0" err="1"/>
              <a:t>besar</a:t>
            </a:r>
            <a:r>
              <a:rPr lang="en-US" sz="2000" dirty="0"/>
              <a:t> </a:t>
            </a:r>
            <a:r>
              <a:rPr lang="en-US" sz="2000" dirty="0" err="1"/>
              <a:t>antara</a:t>
            </a:r>
            <a:r>
              <a:rPr lang="en-US" sz="2000" dirty="0"/>
              <a:t>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memecahkan</a:t>
            </a:r>
            <a:r>
              <a:rPr lang="en-US" sz="2000" dirty="0"/>
              <a:t> </a:t>
            </a:r>
            <a:r>
              <a:rPr lang="en-US" sz="2000" dirty="0" err="1"/>
              <a:t>masalah</a:t>
            </a:r>
            <a:r>
              <a:rPr lang="en-US" sz="2000" dirty="0"/>
              <a:t> “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prinsip</a:t>
            </a:r>
            <a:r>
              <a:rPr lang="en-US" sz="2000" dirty="0"/>
              <a:t>”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memecahkannya</a:t>
            </a:r>
            <a:r>
              <a:rPr lang="en-US" sz="2000" dirty="0"/>
              <a:t> “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dunia</a:t>
            </a:r>
            <a:r>
              <a:rPr lang="en-US" sz="2000" dirty="0"/>
              <a:t> </a:t>
            </a:r>
            <a:r>
              <a:rPr lang="en-US" sz="2000" dirty="0" err="1"/>
              <a:t>nyata</a:t>
            </a:r>
            <a:r>
              <a:rPr lang="en-US" sz="2000" dirty="0"/>
              <a:t>”.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891804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 / </a:t>
            </a:r>
            <a:r>
              <a:rPr lang="en-US" dirty="0" err="1"/>
              <a:t>ai</a:t>
            </a:r>
            <a:r>
              <a:rPr lang="en-US" dirty="0"/>
              <a:t> 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2400" dirty="0">
                <a:solidFill>
                  <a:srgbClr val="FF0000"/>
                </a:solidFill>
              </a:rPr>
              <a:t>Acting rationally</a:t>
            </a:r>
            <a:br>
              <a:rPr lang="en-US" sz="2400" dirty="0"/>
            </a:br>
            <a:r>
              <a:rPr lang="en-US" sz="2400" dirty="0"/>
              <a:t>(the Rational agent approach)</a:t>
            </a:r>
          </a:p>
          <a:p>
            <a:pPr lvl="1">
              <a:defRPr/>
            </a:pPr>
            <a:r>
              <a:rPr lang="en-US" sz="2000" dirty="0" err="1"/>
              <a:t>Membuat</a:t>
            </a:r>
            <a:r>
              <a:rPr lang="en-US" sz="2000" dirty="0"/>
              <a:t> </a:t>
            </a:r>
            <a:r>
              <a:rPr lang="en-US" sz="2000" dirty="0" err="1"/>
              <a:t>inferensi</a:t>
            </a:r>
            <a:r>
              <a:rPr lang="en-US" sz="2000" dirty="0"/>
              <a:t> </a:t>
            </a:r>
            <a:r>
              <a:rPr lang="en-US" sz="2000" dirty="0" err="1"/>
              <a:t>logis</a:t>
            </a:r>
            <a:r>
              <a:rPr lang="en-US" sz="2000" dirty="0"/>
              <a:t> </a:t>
            </a:r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dirty="0" err="1"/>
              <a:t>bagian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suatu</a:t>
            </a:r>
            <a:r>
              <a:rPr lang="en-US" sz="2000" dirty="0"/>
              <a:t> rational agent. Karena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melakukan</a:t>
            </a:r>
            <a:r>
              <a:rPr lang="en-US" sz="2000" dirty="0"/>
              <a:t> </a:t>
            </a:r>
            <a:r>
              <a:rPr lang="en-US" sz="2000" dirty="0" err="1"/>
              <a:t>aksi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rasional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menalar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logis</a:t>
            </a:r>
            <a:r>
              <a:rPr lang="en-US" sz="2000" dirty="0"/>
              <a:t>.</a:t>
            </a:r>
          </a:p>
          <a:p>
            <a:pPr lvl="1">
              <a:defRPr/>
            </a:pP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menalar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logis</a:t>
            </a:r>
            <a:r>
              <a:rPr lang="en-US" sz="2000" dirty="0"/>
              <a:t>, </a:t>
            </a:r>
            <a:r>
              <a:rPr lang="en-US" sz="2000" dirty="0" err="1"/>
              <a:t>maka</a:t>
            </a:r>
            <a:r>
              <a:rPr lang="en-US" sz="2000" dirty="0"/>
              <a:t> </a:t>
            </a:r>
            <a:r>
              <a:rPr lang="en-US" sz="2000" dirty="0" err="1"/>
              <a:t>bisa</a:t>
            </a:r>
            <a:r>
              <a:rPr lang="en-US" sz="2000" dirty="0"/>
              <a:t> </a:t>
            </a:r>
            <a:r>
              <a:rPr lang="en-US" sz="2000" dirty="0" err="1"/>
              <a:t>didapatkan</a:t>
            </a:r>
            <a:r>
              <a:rPr lang="en-US" sz="2000" dirty="0"/>
              <a:t> </a:t>
            </a:r>
            <a:r>
              <a:rPr lang="en-US" sz="2000" dirty="0" err="1"/>
              <a:t>kesimpulan</a:t>
            </a:r>
            <a:r>
              <a:rPr lang="en-US" sz="2000" dirty="0"/>
              <a:t> </a:t>
            </a:r>
            <a:r>
              <a:rPr lang="en-US" sz="2000" dirty="0" err="1"/>
              <a:t>bahwa</a:t>
            </a:r>
            <a:r>
              <a:rPr lang="en-US" sz="2000" dirty="0"/>
              <a:t> </a:t>
            </a:r>
            <a:r>
              <a:rPr lang="en-US" sz="2000" dirty="0" err="1"/>
              <a:t>aksi</a:t>
            </a:r>
            <a:r>
              <a:rPr lang="en-US" sz="2000" dirty="0"/>
              <a:t> yang </a:t>
            </a:r>
            <a:r>
              <a:rPr lang="en-US" sz="2000" dirty="0" err="1"/>
              <a:t>dilakukan</a:t>
            </a:r>
            <a:r>
              <a:rPr lang="en-US" sz="2000" dirty="0"/>
              <a:t>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dirty="0" err="1"/>
              <a:t>mencapai</a:t>
            </a:r>
            <a:r>
              <a:rPr lang="en-US" sz="2000" dirty="0"/>
              <a:t> </a:t>
            </a:r>
            <a:r>
              <a:rPr lang="en-US" sz="2000" dirty="0" err="1"/>
              <a:t>tujuan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tidak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379527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 / </a:t>
            </a:r>
            <a:r>
              <a:rPr lang="en-US" dirty="0" err="1"/>
              <a:t>ai</a:t>
            </a:r>
            <a:r>
              <a:rPr lang="en-US" dirty="0"/>
              <a:t> 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n-US" sz="2400" dirty="0" err="1"/>
              <a:t>Sampai</a:t>
            </a:r>
            <a:r>
              <a:rPr lang="en-US" sz="2400" dirty="0"/>
              <a:t> </a:t>
            </a:r>
            <a:r>
              <a:rPr lang="en-US" sz="2400" dirty="0" err="1"/>
              <a:t>saat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, </a:t>
            </a:r>
            <a:r>
              <a:rPr lang="en-US" sz="2400" dirty="0" err="1"/>
              <a:t>pemikiran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 yang </a:t>
            </a:r>
            <a:r>
              <a:rPr lang="en-US" sz="2400" dirty="0" err="1"/>
              <a:t>diluar</a:t>
            </a:r>
            <a:r>
              <a:rPr lang="en-US" sz="2400" dirty="0"/>
              <a:t> </a:t>
            </a:r>
            <a:r>
              <a:rPr lang="en-US" sz="2400" dirty="0" err="1"/>
              <a:t>rasionalitas</a:t>
            </a:r>
            <a:r>
              <a:rPr lang="en-US" sz="2400" dirty="0"/>
              <a:t>, </a:t>
            </a:r>
            <a:r>
              <a:rPr lang="en-US" sz="2400" dirty="0" err="1"/>
              <a:t>yakni</a:t>
            </a:r>
            <a:r>
              <a:rPr lang="en-US" sz="2400" dirty="0"/>
              <a:t> </a:t>
            </a:r>
            <a:r>
              <a:rPr lang="en-US" sz="2400" dirty="0" err="1">
                <a:solidFill>
                  <a:srgbClr val="FF0000"/>
                </a:solidFill>
              </a:rPr>
              <a:t>refleks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dan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intuitif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(</a:t>
            </a:r>
            <a:r>
              <a:rPr lang="en-US" sz="2400" dirty="0" err="1"/>
              <a:t>berhubungan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perasaan</a:t>
            </a:r>
            <a:r>
              <a:rPr lang="en-US" sz="2400" dirty="0"/>
              <a:t>) </a:t>
            </a:r>
            <a:r>
              <a:rPr lang="en-US" sz="2400" dirty="0" err="1"/>
              <a:t>belum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sepenuhnya</a:t>
            </a:r>
            <a:r>
              <a:rPr lang="en-US" sz="2400" dirty="0"/>
              <a:t> </a:t>
            </a:r>
            <a:r>
              <a:rPr lang="en-US" sz="2400" dirty="0" err="1"/>
              <a:t>ditirukan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komputer</a:t>
            </a:r>
            <a:r>
              <a:rPr lang="en-US" sz="2400" dirty="0"/>
              <a:t>.</a:t>
            </a:r>
          </a:p>
          <a:p>
            <a:pPr marL="742950" lvl="1" indent="-342900">
              <a:defRPr/>
            </a:pPr>
            <a:r>
              <a:rPr lang="en-US" sz="2000" dirty="0" err="1"/>
              <a:t>Kedua</a:t>
            </a:r>
            <a:r>
              <a:rPr lang="en-US" sz="2000" dirty="0"/>
              <a:t> </a:t>
            </a:r>
            <a:r>
              <a:rPr lang="en-US" sz="2000" dirty="0" err="1"/>
              <a:t>definisi</a:t>
            </a:r>
            <a:r>
              <a:rPr lang="en-US" sz="2000" dirty="0"/>
              <a:t> </a:t>
            </a:r>
            <a:r>
              <a:rPr lang="en-US" sz="2000" dirty="0" err="1"/>
              <a:t>diatas</a:t>
            </a:r>
            <a:r>
              <a:rPr lang="en-US" sz="2000" dirty="0"/>
              <a:t> </a:t>
            </a:r>
            <a:r>
              <a:rPr lang="en-US" sz="2000" dirty="0" err="1"/>
              <a:t>dirasa</a:t>
            </a:r>
            <a:r>
              <a:rPr lang="en-US" sz="2000" dirty="0"/>
              <a:t> </a:t>
            </a:r>
            <a:r>
              <a:rPr lang="en-US" sz="2000" dirty="0" err="1"/>
              <a:t>kurang</a:t>
            </a:r>
            <a:r>
              <a:rPr lang="en-US" sz="2000" dirty="0"/>
              <a:t> </a:t>
            </a:r>
            <a:r>
              <a:rPr lang="en-US" sz="2000" dirty="0" err="1"/>
              <a:t>tepat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saat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.</a:t>
            </a:r>
          </a:p>
          <a:p>
            <a:pPr marL="742950" lvl="1" indent="-342900">
              <a:defRPr/>
            </a:pPr>
            <a:r>
              <a:rPr lang="en-US" sz="2000" dirty="0" err="1"/>
              <a:t>Jika</a:t>
            </a:r>
            <a:r>
              <a:rPr lang="en-US" sz="2000" dirty="0"/>
              <a:t> </a:t>
            </a:r>
            <a:r>
              <a:rPr lang="en-US" sz="2000" dirty="0" err="1"/>
              <a:t>menggunakan</a:t>
            </a:r>
            <a:r>
              <a:rPr lang="en-US" sz="2000" dirty="0"/>
              <a:t> </a:t>
            </a:r>
            <a:r>
              <a:rPr lang="en-US" sz="2000" dirty="0" err="1"/>
              <a:t>definisi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, </a:t>
            </a:r>
            <a:r>
              <a:rPr lang="en-US" sz="2000" dirty="0" err="1"/>
              <a:t>maka</a:t>
            </a:r>
            <a:r>
              <a:rPr lang="en-US" sz="2000" dirty="0"/>
              <a:t> </a:t>
            </a:r>
            <a:r>
              <a:rPr lang="en-US" sz="2000" dirty="0" err="1"/>
              <a:t>banyak</a:t>
            </a:r>
            <a:r>
              <a:rPr lang="en-US" sz="2000" dirty="0"/>
              <a:t> </a:t>
            </a:r>
            <a:r>
              <a:rPr lang="en-US" sz="2000" dirty="0" err="1"/>
              <a:t>produk</a:t>
            </a:r>
            <a:r>
              <a:rPr lang="en-US" sz="2000" dirty="0"/>
              <a:t> AI </a:t>
            </a:r>
            <a:r>
              <a:rPr lang="en-US" sz="2000" dirty="0" err="1"/>
              <a:t>saat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yang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layak</a:t>
            </a:r>
            <a:r>
              <a:rPr lang="en-US" sz="2000" dirty="0"/>
              <a:t> </a:t>
            </a:r>
            <a:r>
              <a:rPr lang="en-US" sz="2000" dirty="0" err="1"/>
              <a:t>disebut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piranti</a:t>
            </a:r>
            <a:r>
              <a:rPr lang="en-US" sz="2000" dirty="0"/>
              <a:t> </a:t>
            </a:r>
            <a:r>
              <a:rPr lang="en-US" sz="2000" dirty="0" err="1"/>
              <a:t>cerdas</a:t>
            </a:r>
            <a:r>
              <a:rPr lang="en-US" sz="2000" dirty="0"/>
              <a:t>.</a:t>
            </a:r>
          </a:p>
          <a:p>
            <a:pPr marL="742950" lvl="1" indent="-342900">
              <a:defRPr/>
            </a:pPr>
            <a:r>
              <a:rPr lang="en-US" sz="2000" dirty="0" err="1"/>
              <a:t>Definisi</a:t>
            </a:r>
            <a:r>
              <a:rPr lang="en-US" sz="2000" dirty="0"/>
              <a:t> AI yang paling </a:t>
            </a:r>
            <a:r>
              <a:rPr lang="en-US" sz="2000" dirty="0" err="1"/>
              <a:t>tepat</a:t>
            </a:r>
            <a:r>
              <a:rPr lang="en-US" sz="2000" dirty="0"/>
              <a:t> </a:t>
            </a:r>
            <a:r>
              <a:rPr lang="en-US" sz="2000" dirty="0" err="1"/>
              <a:t>saat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acting rationally.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221839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 kb/</a:t>
            </a:r>
            <a:r>
              <a:rPr lang="en-US" dirty="0" err="1"/>
              <a:t>ai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dirty="0" err="1">
                <a:solidFill>
                  <a:srgbClr val="FF0000"/>
                </a:solidFill>
              </a:rPr>
              <a:t>Sudut</a:t>
            </a:r>
            <a:r>
              <a:rPr lang="en-US" dirty="0">
                <a:solidFill>
                  <a:srgbClr val="FF0000"/>
                </a:solidFill>
              </a:rPr>
              <a:t> Pandang </a:t>
            </a:r>
            <a:r>
              <a:rPr lang="en-US" dirty="0" err="1">
                <a:solidFill>
                  <a:srgbClr val="FF0000"/>
                </a:solidFill>
              </a:rPr>
              <a:t>Kecerdasan</a:t>
            </a:r>
            <a:endParaRPr lang="en-US" dirty="0">
              <a:solidFill>
                <a:srgbClr val="FF0000"/>
              </a:solidFill>
            </a:endParaRPr>
          </a:p>
          <a:p>
            <a:pPr>
              <a:buNone/>
              <a:defRPr/>
            </a:pPr>
            <a:r>
              <a:rPr lang="en-US" dirty="0"/>
              <a:t>	</a:t>
            </a:r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cerdas</a:t>
            </a:r>
            <a:r>
              <a:rPr lang="en-US" dirty="0"/>
              <a:t> (</a:t>
            </a:r>
            <a:r>
              <a:rPr lang="en-US" dirty="0" err="1"/>
              <a:t>berbuat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yang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)</a:t>
            </a:r>
          </a:p>
          <a:p>
            <a:pPr>
              <a:buNone/>
              <a:defRPr/>
            </a:pPr>
            <a:endParaRPr lang="en-US" sz="1050" dirty="0"/>
          </a:p>
          <a:p>
            <a:pPr>
              <a:defRPr/>
            </a:pPr>
            <a:r>
              <a:rPr lang="en-US" dirty="0" err="1">
                <a:solidFill>
                  <a:srgbClr val="FF0000"/>
                </a:solidFill>
              </a:rPr>
              <a:t>Sudut</a:t>
            </a:r>
            <a:r>
              <a:rPr lang="en-US" dirty="0">
                <a:solidFill>
                  <a:srgbClr val="FF0000"/>
                </a:solidFill>
              </a:rPr>
              <a:t> Pandang </a:t>
            </a:r>
            <a:r>
              <a:rPr lang="en-US" dirty="0" err="1">
                <a:solidFill>
                  <a:srgbClr val="FF0000"/>
                </a:solidFill>
              </a:rPr>
              <a:t>Penelitian</a:t>
            </a:r>
            <a:endParaRPr lang="en-US" dirty="0">
              <a:solidFill>
                <a:srgbClr val="FF0000"/>
              </a:solidFill>
            </a:endParaRPr>
          </a:p>
          <a:p>
            <a:pPr>
              <a:buNone/>
              <a:defRPr/>
            </a:pPr>
            <a:r>
              <a:rPr lang="en-US" dirty="0"/>
              <a:t>	</a:t>
            </a:r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</a:t>
            </a:r>
            <a:r>
              <a:rPr lang="en-US" dirty="0" err="1"/>
              <a:t>sebaik</a:t>
            </a:r>
            <a:r>
              <a:rPr lang="en-US" dirty="0"/>
              <a:t> yang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manusia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3359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 kb/</a:t>
            </a:r>
            <a:r>
              <a:rPr lang="en-US" dirty="0" err="1"/>
              <a:t>ai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dirty="0" err="1">
                <a:solidFill>
                  <a:srgbClr val="FF0000"/>
                </a:solidFill>
              </a:rPr>
              <a:t>Sudut</a:t>
            </a:r>
            <a:r>
              <a:rPr lang="en-US" dirty="0">
                <a:solidFill>
                  <a:srgbClr val="FF0000"/>
                </a:solidFill>
              </a:rPr>
              <a:t> Pandang </a:t>
            </a:r>
            <a:r>
              <a:rPr lang="en-US" dirty="0" err="1">
                <a:solidFill>
                  <a:srgbClr val="FF0000"/>
                </a:solidFill>
              </a:rPr>
              <a:t>Bisnis</a:t>
            </a:r>
            <a:endParaRPr lang="en-US" dirty="0">
              <a:solidFill>
                <a:srgbClr val="FF0000"/>
              </a:solidFill>
            </a:endParaRPr>
          </a:p>
          <a:p>
            <a:pPr>
              <a:buNone/>
              <a:defRPr/>
            </a:pPr>
            <a:r>
              <a:rPr lang="en-US" dirty="0"/>
              <a:t>	</a:t>
            </a:r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kumpulan</a:t>
            </a:r>
            <a:r>
              <a:rPr lang="en-US" dirty="0"/>
              <a:t> </a:t>
            </a:r>
            <a:r>
              <a:rPr lang="en-US" dirty="0" err="1"/>
              <a:t>peralatan</a:t>
            </a:r>
            <a:r>
              <a:rPr lang="en-US" dirty="0"/>
              <a:t> yang </a:t>
            </a:r>
            <a:r>
              <a:rPr lang="en-US" dirty="0" err="1"/>
              <a:t>sangat</a:t>
            </a:r>
            <a:r>
              <a:rPr lang="en-US" dirty="0"/>
              <a:t> powerful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metodologis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menyelesaikan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bisnis</a:t>
            </a:r>
            <a:endParaRPr lang="en-US" dirty="0"/>
          </a:p>
          <a:p>
            <a:pPr>
              <a:buNone/>
              <a:defRPr/>
            </a:pPr>
            <a:endParaRPr lang="en-US" sz="1050" dirty="0"/>
          </a:p>
          <a:p>
            <a:pPr>
              <a:defRPr/>
            </a:pPr>
            <a:r>
              <a:rPr lang="en-US" dirty="0" err="1">
                <a:solidFill>
                  <a:srgbClr val="FF0000"/>
                </a:solidFill>
              </a:rPr>
              <a:t>Sudut</a:t>
            </a:r>
            <a:r>
              <a:rPr lang="en-US" dirty="0">
                <a:solidFill>
                  <a:srgbClr val="FF0000"/>
                </a:solidFill>
              </a:rPr>
              <a:t> Pandang </a:t>
            </a:r>
            <a:r>
              <a:rPr lang="en-US" dirty="0" err="1">
                <a:solidFill>
                  <a:srgbClr val="FF0000"/>
                </a:solidFill>
              </a:rPr>
              <a:t>Pemrogram</a:t>
            </a:r>
            <a:endParaRPr lang="en-US" dirty="0">
              <a:solidFill>
                <a:srgbClr val="FF0000"/>
              </a:solidFill>
            </a:endParaRPr>
          </a:p>
          <a:p>
            <a:pPr>
              <a:buNone/>
              <a:defRPr/>
            </a:pPr>
            <a:r>
              <a:rPr lang="en-US" dirty="0"/>
              <a:t>	</a:t>
            </a:r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 </a:t>
            </a:r>
            <a:r>
              <a:rPr lang="en-US" dirty="0" err="1"/>
              <a:t>meliputi</a:t>
            </a:r>
            <a:r>
              <a:rPr lang="en-US" dirty="0"/>
              <a:t> </a:t>
            </a:r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pemrograman</a:t>
            </a:r>
            <a:r>
              <a:rPr lang="en-US" dirty="0"/>
              <a:t> </a:t>
            </a:r>
            <a:r>
              <a:rPr lang="en-US" dirty="0" err="1"/>
              <a:t>simbolik</a:t>
            </a:r>
            <a:r>
              <a:rPr lang="en-US" dirty="0"/>
              <a:t>, </a:t>
            </a:r>
            <a:r>
              <a:rPr lang="en-US" i="1" dirty="0"/>
              <a:t>problem solving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pencarian</a:t>
            </a:r>
            <a:r>
              <a:rPr lang="en-US" dirty="0"/>
              <a:t> (</a:t>
            </a:r>
            <a:r>
              <a:rPr lang="en-US" i="1" dirty="0"/>
              <a:t>searching)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5314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 kb/</a:t>
            </a:r>
            <a:r>
              <a:rPr lang="en-US" dirty="0" err="1"/>
              <a:t>ai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en-US" dirty="0">
                <a:solidFill>
                  <a:srgbClr val="FF0000"/>
                </a:solidFill>
              </a:rPr>
              <a:t>Turing Test</a:t>
            </a:r>
          </a:p>
          <a:p>
            <a:pPr>
              <a:spcBef>
                <a:spcPts val="0"/>
              </a:spcBef>
              <a:buFont typeface="Wingdings" pitchFamily="2" charset="2"/>
              <a:buNone/>
            </a:pPr>
            <a:r>
              <a:rPr lang="en-US" dirty="0"/>
              <a:t>	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Pengujian</a:t>
            </a:r>
            <a:r>
              <a:rPr lang="en-US" dirty="0"/>
              <a:t> </a:t>
            </a:r>
            <a:r>
              <a:rPr lang="en-US" dirty="0" err="1"/>
              <a:t>Kecerdasan</a:t>
            </a:r>
            <a:r>
              <a:rPr lang="en-US" dirty="0"/>
              <a:t> (Alan Turing).</a:t>
            </a:r>
          </a:p>
          <a:p>
            <a:pPr>
              <a:spcBef>
                <a:spcPts val="0"/>
              </a:spcBef>
              <a:buFont typeface="Wingdings" pitchFamily="2" charset="2"/>
              <a:buNone/>
            </a:pPr>
            <a:r>
              <a:rPr lang="en-US" dirty="0"/>
              <a:t>	Proses </a:t>
            </a:r>
            <a:r>
              <a:rPr lang="en-US" dirty="0" err="1"/>
              <a:t>uji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melibatkan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penanya</a:t>
            </a:r>
            <a:r>
              <a:rPr lang="en-US" dirty="0"/>
              <a:t> (</a:t>
            </a:r>
            <a:r>
              <a:rPr lang="en-US" dirty="0" err="1"/>
              <a:t>manusia</a:t>
            </a:r>
            <a:r>
              <a:rPr lang="en-US" dirty="0"/>
              <a:t>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obyek</a:t>
            </a:r>
            <a:r>
              <a:rPr lang="en-US" dirty="0"/>
              <a:t> yang </a:t>
            </a:r>
            <a:r>
              <a:rPr lang="en-US" dirty="0" err="1"/>
              <a:t>ditanyai</a:t>
            </a:r>
            <a:r>
              <a:rPr lang="en-US" dirty="0"/>
              <a:t>.</a:t>
            </a:r>
          </a:p>
          <a:p>
            <a:pPr>
              <a:spcBef>
                <a:spcPts val="0"/>
              </a:spcBef>
              <a:buFont typeface="Wingdings" pitchFamily="2" charset="2"/>
              <a:buNone/>
            </a:pPr>
            <a:endParaRPr lang="en-US" dirty="0">
              <a:latin typeface="Book Antiqua" pitchFamily="18" charset="0"/>
            </a:endParaRPr>
          </a:p>
          <a:p>
            <a:pPr>
              <a:spcBef>
                <a:spcPts val="0"/>
              </a:spcBef>
            </a:pPr>
            <a:r>
              <a:rPr lang="en-US" dirty="0" err="1">
                <a:solidFill>
                  <a:srgbClr val="FF0000"/>
                </a:solidFill>
              </a:rPr>
              <a:t>Pemrosesan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Simbolik</a:t>
            </a:r>
            <a:endParaRPr lang="en-US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  <a:buFont typeface="Wingdings" pitchFamily="2" charset="2"/>
              <a:buNone/>
            </a:pPr>
            <a:r>
              <a:rPr lang="en-US" dirty="0"/>
              <a:t>	</a:t>
            </a:r>
            <a:r>
              <a:rPr lang="en-US" dirty="0" err="1"/>
              <a:t>Sifat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AI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AI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yang </a:t>
            </a:r>
            <a:r>
              <a:rPr lang="en-US" dirty="0" err="1"/>
              <a:t>melakukan</a:t>
            </a:r>
            <a:r>
              <a:rPr lang="en-US" dirty="0"/>
              <a:t> proses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simbolik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non-</a:t>
            </a:r>
            <a:r>
              <a:rPr lang="en-US" dirty="0" err="1"/>
              <a:t>algoritmik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penyelesain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099252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 kb/</a:t>
            </a:r>
            <a:r>
              <a:rPr lang="en-US" dirty="0" err="1"/>
              <a:t>ai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Heuristic </a:t>
            </a:r>
          </a:p>
          <a:p>
            <a:pPr>
              <a:buFont typeface="Wingdings" pitchFamily="2" charset="2"/>
              <a:buNone/>
            </a:pPr>
            <a:r>
              <a:rPr lang="en-US" dirty="0">
                <a:sym typeface="Wingdings" pitchFamily="2" charset="2"/>
              </a:rPr>
              <a:t>	</a:t>
            </a:r>
            <a:r>
              <a:rPr lang="en-US" dirty="0" err="1">
                <a:sym typeface="Wingdings" pitchFamily="2" charset="2"/>
              </a:rPr>
              <a:t>Suatu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strategi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untuk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melakukan</a:t>
            </a:r>
            <a:r>
              <a:rPr lang="en-US" dirty="0">
                <a:sym typeface="Wingdings" pitchFamily="2" charset="2"/>
              </a:rPr>
              <a:t> proses </a:t>
            </a:r>
            <a:r>
              <a:rPr lang="en-US" dirty="0" err="1">
                <a:sym typeface="Wingdings" pitchFamily="2" charset="2"/>
              </a:rPr>
              <a:t>pencarian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i="1" dirty="0">
                <a:sym typeface="Wingdings" pitchFamily="2" charset="2"/>
              </a:rPr>
              <a:t>(search)  </a:t>
            </a:r>
            <a:r>
              <a:rPr lang="en-US" dirty="0" err="1">
                <a:sym typeface="Wingdings" pitchFamily="2" charset="2"/>
              </a:rPr>
              <a:t>ruang</a:t>
            </a:r>
            <a:r>
              <a:rPr lang="en-US" dirty="0">
                <a:sym typeface="Wingdings" pitchFamily="2" charset="2"/>
              </a:rPr>
              <a:t> problem </a:t>
            </a:r>
            <a:r>
              <a:rPr lang="en-US" dirty="0" err="1">
                <a:sym typeface="Wingdings" pitchFamily="2" charset="2"/>
              </a:rPr>
              <a:t>secara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efektif</a:t>
            </a:r>
            <a:r>
              <a:rPr lang="en-US" dirty="0">
                <a:sym typeface="Wingdings" pitchFamily="2" charset="2"/>
              </a:rPr>
              <a:t>, yang </a:t>
            </a:r>
            <a:r>
              <a:rPr lang="en-US" dirty="0" err="1">
                <a:sym typeface="Wingdings" pitchFamily="2" charset="2"/>
              </a:rPr>
              <a:t>memandu</a:t>
            </a:r>
            <a:r>
              <a:rPr lang="en-US" dirty="0">
                <a:sym typeface="Wingdings" pitchFamily="2" charset="2"/>
              </a:rPr>
              <a:t> proses </a:t>
            </a:r>
            <a:r>
              <a:rPr lang="en-US" dirty="0" err="1">
                <a:sym typeface="Wingdings" pitchFamily="2" charset="2"/>
              </a:rPr>
              <a:t>pencarian</a:t>
            </a:r>
            <a:r>
              <a:rPr lang="en-US" dirty="0">
                <a:sym typeface="Wingdings" pitchFamily="2" charset="2"/>
              </a:rPr>
              <a:t> yang </a:t>
            </a:r>
            <a:r>
              <a:rPr lang="en-US" dirty="0" err="1">
                <a:sym typeface="Wingdings" pitchFamily="2" charset="2"/>
              </a:rPr>
              <a:t>kita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lakukan</a:t>
            </a:r>
            <a:r>
              <a:rPr lang="en-US" dirty="0">
                <a:sym typeface="Wingdings" pitchFamily="2" charset="2"/>
              </a:rPr>
              <a:t> di </a:t>
            </a:r>
            <a:r>
              <a:rPr lang="en-US" dirty="0" err="1">
                <a:sym typeface="Wingdings" pitchFamily="2" charset="2"/>
              </a:rPr>
              <a:t>sepanjang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jalur</a:t>
            </a:r>
            <a:r>
              <a:rPr lang="en-US" dirty="0">
                <a:sym typeface="Wingdings" pitchFamily="2" charset="2"/>
              </a:rPr>
              <a:t> yang </a:t>
            </a:r>
            <a:r>
              <a:rPr lang="en-US" dirty="0" err="1">
                <a:sym typeface="Wingdings" pitchFamily="2" charset="2"/>
              </a:rPr>
              <a:t>memiliki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kemungkinan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sukses</a:t>
            </a:r>
            <a:r>
              <a:rPr lang="en-US" dirty="0">
                <a:sym typeface="Wingdings" pitchFamily="2" charset="2"/>
              </a:rPr>
              <a:t> paling </a:t>
            </a:r>
            <a:r>
              <a:rPr lang="en-US" dirty="0" err="1">
                <a:sym typeface="Wingdings" pitchFamily="2" charset="2"/>
              </a:rPr>
              <a:t>besar</a:t>
            </a:r>
            <a:r>
              <a:rPr lang="en-US" dirty="0">
                <a:sym typeface="Wingdings" pitchFamily="2" charset="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32234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 kb/</a:t>
            </a:r>
            <a:r>
              <a:rPr lang="en-US" dirty="0" err="1"/>
              <a:t>ai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dirty="0" err="1">
                <a:solidFill>
                  <a:srgbClr val="FF0000"/>
                </a:solidFill>
                <a:sym typeface="Wingdings" pitchFamily="2" charset="2"/>
              </a:rPr>
              <a:t>Inferensi</a:t>
            </a: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 (</a:t>
            </a:r>
            <a:r>
              <a:rPr lang="en-US" dirty="0" err="1">
                <a:solidFill>
                  <a:srgbClr val="FF0000"/>
                </a:solidFill>
                <a:sym typeface="Wingdings" pitchFamily="2" charset="2"/>
              </a:rPr>
              <a:t>Penarikan</a:t>
            </a: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dirty="0" err="1">
                <a:solidFill>
                  <a:srgbClr val="FF0000"/>
                </a:solidFill>
                <a:sym typeface="Wingdings" pitchFamily="2" charset="2"/>
              </a:rPr>
              <a:t>Kesimpulan</a:t>
            </a: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)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ym typeface="Wingdings" pitchFamily="2" charset="2"/>
              </a:rPr>
              <a:t>     AI </a:t>
            </a:r>
            <a:r>
              <a:rPr lang="en-US" dirty="0" err="1">
                <a:sym typeface="Wingdings" pitchFamily="2" charset="2"/>
              </a:rPr>
              <a:t>mencoba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membuat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mesin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memiliki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kemampuan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berpikir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atau</a:t>
            </a:r>
            <a:r>
              <a:rPr lang="en-US" dirty="0">
                <a:sym typeface="Wingdings" pitchFamily="2" charset="2"/>
              </a:rPr>
              <a:t>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ym typeface="Wingdings" pitchFamily="2" charset="2"/>
              </a:rPr>
              <a:t>     </a:t>
            </a:r>
            <a:r>
              <a:rPr lang="en-US" dirty="0" err="1">
                <a:sym typeface="Wingdings" pitchFamily="2" charset="2"/>
              </a:rPr>
              <a:t>mempertimbangkan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i="1" dirty="0">
                <a:sym typeface="Wingdings" pitchFamily="2" charset="2"/>
              </a:rPr>
              <a:t>(reasoning), </a:t>
            </a:r>
            <a:r>
              <a:rPr lang="en-US" dirty="0" err="1">
                <a:sym typeface="Wingdings" pitchFamily="2" charset="2"/>
              </a:rPr>
              <a:t>termasuk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didalamnya</a:t>
            </a:r>
            <a:r>
              <a:rPr lang="en-US" dirty="0">
                <a:sym typeface="Wingdings" pitchFamily="2" charset="2"/>
              </a:rPr>
              <a:t> proses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i="1" dirty="0">
                <a:sym typeface="Wingdings" pitchFamily="2" charset="2"/>
              </a:rPr>
              <a:t>    (inferencing)</a:t>
            </a:r>
            <a:r>
              <a:rPr lang="en-US" dirty="0">
                <a:sym typeface="Wingdings" pitchFamily="2" charset="2"/>
              </a:rPr>
              <a:t>  </a:t>
            </a:r>
            <a:r>
              <a:rPr lang="en-US" dirty="0" err="1">
                <a:sym typeface="Wingdings" pitchFamily="2" charset="2"/>
              </a:rPr>
              <a:t>berdasarkan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fakta-fakta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dan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aturan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dengan</a:t>
            </a:r>
            <a:r>
              <a:rPr lang="en-US" dirty="0">
                <a:sym typeface="Wingdings" pitchFamily="2" charset="2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ym typeface="Wingdings" pitchFamily="2" charset="2"/>
              </a:rPr>
              <a:t>    </a:t>
            </a:r>
            <a:r>
              <a:rPr lang="en-US" dirty="0" err="1">
                <a:sym typeface="Wingdings" pitchFamily="2" charset="2"/>
              </a:rPr>
              <a:t>menggunakan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metode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heuristik</a:t>
            </a:r>
            <a:r>
              <a:rPr lang="en-US" dirty="0">
                <a:sym typeface="Wingdings" pitchFamily="2" charset="2"/>
              </a:rPr>
              <a:t>, </a:t>
            </a:r>
            <a:r>
              <a:rPr lang="en-US" dirty="0" err="1">
                <a:sym typeface="Wingdings" pitchFamily="2" charset="2"/>
              </a:rPr>
              <a:t>dll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1776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 kb/</a:t>
            </a:r>
            <a:r>
              <a:rPr lang="en-US" dirty="0" err="1"/>
              <a:t>ai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dirty="0" err="1">
                <a:solidFill>
                  <a:srgbClr val="FF0000"/>
                </a:solidFill>
              </a:rPr>
              <a:t>Pencocokan</a:t>
            </a:r>
            <a:r>
              <a:rPr lang="en-US" dirty="0">
                <a:solidFill>
                  <a:srgbClr val="FF0000"/>
                </a:solidFill>
              </a:rPr>
              <a:t> Pola </a:t>
            </a:r>
            <a:r>
              <a:rPr lang="en-US" i="1" dirty="0">
                <a:solidFill>
                  <a:srgbClr val="FF0000"/>
                </a:solidFill>
              </a:rPr>
              <a:t>(Pattern Matching) </a:t>
            </a:r>
            <a:endParaRPr lang="en-US" i="1" dirty="0">
              <a:solidFill>
                <a:srgbClr val="FF0000"/>
              </a:solidFill>
              <a:sym typeface="Wingdings" pitchFamily="2" charset="2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i="1" dirty="0">
                <a:sym typeface="Wingdings" pitchFamily="2" charset="2"/>
              </a:rPr>
              <a:t>     </a:t>
            </a:r>
            <a:r>
              <a:rPr lang="en-US" dirty="0" err="1">
                <a:sym typeface="Wingdings" pitchFamily="2" charset="2"/>
              </a:rPr>
              <a:t>Berusaha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untuk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menjelaskan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obyek</a:t>
            </a:r>
            <a:r>
              <a:rPr lang="en-US" dirty="0">
                <a:sym typeface="Wingdings" pitchFamily="2" charset="2"/>
              </a:rPr>
              <a:t>, </a:t>
            </a:r>
            <a:r>
              <a:rPr lang="en-US" dirty="0" err="1">
                <a:sym typeface="Wingdings" pitchFamily="2" charset="2"/>
              </a:rPr>
              <a:t>kejadian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i="1" dirty="0">
                <a:sym typeface="Wingdings" pitchFamily="2" charset="2"/>
              </a:rPr>
              <a:t>(events)  </a:t>
            </a:r>
            <a:r>
              <a:rPr lang="en-US" dirty="0" err="1">
                <a:sym typeface="Wingdings" pitchFamily="2" charset="2"/>
              </a:rPr>
              <a:t>atau</a:t>
            </a:r>
            <a:r>
              <a:rPr lang="en-US" dirty="0">
                <a:sym typeface="Wingdings" pitchFamily="2" charset="2"/>
              </a:rPr>
              <a:t> proses,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ym typeface="Wingdings" pitchFamily="2" charset="2"/>
              </a:rPr>
              <a:t>     </a:t>
            </a:r>
            <a:r>
              <a:rPr lang="en-US" dirty="0" err="1">
                <a:sym typeface="Wingdings" pitchFamily="2" charset="2"/>
              </a:rPr>
              <a:t>dalam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hubungan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logik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atau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komputasional</a:t>
            </a:r>
            <a:endParaRPr lang="en-US" dirty="0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2616985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Perbedaan</a:t>
            </a:r>
            <a:r>
              <a:rPr lang="en-US" sz="3600" dirty="0"/>
              <a:t> </a:t>
            </a:r>
            <a:br>
              <a:rPr lang="en-US" sz="3600" dirty="0"/>
            </a:br>
            <a:r>
              <a:rPr lang="en-US" sz="3200" dirty="0" err="1"/>
              <a:t>kecerdasan</a:t>
            </a:r>
            <a:r>
              <a:rPr lang="en-US" sz="3200" dirty="0"/>
              <a:t> </a:t>
            </a:r>
            <a:r>
              <a:rPr lang="en-US" sz="3200" dirty="0" err="1"/>
              <a:t>buatan</a:t>
            </a:r>
            <a:r>
              <a:rPr lang="en-US" sz="3200" dirty="0"/>
              <a:t> &amp; </a:t>
            </a:r>
            <a:r>
              <a:rPr lang="en-US" sz="3200" dirty="0" err="1"/>
              <a:t>kecerdasan</a:t>
            </a:r>
            <a:r>
              <a:rPr lang="en-US" sz="3200" dirty="0"/>
              <a:t> </a:t>
            </a:r>
            <a:r>
              <a:rPr lang="en-US" sz="3200" dirty="0" err="1"/>
              <a:t>alami</a:t>
            </a:r>
            <a:endParaRPr lang="id-ID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permanen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 err="1"/>
              <a:t>Menawarkan</a:t>
            </a:r>
            <a:r>
              <a:rPr lang="en-US" dirty="0"/>
              <a:t> </a:t>
            </a:r>
            <a:r>
              <a:rPr lang="en-US" dirty="0" err="1"/>
              <a:t>kemudahan</a:t>
            </a:r>
            <a:r>
              <a:rPr lang="en-US" dirty="0"/>
              <a:t> </a:t>
            </a:r>
            <a:r>
              <a:rPr lang="en-US" dirty="0" err="1"/>
              <a:t>duplikasi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penyebaran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murah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alami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 err="1"/>
              <a:t>Konsisten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menyeluruh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didokumentasikan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mengeksekusi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/>
              <a:t>manusia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menjalankan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kebanyakan</a:t>
            </a:r>
            <a:r>
              <a:rPr lang="en-US" dirty="0"/>
              <a:t> orang.</a:t>
            </a:r>
          </a:p>
        </p:txBody>
      </p:sp>
    </p:spTree>
    <p:extLst>
      <p:ext uri="{BB962C8B-B14F-4D97-AF65-F5344CB8AC3E}">
        <p14:creationId xmlns:p14="http://schemas.microsoft.com/office/powerpoint/2010/main" val="30360299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kelebihan</a:t>
            </a:r>
            <a:r>
              <a:rPr lang="en-US" sz="3600" dirty="0"/>
              <a:t> </a:t>
            </a:r>
            <a:br>
              <a:rPr lang="en-US" sz="3600" dirty="0"/>
            </a:br>
            <a:r>
              <a:rPr lang="en-US" sz="2800" dirty="0" err="1"/>
              <a:t>kecerdasan</a:t>
            </a:r>
            <a:r>
              <a:rPr lang="en-US" sz="2800" dirty="0"/>
              <a:t> </a:t>
            </a:r>
            <a:r>
              <a:rPr lang="en-US" sz="2800" dirty="0" err="1"/>
              <a:t>alami</a:t>
            </a:r>
            <a:r>
              <a:rPr lang="en-US" sz="2800" dirty="0"/>
              <a:t> </a:t>
            </a:r>
            <a:r>
              <a:rPr lang="en-US" sz="2800" dirty="0" err="1"/>
              <a:t>dibanding</a:t>
            </a:r>
            <a:r>
              <a:rPr lang="en-US" sz="2800" dirty="0"/>
              <a:t> </a:t>
            </a:r>
            <a:r>
              <a:rPr lang="en-US" sz="2800" dirty="0" err="1"/>
              <a:t>kecerdasan</a:t>
            </a:r>
            <a:r>
              <a:rPr lang="en-US" sz="2800" dirty="0"/>
              <a:t> </a:t>
            </a:r>
            <a:r>
              <a:rPr lang="en-US" sz="2800" dirty="0" err="1"/>
              <a:t>buatan</a:t>
            </a:r>
            <a:endParaRPr lang="id-ID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kreatif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proses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, </a:t>
            </a:r>
            <a:r>
              <a:rPr lang="en-US" dirty="0" err="1"/>
              <a:t>sementara</a:t>
            </a:r>
            <a:r>
              <a:rPr lang="en-US" dirty="0"/>
              <a:t> AI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masukan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simbol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representasi-representasi</a:t>
            </a:r>
            <a:endParaRPr lang="id-ID" dirty="0"/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fokus</a:t>
            </a:r>
            <a:r>
              <a:rPr lang="en-US" dirty="0"/>
              <a:t> yang </a:t>
            </a:r>
            <a:r>
              <a:rPr lang="en-US" dirty="0" err="1"/>
              <a:t>luas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referensi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pengambilan</a:t>
            </a:r>
            <a:r>
              <a:rPr lang="en-US" dirty="0"/>
              <a:t> </a:t>
            </a:r>
            <a:r>
              <a:rPr lang="en-US" dirty="0" err="1"/>
              <a:t>keputusan</a:t>
            </a:r>
            <a:r>
              <a:rPr lang="en-US" dirty="0"/>
              <a:t>. </a:t>
            </a:r>
            <a:r>
              <a:rPr lang="en-US" dirty="0" err="1"/>
              <a:t>Sebaliknya</a:t>
            </a:r>
            <a:r>
              <a:rPr lang="en-US" dirty="0"/>
              <a:t>, AI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fokus</a:t>
            </a:r>
            <a:r>
              <a:rPr lang="en-US" dirty="0"/>
              <a:t> yang </a:t>
            </a:r>
            <a:r>
              <a:rPr lang="en-US" dirty="0" err="1"/>
              <a:t>sempit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8059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Sejarah kb/</a:t>
            </a:r>
            <a:r>
              <a:rPr lang="en-US" dirty="0" err="1"/>
              <a:t>ai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 err="1">
                <a:solidFill>
                  <a:srgbClr val="FF0000"/>
                </a:solidFill>
              </a:rPr>
              <a:t>Jaman</a:t>
            </a:r>
            <a:r>
              <a:rPr lang="en-US" altLang="en-US" b="1" dirty="0">
                <a:solidFill>
                  <a:srgbClr val="FF0000"/>
                </a:solidFill>
              </a:rPr>
              <a:t> “</a:t>
            </a:r>
            <a:r>
              <a:rPr lang="en-US" altLang="en-US" b="1" dirty="0" err="1">
                <a:solidFill>
                  <a:srgbClr val="FF0000"/>
                </a:solidFill>
              </a:rPr>
              <a:t>batu</a:t>
            </a:r>
            <a:r>
              <a:rPr lang="en-US" altLang="en-US" b="1" dirty="0">
                <a:solidFill>
                  <a:srgbClr val="FF0000"/>
                </a:solidFill>
              </a:rPr>
              <a:t>” (1943-1956)</a:t>
            </a:r>
          </a:p>
          <a:p>
            <a:pPr>
              <a:lnSpc>
                <a:spcPct val="90000"/>
              </a:lnSpc>
            </a:pPr>
            <a:r>
              <a:rPr lang="en-US" altLang="en-US" dirty="0" err="1"/>
              <a:t>Awal</a:t>
            </a:r>
            <a:r>
              <a:rPr lang="en-US" altLang="en-US" dirty="0"/>
              <a:t> </a:t>
            </a:r>
            <a:r>
              <a:rPr lang="en-US" altLang="en-US" dirty="0" err="1"/>
              <a:t>kerja</a:t>
            </a:r>
            <a:r>
              <a:rPr lang="en-US" altLang="en-US" dirty="0"/>
              <a:t> JST </a:t>
            </a:r>
            <a:r>
              <a:rPr lang="en-US" altLang="en-US" dirty="0" err="1"/>
              <a:t>dan</a:t>
            </a:r>
            <a:r>
              <a:rPr lang="en-US" altLang="en-US" dirty="0"/>
              <a:t> </a:t>
            </a:r>
            <a:r>
              <a:rPr lang="en-US" altLang="en-US" dirty="0" err="1"/>
              <a:t>logika</a:t>
            </a: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 err="1"/>
              <a:t>Teori</a:t>
            </a:r>
            <a:r>
              <a:rPr lang="en-US" altLang="en-US" dirty="0"/>
              <a:t> </a:t>
            </a:r>
            <a:r>
              <a:rPr lang="en-US" altLang="en-US" dirty="0" err="1"/>
              <a:t>Logika</a:t>
            </a:r>
            <a:r>
              <a:rPr lang="en-US" altLang="en-US" dirty="0"/>
              <a:t> (Alan Newell and Herbert Simon)</a:t>
            </a:r>
          </a:p>
          <a:p>
            <a:pPr>
              <a:lnSpc>
                <a:spcPct val="90000"/>
              </a:lnSpc>
            </a:pPr>
            <a:r>
              <a:rPr lang="en-US" altLang="en-US" dirty="0" err="1"/>
              <a:t>Kelahiran</a:t>
            </a:r>
            <a:r>
              <a:rPr lang="en-US" altLang="en-US" dirty="0"/>
              <a:t> AI: Dartmouth workshop - summer 1956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John McCarthy’s </a:t>
            </a:r>
            <a:r>
              <a:rPr lang="en-US" altLang="en-US" dirty="0" err="1"/>
              <a:t>memberi</a:t>
            </a:r>
            <a:r>
              <a:rPr lang="en-US" altLang="en-US" dirty="0"/>
              <a:t> </a:t>
            </a:r>
            <a:r>
              <a:rPr lang="en-US" altLang="en-US" dirty="0" err="1"/>
              <a:t>nama</a:t>
            </a:r>
            <a:r>
              <a:rPr lang="en-US" altLang="en-US" dirty="0"/>
              <a:t> </a:t>
            </a:r>
            <a:r>
              <a:rPr lang="en-US" altLang="en-US" dirty="0" err="1"/>
              <a:t>bidang</a:t>
            </a:r>
            <a:r>
              <a:rPr lang="en-US" altLang="en-US" dirty="0"/>
              <a:t>: artificial intelligence</a:t>
            </a:r>
            <a:endParaRPr lang="en-US" altLang="id-ID" dirty="0"/>
          </a:p>
        </p:txBody>
      </p:sp>
    </p:spTree>
    <p:extLst>
      <p:ext uri="{BB962C8B-B14F-4D97-AF65-F5344CB8AC3E}">
        <p14:creationId xmlns:p14="http://schemas.microsoft.com/office/powerpoint/2010/main" val="23257270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Sejarah kb/</a:t>
            </a:r>
            <a:r>
              <a:rPr lang="en-US" dirty="0" err="1"/>
              <a:t>ai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1630018"/>
            <a:ext cx="7796030" cy="3744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 err="1">
                <a:solidFill>
                  <a:srgbClr val="FF0000"/>
                </a:solidFill>
              </a:rPr>
              <a:t>Awal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antusias</a:t>
            </a:r>
            <a:r>
              <a:rPr lang="en-US" altLang="en-US" dirty="0">
                <a:solidFill>
                  <a:srgbClr val="FF0000"/>
                </a:solidFill>
              </a:rPr>
              <a:t>, </a:t>
            </a:r>
            <a:r>
              <a:rPr lang="en-US" altLang="en-US" dirty="0" err="1">
                <a:solidFill>
                  <a:srgbClr val="FF0000"/>
                </a:solidFill>
              </a:rPr>
              <a:t>harapan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err="1">
                <a:solidFill>
                  <a:srgbClr val="FF0000"/>
                </a:solidFill>
              </a:rPr>
              <a:t>besar</a:t>
            </a:r>
            <a:r>
              <a:rPr lang="en-US" altLang="en-US" dirty="0">
                <a:solidFill>
                  <a:srgbClr val="FF0000"/>
                </a:solidFill>
              </a:rPr>
              <a:t>  (1952-1969)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McCarthy (1958)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 dirty="0"/>
              <a:t>- </a:t>
            </a:r>
            <a:r>
              <a:rPr lang="en-US" altLang="en-US" sz="2400" dirty="0" err="1"/>
              <a:t>mendefinisikan</a:t>
            </a:r>
            <a:r>
              <a:rPr lang="en-US" altLang="en-US" sz="2400" dirty="0"/>
              <a:t> Lisp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 dirty="0"/>
              <a:t>- </a:t>
            </a:r>
            <a:r>
              <a:rPr lang="en-US" altLang="en-US" sz="2400" dirty="0" err="1"/>
              <a:t>menemukan</a:t>
            </a:r>
            <a:r>
              <a:rPr lang="en-US" altLang="en-US" sz="2400" dirty="0"/>
              <a:t> time-sharing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 dirty="0"/>
              <a:t>- Advice Taker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 </a:t>
            </a:r>
            <a:r>
              <a:rPr lang="en-US" altLang="en-US" sz="2400" dirty="0" err="1"/>
              <a:t>Pembelajaran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tanpa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pengetahuan</a:t>
            </a:r>
            <a:endParaRPr lang="en-US" altLang="en-US" sz="2400" dirty="0"/>
          </a:p>
          <a:p>
            <a:pPr>
              <a:lnSpc>
                <a:spcPct val="80000"/>
              </a:lnSpc>
            </a:pPr>
            <a:r>
              <a:rPr lang="en-US" altLang="en-US" sz="2400" dirty="0"/>
              <a:t> </a:t>
            </a:r>
            <a:r>
              <a:rPr lang="en-US" altLang="en-US" sz="2400" dirty="0" err="1"/>
              <a:t>Pemodelan</a:t>
            </a:r>
            <a:r>
              <a:rPr lang="en-US" altLang="en-US" sz="2400" dirty="0"/>
              <a:t> JST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 </a:t>
            </a:r>
            <a:r>
              <a:rPr lang="en-US" altLang="en-US" sz="2400" dirty="0" err="1"/>
              <a:t>Pembelajaran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Evolusioner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3200136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Sejarah kb/</a:t>
            </a:r>
            <a:r>
              <a:rPr lang="en-US" dirty="0" err="1"/>
              <a:t>ai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1630018"/>
            <a:ext cx="7796030" cy="3744568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Samuel’s checkers player: </a:t>
            </a:r>
            <a:r>
              <a:rPr lang="en-US" altLang="en-US" sz="2400" dirty="0" err="1"/>
              <a:t>pembelajaran</a:t>
            </a:r>
            <a:r>
              <a:rPr lang="en-US" altLang="en-US" sz="2400" dirty="0"/>
              <a:t> 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 </a:t>
            </a:r>
            <a:r>
              <a:rPr lang="en-US" altLang="en-US" sz="2400" dirty="0" err="1"/>
              <a:t>Metode</a:t>
            </a:r>
            <a:r>
              <a:rPr lang="en-US" altLang="en-US" sz="2400" dirty="0"/>
              <a:t> </a:t>
            </a:r>
            <a:r>
              <a:rPr lang="en-US" altLang="en-US" sz="2400" dirty="0" err="1"/>
              <a:t>resolusi</a:t>
            </a:r>
            <a:r>
              <a:rPr lang="en-US" altLang="en-US" sz="2400" dirty="0"/>
              <a:t> Robinson.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 Minsky: the microworlds (e.g. the block’s world).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 </a:t>
            </a:r>
            <a:r>
              <a:rPr lang="en-US" altLang="en-US" sz="2400" dirty="0" err="1"/>
              <a:t>Banyak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demonstrasi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kecil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ttg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perilaku</a:t>
            </a:r>
            <a:r>
              <a:rPr lang="en-US" altLang="en-US" sz="2400" dirty="0"/>
              <a:t> “intelligent” 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 </a:t>
            </a:r>
            <a:r>
              <a:rPr lang="en-US" altLang="en-US" sz="2400" dirty="0" err="1"/>
              <a:t>Prediksi</a:t>
            </a:r>
            <a:r>
              <a:rPr lang="en-US" altLang="en-US" sz="2400" dirty="0"/>
              <a:t> over-optimistic Simon</a:t>
            </a:r>
            <a:endParaRPr lang="en-US" altLang="id-ID" sz="2400" dirty="0"/>
          </a:p>
        </p:txBody>
      </p:sp>
    </p:spTree>
    <p:extLst>
      <p:ext uri="{BB962C8B-B14F-4D97-AF65-F5344CB8AC3E}">
        <p14:creationId xmlns:p14="http://schemas.microsoft.com/office/powerpoint/2010/main" val="42456058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Sejarah kb/</a:t>
            </a:r>
            <a:r>
              <a:rPr lang="en-US" dirty="0" err="1"/>
              <a:t>ai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Masa </a:t>
            </a:r>
            <a:r>
              <a:rPr lang="en-US" dirty="0" err="1">
                <a:solidFill>
                  <a:srgbClr val="FF0000"/>
                </a:solidFill>
              </a:rPr>
              <a:t>Gelap</a:t>
            </a:r>
            <a:r>
              <a:rPr lang="en-US" dirty="0">
                <a:solidFill>
                  <a:srgbClr val="FF0000"/>
                </a:solidFill>
              </a:rPr>
              <a:t> (1966-1973)</a:t>
            </a:r>
          </a:p>
          <a:p>
            <a:pPr>
              <a:lnSpc>
                <a:spcPct val="80000"/>
              </a:lnSpc>
              <a:defRPr/>
            </a:pPr>
            <a:r>
              <a:rPr lang="en-US" altLang="en-US" dirty="0"/>
              <a:t>AI </a:t>
            </a:r>
            <a:r>
              <a:rPr lang="en-US" altLang="en-US" dirty="0" err="1"/>
              <a:t>tidak</a:t>
            </a:r>
            <a:r>
              <a:rPr lang="en-US" altLang="en-US" dirty="0"/>
              <a:t> </a:t>
            </a:r>
            <a:r>
              <a:rPr lang="en-US" altLang="en-US" dirty="0" err="1"/>
              <a:t>mengalami</a:t>
            </a:r>
            <a:r>
              <a:rPr lang="en-US" altLang="en-US" dirty="0"/>
              <a:t> </a:t>
            </a:r>
            <a:r>
              <a:rPr lang="en-US" altLang="en-US" dirty="0" err="1"/>
              <a:t>perkembangan</a:t>
            </a:r>
            <a:r>
              <a:rPr lang="en-US" altLang="en-US" dirty="0"/>
              <a:t>: </a:t>
            </a:r>
            <a:r>
              <a:rPr lang="en-US" altLang="en-US" dirty="0" err="1"/>
              <a:t>ledakan</a:t>
            </a:r>
            <a:r>
              <a:rPr lang="en-US" altLang="en-US" dirty="0"/>
              <a:t> </a:t>
            </a:r>
            <a:r>
              <a:rPr lang="en-US" altLang="en-US" dirty="0" err="1"/>
              <a:t>perkembangan</a:t>
            </a:r>
            <a:r>
              <a:rPr lang="en-US" altLang="en-US" dirty="0"/>
              <a:t> 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en-US" altLang="en-US" dirty="0"/>
              <a:t>     combinatorial</a:t>
            </a:r>
          </a:p>
          <a:p>
            <a:pPr>
              <a:lnSpc>
                <a:spcPct val="80000"/>
              </a:lnSpc>
              <a:defRPr/>
            </a:pPr>
            <a:r>
              <a:rPr lang="en-US" altLang="en-US" dirty="0" err="1"/>
              <a:t>Fakta</a:t>
            </a:r>
            <a:r>
              <a:rPr lang="en-US" altLang="en-US" dirty="0"/>
              <a:t> </a:t>
            </a:r>
            <a:r>
              <a:rPr lang="en-US" altLang="en-US" dirty="0" err="1"/>
              <a:t>bahwa</a:t>
            </a:r>
            <a:r>
              <a:rPr lang="en-US" altLang="en-US" dirty="0"/>
              <a:t> </a:t>
            </a:r>
            <a:r>
              <a:rPr lang="en-US" altLang="en-US" dirty="0" err="1"/>
              <a:t>suatu</a:t>
            </a:r>
            <a:r>
              <a:rPr lang="en-US" altLang="en-US" dirty="0"/>
              <a:t> program </a:t>
            </a:r>
            <a:r>
              <a:rPr lang="en-US" altLang="en-US" dirty="0" err="1"/>
              <a:t>bisa</a:t>
            </a:r>
            <a:r>
              <a:rPr lang="en-US" altLang="en-US" dirty="0"/>
              <a:t> </a:t>
            </a:r>
            <a:r>
              <a:rPr lang="en-US" altLang="en-US" dirty="0" err="1"/>
              <a:t>mendapatkan</a:t>
            </a:r>
            <a:r>
              <a:rPr lang="en-US" altLang="en-US" dirty="0"/>
              <a:t> </a:t>
            </a:r>
            <a:r>
              <a:rPr lang="en-US" altLang="en-US" dirty="0" err="1"/>
              <a:t>suatu</a:t>
            </a:r>
            <a:r>
              <a:rPr lang="en-US" altLang="en-US" dirty="0"/>
              <a:t> </a:t>
            </a:r>
            <a:r>
              <a:rPr lang="en-US" altLang="en-US" dirty="0" err="1"/>
              <a:t>solusi</a:t>
            </a:r>
            <a:r>
              <a:rPr lang="en-US" altLang="en-US" dirty="0"/>
              <a:t> </a:t>
            </a:r>
            <a:r>
              <a:rPr lang="en-US" altLang="en-US" dirty="0" err="1"/>
              <a:t>secara</a:t>
            </a:r>
            <a:r>
              <a:rPr lang="en-US" altLang="en-US" dirty="0"/>
              <a:t> 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en-US" altLang="en-US" dirty="0"/>
              <a:t>     </a:t>
            </a:r>
            <a:r>
              <a:rPr lang="en-US" altLang="en-US" dirty="0" err="1"/>
              <a:t>prinsip</a:t>
            </a:r>
            <a:r>
              <a:rPr lang="en-US" altLang="en-US" dirty="0"/>
              <a:t> </a:t>
            </a:r>
            <a:r>
              <a:rPr lang="en-US" altLang="en-US" dirty="0" err="1"/>
              <a:t>tidak</a:t>
            </a:r>
            <a:r>
              <a:rPr lang="en-US" altLang="en-US" dirty="0"/>
              <a:t> </a:t>
            </a:r>
            <a:r>
              <a:rPr lang="en-US" altLang="en-US" dirty="0" err="1"/>
              <a:t>berarti</a:t>
            </a:r>
            <a:r>
              <a:rPr lang="en-US" altLang="en-US" dirty="0"/>
              <a:t> </a:t>
            </a:r>
            <a:r>
              <a:rPr lang="en-US" altLang="en-US" dirty="0" err="1"/>
              <a:t>bahwa</a:t>
            </a:r>
            <a:r>
              <a:rPr lang="en-US" altLang="en-US" dirty="0"/>
              <a:t> program </a:t>
            </a:r>
            <a:r>
              <a:rPr lang="en-US" altLang="en-US" dirty="0" err="1"/>
              <a:t>memuat</a:t>
            </a:r>
            <a:r>
              <a:rPr lang="en-US" altLang="en-US" dirty="0"/>
              <a:t> </a:t>
            </a:r>
            <a:r>
              <a:rPr lang="en-US" altLang="en-US" dirty="0" err="1"/>
              <a:t>beberapa</a:t>
            </a:r>
            <a:r>
              <a:rPr lang="en-US" altLang="en-US" dirty="0"/>
              <a:t> </a:t>
            </a:r>
            <a:r>
              <a:rPr lang="en-US" altLang="en-US" dirty="0" err="1"/>
              <a:t>mekanisme</a:t>
            </a:r>
            <a:r>
              <a:rPr lang="en-US" altLang="en-US" dirty="0"/>
              <a:t> 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en-US" altLang="en-US" dirty="0"/>
              <a:t>     yang </a:t>
            </a:r>
            <a:r>
              <a:rPr lang="en-US" altLang="en-US" dirty="0" err="1"/>
              <a:t>dibutuhkan</a:t>
            </a:r>
            <a:r>
              <a:rPr lang="en-US" altLang="en-US" dirty="0"/>
              <a:t> </a:t>
            </a:r>
            <a:r>
              <a:rPr lang="en-US" altLang="en-US" dirty="0" err="1"/>
              <a:t>untuk</a:t>
            </a:r>
            <a:r>
              <a:rPr lang="en-US" altLang="en-US" dirty="0"/>
              <a:t> </a:t>
            </a:r>
            <a:r>
              <a:rPr lang="en-US" altLang="en-US" dirty="0" err="1"/>
              <a:t>mendapatkannya</a:t>
            </a:r>
            <a:r>
              <a:rPr lang="en-US" altLang="en-US" dirty="0"/>
              <a:t> </a:t>
            </a:r>
            <a:r>
              <a:rPr lang="en-US" altLang="en-US" dirty="0" err="1"/>
              <a:t>secara</a:t>
            </a:r>
            <a:r>
              <a:rPr lang="en-US" altLang="en-US" dirty="0"/>
              <a:t> </a:t>
            </a:r>
            <a:r>
              <a:rPr lang="en-US" altLang="en-US" dirty="0" err="1"/>
              <a:t>praktis</a:t>
            </a:r>
            <a:r>
              <a:rPr lang="en-US" alt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773029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Sejarah kb/</a:t>
            </a:r>
            <a:r>
              <a:rPr lang="en-US" dirty="0" err="1"/>
              <a:t>ai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altLang="en-US" dirty="0" err="1"/>
              <a:t>Kegagalan</a:t>
            </a:r>
            <a:r>
              <a:rPr lang="en-US" altLang="en-US" dirty="0"/>
              <a:t> </a:t>
            </a:r>
            <a:r>
              <a:rPr lang="en-US" altLang="en-US" dirty="0" err="1"/>
              <a:t>dari</a:t>
            </a:r>
            <a:r>
              <a:rPr lang="en-US" altLang="en-US" dirty="0"/>
              <a:t> </a:t>
            </a:r>
            <a:r>
              <a:rPr lang="en-US" altLang="en-US" dirty="0" err="1"/>
              <a:t>pendekatan</a:t>
            </a:r>
            <a:r>
              <a:rPr lang="en-US" altLang="en-US" dirty="0"/>
              <a:t> </a:t>
            </a:r>
            <a:r>
              <a:rPr lang="en-US" altLang="en-US" dirty="0" err="1"/>
              <a:t>terjemahan</a:t>
            </a:r>
            <a:r>
              <a:rPr lang="en-US" altLang="en-US" dirty="0"/>
              <a:t> </a:t>
            </a:r>
            <a:r>
              <a:rPr lang="en-US" altLang="en-US" dirty="0" err="1"/>
              <a:t>bahasa</a:t>
            </a:r>
            <a:r>
              <a:rPr lang="en-US" altLang="en-US" dirty="0"/>
              <a:t> </a:t>
            </a:r>
            <a:r>
              <a:rPr lang="en-US" altLang="en-US" dirty="0" err="1"/>
              <a:t>alami</a:t>
            </a:r>
            <a:r>
              <a:rPr lang="en-US" altLang="en-US" dirty="0"/>
              <a:t> </a:t>
            </a:r>
            <a:r>
              <a:rPr lang="en-US" altLang="en-US" dirty="0" err="1"/>
              <a:t>berbasis</a:t>
            </a:r>
            <a:r>
              <a:rPr lang="en-US" altLang="en-US" dirty="0"/>
              <a:t> </a:t>
            </a:r>
            <a:r>
              <a:rPr lang="en-US" altLang="en-US" dirty="0" err="1"/>
              <a:t>pada</a:t>
            </a:r>
            <a:r>
              <a:rPr lang="en-US" altLang="en-US" dirty="0"/>
              <a:t> 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en-US" altLang="en-US" dirty="0"/>
              <a:t>     grammars </a:t>
            </a:r>
            <a:r>
              <a:rPr lang="en-US" altLang="en-US" dirty="0" err="1"/>
              <a:t>sederhana</a:t>
            </a:r>
            <a:r>
              <a:rPr lang="en-US" altLang="en-US" dirty="0"/>
              <a:t> </a:t>
            </a:r>
            <a:r>
              <a:rPr lang="en-US" altLang="en-US" dirty="0" err="1"/>
              <a:t>dan</a:t>
            </a:r>
            <a:r>
              <a:rPr lang="en-US" altLang="en-US" dirty="0"/>
              <a:t> </a:t>
            </a:r>
            <a:r>
              <a:rPr lang="en-US" altLang="en-US" dirty="0" err="1"/>
              <a:t>kamus</a:t>
            </a:r>
            <a:r>
              <a:rPr lang="en-US" altLang="en-US" dirty="0"/>
              <a:t> kata.</a:t>
            </a:r>
          </a:p>
          <a:p>
            <a:pPr>
              <a:lnSpc>
                <a:spcPct val="80000"/>
              </a:lnSpc>
              <a:defRPr/>
            </a:pPr>
            <a:r>
              <a:rPr lang="en-US" altLang="en-US" dirty="0" err="1"/>
              <a:t>Penterjemahan</a:t>
            </a:r>
            <a:r>
              <a:rPr lang="en-US" altLang="en-US" dirty="0"/>
              <a:t> </a:t>
            </a:r>
            <a:r>
              <a:rPr lang="en-US" altLang="en-US" dirty="0" err="1"/>
              <a:t>kembali</a:t>
            </a:r>
            <a:r>
              <a:rPr lang="en-US" altLang="en-US" dirty="0"/>
              <a:t> yang </a:t>
            </a:r>
            <a:r>
              <a:rPr lang="en-US" altLang="en-US" dirty="0" err="1"/>
              <a:t>populer</a:t>
            </a:r>
            <a:r>
              <a:rPr lang="en-US" altLang="en-US" dirty="0"/>
              <a:t>  English-&gt;Russian-&gt;English </a:t>
            </a:r>
          </a:p>
          <a:p>
            <a:pPr>
              <a:lnSpc>
                <a:spcPct val="80000"/>
              </a:lnSpc>
              <a:defRPr/>
            </a:pPr>
            <a:r>
              <a:rPr lang="en-US" altLang="en-US" dirty="0" err="1"/>
              <a:t>Penemuan</a:t>
            </a:r>
            <a:r>
              <a:rPr lang="en-US" altLang="en-US" dirty="0"/>
              <a:t> </a:t>
            </a:r>
            <a:r>
              <a:rPr lang="en-US" altLang="en-US" dirty="0" err="1"/>
              <a:t>untuk</a:t>
            </a:r>
            <a:r>
              <a:rPr lang="en-US" altLang="en-US" dirty="0"/>
              <a:t> </a:t>
            </a:r>
            <a:r>
              <a:rPr lang="en-US" altLang="en-US" dirty="0" err="1"/>
              <a:t>pemrosesan</a:t>
            </a:r>
            <a:r>
              <a:rPr lang="en-US" altLang="en-US" dirty="0"/>
              <a:t> </a:t>
            </a:r>
            <a:r>
              <a:rPr lang="en-US" altLang="en-US" dirty="0" err="1"/>
              <a:t>bahasa</a:t>
            </a:r>
            <a:r>
              <a:rPr lang="en-US" altLang="en-US" dirty="0"/>
              <a:t> natural </a:t>
            </a:r>
            <a:r>
              <a:rPr lang="en-US" altLang="en-US" dirty="0" err="1"/>
              <a:t>dihentikan</a:t>
            </a:r>
            <a:r>
              <a:rPr lang="en-US" altLang="en-US" dirty="0"/>
              <a:t>.</a:t>
            </a:r>
            <a:endParaRPr lang="en-US" dirty="0"/>
          </a:p>
          <a:p>
            <a:pPr marL="0" indent="0">
              <a:buNone/>
            </a:pPr>
            <a:endParaRPr lang="en-US" altLang="id-ID" dirty="0"/>
          </a:p>
        </p:txBody>
      </p:sp>
    </p:spTree>
    <p:extLst>
      <p:ext uri="{BB962C8B-B14F-4D97-AF65-F5344CB8AC3E}">
        <p14:creationId xmlns:p14="http://schemas.microsoft.com/office/powerpoint/2010/main" val="33391537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Sejarah kb/</a:t>
            </a:r>
            <a:r>
              <a:rPr lang="en-US" dirty="0" err="1"/>
              <a:t>ai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 dirty="0" err="1"/>
              <a:t>Kegagalan</a:t>
            </a:r>
            <a:r>
              <a:rPr lang="en-US" altLang="en-US" dirty="0"/>
              <a:t> perceptron </a:t>
            </a:r>
            <a:r>
              <a:rPr lang="en-US" altLang="en-US" dirty="0" err="1"/>
              <a:t>untuk</a:t>
            </a:r>
            <a:r>
              <a:rPr lang="en-US" altLang="en-US" dirty="0"/>
              <a:t> </a:t>
            </a:r>
            <a:r>
              <a:rPr lang="en-US" altLang="en-US" dirty="0" err="1"/>
              <a:t>belajar</a:t>
            </a:r>
            <a:r>
              <a:rPr lang="en-US" altLang="en-US" dirty="0"/>
              <a:t> </a:t>
            </a:r>
            <a:r>
              <a:rPr lang="en-US" altLang="en-US" dirty="0" err="1"/>
              <a:t>dari</a:t>
            </a:r>
            <a:r>
              <a:rPr lang="en-US" altLang="en-US" dirty="0"/>
              <a:t> </a:t>
            </a:r>
            <a:r>
              <a:rPr lang="en-US" altLang="en-US" dirty="0" err="1"/>
              <a:t>fungsi</a:t>
            </a:r>
            <a:r>
              <a:rPr lang="en-US" altLang="en-US" dirty="0"/>
              <a:t> </a:t>
            </a:r>
            <a:r>
              <a:rPr lang="en-US" altLang="en-US" dirty="0" err="1"/>
              <a:t>sederhana</a:t>
            </a:r>
            <a:r>
              <a:rPr lang="en-US" altLang="en-US" dirty="0"/>
              <a:t> 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altLang="en-US" dirty="0"/>
              <a:t>     </a:t>
            </a:r>
            <a:r>
              <a:rPr lang="en-US" altLang="en-US" dirty="0" err="1"/>
              <a:t>sebagaimana</a:t>
            </a:r>
            <a:r>
              <a:rPr lang="en-US" altLang="en-US" dirty="0"/>
              <a:t> disjunctive/</a:t>
            </a:r>
            <a:r>
              <a:rPr lang="en-US" altLang="en-US" dirty="0" err="1"/>
              <a:t>eksclusive</a:t>
            </a:r>
            <a:r>
              <a:rPr lang="en-US" altLang="en-US" dirty="0"/>
              <a:t> OR. </a:t>
            </a:r>
          </a:p>
          <a:p>
            <a:pPr>
              <a:lnSpc>
                <a:spcPct val="90000"/>
              </a:lnSpc>
              <a:defRPr/>
            </a:pPr>
            <a:r>
              <a:rPr lang="en-US" altLang="en-US" dirty="0" err="1"/>
              <a:t>Penelitian</a:t>
            </a:r>
            <a:r>
              <a:rPr lang="en-US" altLang="en-US" dirty="0"/>
              <a:t> </a:t>
            </a:r>
            <a:r>
              <a:rPr lang="en-US" altLang="en-US" dirty="0" err="1"/>
              <a:t>pada</a:t>
            </a:r>
            <a:r>
              <a:rPr lang="en-US" altLang="en-US" dirty="0"/>
              <a:t> JST </a:t>
            </a:r>
            <a:r>
              <a:rPr lang="en-US" altLang="en-US" dirty="0" err="1"/>
              <a:t>dihentikan</a:t>
            </a:r>
            <a:r>
              <a:rPr lang="en-US" altLang="en-US" dirty="0"/>
              <a:t>.</a:t>
            </a:r>
          </a:p>
          <a:p>
            <a:pPr>
              <a:lnSpc>
                <a:spcPct val="90000"/>
              </a:lnSpc>
              <a:defRPr/>
            </a:pPr>
            <a:r>
              <a:rPr lang="en-US" altLang="en-US" dirty="0" err="1"/>
              <a:t>Realisasi</a:t>
            </a:r>
            <a:r>
              <a:rPr lang="en-US" altLang="en-US" dirty="0"/>
              <a:t> </a:t>
            </a:r>
            <a:r>
              <a:rPr lang="en-US" altLang="en-US" dirty="0" err="1"/>
              <a:t>dari</a:t>
            </a:r>
            <a:r>
              <a:rPr lang="en-US" altLang="en-US" dirty="0"/>
              <a:t> </a:t>
            </a:r>
            <a:r>
              <a:rPr lang="en-US" altLang="en-US" dirty="0" err="1"/>
              <a:t>kesukaran</a:t>
            </a:r>
            <a:r>
              <a:rPr lang="en-US" altLang="en-US" dirty="0"/>
              <a:t> </a:t>
            </a:r>
            <a:r>
              <a:rPr lang="en-US" altLang="en-US" dirty="0" err="1"/>
              <a:t>dalam</a:t>
            </a:r>
            <a:r>
              <a:rPr lang="en-US" altLang="en-US" dirty="0"/>
              <a:t> proses learning </a:t>
            </a:r>
            <a:r>
              <a:rPr lang="en-US" altLang="en-US" dirty="0" err="1"/>
              <a:t>dan</a:t>
            </a:r>
            <a:r>
              <a:rPr lang="en-US" altLang="en-US" dirty="0"/>
              <a:t> </a:t>
            </a:r>
            <a:r>
              <a:rPr lang="en-US" altLang="en-US" dirty="0" err="1"/>
              <a:t>keterbatasan</a:t>
            </a:r>
            <a:r>
              <a:rPr lang="en-US" altLang="en-US" dirty="0"/>
              <a:t> 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altLang="en-US" dirty="0"/>
              <a:t>     </a:t>
            </a:r>
            <a:r>
              <a:rPr lang="en-US" altLang="en-US" dirty="0" err="1"/>
              <a:t>dari</a:t>
            </a:r>
            <a:r>
              <a:rPr lang="en-US" altLang="en-US" dirty="0"/>
              <a:t> </a:t>
            </a:r>
            <a:r>
              <a:rPr lang="en-US" altLang="en-US" dirty="0" err="1"/>
              <a:t>metode</a:t>
            </a:r>
            <a:r>
              <a:rPr lang="en-US" altLang="en-US" dirty="0"/>
              <a:t> yang </a:t>
            </a:r>
            <a:r>
              <a:rPr lang="en-US" altLang="en-US" dirty="0" err="1"/>
              <a:t>dieksplorasi</a:t>
            </a:r>
            <a:endParaRPr lang="en-US" altLang="en-US" dirty="0"/>
          </a:p>
          <a:p>
            <a:pPr>
              <a:lnSpc>
                <a:spcPct val="90000"/>
              </a:lnSpc>
              <a:defRPr/>
            </a:pPr>
            <a:r>
              <a:rPr lang="en-US" altLang="en-US" dirty="0" err="1"/>
              <a:t>Konsep</a:t>
            </a:r>
            <a:r>
              <a:rPr lang="en-US" altLang="en-US" dirty="0"/>
              <a:t> </a:t>
            </a:r>
            <a:r>
              <a:rPr lang="en-US" altLang="en-US" dirty="0" err="1"/>
              <a:t>pembelajaran</a:t>
            </a:r>
            <a:r>
              <a:rPr lang="en-US" altLang="en-US" dirty="0"/>
              <a:t> </a:t>
            </a:r>
            <a:r>
              <a:rPr lang="en-US" altLang="en-US" dirty="0" err="1"/>
              <a:t>simbolik</a:t>
            </a:r>
            <a:r>
              <a:rPr lang="en-US" altLang="en-US" dirty="0"/>
              <a:t> (Winston’s influential thesis, 1972)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120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Sejarah kb/</a:t>
            </a:r>
            <a:r>
              <a:rPr lang="en-US" dirty="0" err="1"/>
              <a:t>ai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Renaissance (1969-1979)</a:t>
            </a:r>
            <a:endParaRPr lang="en-US" cap="none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dirty="0" err="1"/>
              <a:t>Perubahan</a:t>
            </a:r>
            <a:r>
              <a:rPr lang="en-US" altLang="en-US" dirty="0"/>
              <a:t> </a:t>
            </a:r>
            <a:r>
              <a:rPr lang="en-US" altLang="en-US" dirty="0" err="1"/>
              <a:t>pada</a:t>
            </a:r>
            <a:r>
              <a:rPr lang="en-US" altLang="en-US" dirty="0"/>
              <a:t> </a:t>
            </a:r>
            <a:r>
              <a:rPr lang="en-US" altLang="en-US" dirty="0" err="1"/>
              <a:t>paradigma</a:t>
            </a:r>
            <a:r>
              <a:rPr lang="en-US" altLang="en-US" dirty="0"/>
              <a:t> </a:t>
            </a:r>
            <a:r>
              <a:rPr lang="en-US" altLang="en-US" dirty="0" err="1"/>
              <a:t>penyelesaian</a:t>
            </a:r>
            <a:r>
              <a:rPr lang="en-US" altLang="en-US" dirty="0"/>
              <a:t>: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en-US" altLang="en-US" dirty="0"/>
              <a:t>     Dari </a:t>
            </a:r>
            <a:r>
              <a:rPr lang="en-US" altLang="en-US" dirty="0" err="1"/>
              <a:t>penyelesaian</a:t>
            </a:r>
            <a:r>
              <a:rPr lang="en-US" altLang="en-US" dirty="0"/>
              <a:t> </a:t>
            </a:r>
            <a:r>
              <a:rPr lang="en-US" altLang="en-US" dirty="0" err="1"/>
              <a:t>masalah</a:t>
            </a:r>
            <a:r>
              <a:rPr lang="en-US" altLang="en-US" dirty="0"/>
              <a:t> </a:t>
            </a:r>
            <a:r>
              <a:rPr lang="en-US" altLang="en-US" dirty="0" err="1"/>
              <a:t>berbasis</a:t>
            </a:r>
            <a:r>
              <a:rPr lang="en-US" altLang="en-US" dirty="0"/>
              <a:t> “search-based” </a:t>
            </a:r>
            <a:r>
              <a:rPr lang="en-US" altLang="en-US" dirty="0" err="1"/>
              <a:t>menjadi</a:t>
            </a:r>
            <a:r>
              <a:rPr lang="en-US" altLang="en-US" dirty="0"/>
              <a:t>  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en-US" altLang="en-US" dirty="0"/>
              <a:t>     </a:t>
            </a:r>
            <a:r>
              <a:rPr lang="en-US" altLang="en-US" dirty="0" err="1"/>
              <a:t>penyelesaian</a:t>
            </a:r>
            <a:r>
              <a:rPr lang="en-US" altLang="en-US" dirty="0"/>
              <a:t> </a:t>
            </a:r>
            <a:r>
              <a:rPr lang="en-US" altLang="en-US" dirty="0" err="1"/>
              <a:t>masalah</a:t>
            </a:r>
            <a:r>
              <a:rPr lang="en-US" altLang="en-US" dirty="0"/>
              <a:t> </a:t>
            </a:r>
            <a:r>
              <a:rPr lang="en-US" altLang="en-US" dirty="0" err="1"/>
              <a:t>berbasis</a:t>
            </a:r>
            <a:r>
              <a:rPr lang="en-US" altLang="en-US" dirty="0"/>
              <a:t> </a:t>
            </a:r>
            <a:r>
              <a:rPr lang="en-US" altLang="en-US" dirty="0" err="1"/>
              <a:t>pengetahuan</a:t>
            </a:r>
            <a:r>
              <a:rPr lang="en-US" altLang="en-US" dirty="0"/>
              <a:t>.</a:t>
            </a:r>
          </a:p>
          <a:p>
            <a:pPr marL="0" indent="0">
              <a:buNone/>
            </a:pPr>
            <a:endParaRPr lang="en-US" altLang="id-ID" dirty="0"/>
          </a:p>
        </p:txBody>
      </p:sp>
    </p:spTree>
    <p:extLst>
      <p:ext uri="{BB962C8B-B14F-4D97-AF65-F5344CB8AC3E}">
        <p14:creationId xmlns:p14="http://schemas.microsoft.com/office/powerpoint/2010/main" val="39181130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Sejarah kb/</a:t>
            </a:r>
            <a:r>
              <a:rPr lang="en-US" dirty="0" err="1"/>
              <a:t>ai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  <a:buNone/>
              <a:defRPr/>
            </a:pPr>
            <a:r>
              <a:rPr lang="en-US" altLang="en-US" u="sng" dirty="0" err="1">
                <a:solidFill>
                  <a:srgbClr val="FF0000"/>
                </a:solidFill>
              </a:rPr>
              <a:t>Sistem</a:t>
            </a:r>
            <a:r>
              <a:rPr lang="en-US" altLang="en-US" u="sng" dirty="0">
                <a:solidFill>
                  <a:srgbClr val="FF0000"/>
                </a:solidFill>
              </a:rPr>
              <a:t> </a:t>
            </a:r>
            <a:r>
              <a:rPr lang="en-US" altLang="en-US" u="sng" dirty="0" err="1">
                <a:solidFill>
                  <a:srgbClr val="FF0000"/>
                </a:solidFill>
              </a:rPr>
              <a:t>pakar</a:t>
            </a:r>
            <a:r>
              <a:rPr lang="en-US" altLang="en-US" u="sng" dirty="0">
                <a:solidFill>
                  <a:srgbClr val="FF0000"/>
                </a:solidFill>
              </a:rPr>
              <a:t> </a:t>
            </a:r>
            <a:r>
              <a:rPr lang="en-US" altLang="en-US" u="sng" dirty="0" err="1">
                <a:solidFill>
                  <a:srgbClr val="FF0000"/>
                </a:solidFill>
              </a:rPr>
              <a:t>pertama</a:t>
            </a:r>
            <a:endParaRPr lang="en-US" altLang="en-US" u="sng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dirty="0" err="1"/>
              <a:t>Dendral</a:t>
            </a:r>
            <a:r>
              <a:rPr lang="en-US" altLang="en-US" dirty="0"/>
              <a:t>: </a:t>
            </a:r>
            <a:r>
              <a:rPr lang="en-US" altLang="en-US" dirty="0" err="1"/>
              <a:t>menginferensi</a:t>
            </a:r>
            <a:r>
              <a:rPr lang="en-US" altLang="en-US" dirty="0"/>
              <a:t> </a:t>
            </a:r>
            <a:r>
              <a:rPr lang="en-US" altLang="en-US" dirty="0" err="1"/>
              <a:t>struktur</a:t>
            </a:r>
            <a:r>
              <a:rPr lang="en-US" altLang="en-US" dirty="0"/>
              <a:t> molecular </a:t>
            </a:r>
            <a:r>
              <a:rPr lang="en-US" altLang="en-US" dirty="0" err="1"/>
              <a:t>dari</a:t>
            </a:r>
            <a:r>
              <a:rPr lang="en-US" altLang="en-US" dirty="0"/>
              <a:t> </a:t>
            </a:r>
            <a:r>
              <a:rPr lang="en-US" altLang="en-US" dirty="0" err="1"/>
              <a:t>informasi</a:t>
            </a:r>
            <a:r>
              <a:rPr lang="en-US" altLang="en-US" dirty="0"/>
              <a:t> yang 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en-US" altLang="en-US" dirty="0"/>
              <a:t>      </a:t>
            </a:r>
            <a:r>
              <a:rPr lang="en-US" altLang="en-US" dirty="0" err="1"/>
              <a:t>disediakan</a:t>
            </a:r>
            <a:r>
              <a:rPr lang="en-US" altLang="en-US" dirty="0"/>
              <a:t> </a:t>
            </a:r>
            <a:r>
              <a:rPr lang="en-US" altLang="en-US" dirty="0" err="1"/>
              <a:t>oleh</a:t>
            </a:r>
            <a:r>
              <a:rPr lang="en-US" altLang="en-US" dirty="0"/>
              <a:t> </a:t>
            </a:r>
            <a:r>
              <a:rPr lang="en-US" altLang="en-US" dirty="0" err="1"/>
              <a:t>spektrometer</a:t>
            </a:r>
            <a:r>
              <a:rPr lang="en-US" altLang="en-US" dirty="0"/>
              <a:t> </a:t>
            </a:r>
            <a:r>
              <a:rPr lang="en-US" altLang="en-US" dirty="0" err="1"/>
              <a:t>massa</a:t>
            </a:r>
            <a:r>
              <a:rPr lang="en-US" altLang="en-US" dirty="0"/>
              <a:t>.</a:t>
            </a:r>
          </a:p>
          <a:p>
            <a:pPr>
              <a:lnSpc>
                <a:spcPct val="80000"/>
              </a:lnSpc>
              <a:defRPr/>
            </a:pPr>
            <a:r>
              <a:rPr lang="en-US" altLang="en-US" dirty="0" err="1"/>
              <a:t>Mycin</a:t>
            </a:r>
            <a:r>
              <a:rPr lang="en-US" altLang="en-US" dirty="0"/>
              <a:t>: diagnoses blood infections</a:t>
            </a:r>
          </a:p>
          <a:p>
            <a:pPr>
              <a:lnSpc>
                <a:spcPct val="80000"/>
              </a:lnSpc>
              <a:defRPr/>
            </a:pPr>
            <a:r>
              <a:rPr lang="en-US" altLang="en-US" dirty="0"/>
              <a:t>Prospector: </a:t>
            </a:r>
            <a:r>
              <a:rPr lang="en-US" altLang="en-US" dirty="0" err="1"/>
              <a:t>merekomendasikan</a:t>
            </a:r>
            <a:r>
              <a:rPr lang="en-US" altLang="en-US" dirty="0"/>
              <a:t> </a:t>
            </a:r>
            <a:r>
              <a:rPr lang="en-US" altLang="en-US" dirty="0" err="1"/>
              <a:t>eksplorasi</a:t>
            </a:r>
            <a:r>
              <a:rPr lang="en-US" altLang="en-US" dirty="0"/>
              <a:t> </a:t>
            </a:r>
            <a:r>
              <a:rPr lang="en-US" altLang="en-US" dirty="0" err="1"/>
              <a:t>pengeboran</a:t>
            </a:r>
            <a:r>
              <a:rPr lang="en-US" altLang="en-US" dirty="0"/>
              <a:t> </a:t>
            </a:r>
            <a:r>
              <a:rPr lang="en-US" altLang="en-US" dirty="0" err="1"/>
              <a:t>pada</a:t>
            </a:r>
            <a:r>
              <a:rPr lang="en-US" altLang="en-US" dirty="0"/>
              <a:t> 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en-US" altLang="en-US" dirty="0"/>
              <a:t>     </a:t>
            </a:r>
            <a:r>
              <a:rPr lang="en-US" altLang="en-US" dirty="0" err="1"/>
              <a:t>lokasi</a:t>
            </a:r>
            <a:r>
              <a:rPr lang="en-US" altLang="en-US" dirty="0"/>
              <a:t> </a:t>
            </a:r>
            <a:r>
              <a:rPr lang="en-US" altLang="en-US" dirty="0" err="1"/>
              <a:t>geologi</a:t>
            </a:r>
            <a:r>
              <a:rPr lang="en-US" altLang="en-US" dirty="0"/>
              <a:t> yang </a:t>
            </a:r>
            <a:r>
              <a:rPr lang="en-US" altLang="en-US" dirty="0" err="1"/>
              <a:t>menyediakan</a:t>
            </a:r>
            <a:r>
              <a:rPr lang="en-US" altLang="en-US" dirty="0"/>
              <a:t> </a:t>
            </a:r>
            <a:r>
              <a:rPr lang="en-US" altLang="en-US" dirty="0" err="1"/>
              <a:t>suatu</a:t>
            </a:r>
            <a:r>
              <a:rPr lang="en-US" altLang="en-US" dirty="0"/>
              <a:t> deposit mineral  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en-US" altLang="en-US" dirty="0"/>
              <a:t>     molybdenum.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6098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Sejarah kb/</a:t>
            </a:r>
            <a:r>
              <a:rPr lang="en-US" dirty="0" err="1"/>
              <a:t>ai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Era Industrial (1980-sekarang)</a:t>
            </a:r>
            <a:endParaRPr lang="en-US" cap="none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en-US" altLang="en-US" dirty="0" err="1"/>
              <a:t>Sukses</a:t>
            </a:r>
            <a:r>
              <a:rPr lang="en-US" altLang="en-US" dirty="0"/>
              <a:t> </a:t>
            </a:r>
            <a:r>
              <a:rPr lang="en-US" altLang="en-US" dirty="0" err="1"/>
              <a:t>pertama</a:t>
            </a:r>
            <a:r>
              <a:rPr lang="en-US" altLang="en-US" dirty="0"/>
              <a:t> </a:t>
            </a:r>
            <a:r>
              <a:rPr lang="en-US" altLang="en-US" dirty="0" err="1"/>
              <a:t>Sistem</a:t>
            </a:r>
            <a:r>
              <a:rPr lang="en-US" altLang="en-US" dirty="0"/>
              <a:t> </a:t>
            </a:r>
            <a:r>
              <a:rPr lang="en-US" altLang="en-US" dirty="0" err="1"/>
              <a:t>Pakar</a:t>
            </a:r>
            <a:r>
              <a:rPr lang="en-US" altLang="en-US" dirty="0"/>
              <a:t> </a:t>
            </a:r>
            <a:r>
              <a:rPr lang="en-US" altLang="en-US" dirty="0" err="1"/>
              <a:t>secara</a:t>
            </a:r>
            <a:r>
              <a:rPr lang="en-US" altLang="en-US" dirty="0"/>
              <a:t> </a:t>
            </a:r>
            <a:r>
              <a:rPr lang="en-US" altLang="en-US" dirty="0" err="1"/>
              <a:t>komersial</a:t>
            </a:r>
            <a:r>
              <a:rPr lang="en-US" altLang="en-US" dirty="0"/>
              <a:t>.</a:t>
            </a:r>
          </a:p>
          <a:p>
            <a:pPr marL="0" indent="0">
              <a:buNone/>
              <a:defRPr/>
            </a:pPr>
            <a:r>
              <a:rPr lang="en-US" altLang="en-US" dirty="0"/>
              <a:t>     The Many AI companies.</a:t>
            </a:r>
          </a:p>
          <a:p>
            <a:pPr>
              <a:defRPr/>
            </a:pPr>
            <a:r>
              <a:rPr lang="en-US" altLang="en-US" dirty="0" err="1"/>
              <a:t>Eksplorasi</a:t>
            </a:r>
            <a:r>
              <a:rPr lang="en-US" altLang="en-US" dirty="0"/>
              <a:t> </a:t>
            </a:r>
            <a:r>
              <a:rPr lang="en-US" altLang="en-US" dirty="0" err="1"/>
              <a:t>dari</a:t>
            </a:r>
            <a:r>
              <a:rPr lang="en-US" altLang="en-US" dirty="0"/>
              <a:t> </a:t>
            </a:r>
            <a:r>
              <a:rPr lang="en-US" altLang="en-US" dirty="0" err="1"/>
              <a:t>strategi</a:t>
            </a:r>
            <a:r>
              <a:rPr lang="en-US" altLang="en-US" dirty="0"/>
              <a:t> </a:t>
            </a:r>
            <a:r>
              <a:rPr lang="en-US" altLang="en-US" dirty="0" err="1"/>
              <a:t>pembelajaran</a:t>
            </a:r>
            <a:r>
              <a:rPr lang="en-US" altLang="en-US" dirty="0"/>
              <a:t> yang </a:t>
            </a:r>
            <a:r>
              <a:rPr lang="en-US" altLang="en-US" dirty="0" err="1"/>
              <a:t>bermacam-macam</a:t>
            </a:r>
            <a:r>
              <a:rPr lang="en-US" altLang="en-US" dirty="0"/>
              <a:t> (Explanation-based learning, Case-based Reasoning, Genetic algorithms, Neural networks, etc.)</a:t>
            </a:r>
            <a:endParaRPr lang="en-US" dirty="0"/>
          </a:p>
          <a:p>
            <a:pPr marL="0" indent="0">
              <a:buNone/>
            </a:pPr>
            <a:endParaRPr lang="en-US" altLang="id-ID" dirty="0"/>
          </a:p>
        </p:txBody>
      </p:sp>
    </p:spTree>
    <p:extLst>
      <p:ext uri="{BB962C8B-B14F-4D97-AF65-F5344CB8AC3E}">
        <p14:creationId xmlns:p14="http://schemas.microsoft.com/office/powerpoint/2010/main" val="34493812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Sejarah kb/</a:t>
            </a:r>
            <a:r>
              <a:rPr lang="en-US" dirty="0" err="1"/>
              <a:t>ai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Kembalinya</a:t>
            </a:r>
            <a:r>
              <a:rPr lang="en-US" dirty="0">
                <a:solidFill>
                  <a:srgbClr val="FF0000"/>
                </a:solidFill>
              </a:rPr>
              <a:t> neural networks  (1986-sekarang)</a:t>
            </a:r>
          </a:p>
          <a:p>
            <a:pPr>
              <a:lnSpc>
                <a:spcPct val="90000"/>
              </a:lnSpc>
              <a:defRPr/>
            </a:pPr>
            <a:r>
              <a:rPr lang="en-US" altLang="en-US" dirty="0" err="1"/>
              <a:t>Penggalian</a:t>
            </a:r>
            <a:r>
              <a:rPr lang="en-US" altLang="en-US" dirty="0"/>
              <a:t> </a:t>
            </a:r>
            <a:r>
              <a:rPr lang="en-US" altLang="en-US" dirty="0" err="1"/>
              <a:t>kembali</a:t>
            </a:r>
            <a:r>
              <a:rPr lang="en-US" altLang="en-US" dirty="0"/>
              <a:t> </a:t>
            </a:r>
            <a:r>
              <a:rPr lang="en-US" altLang="en-US" dirty="0" err="1"/>
              <a:t>algoritma</a:t>
            </a:r>
            <a:r>
              <a:rPr lang="en-US" altLang="en-US" dirty="0"/>
              <a:t> learning back propagation </a:t>
            </a:r>
            <a:r>
              <a:rPr lang="en-US" altLang="en-US" dirty="0" err="1"/>
              <a:t>untuk</a:t>
            </a:r>
            <a:r>
              <a:rPr lang="en-US" altLang="en-US" dirty="0"/>
              <a:t> 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altLang="en-US" dirty="0"/>
              <a:t>     neural networks yang </a:t>
            </a:r>
            <a:r>
              <a:rPr lang="en-US" altLang="en-US" dirty="0" err="1"/>
              <a:t>pertama</a:t>
            </a:r>
            <a:r>
              <a:rPr lang="en-US" altLang="en-US" dirty="0"/>
              <a:t> </a:t>
            </a:r>
            <a:r>
              <a:rPr lang="en-US" altLang="en-US" dirty="0" err="1"/>
              <a:t>dikenalkan</a:t>
            </a:r>
            <a:r>
              <a:rPr lang="en-US" altLang="en-US" dirty="0"/>
              <a:t> </a:t>
            </a:r>
            <a:r>
              <a:rPr lang="en-US" altLang="en-US" dirty="0" err="1"/>
              <a:t>dalam</a:t>
            </a:r>
            <a:r>
              <a:rPr lang="en-US" altLang="en-US" dirty="0"/>
              <a:t> </a:t>
            </a:r>
            <a:r>
              <a:rPr lang="en-US" altLang="en-US" dirty="0" err="1"/>
              <a:t>tahun</a:t>
            </a:r>
            <a:r>
              <a:rPr lang="en-US" altLang="en-US" dirty="0"/>
              <a:t> 1969 </a:t>
            </a:r>
            <a:r>
              <a:rPr lang="en-US" altLang="en-US" dirty="0" err="1"/>
              <a:t>oleh</a:t>
            </a:r>
            <a:r>
              <a:rPr lang="en-US" altLang="en-US" dirty="0"/>
              <a:t> 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altLang="en-US" dirty="0"/>
              <a:t>     Bryson and Ho.</a:t>
            </a:r>
          </a:p>
          <a:p>
            <a:pPr>
              <a:lnSpc>
                <a:spcPct val="90000"/>
              </a:lnSpc>
              <a:defRPr/>
            </a:pPr>
            <a:endParaRPr lang="en-US" altLang="en-US" sz="1100" dirty="0"/>
          </a:p>
          <a:p>
            <a:pPr>
              <a:lnSpc>
                <a:spcPct val="90000"/>
              </a:lnSpc>
              <a:defRPr/>
            </a:pPr>
            <a:r>
              <a:rPr lang="en-US" altLang="en-US" dirty="0" err="1"/>
              <a:t>Banyak</a:t>
            </a:r>
            <a:r>
              <a:rPr lang="en-US" altLang="en-US" dirty="0"/>
              <a:t> </a:t>
            </a:r>
            <a:r>
              <a:rPr lang="en-US" altLang="en-US" dirty="0" err="1"/>
              <a:t>aplikasi</a:t>
            </a:r>
            <a:r>
              <a:rPr lang="en-US" altLang="en-US" dirty="0"/>
              <a:t> </a:t>
            </a:r>
            <a:r>
              <a:rPr lang="en-US" altLang="en-US" dirty="0" err="1"/>
              <a:t>sukses</a:t>
            </a:r>
            <a:r>
              <a:rPr lang="en-US" altLang="en-US" dirty="0"/>
              <a:t> </a:t>
            </a:r>
            <a:r>
              <a:rPr lang="en-US" altLang="en-US" dirty="0" err="1"/>
              <a:t>dari</a:t>
            </a:r>
            <a:r>
              <a:rPr lang="en-US" altLang="en-US" dirty="0"/>
              <a:t> Neural Networks.</a:t>
            </a:r>
          </a:p>
          <a:p>
            <a:pPr>
              <a:lnSpc>
                <a:spcPct val="90000"/>
              </a:lnSpc>
              <a:defRPr/>
            </a:pPr>
            <a:endParaRPr lang="en-US" altLang="en-US" sz="1100" dirty="0"/>
          </a:p>
          <a:p>
            <a:pPr>
              <a:lnSpc>
                <a:spcPct val="90000"/>
              </a:lnSpc>
              <a:defRPr/>
            </a:pPr>
            <a:r>
              <a:rPr lang="en-US" altLang="en-US" dirty="0" err="1"/>
              <a:t>Kehilangan</a:t>
            </a:r>
            <a:r>
              <a:rPr lang="en-US" altLang="en-US" dirty="0"/>
              <a:t> </a:t>
            </a:r>
            <a:r>
              <a:rPr lang="en-US" altLang="en-US" dirty="0" err="1"/>
              <a:t>respek</a:t>
            </a:r>
            <a:r>
              <a:rPr lang="en-US" altLang="en-US" dirty="0"/>
              <a:t> </a:t>
            </a:r>
            <a:r>
              <a:rPr lang="en-US" altLang="en-US" dirty="0" err="1"/>
              <a:t>terhadap</a:t>
            </a:r>
            <a:r>
              <a:rPr lang="en-US" altLang="en-US" dirty="0"/>
              <a:t> </a:t>
            </a:r>
            <a:r>
              <a:rPr lang="en-US" altLang="en-US" dirty="0" err="1"/>
              <a:t>sulitnya</a:t>
            </a:r>
            <a:r>
              <a:rPr lang="en-US" altLang="en-US" dirty="0"/>
              <a:t> </a:t>
            </a:r>
            <a:r>
              <a:rPr lang="en-US" altLang="en-US" dirty="0" err="1"/>
              <a:t>membangun</a:t>
            </a:r>
            <a:r>
              <a:rPr lang="en-US" altLang="en-US" dirty="0"/>
              <a:t> </a:t>
            </a:r>
            <a:r>
              <a:rPr lang="en-US" altLang="en-US" dirty="0" err="1"/>
              <a:t>sistem</a:t>
            </a:r>
            <a:r>
              <a:rPr lang="en-US" altLang="en-US" dirty="0"/>
              <a:t> </a:t>
            </a:r>
            <a:r>
              <a:rPr lang="en-US" altLang="en-US" dirty="0" err="1"/>
              <a:t>pakar</a:t>
            </a:r>
            <a:r>
              <a:rPr lang="en-US" altLang="en-US" dirty="0"/>
              <a:t> 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altLang="en-US" dirty="0"/>
              <a:t>      (</a:t>
            </a:r>
            <a:r>
              <a:rPr lang="en-US" altLang="en-US" dirty="0" err="1"/>
              <a:t>macetnya</a:t>
            </a:r>
            <a:r>
              <a:rPr lang="en-US" altLang="en-US" dirty="0"/>
              <a:t> knowledge acquisition).</a:t>
            </a:r>
            <a:endParaRPr lang="en-US" dirty="0"/>
          </a:p>
          <a:p>
            <a:pPr marL="0" indent="0">
              <a:buNone/>
            </a:pPr>
            <a:endParaRPr lang="en-US" altLang="id-ID" dirty="0"/>
          </a:p>
        </p:txBody>
      </p:sp>
    </p:spTree>
    <p:extLst>
      <p:ext uri="{BB962C8B-B14F-4D97-AF65-F5344CB8AC3E}">
        <p14:creationId xmlns:p14="http://schemas.microsoft.com/office/powerpoint/2010/main" val="18907205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Sejarah kb/</a:t>
            </a:r>
            <a:r>
              <a:rPr lang="en-US" dirty="0" err="1"/>
              <a:t>ai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Kematangan</a:t>
            </a:r>
            <a:r>
              <a:rPr lang="en-US" dirty="0">
                <a:solidFill>
                  <a:srgbClr val="FF0000"/>
                </a:solidFill>
              </a:rPr>
              <a:t> (1987-sekarang)</a:t>
            </a:r>
          </a:p>
          <a:p>
            <a:pPr>
              <a:lnSpc>
                <a:spcPct val="90000"/>
              </a:lnSpc>
              <a:defRPr/>
            </a:pPr>
            <a:r>
              <a:rPr lang="en-US" altLang="en-US" dirty="0" err="1"/>
              <a:t>Perubahan</a:t>
            </a:r>
            <a:r>
              <a:rPr lang="en-US" altLang="en-US" dirty="0"/>
              <a:t> </a:t>
            </a:r>
            <a:r>
              <a:rPr lang="en-US" altLang="en-US" dirty="0" err="1"/>
              <a:t>dalam</a:t>
            </a:r>
            <a:r>
              <a:rPr lang="en-US" altLang="en-US" dirty="0"/>
              <a:t> </a:t>
            </a:r>
            <a:r>
              <a:rPr lang="en-US" altLang="en-US" dirty="0" err="1"/>
              <a:t>cakupan</a:t>
            </a:r>
            <a:r>
              <a:rPr lang="en-US" altLang="en-US" dirty="0"/>
              <a:t> </a:t>
            </a:r>
            <a:r>
              <a:rPr lang="en-US" altLang="en-US" dirty="0" err="1"/>
              <a:t>dan</a:t>
            </a:r>
            <a:r>
              <a:rPr lang="en-US" altLang="en-US" dirty="0"/>
              <a:t> </a:t>
            </a:r>
            <a:r>
              <a:rPr lang="en-US" altLang="en-US" dirty="0" err="1"/>
              <a:t>metodologi</a:t>
            </a:r>
            <a:r>
              <a:rPr lang="en-US" altLang="en-US" dirty="0"/>
              <a:t> </a:t>
            </a:r>
            <a:r>
              <a:rPr lang="en-US" altLang="en-US" dirty="0" err="1"/>
              <a:t>penelitian</a:t>
            </a:r>
            <a:r>
              <a:rPr lang="en-US" altLang="en-US" dirty="0"/>
              <a:t> </a:t>
            </a:r>
            <a:r>
              <a:rPr lang="en-US" altLang="en-US" dirty="0" err="1"/>
              <a:t>bidang</a:t>
            </a:r>
            <a:r>
              <a:rPr lang="en-US" altLang="en-US" dirty="0"/>
              <a:t> 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altLang="en-US" dirty="0"/>
              <a:t>     </a:t>
            </a:r>
            <a:r>
              <a:rPr lang="en-US" altLang="en-US" dirty="0" err="1"/>
              <a:t>Kecerdasan</a:t>
            </a:r>
            <a:r>
              <a:rPr lang="en-US" altLang="en-US" dirty="0"/>
              <a:t> </a:t>
            </a:r>
            <a:r>
              <a:rPr lang="en-US" altLang="en-US" dirty="0" err="1"/>
              <a:t>Buatan</a:t>
            </a:r>
            <a:r>
              <a:rPr lang="en-US" altLang="en-US" dirty="0"/>
              <a:t>: </a:t>
            </a:r>
          </a:p>
          <a:p>
            <a:pPr>
              <a:lnSpc>
                <a:spcPct val="90000"/>
              </a:lnSpc>
              <a:defRPr/>
            </a:pPr>
            <a:r>
              <a:rPr lang="en-US" altLang="en-US" dirty="0" err="1"/>
              <a:t>Membangun</a:t>
            </a:r>
            <a:r>
              <a:rPr lang="en-US" altLang="en-US" dirty="0"/>
              <a:t> di </a:t>
            </a:r>
            <a:r>
              <a:rPr lang="en-US" altLang="en-US" dirty="0" err="1"/>
              <a:t>atas</a:t>
            </a:r>
            <a:r>
              <a:rPr lang="en-US" altLang="en-US" dirty="0"/>
              <a:t> </a:t>
            </a:r>
            <a:r>
              <a:rPr lang="en-US" altLang="en-US" dirty="0" err="1"/>
              <a:t>teori</a:t>
            </a:r>
            <a:r>
              <a:rPr lang="en-US" altLang="en-US" dirty="0"/>
              <a:t> yang </a:t>
            </a:r>
            <a:r>
              <a:rPr lang="en-US" altLang="en-US" dirty="0" err="1"/>
              <a:t>ada</a:t>
            </a:r>
            <a:r>
              <a:rPr lang="en-US" altLang="en-US" dirty="0"/>
              <a:t>, </a:t>
            </a:r>
            <a:r>
              <a:rPr lang="en-US" altLang="en-US" dirty="0" err="1"/>
              <a:t>bukan</a:t>
            </a:r>
            <a:r>
              <a:rPr lang="en-US" altLang="en-US" dirty="0"/>
              <a:t> </a:t>
            </a:r>
            <a:r>
              <a:rPr lang="en-US" altLang="en-US" dirty="0" err="1"/>
              <a:t>cuma</a:t>
            </a:r>
            <a:r>
              <a:rPr lang="en-US" altLang="en-US" dirty="0"/>
              <a:t>  </a:t>
            </a:r>
            <a:r>
              <a:rPr lang="en-US" altLang="en-US" dirty="0" err="1"/>
              <a:t>mengusulkan</a:t>
            </a:r>
            <a:r>
              <a:rPr lang="en-US" altLang="en-US" dirty="0"/>
              <a:t> </a:t>
            </a:r>
            <a:r>
              <a:rPr lang="en-US" altLang="en-US" dirty="0" err="1"/>
              <a:t>teori</a:t>
            </a:r>
            <a:r>
              <a:rPr lang="en-US" altLang="en-US" dirty="0"/>
              <a:t> 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altLang="en-US" dirty="0"/>
              <a:t>     </a:t>
            </a:r>
            <a:r>
              <a:rPr lang="en-US" altLang="en-US" dirty="0" err="1"/>
              <a:t>baru</a:t>
            </a:r>
            <a:r>
              <a:rPr lang="en-US" altLang="en-US" dirty="0"/>
              <a:t>;</a:t>
            </a:r>
          </a:p>
          <a:p>
            <a:pPr>
              <a:lnSpc>
                <a:spcPct val="90000"/>
              </a:lnSpc>
              <a:defRPr/>
            </a:pPr>
            <a:r>
              <a:rPr lang="en-US" altLang="en-US" dirty="0"/>
              <a:t> </a:t>
            </a:r>
            <a:r>
              <a:rPr lang="en-US" altLang="en-US" dirty="0" err="1"/>
              <a:t>berbasis</a:t>
            </a:r>
            <a:r>
              <a:rPr lang="en-US" altLang="en-US" dirty="0"/>
              <a:t> </a:t>
            </a:r>
            <a:r>
              <a:rPr lang="en-US" altLang="en-US" dirty="0" err="1"/>
              <a:t>klaim</a:t>
            </a:r>
            <a:r>
              <a:rPr lang="en-US" altLang="en-US" dirty="0"/>
              <a:t> </a:t>
            </a:r>
            <a:r>
              <a:rPr lang="en-US" altLang="en-US" dirty="0" err="1"/>
              <a:t>pada</a:t>
            </a:r>
            <a:r>
              <a:rPr lang="en-US" altLang="en-US" dirty="0"/>
              <a:t> </a:t>
            </a:r>
            <a:r>
              <a:rPr lang="en-US" altLang="en-US" dirty="0" err="1"/>
              <a:t>theorema</a:t>
            </a:r>
            <a:r>
              <a:rPr lang="en-US" altLang="en-US" dirty="0"/>
              <a:t> </a:t>
            </a:r>
            <a:r>
              <a:rPr lang="en-US" altLang="en-US" dirty="0" err="1"/>
              <a:t>dan</a:t>
            </a:r>
            <a:r>
              <a:rPr lang="en-US" altLang="en-US" dirty="0"/>
              <a:t> </a:t>
            </a:r>
            <a:r>
              <a:rPr lang="en-US" altLang="en-US" dirty="0" err="1"/>
              <a:t>eksperimen</a:t>
            </a:r>
            <a:r>
              <a:rPr lang="en-US" altLang="en-US" dirty="0"/>
              <a:t>, </a:t>
            </a:r>
            <a:r>
              <a:rPr lang="en-US" altLang="en-US" dirty="0" err="1"/>
              <a:t>bukan</a:t>
            </a:r>
            <a:r>
              <a:rPr lang="en-US" altLang="en-US" dirty="0"/>
              <a:t> </a:t>
            </a:r>
            <a:r>
              <a:rPr lang="en-US" altLang="en-US" dirty="0" err="1"/>
              <a:t>pada</a:t>
            </a:r>
            <a:r>
              <a:rPr lang="en-US" altLang="en-US" dirty="0"/>
              <a:t> </a:t>
            </a:r>
            <a:r>
              <a:rPr lang="en-US" altLang="en-US" dirty="0" err="1"/>
              <a:t>intuisi</a:t>
            </a:r>
            <a:r>
              <a:rPr lang="en-US" altLang="en-US" dirty="0"/>
              <a:t>;</a:t>
            </a:r>
          </a:p>
          <a:p>
            <a:pPr>
              <a:lnSpc>
                <a:spcPct val="90000"/>
              </a:lnSpc>
              <a:defRPr/>
            </a:pPr>
            <a:r>
              <a:rPr lang="en-US" altLang="en-US" dirty="0"/>
              <a:t> </a:t>
            </a:r>
            <a:r>
              <a:rPr lang="en-US" altLang="en-US" dirty="0" err="1"/>
              <a:t>menunjukkan</a:t>
            </a:r>
            <a:r>
              <a:rPr lang="en-US" altLang="en-US" dirty="0"/>
              <a:t> </a:t>
            </a:r>
            <a:r>
              <a:rPr lang="en-US" altLang="en-US" dirty="0" err="1"/>
              <a:t>relevansi</a:t>
            </a:r>
            <a:r>
              <a:rPr lang="en-US" altLang="en-US" dirty="0"/>
              <a:t> </a:t>
            </a:r>
            <a:r>
              <a:rPr lang="en-US" altLang="en-US" dirty="0" err="1"/>
              <a:t>ke</a:t>
            </a:r>
            <a:r>
              <a:rPr lang="en-US" altLang="en-US" dirty="0"/>
              <a:t> </a:t>
            </a:r>
            <a:r>
              <a:rPr lang="en-US" altLang="en-US" dirty="0" err="1"/>
              <a:t>aplikasi</a:t>
            </a:r>
            <a:r>
              <a:rPr lang="en-US" altLang="en-US" dirty="0"/>
              <a:t> </a:t>
            </a:r>
            <a:r>
              <a:rPr lang="en-US" altLang="en-US" dirty="0" err="1"/>
              <a:t>nyata</a:t>
            </a:r>
            <a:r>
              <a:rPr lang="en-US" altLang="en-US" dirty="0"/>
              <a:t>, </a:t>
            </a:r>
            <a:r>
              <a:rPr lang="en-US" altLang="en-US" dirty="0" err="1"/>
              <a:t>bukan</a:t>
            </a:r>
            <a:r>
              <a:rPr lang="en-US" altLang="en-US" dirty="0"/>
              <a:t> </a:t>
            </a:r>
            <a:r>
              <a:rPr lang="en-US" altLang="en-US" dirty="0" err="1"/>
              <a:t>pada</a:t>
            </a:r>
            <a:r>
              <a:rPr lang="en-US" altLang="en-US" dirty="0"/>
              <a:t> </a:t>
            </a:r>
            <a:r>
              <a:rPr lang="en-US" altLang="en-US" dirty="0" err="1"/>
              <a:t>contoh</a:t>
            </a:r>
            <a:r>
              <a:rPr lang="en-US" altLang="en-US" dirty="0"/>
              <a:t> 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altLang="en-US" dirty="0"/>
              <a:t>      “</a:t>
            </a:r>
            <a:r>
              <a:rPr lang="en-US" altLang="en-US" dirty="0" err="1"/>
              <a:t>mainan</a:t>
            </a:r>
            <a:r>
              <a:rPr lang="en-US" altLang="en-US" dirty="0"/>
              <a:t>”.</a:t>
            </a:r>
            <a:endParaRPr lang="en-US" dirty="0"/>
          </a:p>
          <a:p>
            <a:endParaRPr lang="en-US" cap="none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3742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Sejarah kb/</a:t>
            </a:r>
            <a:r>
              <a:rPr lang="en-US" dirty="0" err="1"/>
              <a:t>ai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Agent </a:t>
            </a:r>
            <a:r>
              <a:rPr lang="en-US" dirty="0" err="1">
                <a:solidFill>
                  <a:srgbClr val="FF0000"/>
                </a:solidFill>
              </a:rPr>
              <a:t>Cerdas</a:t>
            </a:r>
            <a:r>
              <a:rPr lang="en-US" dirty="0">
                <a:solidFill>
                  <a:srgbClr val="FF0000"/>
                </a:solidFill>
              </a:rPr>
              <a:t> (1995-sekarang)</a:t>
            </a:r>
            <a:endParaRPr lang="en-US" cap="none" dirty="0">
              <a:solidFill>
                <a:srgbClr val="FF0000"/>
              </a:solidFill>
            </a:endParaRPr>
          </a:p>
          <a:p>
            <a:r>
              <a:rPr lang="en-US" altLang="en-US" dirty="0" err="1"/>
              <a:t>Realisasi</a:t>
            </a:r>
            <a:r>
              <a:rPr lang="en-US" altLang="en-US" dirty="0"/>
              <a:t> yang </a:t>
            </a:r>
            <a:r>
              <a:rPr lang="en-US" altLang="en-US" dirty="0" err="1"/>
              <a:t>pada</a:t>
            </a:r>
            <a:r>
              <a:rPr lang="en-US" altLang="en-US" dirty="0"/>
              <a:t> </a:t>
            </a:r>
            <a:r>
              <a:rPr lang="en-US" altLang="en-US" dirty="0" err="1"/>
              <a:t>mulanya</a:t>
            </a:r>
            <a:r>
              <a:rPr lang="en-US" altLang="en-US" dirty="0"/>
              <a:t> </a:t>
            </a:r>
            <a:r>
              <a:rPr lang="en-US" altLang="en-US" dirty="0" err="1"/>
              <a:t>dipisahkan</a:t>
            </a:r>
            <a:r>
              <a:rPr lang="en-US" altLang="en-US" dirty="0"/>
              <a:t> </a:t>
            </a:r>
            <a:r>
              <a:rPr lang="en-US" altLang="en-US" dirty="0" err="1"/>
              <a:t>dalam</a:t>
            </a:r>
            <a:r>
              <a:rPr lang="en-US" altLang="en-US" dirty="0"/>
              <a:t> sub </a:t>
            </a:r>
            <a:r>
              <a:rPr lang="en-US" altLang="en-US" dirty="0" err="1"/>
              <a:t>dari</a:t>
            </a:r>
            <a:r>
              <a:rPr lang="en-US" altLang="en-US" dirty="0"/>
              <a:t> </a:t>
            </a:r>
            <a:r>
              <a:rPr lang="en-US" altLang="en-US" dirty="0" err="1"/>
              <a:t>Kecerdasan</a:t>
            </a:r>
            <a:r>
              <a:rPr lang="en-US" altLang="en-US" dirty="0"/>
              <a:t> </a:t>
            </a:r>
            <a:r>
              <a:rPr lang="en-US" altLang="en-US" dirty="0" err="1"/>
              <a:t>Buatan</a:t>
            </a:r>
            <a:r>
              <a:rPr lang="en-US" altLang="en-US" dirty="0"/>
              <a:t> (speech recognition, problem solving and planning, robotics, computer vision, machine learning, knowledge representation, etc.) </a:t>
            </a:r>
            <a:r>
              <a:rPr lang="en-US" altLang="en-US" dirty="0" err="1"/>
              <a:t>perlu</a:t>
            </a:r>
            <a:r>
              <a:rPr lang="en-US" altLang="en-US" dirty="0"/>
              <a:t> </a:t>
            </a:r>
            <a:r>
              <a:rPr lang="en-US" altLang="en-US" dirty="0" err="1"/>
              <a:t>direorganisasi</a:t>
            </a:r>
            <a:r>
              <a:rPr lang="en-US" altLang="en-US" dirty="0"/>
              <a:t> </a:t>
            </a:r>
            <a:r>
              <a:rPr lang="en-US" altLang="en-US" dirty="0" err="1"/>
              <a:t>bilamana</a:t>
            </a:r>
            <a:r>
              <a:rPr lang="en-US" altLang="en-US" dirty="0"/>
              <a:t> </a:t>
            </a:r>
            <a:r>
              <a:rPr lang="en-US" altLang="en-US" dirty="0" err="1"/>
              <a:t>hasil-hasilnya</a:t>
            </a:r>
            <a:r>
              <a:rPr lang="en-US" altLang="en-US" dirty="0"/>
              <a:t> </a:t>
            </a:r>
            <a:r>
              <a:rPr lang="en-US" altLang="en-US" dirty="0" err="1"/>
              <a:t>diikat</a:t>
            </a:r>
            <a:r>
              <a:rPr lang="en-US" altLang="en-US" dirty="0"/>
              <a:t> </a:t>
            </a:r>
            <a:r>
              <a:rPr lang="en-US" altLang="en-US" dirty="0" err="1"/>
              <a:t>bersama-sama</a:t>
            </a:r>
            <a:r>
              <a:rPr lang="en-US" altLang="en-US" dirty="0"/>
              <a:t> </a:t>
            </a:r>
            <a:r>
              <a:rPr lang="en-US" altLang="en-US" dirty="0" err="1"/>
              <a:t>kedalam</a:t>
            </a:r>
            <a:r>
              <a:rPr lang="en-US" altLang="en-US" dirty="0"/>
              <a:t> </a:t>
            </a:r>
            <a:r>
              <a:rPr lang="en-US" altLang="en-US" dirty="0" err="1"/>
              <a:t>suatu</a:t>
            </a:r>
            <a:r>
              <a:rPr lang="en-US" altLang="en-US" dirty="0"/>
              <a:t> </a:t>
            </a:r>
            <a:r>
              <a:rPr lang="en-US" altLang="en-US" dirty="0" err="1"/>
              <a:t>desain</a:t>
            </a:r>
            <a:r>
              <a:rPr lang="en-US" altLang="en-US" dirty="0"/>
              <a:t> agent </a:t>
            </a:r>
            <a:r>
              <a:rPr lang="en-US" altLang="en-US" dirty="0" err="1"/>
              <a:t>tunggal</a:t>
            </a:r>
            <a:r>
              <a:rPr lang="en-US" alt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535158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penerapan</a:t>
            </a:r>
            <a:r>
              <a:rPr lang="en-US" dirty="0"/>
              <a:t> kb/</a:t>
            </a:r>
            <a:r>
              <a:rPr lang="en-US" dirty="0" err="1"/>
              <a:t>ai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Automatic control machine</a:t>
            </a:r>
          </a:p>
          <a:p>
            <a:r>
              <a:rPr lang="en-US" dirty="0"/>
              <a:t>Automatic pilot</a:t>
            </a:r>
          </a:p>
          <a:p>
            <a:r>
              <a:rPr lang="en-US" dirty="0"/>
              <a:t>Medical diagnosis</a:t>
            </a:r>
          </a:p>
          <a:p>
            <a:r>
              <a:rPr lang="en-US" dirty="0"/>
              <a:t>Image processing</a:t>
            </a:r>
          </a:p>
          <a:p>
            <a:r>
              <a:rPr lang="en-US" dirty="0"/>
              <a:t>Financial risk analysis</a:t>
            </a:r>
          </a:p>
          <a:p>
            <a:r>
              <a:rPr lang="en-US" dirty="0"/>
              <a:t>Machine translator</a:t>
            </a:r>
          </a:p>
          <a:p>
            <a:r>
              <a:rPr lang="en-US" dirty="0"/>
              <a:t>Intelligence road vehicles</a:t>
            </a:r>
          </a:p>
        </p:txBody>
      </p:sp>
    </p:spTree>
    <p:extLst>
      <p:ext uri="{BB962C8B-B14F-4D97-AF65-F5344CB8AC3E}">
        <p14:creationId xmlns:p14="http://schemas.microsoft.com/office/powerpoint/2010/main" val="1756920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346492"/>
      </a:accent1>
      <a:accent2>
        <a:srgbClr val="6DA5D4"/>
      </a:accent2>
      <a:accent3>
        <a:srgbClr val="538C79"/>
      </a:accent3>
      <a:accent4>
        <a:srgbClr val="93B75D"/>
      </a:accent4>
      <a:accent5>
        <a:srgbClr val="DEB050"/>
      </a:accent5>
      <a:accent6>
        <a:srgbClr val="BB5354"/>
      </a:accent6>
      <a:hlink>
        <a:srgbClr val="3289DD"/>
      </a:hlink>
      <a:folHlink>
        <a:srgbClr val="859EB6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E3530EC-BA5B-407C-9B36-00820F39551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257</TotalTime>
  <Words>1210</Words>
  <Application>Microsoft Office PowerPoint</Application>
  <PresentationFormat>On-screen Show (4:3)</PresentationFormat>
  <Paragraphs>247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0" baseType="lpstr">
      <vt:lpstr>ＭＳ Ｐゴシック</vt:lpstr>
      <vt:lpstr>Arial</vt:lpstr>
      <vt:lpstr>Book Antiqua</vt:lpstr>
      <vt:lpstr>Impact</vt:lpstr>
      <vt:lpstr>Wingdings</vt:lpstr>
      <vt:lpstr>Main Event</vt:lpstr>
      <vt:lpstr>Kecerdasan buatan````</vt:lpstr>
      <vt:lpstr>PowerPoint Presentation</vt:lpstr>
      <vt:lpstr>Deskripsi mata kuliah</vt:lpstr>
      <vt:lpstr>Capaian pembelajaran</vt:lpstr>
      <vt:lpstr>Capaian pembelajaran</vt:lpstr>
      <vt:lpstr>Capaian pembelajaran</vt:lpstr>
      <vt:lpstr>referensi</vt:lpstr>
      <vt:lpstr>PowerPoint Presentation</vt:lpstr>
      <vt:lpstr>Sistem penilaian</vt:lpstr>
      <vt:lpstr>Standar penilaian</vt:lpstr>
      <vt:lpstr>Contoh mesin cerdas</vt:lpstr>
      <vt:lpstr>Arti kecerdasan</vt:lpstr>
      <vt:lpstr>Kecerdasan buatan / ai ?</vt:lpstr>
      <vt:lpstr>Kecerdasan buatan / ai ?</vt:lpstr>
      <vt:lpstr>Kecerdasan buatan / ai ?</vt:lpstr>
      <vt:lpstr>Kecerdasan buatan / ai ?</vt:lpstr>
      <vt:lpstr>Kecerdasan buatan / ai ?</vt:lpstr>
      <vt:lpstr>Kecerdasan buatan / ai ?</vt:lpstr>
      <vt:lpstr>Kecerdasan buatan / ai ?</vt:lpstr>
      <vt:lpstr>Kecerdasan buatan / ai ?</vt:lpstr>
      <vt:lpstr>Kecerdasan buatan / ai ?</vt:lpstr>
      <vt:lpstr>Kecerdasan buatan / ai ?</vt:lpstr>
      <vt:lpstr>Kecerdasan buatan / ai ?</vt:lpstr>
      <vt:lpstr>Detail kb/ai</vt:lpstr>
      <vt:lpstr>Detail kb/ai</vt:lpstr>
      <vt:lpstr>Detail kb/ai</vt:lpstr>
      <vt:lpstr>Detail kb/ai</vt:lpstr>
      <vt:lpstr>Detail kb/ai</vt:lpstr>
      <vt:lpstr>Detail kb/ai</vt:lpstr>
      <vt:lpstr>Perbedaan  kecerdasan buatan &amp; kecerdasan alami</vt:lpstr>
      <vt:lpstr>kelebihan  kecerdasan alami dibanding kecerdasan buatan</vt:lpstr>
      <vt:lpstr>Sejarah kb/ai</vt:lpstr>
      <vt:lpstr>Sejarah kb/ai</vt:lpstr>
      <vt:lpstr>Sejarah kb/ai</vt:lpstr>
      <vt:lpstr>Sejarah kb/ai</vt:lpstr>
      <vt:lpstr>Sejarah kb/ai</vt:lpstr>
      <vt:lpstr>Sejarah kb/ai</vt:lpstr>
      <vt:lpstr>Sejarah kb/ai</vt:lpstr>
      <vt:lpstr>Sejarah kb/ai</vt:lpstr>
      <vt:lpstr>Sejarah kb/ai</vt:lpstr>
      <vt:lpstr>Sejarah kb/ai</vt:lpstr>
      <vt:lpstr>Sejarah kb/ai</vt:lpstr>
      <vt:lpstr>Sejarah kb/ai</vt:lpstr>
      <vt:lpstr>Contoh penerapan kb/ai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Kecerdasan buatan</dc:title>
  <dc:creator>ning</dc:creator>
  <cp:lastModifiedBy>ning</cp:lastModifiedBy>
  <cp:revision>16</cp:revision>
  <dcterms:created xsi:type="dcterms:W3CDTF">2017-02-22T14:08:04Z</dcterms:created>
  <dcterms:modified xsi:type="dcterms:W3CDTF">2017-02-23T07:11:47Z</dcterms:modified>
</cp:coreProperties>
</file>