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sldIdLst>
    <p:sldId id="334" r:id="rId2"/>
    <p:sldId id="333" r:id="rId3"/>
    <p:sldId id="257" r:id="rId4"/>
    <p:sldId id="325" r:id="rId5"/>
    <p:sldId id="283" r:id="rId6"/>
    <p:sldId id="284" r:id="rId7"/>
    <p:sldId id="285" r:id="rId8"/>
    <p:sldId id="279" r:id="rId9"/>
    <p:sldId id="291" r:id="rId10"/>
    <p:sldId id="292" r:id="rId11"/>
    <p:sldId id="313" r:id="rId12"/>
    <p:sldId id="288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280" r:id="rId22"/>
    <p:sldId id="304" r:id="rId23"/>
    <p:sldId id="305" r:id="rId24"/>
    <p:sldId id="281" r:id="rId25"/>
    <p:sldId id="308" r:id="rId26"/>
    <p:sldId id="327" r:id="rId27"/>
    <p:sldId id="309" r:id="rId28"/>
    <p:sldId id="328" r:id="rId29"/>
    <p:sldId id="310" r:id="rId30"/>
    <p:sldId id="329" r:id="rId31"/>
    <p:sldId id="330" r:id="rId32"/>
    <p:sldId id="302" r:id="rId33"/>
    <p:sldId id="303" r:id="rId34"/>
    <p:sldId id="289" r:id="rId35"/>
    <p:sldId id="322" r:id="rId36"/>
    <p:sldId id="324" r:id="rId37"/>
    <p:sldId id="326" r:id="rId38"/>
    <p:sldId id="32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5A883-B91B-4DA0-B262-338E27E1C7A1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3976C-A7A0-468D-8BBD-A4F4311824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8B15E-1EB4-4BC8-81B7-DD2A549864A0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7AEACA-5053-4B03-9A60-FD68C0D0CECC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8CAC0D-CAC5-4BC0-B27F-3BD0AF96320C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D0573-4E18-4033-9CDF-6C4196146360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3976C-A7A0-468D-8BBD-A4F43118242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0124BC5-1E3E-40C0-8AC4-CFC24DE47D09}" type="datetimeFigureOut">
              <a:rPr lang="en-US" smtClean="0"/>
              <a:pPr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06D8703-12D5-4708-B917-8370C2714C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ages.huffingtonpost.com/gadgets/quiz/317/quiz_317_1081_q_image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92684"/>
            <a:ext cx="3714744" cy="3065316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8992" y="285728"/>
            <a:ext cx="5257808" cy="4572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smtClean="0"/>
              <a:t>Sebutkan langkah-langkah untuk mengetahui mikrobia yang menyebabkan penyakit !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smtClean="0"/>
              <a:t>Jelaskan Perbedaan dari segi Suhu, Lama proses, keberadaan mikrobia,  tahap proses, penemu:</a:t>
            </a:r>
          </a:p>
          <a:p>
            <a:pPr marL="514350" indent="-1588">
              <a:buAutoNum type="alphaUcPeriod"/>
            </a:pPr>
            <a:r>
              <a:rPr lang="en-US" sz="2400" smtClean="0"/>
              <a:t>Pasteurisasi</a:t>
            </a:r>
          </a:p>
          <a:p>
            <a:pPr marL="514350" indent="-1588">
              <a:buAutoNum type="alphaUcPeriod"/>
            </a:pPr>
            <a:r>
              <a:rPr lang="en-US" sz="2400" smtClean="0"/>
              <a:t>Sterilisasi</a:t>
            </a:r>
          </a:p>
          <a:p>
            <a:pPr marL="514350" indent="-1588">
              <a:buAutoNum type="alphaUcPeriod"/>
            </a:pPr>
            <a:r>
              <a:rPr lang="en-US" sz="2400" smtClean="0"/>
              <a:t>Tyndallisasi</a:t>
            </a:r>
          </a:p>
          <a:p>
            <a:pPr marL="514350" indent="-1588">
              <a:buNone/>
            </a:pPr>
            <a:endParaRPr lang="en-US" sz="240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pic>
        <p:nvPicPr>
          <p:cNvPr id="1026" name="Picture 2" descr="http://www.mortimerarms.co.uk/wp-content/uploads/2015/01/keep-calm-its-quiz-time-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409950" cy="398145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957498" y="4357694"/>
            <a:ext cx="6186502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What do you know about:</a:t>
            </a:r>
          </a:p>
          <a:p>
            <a:pPr marL="514350" marR="0" lvl="0" indent="-223838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Potato Dextrose Agar (PDA) media</a:t>
            </a:r>
          </a:p>
          <a:p>
            <a:pPr marL="514350" marR="0" lvl="0" indent="-223838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Nutrient Agar (NA)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Nutrient Broth (NB) media</a:t>
            </a:r>
          </a:p>
          <a:p>
            <a:pPr marL="514350" marR="0" lvl="0" indent="-223838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Peptone glucose yeast extract (PYG) media</a:t>
            </a:r>
          </a:p>
          <a:p>
            <a:pPr marL="514350" marR="0" lvl="0" indent="-223838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Lactose Broth (LB) media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Description: composition,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fungtion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part, used for</a:t>
            </a:r>
          </a:p>
          <a:p>
            <a:pPr marL="514350" marR="0" lvl="0" indent="-223838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kumimoji="0" lang="sv-S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Kebutuhan nutrisi dan media</a:t>
            </a:r>
            <a:endParaRPr lang="en-US" dirty="0"/>
          </a:p>
        </p:txBody>
      </p:sp>
      <p:pic>
        <p:nvPicPr>
          <p:cNvPr id="1026" name="Picture 2" descr="C:\Users\new\Pictures\coloni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071810"/>
            <a:ext cx="4357718" cy="32682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Topik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Bahasan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28662" y="1857364"/>
            <a:ext cx="7758138" cy="4162436"/>
          </a:xfrm>
        </p:spPr>
        <p:txBody>
          <a:bodyPr/>
          <a:lstStyle/>
          <a:p>
            <a:pPr lvl="0"/>
            <a:r>
              <a:rPr lang="en-US" b="1" dirty="0" err="1" smtClean="0"/>
              <a:t>Unsur</a:t>
            </a:r>
            <a:r>
              <a:rPr lang="en-US" b="1" dirty="0" smtClean="0"/>
              <a:t> </a:t>
            </a:r>
            <a:r>
              <a:rPr lang="en-US" b="1" dirty="0" err="1" smtClean="0"/>
              <a:t>kimia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nutrisi</a:t>
            </a:r>
            <a:endParaRPr lang="en-US" b="1" dirty="0" smtClean="0"/>
          </a:p>
          <a:p>
            <a:pPr lvl="0"/>
            <a:r>
              <a:rPr lang="en-US" b="1" dirty="0" err="1" smtClean="0"/>
              <a:t>Klasifikasi</a:t>
            </a:r>
            <a:r>
              <a:rPr lang="en-US" b="1" dirty="0" smtClean="0"/>
              <a:t> </a:t>
            </a:r>
            <a:r>
              <a:rPr lang="en-US" b="1" dirty="0" err="1" smtClean="0"/>
              <a:t>mikrobia</a:t>
            </a:r>
            <a:r>
              <a:rPr lang="en-US" b="1" dirty="0" smtClean="0"/>
              <a:t> </a:t>
            </a:r>
            <a:r>
              <a:rPr lang="en-US" b="1" dirty="0" err="1" smtClean="0"/>
              <a:t>berdasarkan</a:t>
            </a:r>
            <a:r>
              <a:rPr lang="en-US" b="1" dirty="0" smtClean="0"/>
              <a:t> </a:t>
            </a:r>
            <a:r>
              <a:rPr lang="en-US" b="1" dirty="0" err="1" smtClean="0"/>
              <a:t>nutrisinya</a:t>
            </a:r>
            <a:endParaRPr lang="en-US" b="1" dirty="0" smtClean="0"/>
          </a:p>
          <a:p>
            <a:pPr lvl="0"/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tumbuh</a:t>
            </a:r>
            <a:endParaRPr lang="en-US" b="1" dirty="0" smtClean="0"/>
          </a:p>
          <a:p>
            <a:pPr lvl="0"/>
            <a:r>
              <a:rPr lang="en-US" b="1" dirty="0" smtClean="0"/>
              <a:t>Media </a:t>
            </a:r>
            <a:r>
              <a:rPr lang="en-US" b="1" dirty="0" err="1" smtClean="0"/>
              <a:t>kultivasi</a:t>
            </a:r>
            <a:endParaRPr lang="en-US" b="1" dirty="0" smtClean="0"/>
          </a:p>
          <a:p>
            <a:r>
              <a:rPr lang="en-US" b="1" dirty="0" smtClean="0"/>
              <a:t>Transport </a:t>
            </a:r>
            <a:r>
              <a:rPr lang="en-US" b="1" dirty="0" err="1" smtClean="0"/>
              <a:t>nutrisi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sel</a:t>
            </a:r>
            <a:endParaRPr lang="en-US" b="1" dirty="0" smtClean="0"/>
          </a:p>
        </p:txBody>
      </p:sp>
      <p:pic>
        <p:nvPicPr>
          <p:cNvPr id="4" name="irc_mi" descr="http://calculusapplications.wikispaces.com/file/view/Bacterial_growth_and_Multiplication.gif/229552410/617x108/Bacterial_growth_and_Multiplication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72075"/>
            <a:ext cx="9144000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chemeClr val="tx1"/>
                </a:solidFill>
              </a:rPr>
              <a:t>VJA (Vogel Johnson Agar)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714356"/>
            <a:ext cx="8929718" cy="6143644"/>
          </a:xfrm>
        </p:spPr>
        <p:txBody>
          <a:bodyPr>
            <a:normAutofit fontScale="70000" lnSpcReduction="20000"/>
          </a:bodyPr>
          <a:lstStyle/>
          <a:p>
            <a:r>
              <a:rPr lang="id-ID" b="1" dirty="0" smtClean="0"/>
              <a:t>Komposisi gram/liter</a:t>
            </a:r>
            <a:endParaRPr lang="id-ID" dirty="0" smtClean="0"/>
          </a:p>
          <a:p>
            <a:pPr marL="273050" indent="17463">
              <a:buNone/>
            </a:pPr>
            <a:r>
              <a:rPr lang="id-ID" dirty="0" smtClean="0"/>
              <a:t>Glycine 	10.00</a:t>
            </a:r>
          </a:p>
          <a:p>
            <a:pPr marL="273050" indent="17463">
              <a:buNone/>
            </a:pPr>
            <a:r>
              <a:rPr lang="id-ID" dirty="0" smtClean="0"/>
              <a:t>Trypton 	10.00</a:t>
            </a:r>
          </a:p>
          <a:p>
            <a:pPr marL="273050" indent="17463">
              <a:buNone/>
            </a:pPr>
            <a:r>
              <a:rPr lang="id-ID" dirty="0" smtClean="0"/>
              <a:t>Lithium Klorida 5.00</a:t>
            </a:r>
          </a:p>
          <a:p>
            <a:pPr marL="273050" indent="17463">
              <a:buNone/>
            </a:pPr>
            <a:r>
              <a:rPr lang="id-ID" dirty="0" smtClean="0"/>
              <a:t>Fenol Merah 0,025</a:t>
            </a:r>
          </a:p>
          <a:p>
            <a:pPr marL="273050" indent="17463">
              <a:buNone/>
            </a:pPr>
            <a:r>
              <a:rPr lang="id-ID" dirty="0" smtClean="0"/>
              <a:t>Manitol 	10.00</a:t>
            </a:r>
          </a:p>
          <a:p>
            <a:pPr marL="273050" indent="17463">
              <a:buNone/>
            </a:pPr>
            <a:r>
              <a:rPr lang="id-ID" dirty="0" smtClean="0"/>
              <a:t>Fosfat Dipotassium 5.00</a:t>
            </a:r>
          </a:p>
          <a:p>
            <a:pPr marL="273050" indent="17463">
              <a:buNone/>
            </a:pPr>
            <a:r>
              <a:rPr lang="id-ID" dirty="0" smtClean="0"/>
              <a:t>Ekstrak Ragi </a:t>
            </a:r>
            <a:r>
              <a:rPr lang="en-US" dirty="0" smtClean="0"/>
              <a:t> </a:t>
            </a:r>
            <a:r>
              <a:rPr lang="id-ID" dirty="0" smtClean="0"/>
              <a:t>5.00</a:t>
            </a:r>
          </a:p>
          <a:p>
            <a:pPr marL="273050" indent="17463">
              <a:buNone/>
            </a:pPr>
            <a:r>
              <a:rPr lang="id-ID" dirty="0" smtClean="0"/>
              <a:t>Agar bakteriologis 15.00</a:t>
            </a:r>
          </a:p>
          <a:p>
            <a:r>
              <a:rPr lang="en-US" b="1" dirty="0" err="1" smtClean="0"/>
              <a:t>Fungsi</a:t>
            </a:r>
            <a:r>
              <a:rPr lang="en-US" b="1" dirty="0" smtClean="0"/>
              <a:t>:</a:t>
            </a:r>
          </a:p>
          <a:p>
            <a:pPr marL="273050" indent="17463">
              <a:buNone/>
            </a:pPr>
            <a:r>
              <a:rPr lang="en-US" dirty="0" smtClean="0"/>
              <a:t>Peptone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karbon</a:t>
            </a:r>
            <a:r>
              <a:rPr lang="en-US" dirty="0" smtClean="0"/>
              <a:t>, nitrogen, vitamin </a:t>
            </a:r>
            <a:r>
              <a:rPr lang="en-US" dirty="0" err="1" smtClean="0"/>
              <a:t>dan</a:t>
            </a:r>
            <a:r>
              <a:rPr lang="en-US" dirty="0" smtClean="0"/>
              <a:t> mineral. </a:t>
            </a:r>
          </a:p>
          <a:p>
            <a:pPr marL="273050" indent="17463">
              <a:buNone/>
            </a:pPr>
            <a:r>
              <a:rPr lang="en-US" dirty="0" err="1" smtClean="0"/>
              <a:t>Ekstrak</a:t>
            </a:r>
            <a:r>
              <a:rPr lang="en-US" dirty="0" smtClean="0"/>
              <a:t> </a:t>
            </a:r>
            <a:r>
              <a:rPr lang="en-US" dirty="0" err="1" smtClean="0"/>
              <a:t>ragi</a:t>
            </a:r>
            <a:r>
              <a:rPr lang="en-US" dirty="0" smtClean="0"/>
              <a:t> </a:t>
            </a:r>
            <a:r>
              <a:rPr lang="en-US" dirty="0" err="1" smtClean="0"/>
              <a:t>persediaan</a:t>
            </a:r>
            <a:r>
              <a:rPr lang="en-US" dirty="0" smtClean="0"/>
              <a:t> vitamin B-</a:t>
            </a:r>
            <a:r>
              <a:rPr lang="en-US" dirty="0" err="1" smtClean="0"/>
              <a:t>kompleks</a:t>
            </a:r>
            <a:r>
              <a:rPr lang="en-US" dirty="0" smtClean="0"/>
              <a:t> yang </a:t>
            </a:r>
            <a:r>
              <a:rPr lang="en-US" dirty="0" err="1" smtClean="0"/>
              <a:t>merangsang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. </a:t>
            </a:r>
          </a:p>
          <a:p>
            <a:pPr marL="273050" indent="17463">
              <a:buNone/>
            </a:pPr>
            <a:r>
              <a:rPr lang="en-US" dirty="0" err="1" smtClean="0"/>
              <a:t>Manitol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karbohidrat</a:t>
            </a:r>
            <a:r>
              <a:rPr lang="en-US" dirty="0" smtClean="0"/>
              <a:t>. </a:t>
            </a:r>
          </a:p>
          <a:p>
            <a:pPr marL="273050" indent="17463">
              <a:buNone/>
            </a:pPr>
            <a:r>
              <a:rPr lang="en-US" dirty="0" err="1" smtClean="0"/>
              <a:t>Kalium</a:t>
            </a:r>
            <a:r>
              <a:rPr lang="en-US" dirty="0" smtClean="0"/>
              <a:t> </a:t>
            </a:r>
            <a:r>
              <a:rPr lang="en-US" dirty="0" err="1" smtClean="0"/>
              <a:t>menghambat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 </a:t>
            </a:r>
            <a:r>
              <a:rPr lang="en-US" dirty="0" err="1" smtClean="0"/>
              <a:t>nonstaphylococcal</a:t>
            </a:r>
            <a:r>
              <a:rPr lang="en-US" dirty="0" smtClean="0"/>
              <a:t> </a:t>
            </a:r>
          </a:p>
          <a:p>
            <a:pPr marL="273050" indent="17463">
              <a:buNone/>
            </a:pPr>
            <a:r>
              <a:rPr lang="en-US" dirty="0" smtClean="0"/>
              <a:t>Lithium </a:t>
            </a:r>
            <a:r>
              <a:rPr lang="en-US" dirty="0" err="1" smtClean="0"/>
              <a:t>klorida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glisin</a:t>
            </a:r>
            <a:r>
              <a:rPr lang="en-US" dirty="0" smtClean="0"/>
              <a:t> </a:t>
            </a:r>
            <a:r>
              <a:rPr lang="en-US" dirty="0" err="1" smtClean="0"/>
              <a:t>menghambat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 gram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gram </a:t>
            </a:r>
            <a:r>
              <a:rPr lang="en-US" dirty="0" err="1" smtClean="0"/>
              <a:t>negatif</a:t>
            </a:r>
            <a:r>
              <a:rPr lang="en-US" dirty="0" smtClean="0"/>
              <a:t>,. </a:t>
            </a:r>
          </a:p>
          <a:p>
            <a:pPr marL="273050" indent="17463">
              <a:buNone/>
            </a:pPr>
            <a:r>
              <a:rPr lang="en-US" dirty="0" err="1" smtClean="0"/>
              <a:t>Fenol</a:t>
            </a:r>
            <a:r>
              <a:rPr lang="en-US" dirty="0" smtClean="0"/>
              <a:t> </a:t>
            </a:r>
            <a:r>
              <a:rPr lang="en-US" dirty="0" err="1" smtClean="0"/>
              <a:t>merah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indikator</a:t>
            </a:r>
            <a:r>
              <a:rPr lang="en-US" dirty="0" smtClean="0"/>
              <a:t> pH</a:t>
            </a:r>
          </a:p>
          <a:p>
            <a:pPr marL="273050" indent="17463">
              <a:buNone/>
            </a:pPr>
            <a:r>
              <a:rPr lang="en-US" dirty="0" smtClean="0"/>
              <a:t>Agar-agar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agen</a:t>
            </a:r>
            <a:r>
              <a:rPr lang="en-US" dirty="0" smtClean="0"/>
              <a:t> solidifying.</a:t>
            </a:r>
          </a:p>
          <a:p>
            <a:r>
              <a:rPr lang="en-US" b="1" dirty="0" err="1" smtClean="0"/>
              <a:t>Penggunaan</a:t>
            </a:r>
            <a:r>
              <a:rPr lang="en-US" dirty="0" smtClean="0"/>
              <a:t>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deteksi</a:t>
            </a:r>
            <a:r>
              <a:rPr lang="en-US" dirty="0" smtClean="0"/>
              <a:t> </a:t>
            </a:r>
            <a:r>
              <a:rPr lang="en-US" dirty="0" err="1" smtClean="0"/>
              <a:t>dini</a:t>
            </a:r>
            <a:r>
              <a:rPr lang="en-US" dirty="0" smtClean="0"/>
              <a:t> </a:t>
            </a:r>
            <a:r>
              <a:rPr lang="en-US" i="1" dirty="0" smtClean="0"/>
              <a:t>Staphylococcus </a:t>
            </a:r>
            <a:r>
              <a:rPr lang="en-US" i="1" dirty="0" err="1" smtClean="0"/>
              <a:t>aureus</a:t>
            </a:r>
            <a:r>
              <a:rPr lang="id-ID" i="1" dirty="0" smtClean="0"/>
              <a:t>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0" y="1000108"/>
            <a:ext cx="4572000" cy="278608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bIns="91440" anchor="b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Contoh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media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6" name="Picture 4" descr="https://catalog.hardydiagnostics.com/cp_prod/product/images/catalog/G193_Vogel%20and%20Johnson%20Agar_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214422"/>
            <a:ext cx="2571768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050" y="0"/>
            <a:ext cx="6357950" cy="128586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n-US" dirty="0" err="1" smtClean="0">
                <a:solidFill>
                  <a:schemeClr val="tx1"/>
                </a:solidFill>
              </a:rPr>
              <a:t>Unsur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kimia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sebagai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nutrisi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86050" y="1643050"/>
            <a:ext cx="6357950" cy="5000660"/>
          </a:xfrm>
        </p:spPr>
        <p:txBody>
          <a:bodyPr>
            <a:noAutofit/>
          </a:bodyPr>
          <a:lstStyle/>
          <a:p>
            <a:pPr marL="290513" lvl="0" indent="-290513">
              <a:buClrTx/>
              <a:buFont typeface="+mj-lt"/>
              <a:buAutoNum type="arabicPeriod"/>
            </a:pPr>
            <a:r>
              <a:rPr lang="en-GB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Karbon</a:t>
            </a:r>
            <a:r>
              <a:rPr lang="en-GB" sz="2000" b="1" dirty="0" smtClean="0"/>
              <a:t> :</a:t>
            </a:r>
            <a:endParaRPr lang="en-US" sz="2000" b="1" dirty="0" smtClean="0"/>
          </a:p>
          <a:p>
            <a:pPr lvl="0">
              <a:buNone/>
            </a:pPr>
            <a:r>
              <a:rPr lang="en-GB" sz="2000" b="1" dirty="0" smtClean="0"/>
              <a:t>	</a:t>
            </a:r>
            <a:r>
              <a:rPr lang="en-GB" sz="2000" b="1" dirty="0" err="1" smtClean="0"/>
              <a:t>unsur</a:t>
            </a:r>
            <a:r>
              <a:rPr lang="en-GB" sz="2000" b="1" dirty="0" smtClean="0"/>
              <a:t> paling </a:t>
            </a:r>
            <a:r>
              <a:rPr lang="en-GB" sz="2000" b="1" dirty="0" err="1" smtClean="0"/>
              <a:t>penting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untuk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pertumbuhan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mikrobia</a:t>
            </a:r>
            <a:endParaRPr lang="en-US" sz="2000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GB" sz="2000" b="1" dirty="0" err="1" smtClean="0"/>
              <a:t>Bahan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organik</a:t>
            </a:r>
            <a:r>
              <a:rPr lang="en-GB" sz="2000" b="1" dirty="0" smtClean="0"/>
              <a:t>     : </a:t>
            </a:r>
            <a:r>
              <a:rPr lang="en-GB" sz="2000" b="1" dirty="0" err="1" smtClean="0"/>
              <a:t>mengandung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karbon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berasal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dari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organisme</a:t>
            </a:r>
            <a:endParaRPr lang="en-US" sz="2000" dirty="0" smtClean="0"/>
          </a:p>
          <a:p>
            <a:pPr marL="925830" lvl="1" indent="-514350">
              <a:buFont typeface="+mj-lt"/>
              <a:buAutoNum type="arabicPeriod"/>
            </a:pPr>
            <a:r>
              <a:rPr lang="en-GB" sz="2000" b="1" dirty="0" err="1" smtClean="0"/>
              <a:t>Bahan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anorganik</a:t>
            </a:r>
            <a:r>
              <a:rPr lang="en-GB" sz="2000" b="1" dirty="0" smtClean="0"/>
              <a:t> : </a:t>
            </a:r>
            <a:r>
              <a:rPr lang="en-GB" sz="2000" b="1" dirty="0" err="1" smtClean="0"/>
              <a:t>mengandung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karbon</a:t>
            </a:r>
            <a:r>
              <a:rPr lang="en-GB" sz="2000" b="1" dirty="0" smtClean="0"/>
              <a:t> CO</a:t>
            </a:r>
            <a:r>
              <a:rPr lang="en-GB" sz="2000" b="1" baseline="-25000" dirty="0" smtClean="0"/>
              <a:t>2</a:t>
            </a:r>
            <a:r>
              <a:rPr lang="en-GB" sz="2000" b="1" dirty="0" smtClean="0"/>
              <a:t>,  </a:t>
            </a:r>
            <a:r>
              <a:rPr lang="en-GB" sz="2000" b="1" dirty="0" err="1" smtClean="0"/>
              <a:t>atau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bahan</a:t>
            </a:r>
            <a:r>
              <a:rPr lang="en-GB" sz="2000" b="1" dirty="0" smtClean="0"/>
              <a:t> yang </a:t>
            </a:r>
            <a:r>
              <a:rPr lang="en-GB" sz="2000" b="1" dirty="0" err="1" smtClean="0"/>
              <a:t>berasal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bukan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dari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organisme</a:t>
            </a:r>
            <a:r>
              <a:rPr lang="en-GB" sz="2000" b="1" dirty="0" smtClean="0"/>
              <a:t> (CO</a:t>
            </a:r>
            <a:r>
              <a:rPr lang="en-GB" sz="2000" b="1" baseline="-25000" dirty="0" smtClean="0"/>
              <a:t>2</a:t>
            </a:r>
            <a:r>
              <a:rPr lang="en-GB" sz="2000" b="1" dirty="0" smtClean="0"/>
              <a:t>, HCO</a:t>
            </a:r>
            <a:r>
              <a:rPr lang="en-GB" sz="2000" b="1" baseline="-25000" dirty="0" smtClean="0"/>
              <a:t>3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dsb</a:t>
            </a:r>
            <a:r>
              <a:rPr lang="en-GB" sz="2000" b="1" dirty="0" smtClean="0"/>
              <a:t>)</a:t>
            </a:r>
            <a:endParaRPr lang="en-US" sz="2000" dirty="0" smtClean="0"/>
          </a:p>
          <a:p>
            <a:pPr lvl="0">
              <a:buNone/>
            </a:pPr>
            <a:r>
              <a:rPr lang="en-GB" sz="2000" b="1" dirty="0" smtClean="0"/>
              <a:t>	</a:t>
            </a:r>
            <a:r>
              <a:rPr lang="en-GB" sz="2000" b="1" dirty="0" err="1" smtClean="0"/>
              <a:t>Merupakan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penyusun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dasar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senyawa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nutrien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organik</a:t>
            </a:r>
            <a:r>
              <a:rPr lang="en-GB" sz="2000" b="1" dirty="0" smtClean="0"/>
              <a:t> (</a:t>
            </a:r>
            <a:r>
              <a:rPr lang="en-US" sz="2000" b="1" dirty="0" err="1" smtClean="0"/>
              <a:t>penyusun</a:t>
            </a:r>
            <a:r>
              <a:rPr lang="en-US" sz="2000" b="1" dirty="0" smtClean="0"/>
              <a:t> backbone </a:t>
            </a:r>
            <a:r>
              <a:rPr lang="en-US" sz="2000" b="1" dirty="0" err="1" smtClean="0"/>
              <a:t>senyawa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hidup</a:t>
            </a:r>
            <a:r>
              <a:rPr lang="en-US" sz="2000" b="1" dirty="0" smtClean="0"/>
              <a:t>)</a:t>
            </a:r>
            <a:r>
              <a:rPr lang="en-GB" sz="2000" b="1" dirty="0" smtClean="0"/>
              <a:t>:</a:t>
            </a:r>
            <a:endParaRPr lang="en-US" sz="2000" dirty="0" smtClean="0"/>
          </a:p>
          <a:p>
            <a:pPr lvl="1"/>
            <a:r>
              <a:rPr lang="en-GB" sz="2000" b="1" dirty="0" err="1" smtClean="0"/>
              <a:t>karbohidrat</a:t>
            </a:r>
            <a:endParaRPr lang="en-US" sz="2000" dirty="0" smtClean="0"/>
          </a:p>
          <a:p>
            <a:pPr lvl="1"/>
            <a:r>
              <a:rPr lang="en-GB" sz="2000" b="1" dirty="0" smtClean="0"/>
              <a:t>protein</a:t>
            </a:r>
            <a:endParaRPr lang="en-US" sz="2000" dirty="0" smtClean="0"/>
          </a:p>
          <a:p>
            <a:pPr lvl="1"/>
            <a:r>
              <a:rPr lang="en-GB" sz="2000" b="1" dirty="0" err="1" smtClean="0"/>
              <a:t>Lemak</a:t>
            </a:r>
            <a:endParaRPr lang="en-GB" sz="2000" b="1" dirty="0" smtClean="0"/>
          </a:p>
          <a:p>
            <a:pPr>
              <a:buNone/>
            </a:pPr>
            <a:r>
              <a:rPr lang="en-US" sz="2000" b="1" dirty="0" smtClean="0"/>
              <a:t>	50% </a:t>
            </a:r>
            <a:r>
              <a:rPr lang="en-US" sz="2000" b="1" dirty="0" err="1" smtClean="0"/>
              <a:t>berat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kering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adalah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karbon</a:t>
            </a:r>
            <a:endParaRPr lang="en-US" sz="2000" b="1" dirty="0" smtClean="0"/>
          </a:p>
          <a:p>
            <a:pPr lvl="1"/>
            <a:endParaRPr lang="en-US" sz="2000" dirty="0" smtClean="0"/>
          </a:p>
          <a:p>
            <a:endParaRPr lang="en-US" sz="2000" dirty="0"/>
          </a:p>
        </p:txBody>
      </p:sp>
      <p:pic>
        <p:nvPicPr>
          <p:cNvPr id="4" name="irc_mi" descr="http://montessorimuddle.org/wp-content/uploads/2013/01/Carbon-1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2143140" cy="2349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0" y="0"/>
            <a:ext cx="6000760" cy="107154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Unsur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kimia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sebagai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nutrisi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488" y="1071546"/>
            <a:ext cx="6286512" cy="5054237"/>
          </a:xfrm>
        </p:spPr>
        <p:txBody>
          <a:bodyPr>
            <a:noAutofit/>
          </a:bodyPr>
          <a:lstStyle/>
          <a:p>
            <a:pPr marL="450850" lvl="0" indent="-450850">
              <a:buClrTx/>
              <a:buFont typeface="+mj-lt"/>
              <a:buAutoNum type="arabicPeriod" startAt="2"/>
            </a:pPr>
            <a:r>
              <a:rPr lang="en-GB" sz="2000" b="1" dirty="0" smtClean="0"/>
              <a:t>Nitrogen :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Semua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mikrobia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membutuhkan</a:t>
            </a:r>
            <a:r>
              <a:rPr lang="en-GB" sz="2000" b="1" dirty="0" smtClean="0"/>
              <a:t> Nitrogen 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Merupakan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penyusun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asam</a:t>
            </a:r>
            <a:r>
              <a:rPr lang="en-GB" sz="2000" b="1" dirty="0" smtClean="0"/>
              <a:t> amino yang </a:t>
            </a:r>
            <a:r>
              <a:rPr lang="en-GB" sz="2000" b="1" dirty="0" err="1" smtClean="0"/>
              <a:t>esensial</a:t>
            </a:r>
            <a:r>
              <a:rPr lang="en-GB" sz="2000" b="1" dirty="0" smtClean="0"/>
              <a:t> yang </a:t>
            </a:r>
            <a:r>
              <a:rPr lang="en-GB" sz="2000" b="1" dirty="0" err="1" smtClean="0"/>
              <a:t>bersama-sama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membentuk</a:t>
            </a:r>
            <a:r>
              <a:rPr lang="en-GB" sz="2000" b="1" dirty="0" smtClean="0"/>
              <a:t> protein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Bakteri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dapat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menggunakan</a:t>
            </a:r>
            <a:r>
              <a:rPr lang="en-GB" sz="2000" b="1" dirty="0" smtClean="0"/>
              <a:t> nitrogen </a:t>
            </a:r>
            <a:r>
              <a:rPr lang="en-GB" sz="2000" b="1" dirty="0" err="1" smtClean="0"/>
              <a:t>di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udara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atau</a:t>
            </a:r>
            <a:r>
              <a:rPr lang="en-GB" sz="2000" b="1" dirty="0" smtClean="0"/>
              <a:t> gas N</a:t>
            </a:r>
            <a:r>
              <a:rPr lang="en-GB" sz="2000" b="1" baseline="-25000" dirty="0" smtClean="0"/>
              <a:t>2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Untuk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sintesa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sel</a:t>
            </a:r>
            <a:r>
              <a:rPr lang="en-GB" sz="2000" b="1" dirty="0" smtClean="0"/>
              <a:t> </a:t>
            </a:r>
            <a:r>
              <a:rPr lang="en-US" sz="2000" b="1" dirty="0" smtClean="0">
                <a:sym typeface="Wingdings"/>
              </a:rPr>
              <a:t>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disebut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Fiksasi</a:t>
            </a:r>
            <a:r>
              <a:rPr lang="en-GB" sz="2000" b="1" dirty="0" smtClean="0"/>
              <a:t> nitrogen</a:t>
            </a:r>
            <a:r>
              <a:rPr lang="en-US" sz="2000" b="1" dirty="0" smtClean="0"/>
              <a:t> </a:t>
            </a:r>
            <a:r>
              <a:rPr lang="en-GB" sz="2000" b="1" dirty="0" smtClean="0"/>
              <a:t>(</a:t>
            </a:r>
            <a:r>
              <a:rPr lang="en-GB" sz="2000" b="1" dirty="0" err="1" smtClean="0"/>
              <a:t>Mikrobia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eukariot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tidak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dapat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melakukan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hal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ini</a:t>
            </a:r>
            <a:r>
              <a:rPr lang="en-GB" sz="2000" b="1" dirty="0" smtClean="0"/>
              <a:t>)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Mikrobia</a:t>
            </a:r>
            <a:r>
              <a:rPr lang="en-GB" sz="2000" b="1" dirty="0" smtClean="0"/>
              <a:t> yang lain </a:t>
            </a:r>
            <a:r>
              <a:rPr lang="en-GB" sz="2000" b="1" dirty="0" err="1" smtClean="0"/>
              <a:t>dapat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menggunakan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komponen</a:t>
            </a:r>
            <a:r>
              <a:rPr lang="en-GB" sz="2000" b="1" dirty="0" smtClean="0"/>
              <a:t> nitrogen </a:t>
            </a:r>
            <a:r>
              <a:rPr lang="en-GB" sz="2000" b="1" dirty="0" err="1" smtClean="0"/>
              <a:t>anorganik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misal</a:t>
            </a:r>
            <a:r>
              <a:rPr lang="en-GB" sz="2000" b="1" dirty="0" smtClean="0"/>
              <a:t> : </a:t>
            </a:r>
            <a:r>
              <a:rPr lang="en-GB" sz="2000" b="1" dirty="0" err="1" smtClean="0"/>
              <a:t>nitrat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nitrit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garam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amonium</a:t>
            </a:r>
            <a:r>
              <a:rPr lang="en-GB" sz="2000" b="1" dirty="0" smtClean="0"/>
              <a:t>,</a:t>
            </a:r>
            <a:endParaRPr lang="en-US" sz="2000" dirty="0" smtClean="0"/>
          </a:p>
          <a:p>
            <a:pPr lvl="1">
              <a:buClrTx/>
            </a:pPr>
            <a:r>
              <a:rPr lang="en-GB" sz="2000" b="1" dirty="0" err="1" smtClean="0"/>
              <a:t>Atau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beberapa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membutuhkan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komponen</a:t>
            </a:r>
            <a:r>
              <a:rPr lang="en-GB" sz="2000" b="1" dirty="0" smtClean="0"/>
              <a:t> nitrogen </a:t>
            </a:r>
            <a:r>
              <a:rPr lang="en-GB" sz="2000" b="1" dirty="0" err="1" smtClean="0"/>
              <a:t>organik</a:t>
            </a:r>
            <a:r>
              <a:rPr lang="en-GB" sz="2000" b="1" dirty="0" smtClean="0"/>
              <a:t>, </a:t>
            </a:r>
            <a:r>
              <a:rPr lang="en-GB" sz="2000" b="1" dirty="0" err="1" smtClean="0"/>
              <a:t>misal</a:t>
            </a:r>
            <a:r>
              <a:rPr lang="en-GB" sz="2000" b="1" dirty="0" smtClean="0"/>
              <a:t> : </a:t>
            </a:r>
            <a:r>
              <a:rPr lang="en-GB" sz="2000" b="1" dirty="0" err="1" smtClean="0"/>
              <a:t>asam</a:t>
            </a:r>
            <a:r>
              <a:rPr lang="en-GB" sz="2000" b="1" dirty="0" smtClean="0"/>
              <a:t> amino, </a:t>
            </a:r>
            <a:r>
              <a:rPr lang="en-GB" sz="2000" b="1" dirty="0" err="1" smtClean="0"/>
              <a:t>peptida</a:t>
            </a:r>
            <a:r>
              <a:rPr lang="en-GB" sz="2000" b="1" dirty="0" smtClean="0"/>
              <a:t>.</a:t>
            </a:r>
            <a:endParaRPr lang="en-GB" sz="2000" dirty="0" smtClean="0"/>
          </a:p>
          <a:p>
            <a:pPr lvl="1">
              <a:buClrTx/>
            </a:pPr>
            <a:r>
              <a:rPr lang="en-US" sz="2000" b="1" dirty="0" smtClean="0"/>
              <a:t>14% </a:t>
            </a:r>
            <a:r>
              <a:rPr lang="en-US" sz="2000" b="1" dirty="0" err="1" smtClean="0"/>
              <a:t>dari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kering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adalah</a:t>
            </a:r>
            <a:r>
              <a:rPr lang="en-US" sz="2000" b="1" dirty="0" smtClean="0"/>
              <a:t> N</a:t>
            </a:r>
          </a:p>
          <a:p>
            <a:pPr lvl="1">
              <a:buClrTx/>
            </a:pPr>
            <a:r>
              <a:rPr lang="en-US" sz="2000" b="1" dirty="0" err="1" smtClean="0"/>
              <a:t>Dibutuhkan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untuk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sentesa</a:t>
            </a:r>
            <a:r>
              <a:rPr lang="en-US" sz="2000" b="1" dirty="0" smtClean="0"/>
              <a:t> protein, DNA, RNA,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ATP</a:t>
            </a:r>
            <a:endParaRPr lang="en-US" sz="2000" b="1" dirty="0"/>
          </a:p>
        </p:txBody>
      </p:sp>
      <p:pic>
        <p:nvPicPr>
          <p:cNvPr id="4" name="irc_mi" descr="http://rlv.zcache.com/nitrogen_individual_element_of_the_periodic_table_sticker-r167c61bca94842c5aae14ee21f063ae4_v9wf3_8byvr_512.jpg"/>
          <p:cNvPicPr/>
          <p:nvPr/>
        </p:nvPicPr>
        <p:blipFill>
          <a:blip r:embed="rId3"/>
          <a:srcRect l="10564" t="12356" r="12356" b="12356"/>
          <a:stretch>
            <a:fillRect/>
          </a:stretch>
        </p:blipFill>
        <p:spPr bwMode="auto">
          <a:xfrm>
            <a:off x="428596" y="1071546"/>
            <a:ext cx="235745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http://researchnews.osu.edu/archive/dna_base_stacking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286124"/>
            <a:ext cx="24288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img1.beritasatu.com/data/media/images/medium/136344799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2000240"/>
            <a:ext cx="4286248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4678" y="274638"/>
            <a:ext cx="5929322" cy="12255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tx1"/>
                </a:solidFill>
              </a:rPr>
              <a:t>Unsur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kimia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sebagai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nutrisi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14744" y="1643050"/>
            <a:ext cx="5429256" cy="5214950"/>
          </a:xfrm>
        </p:spPr>
        <p:txBody>
          <a:bodyPr>
            <a:normAutofit fontScale="92500"/>
          </a:bodyPr>
          <a:lstStyle/>
          <a:p>
            <a:pPr marL="633222" lvl="0" indent="-514350">
              <a:buClrTx/>
              <a:buFont typeface="+mj-lt"/>
              <a:buAutoNum type="arabicPeriod" startAt="3"/>
            </a:pPr>
            <a:r>
              <a:rPr lang="en-GB" b="1" dirty="0" err="1" smtClean="0"/>
              <a:t>Hidrogen</a:t>
            </a:r>
            <a:r>
              <a:rPr lang="en-GB" b="1" dirty="0" smtClean="0"/>
              <a:t>, </a:t>
            </a:r>
            <a:r>
              <a:rPr lang="en-GB" b="1" dirty="0" err="1" smtClean="0"/>
              <a:t>Oksigen</a:t>
            </a:r>
            <a:r>
              <a:rPr lang="en-GB" b="1" dirty="0" smtClean="0"/>
              <a:t>, </a:t>
            </a:r>
            <a:r>
              <a:rPr lang="en-GB" b="1" dirty="0" err="1" smtClean="0"/>
              <a:t>Sulfur</a:t>
            </a:r>
            <a:r>
              <a:rPr lang="en-GB" b="1" dirty="0" smtClean="0"/>
              <a:t>, </a:t>
            </a:r>
            <a:r>
              <a:rPr lang="en-GB" b="1" dirty="0" err="1" smtClean="0"/>
              <a:t>Fosfor</a:t>
            </a:r>
            <a:endParaRPr lang="en-US" dirty="0" smtClean="0"/>
          </a:p>
          <a:p>
            <a:pPr lvl="1"/>
            <a:r>
              <a:rPr lang="en-GB" b="1" dirty="0" err="1" smtClean="0"/>
              <a:t>Hidrogen</a:t>
            </a:r>
            <a:r>
              <a:rPr lang="en-GB" b="1" dirty="0" smtClean="0"/>
              <a:t> </a:t>
            </a:r>
            <a:r>
              <a:rPr lang="en-GB" b="1" dirty="0" err="1" smtClean="0"/>
              <a:t>dan</a:t>
            </a:r>
            <a:r>
              <a:rPr lang="en-GB" b="1" dirty="0" smtClean="0"/>
              <a:t> </a:t>
            </a:r>
            <a:r>
              <a:rPr lang="en-GB" b="1" dirty="0" err="1" smtClean="0"/>
              <a:t>oksigen</a:t>
            </a:r>
            <a:r>
              <a:rPr lang="en-GB" b="1" dirty="0" smtClean="0"/>
              <a:t> </a:t>
            </a:r>
            <a:r>
              <a:rPr lang="en-GB" b="1" dirty="0" err="1" smtClean="0"/>
              <a:t>merupakan</a:t>
            </a:r>
            <a:r>
              <a:rPr lang="en-GB" b="1" dirty="0" smtClean="0"/>
              <a:t> </a:t>
            </a:r>
            <a:r>
              <a:rPr lang="en-GB" b="1" dirty="0" err="1" smtClean="0"/>
              <a:t>bagian</a:t>
            </a:r>
            <a:r>
              <a:rPr lang="en-GB" b="1" dirty="0" smtClean="0"/>
              <a:t> </a:t>
            </a:r>
            <a:r>
              <a:rPr lang="en-GB" b="1" dirty="0" err="1" smtClean="0"/>
              <a:t>komponen</a:t>
            </a:r>
            <a:r>
              <a:rPr lang="en-GB" b="1" dirty="0" smtClean="0"/>
              <a:t> </a:t>
            </a:r>
            <a:r>
              <a:rPr lang="en-GB" b="1" dirty="0" err="1" smtClean="0"/>
              <a:t>organik</a:t>
            </a:r>
            <a:r>
              <a:rPr lang="en-GB" b="1" dirty="0" smtClean="0"/>
              <a:t>. </a:t>
            </a:r>
            <a:r>
              <a:rPr lang="en-GB" b="1" dirty="0" err="1" smtClean="0"/>
              <a:t>Sulfur</a:t>
            </a:r>
            <a:r>
              <a:rPr lang="en-GB" b="1" dirty="0" smtClean="0"/>
              <a:t> </a:t>
            </a:r>
            <a:r>
              <a:rPr lang="en-GB" b="1" dirty="0" err="1" smtClean="0"/>
              <a:t>dan</a:t>
            </a:r>
            <a:r>
              <a:rPr lang="en-GB" b="1" dirty="0" smtClean="0"/>
              <a:t> </a:t>
            </a:r>
            <a:r>
              <a:rPr lang="en-GB" b="1" dirty="0" err="1" smtClean="0"/>
              <a:t>fosfor</a:t>
            </a:r>
            <a:r>
              <a:rPr lang="en-GB" b="1" dirty="0" smtClean="0"/>
              <a:t> </a:t>
            </a:r>
            <a:r>
              <a:rPr lang="en-GB" b="1" dirty="0" err="1" smtClean="0"/>
              <a:t>dapat</a:t>
            </a:r>
            <a:r>
              <a:rPr lang="en-GB" b="1" dirty="0" smtClean="0"/>
              <a:t> </a:t>
            </a:r>
            <a:r>
              <a:rPr lang="en-GB" b="1" dirty="0" err="1" smtClean="0"/>
              <a:t>berupa</a:t>
            </a:r>
            <a:r>
              <a:rPr lang="en-GB" b="1" dirty="0" smtClean="0"/>
              <a:t> ion </a:t>
            </a:r>
            <a:r>
              <a:rPr lang="en-GB" b="1" dirty="0" err="1" smtClean="0"/>
              <a:t>anorganik</a:t>
            </a:r>
            <a:r>
              <a:rPr lang="en-GB" b="1" dirty="0" smtClean="0"/>
              <a:t> (</a:t>
            </a:r>
            <a:r>
              <a:rPr lang="en-GB" b="1" dirty="0" err="1" smtClean="0"/>
              <a:t>sulfat</a:t>
            </a:r>
            <a:r>
              <a:rPr lang="en-GB" b="1" dirty="0" smtClean="0"/>
              <a:t>, </a:t>
            </a:r>
            <a:r>
              <a:rPr lang="en-GB" b="1" dirty="0" err="1" smtClean="0"/>
              <a:t>fosfat</a:t>
            </a:r>
            <a:r>
              <a:rPr lang="en-GB" b="1" dirty="0" smtClean="0"/>
              <a:t>).</a:t>
            </a:r>
            <a:endParaRPr lang="en-US" dirty="0" smtClean="0"/>
          </a:p>
          <a:p>
            <a:pPr lvl="1"/>
            <a:r>
              <a:rPr lang="en-GB" b="1" dirty="0" err="1" smtClean="0"/>
              <a:t>Sulfur</a:t>
            </a:r>
            <a:r>
              <a:rPr lang="en-GB" b="1" dirty="0" smtClean="0"/>
              <a:t> </a:t>
            </a:r>
            <a:r>
              <a:rPr lang="en-GB" b="1" dirty="0" err="1" smtClean="0"/>
              <a:t>dibutuhkan</a:t>
            </a:r>
            <a:r>
              <a:rPr lang="en-GB" b="1" dirty="0" smtClean="0"/>
              <a:t> </a:t>
            </a:r>
            <a:r>
              <a:rPr lang="en-GB" b="1" dirty="0" err="1" smtClean="0"/>
              <a:t>untuk</a:t>
            </a:r>
            <a:r>
              <a:rPr lang="en-GB" b="1" dirty="0" smtClean="0"/>
              <a:t> </a:t>
            </a:r>
            <a:r>
              <a:rPr lang="en-GB" b="1" dirty="0" err="1" smtClean="0"/>
              <a:t>biosintesa</a:t>
            </a:r>
            <a:r>
              <a:rPr lang="en-GB" b="1" dirty="0" smtClean="0"/>
              <a:t> </a:t>
            </a:r>
            <a:r>
              <a:rPr lang="en-GB" b="1" dirty="0" err="1" smtClean="0"/>
              <a:t>asam</a:t>
            </a:r>
            <a:r>
              <a:rPr lang="en-GB" b="1" dirty="0" smtClean="0"/>
              <a:t> amino : </a:t>
            </a:r>
            <a:r>
              <a:rPr lang="en-GB" b="1" dirty="0" err="1" smtClean="0"/>
              <a:t>sistein</a:t>
            </a:r>
            <a:r>
              <a:rPr lang="en-GB" b="1" dirty="0" smtClean="0"/>
              <a:t>, </a:t>
            </a:r>
            <a:r>
              <a:rPr lang="en-GB" b="1" dirty="0" err="1" smtClean="0"/>
              <a:t>sistin</a:t>
            </a:r>
            <a:r>
              <a:rPr lang="en-GB" b="1" dirty="0" smtClean="0"/>
              <a:t>, </a:t>
            </a:r>
            <a:r>
              <a:rPr lang="en-GB" b="1" dirty="0" err="1" smtClean="0"/>
              <a:t>dan</a:t>
            </a:r>
            <a:r>
              <a:rPr lang="en-GB" b="1" dirty="0" smtClean="0"/>
              <a:t> </a:t>
            </a:r>
            <a:r>
              <a:rPr lang="en-GB" b="1" dirty="0" err="1" smtClean="0"/>
              <a:t>metionin</a:t>
            </a:r>
            <a:r>
              <a:rPr lang="en-GB" b="1" dirty="0" smtClean="0"/>
              <a:t>.</a:t>
            </a:r>
            <a:endParaRPr lang="en-US" dirty="0" smtClean="0"/>
          </a:p>
          <a:p>
            <a:pPr lvl="1"/>
            <a:r>
              <a:rPr lang="en-GB" b="1" dirty="0" err="1" smtClean="0"/>
              <a:t>Fosfor</a:t>
            </a:r>
            <a:r>
              <a:rPr lang="en-GB" b="1" dirty="0" smtClean="0"/>
              <a:t> </a:t>
            </a:r>
            <a:r>
              <a:rPr lang="en-GB" b="1" dirty="0" err="1" smtClean="0"/>
              <a:t>esensial</a:t>
            </a:r>
            <a:r>
              <a:rPr lang="en-GB" b="1" dirty="0" smtClean="0"/>
              <a:t> </a:t>
            </a:r>
            <a:r>
              <a:rPr lang="en-GB" b="1" dirty="0" err="1" smtClean="0"/>
              <a:t>untuk</a:t>
            </a:r>
            <a:r>
              <a:rPr lang="en-GB" b="1" dirty="0" smtClean="0"/>
              <a:t> </a:t>
            </a:r>
            <a:r>
              <a:rPr lang="en-GB" b="1" dirty="0" err="1" smtClean="0"/>
              <a:t>sintesa</a:t>
            </a:r>
            <a:r>
              <a:rPr lang="en-GB" b="1" dirty="0" smtClean="0"/>
              <a:t> : </a:t>
            </a:r>
            <a:r>
              <a:rPr lang="en-GB" b="1" dirty="0" err="1" smtClean="0"/>
              <a:t>asam</a:t>
            </a:r>
            <a:r>
              <a:rPr lang="en-GB" b="1" dirty="0" smtClean="0"/>
              <a:t> </a:t>
            </a:r>
            <a:r>
              <a:rPr lang="en-GB" b="1" dirty="0" err="1" smtClean="0"/>
              <a:t>nukleat</a:t>
            </a:r>
            <a:r>
              <a:rPr lang="en-GB" b="1" dirty="0" smtClean="0"/>
              <a:t>, ATP, </a:t>
            </a:r>
            <a:r>
              <a:rPr lang="en-GB" b="1" dirty="0" err="1" smtClean="0"/>
              <a:t>sel</a:t>
            </a:r>
            <a:r>
              <a:rPr lang="en-GB" b="1" dirty="0" smtClean="0"/>
              <a:t> </a:t>
            </a:r>
            <a:r>
              <a:rPr lang="en-GB" b="1" dirty="0" err="1" smtClean="0"/>
              <a:t>membran</a:t>
            </a:r>
            <a:r>
              <a:rPr lang="en-GB" b="1" dirty="0" smtClean="0"/>
              <a:t> (</a:t>
            </a:r>
            <a:r>
              <a:rPr lang="en-GB" b="1" dirty="0" err="1" smtClean="0"/>
              <a:t>fosfolipid</a:t>
            </a:r>
            <a:r>
              <a:rPr lang="en-GB" b="1" dirty="0" smtClean="0"/>
              <a:t>)</a:t>
            </a:r>
            <a:endParaRPr lang="en-US" dirty="0" smtClean="0"/>
          </a:p>
          <a:p>
            <a:pPr lvl="1"/>
            <a:r>
              <a:rPr lang="en-GB" b="1" dirty="0" err="1" smtClean="0"/>
              <a:t>Komponen-komponen</a:t>
            </a:r>
            <a:r>
              <a:rPr lang="en-GB" b="1" dirty="0" smtClean="0"/>
              <a:t> </a:t>
            </a:r>
            <a:r>
              <a:rPr lang="en-GB" b="1" dirty="0" err="1" smtClean="0"/>
              <a:t>ini</a:t>
            </a:r>
            <a:r>
              <a:rPr lang="en-GB" b="1" dirty="0" smtClean="0"/>
              <a:t> </a:t>
            </a:r>
            <a:r>
              <a:rPr lang="en-GB" b="1" dirty="0" err="1" smtClean="0"/>
              <a:t>terdapat</a:t>
            </a:r>
            <a:r>
              <a:rPr lang="en-GB" b="1" dirty="0" smtClean="0"/>
              <a:t> </a:t>
            </a:r>
            <a:r>
              <a:rPr lang="en-GB" b="1" dirty="0" err="1" smtClean="0"/>
              <a:t>juga</a:t>
            </a:r>
            <a:r>
              <a:rPr lang="en-GB" b="1" dirty="0" smtClean="0"/>
              <a:t> </a:t>
            </a:r>
            <a:r>
              <a:rPr lang="en-GB" b="1" dirty="0" err="1" smtClean="0"/>
              <a:t>di</a:t>
            </a:r>
            <a:r>
              <a:rPr lang="en-GB" b="1" dirty="0" smtClean="0"/>
              <a:t> air &amp; </a:t>
            </a:r>
            <a:r>
              <a:rPr lang="en-GB" b="1" dirty="0" err="1" smtClean="0"/>
              <a:t>udara</a:t>
            </a:r>
            <a:r>
              <a:rPr lang="en-GB" b="1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nadidem.net/k/kemotrfmm/images/kemotrof_jp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6058"/>
            <a:ext cx="3041972" cy="199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784"/>
          </a:xfrm>
          <a:solidFill>
            <a:srgbClr val="92D050"/>
          </a:solidFill>
        </p:spPr>
        <p:txBody>
          <a:bodyPr>
            <a:noAutofit/>
          </a:bodyPr>
          <a:lstStyle/>
          <a:p>
            <a:pPr lvl="0" algn="ctr"/>
            <a:r>
              <a:rPr lang="en-US" sz="3400" b="1" dirty="0" err="1" smtClean="0">
                <a:solidFill>
                  <a:schemeClr val="tx1"/>
                </a:solidFill>
              </a:rPr>
              <a:t>Klasifikasi</a:t>
            </a:r>
            <a:r>
              <a:rPr lang="en-US" sz="3400" b="1" dirty="0" smtClean="0">
                <a:solidFill>
                  <a:schemeClr val="tx1"/>
                </a:solidFill>
              </a:rPr>
              <a:t> </a:t>
            </a:r>
            <a:r>
              <a:rPr lang="en-US" sz="3400" b="1" dirty="0" err="1" smtClean="0">
                <a:solidFill>
                  <a:schemeClr val="tx1"/>
                </a:solidFill>
              </a:rPr>
              <a:t>mikrobia</a:t>
            </a:r>
            <a:r>
              <a:rPr lang="en-US" sz="3400" b="1" dirty="0" smtClean="0">
                <a:solidFill>
                  <a:schemeClr val="tx1"/>
                </a:solidFill>
              </a:rPr>
              <a:t> </a:t>
            </a:r>
            <a:r>
              <a:rPr lang="en-US" sz="3400" b="1" dirty="0" err="1" smtClean="0">
                <a:solidFill>
                  <a:schemeClr val="tx1"/>
                </a:solidFill>
              </a:rPr>
              <a:t>berdasarkan</a:t>
            </a:r>
            <a:r>
              <a:rPr lang="en-US" sz="3400" b="1" dirty="0" smtClean="0">
                <a:solidFill>
                  <a:schemeClr val="tx1"/>
                </a:solidFill>
              </a:rPr>
              <a:t> </a:t>
            </a:r>
            <a:r>
              <a:rPr lang="en-US" sz="3400" b="1" dirty="0" err="1" smtClean="0">
                <a:solidFill>
                  <a:schemeClr val="tx1"/>
                </a:solidFill>
              </a:rPr>
              <a:t>nutrisinya</a:t>
            </a:r>
            <a:endParaRPr lang="en-US" sz="3400" b="1" dirty="0">
              <a:solidFill>
                <a:schemeClr val="tx1"/>
              </a:solidFill>
            </a:endParaRPr>
          </a:p>
        </p:txBody>
      </p:sp>
      <p:pic>
        <p:nvPicPr>
          <p:cNvPr id="5" name="irc_mi" descr="https://www.amrita.edu/sites/default/files/news-images/2013/h-august/bioquest1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14884"/>
            <a:ext cx="30718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86116" y="1447800"/>
            <a:ext cx="5857884" cy="51244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b="1" dirty="0" err="1" smtClean="0"/>
              <a:t>Berdasar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kebutuhan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energi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sumbr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karbon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Nutrisi</a:t>
            </a:r>
            <a:r>
              <a:rPr lang="en-US" sz="2800" b="1" dirty="0" smtClean="0"/>
              <a:t>)</a:t>
            </a:r>
          </a:p>
          <a:p>
            <a:pPr marL="457200" indent="-457200">
              <a:spcBef>
                <a:spcPct val="50000"/>
              </a:spcBef>
              <a:buNone/>
            </a:pPr>
            <a:r>
              <a:rPr lang="en-US" sz="2800" b="1" dirty="0" smtClean="0"/>
              <a:t>A.  </a:t>
            </a:r>
            <a:r>
              <a:rPr lang="en-US" sz="2800" b="1" dirty="0" err="1" smtClean="0"/>
              <a:t>Kemotrop</a:t>
            </a:r>
            <a:r>
              <a:rPr lang="en-US" sz="2800" b="1" dirty="0" smtClean="0"/>
              <a:t> : </a:t>
            </a:r>
            <a:r>
              <a:rPr lang="en-US" sz="2800" b="1" dirty="0" err="1" smtClean="0"/>
              <a:t>energi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berasal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kimia</a:t>
            </a:r>
            <a:endParaRPr lang="en-US" sz="2800" b="1" dirty="0" smtClean="0"/>
          </a:p>
          <a:p>
            <a:pPr marL="692150" indent="-234950">
              <a:spcBef>
                <a:spcPct val="50000"/>
              </a:spcBef>
              <a:buFont typeface="+mj-lt"/>
              <a:buAutoNum type="arabicPeriod"/>
            </a:pPr>
            <a:r>
              <a:rPr lang="en-US" b="1" dirty="0" err="1" smtClean="0"/>
              <a:t>Kemoautotrop</a:t>
            </a:r>
            <a:r>
              <a:rPr lang="en-US" b="1" dirty="0" smtClean="0"/>
              <a:t> (</a:t>
            </a:r>
            <a:r>
              <a:rPr lang="en-US" b="1" dirty="0" err="1" smtClean="0"/>
              <a:t>kemolitotrop</a:t>
            </a:r>
            <a:r>
              <a:rPr lang="en-US" b="1" dirty="0" smtClean="0"/>
              <a:t>)</a:t>
            </a:r>
          </a:p>
          <a:p>
            <a:pPr marL="692150" indent="-234950">
              <a:spcBef>
                <a:spcPct val="50000"/>
              </a:spcBef>
              <a:buFont typeface="+mj-lt"/>
              <a:buAutoNum type="arabicPeriod"/>
            </a:pPr>
            <a:r>
              <a:rPr lang="en-US" b="1" dirty="0" err="1" smtClean="0"/>
              <a:t>Kemoheterotrop</a:t>
            </a:r>
            <a:r>
              <a:rPr lang="en-US" b="1" dirty="0" smtClean="0"/>
              <a:t> (</a:t>
            </a:r>
            <a:r>
              <a:rPr lang="en-US" b="1" dirty="0" err="1" smtClean="0"/>
              <a:t>Kemoorganotrop</a:t>
            </a:r>
            <a:r>
              <a:rPr lang="en-US" b="1" dirty="0" smtClean="0"/>
              <a:t>)</a:t>
            </a:r>
          </a:p>
          <a:p>
            <a:pPr marL="457200" indent="-457200">
              <a:lnSpc>
                <a:spcPct val="60000"/>
              </a:lnSpc>
              <a:spcBef>
                <a:spcPct val="50000"/>
              </a:spcBef>
            </a:pPr>
            <a:endParaRPr lang="en-US" sz="2800" b="1" dirty="0" smtClean="0"/>
          </a:p>
          <a:p>
            <a:pPr marL="512763" indent="-512763">
              <a:lnSpc>
                <a:spcPct val="60000"/>
              </a:lnSpc>
              <a:spcBef>
                <a:spcPct val="50000"/>
              </a:spcBef>
              <a:buNone/>
            </a:pPr>
            <a:r>
              <a:rPr lang="en-US" sz="2800" b="1" dirty="0" smtClean="0"/>
              <a:t>B.   </a:t>
            </a:r>
            <a:r>
              <a:rPr lang="en-US" sz="2800" b="1" dirty="0" err="1" smtClean="0"/>
              <a:t>Fototrop</a:t>
            </a:r>
            <a:r>
              <a:rPr lang="en-US" sz="2800" b="1" dirty="0" smtClean="0"/>
              <a:t> : </a:t>
            </a:r>
            <a:r>
              <a:rPr lang="en-US" sz="2800" b="1" dirty="0" err="1" smtClean="0"/>
              <a:t>energi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berasal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sinar</a:t>
            </a:r>
            <a:endParaRPr lang="en-US" sz="2800" b="1" dirty="0" smtClean="0"/>
          </a:p>
          <a:p>
            <a:pPr marL="514350" indent="-1588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b="1" dirty="0" err="1" smtClean="0"/>
              <a:t>Fotoautotrop</a:t>
            </a:r>
            <a:r>
              <a:rPr lang="en-US" sz="2800" b="1" dirty="0" smtClean="0"/>
              <a:t> </a:t>
            </a:r>
          </a:p>
          <a:p>
            <a:pPr marL="514350" indent="-1588">
              <a:lnSpc>
                <a:spcPct val="6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800" b="1" dirty="0" err="1" smtClean="0"/>
              <a:t>Fotoheterotrop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cdn.wwnorton.com/college/biology/microbiology3/micrograph/fig/C18/FIG18.31.A_MICROB3_CH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33575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KEMOTROP(IK)</a:t>
            </a:r>
            <a:b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</a:b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(</a:t>
            </a:r>
            <a:r>
              <a:rPr lang="en-US" sz="3600" dirty="0" err="1" smtClean="0">
                <a:solidFill>
                  <a:srgbClr val="FFC000"/>
                </a:solidFill>
                <a:latin typeface="Arial Unicode MS" pitchFamily="34" charset="-128"/>
              </a:rPr>
              <a:t>Energi</a:t>
            </a: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Arial Unicode MS" pitchFamily="34" charset="-128"/>
              </a:rPr>
              <a:t>berasal</a:t>
            </a: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Arial Unicode MS" pitchFamily="34" charset="-128"/>
              </a:rPr>
              <a:t>dari</a:t>
            </a: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Arial Unicode MS" pitchFamily="34" charset="-128"/>
              </a:rPr>
              <a:t>bahan</a:t>
            </a: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Arial Unicode MS" pitchFamily="34" charset="-128"/>
              </a:rPr>
              <a:t>kimia</a:t>
            </a: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)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2928926" y="1447800"/>
            <a:ext cx="5757874" cy="512447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b="1" dirty="0" err="1" smtClean="0">
                <a:latin typeface="Arial Unicode MS" pitchFamily="34" charset="-128"/>
              </a:rPr>
              <a:t>Kemoautotrop</a:t>
            </a:r>
            <a:r>
              <a:rPr lang="en-US" b="1" dirty="0" smtClean="0">
                <a:latin typeface="Arial Unicode MS" pitchFamily="34" charset="-128"/>
              </a:rPr>
              <a:t> (</a:t>
            </a:r>
            <a:r>
              <a:rPr lang="en-US" b="1" dirty="0" err="1" smtClean="0">
                <a:latin typeface="Arial Unicode MS" pitchFamily="34" charset="-128"/>
              </a:rPr>
              <a:t>kemolitotrop</a:t>
            </a:r>
            <a:r>
              <a:rPr lang="en-US" b="1" dirty="0" smtClean="0">
                <a:latin typeface="Arial Unicode MS" pitchFamily="34" charset="-128"/>
              </a:rPr>
              <a:t>) : 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sumber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energi</a:t>
            </a:r>
            <a:r>
              <a:rPr lang="en-US" b="1" dirty="0" smtClean="0">
                <a:latin typeface="Arial Unicode MS" pitchFamily="34" charset="-128"/>
              </a:rPr>
              <a:t> = </a:t>
            </a:r>
            <a:r>
              <a:rPr lang="en-US" b="1" dirty="0" err="1" smtClean="0">
                <a:latin typeface="Arial Unicode MS" pitchFamily="34" charset="-128"/>
              </a:rPr>
              <a:t>senyawa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anorganik</a:t>
            </a:r>
            <a:endParaRPr lang="en-US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sumber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karbon</a:t>
            </a:r>
            <a:r>
              <a:rPr lang="en-US" b="1" dirty="0" smtClean="0">
                <a:latin typeface="Arial Unicode MS" pitchFamily="34" charset="-128"/>
              </a:rPr>
              <a:t> = CO</a:t>
            </a:r>
            <a:r>
              <a:rPr lang="en-US" b="1" baseline="-25000" dirty="0" smtClean="0">
                <a:latin typeface="Arial Unicode MS" pitchFamily="34" charset="-128"/>
              </a:rPr>
              <a:t>2</a:t>
            </a:r>
            <a:r>
              <a:rPr lang="en-US" b="1" dirty="0" smtClean="0">
                <a:latin typeface="Arial Unicode MS" pitchFamily="34" charset="-128"/>
              </a:rPr>
              <a:t> (</a:t>
            </a:r>
            <a:r>
              <a:rPr lang="en-US" b="1" dirty="0" err="1" smtClean="0">
                <a:latin typeface="Arial Unicode MS" pitchFamily="34" charset="-128"/>
              </a:rPr>
              <a:t>anorganik</a:t>
            </a:r>
            <a:r>
              <a:rPr lang="en-US" b="1" dirty="0" smtClean="0">
                <a:latin typeface="Arial Unicode MS" pitchFamily="34" charset="-128"/>
              </a:rPr>
              <a:t>)</a:t>
            </a:r>
          </a:p>
          <a:p>
            <a:pPr marL="1427163" indent="-969963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err="1" smtClean="0">
                <a:latin typeface="Arial Unicode MS" pitchFamily="34" charset="-128"/>
              </a:rPr>
              <a:t>misal</a:t>
            </a:r>
            <a:r>
              <a:rPr lang="en-US" b="1" dirty="0" smtClean="0">
                <a:latin typeface="Arial Unicode MS" pitchFamily="34" charset="-128"/>
              </a:rPr>
              <a:t> : </a:t>
            </a:r>
            <a:r>
              <a:rPr lang="en-US" b="1" dirty="0" err="1" smtClean="0">
                <a:latin typeface="Arial Unicode MS" pitchFamily="34" charset="-128"/>
              </a:rPr>
              <a:t>bakteri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nitrifikasi</a:t>
            </a:r>
            <a:r>
              <a:rPr lang="en-US" b="1" dirty="0" smtClean="0">
                <a:latin typeface="Arial Unicode MS" pitchFamily="34" charset="-128"/>
              </a:rPr>
              <a:t> (</a:t>
            </a:r>
            <a:r>
              <a:rPr lang="en-US" b="1" i="1" dirty="0" err="1" smtClean="0">
                <a:latin typeface="Arial Unicode MS" pitchFamily="34" charset="-128"/>
              </a:rPr>
              <a:t>Nitrosomonas</a:t>
            </a:r>
            <a:r>
              <a:rPr lang="en-US" b="1" i="1" dirty="0" smtClean="0">
                <a:latin typeface="Arial Unicode MS" pitchFamily="34" charset="-128"/>
              </a:rPr>
              <a:t> </a:t>
            </a:r>
            <a:r>
              <a:rPr lang="en-US" b="1" i="1" dirty="0" err="1" smtClean="0">
                <a:latin typeface="Arial Unicode MS" pitchFamily="34" charset="-128"/>
              </a:rPr>
              <a:t>europaea</a:t>
            </a:r>
            <a:r>
              <a:rPr lang="en-US" b="1" dirty="0" smtClean="0">
                <a:latin typeface="Arial Unicode MS" pitchFamily="34" charset="-128"/>
              </a:rPr>
              <a:t>) 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		 </a:t>
            </a:r>
            <a:r>
              <a:rPr lang="en-US" b="1" dirty="0" err="1" smtClean="0">
                <a:latin typeface="Arial Unicode MS" pitchFamily="34" charset="-128"/>
              </a:rPr>
              <a:t>amonia</a:t>
            </a:r>
            <a:r>
              <a:rPr lang="en-US" b="1" dirty="0" smtClean="0">
                <a:latin typeface="Arial Unicode MS" pitchFamily="34" charset="-128"/>
              </a:rPr>
              <a:t>  </a:t>
            </a:r>
            <a:r>
              <a:rPr lang="en-US" b="1" dirty="0" smtClean="0">
                <a:latin typeface="Arial Unicode MS" pitchFamily="34" charset="-128"/>
                <a:sym typeface="Wingdings" pitchFamily="2" charset="2"/>
              </a:rPr>
              <a:t>  </a:t>
            </a:r>
            <a:r>
              <a:rPr lang="en-US" b="1" dirty="0" err="1" smtClean="0">
                <a:latin typeface="Arial Unicode MS" pitchFamily="34" charset="-128"/>
                <a:sym typeface="Wingdings" pitchFamily="2" charset="2"/>
              </a:rPr>
              <a:t>energi</a:t>
            </a:r>
            <a:r>
              <a:rPr lang="en-US" b="1" dirty="0" smtClean="0">
                <a:latin typeface="Arial Unicode MS" pitchFamily="34" charset="-128"/>
                <a:sym typeface="Wingdings" pitchFamily="2" charset="2"/>
              </a:rPr>
              <a:t> + </a:t>
            </a:r>
            <a:r>
              <a:rPr lang="en-US" b="1" dirty="0" err="1" smtClean="0">
                <a:latin typeface="Arial Unicode MS" pitchFamily="34" charset="-128"/>
                <a:sym typeface="Wingdings" pitchFamily="2" charset="2"/>
              </a:rPr>
              <a:t>nitrit</a:t>
            </a:r>
            <a:endParaRPr lang="en-US" b="1" dirty="0" smtClean="0">
              <a:latin typeface="Arial Unicode MS" pitchFamily="34" charset="-128"/>
              <a:sym typeface="Wingdings" pitchFamily="2" charset="2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		 </a:t>
            </a:r>
            <a:r>
              <a:rPr lang="en-US" b="1" dirty="0" err="1" smtClean="0">
                <a:latin typeface="Arial Unicode MS" pitchFamily="34" charset="-128"/>
              </a:rPr>
              <a:t>bakteri</a:t>
            </a:r>
            <a:r>
              <a:rPr lang="en-US" b="1" dirty="0" smtClean="0">
                <a:latin typeface="Arial Unicode MS" pitchFamily="34" charset="-128"/>
              </a:rPr>
              <a:t> sulfur, </a:t>
            </a:r>
            <a:r>
              <a:rPr lang="en-US" b="1" dirty="0" err="1" smtClean="0">
                <a:latin typeface="Arial Unicode MS" pitchFamily="34" charset="-128"/>
              </a:rPr>
              <a:t>dll</a:t>
            </a:r>
            <a:endParaRPr lang="en-US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 startAt="2"/>
            </a:pPr>
            <a:r>
              <a:rPr lang="en-US" b="1" dirty="0" err="1" smtClean="0">
                <a:latin typeface="Arial Unicode MS" pitchFamily="34" charset="-128"/>
              </a:rPr>
              <a:t>Kemoheterotrop</a:t>
            </a:r>
            <a:r>
              <a:rPr lang="en-US" b="1" dirty="0" smtClean="0">
                <a:latin typeface="Arial Unicode MS" pitchFamily="34" charset="-128"/>
              </a:rPr>
              <a:t> (</a:t>
            </a:r>
            <a:r>
              <a:rPr lang="en-US" b="1" dirty="0" err="1" smtClean="0">
                <a:latin typeface="Arial Unicode MS" pitchFamily="34" charset="-128"/>
              </a:rPr>
              <a:t>Kemoorganotrop</a:t>
            </a:r>
            <a:r>
              <a:rPr lang="en-US" b="1" dirty="0" smtClean="0">
                <a:latin typeface="Arial Unicode MS" pitchFamily="34" charset="-128"/>
              </a:rPr>
              <a:t>) :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sumber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energi</a:t>
            </a:r>
            <a:r>
              <a:rPr lang="en-US" b="1" dirty="0" smtClean="0">
                <a:latin typeface="Arial Unicode MS" pitchFamily="34" charset="-128"/>
              </a:rPr>
              <a:t> = </a:t>
            </a:r>
            <a:r>
              <a:rPr lang="en-US" b="1" dirty="0" err="1" smtClean="0">
                <a:latin typeface="Arial Unicode MS" pitchFamily="34" charset="-128"/>
              </a:rPr>
              <a:t>senyawa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organik</a:t>
            </a:r>
            <a:endParaRPr lang="en-US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sumber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karbon</a:t>
            </a:r>
            <a:r>
              <a:rPr lang="en-US" b="1" dirty="0" smtClean="0">
                <a:latin typeface="Arial Unicode MS" pitchFamily="34" charset="-128"/>
              </a:rPr>
              <a:t> = </a:t>
            </a:r>
            <a:r>
              <a:rPr lang="en-US" b="1" dirty="0" err="1" smtClean="0">
                <a:latin typeface="Arial Unicode MS" pitchFamily="34" charset="-128"/>
              </a:rPr>
              <a:t>senyawa</a:t>
            </a:r>
            <a:r>
              <a:rPr lang="en-US" b="1" dirty="0" smtClean="0">
                <a:latin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</a:rPr>
              <a:t>organik</a:t>
            </a:r>
            <a:r>
              <a:rPr lang="en-US" b="1" dirty="0" smtClean="0">
                <a:latin typeface="Arial Unicode MS" pitchFamily="34" charset="-128"/>
              </a:rPr>
              <a:t> 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misal</a:t>
            </a:r>
            <a:r>
              <a:rPr lang="en-US" b="1" dirty="0" smtClean="0">
                <a:latin typeface="Arial Unicode MS" pitchFamily="34" charset="-128"/>
              </a:rPr>
              <a:t> : </a:t>
            </a:r>
            <a:r>
              <a:rPr lang="en-US" b="1" i="1" dirty="0" smtClean="0">
                <a:latin typeface="Arial Unicode MS" pitchFamily="34" charset="-128"/>
              </a:rPr>
              <a:t>Streptococcus </a:t>
            </a:r>
            <a:r>
              <a:rPr lang="en-US" b="1" i="1" dirty="0" err="1" smtClean="0">
                <a:latin typeface="Arial Unicode MS" pitchFamily="34" charset="-128"/>
              </a:rPr>
              <a:t>lactis</a:t>
            </a:r>
            <a:endParaRPr lang="en-US" b="1" i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b="1" dirty="0" smtClean="0">
                <a:latin typeface="Arial Unicode MS" pitchFamily="34" charset="-128"/>
              </a:rPr>
              <a:t>	</a:t>
            </a:r>
            <a:r>
              <a:rPr lang="en-US" b="1" dirty="0" err="1" smtClean="0">
                <a:latin typeface="Arial Unicode MS" pitchFamily="34" charset="-128"/>
              </a:rPr>
              <a:t>glukosa</a:t>
            </a:r>
            <a:r>
              <a:rPr lang="en-US" b="1" dirty="0" smtClean="0">
                <a:latin typeface="Arial Unicode MS" pitchFamily="34" charset="-128"/>
              </a:rPr>
              <a:t>  </a:t>
            </a:r>
            <a:r>
              <a:rPr lang="en-US" b="1" dirty="0" smtClean="0">
                <a:latin typeface="Arial Unicode MS" pitchFamily="34" charset="-128"/>
                <a:sym typeface="Wingdings" pitchFamily="2" charset="2"/>
              </a:rPr>
              <a:t>  </a:t>
            </a:r>
            <a:r>
              <a:rPr lang="en-US" b="1" dirty="0" err="1" smtClean="0">
                <a:latin typeface="Arial Unicode MS" pitchFamily="34" charset="-128"/>
                <a:sym typeface="Wingdings" pitchFamily="2" charset="2"/>
              </a:rPr>
              <a:t>asam</a:t>
            </a:r>
            <a:r>
              <a:rPr lang="en-US" b="1" dirty="0" smtClean="0">
                <a:latin typeface="Arial Unicode MS" pitchFamily="34" charset="-128"/>
                <a:sym typeface="Wingdings" pitchFamily="2" charset="2"/>
              </a:rPr>
              <a:t> </a:t>
            </a:r>
            <a:r>
              <a:rPr lang="en-US" b="1" dirty="0" err="1" smtClean="0">
                <a:latin typeface="Arial Unicode MS" pitchFamily="34" charset="-128"/>
                <a:sym typeface="Wingdings" pitchFamily="2" charset="2"/>
              </a:rPr>
              <a:t>laktat</a:t>
            </a:r>
            <a:r>
              <a:rPr lang="en-US" b="1" dirty="0" smtClean="0">
                <a:latin typeface="Arial Unicode MS" pitchFamily="34" charset="-128"/>
                <a:sym typeface="Wingdings" pitchFamily="2" charset="2"/>
              </a:rPr>
              <a:t>  +  </a:t>
            </a:r>
            <a:r>
              <a:rPr lang="en-US" b="1" dirty="0" err="1" smtClean="0">
                <a:latin typeface="Arial Unicode MS" pitchFamily="34" charset="-128"/>
                <a:sym typeface="Wingdings" pitchFamily="2" charset="2"/>
              </a:rPr>
              <a:t>energi</a:t>
            </a:r>
            <a:endParaRPr lang="en-US" b="1" dirty="0" smtClean="0">
              <a:latin typeface="Arial Unicode MS" pitchFamily="34" charset="-128"/>
            </a:endParaRPr>
          </a:p>
          <a:p>
            <a:endParaRPr lang="en-US" dirty="0"/>
          </a:p>
        </p:txBody>
      </p:sp>
      <p:pic>
        <p:nvPicPr>
          <p:cNvPr id="5" name="irc_mi" descr="http://www.ikp.unibe.ch/lab1/ehirae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72008"/>
            <a:ext cx="3014345" cy="2077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rc_mi" descr="http://upload.wikimedia.org/wikipedia/commons/6/61/Green_algae_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8934"/>
            <a:ext cx="3471866" cy="201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43174" y="0"/>
            <a:ext cx="6500826" cy="1417638"/>
          </a:xfrm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FOTOTROP(IK)</a:t>
            </a:r>
            <a:b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</a:br>
            <a:r>
              <a:rPr lang="en-US" sz="3600" dirty="0" smtClean="0">
                <a:solidFill>
                  <a:srgbClr val="FFC000"/>
                </a:solidFill>
                <a:latin typeface="Arial Unicode MS" pitchFamily="34" charset="-128"/>
              </a:rPr>
              <a:t>(</a:t>
            </a:r>
            <a:r>
              <a:rPr lang="en-US" sz="3600" dirty="0" err="1" smtClean="0">
                <a:latin typeface="Arial Unicode MS" pitchFamily="34" charset="-128"/>
              </a:rPr>
              <a:t>Energi</a:t>
            </a:r>
            <a:r>
              <a:rPr lang="en-US" sz="3600" dirty="0" smtClean="0">
                <a:latin typeface="Arial Unicode MS" pitchFamily="34" charset="-128"/>
              </a:rPr>
              <a:t> </a:t>
            </a:r>
            <a:r>
              <a:rPr lang="en-US" sz="3600" dirty="0" err="1" smtClean="0">
                <a:latin typeface="Arial Unicode MS" pitchFamily="34" charset="-128"/>
              </a:rPr>
              <a:t>berasal</a:t>
            </a:r>
            <a:r>
              <a:rPr lang="en-US" sz="3600" dirty="0" smtClean="0">
                <a:latin typeface="Arial Unicode MS" pitchFamily="34" charset="-128"/>
              </a:rPr>
              <a:t> </a:t>
            </a:r>
            <a:r>
              <a:rPr lang="en-US" sz="3600" dirty="0" err="1" smtClean="0">
                <a:latin typeface="Arial Unicode MS" pitchFamily="34" charset="-128"/>
              </a:rPr>
              <a:t>dari</a:t>
            </a:r>
            <a:r>
              <a:rPr lang="en-US" sz="3600" dirty="0" smtClean="0">
                <a:latin typeface="Arial Unicode MS" pitchFamily="34" charset="-128"/>
              </a:rPr>
              <a:t> </a:t>
            </a:r>
            <a:r>
              <a:rPr lang="en-US" sz="3600" dirty="0" err="1" smtClean="0">
                <a:latin typeface="Arial Unicode MS" pitchFamily="34" charset="-128"/>
              </a:rPr>
              <a:t>sinar</a:t>
            </a:r>
            <a:r>
              <a:rPr lang="en-US" sz="3600" dirty="0" smtClean="0">
                <a:latin typeface="Arial Unicode MS" pitchFamily="34" charset="-128"/>
              </a:rPr>
              <a:t>)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357554" y="1857364"/>
            <a:ext cx="6000792" cy="4786346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err="1" smtClean="0">
                <a:latin typeface="Arial Unicode MS" pitchFamily="34" charset="-128"/>
              </a:rPr>
              <a:t>Sinar</a:t>
            </a:r>
            <a:r>
              <a:rPr lang="en-US" sz="2400" b="1" dirty="0" smtClean="0">
                <a:latin typeface="Arial Unicode MS" pitchFamily="34" charset="-128"/>
              </a:rPr>
              <a:t>  </a:t>
            </a:r>
            <a:r>
              <a:rPr lang="en-US" sz="2400" b="1" dirty="0" smtClean="0">
                <a:latin typeface="Arial Unicode MS" pitchFamily="34" charset="-128"/>
                <a:sym typeface="Wingdings" pitchFamily="2" charset="2"/>
              </a:rPr>
              <a:t> </a:t>
            </a:r>
            <a:r>
              <a:rPr lang="en-US" sz="2400" b="1" dirty="0" err="1" smtClean="0">
                <a:latin typeface="Arial Unicode MS" pitchFamily="34" charset="-128"/>
                <a:sym typeface="Wingdings" pitchFamily="2" charset="2"/>
              </a:rPr>
              <a:t>penyerapan</a:t>
            </a:r>
            <a:r>
              <a:rPr lang="en-US" sz="2400" b="1" dirty="0" smtClean="0">
                <a:latin typeface="Arial Unicode MS" pitchFamily="34" charset="-128"/>
                <a:sym typeface="Wingdings" pitchFamily="2" charset="2"/>
              </a:rPr>
              <a:t> </a:t>
            </a:r>
            <a:r>
              <a:rPr lang="en-US" sz="2400" b="1" dirty="0" err="1" smtClean="0">
                <a:latin typeface="Arial Unicode MS" pitchFamily="34" charset="-128"/>
                <a:sym typeface="Wingdings" pitchFamily="2" charset="2"/>
              </a:rPr>
              <a:t>sinar</a:t>
            </a:r>
            <a:r>
              <a:rPr lang="en-US" sz="2400" b="1" dirty="0" smtClean="0">
                <a:latin typeface="Arial Unicode MS" pitchFamily="34" charset="-128"/>
                <a:sym typeface="Wingdings" pitchFamily="2" charset="2"/>
              </a:rPr>
              <a:t>    </a:t>
            </a:r>
            <a:r>
              <a:rPr lang="en-US" sz="2400" b="1" dirty="0" err="1" smtClean="0">
                <a:latin typeface="Arial Unicode MS" pitchFamily="34" charset="-128"/>
                <a:sym typeface="Wingdings" pitchFamily="2" charset="2"/>
              </a:rPr>
              <a:t>energi</a:t>
            </a:r>
            <a:r>
              <a:rPr lang="en-US" sz="2400" b="1" dirty="0" smtClean="0">
                <a:latin typeface="Arial Unicode MS" pitchFamily="34" charset="-128"/>
                <a:sym typeface="Wingdings" pitchFamily="2" charset="2"/>
              </a:rPr>
              <a:t>                          		</a:t>
            </a:r>
            <a:r>
              <a:rPr lang="en-US" sz="2400" b="1" dirty="0" smtClean="0">
                <a:latin typeface="Arial Unicode MS" pitchFamily="34" charset="-128"/>
              </a:rPr>
              <a:t>(</a:t>
            </a:r>
            <a:r>
              <a:rPr lang="en-US" sz="2400" b="1" dirty="0" err="1" smtClean="0">
                <a:latin typeface="Arial Unicode MS" pitchFamily="34" charset="-128"/>
              </a:rPr>
              <a:t>pigmen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sel</a:t>
            </a:r>
            <a:r>
              <a:rPr lang="en-US" sz="2400" b="1" dirty="0" smtClean="0">
                <a:latin typeface="Arial Unicode MS" pitchFamily="34" charset="-128"/>
              </a:rPr>
              <a:t>) 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endParaRPr lang="en-US" sz="2400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 typeface="Garamond" pitchFamily="18" charset="0"/>
              <a:buAutoNum type="arabicPeriod"/>
            </a:pPr>
            <a:r>
              <a:rPr lang="en-US" sz="2400" b="1" dirty="0" err="1" smtClean="0">
                <a:latin typeface="Arial Unicode MS" pitchFamily="34" charset="-128"/>
              </a:rPr>
              <a:t>Fotoautotrop</a:t>
            </a:r>
            <a:r>
              <a:rPr lang="en-US" sz="2400" b="1" dirty="0" smtClean="0">
                <a:latin typeface="Arial Unicode MS" pitchFamily="34" charset="-128"/>
              </a:rPr>
              <a:t> : 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sumber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energi</a:t>
            </a:r>
            <a:r>
              <a:rPr lang="en-US" sz="2400" b="1" dirty="0" smtClean="0">
                <a:latin typeface="Arial Unicode MS" pitchFamily="34" charset="-128"/>
              </a:rPr>
              <a:t> = </a:t>
            </a:r>
            <a:r>
              <a:rPr lang="en-US" sz="2400" b="1" dirty="0" err="1" smtClean="0">
                <a:latin typeface="Arial Unicode MS" pitchFamily="34" charset="-128"/>
              </a:rPr>
              <a:t>sinar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sumber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karbon</a:t>
            </a:r>
            <a:r>
              <a:rPr lang="en-US" sz="2400" b="1" dirty="0" smtClean="0">
                <a:latin typeface="Arial Unicode MS" pitchFamily="34" charset="-128"/>
              </a:rPr>
              <a:t> = CO</a:t>
            </a:r>
            <a:r>
              <a:rPr lang="en-US" sz="2400" b="1" baseline="-25000" dirty="0" smtClean="0">
                <a:latin typeface="Arial Unicode MS" pitchFamily="34" charset="-128"/>
              </a:rPr>
              <a:t>2</a:t>
            </a:r>
            <a:r>
              <a:rPr lang="en-US" sz="2400" b="1" dirty="0" smtClean="0">
                <a:latin typeface="Arial Unicode MS" pitchFamily="34" charset="-128"/>
              </a:rPr>
              <a:t> (</a:t>
            </a:r>
            <a:r>
              <a:rPr lang="en-US" sz="2400" b="1" dirty="0" err="1" smtClean="0">
                <a:latin typeface="Arial Unicode MS" pitchFamily="34" charset="-128"/>
              </a:rPr>
              <a:t>anorganik</a:t>
            </a:r>
            <a:r>
              <a:rPr lang="en-US" sz="2400" b="1" dirty="0" smtClean="0">
                <a:latin typeface="Arial Unicode MS" pitchFamily="34" charset="-128"/>
              </a:rPr>
              <a:t>)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misal</a:t>
            </a:r>
            <a:r>
              <a:rPr lang="en-US" sz="2400" b="1" dirty="0" smtClean="0">
                <a:latin typeface="Arial Unicode MS" pitchFamily="34" charset="-128"/>
              </a:rPr>
              <a:t> : algae, </a:t>
            </a:r>
            <a:r>
              <a:rPr lang="en-US" sz="2400" b="1" dirty="0" err="1" smtClean="0">
                <a:latin typeface="Arial Unicode MS" pitchFamily="34" charset="-128"/>
              </a:rPr>
              <a:t>cyanobacteria</a:t>
            </a:r>
            <a:endParaRPr lang="en-US" sz="2400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</a:pPr>
            <a:endParaRPr lang="en-US" sz="2400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Tx/>
              <a:buAutoNum type="arabicPeriod" startAt="2"/>
            </a:pPr>
            <a:r>
              <a:rPr lang="en-US" sz="2400" b="1" dirty="0" err="1" smtClean="0">
                <a:latin typeface="Arial Unicode MS" pitchFamily="34" charset="-128"/>
              </a:rPr>
              <a:t>Fotoheterotrop</a:t>
            </a:r>
            <a:r>
              <a:rPr lang="en-US" sz="2400" b="1" dirty="0" smtClean="0">
                <a:latin typeface="Arial Unicode MS" pitchFamily="34" charset="-128"/>
              </a:rPr>
              <a:t> : 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sumber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energi</a:t>
            </a:r>
            <a:r>
              <a:rPr lang="en-US" sz="2400" b="1" dirty="0" smtClean="0">
                <a:latin typeface="Arial Unicode MS" pitchFamily="34" charset="-128"/>
              </a:rPr>
              <a:t> = </a:t>
            </a:r>
            <a:r>
              <a:rPr lang="en-US" sz="2400" b="1" dirty="0" err="1" smtClean="0">
                <a:latin typeface="Arial Unicode MS" pitchFamily="34" charset="-128"/>
              </a:rPr>
              <a:t>sinar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sumber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karbon</a:t>
            </a:r>
            <a:r>
              <a:rPr lang="en-US" sz="2400" b="1" dirty="0" smtClean="0">
                <a:latin typeface="Arial Unicode MS" pitchFamily="34" charset="-128"/>
              </a:rPr>
              <a:t> = </a:t>
            </a:r>
            <a:r>
              <a:rPr lang="en-US" sz="2400" b="1" dirty="0" err="1" smtClean="0">
                <a:latin typeface="Arial Unicode MS" pitchFamily="34" charset="-128"/>
              </a:rPr>
              <a:t>senyawa</a:t>
            </a:r>
            <a:r>
              <a:rPr lang="en-US" sz="2400" b="1" dirty="0" smtClean="0">
                <a:latin typeface="Arial Unicode MS" pitchFamily="34" charset="-128"/>
              </a:rPr>
              <a:t> </a:t>
            </a:r>
            <a:r>
              <a:rPr lang="en-US" sz="2400" b="1" dirty="0" err="1" smtClean="0">
                <a:latin typeface="Arial Unicode MS" pitchFamily="34" charset="-128"/>
              </a:rPr>
              <a:t>organik</a:t>
            </a:r>
            <a:endParaRPr lang="en-US" sz="2400" b="1" dirty="0" smtClean="0">
              <a:latin typeface="Arial Unicode MS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400" b="1" dirty="0" smtClean="0">
                <a:latin typeface="Arial Unicode MS" pitchFamily="34" charset="-128"/>
              </a:rPr>
              <a:t>		</a:t>
            </a:r>
            <a:r>
              <a:rPr lang="en-US" sz="2400" b="1" dirty="0" err="1" smtClean="0">
                <a:latin typeface="Arial Unicode MS" pitchFamily="34" charset="-128"/>
              </a:rPr>
              <a:t>misal</a:t>
            </a:r>
            <a:r>
              <a:rPr lang="en-US" sz="2400" b="1" dirty="0" smtClean="0">
                <a:latin typeface="Arial Unicode MS" pitchFamily="34" charset="-128"/>
              </a:rPr>
              <a:t> : green non-sulfur bacteria </a:t>
            </a:r>
            <a:endParaRPr lang="en-US" sz="2400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124200" y="2285992"/>
            <a:ext cx="6019800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sz="2400" b="1">
                <a:latin typeface="Arial Unicode MS" pitchFamily="34" charset="-128"/>
              </a:rPr>
              <a:t>	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Garamond" pitchFamily="18" charset="0"/>
              <a:buAutoNum type="arabicPeriod"/>
            </a:pPr>
            <a:endParaRPr lang="en-US" sz="2400" b="1">
              <a:latin typeface="Arial Unicode MS" pitchFamily="34" charset="-128"/>
            </a:endParaRPr>
          </a:p>
        </p:txBody>
      </p:sp>
      <p:pic>
        <p:nvPicPr>
          <p:cNvPr id="44034" name="Picture 2" descr="http://www2.ac-lyon.fr/enseigne/biotech/galerie/procaryotes/tableau/oscillairepetite2x1000.gif"/>
          <p:cNvPicPr>
            <a:picLocks noChangeAspect="1" noChangeArrowheads="1"/>
          </p:cNvPicPr>
          <p:nvPr/>
        </p:nvPicPr>
        <p:blipFill>
          <a:blip r:embed="rId4"/>
          <a:srcRect t="28126"/>
          <a:stretch>
            <a:fillRect/>
          </a:stretch>
        </p:blipFill>
        <p:spPr bwMode="auto">
          <a:xfrm>
            <a:off x="0" y="4929197"/>
            <a:ext cx="3428992" cy="1848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sigmaaldrich.com/content/dam/sigma-aldrich/analytical-chromatography/microbiology/micro_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824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thumbs.dreamstime.com/z/growth-icon-24696878.jpg"/>
          <p:cNvPicPr/>
          <p:nvPr/>
        </p:nvPicPr>
        <p:blipFill>
          <a:blip r:embed="rId3" cstate="print"/>
          <a:srcRect r="11742"/>
          <a:stretch>
            <a:fillRect/>
          </a:stretch>
        </p:blipFill>
        <p:spPr bwMode="auto">
          <a:xfrm>
            <a:off x="142844" y="1857364"/>
            <a:ext cx="2357454" cy="398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72466" cy="1143000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n-GB" sz="4000" dirty="0" err="1" smtClean="0">
                <a:solidFill>
                  <a:srgbClr val="FFFF00"/>
                </a:solidFill>
              </a:rPr>
              <a:t>Faktor</a:t>
            </a:r>
            <a:r>
              <a:rPr lang="en-GB" sz="4000" dirty="0" smtClean="0">
                <a:solidFill>
                  <a:srgbClr val="FFFF00"/>
                </a:solidFill>
              </a:rPr>
              <a:t> </a:t>
            </a:r>
            <a:r>
              <a:rPr lang="en-GB" sz="4000" dirty="0" err="1" smtClean="0">
                <a:solidFill>
                  <a:srgbClr val="FFFF00"/>
                </a:solidFill>
              </a:rPr>
              <a:t>tumbuh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28860" y="1447800"/>
            <a:ext cx="6257940" cy="4572000"/>
          </a:xfrm>
        </p:spPr>
        <p:txBody>
          <a:bodyPr>
            <a:normAutofit lnSpcReduction="10000"/>
          </a:bodyPr>
          <a:lstStyle/>
          <a:p>
            <a:r>
              <a:rPr lang="en-GB" sz="2800" b="1" dirty="0" err="1" smtClean="0"/>
              <a:t>Komponen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organik</a:t>
            </a:r>
            <a:r>
              <a:rPr lang="en-GB" sz="2800" b="1" dirty="0" smtClean="0"/>
              <a:t> yang </a:t>
            </a:r>
            <a:r>
              <a:rPr lang="en-GB" sz="2800" b="1" dirty="0" err="1" smtClean="0"/>
              <a:t>spesifik</a:t>
            </a:r>
            <a:r>
              <a:rPr lang="en-GB" sz="2800" b="1" dirty="0" smtClean="0"/>
              <a:t>, </a:t>
            </a:r>
            <a:r>
              <a:rPr lang="en-GB" sz="2800" b="1" dirty="0" err="1" smtClean="0"/>
              <a:t>dibutuhkan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dalam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jumlah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sedikit</a:t>
            </a:r>
            <a:r>
              <a:rPr lang="en-GB" sz="2800" b="1" dirty="0" smtClean="0"/>
              <a:t>, </a:t>
            </a:r>
            <a:r>
              <a:rPr lang="en-GB" sz="2800" b="1" dirty="0" err="1" smtClean="0"/>
              <a:t>tidak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dapat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disintesa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oleh</a:t>
            </a:r>
            <a:r>
              <a:rPr lang="en-GB" sz="2800" b="1" dirty="0" smtClean="0"/>
              <a:t> sel.</a:t>
            </a:r>
            <a:endParaRPr lang="en-US" sz="2800" dirty="0" smtClean="0"/>
          </a:p>
          <a:p>
            <a:pPr>
              <a:buNone/>
            </a:pPr>
            <a:r>
              <a:rPr lang="en-GB" sz="2800" b="1" dirty="0" smtClean="0"/>
              <a:t>	</a:t>
            </a:r>
            <a:r>
              <a:rPr lang="en-GB" sz="2800" b="1" dirty="0" err="1" smtClean="0"/>
              <a:t>Misal</a:t>
            </a:r>
            <a:r>
              <a:rPr lang="en-GB" sz="2800" b="1" dirty="0" smtClean="0"/>
              <a:t> : vitamin, </a:t>
            </a:r>
            <a:r>
              <a:rPr lang="en-GB" sz="2800" b="1" dirty="0" err="1" smtClean="0"/>
              <a:t>asam</a:t>
            </a:r>
            <a:r>
              <a:rPr lang="en-GB" sz="2800" b="1" dirty="0" smtClean="0"/>
              <a:t> amino, </a:t>
            </a:r>
            <a:r>
              <a:rPr lang="en-GB" sz="2800" b="1" dirty="0" err="1" smtClean="0"/>
              <a:t>purin</a:t>
            </a:r>
            <a:r>
              <a:rPr lang="en-GB" sz="2800" b="1" dirty="0" smtClean="0"/>
              <a:t>, </a:t>
            </a:r>
            <a:r>
              <a:rPr lang="en-GB" sz="2800" b="1" dirty="0" err="1" smtClean="0"/>
              <a:t>pirimidin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GB" sz="2800" b="1" dirty="0" smtClean="0">
                <a:sym typeface="Wingdings"/>
              </a:rPr>
              <a:t>	</a:t>
            </a:r>
            <a:r>
              <a:rPr lang="en-GB" sz="2800" b="1" dirty="0" smtClean="0"/>
              <a:t> vitamin </a:t>
            </a:r>
            <a:r>
              <a:rPr lang="en-GB" sz="2800" b="1" dirty="0" err="1" smtClean="0"/>
              <a:t>merupakan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faktor</a:t>
            </a:r>
            <a:r>
              <a:rPr lang="en-GB" sz="2800" b="1" dirty="0" smtClean="0"/>
              <a:t> </a:t>
            </a:r>
            <a:r>
              <a:rPr lang="en-GB" sz="2800" b="1" dirty="0" err="1" smtClean="0"/>
              <a:t>tumbuh</a:t>
            </a:r>
            <a:r>
              <a:rPr lang="en-GB" sz="2800" b="1" dirty="0" smtClean="0"/>
              <a:t> yang paling </a:t>
            </a:r>
            <a:r>
              <a:rPr lang="en-GB" sz="2800" b="1" dirty="0" err="1" smtClean="0"/>
              <a:t>dibutuhkan</a:t>
            </a:r>
            <a:r>
              <a:rPr lang="en-GB" sz="2800" b="1" dirty="0" smtClean="0"/>
              <a:t> </a:t>
            </a:r>
            <a:endParaRPr lang="en-US" sz="2800" dirty="0" smtClean="0"/>
          </a:p>
          <a:p>
            <a:pPr>
              <a:buNone/>
            </a:pPr>
            <a:r>
              <a:rPr lang="en-GB" sz="2800" b="1" dirty="0" smtClean="0"/>
              <a:t>	</a:t>
            </a:r>
            <a:r>
              <a:rPr lang="en-GB" sz="2800" b="1" dirty="0" err="1" smtClean="0"/>
              <a:t>macamnya</a:t>
            </a:r>
            <a:r>
              <a:rPr lang="en-GB" sz="2800" b="1" dirty="0" smtClean="0"/>
              <a:t> : </a:t>
            </a:r>
            <a:r>
              <a:rPr lang="en-GB" sz="2800" b="1" dirty="0" err="1" smtClean="0"/>
              <a:t>vit</a:t>
            </a:r>
            <a:r>
              <a:rPr lang="en-GB" sz="2800" b="1" dirty="0" smtClean="0"/>
              <a:t>. B1, </a:t>
            </a:r>
            <a:r>
              <a:rPr lang="en-GB" sz="2800" b="1" dirty="0" err="1" smtClean="0"/>
              <a:t>vit</a:t>
            </a:r>
            <a:r>
              <a:rPr lang="en-GB" sz="2800" b="1" dirty="0" smtClean="0"/>
              <a:t>. B12, biotin, </a:t>
            </a:r>
            <a:r>
              <a:rPr lang="en-GB" sz="2800" b="1" dirty="0" err="1" smtClean="0"/>
              <a:t>peridoksin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Persyaratan Pertumbuhan Mikroba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Pertumbuhan mikroba membutuhkan kondisi yang cocok lingkungan, sumber energi, dan makanan. </a:t>
            </a:r>
            <a:endParaRPr lang="en-US" dirty="0" smtClean="0"/>
          </a:p>
          <a:p>
            <a:r>
              <a:rPr lang="id-ID" dirty="0" smtClean="0"/>
              <a:t>Persyaratan ini dapat dibagi menjadi dua kategori</a:t>
            </a:r>
            <a:r>
              <a:rPr lang="en-US" dirty="0" smtClean="0"/>
              <a:t>:</a:t>
            </a:r>
            <a:r>
              <a:rPr lang="id-ID" dirty="0" smtClean="0"/>
              <a:t> fisik dan kimia.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id-ID" b="1" dirty="0" smtClean="0">
                <a:solidFill>
                  <a:srgbClr val="FF0000"/>
                </a:solidFill>
              </a:rPr>
              <a:t>Faktor kimia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en-US" dirty="0" smtClean="0"/>
              <a:t>P</a:t>
            </a:r>
            <a:r>
              <a:rPr lang="id-ID" dirty="0" smtClean="0"/>
              <a:t>ertumbuhan mikroba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id-ID" dirty="0" smtClean="0"/>
              <a:t>elemen seperti yang ditemukan di alam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id-ID" dirty="0" smtClean="0"/>
              <a:t>bentuk kimia yang diberikan kepada media mikrobiologi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214290"/>
            <a:ext cx="6804389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381500"/>
            <a:ext cx="72580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2867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Faktor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fisik</a:t>
            </a:r>
            <a:r>
              <a:rPr lang="en-US" dirty="0" smtClean="0">
                <a:solidFill>
                  <a:srgbClr val="FF0000"/>
                </a:solidFill>
              </a:rPr>
              <a:t>/ </a:t>
            </a:r>
            <a:r>
              <a:rPr lang="en-US" dirty="0" err="1" smtClean="0">
                <a:solidFill>
                  <a:srgbClr val="FF0000"/>
                </a:solidFill>
              </a:rPr>
              <a:t>lingkungan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00232" y="1071546"/>
            <a:ext cx="7143768" cy="5786454"/>
          </a:xfrm>
        </p:spPr>
        <p:txBody>
          <a:bodyPr>
            <a:normAutofit fontScale="70000" lnSpcReduction="20000"/>
          </a:bodyPr>
          <a:lstStyle/>
          <a:p>
            <a:r>
              <a:rPr lang="id-ID" sz="3600" b="1" dirty="0" smtClean="0"/>
              <a:t>Suhu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Kebanyakan mikroorganisme tumbuh dengan baik di suhu normal </a:t>
            </a:r>
            <a:endParaRPr lang="en-US" dirty="0" smtClean="0"/>
          </a:p>
          <a:p>
            <a:r>
              <a:rPr lang="id-ID" dirty="0" smtClean="0"/>
              <a:t>Namun,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id-ID" dirty="0" smtClean="0"/>
              <a:t>bakteri </a:t>
            </a:r>
            <a:r>
              <a:rPr lang="en-US" dirty="0" err="1" smtClean="0"/>
              <a:t>yg</a:t>
            </a:r>
            <a:r>
              <a:rPr lang="id-ID" dirty="0" smtClean="0"/>
              <a:t> tumbuh pada suhu </a:t>
            </a:r>
            <a:r>
              <a:rPr lang="en-US" dirty="0" err="1" smtClean="0"/>
              <a:t>ekstrim</a:t>
            </a:r>
            <a:r>
              <a:rPr lang="en-US" dirty="0" smtClean="0"/>
              <a:t> (</a:t>
            </a:r>
            <a:r>
              <a:rPr lang="en-US" dirty="0" err="1" smtClean="0"/>
              <a:t>panas</a:t>
            </a:r>
            <a:r>
              <a:rPr lang="en-US" dirty="0" smtClean="0"/>
              <a:t>/</a:t>
            </a:r>
            <a:r>
              <a:rPr lang="en-US" dirty="0" err="1" smtClean="0"/>
              <a:t>dingin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 smtClean="0"/>
              <a:t>berdasar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/>
              <a:t>P</a:t>
            </a:r>
            <a:r>
              <a:rPr lang="id-ID" b="1" dirty="0" smtClean="0"/>
              <a:t>sychrophiles </a:t>
            </a:r>
            <a:r>
              <a:rPr lang="id-ID" dirty="0" smtClean="0"/>
              <a:t>(</a:t>
            </a:r>
            <a:r>
              <a:rPr lang="en-US" dirty="0" smtClean="0"/>
              <a:t>cold-loving microorganisms</a:t>
            </a:r>
            <a:r>
              <a:rPr lang="id-ID" dirty="0" smtClean="0"/>
              <a:t>) banyak ditemukan di kedalaman lautan, es dan salju dan di daerah kutub, suhu pertumbuhan optimal 0</a:t>
            </a:r>
            <a:r>
              <a:rPr lang="en-US" dirty="0" smtClean="0"/>
              <a:t>-</a:t>
            </a:r>
            <a:r>
              <a:rPr lang="id-ID" dirty="0" smtClean="0"/>
              <a:t>15°C</a:t>
            </a:r>
            <a:r>
              <a:rPr lang="en-US" dirty="0" smtClean="0"/>
              <a:t>, </a:t>
            </a:r>
            <a:r>
              <a:rPr lang="id-ID" dirty="0" smtClean="0"/>
              <a:t>suhu pertumbuhan maksimum 20°C. </a:t>
            </a:r>
            <a:endParaRPr lang="en-US" dirty="0" smtClean="0"/>
          </a:p>
          <a:p>
            <a:pPr>
              <a:buNone/>
            </a:pPr>
            <a:r>
              <a:rPr lang="id-ID" b="1" dirty="0" smtClean="0"/>
              <a:t>Mesophiles</a:t>
            </a:r>
            <a:r>
              <a:rPr lang="id-ID" dirty="0" smtClean="0"/>
              <a:t> (</a:t>
            </a:r>
            <a:r>
              <a:rPr lang="en-US" dirty="0" smtClean="0"/>
              <a:t>moderate-temperature-loving bacteria</a:t>
            </a:r>
            <a:r>
              <a:rPr lang="id-ID" dirty="0" smtClean="0"/>
              <a:t>) ditemukan dalam air, tanah dan organisme yang lebih tinggi, jenis yg paling umum dari mikroba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id-ID" dirty="0" smtClean="0"/>
              <a:t>dipelajari. Suhu pertumbuhan optimal 25</a:t>
            </a:r>
            <a:r>
              <a:rPr lang="en-US" dirty="0" smtClean="0"/>
              <a:t>-</a:t>
            </a:r>
            <a:r>
              <a:rPr lang="id-ID" dirty="0" smtClean="0"/>
              <a:t>40°C. Suhu optimum banyak bakteri patogen 37°C </a:t>
            </a:r>
            <a:r>
              <a:rPr lang="id-ID" dirty="0" smtClean="0">
                <a:latin typeface="Calibri"/>
                <a:cs typeface="Calibri"/>
              </a:rPr>
              <a:t>→</a:t>
            </a:r>
            <a:r>
              <a:rPr lang="id-ID" dirty="0" smtClean="0"/>
              <a:t> mesophiles merupakan yg paling umum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id-ID" dirty="0" smtClean="0"/>
              <a:t>pembusukan dan penyakit. </a:t>
            </a:r>
            <a:endParaRPr lang="en-US" dirty="0" smtClean="0"/>
          </a:p>
          <a:p>
            <a:pPr>
              <a:buNone/>
            </a:pPr>
            <a:r>
              <a:rPr lang="id-ID" b="1" dirty="0" smtClean="0"/>
              <a:t>Thermophiles</a:t>
            </a:r>
            <a:r>
              <a:rPr lang="id-ID" dirty="0" smtClean="0"/>
              <a:t> (</a:t>
            </a:r>
            <a:r>
              <a:rPr lang="en-US" dirty="0" smtClean="0"/>
              <a:t>heat-loving microbes</a:t>
            </a:r>
            <a:r>
              <a:rPr lang="id-ID" dirty="0" smtClean="0"/>
              <a:t>) mampu tumbuh pada suhu tinggi dengan optimal &gt;60°C. Beberapa organisme tumbuh pada suhu mendekati titik didih air dan bahkan di atas 100°C ketika berada di bawah tekanan. Kebanyakan thermophiles tidak dapat tumbuh &lt;45°C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000240"/>
            <a:ext cx="1357322" cy="13663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00438"/>
            <a:ext cx="1388619" cy="185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500702"/>
            <a:ext cx="1428760" cy="938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14546" y="142852"/>
            <a:ext cx="6929454" cy="650085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d-ID" sz="4100" b="1" dirty="0" smtClean="0"/>
              <a:t>pH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Kebanyakan bakteri tumbuh di lingkungan pH netral</a:t>
            </a:r>
            <a:r>
              <a:rPr lang="en-US" dirty="0" smtClean="0"/>
              <a:t> (</a:t>
            </a:r>
            <a:r>
              <a:rPr lang="id-ID" dirty="0" smtClean="0"/>
              <a:t>6,5</a:t>
            </a:r>
            <a:r>
              <a:rPr lang="en-US" dirty="0" smtClean="0"/>
              <a:t>-</a:t>
            </a:r>
            <a:r>
              <a:rPr lang="id-ID" dirty="0" smtClean="0"/>
              <a:t>7,5</a:t>
            </a:r>
            <a:r>
              <a:rPr lang="en-US" dirty="0" smtClean="0"/>
              <a:t>)</a:t>
            </a:r>
            <a:r>
              <a:rPr lang="id-ID" dirty="0" smtClean="0"/>
              <a:t>. </a:t>
            </a:r>
            <a:endParaRPr lang="en-US" dirty="0" smtClean="0"/>
          </a:p>
          <a:p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pH </a:t>
            </a:r>
            <a:r>
              <a:rPr lang="en-US" dirty="0" err="1" smtClean="0"/>
              <a:t>ekstrim</a:t>
            </a:r>
            <a:r>
              <a:rPr lang="en-US" dirty="0" smtClean="0"/>
              <a:t>:</a:t>
            </a:r>
          </a:p>
          <a:p>
            <a:pPr marL="514350" indent="-223838">
              <a:buNone/>
            </a:pPr>
            <a:r>
              <a:rPr lang="en-US" dirty="0" smtClean="0"/>
              <a:t>1.  </a:t>
            </a:r>
            <a:r>
              <a:rPr lang="en-US" b="1" dirty="0" smtClean="0"/>
              <a:t>A</a:t>
            </a:r>
            <a:r>
              <a:rPr lang="id-ID" b="1" dirty="0" smtClean="0"/>
              <a:t>cidophiles </a:t>
            </a:r>
            <a:r>
              <a:rPr lang="id-ID" dirty="0" smtClean="0"/>
              <a:t>(</a:t>
            </a:r>
            <a:r>
              <a:rPr lang="en-US" dirty="0" smtClean="0"/>
              <a:t>acid-loving</a:t>
            </a:r>
            <a:r>
              <a:rPr lang="id-ID" dirty="0" smtClean="0"/>
              <a:t>) </a:t>
            </a:r>
            <a:endParaRPr lang="en-US" dirty="0" smtClean="0"/>
          </a:p>
          <a:p>
            <a:pPr marL="514350" indent="53975">
              <a:buNone/>
            </a:pPr>
            <a:r>
              <a:rPr lang="id-ID" dirty="0" smtClean="0"/>
              <a:t>tumbuh pada pH &lt;4 d</a:t>
            </a:r>
            <a:r>
              <a:rPr lang="en-US" dirty="0" smtClean="0"/>
              <a:t>g</a:t>
            </a:r>
            <a:r>
              <a:rPr lang="id-ID" dirty="0" smtClean="0"/>
              <a:t>n beberapa bakteri masih aktif pada pH 1</a:t>
            </a:r>
            <a:endParaRPr lang="en-US" dirty="0" smtClean="0"/>
          </a:p>
          <a:p>
            <a:pPr marL="514350" indent="-223838">
              <a:buNone/>
            </a:pPr>
            <a:r>
              <a:rPr lang="en-US" dirty="0" smtClean="0"/>
              <a:t>2.  </a:t>
            </a:r>
            <a:r>
              <a:rPr lang="en-US" b="1" dirty="0" smtClean="0"/>
              <a:t>A</a:t>
            </a:r>
            <a:r>
              <a:rPr lang="id-ID" b="1" dirty="0" smtClean="0"/>
              <a:t>lkalinophiles</a:t>
            </a:r>
            <a:r>
              <a:rPr lang="id-ID" dirty="0" smtClean="0"/>
              <a:t> (</a:t>
            </a:r>
            <a:r>
              <a:rPr lang="en-US" dirty="0" smtClean="0"/>
              <a:t>base-loving</a:t>
            </a:r>
            <a:r>
              <a:rPr lang="id-ID" dirty="0" smtClean="0"/>
              <a:t>)</a:t>
            </a:r>
            <a:endParaRPr lang="en-US" dirty="0" smtClean="0"/>
          </a:p>
          <a:p>
            <a:pPr marL="514350" indent="-1588">
              <a:buNone/>
            </a:pP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suka</a:t>
            </a:r>
            <a:r>
              <a:rPr lang="en-US" dirty="0" smtClean="0"/>
              <a:t> </a:t>
            </a:r>
            <a:r>
              <a:rPr lang="id-ID" dirty="0" smtClean="0"/>
              <a:t>pH 9-10</a:t>
            </a:r>
            <a:r>
              <a:rPr lang="en-US" dirty="0" smtClean="0"/>
              <a:t>,</a:t>
            </a:r>
            <a:r>
              <a:rPr lang="id-ID" dirty="0" smtClean="0"/>
              <a:t> tidak tumbuh dalam larutan pH ≤</a:t>
            </a:r>
            <a:r>
              <a:rPr lang="en-US" dirty="0" smtClean="0"/>
              <a:t> 7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id-ID" sz="3200" b="1" dirty="0" smtClean="0"/>
              <a:t>Tekanan osmotik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Mikroba mengandung 80-90% air </a:t>
            </a:r>
            <a:endParaRPr lang="en-US" dirty="0" smtClean="0"/>
          </a:p>
          <a:p>
            <a:r>
              <a:rPr lang="id-ID" dirty="0" smtClean="0"/>
              <a:t>jika ditempatkan dalam larutan dengan konsentrasi zat terlarut lebih tinggi akan kehilangan air yang menyebabkan penyusutan sel (plasmolisis). </a:t>
            </a:r>
            <a:endParaRPr lang="en-US" dirty="0" smtClean="0"/>
          </a:p>
          <a:p>
            <a:r>
              <a:rPr lang="id-ID" dirty="0" smtClean="0"/>
              <a:t>Namun, beberapa bakteri telah beradaptasi dgn baik untuk konsentrasi garam yang tinggi</a:t>
            </a:r>
            <a:r>
              <a:rPr lang="en-US" dirty="0" smtClean="0"/>
              <a:t> (</a:t>
            </a:r>
            <a:r>
              <a:rPr lang="id-ID" b="1" dirty="0" smtClean="0"/>
              <a:t>halophiles</a:t>
            </a:r>
            <a:r>
              <a:rPr lang="en-US" dirty="0" smtClean="0"/>
              <a:t>)</a:t>
            </a:r>
            <a:r>
              <a:rPr lang="id-ID" dirty="0" smtClean="0"/>
              <a:t> </a:t>
            </a:r>
            <a:endParaRPr lang="en-US" dirty="0" smtClean="0"/>
          </a:p>
          <a:p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id-ID" dirty="0" smtClean="0"/>
              <a:t>ditemukan di Salterns atau di daerah seperti Laut Mati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1600200" cy="14192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1" y="4214818"/>
            <a:ext cx="1714512" cy="11875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861604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857488" y="214290"/>
            <a:ext cx="6286512" cy="664371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900" b="1" dirty="0" smtClean="0"/>
              <a:t>O</a:t>
            </a:r>
            <a:r>
              <a:rPr lang="id-ID" sz="3900" b="1" dirty="0" smtClean="0"/>
              <a:t>ksigen</a:t>
            </a:r>
            <a:endParaRPr lang="en-US" sz="3900" b="1" dirty="0" smtClean="0"/>
          </a:p>
          <a:p>
            <a:r>
              <a:rPr lang="id-ID" b="1" dirty="0" smtClean="0"/>
              <a:t>Aerob</a:t>
            </a:r>
            <a:r>
              <a:rPr lang="en-US" dirty="0" smtClean="0"/>
              <a:t> = </a:t>
            </a:r>
            <a:r>
              <a:rPr lang="id-ID" dirty="0" smtClean="0"/>
              <a:t>Mikroba </a:t>
            </a:r>
            <a:r>
              <a:rPr lang="en-US" dirty="0" smtClean="0"/>
              <a:t>y</a:t>
            </a:r>
            <a:r>
              <a:rPr lang="id-ID" dirty="0" smtClean="0"/>
              <a:t>g menggunakan oksigen untuk menghasilkan energi, </a:t>
            </a:r>
            <a:endParaRPr lang="en-US" dirty="0" smtClean="0"/>
          </a:p>
          <a:p>
            <a:r>
              <a:rPr lang="en-US" b="1" dirty="0" smtClean="0"/>
              <a:t>A</a:t>
            </a:r>
            <a:r>
              <a:rPr lang="id-ID" b="1" dirty="0" smtClean="0"/>
              <a:t>erob obligat</a:t>
            </a:r>
            <a:r>
              <a:rPr lang="en-US" b="1" dirty="0" smtClean="0"/>
              <a:t> =</a:t>
            </a:r>
            <a:r>
              <a:rPr lang="id-ID" dirty="0" smtClean="0"/>
              <a:t> </a:t>
            </a:r>
            <a:r>
              <a:rPr lang="en-US" dirty="0" smtClean="0"/>
              <a:t>mo.</a:t>
            </a:r>
            <a:r>
              <a:rPr lang="id-ID" dirty="0" smtClean="0"/>
              <a:t> membutuhkan oksigen untuk metabolisme. </a:t>
            </a:r>
            <a:r>
              <a:rPr lang="en-US" dirty="0" smtClean="0"/>
              <a:t> </a:t>
            </a:r>
            <a:r>
              <a:rPr lang="id-ID" dirty="0" smtClean="0"/>
              <a:t>Aerob obligat berada pada posisi yang kurang menguntungkan karena oksigen kurang larut dalam air dan banyak lingkungan yang kurang dalam elemen penting ini. </a:t>
            </a:r>
            <a:endParaRPr lang="en-US" dirty="0" smtClean="0"/>
          </a:p>
          <a:p>
            <a:r>
              <a:rPr lang="en-US" b="1" dirty="0" smtClean="0"/>
              <a:t>A</a:t>
            </a:r>
            <a:r>
              <a:rPr lang="id-ID" b="1" dirty="0" smtClean="0"/>
              <a:t>naerob fakultatif</a:t>
            </a:r>
            <a:r>
              <a:rPr lang="en-US" b="1" dirty="0" smtClean="0"/>
              <a:t> </a:t>
            </a:r>
            <a:r>
              <a:rPr lang="en-US" dirty="0" smtClean="0"/>
              <a:t>= </a:t>
            </a:r>
            <a:r>
              <a:rPr lang="id-ID" dirty="0" smtClean="0"/>
              <a:t>bakteri aerobik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id-ID" dirty="0" smtClean="0"/>
              <a:t>telah mempertahankan kemampuan untuk tumbuh tanpa oksigen. </a:t>
            </a:r>
            <a:endParaRPr lang="en-US" dirty="0" smtClean="0"/>
          </a:p>
          <a:p>
            <a:r>
              <a:rPr lang="en-US" b="1" dirty="0" smtClean="0"/>
              <a:t>A</a:t>
            </a:r>
            <a:r>
              <a:rPr lang="id-ID" b="1" dirty="0" smtClean="0"/>
              <a:t>naerob obligat</a:t>
            </a:r>
            <a:r>
              <a:rPr lang="en-US" b="1" dirty="0" smtClean="0"/>
              <a:t> = </a:t>
            </a:r>
            <a:r>
              <a:rPr lang="id-ID" dirty="0" smtClean="0"/>
              <a:t>bakteri yg tidak dapat menggunakan oksigen dan bahkan mungkin dirugikan oleh </a:t>
            </a:r>
            <a:r>
              <a:rPr lang="en-US" dirty="0" err="1" smtClean="0"/>
              <a:t>oksigen</a:t>
            </a:r>
            <a:r>
              <a:rPr lang="id-ID" dirty="0" smtClean="0"/>
              <a:t>. </a:t>
            </a:r>
            <a:endParaRPr lang="en-US" dirty="0" smtClean="0"/>
          </a:p>
          <a:p>
            <a:r>
              <a:rPr lang="en-US" b="1" dirty="0" smtClean="0"/>
              <a:t>M</a:t>
            </a:r>
            <a:r>
              <a:rPr lang="id-ID" b="1" dirty="0" smtClean="0"/>
              <a:t>icroaerophiles </a:t>
            </a:r>
            <a:r>
              <a:rPr lang="en-US" dirty="0" smtClean="0"/>
              <a:t>=</a:t>
            </a:r>
            <a:r>
              <a:rPr lang="id-ID" dirty="0" smtClean="0"/>
              <a:t> mikroba aerobik yang mentolerir hanya </a:t>
            </a:r>
            <a:r>
              <a:rPr lang="en-US" dirty="0" err="1" smtClean="0"/>
              <a:t>rentang</a:t>
            </a:r>
            <a:r>
              <a:rPr lang="id-ID" dirty="0" smtClean="0"/>
              <a:t> sempit konsentrasi oksigen biasanya lebih rendah dari atmosfer</a:t>
            </a:r>
            <a:r>
              <a:rPr lang="en-US" dirty="0" smtClean="0"/>
              <a:t>, </a:t>
            </a:r>
            <a:r>
              <a:rPr lang="id-ID" dirty="0" smtClean="0"/>
              <a:t>oleh karena itu sering sulit untuk menumbuhkan di laboratorium, </a:t>
            </a:r>
            <a:endParaRPr lang="en-US" dirty="0" smtClean="0"/>
          </a:p>
          <a:p>
            <a:r>
              <a:rPr lang="id-ID" b="1" dirty="0" smtClean="0"/>
              <a:t>bakteri aerotolerant </a:t>
            </a:r>
            <a:r>
              <a:rPr lang="en-US" b="1" dirty="0" smtClean="0"/>
              <a:t>=</a:t>
            </a:r>
            <a:r>
              <a:rPr lang="id-ID" dirty="0" smtClean="0"/>
              <a:t>tumbuh di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id-ID" dirty="0" smtClean="0"/>
              <a:t> oksigen namun tidak memerlukannya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6562" name="Picture 2" descr="http://www.sigmaaldrich.com/content/dam/sigma-aldrich/analytical-chromatography/microbiology/micro_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2928926" cy="4838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4143404" cy="397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868" y="285728"/>
            <a:ext cx="5572132" cy="57340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d-ID" sz="3200" b="1" dirty="0" smtClean="0"/>
              <a:t>Air</a:t>
            </a:r>
            <a:endParaRPr lang="en-US" sz="3200" b="1" dirty="0" smtClean="0"/>
          </a:p>
          <a:p>
            <a:r>
              <a:rPr lang="id-ID" dirty="0" smtClean="0"/>
              <a:t>Berbeda dengan organisme yang lebih tinggi, </a:t>
            </a:r>
            <a:r>
              <a:rPr lang="id-ID" b="1" dirty="0" smtClean="0"/>
              <a:t>metabolisme mi</a:t>
            </a:r>
            <a:r>
              <a:rPr lang="en-US" b="1" dirty="0" err="1" smtClean="0"/>
              <a:t>kro</a:t>
            </a:r>
            <a:r>
              <a:rPr lang="id-ID" b="1" dirty="0" smtClean="0"/>
              <a:t>organsim</a:t>
            </a:r>
            <a:r>
              <a:rPr lang="en-US" b="1" dirty="0" smtClean="0"/>
              <a:t>e </a:t>
            </a:r>
            <a:r>
              <a:rPr lang="id-ID" b="1" dirty="0" smtClean="0"/>
              <a:t>tergantung pada keberadaan air</a:t>
            </a:r>
            <a:r>
              <a:rPr lang="id-ID" dirty="0" smtClean="0"/>
              <a:t>. </a:t>
            </a:r>
            <a:endParaRPr lang="en-US" dirty="0" smtClean="0"/>
          </a:p>
          <a:p>
            <a:r>
              <a:rPr lang="id-ID" dirty="0" smtClean="0"/>
              <a:t>Persyaratan mikroorganisme terhadap air yang tersedia berbeda-beda. </a:t>
            </a:r>
            <a:endParaRPr lang="en-US" dirty="0" smtClean="0"/>
          </a:p>
          <a:p>
            <a:r>
              <a:rPr lang="id-ID" dirty="0" smtClean="0"/>
              <a:t>Untuk membandingkan kadar air yang tersedia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id-ID" dirty="0" smtClean="0"/>
              <a:t>padatan dan </a:t>
            </a:r>
            <a:r>
              <a:rPr lang="en-US" dirty="0" err="1" smtClean="0"/>
              <a:t>larutan</a:t>
            </a:r>
            <a:r>
              <a:rPr lang="id-ID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id-ID" dirty="0" smtClean="0"/>
              <a:t> parameter</a:t>
            </a:r>
            <a:r>
              <a:rPr lang="en-US" dirty="0" smtClean="0"/>
              <a:t>: </a:t>
            </a:r>
          </a:p>
          <a:p>
            <a:pPr marL="273050" indent="17463">
              <a:buNone/>
            </a:pPr>
            <a:r>
              <a:rPr lang="id-ID" dirty="0" smtClean="0"/>
              <a:t>aktivitas air </a:t>
            </a:r>
            <a:r>
              <a:rPr lang="en-US" dirty="0" smtClean="0"/>
              <a:t>(</a:t>
            </a:r>
            <a:r>
              <a:rPr lang="en-US" i="1" dirty="0" smtClean="0"/>
              <a:t>water activity</a:t>
            </a:r>
            <a:r>
              <a:rPr lang="en-US" dirty="0" smtClean="0"/>
              <a:t>/aw)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id-ID" dirty="0" smtClean="0"/>
              <a:t>kelembaban relatif</a:t>
            </a:r>
            <a:r>
              <a:rPr lang="en-US" dirty="0" smtClean="0"/>
              <a:t> (</a:t>
            </a:r>
            <a:r>
              <a:rPr lang="en-US" i="1" dirty="0" smtClean="0"/>
              <a:t>relative humidity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28860" y="214290"/>
            <a:ext cx="6715140" cy="66437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d-ID" sz="3400" b="1" dirty="0" smtClean="0"/>
              <a:t>Karbon Dioksida</a:t>
            </a:r>
            <a:endParaRPr lang="en-US" sz="3400" b="1" dirty="0" smtClean="0"/>
          </a:p>
          <a:p>
            <a:pPr>
              <a:buNone/>
            </a:pP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Dalam metabolisme autotrof, mikroba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id-ID" dirty="0" smtClean="0"/>
              <a:t>sumber energi dan </a:t>
            </a:r>
            <a:r>
              <a:rPr lang="en-US" dirty="0" smtClean="0"/>
              <a:t>reducing power</a:t>
            </a:r>
            <a:r>
              <a:rPr lang="id-ID" dirty="0" smtClean="0"/>
              <a:t>, yg </a:t>
            </a:r>
            <a:r>
              <a:rPr lang="en-US" dirty="0" err="1" smtClean="0"/>
              <a:t>di</a:t>
            </a:r>
            <a:r>
              <a:rPr lang="id-ID" dirty="0" smtClean="0"/>
              <a:t>gunakan untuk mengurangi CO2 </a:t>
            </a:r>
            <a:r>
              <a:rPr lang="en-US" dirty="0" smtClean="0">
                <a:latin typeface="Calibri"/>
                <a:cs typeface="Calibri"/>
              </a:rPr>
              <a:t>→</a:t>
            </a:r>
            <a:r>
              <a:rPr lang="id-ID" dirty="0" smtClean="0"/>
              <a:t> senyawa organik. </a:t>
            </a:r>
            <a:endParaRPr lang="en-US" dirty="0" smtClean="0"/>
          </a:p>
          <a:p>
            <a:r>
              <a:rPr lang="id-ID" b="1" dirty="0" smtClean="0"/>
              <a:t>Heterotrofik </a:t>
            </a:r>
            <a:r>
              <a:rPr lang="id-ID" dirty="0" smtClean="0"/>
              <a:t>(= asimilasi sumber karbon organik) mikroorganisme membutuhkan </a:t>
            </a:r>
            <a:r>
              <a:rPr lang="en-US" dirty="0" smtClean="0"/>
              <a:t>CO2 </a:t>
            </a:r>
            <a:r>
              <a:rPr lang="id-ID" dirty="0" smtClean="0"/>
              <a:t>juga. </a:t>
            </a:r>
            <a:endParaRPr lang="en-US" dirty="0" smtClean="0"/>
          </a:p>
          <a:p>
            <a:pPr marL="273050" indent="17463">
              <a:buNone/>
            </a:pPr>
            <a:r>
              <a:rPr lang="id-ID" dirty="0" smtClean="0"/>
              <a:t>Banyak bakteri yang hidup dalam darah, jaringan atau saluran usus </a:t>
            </a:r>
            <a:r>
              <a:rPr lang="en-US" dirty="0" err="1" smtClean="0"/>
              <a:t>beradaptasi</a:t>
            </a:r>
            <a:r>
              <a:rPr lang="id-ID" dirty="0" smtClean="0"/>
              <a:t> dengan kandungan </a:t>
            </a:r>
            <a:r>
              <a:rPr lang="en-US" dirty="0" smtClean="0"/>
              <a:t>CO2</a:t>
            </a:r>
            <a:r>
              <a:rPr lang="id-ID" dirty="0" smtClean="0"/>
              <a:t> lebih tinggi dari udara biasa. Oleh karena itu, bakteri ini diinkubasi dalam suasana yang mengandung 10% (vol) karbon dioksida. </a:t>
            </a:r>
            <a:endParaRPr lang="en-US" dirty="0" smtClean="0"/>
          </a:p>
          <a:p>
            <a:r>
              <a:rPr lang="id-ID" b="1" dirty="0" smtClean="0"/>
              <a:t>Bakteri phototrophic </a:t>
            </a:r>
            <a:r>
              <a:rPr lang="id-ID" dirty="0" smtClean="0"/>
              <a:t>adalah</a:t>
            </a:r>
            <a:r>
              <a:rPr lang="en-US" dirty="0" smtClean="0"/>
              <a:t> </a:t>
            </a:r>
            <a:r>
              <a:rPr lang="id-ID" dirty="0" smtClean="0"/>
              <a:t>anaerob obligat dan menggunakan energi dari cahaya untuk suksesi reaksi yang mengubah </a:t>
            </a:r>
            <a:r>
              <a:rPr lang="en-US" dirty="0" smtClean="0"/>
              <a:t>CO2 </a:t>
            </a:r>
            <a:r>
              <a:rPr lang="id-ID" dirty="0" smtClean="0">
                <a:latin typeface="Calibri"/>
                <a:cs typeface="Calibri"/>
              </a:rPr>
              <a:t>→</a:t>
            </a:r>
            <a:r>
              <a:rPr lang="id-ID" dirty="0" smtClean="0"/>
              <a:t> triosephosphate dan konstituen sel lainnya. </a:t>
            </a:r>
            <a:endParaRPr lang="en-US" dirty="0" smtClean="0"/>
          </a:p>
          <a:p>
            <a:r>
              <a:rPr lang="id-ID" dirty="0" smtClean="0"/>
              <a:t>Meskipun </a:t>
            </a:r>
            <a:r>
              <a:rPr lang="en-US" dirty="0" smtClean="0"/>
              <a:t>CO2 </a:t>
            </a:r>
            <a:r>
              <a:rPr lang="en-US" dirty="0" err="1" smtClean="0"/>
              <a:t>didapat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id-ID" dirty="0" smtClean="0"/>
              <a:t>daur ulang daripada berasimilasi, hampir semua sel yang tumbuh memiliki syarat mutlak untuk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id-ID" dirty="0" smtClean="0"/>
              <a:t>CO2 yang memadai. Hal itu penting untuk dicatat bahwa penghapusan karbon dioksida misalnya oleh KOH-</a:t>
            </a:r>
            <a:r>
              <a:rPr lang="en-US" dirty="0" smtClean="0"/>
              <a:t>absorption</a:t>
            </a:r>
            <a:r>
              <a:rPr lang="id-ID" dirty="0" smtClean="0"/>
              <a:t>, menghambat pertumbuhan hampir semua bakteri. </a:t>
            </a:r>
            <a:endParaRPr lang="en-US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2142295" cy="2000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867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chemeClr val="tx1"/>
                </a:solidFill>
              </a:rPr>
              <a:t>Media </a:t>
            </a:r>
            <a:r>
              <a:rPr lang="en-US" dirty="0" err="1" smtClean="0">
                <a:solidFill>
                  <a:schemeClr val="tx1"/>
                </a:solidFill>
              </a:rPr>
              <a:t>kultivasi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71802" y="928670"/>
            <a:ext cx="6072198" cy="5929330"/>
          </a:xfrm>
        </p:spPr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berdasar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penyusun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: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Tx/>
              <a:buAutoNum type="arabicPeriod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sintetik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(defined media)</a:t>
            </a:r>
          </a:p>
          <a:p>
            <a:pPr marL="914400" lvl="1" indent="-457200">
              <a:spcBef>
                <a:spcPts val="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Komposisi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tertentu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tersusun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oleh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bahan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kimia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murni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914400" lvl="1" indent="-457200">
              <a:spcBef>
                <a:spcPts val="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merubah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komponen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medium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dapat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diketahui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komponen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esensial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pertumbuhan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90000"/>
              </a:lnSpc>
              <a:spcBef>
                <a:spcPct val="5000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spesifik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heterotrof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sering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wajib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kemoautotrof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fotoautotrof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microbiological assays</a:t>
            </a:r>
          </a:p>
          <a:p>
            <a:pPr marL="457200" indent="-457200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kompleks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70000"/>
              </a:lnSpc>
              <a:spcBef>
                <a:spcPct val="50000"/>
              </a:spcBef>
              <a:buFontTx/>
              <a:buChar char="-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yg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kaya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nutrisi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70000"/>
              </a:lnSpc>
              <a:spcBef>
                <a:spcPct val="5000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Komposisi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komponen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diketahui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70000"/>
              </a:lnSpc>
              <a:spcBef>
                <a:spcPct val="5000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penggunaan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rutin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lab</a:t>
            </a:r>
          </a:p>
          <a:p>
            <a:pPr marL="914400" lvl="1" indent="-457200">
              <a:lnSpc>
                <a:spcPct val="70000"/>
              </a:lnSpc>
              <a:spcBef>
                <a:spcPct val="50000"/>
              </a:spcBef>
              <a:buFontTx/>
              <a:buChar char="-"/>
            </a:pP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Digunakan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mempelajari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mikrobia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heterotrop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irc_mi" descr="http://www.scienceprofonline.org/images/science-image-library/microbiology/growth-media/liquid-medium-bacterial-growth-SIL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928802"/>
            <a:ext cx="2357454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rc_mi" descr="http://www.bionique.com/iu/Photo-E-FAQ-7a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357694"/>
            <a:ext cx="2500330" cy="1643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lvl="0"/>
            <a:r>
              <a:rPr lang="en-US" dirty="0" smtClean="0">
                <a:solidFill>
                  <a:schemeClr val="tx1"/>
                </a:solidFill>
              </a:rPr>
              <a:t>Media </a:t>
            </a:r>
            <a:r>
              <a:rPr lang="en-US" dirty="0" err="1" smtClean="0">
                <a:solidFill>
                  <a:schemeClr val="tx1"/>
                </a:solidFill>
              </a:rPr>
              <a:t>kultivasi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14810" y="1857364"/>
            <a:ext cx="4471990" cy="4162436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berdasar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 err="1" smtClean="0">
                <a:latin typeface="Calibri" pitchFamily="34" charset="0"/>
                <a:cs typeface="Calibri" pitchFamily="34" charset="0"/>
              </a:rPr>
              <a:t>bentuknya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: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padat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914400" lvl="1" indent="-457200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Mengandung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agar</a:t>
            </a:r>
          </a:p>
          <a:p>
            <a:pPr marL="914400" lvl="1" indent="-457200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Macamnya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: agar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tegak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agar miring,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dsb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80000"/>
              </a:lnSpc>
              <a:spcBef>
                <a:spcPct val="50000"/>
              </a:spcBef>
            </a:pPr>
            <a:endParaRPr lang="en-US" sz="2400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cair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(Broth)</a:t>
            </a:r>
          </a:p>
          <a:p>
            <a:pPr marL="914400" lvl="1" indent="-457200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err="1" smtClean="0">
                <a:latin typeface="Calibri" pitchFamily="34" charset="0"/>
                <a:cs typeface="Calibri" pitchFamily="34" charset="0"/>
              </a:rPr>
              <a:t>mengandung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agar</a:t>
            </a: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https://encrypted-tbn3.gstatic.com/images?q=tbn:ANd9GcQE1-N2BK1clM-XINFTKGZF9p0_3CjFJA-6Wr-HXic3pKHsToQj"/>
          <p:cNvPicPr/>
          <p:nvPr/>
        </p:nvPicPr>
        <p:blipFill>
          <a:blip r:embed="rId3"/>
          <a:srcRect r="23820"/>
          <a:stretch>
            <a:fillRect/>
          </a:stretch>
        </p:blipFill>
        <p:spPr bwMode="auto">
          <a:xfrm>
            <a:off x="2357422" y="4714884"/>
            <a:ext cx="1643074" cy="1500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rc_mi" descr="http://capelab-news.net/capeimage/addition.jpg"/>
          <p:cNvPicPr/>
          <p:nvPr/>
        </p:nvPicPr>
        <p:blipFill>
          <a:blip r:embed="rId4"/>
          <a:srcRect l="9302" r="11627"/>
          <a:stretch>
            <a:fillRect/>
          </a:stretch>
        </p:blipFill>
        <p:spPr bwMode="auto">
          <a:xfrm>
            <a:off x="571472" y="4714884"/>
            <a:ext cx="1643074" cy="1500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rc_mi" descr="https://b51ab7d9e5e1e7063dcb70cee5c33cf7f4b7bad8.googledrive.com/host/0Bx6hk6AUBHxDc2d4TDJZTFIyMGs/files/Bio%20102/Bio%20102%20Laboratory/Prokaryotes/Image1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1571612"/>
            <a:ext cx="3357554" cy="30003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3643306" cy="11430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lvl="0"/>
            <a:r>
              <a:rPr lang="en-US" dirty="0" smtClean="0">
                <a:solidFill>
                  <a:srgbClr val="FFFF00"/>
                </a:solidFill>
              </a:rPr>
              <a:t>Media </a:t>
            </a:r>
            <a:r>
              <a:rPr lang="en-US" dirty="0" err="1" smtClean="0">
                <a:solidFill>
                  <a:srgbClr val="FFFF00"/>
                </a:solidFill>
              </a:rPr>
              <a:t>kultivasi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43306" y="285728"/>
            <a:ext cx="5500694" cy="6572272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berdasar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kegunaannya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: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Tx/>
              <a:buAutoNum type="arabicPeriod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umum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80000"/>
              </a:lnSpc>
              <a:spcBef>
                <a:spcPts val="600"/>
              </a:spcBef>
              <a:buClr>
                <a:schemeClr val="accent3"/>
              </a:buClr>
            </a:pP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menyimpan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stok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kultur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                                           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menumbuhkan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mikrobia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Tx/>
              <a:buAutoNum type="arabicPeriod" startAt="2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selektif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1014984" lvl="2" indent="-457200">
              <a:lnSpc>
                <a:spcPct val="80000"/>
              </a:lnSpc>
              <a:spcBef>
                <a:spcPts val="600"/>
              </a:spcBef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Mikrobia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dikehendaki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tumbuh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sedangkan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tidak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dikehendaki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dihambat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diferensial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1014984" lvl="2" indent="-457200">
              <a:lnSpc>
                <a:spcPct val="80000"/>
              </a:lnSpc>
              <a:spcBef>
                <a:spcPts val="600"/>
              </a:spcBef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membedakan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tipe-tipe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mikrobia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kultur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campuran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 typeface="+mj-lt"/>
              <a:buAutoNum type="arabicPeriod" startAt="4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selektif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&amp;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diferensial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1014984" lvl="2" indent="-457200">
              <a:lnSpc>
                <a:spcPct val="80000"/>
              </a:lnSpc>
              <a:spcBef>
                <a:spcPts val="600"/>
              </a:spcBef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tujuan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no. 2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no. 3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diatas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diperkaya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1014984" lvl="2" indent="-457200">
              <a:lnSpc>
                <a:spcPct val="80000"/>
              </a:lnSpc>
              <a:spcBef>
                <a:spcPts val="600"/>
              </a:spcBef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mendorong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pertumbuhan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mikrobia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agar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populasinya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naik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Font typeface="+mj-lt"/>
              <a:buAutoNum type="arabicPeriod" startAt="6"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Media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analisa</a:t>
            </a: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>
              <a:lnSpc>
                <a:spcPct val="80000"/>
              </a:lnSpc>
              <a:spcBef>
                <a:spcPts val="600"/>
              </a:spcBef>
              <a:buClr>
                <a:schemeClr val="accent3"/>
              </a:buClr>
            </a:pP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Untuk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mengukur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kadar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suatu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senyawa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bahan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dengan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bantuan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mikrobia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misal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 :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antibiotik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, vitamin,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dsb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>
              <a:lnSpc>
                <a:spcPct val="80000"/>
              </a:lnSpc>
              <a:spcBef>
                <a:spcPts val="600"/>
              </a:spcBef>
              <a:buNone/>
            </a:pP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>
              <a:spcBef>
                <a:spcPts val="600"/>
              </a:spcBef>
            </a:pP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irc_mi" descr="http://www.novamed.co.il/NovaMed/UploadFiles/pgallery/77279543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28802"/>
            <a:ext cx="3500429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Transport </a:t>
            </a:r>
            <a:r>
              <a:rPr lang="en-US" dirty="0" err="1" smtClean="0">
                <a:solidFill>
                  <a:schemeClr val="tx1"/>
                </a:solidFill>
              </a:rPr>
              <a:t>nutrisi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dalam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857364"/>
            <a:ext cx="3786214" cy="3857652"/>
          </a:xfrm>
        </p:spPr>
        <p:txBody>
          <a:bodyPr/>
          <a:lstStyle/>
          <a:p>
            <a:pPr marL="342900" indent="-342900">
              <a:spcBef>
                <a:spcPct val="20000"/>
              </a:spcBef>
              <a:buNone/>
              <a:tabLst>
                <a:tab pos="914400" algn="l"/>
                <a:tab pos="1201738" algn="l"/>
              </a:tabLst>
              <a:defRPr/>
            </a:pP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Macam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:</a:t>
            </a:r>
          </a:p>
          <a:p>
            <a:pPr marL="450342" indent="-285750">
              <a:buNone/>
              <a:tabLst>
                <a:tab pos="914400" algn="l"/>
                <a:tab pos="1201738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1.	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Transpot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pasif</a:t>
            </a:r>
            <a:endParaRPr lang="en-US" altLang="en-US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0342" indent="-285750">
              <a:buNone/>
              <a:tabLst>
                <a:tab pos="914400" algn="l"/>
                <a:tab pos="1201738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2. Facilitated Diffusion</a:t>
            </a:r>
          </a:p>
          <a:p>
            <a:pPr marL="450342" indent="-285750">
              <a:buNone/>
              <a:tabLst>
                <a:tab pos="914400" algn="l"/>
                <a:tab pos="1201738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3.	Group Translocation</a:t>
            </a:r>
          </a:p>
          <a:p>
            <a:pPr marL="450342" indent="-285750">
              <a:buNone/>
              <a:tabLst>
                <a:tab pos="914400" algn="l"/>
                <a:tab pos="1201738" algn="l"/>
              </a:tabLst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4.	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Transpot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aktif</a:t>
            </a:r>
            <a:endParaRPr lang="en-US" dirty="0"/>
          </a:p>
        </p:txBody>
      </p:sp>
      <p:pic>
        <p:nvPicPr>
          <p:cNvPr id="5" name="irc_mi" descr="http://mammalian-kidneys.weebly.com/uploads/8/4/7/3/8473952/3043077.jpg?29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785926"/>
            <a:ext cx="4572032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0"/>
            <a:ext cx="7400948" cy="85723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1. Transport </a:t>
            </a:r>
            <a:r>
              <a:rPr lang="en-US" sz="2800" dirty="0" err="1" smtClean="0">
                <a:solidFill>
                  <a:schemeClr val="tx1"/>
                </a:solidFill>
              </a:rPr>
              <a:t>pasif</a:t>
            </a:r>
            <a:r>
              <a:rPr lang="en-US" sz="2800" dirty="0" smtClean="0">
                <a:solidFill>
                  <a:schemeClr val="tx1"/>
                </a:solidFill>
              </a:rPr>
              <a:t> (</a:t>
            </a:r>
            <a:r>
              <a:rPr lang="en-US" sz="2800" dirty="0" err="1" smtClean="0">
                <a:solidFill>
                  <a:schemeClr val="tx1"/>
                </a:solidFill>
              </a:rPr>
              <a:t>difusi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sederhana</a:t>
            </a:r>
            <a:r>
              <a:rPr lang="en-US" sz="2800" dirty="0" smtClean="0">
                <a:solidFill>
                  <a:schemeClr val="tx1"/>
                </a:solidFill>
              </a:rPr>
              <a:t>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57620" y="1214422"/>
            <a:ext cx="4829180" cy="535785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 smtClean="0"/>
              <a:t>CO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, O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, H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O </a:t>
            </a:r>
            <a:r>
              <a:rPr lang="en-US" altLang="en-US" dirty="0" err="1" smtClean="0"/>
              <a:t>dapat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masuk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sel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melalui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pori-pori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membran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luar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atau</a:t>
            </a:r>
            <a:r>
              <a:rPr lang="en-US" altLang="en-US" dirty="0" smtClean="0"/>
              <a:t> channel (</a:t>
            </a:r>
            <a:r>
              <a:rPr lang="en-US" altLang="en-US" dirty="0" err="1" smtClean="0"/>
              <a:t>difusi</a:t>
            </a:r>
            <a:r>
              <a:rPr lang="en-US" altLang="en-US" dirty="0" smtClean="0"/>
              <a:t>).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 smtClean="0"/>
              <a:t>Pori protein </a:t>
            </a:r>
            <a:r>
              <a:rPr lang="en-US" altLang="en-US" dirty="0" err="1" smtClean="0"/>
              <a:t>pada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membran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luar</a:t>
            </a:r>
            <a:r>
              <a:rPr lang="en-US" altLang="en-US" dirty="0" smtClean="0"/>
              <a:t> </a:t>
            </a:r>
            <a:r>
              <a:rPr lang="en-US" altLang="en-US" i="1" dirty="0" smtClean="0"/>
              <a:t>E.  coli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mempunyai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pori-pori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membran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luar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dapat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dilalui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molekul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dengan</a:t>
            </a:r>
            <a:r>
              <a:rPr lang="en-US" altLang="en-US" dirty="0" smtClean="0"/>
              <a:t> BM ≤ 600 </a:t>
            </a:r>
            <a:r>
              <a:rPr lang="en-US" altLang="en-US" dirty="0" err="1" smtClean="0"/>
              <a:t>masuk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ke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dalam</a:t>
            </a:r>
            <a:r>
              <a:rPr lang="en-US" altLang="en-US" dirty="0" smtClean="0"/>
              <a:t> sel.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 err="1" smtClean="0"/>
              <a:t>Maltosa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maltodekstrin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dapat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masuk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melalui</a:t>
            </a:r>
            <a:r>
              <a:rPr lang="en-US" altLang="en-US" dirty="0" smtClean="0"/>
              <a:t> channels </a:t>
            </a:r>
            <a:r>
              <a:rPr lang="en-US" altLang="en-US" dirty="0" err="1" smtClean="0"/>
              <a:t>ke</a:t>
            </a:r>
            <a:r>
              <a:rPr lang="en-US" altLang="en-US" dirty="0" smtClean="0"/>
              <a:t> protein </a:t>
            </a:r>
            <a:r>
              <a:rPr lang="en-US" altLang="en-US" dirty="0" err="1" smtClean="0"/>
              <a:t>pengikat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periplasmik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berperan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dalam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transpot</a:t>
            </a:r>
            <a:endParaRPr lang="en-US" altLang="en-US" dirty="0" smtClean="0"/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dirty="0" err="1" smtClean="0"/>
              <a:t>Hanya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transpot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melalui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membran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luar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adalah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transpot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pasif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sedangkan</a:t>
            </a:r>
            <a:r>
              <a:rPr lang="en-US" altLang="en-US" dirty="0" smtClean="0"/>
              <a:t> yang </a:t>
            </a:r>
            <a:r>
              <a:rPr lang="en-US" altLang="en-US" dirty="0" err="1" smtClean="0"/>
              <a:t>melewati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membran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dalam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adalah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transpot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aktif</a:t>
            </a:r>
            <a:r>
              <a:rPr lang="en-US" altLang="en-US" dirty="0" smtClean="0"/>
              <a:t>.</a:t>
            </a:r>
          </a:p>
          <a:p>
            <a:pPr marL="342900" indent="-342900">
              <a:spcBef>
                <a:spcPct val="20000"/>
              </a:spcBef>
              <a:buNone/>
              <a:tabLst>
                <a:tab pos="914400" algn="l"/>
                <a:tab pos="1201738" algn="l"/>
              </a:tabLst>
              <a:defRPr/>
            </a:pPr>
            <a:endParaRPr lang="en-US" dirty="0"/>
          </a:p>
        </p:txBody>
      </p:sp>
      <p:pic>
        <p:nvPicPr>
          <p:cNvPr id="4" name="irc_mi" descr="http://mammalian-kidneys.weebly.com/uploads/8/4/7/3/8473952/3043077.jpg?297"/>
          <p:cNvPicPr/>
          <p:nvPr/>
        </p:nvPicPr>
        <p:blipFill>
          <a:blip r:embed="rId3"/>
          <a:srcRect r="35938"/>
          <a:stretch>
            <a:fillRect/>
          </a:stretch>
        </p:blipFill>
        <p:spPr bwMode="auto">
          <a:xfrm>
            <a:off x="357158" y="1357298"/>
            <a:ext cx="350046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71604" y="2000240"/>
            <a:ext cx="2071702" cy="4143404"/>
          </a:xfrm>
          <a:prstGeom prst="rect">
            <a:avLst/>
          </a:prstGeom>
          <a:solidFill>
            <a:srgbClr val="FF0000">
              <a:alpha val="5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72" y="274638"/>
            <a:ext cx="4543428" cy="1143000"/>
          </a:xfrm>
        </p:spPr>
        <p:txBody>
          <a:bodyPr/>
          <a:lstStyle/>
          <a:p>
            <a:r>
              <a:rPr lang="en-US" dirty="0" smtClean="0"/>
              <a:t>Simple diffusion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000496" y="1447800"/>
            <a:ext cx="4686304" cy="4572000"/>
          </a:xfrm>
        </p:spPr>
        <p:txBody>
          <a:bodyPr/>
          <a:lstStyle/>
          <a:p>
            <a:r>
              <a:rPr lang="en-US" dirty="0" err="1" smtClean="0"/>
              <a:t>Solut</a:t>
            </a:r>
            <a:r>
              <a:rPr lang="en-US" dirty="0" smtClean="0"/>
              <a:t> </a:t>
            </a:r>
            <a:r>
              <a:rPr lang="en-US" dirty="0" err="1" smtClean="0"/>
              <a:t>melintasi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semipermeabel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pergerakan</a:t>
            </a:r>
            <a:r>
              <a:rPr lang="en-US" dirty="0" smtClean="0"/>
              <a:t> </a:t>
            </a:r>
            <a:r>
              <a:rPr lang="en-US" dirty="0" err="1" smtClean="0"/>
              <a:t>acak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berinteraksi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dg </a:t>
            </a:r>
            <a:r>
              <a:rPr lang="en-US" dirty="0" err="1" smtClean="0"/>
              <a:t>zat</a:t>
            </a:r>
            <a:r>
              <a:rPr lang="en-US" dirty="0" smtClean="0"/>
              <a:t> </a:t>
            </a:r>
            <a:r>
              <a:rPr lang="en-US" dirty="0" err="1" smtClean="0"/>
              <a:t>apapun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endParaRPr lang="en-US" dirty="0"/>
          </a:p>
        </p:txBody>
      </p:sp>
      <p:pic>
        <p:nvPicPr>
          <p:cNvPr id="4" name="irc_mi" descr="http://mammalian-kidneys.weebly.com/uploads/8/4/7/3/8473952/3043077.jpg?297"/>
          <p:cNvPicPr/>
          <p:nvPr/>
        </p:nvPicPr>
        <p:blipFill>
          <a:blip r:embed="rId2"/>
          <a:srcRect t="13433" r="75160"/>
          <a:stretch>
            <a:fillRect/>
          </a:stretch>
        </p:blipFill>
        <p:spPr bwMode="auto">
          <a:xfrm>
            <a:off x="357158" y="500042"/>
            <a:ext cx="350046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rc_mi" descr="http://c85c7a.medialib.glogster.com/media/8b/8b9a2fd0d2086a2040ccce8129fdd9c977e82bf53cd7bb42feb11793469f816d/facilitated-diffusion.jpg"/>
          <p:cNvPicPr/>
          <p:nvPr/>
        </p:nvPicPr>
        <p:blipFill>
          <a:blip r:embed="rId3"/>
          <a:srcRect l="56445"/>
          <a:stretch>
            <a:fillRect/>
          </a:stretch>
        </p:blipFill>
        <p:spPr bwMode="auto">
          <a:xfrm>
            <a:off x="4714876" y="214290"/>
            <a:ext cx="2428860" cy="291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4" y="642918"/>
            <a:ext cx="4643438" cy="1417638"/>
          </a:xfrm>
        </p:spPr>
        <p:txBody>
          <a:bodyPr>
            <a:normAutofit fontScale="90000"/>
          </a:bodyPr>
          <a:lstStyle/>
          <a:p>
            <a:r>
              <a:rPr lang="en-US" alt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Facilitated diffusion</a:t>
            </a:r>
            <a:r>
              <a:rPr lang="en-US" alt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alt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alt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misal</a:t>
            </a:r>
            <a:r>
              <a:rPr lang="en-US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pemasukan</a:t>
            </a:r>
            <a:r>
              <a:rPr lang="en-US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glyserol</a:t>
            </a:r>
            <a:r>
              <a:rPr lang="en-US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tretch>
            <a:fillRect/>
          </a:stretch>
        </p:blipFill>
        <p:spPr bwMode="auto">
          <a:xfrm>
            <a:off x="4642796" y="3214686"/>
            <a:ext cx="4501204" cy="343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19086" y="2285992"/>
            <a:ext cx="4038600" cy="3143272"/>
          </a:xfrm>
        </p:spPr>
        <p:txBody>
          <a:bodyPr>
            <a:normAutofit fontScale="92500" lnSpcReduction="10000"/>
          </a:bodyPr>
          <a:lstStyle/>
          <a:p>
            <a:pPr marL="269875" lvl="1" indent="-269875">
              <a:defRPr/>
            </a:pP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Protein yang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terikat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membantu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difusi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gliserol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melewati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</a:t>
            </a:r>
            <a:endParaRPr lang="en-US" alt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69875" lvl="1" indent="-269875">
              <a:defRPr/>
            </a:pPr>
            <a:endParaRPr lang="en-US" alt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69875" lvl="1" indent="-269875">
              <a:defRPr/>
            </a:pP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Gliserol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sudah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kemudian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fosforilasi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sehingga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dapat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terdifusi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keluar</a:t>
            </a:r>
            <a:r>
              <a:rPr lang="en-US" alt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sel.</a:t>
            </a:r>
          </a:p>
        </p:txBody>
      </p:sp>
      <p:pic>
        <p:nvPicPr>
          <p:cNvPr id="8" name="irc_mi" descr="http://mammalian-kidneys.weebly.com/uploads/8/4/7/3/8473952/3043077.jpg?297"/>
          <p:cNvPicPr/>
          <p:nvPr/>
        </p:nvPicPr>
        <p:blipFill>
          <a:blip r:embed="rId5"/>
          <a:srcRect l="23533" t="11940" r="39056"/>
          <a:stretch>
            <a:fillRect/>
          </a:stretch>
        </p:blipFill>
        <p:spPr bwMode="auto">
          <a:xfrm>
            <a:off x="7143768" y="214290"/>
            <a:ext cx="200023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2844" y="3071810"/>
            <a:ext cx="8358246" cy="57149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Facilitated diffusion</a:t>
            </a:r>
            <a:endParaRPr lang="en-US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14282" y="3571876"/>
            <a:ext cx="8715436" cy="300039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bergabung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reversible dg </a:t>
            </a:r>
            <a:r>
              <a:rPr lang="en-US" dirty="0" err="1" smtClean="0"/>
              <a:t>molekul</a:t>
            </a:r>
            <a:r>
              <a:rPr lang="en-US" dirty="0" smtClean="0"/>
              <a:t> protein </a:t>
            </a:r>
            <a:r>
              <a:rPr lang="en-US" dirty="0" err="1" smtClean="0"/>
              <a:t>penghantar</a:t>
            </a:r>
            <a:r>
              <a:rPr lang="en-US" dirty="0" smtClean="0"/>
              <a:t> </a:t>
            </a:r>
            <a:r>
              <a:rPr lang="en-US" dirty="0" err="1" smtClean="0"/>
              <a:t>kusus</a:t>
            </a:r>
            <a:r>
              <a:rPr lang="en-US" dirty="0" smtClean="0"/>
              <a:t> (</a:t>
            </a:r>
            <a:r>
              <a:rPr lang="en-US" b="1" i="1" dirty="0" err="1" smtClean="0"/>
              <a:t>portir</a:t>
            </a:r>
            <a:r>
              <a:rPr lang="en-US" dirty="0" smtClean="0"/>
              <a:t>) pd </a:t>
            </a:r>
            <a:r>
              <a:rPr lang="en-US" dirty="0" err="1" smtClean="0"/>
              <a:t>membran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Komleks</a:t>
            </a:r>
            <a:r>
              <a:rPr lang="en-US" dirty="0" smtClean="0"/>
              <a:t> </a:t>
            </a:r>
            <a:r>
              <a:rPr lang="en-US" dirty="0" err="1" smtClean="0"/>
              <a:t>solut-portir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endParaRPr lang="en-US" dirty="0" smtClean="0"/>
          </a:p>
          <a:p>
            <a:r>
              <a:rPr lang="en-US" dirty="0" err="1" smtClean="0"/>
              <a:t>Melepas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solut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 smtClean="0"/>
          </a:p>
          <a:p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memindahkan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konsentrasi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endParaRPr lang="en-US" dirty="0"/>
          </a:p>
        </p:txBody>
      </p:sp>
      <p:pic>
        <p:nvPicPr>
          <p:cNvPr id="16385" name="Picture 1" descr="C:\Users\new\Pictures\IMG_20150326_092302.jpg"/>
          <p:cNvPicPr>
            <a:picLocks noChangeAspect="1" noChangeArrowheads="1"/>
          </p:cNvPicPr>
          <p:nvPr/>
        </p:nvPicPr>
        <p:blipFill>
          <a:blip r:embed="rId2" cstate="print"/>
          <a:srcRect l="25390" t="31250" r="2344" b="16666"/>
          <a:stretch>
            <a:fillRect/>
          </a:stretch>
        </p:blipFill>
        <p:spPr bwMode="auto">
          <a:xfrm>
            <a:off x="1857356" y="285728"/>
            <a:ext cx="4643470" cy="2509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2984"/>
            <a:ext cx="3643306" cy="1417638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3. </a:t>
            </a:r>
            <a:r>
              <a:rPr lang="en-US" alt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Group translocation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143372" y="1071546"/>
            <a:ext cx="5000628" cy="5786454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Sugar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phosphotransferase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system (PTS)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altLang="en-US" sz="105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Protein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kunci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bentuk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larut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mengalami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fosforilasi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oleh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enzim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spesifik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yang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ada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dalam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membran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kemudian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akan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memfosforilasi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gula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tertentu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glukosa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manosa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)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pada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saat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mengalami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perpindahan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melewati</a:t>
            </a:r>
            <a:r>
              <a:rPr lang="en-US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b="1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membran</a:t>
            </a:r>
            <a:endParaRPr lang="en-US" altLang="en-US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altLang="en-US" sz="105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15362" name="Picture 2" descr="C:\Users\new\Pictures\IMG_20150325_172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0" y="-8763000"/>
            <a:ext cx="20574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500306"/>
            <a:ext cx="8858280" cy="571504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Translokasi</a:t>
            </a:r>
            <a:r>
              <a:rPr lang="en-US" sz="2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kelompok</a:t>
            </a:r>
            <a:endParaRPr lang="en-US" sz="28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282" y="3000372"/>
            <a:ext cx="8472518" cy="385762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Substansi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yang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akan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diangkut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harus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dimodifikasi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secara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kimiawi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sebelum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diangkut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sel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oleh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penghantar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Proses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yayg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menuju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modifikasi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kimiawi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membutuhkan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energi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metabolik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Contoh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HPr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(protein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tahan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panas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diaktivasi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dg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memindan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P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dari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PEP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sel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PEP +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HPr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←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enzim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1→piruvat+fosfo-HPr</a:t>
            </a:r>
          </a:p>
          <a:p>
            <a:r>
              <a:rPr lang="en-US" dirty="0" err="1" smtClean="0">
                <a:latin typeface="Calibri" pitchFamily="34" charset="0"/>
                <a:cs typeface="Calibri" pitchFamily="34" charset="0"/>
              </a:rPr>
              <a:t>Saat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yg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sama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Gula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(S)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bergabung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dg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enzim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2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permukaan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membran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luar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diangkut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ke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membran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P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dari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HPr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-P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bergabung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dg S, </a:t>
            </a:r>
          </a:p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P-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HPr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+ S (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luar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sel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)←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enzim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2→S-P +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HPr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dalam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  <a:cs typeface="Calibri" pitchFamily="34" charset="0"/>
              </a:rPr>
              <a:t>sel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C:\Users\new\Pictures\IMG_20150325_172650.jpg"/>
          <p:cNvPicPr>
            <a:picLocks noChangeAspect="1" noChangeArrowheads="1"/>
          </p:cNvPicPr>
          <p:nvPr/>
        </p:nvPicPr>
        <p:blipFill>
          <a:blip r:embed="rId2"/>
          <a:srcRect l="36914" t="6673" r="30860" b="17252"/>
          <a:stretch>
            <a:fillRect/>
          </a:stretch>
        </p:blipFill>
        <p:spPr bwMode="auto">
          <a:xfrm rot="16200000">
            <a:off x="3679025" y="-2250320"/>
            <a:ext cx="1928826" cy="714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4282" y="2643182"/>
            <a:ext cx="8929718" cy="71438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4. Transport</a:t>
            </a:r>
            <a:r>
              <a:rPr lang="en-US" sz="3600" b="1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aktif</a:t>
            </a:r>
            <a:endParaRPr lang="en-US" sz="3600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57158" y="3286124"/>
            <a:ext cx="8329642" cy="3571876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Solut</a:t>
            </a:r>
            <a:r>
              <a:rPr lang="en-US" dirty="0" smtClean="0"/>
              <a:t> </a:t>
            </a:r>
            <a:r>
              <a:rPr lang="en-US" dirty="0" err="1" smtClean="0"/>
              <a:t>diangkut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penghantar</a:t>
            </a:r>
            <a:r>
              <a:rPr lang="en-US" dirty="0" smtClean="0"/>
              <a:t> </a:t>
            </a:r>
            <a:r>
              <a:rPr lang="en-US" dirty="0" err="1" smtClean="0"/>
              <a:t>osmotik</a:t>
            </a:r>
            <a:r>
              <a:rPr lang="en-US" dirty="0" smtClean="0"/>
              <a:t>/ </a:t>
            </a:r>
            <a:r>
              <a:rPr lang="en-US" dirty="0" err="1" smtClean="0"/>
              <a:t>elektrikimiawi</a:t>
            </a:r>
            <a:r>
              <a:rPr lang="en-US" dirty="0" smtClean="0"/>
              <a:t> dg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metabolik</a:t>
            </a:r>
            <a:endParaRPr lang="en-US" dirty="0" smtClean="0"/>
          </a:p>
          <a:p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solut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situs</a:t>
            </a:r>
            <a:r>
              <a:rPr lang="en-US" dirty="0" smtClean="0"/>
              <a:t> </a:t>
            </a:r>
            <a:r>
              <a:rPr lang="en-US" dirty="0" err="1" smtClean="0"/>
              <a:t>penerima</a:t>
            </a:r>
            <a:r>
              <a:rPr lang="en-US" dirty="0" smtClean="0"/>
              <a:t> pd protein </a:t>
            </a:r>
            <a:r>
              <a:rPr lang="en-US" dirty="0" err="1" smtClean="0"/>
              <a:t>penghantar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pd </a:t>
            </a:r>
            <a:r>
              <a:rPr lang="en-US" dirty="0" err="1" smtClean="0"/>
              <a:t>membran</a:t>
            </a:r>
            <a:endParaRPr lang="en-US" dirty="0" smtClean="0"/>
          </a:p>
          <a:p>
            <a:r>
              <a:rPr lang="en-US" dirty="0" err="1" smtClean="0"/>
              <a:t>Translokasi</a:t>
            </a:r>
            <a:r>
              <a:rPr lang="en-US" dirty="0" smtClean="0"/>
              <a:t> </a:t>
            </a:r>
            <a:r>
              <a:rPr lang="en-US" dirty="0" err="1" smtClean="0"/>
              <a:t>kompleks</a:t>
            </a:r>
            <a:r>
              <a:rPr lang="en-US" dirty="0" smtClean="0"/>
              <a:t> </a:t>
            </a:r>
            <a:r>
              <a:rPr lang="en-US" dirty="0" err="1" smtClean="0"/>
              <a:t>solut-penghantar</a:t>
            </a:r>
            <a:r>
              <a:rPr lang="en-US" dirty="0" smtClean="0"/>
              <a:t> </a:t>
            </a:r>
            <a:r>
              <a:rPr lang="en-US" dirty="0" err="1" smtClean="0"/>
              <a:t>melintasi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endParaRPr lang="en-US" dirty="0" smtClean="0"/>
          </a:p>
          <a:p>
            <a:r>
              <a:rPr lang="en-US" dirty="0" err="1" smtClean="0"/>
              <a:t>Penggandengan</a:t>
            </a:r>
            <a:r>
              <a:rPr lang="en-US" dirty="0" smtClean="0"/>
              <a:t> </a:t>
            </a:r>
            <a:r>
              <a:rPr lang="en-US" dirty="0" err="1" smtClean="0"/>
              <a:t>translokasi</a:t>
            </a:r>
            <a:r>
              <a:rPr lang="en-US" dirty="0" smtClean="0"/>
              <a:t> pd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penghasil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afinitas</a:t>
            </a:r>
            <a:r>
              <a:rPr lang="en-US" dirty="0" smtClean="0"/>
              <a:t> </a:t>
            </a:r>
            <a:r>
              <a:rPr lang="en-US" dirty="0" err="1" smtClean="0"/>
              <a:t>penghantar</a:t>
            </a:r>
            <a:r>
              <a:rPr lang="en-US" dirty="0" smtClean="0"/>
              <a:t> protein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solut</a:t>
            </a:r>
            <a:r>
              <a:rPr lang="en-US" dirty="0" smtClean="0"/>
              <a:t> pd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protein </a:t>
            </a:r>
            <a:r>
              <a:rPr lang="en-US" dirty="0" err="1" smtClean="0"/>
              <a:t>penghantar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melepas</a:t>
            </a:r>
            <a:r>
              <a:rPr lang="en-US" dirty="0" smtClean="0"/>
              <a:t> </a:t>
            </a:r>
            <a:r>
              <a:rPr lang="en-US" dirty="0" err="1" smtClean="0"/>
              <a:t>solut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endParaRPr lang="en-US" dirty="0"/>
          </a:p>
        </p:txBody>
      </p:sp>
      <p:pic>
        <p:nvPicPr>
          <p:cNvPr id="69634" name="Picture 2" descr="C:\Users\new\Pictures\IMG_20150325_174506.jpg"/>
          <p:cNvPicPr>
            <a:picLocks noChangeAspect="1" noChangeArrowheads="1"/>
          </p:cNvPicPr>
          <p:nvPr/>
        </p:nvPicPr>
        <p:blipFill>
          <a:blip r:embed="rId2" cstate="print"/>
          <a:srcRect l="9027" t="12500" r="21528"/>
          <a:stretch>
            <a:fillRect/>
          </a:stretch>
        </p:blipFill>
        <p:spPr bwMode="auto">
          <a:xfrm rot="16200000">
            <a:off x="3536162" y="-1821705"/>
            <a:ext cx="2357431" cy="6429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65276"/>
            <a:ext cx="3581400" cy="672131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66725" y="1187450"/>
            <a:ext cx="47117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altLang="en-US" sz="12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en-US" altLang="en-US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4. Transpot aktif (1)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Menggunakan proton motif force sebagai sumber energi</a:t>
            </a:r>
          </a:p>
          <a:p>
            <a:pPr>
              <a:defRPr/>
            </a:pPr>
            <a:endParaRPr lang="en-US" altLang="en-US" sz="18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Proton terakumulasi dalam periplasma karena adanya transpot elektron</a:t>
            </a:r>
          </a:p>
          <a:p>
            <a:pPr>
              <a:defRPr/>
            </a:pPr>
            <a:endParaRPr lang="en-US" altLang="en-US" sz="18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altLang="en-US" b="1" baseline="30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akan terdorong keluar, H</a:t>
            </a:r>
            <a:r>
              <a:rPr lang="en-US" altLang="en-US" b="1" baseline="30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akan masuk (antiport)</a:t>
            </a:r>
          </a:p>
          <a:p>
            <a:pPr>
              <a:defRPr/>
            </a:pPr>
            <a:endParaRPr lang="en-US" altLang="en-US" sz="18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altLang="en-US" b="1" baseline="30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berikatan dengan permease pada membran bagian dalam – konformasi berubah (?) conformational shift?</a:t>
            </a:r>
          </a:p>
          <a:p>
            <a:pPr>
              <a:defRPr/>
            </a:pPr>
            <a:endParaRPr lang="en-US" altLang="en-US" sz="18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altLang="en-US" b="1" baseline="30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/ sugar bind permease</a:t>
            </a:r>
          </a:p>
          <a:p>
            <a:pPr>
              <a:defRPr/>
            </a:pPr>
            <a:endParaRPr lang="en-US" altLang="en-US" sz="18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altLang="en-US" b="1" baseline="30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/ sugar symport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96339"/>
            <a:ext cx="5857884" cy="5261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Transpot aktif (2)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105432" y="1571612"/>
            <a:ext cx="4038600" cy="4623816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Protein periplasmik berikatan dengan substrat</a:t>
            </a:r>
          </a:p>
          <a:p>
            <a:pPr>
              <a:defRPr/>
            </a:pPr>
            <a:endParaRPr lang="en-US" altLang="en-US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Membawa ke membrane transport system</a:t>
            </a:r>
          </a:p>
          <a:p>
            <a:pPr>
              <a:defRPr/>
            </a:pPr>
            <a:endParaRPr lang="en-US" altLang="en-US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Perpindahan tergantung pada ATP yang akan mendorong perubahan konformasi.</a:t>
            </a:r>
          </a:p>
          <a:p>
            <a:pPr>
              <a:defRPr/>
            </a:pPr>
            <a:endParaRPr lang="en-US" altLang="en-US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altLang="en-US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membrane transport system terlepas kembali</a:t>
            </a:r>
          </a:p>
          <a:p>
            <a:pPr>
              <a:defRPr/>
            </a:pPr>
            <a:endParaRPr lang="en-US" alt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s://b51ab7d9e5e1e7063dcb70cee5c33cf7f4b7bad8.googledrive.com/host/0Bx6hk6AUBHxDc2d4TDJZTFIyMGs/files/Bio%20102/Bio%20102%20Laboratory/Prokaryotes/Image1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3357554" cy="30003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00364" y="1000108"/>
            <a:ext cx="6143636" cy="5125675"/>
          </a:xfrm>
        </p:spPr>
        <p:txBody>
          <a:bodyPr>
            <a:noAutofit/>
          </a:bodyPr>
          <a:lstStyle/>
          <a:p>
            <a:pPr lvl="2">
              <a:spcBef>
                <a:spcPts val="0"/>
              </a:spcBef>
              <a:buNone/>
            </a:pPr>
            <a:r>
              <a:rPr lang="en-US" sz="2200" b="1" dirty="0" smtClean="0"/>
              <a:t>Nutrient Broth (NB)/ Nutrient Agar (NA)</a:t>
            </a:r>
          </a:p>
          <a:p>
            <a:pPr lvl="2">
              <a:spcBef>
                <a:spcPts val="0"/>
              </a:spcBef>
            </a:pPr>
            <a:r>
              <a:rPr lang="en-US" sz="2200" dirty="0" err="1" smtClean="0"/>
              <a:t>Komposisi</a:t>
            </a:r>
            <a:r>
              <a:rPr lang="en-US" sz="2200" dirty="0" smtClean="0"/>
              <a:t> :</a:t>
            </a:r>
          </a:p>
          <a:p>
            <a:pPr lvl="3">
              <a:spcBef>
                <a:spcPts val="0"/>
              </a:spcBef>
            </a:pPr>
            <a:r>
              <a:rPr lang="en-US" sz="2200" dirty="0" smtClean="0"/>
              <a:t>Beef extract	: 0,3 %</a:t>
            </a:r>
          </a:p>
          <a:p>
            <a:pPr lvl="3">
              <a:spcBef>
                <a:spcPts val="0"/>
              </a:spcBef>
            </a:pPr>
            <a:r>
              <a:rPr lang="en-US" sz="2200" dirty="0" smtClean="0"/>
              <a:t>Peptone	: 0,5 %</a:t>
            </a:r>
          </a:p>
          <a:p>
            <a:pPr lvl="3">
              <a:spcBef>
                <a:spcPts val="0"/>
              </a:spcBef>
            </a:pPr>
            <a:r>
              <a:rPr lang="en-US" sz="2200" dirty="0" err="1" smtClean="0"/>
              <a:t>NaCl</a:t>
            </a:r>
            <a:r>
              <a:rPr lang="en-US" sz="2200" dirty="0" smtClean="0"/>
              <a:t>		: 0,8 %</a:t>
            </a:r>
          </a:p>
          <a:p>
            <a:pPr lvl="3">
              <a:spcBef>
                <a:spcPts val="0"/>
              </a:spcBef>
            </a:pPr>
            <a:r>
              <a:rPr lang="en-US" sz="2200" dirty="0" smtClean="0"/>
              <a:t>(Agar)	: 1,5 %</a:t>
            </a:r>
          </a:p>
          <a:p>
            <a:pPr lvl="3">
              <a:spcBef>
                <a:spcPts val="0"/>
              </a:spcBef>
            </a:pPr>
            <a:r>
              <a:rPr lang="en-US" sz="2200" dirty="0" smtClean="0"/>
              <a:t>H2O		: </a:t>
            </a:r>
            <a:r>
              <a:rPr lang="en-US" sz="2200" dirty="0" err="1" smtClean="0"/>
              <a:t>ditambahkan</a:t>
            </a:r>
            <a:r>
              <a:rPr lang="en-US" sz="2200" dirty="0" smtClean="0"/>
              <a:t> </a:t>
            </a:r>
            <a:r>
              <a:rPr lang="en-US" sz="2200" dirty="0" err="1" smtClean="0"/>
              <a:t>sampai</a:t>
            </a:r>
            <a:r>
              <a:rPr lang="en-US" sz="2200" dirty="0" smtClean="0"/>
              <a:t> </a:t>
            </a:r>
            <a:r>
              <a:rPr lang="en-US" sz="2200" dirty="0" err="1" smtClean="0"/>
              <a:t>menjadi</a:t>
            </a:r>
            <a:r>
              <a:rPr lang="en-US" sz="2200" dirty="0" smtClean="0"/>
              <a:t> 100 %</a:t>
            </a:r>
          </a:p>
          <a:p>
            <a:pPr lvl="2">
              <a:spcBef>
                <a:spcPts val="0"/>
              </a:spcBef>
            </a:pPr>
            <a:r>
              <a:rPr lang="en-US" sz="2200" dirty="0" err="1" smtClean="0"/>
              <a:t>Fungsi</a:t>
            </a:r>
            <a:r>
              <a:rPr lang="en-US" sz="2200" dirty="0" smtClean="0"/>
              <a:t> :</a:t>
            </a:r>
          </a:p>
          <a:p>
            <a:pPr lvl="3">
              <a:spcBef>
                <a:spcPts val="0"/>
              </a:spcBef>
            </a:pPr>
            <a:r>
              <a:rPr lang="en-US" sz="2200" dirty="0" smtClean="0"/>
              <a:t>Beef extract	: </a:t>
            </a:r>
            <a:r>
              <a:rPr lang="en-US" sz="2200" dirty="0" err="1" smtClean="0"/>
              <a:t>sumber</a:t>
            </a:r>
            <a:r>
              <a:rPr lang="en-US" sz="2200" dirty="0" smtClean="0"/>
              <a:t> </a:t>
            </a:r>
            <a:r>
              <a:rPr lang="en-US" sz="2200" dirty="0" err="1" smtClean="0"/>
              <a:t>karbohidrat</a:t>
            </a:r>
            <a:r>
              <a:rPr lang="en-US" sz="2200" dirty="0" smtClean="0"/>
              <a:t>, N-</a:t>
            </a:r>
            <a:r>
              <a:rPr lang="en-US" sz="2200" dirty="0" err="1" smtClean="0"/>
              <a:t>organik</a:t>
            </a:r>
            <a:r>
              <a:rPr lang="en-US" sz="2200" dirty="0" smtClean="0"/>
              <a:t>, vitamin, </a:t>
            </a:r>
            <a:r>
              <a:rPr lang="en-US" sz="2200" dirty="0" err="1" smtClean="0"/>
              <a:t>garam</a:t>
            </a:r>
            <a:endParaRPr lang="en-US" sz="2200" dirty="0" smtClean="0"/>
          </a:p>
          <a:p>
            <a:pPr lvl="3">
              <a:spcBef>
                <a:spcPts val="0"/>
              </a:spcBef>
            </a:pPr>
            <a:r>
              <a:rPr lang="en-US" sz="2200" dirty="0" smtClean="0"/>
              <a:t>Peptone	: </a:t>
            </a:r>
            <a:r>
              <a:rPr lang="en-US" sz="2200" dirty="0" err="1" smtClean="0"/>
              <a:t>sumber</a:t>
            </a:r>
            <a:r>
              <a:rPr lang="en-US" sz="2200" dirty="0" smtClean="0"/>
              <a:t> N-</a:t>
            </a:r>
            <a:r>
              <a:rPr lang="en-US" sz="2200" dirty="0" err="1" smtClean="0"/>
              <a:t>organik</a:t>
            </a:r>
            <a:r>
              <a:rPr lang="en-US" sz="2200" dirty="0" smtClean="0"/>
              <a:t>, vitamin</a:t>
            </a:r>
          </a:p>
          <a:p>
            <a:pPr lvl="3">
              <a:spcBef>
                <a:spcPts val="0"/>
              </a:spcBef>
            </a:pPr>
            <a:r>
              <a:rPr lang="en-US" sz="2200" dirty="0" err="1" smtClean="0"/>
              <a:t>NaCl</a:t>
            </a:r>
            <a:r>
              <a:rPr lang="en-US" sz="2200" dirty="0" smtClean="0"/>
              <a:t>		: </a:t>
            </a:r>
            <a:r>
              <a:rPr lang="en-US" sz="2200" dirty="0" err="1" smtClean="0"/>
              <a:t>sumber</a:t>
            </a:r>
            <a:r>
              <a:rPr lang="en-US" sz="2200" dirty="0" smtClean="0"/>
              <a:t> ion, </a:t>
            </a:r>
            <a:r>
              <a:rPr lang="en-US" sz="2200" dirty="0" err="1" smtClean="0"/>
              <a:t>menjaga</a:t>
            </a:r>
            <a:r>
              <a:rPr lang="en-US" sz="2200" dirty="0" smtClean="0"/>
              <a:t> </a:t>
            </a:r>
            <a:r>
              <a:rPr lang="en-US" sz="2200" dirty="0" err="1" smtClean="0"/>
              <a:t>tekanan</a:t>
            </a:r>
            <a:r>
              <a:rPr lang="en-US" sz="2200" dirty="0" smtClean="0"/>
              <a:t> </a:t>
            </a:r>
          </a:p>
          <a:p>
            <a:pPr lvl="2">
              <a:spcBef>
                <a:spcPts val="0"/>
              </a:spcBef>
            </a:pPr>
            <a:r>
              <a:rPr lang="en-US" sz="2200" dirty="0" err="1" smtClean="0"/>
              <a:t>Penggunaan</a:t>
            </a:r>
            <a:r>
              <a:rPr lang="en-US" sz="2200" dirty="0" smtClean="0"/>
              <a:t> : </a:t>
            </a:r>
            <a:r>
              <a:rPr lang="en-US" sz="2200" dirty="0" err="1" smtClean="0"/>
              <a:t>sebagai</a:t>
            </a:r>
            <a:r>
              <a:rPr lang="en-US" sz="2200" dirty="0" smtClean="0"/>
              <a:t> media </a:t>
            </a:r>
            <a:r>
              <a:rPr lang="en-US" sz="2200" dirty="0" err="1" smtClean="0"/>
              <a:t>umum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pertumbuhan</a:t>
            </a:r>
            <a:r>
              <a:rPr lang="en-US" sz="2200" dirty="0" smtClean="0"/>
              <a:t> </a:t>
            </a:r>
            <a:r>
              <a:rPr lang="en-US" sz="2200" dirty="0" err="1" smtClean="0"/>
              <a:t>bakteri</a:t>
            </a:r>
            <a:r>
              <a:rPr lang="en-US" sz="2200" dirty="0" smtClean="0"/>
              <a:t> </a:t>
            </a:r>
            <a:r>
              <a:rPr lang="en-US" sz="2200" dirty="0" err="1" smtClean="0"/>
              <a:t>heterofilik</a:t>
            </a:r>
            <a:endParaRPr lang="en-US" sz="2200" dirty="0" smtClean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071546"/>
            <a:ext cx="2564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 smtClean="0"/>
              <a:t>Media </a:t>
            </a:r>
            <a:r>
              <a:rPr lang="en-US" sz="3200" b="1" dirty="0" err="1" smtClean="0"/>
              <a:t>Umum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28670"/>
          </a:xfrm>
        </p:spPr>
        <p:txBody>
          <a:bodyPr>
            <a:normAutofit/>
          </a:bodyPr>
          <a:lstStyle/>
          <a:p>
            <a:r>
              <a:rPr lang="en-US" b="1" dirty="0" smtClean="0"/>
              <a:t>Potato Dextrose Agar (PDA)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71546"/>
            <a:ext cx="7772400" cy="494825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Komposisi</a:t>
            </a:r>
            <a:r>
              <a:rPr lang="en-US" b="1" dirty="0" smtClean="0"/>
              <a:t> 1000 </a:t>
            </a:r>
            <a:r>
              <a:rPr lang="en-US" b="1" dirty="0" err="1" smtClean="0"/>
              <a:t>mL</a:t>
            </a:r>
            <a:endParaRPr lang="en-US" b="1" dirty="0" smtClean="0"/>
          </a:p>
          <a:p>
            <a:pPr marL="273050" indent="17463">
              <a:buNone/>
            </a:pPr>
            <a:r>
              <a:rPr lang="en-US" dirty="0" err="1" smtClean="0"/>
              <a:t>Kentang</a:t>
            </a:r>
            <a:r>
              <a:rPr lang="en-US" dirty="0" smtClean="0"/>
              <a:t> : 200 gram</a:t>
            </a:r>
          </a:p>
          <a:p>
            <a:pPr marL="273050" indent="17463">
              <a:buNone/>
            </a:pPr>
            <a:r>
              <a:rPr lang="en-US" dirty="0" smtClean="0"/>
              <a:t>Dextrose : 15 gram</a:t>
            </a:r>
          </a:p>
          <a:p>
            <a:pPr marL="273050" indent="17463">
              <a:buNone/>
            </a:pPr>
            <a:r>
              <a:rPr lang="en-US" dirty="0" smtClean="0"/>
              <a:t>Agar : 15 gram</a:t>
            </a:r>
          </a:p>
          <a:p>
            <a:pPr marL="273050" indent="17463">
              <a:buNone/>
            </a:pPr>
            <a:r>
              <a:rPr lang="en-US" dirty="0" err="1" smtClean="0"/>
              <a:t>Aquadest</a:t>
            </a:r>
            <a:r>
              <a:rPr lang="en-US" dirty="0" smtClean="0"/>
              <a:t> : 1000mL</a:t>
            </a:r>
          </a:p>
          <a:p>
            <a:r>
              <a:rPr lang="en-US" b="1" dirty="0" err="1" smtClean="0"/>
              <a:t>Fungsi</a:t>
            </a:r>
            <a:r>
              <a:rPr lang="en-US" b="1" dirty="0" smtClean="0"/>
              <a:t> </a:t>
            </a:r>
            <a:r>
              <a:rPr lang="en-US" b="1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medium PDA :</a:t>
            </a:r>
          </a:p>
          <a:p>
            <a:pPr marL="273050" indent="17463">
              <a:buNone/>
            </a:pPr>
            <a:r>
              <a:rPr lang="en-US" dirty="0" err="1" smtClean="0"/>
              <a:t>Kentang</a:t>
            </a:r>
            <a:r>
              <a:rPr lang="en-US" dirty="0" smtClean="0"/>
              <a:t> :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karbon</a:t>
            </a:r>
            <a:r>
              <a:rPr lang="en-US" dirty="0" smtClean="0"/>
              <a:t> (</a:t>
            </a:r>
            <a:r>
              <a:rPr lang="en-US" dirty="0" err="1" smtClean="0"/>
              <a:t>karbohidrat</a:t>
            </a:r>
            <a:r>
              <a:rPr lang="en-US" dirty="0" smtClean="0"/>
              <a:t>), vitamin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.</a:t>
            </a:r>
          </a:p>
          <a:p>
            <a:pPr marL="273050" indent="17463">
              <a:buNone/>
            </a:pPr>
            <a:r>
              <a:rPr lang="en-US" dirty="0" smtClean="0"/>
              <a:t>Dextrose :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gula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energy</a:t>
            </a:r>
          </a:p>
          <a:p>
            <a:pPr marL="273050" indent="17463">
              <a:buNone/>
            </a:pPr>
            <a:r>
              <a:rPr lang="en-US" dirty="0" smtClean="0"/>
              <a:t>Agar 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memadatkan</a:t>
            </a:r>
            <a:r>
              <a:rPr lang="en-US" dirty="0" smtClean="0"/>
              <a:t> medium PDA.</a:t>
            </a:r>
          </a:p>
          <a:p>
            <a:pPr marL="273050" indent="17463">
              <a:buNone/>
            </a:pPr>
            <a:r>
              <a:rPr lang="en-US" dirty="0" err="1" smtClean="0"/>
              <a:t>Aquadest</a:t>
            </a:r>
            <a:r>
              <a:rPr lang="en-US" dirty="0" smtClean="0"/>
              <a:t> 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melarutkan</a:t>
            </a:r>
            <a:r>
              <a:rPr lang="en-US" dirty="0" smtClean="0"/>
              <a:t> agar, dextrose,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kentang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Penggunaan</a:t>
            </a:r>
            <a:r>
              <a:rPr lang="en-US" dirty="0" smtClean="0"/>
              <a:t>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menumbuhkan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mengidentifikasi</a:t>
            </a:r>
            <a:r>
              <a:rPr lang="en-US" dirty="0" smtClean="0"/>
              <a:t> yeast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kapang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28670"/>
          </a:xfrm>
        </p:spPr>
        <p:txBody>
          <a:bodyPr>
            <a:normAutofit/>
          </a:bodyPr>
          <a:lstStyle/>
          <a:p>
            <a:r>
              <a:rPr lang="en-US" b="1" dirty="0" smtClean="0"/>
              <a:t>Lactose Broth (LB)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2984"/>
            <a:ext cx="7772400" cy="5500726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Komposisi</a:t>
            </a:r>
            <a:r>
              <a:rPr lang="en-US" dirty="0" smtClean="0"/>
              <a:t> :</a:t>
            </a:r>
          </a:p>
          <a:p>
            <a:pPr marL="273050" indent="17463">
              <a:buNone/>
            </a:pPr>
            <a:r>
              <a:rPr lang="en-US" dirty="0" smtClean="0"/>
              <a:t>0,3% </a:t>
            </a:r>
            <a:r>
              <a:rPr lang="en-US" dirty="0" err="1" smtClean="0"/>
              <a:t>ekstrak</a:t>
            </a:r>
            <a:r>
              <a:rPr lang="en-US" dirty="0" smtClean="0"/>
              <a:t> beef  (3 </a:t>
            </a:r>
            <a:r>
              <a:rPr lang="en-US" dirty="0" err="1" smtClean="0"/>
              <a:t>gr</a:t>
            </a:r>
            <a:r>
              <a:rPr lang="en-US" dirty="0" smtClean="0"/>
              <a:t>/L)</a:t>
            </a:r>
          </a:p>
          <a:p>
            <a:pPr marL="273050" indent="17463">
              <a:buNone/>
            </a:pPr>
            <a:r>
              <a:rPr lang="en-US" dirty="0" smtClean="0"/>
              <a:t>0,5% </a:t>
            </a:r>
            <a:r>
              <a:rPr lang="en-US" dirty="0" err="1" smtClean="0"/>
              <a:t>pepton</a:t>
            </a:r>
            <a:r>
              <a:rPr lang="en-US" dirty="0" smtClean="0"/>
              <a:t> (5 </a:t>
            </a:r>
            <a:r>
              <a:rPr lang="en-US" dirty="0" err="1" smtClean="0"/>
              <a:t>gr</a:t>
            </a:r>
            <a:r>
              <a:rPr lang="en-US" dirty="0" smtClean="0"/>
              <a:t>/L)</a:t>
            </a:r>
          </a:p>
          <a:p>
            <a:pPr marL="273050" indent="17463">
              <a:buNone/>
            </a:pPr>
            <a:r>
              <a:rPr lang="en-US" dirty="0" smtClean="0"/>
              <a:t>0,5% </a:t>
            </a:r>
            <a:r>
              <a:rPr lang="en-US" dirty="0" err="1" smtClean="0"/>
              <a:t>laktosa</a:t>
            </a:r>
            <a:r>
              <a:rPr lang="en-US" dirty="0" smtClean="0"/>
              <a:t> (5 </a:t>
            </a:r>
            <a:r>
              <a:rPr lang="en-US" dirty="0" err="1" smtClean="0"/>
              <a:t>gr</a:t>
            </a:r>
            <a:r>
              <a:rPr lang="en-US" dirty="0" smtClean="0"/>
              <a:t>/L)</a:t>
            </a:r>
          </a:p>
          <a:p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:</a:t>
            </a:r>
          </a:p>
          <a:p>
            <a:pPr marL="273050" indent="17463">
              <a:buNone/>
            </a:pPr>
            <a:r>
              <a:rPr lang="en-US" dirty="0" err="1" smtClean="0"/>
              <a:t>Pepton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ekstrak</a:t>
            </a:r>
            <a:r>
              <a:rPr lang="en-US" dirty="0" smtClean="0"/>
              <a:t> beef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nutrien</a:t>
            </a:r>
            <a:r>
              <a:rPr lang="en-US" dirty="0" smtClean="0"/>
              <a:t> </a:t>
            </a:r>
            <a:r>
              <a:rPr lang="en-US" dirty="0" err="1" smtClean="0"/>
              <a:t>esensial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memetabolisme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. </a:t>
            </a:r>
          </a:p>
          <a:p>
            <a:pPr marL="273050" indent="17463">
              <a:buNone/>
            </a:pPr>
            <a:r>
              <a:rPr lang="en-US" dirty="0" err="1" smtClean="0"/>
              <a:t>Laktosa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karbohidrat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difermentasi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organisme</a:t>
            </a:r>
            <a:r>
              <a:rPr lang="en-US" dirty="0" smtClean="0"/>
              <a:t> </a:t>
            </a:r>
            <a:r>
              <a:rPr lang="en-US" dirty="0" err="1" smtClean="0"/>
              <a:t>koliform</a:t>
            </a:r>
            <a:endParaRPr lang="en-US" dirty="0" smtClean="0"/>
          </a:p>
          <a:p>
            <a:r>
              <a:rPr lang="en-US" dirty="0" err="1" smtClean="0"/>
              <a:t>Penggunaan</a:t>
            </a:r>
            <a:r>
              <a:rPr lang="en-US" dirty="0" smtClean="0"/>
              <a:t>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mendeteksi</a:t>
            </a:r>
            <a:r>
              <a:rPr lang="en-US" dirty="0" smtClean="0"/>
              <a:t> </a:t>
            </a:r>
            <a:r>
              <a:rPr lang="en-US" dirty="0" err="1" smtClean="0"/>
              <a:t>kehadiran</a:t>
            </a:r>
            <a:r>
              <a:rPr lang="en-US" dirty="0" smtClean="0"/>
              <a:t> </a:t>
            </a:r>
            <a:r>
              <a:rPr lang="en-US" dirty="0" err="1" smtClean="0"/>
              <a:t>koliform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air, </a:t>
            </a:r>
            <a:r>
              <a:rPr lang="en-US" dirty="0" err="1" smtClean="0"/>
              <a:t>makanan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susu</a:t>
            </a:r>
            <a:r>
              <a:rPr lang="en-US" dirty="0" smtClean="0"/>
              <a:t>,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kaldu</a:t>
            </a:r>
            <a:r>
              <a:rPr lang="en-US" dirty="0" smtClean="0"/>
              <a:t> </a:t>
            </a:r>
            <a:r>
              <a:rPr lang="en-US" dirty="0" err="1" smtClean="0"/>
              <a:t>pemerkaya</a:t>
            </a:r>
            <a:r>
              <a:rPr lang="en-US" dirty="0" smtClean="0"/>
              <a:t> (pre-enrichment broth) </a:t>
            </a:r>
            <a:r>
              <a:rPr lang="en-US" dirty="0" err="1" smtClean="0"/>
              <a:t>untuk</a:t>
            </a:r>
            <a:r>
              <a:rPr lang="en-US" dirty="0" smtClean="0"/>
              <a:t> Salmonellae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fermentasi</a:t>
            </a:r>
            <a:r>
              <a:rPr lang="en-US" dirty="0" smtClean="0"/>
              <a:t> </a:t>
            </a:r>
            <a:r>
              <a:rPr lang="en-US" dirty="0" err="1" smtClean="0"/>
              <a:t>laktosa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bakteri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2867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Peptone glucose </a:t>
            </a:r>
            <a:r>
              <a:rPr lang="en-US" dirty="0" err="1" smtClean="0">
                <a:solidFill>
                  <a:schemeClr val="tx1"/>
                </a:solidFill>
              </a:rPr>
              <a:t>yeasy</a:t>
            </a:r>
            <a:r>
              <a:rPr lang="en-US" dirty="0" smtClean="0">
                <a:solidFill>
                  <a:schemeClr val="tx1"/>
                </a:solidFill>
              </a:rPr>
              <a:t> extract (PYG)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71546"/>
            <a:ext cx="7772400" cy="5429288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Komposisi</a:t>
            </a:r>
            <a:r>
              <a:rPr lang="en-US" sz="2400" dirty="0" smtClean="0"/>
              <a:t>:</a:t>
            </a:r>
          </a:p>
          <a:p>
            <a:pPr marL="273050" indent="17463">
              <a:buNone/>
            </a:pPr>
            <a:r>
              <a:rPr lang="en-US" sz="2400" dirty="0" smtClean="0"/>
              <a:t>Peptone……………………………………1.25 g </a:t>
            </a:r>
          </a:p>
          <a:p>
            <a:pPr marL="273050" indent="17463">
              <a:buNone/>
            </a:pPr>
            <a:r>
              <a:rPr lang="en-US" sz="2400" dirty="0" smtClean="0"/>
              <a:t>Yeast Extract………………………………1.25 g </a:t>
            </a:r>
          </a:p>
          <a:p>
            <a:pPr marL="273050" indent="17463">
              <a:buNone/>
            </a:pPr>
            <a:r>
              <a:rPr lang="en-US" sz="2400" dirty="0" smtClean="0"/>
              <a:t>Dextrose…………………………………...3.0 g </a:t>
            </a:r>
          </a:p>
          <a:p>
            <a:pPr marL="273050" indent="17463">
              <a:buNone/>
            </a:pPr>
            <a:r>
              <a:rPr lang="en-US" sz="2400" dirty="0" smtClean="0"/>
              <a:t>Agar………………………………………...20.0 g </a:t>
            </a:r>
          </a:p>
          <a:p>
            <a:pPr marL="273050" indent="17463">
              <a:buNone/>
            </a:pPr>
            <a:r>
              <a:rPr lang="en-US" sz="2400" dirty="0" smtClean="0"/>
              <a:t>DI Water……………………………………1000 ml</a:t>
            </a:r>
          </a:p>
          <a:p>
            <a:r>
              <a:rPr lang="en-US" sz="2400" dirty="0" err="1" smtClean="0"/>
              <a:t>Fungsi</a:t>
            </a:r>
            <a:r>
              <a:rPr lang="en-US" sz="2400" dirty="0" smtClean="0"/>
              <a:t>:</a:t>
            </a:r>
          </a:p>
          <a:p>
            <a:pPr marL="273050" lvl="3" indent="17463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r>
              <a:rPr lang="en-US" sz="2400" dirty="0" smtClean="0"/>
              <a:t>Peptone </a:t>
            </a:r>
            <a:r>
              <a:rPr lang="en-US" sz="2400" dirty="0" err="1" smtClean="0"/>
              <a:t>dan</a:t>
            </a:r>
            <a:r>
              <a:rPr lang="en-US" sz="2400" dirty="0" smtClean="0"/>
              <a:t> yeast </a:t>
            </a:r>
            <a:r>
              <a:rPr lang="en-US" sz="2400" dirty="0" err="1" smtClean="0"/>
              <a:t>ekstrak</a:t>
            </a:r>
            <a:r>
              <a:rPr lang="en-US" sz="2400" dirty="0" smtClean="0"/>
              <a:t>	: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N-</a:t>
            </a:r>
            <a:r>
              <a:rPr lang="en-US" sz="2400" dirty="0" err="1" smtClean="0"/>
              <a:t>organik</a:t>
            </a:r>
            <a:r>
              <a:rPr lang="en-US" sz="2400" dirty="0" smtClean="0"/>
              <a:t>, vitamin</a:t>
            </a:r>
          </a:p>
          <a:p>
            <a:pPr marL="273050" indent="17463">
              <a:buNone/>
            </a:pPr>
            <a:r>
              <a:rPr lang="en-US" sz="2400" dirty="0" smtClean="0"/>
              <a:t>Dextrose :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karbon</a:t>
            </a:r>
            <a:endParaRPr lang="en-US" sz="2400" dirty="0" smtClean="0"/>
          </a:p>
          <a:p>
            <a:pPr marL="273050" indent="17463">
              <a:buNone/>
            </a:pPr>
            <a:r>
              <a:rPr lang="en-US" sz="2400" dirty="0" smtClean="0"/>
              <a:t>Agar :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memadatkan</a:t>
            </a:r>
            <a:r>
              <a:rPr lang="en-US" sz="2400" dirty="0" smtClean="0"/>
              <a:t> medium NA.</a:t>
            </a:r>
          </a:p>
          <a:p>
            <a:pPr marL="273050" indent="17463">
              <a:buNone/>
            </a:pPr>
            <a:r>
              <a:rPr lang="en-US" sz="2400" dirty="0" smtClean="0"/>
              <a:t>Air :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melarutkan</a:t>
            </a:r>
            <a:r>
              <a:rPr lang="en-US" sz="2400" dirty="0" smtClean="0"/>
              <a:t> </a:t>
            </a:r>
            <a:r>
              <a:rPr lang="en-US" sz="2400" dirty="0" err="1" smtClean="0"/>
              <a:t>bahan</a:t>
            </a:r>
            <a:endParaRPr lang="en-US" sz="2400" dirty="0" smtClean="0"/>
          </a:p>
          <a:p>
            <a:r>
              <a:rPr lang="en-US" sz="2400" dirty="0" err="1" smtClean="0"/>
              <a:t>Penggunaan</a:t>
            </a:r>
            <a:r>
              <a:rPr lang="en-US" sz="2400" dirty="0" smtClean="0"/>
              <a:t>: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menumbuhkan</a:t>
            </a:r>
            <a:r>
              <a:rPr lang="en-US" sz="2400" dirty="0" smtClean="0"/>
              <a:t> yeast 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857232"/>
          </a:xfrm>
        </p:spPr>
        <p:txBody>
          <a:bodyPr>
            <a:normAutofit/>
          </a:bodyPr>
          <a:lstStyle/>
          <a:p>
            <a:r>
              <a:rPr lang="en-US" b="1" dirty="0" smtClean="0"/>
              <a:t>Nutrient Agar (NA)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00108"/>
            <a:ext cx="7772400" cy="501969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Komposisi</a:t>
            </a:r>
            <a:r>
              <a:rPr lang="en-US" dirty="0" smtClean="0"/>
              <a:t> 1000 </a:t>
            </a:r>
            <a:r>
              <a:rPr lang="en-US" dirty="0" err="1" smtClean="0"/>
              <a:t>mL</a:t>
            </a:r>
            <a:endParaRPr lang="en-US" dirty="0" smtClean="0"/>
          </a:p>
          <a:p>
            <a:pPr marL="273050" indent="17463">
              <a:buNone/>
            </a:pPr>
            <a:r>
              <a:rPr lang="en-US" dirty="0" err="1" smtClean="0"/>
              <a:t>Daging</a:t>
            </a:r>
            <a:r>
              <a:rPr lang="en-US" dirty="0" smtClean="0"/>
              <a:t> : 3 gram</a:t>
            </a:r>
          </a:p>
          <a:p>
            <a:pPr marL="273050" indent="17463">
              <a:buNone/>
            </a:pPr>
            <a:r>
              <a:rPr lang="en-US" dirty="0" err="1" smtClean="0"/>
              <a:t>Pepton</a:t>
            </a:r>
            <a:r>
              <a:rPr lang="en-US" dirty="0" smtClean="0"/>
              <a:t> : 15 gram</a:t>
            </a:r>
          </a:p>
          <a:p>
            <a:pPr marL="273050" indent="17463">
              <a:buNone/>
            </a:pPr>
            <a:r>
              <a:rPr lang="en-US" dirty="0" smtClean="0"/>
              <a:t>Agar : 15 gram</a:t>
            </a:r>
          </a:p>
          <a:p>
            <a:pPr marL="273050" indent="17463">
              <a:buNone/>
            </a:pPr>
            <a:r>
              <a:rPr lang="en-US" dirty="0" err="1" smtClean="0"/>
              <a:t>Aquadest</a:t>
            </a:r>
            <a:r>
              <a:rPr lang="en-US" dirty="0" smtClean="0"/>
              <a:t> : 1000mL</a:t>
            </a:r>
          </a:p>
          <a:p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medium NA :</a:t>
            </a:r>
          </a:p>
          <a:p>
            <a:pPr marL="273050" indent="17463">
              <a:buNone/>
            </a:pPr>
            <a:r>
              <a:rPr lang="en-US" dirty="0" err="1" smtClean="0"/>
              <a:t>Daging</a:t>
            </a:r>
            <a:r>
              <a:rPr lang="en-US" dirty="0" smtClean="0"/>
              <a:t> :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vitamin B, </a:t>
            </a:r>
            <a:r>
              <a:rPr lang="en-US" dirty="0" err="1" smtClean="0"/>
              <a:t>mengandung</a:t>
            </a:r>
            <a:r>
              <a:rPr lang="en-US" dirty="0" smtClean="0"/>
              <a:t> nitrogen </a:t>
            </a:r>
            <a:r>
              <a:rPr lang="en-US" dirty="0" err="1" smtClean="0"/>
              <a:t>organik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senyawa</a:t>
            </a:r>
            <a:r>
              <a:rPr lang="en-US" dirty="0" smtClean="0"/>
              <a:t> </a:t>
            </a:r>
            <a:r>
              <a:rPr lang="en-US" dirty="0" err="1" smtClean="0"/>
              <a:t>karbon</a:t>
            </a:r>
            <a:r>
              <a:rPr lang="en-US" dirty="0" smtClean="0"/>
              <a:t>.</a:t>
            </a:r>
          </a:p>
          <a:p>
            <a:pPr marL="273050" indent="17463">
              <a:buNone/>
            </a:pPr>
            <a:r>
              <a:rPr lang="en-US" dirty="0" err="1" smtClean="0"/>
              <a:t>Pepton</a:t>
            </a:r>
            <a:r>
              <a:rPr lang="en-US" dirty="0" smtClean="0"/>
              <a:t> :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nitrogen organic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nutrisi</a:t>
            </a:r>
            <a:endParaRPr lang="en-US" dirty="0" smtClean="0"/>
          </a:p>
          <a:p>
            <a:pPr marL="273050" indent="17463">
              <a:buNone/>
            </a:pPr>
            <a:r>
              <a:rPr lang="en-US" dirty="0" smtClean="0"/>
              <a:t>Agar 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memadatkan</a:t>
            </a:r>
            <a:r>
              <a:rPr lang="en-US" dirty="0" smtClean="0"/>
              <a:t> medium NA.</a:t>
            </a:r>
          </a:p>
          <a:p>
            <a:pPr marL="273050" indent="17463">
              <a:buNone/>
            </a:pPr>
            <a:r>
              <a:rPr lang="en-US" dirty="0" err="1" smtClean="0"/>
              <a:t>Aquadest</a:t>
            </a:r>
            <a:r>
              <a:rPr lang="en-US" dirty="0" smtClean="0"/>
              <a:t> 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melarutkan</a:t>
            </a:r>
            <a:r>
              <a:rPr lang="en-US" dirty="0" smtClean="0"/>
              <a:t> agar, </a:t>
            </a:r>
            <a:r>
              <a:rPr lang="en-US" dirty="0" err="1" smtClean="0"/>
              <a:t>pepton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daging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Penggunaan</a:t>
            </a:r>
            <a:r>
              <a:rPr lang="en-US" dirty="0" smtClean="0"/>
              <a:t>: </a:t>
            </a:r>
            <a:r>
              <a:rPr lang="nl-NL" dirty="0" smtClean="0"/>
              <a:t>untuk uji air dan produk dairy (</a:t>
            </a:r>
            <a:r>
              <a:rPr lang="en-US" dirty="0" err="1" smtClean="0"/>
              <a:t>mikroorganisme</a:t>
            </a:r>
            <a:r>
              <a:rPr lang="en-US" dirty="0" smtClean="0"/>
              <a:t> </a:t>
            </a:r>
            <a:r>
              <a:rPr lang="en-US" dirty="0" err="1" smtClean="0"/>
              <a:t>heterotrof</a:t>
            </a:r>
            <a:r>
              <a:rPr lang="nl-NL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1341</TotalTime>
  <Words>1536</Words>
  <Application>Microsoft Office PowerPoint</Application>
  <PresentationFormat>On-screen Show (4:3)</PresentationFormat>
  <Paragraphs>317</Paragraphs>
  <Slides>38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Equity</vt:lpstr>
      <vt:lpstr>Slide 1</vt:lpstr>
      <vt:lpstr>Kebutuhan nutrisi dan media</vt:lpstr>
      <vt:lpstr>Topik Bahasan</vt:lpstr>
      <vt:lpstr>VJA (Vogel Johnson Agar)</vt:lpstr>
      <vt:lpstr>Unsur kimia sebagai nutrisi</vt:lpstr>
      <vt:lpstr>Unsur kimia sebagai nutrisi</vt:lpstr>
      <vt:lpstr>Unsur kimia sebagai nutrisi</vt:lpstr>
      <vt:lpstr>Klasifikasi mikrobia berdasarkan nutrisinya</vt:lpstr>
      <vt:lpstr>KEMOTROP(IK) (Energi berasal dari bahan kimia)</vt:lpstr>
      <vt:lpstr>FOTOTROP(IK) (Energi berasal dari sinar)</vt:lpstr>
      <vt:lpstr>Slide 11</vt:lpstr>
      <vt:lpstr>Faktor tumbuh</vt:lpstr>
      <vt:lpstr>Persyaratan Pertumbuhan Mikroba</vt:lpstr>
      <vt:lpstr>Slide 14</vt:lpstr>
      <vt:lpstr>Faktor fisik/ lingkungan</vt:lpstr>
      <vt:lpstr>Slide 16</vt:lpstr>
      <vt:lpstr>Slide 17</vt:lpstr>
      <vt:lpstr>Slide 18</vt:lpstr>
      <vt:lpstr>Slide 19</vt:lpstr>
      <vt:lpstr>Slide 20</vt:lpstr>
      <vt:lpstr>Media kultivasi</vt:lpstr>
      <vt:lpstr>Media kultivasi</vt:lpstr>
      <vt:lpstr>Media kultivasi</vt:lpstr>
      <vt:lpstr>Transport nutrisi ke dalam sel</vt:lpstr>
      <vt:lpstr>1. Transport pasif (difusi sederhana)</vt:lpstr>
      <vt:lpstr>Simple diffusion</vt:lpstr>
      <vt:lpstr>2. Facilitated diffusion (misal pemasukan glyserol)</vt:lpstr>
      <vt:lpstr>Facilitated diffusion</vt:lpstr>
      <vt:lpstr>3. Group translocation</vt:lpstr>
      <vt:lpstr>Translokasi kelompok</vt:lpstr>
      <vt:lpstr>4. Transport aktif</vt:lpstr>
      <vt:lpstr>4. Transpot aktif (1)</vt:lpstr>
      <vt:lpstr>Transpot aktif (2)</vt:lpstr>
      <vt:lpstr>Slide 34</vt:lpstr>
      <vt:lpstr>Potato Dextrose Agar (PDA)</vt:lpstr>
      <vt:lpstr>Lactose Broth (LB)</vt:lpstr>
      <vt:lpstr>Peptone glucose yeasy extract (PYG)</vt:lpstr>
      <vt:lpstr>Nutrient Agar (NA)</vt:lpstr>
    </vt:vector>
  </TitlesOfParts>
  <Company>FTP-UGM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Pengendalian pertumbuhan mikrobia </dc:title>
  <dc:creator>RETNO I.</dc:creator>
  <cp:lastModifiedBy>pc1</cp:lastModifiedBy>
  <cp:revision>156</cp:revision>
  <dcterms:created xsi:type="dcterms:W3CDTF">2009-10-18T14:48:21Z</dcterms:created>
  <dcterms:modified xsi:type="dcterms:W3CDTF">2019-03-04T17:25:08Z</dcterms:modified>
</cp:coreProperties>
</file>