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8" r:id="rId50"/>
    <p:sldId id="307" r:id="rId51"/>
    <p:sldId id="306" r:id="rId52"/>
    <p:sldId id="305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1008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Diagonal Corner Rectangle 3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/>
          <a:lstStyle>
            <a:lvl1pPr marL="0" algn="r">
              <a:defRPr sz="360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1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1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9176" y="6508750"/>
            <a:ext cx="463550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933E8E-C153-4BF2-AC88-2436501F98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Fakultas Informatika IT Telkom</a:t>
            </a:r>
          </a:p>
        </p:txBody>
      </p:sp>
    </p:spTree>
    <p:extLst>
      <p:ext uri="{BB962C8B-B14F-4D97-AF65-F5344CB8AC3E}">
        <p14:creationId xmlns:p14="http://schemas.microsoft.com/office/powerpoint/2010/main" val="95424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8963" y="1423990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Fakultas Informatika IT Telkom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00CCE-E972-4439-A833-833BD0AD83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176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0126" y="3267077"/>
            <a:ext cx="74072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3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/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1" y="6513515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9176" y="6513515"/>
            <a:ext cx="463550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EFA59-575F-431A-AE72-E07D7740A7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515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Fakultas Informatika IT Telkom</a:t>
            </a:r>
          </a:p>
        </p:txBody>
      </p:sp>
    </p:spTree>
    <p:extLst>
      <p:ext uri="{BB962C8B-B14F-4D97-AF65-F5344CB8AC3E}">
        <p14:creationId xmlns:p14="http://schemas.microsoft.com/office/powerpoint/2010/main" val="22747338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88963" y="1423990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Fakultas Informatika IT Telkom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0764" y="6515100"/>
            <a:ext cx="465137" cy="2730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5A37B-5B71-47FE-8580-E0AB83095E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210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17539" y="2165352"/>
            <a:ext cx="3748087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00601" y="2165352"/>
            <a:ext cx="37496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68580" indent="0" algn="l">
              <a:spcBef>
                <a:spcPts val="0"/>
              </a:spcBef>
              <a:buNone/>
              <a:defRPr sz="1650" b="0" cap="all" baseline="0"/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535113"/>
            <a:ext cx="4041775" cy="639762"/>
          </a:xfrm>
        </p:spPr>
        <p:txBody>
          <a:bodyPr anchor="b">
            <a:noAutofit/>
          </a:bodyPr>
          <a:lstStyle>
            <a:lvl1pPr marL="68580" indent="0" algn="l">
              <a:spcBef>
                <a:spcPts val="0"/>
              </a:spcBef>
              <a:buNone/>
              <a:defRPr sz="1650" b="0" cap="all" baseline="0"/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2"/>
            <a:ext cx="4040188" cy="3941763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362202"/>
            <a:ext cx="4041775" cy="3941763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Fakultas Informatika IT Telkom</a:t>
            </a:r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0764" y="6515100"/>
            <a:ext cx="465137" cy="2730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3827E-63F9-4869-9A71-D641B020C2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777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88963" y="1423990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Fakultas Informatika IT Telkom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C13E2-E110-4C46-A404-CDCD4BEBE0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76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Fakultas Informatika IT Telkom</a:t>
            </a:r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906A6-DCA5-4437-A948-0C3FCC8EDB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529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057776" y="1057277"/>
            <a:ext cx="3748088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/>
          <a:lstStyle>
            <a:lvl1pPr marL="0" algn="r">
              <a:buNone/>
              <a:defRPr sz="15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1" y="2209800"/>
            <a:ext cx="8666456" cy="3977640"/>
          </a:xfrm>
        </p:spPr>
        <p:txBody>
          <a:bodyPr/>
          <a:lstStyle>
            <a:lvl1pPr marL="219456">
              <a:defRPr sz="2400"/>
            </a:lvl1pPr>
            <a:lvl2pPr marL="445770">
              <a:defRPr sz="2100"/>
            </a:lvl2pPr>
            <a:lvl3pPr marL="617220">
              <a:defRPr sz="1800"/>
            </a:lvl3pPr>
            <a:lvl4pPr marL="788670">
              <a:defRPr sz="1500"/>
            </a:lvl4pPr>
            <a:lvl5pPr marL="946404">
              <a:defRPr sz="15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1" y="6513515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9176" y="6513515"/>
            <a:ext cx="463550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C08D99-78A5-4428-8301-49C38C1860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515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Fakultas Informatika IT Telkom</a:t>
            </a:r>
          </a:p>
        </p:txBody>
      </p:sp>
    </p:spTree>
    <p:extLst>
      <p:ext uri="{BB962C8B-B14F-4D97-AF65-F5344CB8AC3E}">
        <p14:creationId xmlns:p14="http://schemas.microsoft.com/office/powerpoint/2010/main" val="22778053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/>
          <a:lstStyle>
            <a:lvl1pPr marL="0" algn="r">
              <a:buNone/>
              <a:defRPr sz="15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8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050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24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1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9176" y="6508750"/>
            <a:ext cx="463550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B3ED8-7244-4D3D-BD39-3D7C013EAD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Fakultas Informatika IT Telkom</a:t>
            </a:r>
          </a:p>
        </p:txBody>
      </p:sp>
    </p:spTree>
    <p:extLst>
      <p:ext uri="{BB962C8B-B14F-4D97-AF65-F5344CB8AC3E}">
        <p14:creationId xmlns:p14="http://schemas.microsoft.com/office/powerpoint/2010/main" val="4207407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Fakultas Informatika IT Telkom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02D38-4E2B-4C67-8406-53E41F1EB6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156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Fakultas Informatika IT Telkom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0401F-D8E4-4B89-866C-56CDA83C48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58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1"/>
            <a:ext cx="8001000" cy="1216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3438" y="1752600"/>
            <a:ext cx="3924300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3438" y="3962400"/>
            <a:ext cx="3924300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Fakultas Informatika IT Telkom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E77B8-0126-4DE8-B99E-9992EEE62F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2952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1"/>
            <a:ext cx="8001000" cy="1216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Fakultas Informatika IT Telkom</a:t>
            </a:r>
          </a:p>
        </p:txBody>
      </p:sp>
      <p:sp>
        <p:nvSpPr>
          <p:cNvPr id="6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8A06F-9681-4559-94F1-9777BEE52E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451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3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1638" cy="274638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975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  <a:latin typeface="Verdana" panose="020B0604030504040204" pitchFamily="34" charset="0"/>
              </a:rPr>
              <a:t>Fakultas Informatika IT Telkom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1" y="6400800"/>
            <a:ext cx="3001963" cy="274638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975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  <a:latin typeface="Verdana" panose="020B0604030504040204" pitchFamily="34" charset="0"/>
              </a:rPr>
              <a:t>CS 3214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9176" y="6515100"/>
            <a:ext cx="463550" cy="2730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D1EAEE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169259D-AC14-41D2-A9CC-7394A5C034AA}" type="slidenum">
              <a:rPr lang="en-US">
                <a:latin typeface="Verdan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Verdana" panose="020B0604030504040204" pitchFamily="34" charset="0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462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27794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/>
  <p:txStyles>
    <p:titleStyle>
      <a:lvl1pPr marL="40481" indent="-40481" algn="r" rtl="0" eaLnBrk="0" fontAlgn="base" hangingPunct="0">
        <a:spcBef>
          <a:spcPct val="0"/>
        </a:spcBef>
        <a:spcAft>
          <a:spcPct val="0"/>
        </a:spcAft>
        <a:defRPr sz="3450" kern="1200">
          <a:solidFill>
            <a:srgbClr val="BBFAFF"/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lvl2pPr marL="40481" indent="-40481" algn="r" rtl="0" eaLnBrk="0" fontAlgn="base" hangingPunct="0">
        <a:spcBef>
          <a:spcPct val="0"/>
        </a:spcBef>
        <a:spcAft>
          <a:spcPct val="0"/>
        </a:spcAft>
        <a:defRPr sz="3450">
          <a:solidFill>
            <a:srgbClr val="BBFAFF"/>
          </a:solidFill>
          <a:latin typeface="Rockwell" panose="02060603020205020403" pitchFamily="18" charset="0"/>
        </a:defRPr>
      </a:lvl2pPr>
      <a:lvl3pPr marL="40481" indent="-40481" algn="r" rtl="0" eaLnBrk="0" fontAlgn="base" hangingPunct="0">
        <a:spcBef>
          <a:spcPct val="0"/>
        </a:spcBef>
        <a:spcAft>
          <a:spcPct val="0"/>
        </a:spcAft>
        <a:defRPr sz="3450">
          <a:solidFill>
            <a:srgbClr val="BBFAFF"/>
          </a:solidFill>
          <a:latin typeface="Rockwell" panose="02060603020205020403" pitchFamily="18" charset="0"/>
        </a:defRPr>
      </a:lvl3pPr>
      <a:lvl4pPr marL="40481" indent="-40481" algn="r" rtl="0" eaLnBrk="0" fontAlgn="base" hangingPunct="0">
        <a:spcBef>
          <a:spcPct val="0"/>
        </a:spcBef>
        <a:spcAft>
          <a:spcPct val="0"/>
        </a:spcAft>
        <a:defRPr sz="3450">
          <a:solidFill>
            <a:srgbClr val="BBFAFF"/>
          </a:solidFill>
          <a:latin typeface="Rockwell" panose="02060603020205020403" pitchFamily="18" charset="0"/>
        </a:defRPr>
      </a:lvl4pPr>
      <a:lvl5pPr marL="40481" indent="-40481" algn="r" rtl="0" eaLnBrk="0" fontAlgn="base" hangingPunct="0">
        <a:spcBef>
          <a:spcPct val="0"/>
        </a:spcBef>
        <a:spcAft>
          <a:spcPct val="0"/>
        </a:spcAft>
        <a:defRPr sz="3450">
          <a:solidFill>
            <a:srgbClr val="BBFAFF"/>
          </a:solidFill>
          <a:latin typeface="Rockwell" panose="02060603020205020403" pitchFamily="18" charset="0"/>
        </a:defRPr>
      </a:lvl5pPr>
      <a:lvl6pPr marL="383381" indent="-40481" algn="r" rtl="0" fontAlgn="base">
        <a:spcBef>
          <a:spcPct val="0"/>
        </a:spcBef>
        <a:spcAft>
          <a:spcPct val="0"/>
        </a:spcAft>
        <a:defRPr sz="3450">
          <a:solidFill>
            <a:srgbClr val="BBFAFF"/>
          </a:solidFill>
          <a:latin typeface="Rockwell" panose="02060603020205020403" pitchFamily="18" charset="0"/>
        </a:defRPr>
      </a:lvl6pPr>
      <a:lvl7pPr marL="726281" indent="-40481" algn="r" rtl="0" fontAlgn="base">
        <a:spcBef>
          <a:spcPct val="0"/>
        </a:spcBef>
        <a:spcAft>
          <a:spcPct val="0"/>
        </a:spcAft>
        <a:defRPr sz="3450">
          <a:solidFill>
            <a:srgbClr val="BBFAFF"/>
          </a:solidFill>
          <a:latin typeface="Rockwell" panose="02060603020205020403" pitchFamily="18" charset="0"/>
        </a:defRPr>
      </a:lvl7pPr>
      <a:lvl8pPr marL="1069181" indent="-40481" algn="r" rtl="0" fontAlgn="base">
        <a:spcBef>
          <a:spcPct val="0"/>
        </a:spcBef>
        <a:spcAft>
          <a:spcPct val="0"/>
        </a:spcAft>
        <a:defRPr sz="3450">
          <a:solidFill>
            <a:srgbClr val="BBFAFF"/>
          </a:solidFill>
          <a:latin typeface="Rockwell" panose="02060603020205020403" pitchFamily="18" charset="0"/>
        </a:defRPr>
      </a:lvl8pPr>
      <a:lvl9pPr marL="1412081" indent="-40481" algn="r" rtl="0" fontAlgn="base">
        <a:spcBef>
          <a:spcPct val="0"/>
        </a:spcBef>
        <a:spcAft>
          <a:spcPct val="0"/>
        </a:spcAft>
        <a:defRPr sz="3450">
          <a:solidFill>
            <a:srgbClr val="BBFAFF"/>
          </a:solidFill>
          <a:latin typeface="Rockwell" panose="02060603020205020403" pitchFamily="18" charset="0"/>
        </a:defRPr>
      </a:lvl9pPr>
      <a:extLst/>
    </p:titleStyle>
    <p:bodyStyle>
      <a:lvl1pPr marL="219075" indent="-219075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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79822" indent="-17145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9000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616744" indent="-142875" algn="l" rtl="0" eaLnBrk="0" fontAlgn="base" hangingPunct="0">
        <a:spcBef>
          <a:spcPts val="300"/>
        </a:spcBef>
        <a:spcAft>
          <a:spcPct val="0"/>
        </a:spcAft>
        <a:buClr>
          <a:srgbClr val="FF0000"/>
        </a:buClr>
        <a:buSzPct val="100000"/>
        <a:buFont typeface="Wingdings 2" panose="05020102010507070707" pitchFamily="18" charset="2"/>
        <a:buChar char=""/>
        <a:defRPr sz="1725" kern="1200">
          <a:solidFill>
            <a:schemeClr val="tx1"/>
          </a:solidFill>
          <a:latin typeface="+mn-lt"/>
          <a:ea typeface="+mn-ea"/>
          <a:cs typeface="+mn-cs"/>
        </a:defRPr>
      </a:lvl3pPr>
      <a:lvl4pPr marL="753666" indent="-136922" algn="l" rtl="0" eaLnBrk="0" fontAlgn="base" hangingPunct="0">
        <a:spcBef>
          <a:spcPts val="300"/>
        </a:spcBef>
        <a:spcAft>
          <a:spcPct val="0"/>
        </a:spcAft>
        <a:buClr>
          <a:srgbClr val="FF0000"/>
        </a:buClr>
        <a:buSzPct val="100000"/>
        <a:buFont typeface="Wingdings 2" panose="05020102010507070707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890588" indent="-136922" algn="l" rtl="0" eaLnBrk="0" fontAlgn="base" hangingPunct="0">
        <a:spcBef>
          <a:spcPts val="300"/>
        </a:spcBef>
        <a:spcAft>
          <a:spcPct val="0"/>
        </a:spcAft>
        <a:buClr>
          <a:srgbClr val="FF0000"/>
        </a:buClr>
        <a:buSzPct val="100000"/>
        <a:buFont typeface="Wingdings 2" panose="05020102010507070707" pitchFamily="18" charset="2"/>
        <a:buChar char=""/>
        <a:defRPr sz="1425" kern="1200">
          <a:solidFill>
            <a:schemeClr val="tx1"/>
          </a:solidFill>
          <a:latin typeface="+mn-lt"/>
          <a:ea typeface="+mn-ea"/>
          <a:cs typeface="+mn-cs"/>
        </a:defRPr>
      </a:lvl5pPr>
      <a:lvl6pPr marL="1028700" indent="-130302" algn="l" rtl="0" eaLnBrk="1" latinLnBrk="0" hangingPunct="1">
        <a:spcBef>
          <a:spcPts val="300"/>
        </a:spcBef>
        <a:buClr>
          <a:schemeClr val="accent4"/>
        </a:buClr>
        <a:buFont typeface="Wingdings 2"/>
        <a:buChar char=""/>
        <a:defRPr kumimoji="0" sz="135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165860" indent="-130302" algn="l" rtl="0" eaLnBrk="1" latinLnBrk="0" hangingPunct="1">
        <a:spcBef>
          <a:spcPts val="300"/>
        </a:spcBef>
        <a:buClr>
          <a:schemeClr val="accent4"/>
        </a:buClr>
        <a:buFont typeface="Wingdings 2"/>
        <a:buChar char="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303020" indent="-130302" algn="l" rtl="0" eaLnBrk="1" latinLnBrk="0" hangingPunct="1">
        <a:spcBef>
          <a:spcPts val="300"/>
        </a:spcBef>
        <a:buClr>
          <a:schemeClr val="accent4"/>
        </a:buClr>
        <a:buFont typeface="Wingdings 2"/>
        <a:buChar char="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440180" indent="-130302" algn="l" rtl="0" eaLnBrk="1" latinLnBrk="0" hangingPunct="1">
        <a:spcBef>
          <a:spcPts val="300"/>
        </a:spcBef>
        <a:buClr>
          <a:schemeClr val="accent4"/>
        </a:buClr>
        <a:buFont typeface="Wingdings 2"/>
        <a:buChar char="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9.png"/><Relationship Id="rId4" Type="http://schemas.openxmlformats.org/officeDocument/2006/relationships/image" Target="../media/image17.w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8556" y="781879"/>
            <a:ext cx="5943600" cy="641626"/>
          </a:xfrm>
        </p:spPr>
        <p:txBody>
          <a:bodyPr/>
          <a:lstStyle/>
          <a:p>
            <a:pPr>
              <a:defRPr/>
            </a:pPr>
            <a:r>
              <a:rPr lang="en-US" b="1" dirty="0" err="1" smtClean="0">
                <a:effectLst/>
              </a:rPr>
              <a:t>Operasi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Pada</a:t>
            </a:r>
            <a:r>
              <a:rPr lang="en-US" b="1" dirty="0" smtClean="0">
                <a:effectLst/>
              </a:rPr>
              <a:t> Citra </a:t>
            </a:r>
            <a:r>
              <a:rPr lang="en-US" b="1" dirty="0" err="1" smtClean="0">
                <a:effectLst/>
              </a:rPr>
              <a:t>Warna</a:t>
            </a:r>
            <a:endParaRPr lang="en-US" dirty="0"/>
          </a:p>
        </p:txBody>
      </p:sp>
      <p:sp>
        <p:nvSpPr>
          <p:cNvPr id="9626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85F919C-E5AC-41F2-BD33-37A6916823E6}" type="slidenum">
              <a:rPr lang="en-US" smtClean="0">
                <a:solidFill>
                  <a:srgbClr val="D1EAEE"/>
                </a:solidFill>
              </a:rPr>
              <a:pPr/>
              <a:t>1</a:t>
            </a:fld>
            <a:endParaRPr lang="en-US" smtClean="0">
              <a:solidFill>
                <a:srgbClr val="D1EAE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573" y="2801938"/>
            <a:ext cx="7885043" cy="627062"/>
          </a:xfrm>
        </p:spPr>
        <p:txBody>
          <a:bodyPr/>
          <a:lstStyle/>
          <a:p>
            <a:pPr algn="ctr"/>
            <a:r>
              <a:rPr lang="en-US" dirty="0" err="1" smtClean="0"/>
              <a:t>Pertemuan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70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ffectLst/>
              </a:rPr>
              <a:t>Dasar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Warna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</a:t>
            </a:r>
            <a:r>
              <a:rPr lang="en-US" dirty="0" err="1" smtClean="0"/>
              <a:t>ualitas</a:t>
            </a:r>
            <a:r>
              <a:rPr lang="en-US" dirty="0" smtClean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cahaya</a:t>
            </a:r>
            <a:r>
              <a:rPr lang="en-US" dirty="0"/>
              <a:t> yang </a:t>
            </a:r>
            <a:r>
              <a:rPr lang="en-US" dirty="0" err="1"/>
              <a:t>ditentukan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 smtClean="0"/>
              <a:t>. (</a:t>
            </a:r>
            <a:r>
              <a:rPr lang="en-US" dirty="0" err="1" smtClean="0"/>
              <a:t>kromatis</a:t>
            </a:r>
            <a:r>
              <a:rPr lang="en-US" dirty="0" smtClean="0"/>
              <a:t>)</a:t>
            </a:r>
          </a:p>
          <a:p>
            <a:r>
              <a:rPr lang="en-US" dirty="0" err="1"/>
              <a:t>S</a:t>
            </a:r>
            <a:r>
              <a:rPr lang="en-US" dirty="0" err="1" smtClean="0"/>
              <a:t>pektrum</a:t>
            </a:r>
            <a:r>
              <a:rPr lang="en-US" dirty="0" smtClean="0"/>
              <a:t> </a:t>
            </a:r>
            <a:r>
              <a:rPr lang="en-US" dirty="0" err="1"/>
              <a:t>cahaya</a:t>
            </a:r>
            <a:r>
              <a:rPr lang="en-US" dirty="0"/>
              <a:t> </a:t>
            </a:r>
            <a:r>
              <a:rPr lang="en-US" dirty="0" err="1"/>
              <a:t>kromatis</a:t>
            </a:r>
            <a:r>
              <a:rPr lang="en-US" dirty="0"/>
              <a:t> </a:t>
            </a:r>
            <a:r>
              <a:rPr lang="en-US" dirty="0" err="1"/>
              <a:t>berkisar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400-700 nm (Zhou, </a:t>
            </a:r>
            <a:r>
              <a:rPr lang="en-US" dirty="0" err="1"/>
              <a:t>dkk</a:t>
            </a:r>
            <a:r>
              <a:rPr lang="en-US" dirty="0"/>
              <a:t>., 2010</a:t>
            </a:r>
            <a:r>
              <a:rPr lang="en-US" dirty="0" smtClean="0"/>
              <a:t>).</a:t>
            </a:r>
          </a:p>
          <a:p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persepsi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yang </a:t>
            </a:r>
            <a:r>
              <a:rPr lang="en-US" dirty="0" err="1"/>
              <a:t>membedakan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yang lain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smtClean="0"/>
              <a:t>:</a:t>
            </a:r>
          </a:p>
          <a:p>
            <a:r>
              <a:rPr lang="en-US" dirty="0" smtClean="0"/>
              <a:t>Hue</a:t>
            </a:r>
          </a:p>
          <a:p>
            <a:r>
              <a:rPr lang="en-US" dirty="0"/>
              <a:t>S</a:t>
            </a:r>
            <a:r>
              <a:rPr lang="en-US" dirty="0" smtClean="0"/>
              <a:t>aturation </a:t>
            </a:r>
          </a:p>
          <a:p>
            <a:r>
              <a:rPr lang="en-US" dirty="0" smtClean="0"/>
              <a:t>Brightness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92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i="1" dirty="0"/>
              <a:t>Hue</a:t>
            </a:r>
            <a:r>
              <a:rPr lang="en-US" dirty="0"/>
              <a:t> </a:t>
            </a:r>
            <a:r>
              <a:rPr lang="en-US" dirty="0" err="1"/>
              <a:t>merujuk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yang </a:t>
            </a:r>
            <a:r>
              <a:rPr lang="en-US" dirty="0" err="1"/>
              <a:t>dikenal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merah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hijau</a:t>
            </a:r>
            <a:r>
              <a:rPr lang="en-US" dirty="0"/>
              <a:t>. </a:t>
            </a:r>
            <a:r>
              <a:rPr lang="en-US" dirty="0" err="1"/>
              <a:t>Properti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mencerminkan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yang </a:t>
            </a:r>
            <a:r>
              <a:rPr lang="en-US" dirty="0" err="1"/>
              <a:t>ditangkap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yang </a:t>
            </a:r>
            <a:r>
              <a:rPr lang="en-US" dirty="0" err="1"/>
              <a:t>menanggapi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/>
              <a:t> </a:t>
            </a:r>
            <a:r>
              <a:rPr lang="en-US" dirty="0" err="1"/>
              <a:t>cahaya</a:t>
            </a:r>
            <a:r>
              <a:rPr lang="en-US" dirty="0" smtClean="0"/>
              <a:t>.</a:t>
            </a:r>
          </a:p>
          <a:p>
            <a:pPr lvl="0" algn="just"/>
            <a:r>
              <a:rPr lang="en-US" dirty="0" err="1"/>
              <a:t>contoh</a:t>
            </a:r>
            <a:r>
              <a:rPr lang="en-US" dirty="0"/>
              <a:t>,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menangkap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430 </a:t>
            </a:r>
            <a:r>
              <a:rPr lang="en-US" dirty="0" err="1"/>
              <a:t>dan</a:t>
            </a:r>
            <a:r>
              <a:rPr lang="en-US" dirty="0"/>
              <a:t> 480 nanometer, </a:t>
            </a:r>
            <a:r>
              <a:rPr lang="en-US" dirty="0" err="1"/>
              <a:t>sensasi</a:t>
            </a:r>
            <a:r>
              <a:rPr lang="en-US" dirty="0"/>
              <a:t> yang </a:t>
            </a:r>
            <a:r>
              <a:rPr lang="en-US" dirty="0" err="1"/>
              <a:t>diterima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biru</a:t>
            </a:r>
            <a:r>
              <a:rPr lang="en-US" dirty="0"/>
              <a:t>, </a:t>
            </a:r>
            <a:r>
              <a:rPr lang="en-US" dirty="0" err="1"/>
              <a:t>sedangkan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/>
              <a:t> </a:t>
            </a:r>
            <a:r>
              <a:rPr lang="en-US" dirty="0" err="1"/>
              <a:t>berkisar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570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600 nm, </a:t>
            </a:r>
            <a:r>
              <a:rPr lang="en-US" dirty="0" err="1"/>
              <a:t>warna</a:t>
            </a:r>
            <a:r>
              <a:rPr lang="en-US" dirty="0"/>
              <a:t> yang </a:t>
            </a:r>
            <a:r>
              <a:rPr lang="en-US" dirty="0" err="1"/>
              <a:t>terlihat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kuning</a:t>
            </a:r>
            <a:r>
              <a:rPr lang="en-US" dirty="0"/>
              <a:t> (Crane, 1997),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campuran</a:t>
            </a:r>
            <a:r>
              <a:rPr lang="en-US" dirty="0"/>
              <a:t> </a:t>
            </a:r>
            <a:r>
              <a:rPr lang="en-US" dirty="0" err="1"/>
              <a:t>merah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hijau</a:t>
            </a:r>
            <a:r>
              <a:rPr lang="en-US" dirty="0"/>
              <a:t> </a:t>
            </a:r>
            <a:r>
              <a:rPr lang="en-US" dirty="0" err="1"/>
              <a:t>terlihat</a:t>
            </a:r>
            <a:r>
              <a:rPr lang="en-US" dirty="0"/>
              <a:t> </a:t>
            </a:r>
            <a:r>
              <a:rPr lang="en-US" dirty="0" err="1"/>
              <a:t>kuning</a:t>
            </a:r>
            <a:r>
              <a:rPr lang="en-US" dirty="0"/>
              <a:t>.</a:t>
            </a:r>
          </a:p>
          <a:p>
            <a:pPr algn="just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9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8"/>
            <a:ext cx="8229600" cy="3707640"/>
          </a:xfrm>
        </p:spPr>
        <p:txBody>
          <a:bodyPr/>
          <a:lstStyle/>
          <a:p>
            <a:pPr algn="just"/>
            <a:r>
              <a:rPr lang="en-US" i="1" dirty="0"/>
              <a:t>Saturation</a:t>
            </a:r>
            <a:r>
              <a:rPr lang="en-US" dirty="0"/>
              <a:t>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kemurnian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seberapa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cahaya</a:t>
            </a:r>
            <a:r>
              <a:rPr lang="en-US" dirty="0"/>
              <a:t> </a:t>
            </a:r>
            <a:r>
              <a:rPr lang="en-US" dirty="0" err="1"/>
              <a:t>putih</a:t>
            </a:r>
            <a:r>
              <a:rPr lang="en-US" dirty="0"/>
              <a:t> yang </a:t>
            </a:r>
            <a:r>
              <a:rPr lang="en-US" dirty="0" err="1"/>
              <a:t>tercampur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i="1" dirty="0"/>
              <a:t>hue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murni</a:t>
            </a:r>
            <a:r>
              <a:rPr lang="en-US" dirty="0"/>
              <a:t> </a:t>
            </a:r>
            <a:r>
              <a:rPr lang="en-US" dirty="0" err="1"/>
              <a:t>bersaturasi</a:t>
            </a:r>
            <a:r>
              <a:rPr lang="en-US" dirty="0"/>
              <a:t> 100%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mengandung</a:t>
            </a:r>
            <a:r>
              <a:rPr lang="en-US" dirty="0"/>
              <a:t> </a:t>
            </a:r>
            <a:r>
              <a:rPr lang="en-US" dirty="0" err="1"/>
              <a:t>cahaya</a:t>
            </a:r>
            <a:r>
              <a:rPr lang="en-US" dirty="0"/>
              <a:t> </a:t>
            </a:r>
            <a:r>
              <a:rPr lang="en-US" dirty="0" err="1"/>
              <a:t>putih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 smtClean="0"/>
              <a:t>sekali</a:t>
            </a:r>
            <a:endParaRPr lang="en-US" dirty="0" smtClean="0"/>
          </a:p>
          <a:p>
            <a:pPr lvl="0" algn="just"/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murni</a:t>
            </a:r>
            <a:r>
              <a:rPr lang="en-US" dirty="0"/>
              <a:t> yang </a:t>
            </a:r>
            <a:r>
              <a:rPr lang="en-US" dirty="0" err="1"/>
              <a:t>bercampur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cahaya</a:t>
            </a:r>
            <a:r>
              <a:rPr lang="en-US" dirty="0"/>
              <a:t> </a:t>
            </a:r>
            <a:r>
              <a:rPr lang="en-US" dirty="0" err="1"/>
              <a:t>putih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saturasi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0 </a:t>
            </a:r>
            <a:r>
              <a:rPr lang="en-US" dirty="0" err="1"/>
              <a:t>dan</a:t>
            </a:r>
            <a:r>
              <a:rPr lang="en-US" dirty="0"/>
              <a:t> 100%.</a:t>
            </a:r>
          </a:p>
          <a:p>
            <a:pPr algn="just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12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456"/>
            <a:ext cx="8229600" cy="4525962"/>
          </a:xfrm>
        </p:spPr>
        <p:txBody>
          <a:bodyPr/>
          <a:lstStyle/>
          <a:p>
            <a:pPr algn="just"/>
            <a:r>
              <a:rPr lang="en-US" i="1" dirty="0"/>
              <a:t>Brightness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kadang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i="1" dirty="0"/>
              <a:t>lightness </a:t>
            </a:r>
            <a:r>
              <a:rPr lang="en-US" dirty="0"/>
              <a:t>(</a:t>
            </a:r>
            <a:r>
              <a:rPr lang="en-US" dirty="0" err="1"/>
              <a:t>kecerahan</a:t>
            </a:r>
            <a:r>
              <a:rPr lang="en-US" dirty="0"/>
              <a:t>)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intensitas</a:t>
            </a:r>
            <a:r>
              <a:rPr lang="en-US" dirty="0"/>
              <a:t> </a:t>
            </a:r>
            <a:r>
              <a:rPr lang="en-US" dirty="0" err="1"/>
              <a:t>pantulan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yang </a:t>
            </a:r>
            <a:r>
              <a:rPr lang="en-US" dirty="0" err="1"/>
              <a:t>diterima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/>
              <a:t>Intensitas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dinyatakan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putih</a:t>
            </a:r>
            <a:r>
              <a:rPr lang="en-US" dirty="0"/>
              <a:t> </a:t>
            </a:r>
            <a:r>
              <a:rPr lang="en-US" dirty="0" err="1"/>
              <a:t>menuju</a:t>
            </a:r>
            <a:r>
              <a:rPr lang="en-US" dirty="0"/>
              <a:t> </a:t>
            </a:r>
            <a:r>
              <a:rPr lang="en-US" dirty="0" err="1"/>
              <a:t>abu-abu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terakhir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hitam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yang </a:t>
            </a:r>
            <a:r>
              <a:rPr lang="en-US" dirty="0" err="1"/>
              <a:t>dikenal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istilah</a:t>
            </a:r>
            <a:r>
              <a:rPr lang="en-US" dirty="0"/>
              <a:t> </a:t>
            </a:r>
            <a:r>
              <a:rPr lang="en-US" dirty="0" err="1"/>
              <a:t>aras</a:t>
            </a:r>
            <a:r>
              <a:rPr lang="en-US" dirty="0"/>
              <a:t> </a:t>
            </a:r>
            <a:r>
              <a:rPr lang="en-US" dirty="0" err="1" smtClean="0"/>
              <a:t>keabuan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 smtClean="0"/>
              <a:t>Istilah</a:t>
            </a:r>
            <a:r>
              <a:rPr lang="en-US" dirty="0" smtClean="0"/>
              <a:t> </a:t>
            </a:r>
            <a:r>
              <a:rPr lang="en-US" dirty="0" err="1"/>
              <a:t>kromatik</a:t>
            </a:r>
            <a:r>
              <a:rPr lang="en-US" dirty="0"/>
              <a:t>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gabungan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i="1" dirty="0"/>
              <a:t>hue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i="1" dirty="0"/>
              <a:t>saturation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istilah</a:t>
            </a:r>
            <a:r>
              <a:rPr lang="en-US" dirty="0"/>
              <a:t> </a:t>
            </a:r>
            <a:r>
              <a:rPr lang="en-US" dirty="0" err="1"/>
              <a:t>akromatik</a:t>
            </a:r>
            <a:r>
              <a:rPr lang="en-US" dirty="0"/>
              <a:t> </a:t>
            </a:r>
            <a:r>
              <a:rPr lang="en-US" dirty="0" err="1"/>
              <a:t>merujuk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kecerahan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35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ffectLst/>
              </a:rPr>
              <a:t>Ruang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Warna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Gonzalez &amp; Woods (2002) </a:t>
            </a:r>
            <a:r>
              <a:rPr lang="en-US" dirty="0" err="1"/>
              <a:t>mendefinisikan</a:t>
            </a:r>
            <a:r>
              <a:rPr lang="en-US" dirty="0"/>
              <a:t>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(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kadang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model </a:t>
            </a:r>
            <a:r>
              <a:rPr lang="en-US" dirty="0" err="1"/>
              <a:t>warna</a:t>
            </a:r>
            <a:r>
              <a:rPr lang="en-US" dirty="0"/>
              <a:t>)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spesifikasi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koordinat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subruang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dinyatakan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di </a:t>
            </a:r>
            <a:r>
              <a:rPr lang="en-US" dirty="0" err="1"/>
              <a:t>dalamnya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dibentuknya</a:t>
            </a:r>
            <a:r>
              <a:rPr lang="en-US" dirty="0"/>
              <a:t>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memfasilitasi</a:t>
            </a:r>
            <a:r>
              <a:rPr lang="en-US" dirty="0"/>
              <a:t> </a:t>
            </a:r>
            <a:r>
              <a:rPr lang="en-US" dirty="0" err="1"/>
              <a:t>spesifikasi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. </a:t>
            </a:r>
            <a:r>
              <a:rPr lang="en-US" dirty="0" smtClean="0"/>
              <a:t>RGB</a:t>
            </a:r>
            <a:r>
              <a:rPr lang="en-US" dirty="0"/>
              <a:t>, yang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watak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menangkap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. </a:t>
            </a:r>
            <a:r>
              <a:rPr lang="en-US" dirty="0" smtClean="0"/>
              <a:t>HSI</a:t>
            </a:r>
            <a:r>
              <a:rPr lang="en-US" dirty="0"/>
              <a:t>, CMY, LUV, </a:t>
            </a:r>
            <a:r>
              <a:rPr lang="en-US" dirty="0" err="1"/>
              <a:t>dan</a:t>
            </a:r>
            <a:r>
              <a:rPr lang="en-US" dirty="0"/>
              <a:t> YIQ.</a:t>
            </a:r>
          </a:p>
          <a:p>
            <a:pPr algn="just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0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9738"/>
            <a:ext cx="8229600" cy="8636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RGB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00138"/>
            <a:ext cx="8229600" cy="1554162"/>
          </a:xfrm>
        </p:spPr>
        <p:txBody>
          <a:bodyPr/>
          <a:lstStyle/>
          <a:p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/>
              <a:t>piksel</a:t>
            </a:r>
            <a:r>
              <a:rPr lang="en-US" dirty="0"/>
              <a:t> </a:t>
            </a:r>
            <a:r>
              <a:rPr lang="en-US" dirty="0" err="1"/>
              <a:t>dibentuk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ketiga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/>
              <a:t>Mengingat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merah</a:t>
            </a:r>
            <a:r>
              <a:rPr lang="en-US" dirty="0"/>
              <a:t>, </a:t>
            </a:r>
            <a:r>
              <a:rPr lang="en-US" dirty="0" err="1"/>
              <a:t>hijau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biru</a:t>
            </a:r>
            <a:r>
              <a:rPr lang="en-US" dirty="0"/>
              <a:t> </a:t>
            </a:r>
            <a:r>
              <a:rPr lang="en-US" dirty="0" err="1"/>
              <a:t>sesungguhnya</a:t>
            </a:r>
            <a:r>
              <a:rPr lang="en-US" dirty="0"/>
              <a:t> </a:t>
            </a:r>
            <a:r>
              <a:rPr lang="en-US" dirty="0" err="1"/>
              <a:t>terkorelasi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,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sulit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pemrosesan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(Crane, 1997).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105" y="2971449"/>
            <a:ext cx="4857436" cy="3680176"/>
          </a:xfrm>
          <a:prstGeom prst="rect">
            <a:avLst/>
          </a:prstGeom>
          <a:solidFill>
            <a:srgbClr val="FFFF00"/>
          </a:solidFill>
        </p:spPr>
      </p:pic>
    </p:spTree>
    <p:extLst>
      <p:ext uri="{BB962C8B-B14F-4D97-AF65-F5344CB8AC3E}">
        <p14:creationId xmlns:p14="http://schemas.microsoft.com/office/powerpoint/2010/main" val="370301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ffectLst/>
              </a:rPr>
              <a:t>Ruang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Warna</a:t>
            </a:r>
            <a:r>
              <a:rPr lang="en-US" dirty="0">
                <a:effectLst/>
              </a:rPr>
              <a:t> CMY/CMYK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Model </a:t>
                </a:r>
                <a:r>
                  <a:rPr lang="en-US" dirty="0" err="1"/>
                  <a:t>warna</a:t>
                </a:r>
                <a:r>
                  <a:rPr lang="en-US" dirty="0"/>
                  <a:t> CMY (</a:t>
                </a:r>
                <a:r>
                  <a:rPr lang="en-US" i="1" dirty="0"/>
                  <a:t>cyan</a:t>
                </a:r>
                <a:r>
                  <a:rPr lang="en-US" dirty="0"/>
                  <a:t>, </a:t>
                </a:r>
                <a:r>
                  <a:rPr lang="en-US" i="1" dirty="0"/>
                  <a:t>magenta</a:t>
                </a:r>
                <a:r>
                  <a:rPr lang="en-US" dirty="0"/>
                  <a:t>, </a:t>
                </a:r>
                <a:r>
                  <a:rPr lang="en-US" i="1" dirty="0"/>
                  <a:t>yellow</a:t>
                </a:r>
                <a:r>
                  <a:rPr lang="en-US" dirty="0"/>
                  <a:t>) </a:t>
                </a:r>
                <a:r>
                  <a:rPr lang="en-US" dirty="0" err="1"/>
                  <a:t>mempunyai</a:t>
                </a:r>
                <a:r>
                  <a:rPr lang="en-US" dirty="0"/>
                  <a:t> </a:t>
                </a:r>
                <a:r>
                  <a:rPr lang="en-US" dirty="0" err="1"/>
                  <a:t>hubungan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RGB </a:t>
                </a:r>
                <a:r>
                  <a:rPr lang="en-US" dirty="0" err="1"/>
                  <a:t>sebagai</a:t>
                </a:r>
                <a:r>
                  <a:rPr lang="en-US" dirty="0"/>
                  <a:t> </a:t>
                </a:r>
                <a:r>
                  <a:rPr lang="en-US" dirty="0" err="1"/>
                  <a:t>berikut</a:t>
                </a:r>
                <a:r>
                  <a:rPr lang="en-US" dirty="0"/>
                  <a:t>:</a:t>
                </a:r>
              </a:p>
              <a:p>
                <a:r>
                  <a:rPr lang="en-US" dirty="0"/>
                  <a:t> 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mr>
                        </m:m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	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en-US" dirty="0"/>
                  <a:t>R, G, </a:t>
                </a:r>
                <a:r>
                  <a:rPr lang="en-US" dirty="0" err="1"/>
                  <a:t>dan</a:t>
                </a:r>
                <a:r>
                  <a:rPr lang="en-US" dirty="0"/>
                  <a:t> B </a:t>
                </a:r>
                <a:r>
                  <a:rPr lang="en-US" dirty="0" err="1"/>
                  <a:t>berupa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</a:t>
                </a:r>
                <a:r>
                  <a:rPr lang="en-US" dirty="0" err="1"/>
                  <a:t>warna</a:t>
                </a:r>
                <a:r>
                  <a:rPr lang="en-US" dirty="0"/>
                  <a:t> yang </a:t>
                </a:r>
                <a:r>
                  <a:rPr lang="en-US" dirty="0" err="1"/>
                  <a:t>telah</a:t>
                </a:r>
                <a:r>
                  <a:rPr lang="en-US" dirty="0"/>
                  <a:t> </a:t>
                </a:r>
                <a:r>
                  <a:rPr lang="en-US" dirty="0" err="1"/>
                  <a:t>dinormalisasi</a:t>
                </a:r>
                <a:r>
                  <a:rPr lang="en-US" dirty="0"/>
                  <a:t>,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jangkauan</a:t>
                </a:r>
                <a:r>
                  <a:rPr lang="en-US" dirty="0"/>
                  <a:t> [0, 1].</a:t>
                </a:r>
              </a:p>
              <a:p>
                <a:r>
                  <a:rPr lang="en-US" dirty="0" err="1"/>
                  <a:t>Pada</a:t>
                </a:r>
                <a:r>
                  <a:rPr lang="en-US" dirty="0"/>
                  <a:t> CMY, </a:t>
                </a:r>
                <a:r>
                  <a:rPr lang="en-US" dirty="0" err="1"/>
                  <a:t>warna</a:t>
                </a:r>
                <a:r>
                  <a:rPr lang="en-US" dirty="0"/>
                  <a:t> </a:t>
                </a:r>
                <a:r>
                  <a:rPr lang="en-US" dirty="0" err="1"/>
                  <a:t>hitam</a:t>
                </a:r>
                <a:r>
                  <a:rPr lang="en-US" dirty="0"/>
                  <a:t> </a:t>
                </a:r>
                <a:r>
                  <a:rPr lang="en-US" dirty="0" err="1"/>
                  <a:t>diperoleh</a:t>
                </a:r>
                <a:r>
                  <a:rPr lang="en-US" dirty="0"/>
                  <a:t> </a:t>
                </a:r>
                <a:r>
                  <a:rPr lang="en-US" dirty="0" err="1"/>
                  <a:t>jika</a:t>
                </a:r>
                <a:r>
                  <a:rPr lang="en-US" dirty="0"/>
                  <a:t> C, M, </a:t>
                </a:r>
                <a:r>
                  <a:rPr lang="en-US" dirty="0" err="1"/>
                  <a:t>dan</a:t>
                </a:r>
                <a:r>
                  <a:rPr lang="en-US" dirty="0"/>
                  <a:t> Y </a:t>
                </a:r>
                <a:r>
                  <a:rPr lang="en-US" dirty="0" err="1"/>
                  <a:t>bernilai</a:t>
                </a:r>
                <a:r>
                  <a:rPr lang="en-US" dirty="0"/>
                  <a:t> </a:t>
                </a:r>
                <a:r>
                  <a:rPr lang="en-US" dirty="0" err="1" smtClean="0"/>
                  <a:t>sama</a:t>
                </a:r>
                <a:r>
                  <a:rPr lang="en-US" dirty="0" smtClean="0"/>
                  <a:t>, </a:t>
                </a:r>
                <a:r>
                  <a:rPr lang="en-US" dirty="0" err="1" smtClean="0"/>
                  <a:t>namun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ada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aplikasi</a:t>
                </a:r>
                <a:r>
                  <a:rPr lang="en-US" dirty="0" smtClean="0"/>
                  <a:t> yang </a:t>
                </a:r>
                <a:r>
                  <a:rPr lang="en-US" dirty="0" err="1" smtClean="0"/>
                  <a:t>menambahkan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warna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hitam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sendiri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yaitu</a:t>
                </a:r>
                <a:r>
                  <a:rPr lang="en-US" dirty="0" smtClean="0"/>
                  <a:t> K .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96" t="-1211" r="-1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44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351" y="4412457"/>
            <a:ext cx="8229600" cy="4525962"/>
          </a:xfrm>
        </p:spPr>
        <p:txBody>
          <a:bodyPr/>
          <a:lstStyle/>
          <a:p>
            <a:r>
              <a:rPr lang="en-US" dirty="0" err="1"/>
              <a:t>konversi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CMY </a:t>
            </a:r>
            <a:r>
              <a:rPr lang="en-US" dirty="0" err="1"/>
              <a:t>ke</a:t>
            </a:r>
            <a:r>
              <a:rPr lang="en-US" dirty="0"/>
              <a:t> CMYK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perhitungan</a:t>
            </a:r>
            <a:r>
              <a:rPr lang="en-US" dirty="0"/>
              <a:t>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1" y="342901"/>
            <a:ext cx="7318056" cy="3659028"/>
          </a:xfrm>
          <a:prstGeom prst="rect">
            <a:avLst/>
          </a:prstGeom>
          <a:solidFill>
            <a:schemeClr val="tx2"/>
          </a:solidFill>
        </p:spPr>
      </p:pic>
    </p:spTree>
    <p:extLst>
      <p:ext uri="{BB962C8B-B14F-4D97-AF65-F5344CB8AC3E}">
        <p14:creationId xmlns:p14="http://schemas.microsoft.com/office/powerpoint/2010/main" val="106866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95300"/>
            <a:ext cx="8229600" cy="5676900"/>
          </a:xfrm>
        </p:spPr>
        <p:txBody>
          <a:bodyPr/>
          <a:lstStyle/>
          <a:p>
            <a:r>
              <a:rPr lang="en-US" sz="1400" dirty="0"/>
              <a:t>(Crane, 1997):</a:t>
            </a:r>
          </a:p>
          <a:p>
            <a:r>
              <a:rPr lang="en-US" sz="1400" dirty="0"/>
              <a:t> </a:t>
            </a:r>
          </a:p>
          <a:p>
            <a:r>
              <a:rPr lang="en-US" sz="1400" i="1" dirty="0"/>
              <a:t>K = min(C, M, Y)</a:t>
            </a:r>
            <a:r>
              <a:rPr lang="en-US" sz="1400" dirty="0"/>
              <a:t>							(9.2)</a:t>
            </a:r>
          </a:p>
          <a:p>
            <a:r>
              <a:rPr lang="en-US" sz="1400" i="1" dirty="0"/>
              <a:t>C’ = C - K</a:t>
            </a:r>
            <a:r>
              <a:rPr lang="en-US" sz="1400" dirty="0"/>
              <a:t>								(9.3)</a:t>
            </a:r>
          </a:p>
          <a:p>
            <a:r>
              <a:rPr lang="en-US" sz="1400" i="1" dirty="0"/>
              <a:t>M’ = M - K</a:t>
            </a:r>
            <a:r>
              <a:rPr lang="en-US" sz="1400" dirty="0"/>
              <a:t>								(9.4)</a:t>
            </a:r>
          </a:p>
          <a:p>
            <a:r>
              <a:rPr lang="en-US" sz="1400" i="1" dirty="0"/>
              <a:t>Y’ = Y - K</a:t>
            </a:r>
            <a:r>
              <a:rPr lang="en-US" sz="1400" dirty="0"/>
              <a:t>								(9.5)</a:t>
            </a:r>
          </a:p>
          <a:p>
            <a:r>
              <a:rPr lang="en-US" sz="1400" dirty="0"/>
              <a:t> </a:t>
            </a:r>
          </a:p>
          <a:p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pendekatan</a:t>
            </a:r>
            <a:r>
              <a:rPr lang="en-US" sz="1400" dirty="0"/>
              <a:t> </a:t>
            </a:r>
            <a:r>
              <a:rPr lang="en-US" sz="1400" dirty="0" err="1"/>
              <a:t>seperti</a:t>
            </a:r>
            <a:r>
              <a:rPr lang="en-US" sz="1400" dirty="0"/>
              <a:t> </a:t>
            </a:r>
            <a:r>
              <a:rPr lang="en-US" sz="1400" dirty="0" err="1"/>
              <a:t>itu</a:t>
            </a:r>
            <a:r>
              <a:rPr lang="en-US" sz="1400" dirty="0"/>
              <a:t>, </a:t>
            </a:r>
            <a:r>
              <a:rPr lang="en-US" sz="1400" dirty="0" err="1"/>
              <a:t>salah</a:t>
            </a:r>
            <a:r>
              <a:rPr lang="en-US" sz="1400" dirty="0"/>
              <a:t> </a:t>
            </a:r>
            <a:r>
              <a:rPr lang="en-US" sz="1400" dirty="0" err="1"/>
              <a:t>satu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C’, M’, </a:t>
            </a:r>
            <a:r>
              <a:rPr lang="en-US" sz="1400" dirty="0" err="1"/>
              <a:t>atau</a:t>
            </a:r>
            <a:r>
              <a:rPr lang="en-US" sz="1400" dirty="0"/>
              <a:t> Y’ </a:t>
            </a:r>
            <a:r>
              <a:rPr lang="en-US" sz="1400" dirty="0" err="1"/>
              <a:t>akan</a:t>
            </a:r>
            <a:r>
              <a:rPr lang="en-US" sz="1400" dirty="0"/>
              <a:t> </a:t>
            </a:r>
            <a:r>
              <a:rPr lang="en-US" sz="1400" dirty="0" err="1"/>
              <a:t>bernilai</a:t>
            </a:r>
            <a:r>
              <a:rPr lang="en-US" sz="1400" dirty="0"/>
              <a:t> 0. </a:t>
            </a:r>
            <a:r>
              <a:rPr lang="en-US" sz="1400" dirty="0" err="1"/>
              <a:t>Namun</a:t>
            </a:r>
            <a:r>
              <a:rPr lang="en-US" sz="1400" dirty="0"/>
              <a:t>, </a:t>
            </a:r>
            <a:r>
              <a:rPr lang="en-US" sz="1400" dirty="0" err="1"/>
              <a:t>ada</a:t>
            </a:r>
            <a:r>
              <a:rPr lang="en-US" sz="1400" dirty="0"/>
              <a:t> pula yang </a:t>
            </a:r>
            <a:r>
              <a:rPr lang="en-US" sz="1400" dirty="0" err="1"/>
              <a:t>menggunakan</a:t>
            </a:r>
            <a:r>
              <a:rPr lang="en-US" sz="1400" dirty="0"/>
              <a:t> </a:t>
            </a:r>
            <a:r>
              <a:rPr lang="en-US" sz="1400" dirty="0" err="1"/>
              <a:t>rumus</a:t>
            </a:r>
            <a:r>
              <a:rPr lang="en-US" sz="1400" dirty="0"/>
              <a:t> </a:t>
            </a:r>
            <a:r>
              <a:rPr lang="en-US" sz="1400" dirty="0" err="1"/>
              <a:t>seperti</a:t>
            </a:r>
            <a:r>
              <a:rPr lang="en-US" sz="1400" dirty="0"/>
              <a:t> </a:t>
            </a:r>
            <a:r>
              <a:rPr lang="en-US" sz="1400" dirty="0" err="1"/>
              <a:t>berikut</a:t>
            </a:r>
            <a:r>
              <a:rPr lang="en-US" sz="1400" dirty="0"/>
              <a:t> (Dietrich, 2003):</a:t>
            </a:r>
          </a:p>
          <a:p>
            <a:r>
              <a:rPr lang="en-US" sz="1400" dirty="0"/>
              <a:t> </a:t>
            </a:r>
          </a:p>
          <a:p>
            <a:r>
              <a:rPr lang="en-US" sz="1400" i="1" dirty="0"/>
              <a:t>K = min(C, M, Y)</a:t>
            </a:r>
            <a:r>
              <a:rPr lang="en-US" sz="1400" dirty="0"/>
              <a:t>							(9.6)</a:t>
            </a:r>
          </a:p>
          <a:p>
            <a:r>
              <a:rPr lang="en-US" sz="1400" i="1" dirty="0"/>
              <a:t>C = (C – K)/(1-K)</a:t>
            </a:r>
            <a:r>
              <a:rPr lang="en-US" sz="1400" dirty="0"/>
              <a:t>							(9.7)</a:t>
            </a:r>
          </a:p>
          <a:p>
            <a:r>
              <a:rPr lang="en-US" sz="1400" i="1" dirty="0"/>
              <a:t>M = (M – K) (1-K)</a:t>
            </a:r>
            <a:r>
              <a:rPr lang="en-US" sz="1400" dirty="0"/>
              <a:t>							(9.8)</a:t>
            </a:r>
          </a:p>
          <a:p>
            <a:r>
              <a:rPr lang="en-US" sz="1400" i="1" dirty="0"/>
              <a:t>Y = (Y – K) (1-K)</a:t>
            </a:r>
            <a:r>
              <a:rPr lang="en-US" sz="1400" dirty="0"/>
              <a:t>							(9.9)</a:t>
            </a:r>
          </a:p>
          <a:p>
            <a:r>
              <a:rPr lang="en-US" sz="1400" dirty="0"/>
              <a:t> </a:t>
            </a:r>
          </a:p>
          <a:p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hal</a:t>
            </a:r>
            <a:r>
              <a:rPr lang="en-US" sz="1400" dirty="0"/>
              <a:t> </a:t>
            </a:r>
            <a:r>
              <a:rPr lang="en-US" sz="1400" dirty="0" err="1"/>
              <a:t>ini</a:t>
            </a:r>
            <a:r>
              <a:rPr lang="en-US" sz="1400" dirty="0"/>
              <a:t>, </a:t>
            </a:r>
            <a:r>
              <a:rPr lang="en-US" sz="1400" dirty="0" err="1"/>
              <a:t>jika</a:t>
            </a:r>
            <a:r>
              <a:rPr lang="en-US" sz="1400" dirty="0"/>
              <a:t> K = 1, C=Y=K=0.</a:t>
            </a:r>
          </a:p>
          <a:p>
            <a:r>
              <a:rPr lang="en-US" sz="1400" dirty="0"/>
              <a:t>	</a:t>
            </a:r>
            <a:r>
              <a:rPr lang="en-US" sz="1400" dirty="0" err="1"/>
              <a:t>Selain</a:t>
            </a:r>
            <a:r>
              <a:rPr lang="en-US" sz="1400" dirty="0"/>
              <a:t> </a:t>
            </a:r>
            <a:r>
              <a:rPr lang="en-US" sz="1400" dirty="0" err="1"/>
              <a:t>itu</a:t>
            </a:r>
            <a:r>
              <a:rPr lang="en-US" sz="1400" dirty="0"/>
              <a:t>, </a:t>
            </a:r>
            <a:r>
              <a:rPr lang="en-US" sz="1400" dirty="0" err="1"/>
              <a:t>pendekatan</a:t>
            </a:r>
            <a:r>
              <a:rPr lang="en-US" sz="1400" dirty="0"/>
              <a:t> yang lain </a:t>
            </a:r>
            <a:r>
              <a:rPr lang="en-US" sz="1400" dirty="0" err="1"/>
              <a:t>terdapat</a:t>
            </a:r>
            <a:r>
              <a:rPr lang="en-US" sz="1400" dirty="0"/>
              <a:t> </a:t>
            </a:r>
            <a:r>
              <a:rPr lang="en-US" sz="1400" dirty="0" err="1"/>
              <a:t>pada</a:t>
            </a:r>
            <a:r>
              <a:rPr lang="en-US" sz="1400" dirty="0"/>
              <a:t> Pratt (2001). </a:t>
            </a:r>
            <a:r>
              <a:rPr lang="en-US" sz="1400" dirty="0" err="1"/>
              <a:t>Rumus</a:t>
            </a:r>
            <a:r>
              <a:rPr lang="en-US" sz="1400" dirty="0"/>
              <a:t> yang </a:t>
            </a:r>
            <a:r>
              <a:rPr lang="en-US" sz="1400" dirty="0" err="1"/>
              <a:t>digunakan</a:t>
            </a:r>
            <a:r>
              <a:rPr lang="en-US" sz="1400" dirty="0"/>
              <a:t> </a:t>
            </a:r>
            <a:r>
              <a:rPr lang="en-US" sz="1400" dirty="0" err="1"/>
              <a:t>berupa</a:t>
            </a:r>
            <a:r>
              <a:rPr lang="en-US" sz="1400" dirty="0"/>
              <a:t>:</a:t>
            </a:r>
          </a:p>
          <a:p>
            <a:r>
              <a:rPr lang="en-US" sz="1400" i="1" dirty="0"/>
              <a:t>K</a:t>
            </a:r>
            <a:r>
              <a:rPr lang="en-US" sz="1400" i="1" baseline="-25000" dirty="0"/>
              <a:t>b</a:t>
            </a:r>
            <a:r>
              <a:rPr lang="en-US" sz="1400" i="1" dirty="0"/>
              <a:t> = min(1-R, 1-G, 1-B)</a:t>
            </a:r>
            <a:r>
              <a:rPr lang="en-US" sz="1400" dirty="0"/>
              <a:t>						(9.10)</a:t>
            </a:r>
          </a:p>
          <a:p>
            <a:r>
              <a:rPr lang="en-US" sz="1400" i="1" dirty="0"/>
              <a:t>C = 1 - R - </a:t>
            </a:r>
            <a:r>
              <a:rPr lang="en-US" sz="1400" i="1" dirty="0" err="1"/>
              <a:t>uK</a:t>
            </a:r>
            <a:r>
              <a:rPr lang="en-US" sz="1400" i="1" baseline="-25000" dirty="0" err="1"/>
              <a:t>b</a:t>
            </a:r>
            <a:r>
              <a:rPr lang="en-US" sz="1400" i="1" baseline="-25000" dirty="0"/>
              <a:t>	</a:t>
            </a:r>
            <a:r>
              <a:rPr lang="en-US" sz="1400" dirty="0"/>
              <a:t>						(9.11)</a:t>
            </a:r>
          </a:p>
          <a:p>
            <a:r>
              <a:rPr lang="en-US" sz="1400" i="1" dirty="0"/>
              <a:t>M = 1 – G  - </a:t>
            </a:r>
            <a:r>
              <a:rPr lang="en-US" sz="1400" i="1" dirty="0" err="1"/>
              <a:t>uK</a:t>
            </a:r>
            <a:r>
              <a:rPr lang="en-US" sz="1400" i="1" baseline="-25000" dirty="0" err="1"/>
              <a:t>b</a:t>
            </a:r>
            <a:r>
              <a:rPr lang="en-US" sz="1400" i="1" baseline="-25000" dirty="0"/>
              <a:t>	</a:t>
            </a:r>
            <a:r>
              <a:rPr lang="en-US" sz="1400" dirty="0"/>
              <a:t>						(9.12)</a:t>
            </a:r>
          </a:p>
          <a:p>
            <a:r>
              <a:rPr lang="en-US" sz="1400" i="1" dirty="0"/>
              <a:t>Y = 1 – B - </a:t>
            </a:r>
            <a:r>
              <a:rPr lang="en-US" sz="1400" i="1" dirty="0" err="1"/>
              <a:t>uK</a:t>
            </a:r>
            <a:r>
              <a:rPr lang="en-US" sz="1400" i="1" baseline="-25000" dirty="0" err="1"/>
              <a:t>b</a:t>
            </a:r>
            <a:r>
              <a:rPr lang="en-US" sz="1400" i="1" baseline="-25000" dirty="0"/>
              <a:t>	</a:t>
            </a:r>
            <a:r>
              <a:rPr lang="en-US" sz="1400" dirty="0"/>
              <a:t>						(9.13)</a:t>
            </a:r>
          </a:p>
          <a:p>
            <a:r>
              <a:rPr lang="en-US" sz="1400" i="1" dirty="0"/>
              <a:t>K = </a:t>
            </a:r>
            <a:r>
              <a:rPr lang="en-US" sz="1400" i="1" dirty="0" err="1"/>
              <a:t>bK</a:t>
            </a:r>
            <a:r>
              <a:rPr lang="en-US" sz="1400" i="1" baseline="-25000" dirty="0" err="1"/>
              <a:t>b</a:t>
            </a:r>
            <a:r>
              <a:rPr lang="en-US" sz="1400" i="1" dirty="0"/>
              <a:t>								</a:t>
            </a:r>
            <a:r>
              <a:rPr lang="en-US" sz="1400" dirty="0"/>
              <a:t>(9.14)</a:t>
            </a:r>
          </a:p>
          <a:p>
            <a:r>
              <a:rPr lang="en-US" sz="1400" dirty="0"/>
              <a:t> </a:t>
            </a:r>
          </a:p>
          <a:p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hal</a:t>
            </a:r>
            <a:r>
              <a:rPr lang="en-US" sz="1400" dirty="0"/>
              <a:t> </a:t>
            </a:r>
            <a:r>
              <a:rPr lang="en-US" sz="1400" dirty="0" err="1"/>
              <a:t>ini</a:t>
            </a:r>
            <a:r>
              <a:rPr lang="en-US" sz="1400" dirty="0"/>
              <a:t>,  0 </a:t>
            </a:r>
            <a:r>
              <a:rPr lang="en-US" sz="1400" u="sng" dirty="0"/>
              <a:t>&lt;</a:t>
            </a:r>
            <a:r>
              <a:rPr lang="en-US" sz="1400" dirty="0"/>
              <a:t> u </a:t>
            </a:r>
            <a:r>
              <a:rPr lang="en-US" sz="1400" u="sng" dirty="0"/>
              <a:t>&lt;</a:t>
            </a:r>
            <a:r>
              <a:rPr lang="en-US" sz="1400" dirty="0"/>
              <a:t> 1 </a:t>
            </a:r>
            <a:r>
              <a:rPr lang="en-US" sz="1400" dirty="0" err="1"/>
              <a:t>dan</a:t>
            </a:r>
            <a:r>
              <a:rPr lang="en-US" sz="1400" dirty="0"/>
              <a:t> 0 </a:t>
            </a:r>
            <a:r>
              <a:rPr lang="en-US" sz="1400" u="sng" dirty="0"/>
              <a:t>&lt;</a:t>
            </a:r>
            <a:r>
              <a:rPr lang="en-US" sz="1400" dirty="0"/>
              <a:t> b </a:t>
            </a:r>
            <a:r>
              <a:rPr lang="en-US" sz="1400" u="sng" dirty="0"/>
              <a:t>&lt;</a:t>
            </a:r>
            <a:r>
              <a:rPr lang="en-US" sz="1400" dirty="0"/>
              <a:t> 1,0.</a:t>
            </a:r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51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351" y="261938"/>
            <a:ext cx="8229600" cy="5973762"/>
          </a:xfrm>
        </p:spPr>
        <p:txBody>
          <a:bodyPr/>
          <a:lstStyle/>
          <a:p>
            <a:r>
              <a:rPr lang="id-ID" sz="1200" dirty="0"/>
              <a:t>function [C,M,Y,K] = RGBkeCMY(R,G,B)</a:t>
            </a:r>
            <a:endParaRPr lang="en-US" sz="1200" dirty="0"/>
          </a:p>
          <a:p>
            <a:r>
              <a:rPr lang="id-ID" sz="1200" dirty="0"/>
              <a:t>% RGBkeCMY digunakan untuk mengonversi RGB ke CMYK</a:t>
            </a:r>
            <a:endParaRPr lang="en-US" sz="1200" dirty="0"/>
          </a:p>
          <a:p>
            <a:r>
              <a:rPr lang="id-ID" sz="1200" dirty="0"/>
              <a:t>%    Berdasarkan Pratt (2001)</a:t>
            </a:r>
            <a:endParaRPr lang="en-US" sz="1200" dirty="0"/>
          </a:p>
          <a:p>
            <a:r>
              <a:rPr lang="id-ID" sz="1200" dirty="0"/>
              <a:t> </a:t>
            </a:r>
            <a:endParaRPr lang="en-US" sz="1200" dirty="0"/>
          </a:p>
          <a:p>
            <a:r>
              <a:rPr lang="id-ID" sz="1200" dirty="0"/>
              <a:t>% Normalisasi RGB ke [0, 1]</a:t>
            </a:r>
            <a:endParaRPr lang="en-US" sz="1200" dirty="0"/>
          </a:p>
          <a:p>
            <a:r>
              <a:rPr lang="id-ID" sz="1200" dirty="0"/>
              <a:t>R = double(R);</a:t>
            </a:r>
            <a:endParaRPr lang="en-US" sz="1200" dirty="0"/>
          </a:p>
          <a:p>
            <a:r>
              <a:rPr lang="id-ID" sz="1200" dirty="0"/>
              <a:t>G = double(G);</a:t>
            </a:r>
            <a:endParaRPr lang="en-US" sz="1200" dirty="0"/>
          </a:p>
          <a:p>
            <a:r>
              <a:rPr lang="id-ID" sz="1200" dirty="0"/>
              <a:t>B = double(B);</a:t>
            </a:r>
            <a:endParaRPr lang="en-US" sz="1200" dirty="0"/>
          </a:p>
          <a:p>
            <a:r>
              <a:rPr lang="id-ID" sz="1200" dirty="0"/>
              <a:t> </a:t>
            </a:r>
            <a:endParaRPr lang="en-US" sz="1200" dirty="0"/>
          </a:p>
          <a:p>
            <a:r>
              <a:rPr lang="id-ID" sz="1200" dirty="0"/>
              <a:t>if max(max(R)) &gt; 1.0 || max(max(G)) &gt; 1.0 || </a:t>
            </a:r>
            <a:r>
              <a:rPr lang="en-US" sz="1200" dirty="0"/>
              <a:t>...</a:t>
            </a:r>
          </a:p>
          <a:p>
            <a:r>
              <a:rPr lang="en-US" sz="1200" dirty="0"/>
              <a:t>   </a:t>
            </a:r>
            <a:r>
              <a:rPr lang="id-ID" sz="1200" dirty="0"/>
              <a:t>max(max(B)) &gt; 1.0</a:t>
            </a:r>
            <a:endParaRPr lang="en-US" sz="1200" dirty="0"/>
          </a:p>
          <a:p>
            <a:r>
              <a:rPr lang="id-ID" sz="1200" dirty="0"/>
              <a:t>    R = double(R) / 255;</a:t>
            </a:r>
            <a:endParaRPr lang="en-US" sz="1200" dirty="0"/>
          </a:p>
          <a:p>
            <a:r>
              <a:rPr lang="id-ID" sz="1200" dirty="0"/>
              <a:t>    G = double(G) / 255;</a:t>
            </a:r>
            <a:endParaRPr lang="en-US" sz="1200" dirty="0"/>
          </a:p>
          <a:p>
            <a:r>
              <a:rPr lang="id-ID" sz="1200" dirty="0"/>
              <a:t>    B = double(B) / 255;</a:t>
            </a:r>
            <a:endParaRPr lang="en-US" sz="1200" dirty="0"/>
          </a:p>
          <a:p>
            <a:r>
              <a:rPr lang="id-ID" sz="1200" dirty="0"/>
              <a:t>end</a:t>
            </a:r>
            <a:endParaRPr lang="en-US" sz="1200" dirty="0"/>
          </a:p>
          <a:p>
            <a:r>
              <a:rPr lang="id-ID" sz="1200" dirty="0"/>
              <a:t> </a:t>
            </a:r>
            <a:endParaRPr lang="en-US" sz="1200" dirty="0"/>
          </a:p>
          <a:p>
            <a:r>
              <a:rPr lang="id-ID" sz="1200" dirty="0"/>
              <a:t>u = 0.5;</a:t>
            </a:r>
            <a:endParaRPr lang="en-US" sz="1200" dirty="0"/>
          </a:p>
          <a:p>
            <a:r>
              <a:rPr lang="id-ID" sz="1200" dirty="0"/>
              <a:t>b = 1;</a:t>
            </a:r>
            <a:endParaRPr lang="en-US" sz="1200" dirty="0"/>
          </a:p>
          <a:p>
            <a:r>
              <a:rPr lang="id-ID" sz="1200" dirty="0"/>
              <a:t>[tinggi, lebar] = size(R);</a:t>
            </a:r>
            <a:endParaRPr lang="en-US" sz="1200" dirty="0"/>
          </a:p>
          <a:p>
            <a:r>
              <a:rPr lang="id-ID" sz="1200" dirty="0"/>
              <a:t>for m=1: tinggi</a:t>
            </a:r>
            <a:endParaRPr lang="en-US" sz="1200" dirty="0"/>
          </a:p>
          <a:p>
            <a:r>
              <a:rPr lang="id-ID" sz="1200" dirty="0"/>
              <a:t>    for n=1: lebar</a:t>
            </a:r>
            <a:endParaRPr lang="en-US" sz="1200" dirty="0"/>
          </a:p>
          <a:p>
            <a:r>
              <a:rPr lang="id-ID" sz="1200" dirty="0"/>
              <a:t>        Kb = min([(1-R(m,n)) (1-G(m,n)) (1-B(m,n))]);</a:t>
            </a:r>
            <a:endParaRPr lang="en-US" sz="1200" dirty="0"/>
          </a:p>
          <a:p>
            <a:r>
              <a:rPr lang="id-ID" sz="1200" dirty="0"/>
              <a:t>        if Kb == 1</a:t>
            </a:r>
            <a:endParaRPr lang="en-US" sz="1200" dirty="0"/>
          </a:p>
          <a:p>
            <a:r>
              <a:rPr lang="id-ID" sz="1200" dirty="0"/>
              <a:t>            C(m,n) = 0;</a:t>
            </a:r>
            <a:endParaRPr lang="en-US" sz="1200" dirty="0"/>
          </a:p>
          <a:p>
            <a:r>
              <a:rPr lang="id-ID" sz="1200" dirty="0"/>
              <a:t>            M(m,n) = 0;</a:t>
            </a:r>
            <a:endParaRPr lang="en-US" sz="1200" dirty="0"/>
          </a:p>
          <a:p>
            <a:r>
              <a:rPr lang="id-ID" sz="1200" dirty="0"/>
              <a:t>            Y(m,n) = 0;</a:t>
            </a:r>
            <a:endParaRPr lang="en-US" sz="1200" dirty="0"/>
          </a:p>
          <a:p>
            <a:r>
              <a:rPr lang="id-ID" sz="1200" dirty="0"/>
              <a:t>        else    </a:t>
            </a:r>
            <a:endParaRPr lang="en-US" sz="1200" dirty="0"/>
          </a:p>
          <a:p>
            <a:r>
              <a:rPr lang="id-ID" sz="1200" dirty="0"/>
              <a:t>            C(m,n) = (1.0 - R(m,n) - u * Kb);</a:t>
            </a:r>
            <a:endParaRPr lang="en-US" sz="1200" dirty="0"/>
          </a:p>
          <a:p>
            <a:r>
              <a:rPr lang="id-ID" sz="1200" dirty="0"/>
              <a:t>            M(m,n) = (1.0 - G(m,n) - u * Kb);</a:t>
            </a:r>
            <a:endParaRPr lang="en-US" sz="1200" dirty="0"/>
          </a:p>
          <a:p>
            <a:r>
              <a:rPr lang="id-ID" sz="1200" dirty="0"/>
              <a:t>            Y(m,n) = (1.0 - B(m,n) - u * Kb);</a:t>
            </a:r>
            <a:endParaRPr lang="en-US" sz="1200" dirty="0"/>
          </a:p>
          <a:p>
            <a:r>
              <a:rPr lang="id-ID" sz="1200" dirty="0"/>
              <a:t>            K(m,n) = b * Kb;</a:t>
            </a:r>
            <a:endParaRPr lang="en-US" sz="1200" dirty="0"/>
          </a:p>
          <a:p>
            <a:r>
              <a:rPr lang="id-ID" sz="1200" dirty="0"/>
              <a:t>        end</a:t>
            </a:r>
            <a:endParaRPr lang="en-US" sz="1200" dirty="0"/>
          </a:p>
          <a:p>
            <a:r>
              <a:rPr lang="id-ID" sz="1200" dirty="0"/>
              <a:t>    end</a:t>
            </a:r>
            <a:endParaRPr lang="en-US" sz="1200" dirty="0"/>
          </a:p>
          <a:p>
            <a:r>
              <a:rPr lang="id-ID" sz="1200" dirty="0"/>
              <a:t>end</a:t>
            </a:r>
            <a:endParaRPr lang="en-US" sz="1200" dirty="0"/>
          </a:p>
          <a:p>
            <a:r>
              <a:rPr lang="id-ID" sz="1200" dirty="0"/>
              <a:t> </a:t>
            </a:r>
            <a:endParaRPr lang="en-US" sz="1200" dirty="0"/>
          </a:p>
          <a:p>
            <a:r>
              <a:rPr lang="id-ID" sz="1200" dirty="0"/>
              <a:t>% Konversikan ke jangkauan [0,255]</a:t>
            </a:r>
            <a:endParaRPr lang="en-US" sz="1200" dirty="0"/>
          </a:p>
          <a:p>
            <a:r>
              <a:rPr lang="id-ID" sz="1200" dirty="0"/>
              <a:t>C = uint8(C * 255);</a:t>
            </a:r>
            <a:endParaRPr lang="en-US" sz="1200" dirty="0"/>
          </a:p>
          <a:p>
            <a:r>
              <a:rPr lang="id-ID" sz="1200" dirty="0"/>
              <a:t>M = uint8(M * 255);</a:t>
            </a:r>
            <a:endParaRPr lang="en-US" sz="1200" dirty="0"/>
          </a:p>
          <a:p>
            <a:r>
              <a:rPr lang="id-ID" sz="1200" dirty="0"/>
              <a:t>Y = uint8(Y * 255);</a:t>
            </a:r>
            <a:endParaRPr lang="en-US" sz="1200" dirty="0"/>
          </a:p>
          <a:p>
            <a:r>
              <a:rPr lang="id-ID" sz="1200" dirty="0"/>
              <a:t>K = uint8(K * 255);</a:t>
            </a:r>
            <a:endParaRPr lang="en-US" sz="1200" dirty="0"/>
          </a:p>
          <a:p>
            <a:endParaRPr lang="en-US" sz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9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5438"/>
            <a:ext cx="8229600" cy="6189662"/>
          </a:xfrm>
        </p:spPr>
        <p:txBody>
          <a:bodyPr/>
          <a:lstStyle/>
          <a:p>
            <a:r>
              <a:rPr lang="en-US" dirty="0" err="1"/>
              <a:t>Masukan</a:t>
            </a:r>
            <a:r>
              <a:rPr lang="en-US" dirty="0"/>
              <a:t> R, G, </a:t>
            </a:r>
            <a:r>
              <a:rPr lang="en-US" dirty="0" err="1"/>
              <a:t>dan</a:t>
            </a:r>
            <a:r>
              <a:rPr lang="en-US" dirty="0"/>
              <a:t> B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berjangkauan</a:t>
            </a:r>
            <a:r>
              <a:rPr lang="en-US" dirty="0"/>
              <a:t> [0, 1] </a:t>
            </a:r>
            <a:r>
              <a:rPr lang="en-US" dirty="0" err="1"/>
              <a:t>ataupun</a:t>
            </a:r>
            <a:r>
              <a:rPr lang="en-US" dirty="0"/>
              <a:t> [0, 255].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smtClean="0"/>
              <a:t>RGB </a:t>
            </a:r>
            <a:r>
              <a:rPr lang="en-US" dirty="0" err="1" smtClean="0"/>
              <a:t>ke</a:t>
            </a:r>
            <a:r>
              <a:rPr lang="en-US" dirty="0" smtClean="0"/>
              <a:t> CMY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sendirinya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menormalisasi</a:t>
            </a:r>
            <a:r>
              <a:rPr lang="en-US" dirty="0"/>
              <a:t> R,G,B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berjangkauan</a:t>
            </a:r>
            <a:r>
              <a:rPr lang="en-US" dirty="0"/>
              <a:t> [0, 1]. </a:t>
            </a:r>
            <a:r>
              <a:rPr lang="en-US" dirty="0" err="1"/>
              <a:t>Hasil</a:t>
            </a:r>
            <a:r>
              <a:rPr lang="en-US" dirty="0"/>
              <a:t> C,M,Y, </a:t>
            </a:r>
            <a:r>
              <a:rPr lang="en-US" dirty="0" err="1"/>
              <a:t>dan</a:t>
            </a:r>
            <a:r>
              <a:rPr lang="en-US" dirty="0"/>
              <a:t> K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diatur</a:t>
            </a:r>
            <a:r>
              <a:rPr lang="en-US" dirty="0"/>
              <a:t> </a:t>
            </a:r>
            <a:r>
              <a:rPr lang="en-US" dirty="0" err="1"/>
              <a:t>berjangkauan</a:t>
            </a:r>
            <a:r>
              <a:rPr lang="en-US" dirty="0"/>
              <a:t> [0, 255</a:t>
            </a:r>
            <a:r>
              <a:rPr lang="en-US" dirty="0" smtClean="0"/>
              <a:t>].</a:t>
            </a:r>
          </a:p>
          <a:p>
            <a:endParaRPr lang="en-US" dirty="0"/>
          </a:p>
          <a:p>
            <a:r>
              <a:rPr lang="en-US" dirty="0" err="1"/>
              <a:t>K</a:t>
            </a:r>
            <a:r>
              <a:rPr lang="en-US" dirty="0" err="1" smtClean="0"/>
              <a:t>onversi</a:t>
            </a:r>
            <a:r>
              <a:rPr lang="en-US" dirty="0" smtClean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dirty="0" err="1"/>
              <a:t>diperlihatkan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.</a:t>
            </a:r>
          </a:p>
          <a:p>
            <a:r>
              <a:rPr lang="en-US" dirty="0"/>
              <a:t>&gt;&gt; </a:t>
            </a:r>
            <a:r>
              <a:rPr lang="en-US" dirty="0" err="1"/>
              <a:t>Img</a:t>
            </a:r>
            <a:r>
              <a:rPr lang="en-US" dirty="0"/>
              <a:t> = </a:t>
            </a:r>
            <a:r>
              <a:rPr lang="en-US" dirty="0" err="1"/>
              <a:t>imread</a:t>
            </a:r>
            <a:r>
              <a:rPr lang="en-US" dirty="0"/>
              <a:t>('C:\Image\lapangan.png'); </a:t>
            </a:r>
            <a:r>
              <a:rPr lang="en-US" dirty="0">
                <a:sym typeface="Wingdings" panose="05000000000000000000" pitchFamily="2" charset="2"/>
              </a:rPr>
              <a:t></a:t>
            </a:r>
            <a:endParaRPr lang="en-US" dirty="0"/>
          </a:p>
          <a:p>
            <a:r>
              <a:rPr lang="en-US" dirty="0"/>
              <a:t>&gt;&gt; [C,M,Y,K] = </a:t>
            </a:r>
            <a:r>
              <a:rPr lang="en-US" dirty="0" err="1"/>
              <a:t>RGBkeCMY</a:t>
            </a:r>
            <a:r>
              <a:rPr lang="en-US" dirty="0"/>
              <a:t>(</a:t>
            </a:r>
            <a:r>
              <a:rPr lang="en-US" dirty="0" err="1"/>
              <a:t>Img</a:t>
            </a:r>
            <a:r>
              <a:rPr lang="en-US" dirty="0"/>
              <a:t>(:,:,1), </a:t>
            </a:r>
            <a:r>
              <a:rPr lang="en-US" dirty="0" err="1"/>
              <a:t>Img</a:t>
            </a:r>
            <a:r>
              <a:rPr lang="en-US" dirty="0"/>
              <a:t>(:,:,2), </a:t>
            </a:r>
            <a:r>
              <a:rPr lang="en-US" dirty="0" err="1"/>
              <a:t>Img</a:t>
            </a:r>
            <a:r>
              <a:rPr lang="en-US" dirty="0"/>
              <a:t>(:,:,3)); </a:t>
            </a:r>
            <a:r>
              <a:rPr lang="en-US" dirty="0">
                <a:sym typeface="Wingdings" panose="05000000000000000000" pitchFamily="2" charset="2"/>
              </a:rPr>
              <a:t>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66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4000"/>
            <a:ext cx="8229600" cy="5918200"/>
          </a:xfrm>
        </p:spPr>
        <p:txBody>
          <a:bodyPr/>
          <a:lstStyle/>
          <a:p>
            <a:r>
              <a:rPr lang="id-ID" sz="1100" dirty="0"/>
              <a:t>function [R,G,B] = CMYkeRGB(C,M,Y,K)</a:t>
            </a:r>
            <a:endParaRPr lang="en-US" sz="1100" dirty="0"/>
          </a:p>
          <a:p>
            <a:r>
              <a:rPr lang="id-ID" sz="1100" dirty="0"/>
              <a:t>% CMYkeRGB digunakan untuk mengonversi CMYK ke RGB</a:t>
            </a:r>
            <a:endParaRPr lang="en-US" sz="1100" dirty="0"/>
          </a:p>
          <a:p>
            <a:r>
              <a:rPr lang="id-ID" sz="1100" dirty="0"/>
              <a:t>%    Berdasarkan Pratt (2001)</a:t>
            </a:r>
            <a:endParaRPr lang="en-US" sz="1100" dirty="0"/>
          </a:p>
          <a:p>
            <a:r>
              <a:rPr lang="id-ID" sz="1100" dirty="0"/>
              <a:t>%    Dasar: b=1 dan u = 0,5</a:t>
            </a:r>
            <a:endParaRPr lang="en-US" sz="1100" dirty="0"/>
          </a:p>
          <a:p>
            <a:r>
              <a:rPr lang="id-ID" sz="1100" dirty="0"/>
              <a:t> </a:t>
            </a:r>
            <a:endParaRPr lang="en-US" sz="1100" dirty="0"/>
          </a:p>
          <a:p>
            <a:r>
              <a:rPr lang="id-ID" sz="1100" dirty="0"/>
              <a:t>% Normalisasi CMY ke [0, 1]</a:t>
            </a:r>
            <a:endParaRPr lang="en-US" sz="1100" dirty="0"/>
          </a:p>
          <a:p>
            <a:r>
              <a:rPr lang="id-ID" sz="1100" dirty="0"/>
              <a:t>C = double(C);</a:t>
            </a:r>
            <a:endParaRPr lang="en-US" sz="1100" dirty="0"/>
          </a:p>
          <a:p>
            <a:r>
              <a:rPr lang="id-ID" sz="1100" dirty="0"/>
              <a:t>M = double(M);</a:t>
            </a:r>
            <a:endParaRPr lang="en-US" sz="1100" dirty="0"/>
          </a:p>
          <a:p>
            <a:r>
              <a:rPr lang="id-ID" sz="1100" dirty="0"/>
              <a:t>Y = double(Y);</a:t>
            </a:r>
            <a:endParaRPr lang="en-US" sz="1100" dirty="0"/>
          </a:p>
          <a:p>
            <a:r>
              <a:rPr lang="id-ID" sz="1100" dirty="0"/>
              <a:t>K = double(K);</a:t>
            </a:r>
            <a:endParaRPr lang="en-US" sz="1100" dirty="0"/>
          </a:p>
          <a:p>
            <a:r>
              <a:rPr lang="id-ID" sz="1100" dirty="0"/>
              <a:t> </a:t>
            </a:r>
            <a:endParaRPr lang="en-US" sz="1100" dirty="0"/>
          </a:p>
          <a:p>
            <a:r>
              <a:rPr lang="id-ID" sz="1100" dirty="0"/>
              <a:t>if max(max(C)) &gt; 1.0 || max(max(M)) &gt; 1.0 || ...</a:t>
            </a:r>
            <a:endParaRPr lang="en-US" sz="1100" dirty="0"/>
          </a:p>
          <a:p>
            <a:r>
              <a:rPr lang="id-ID" sz="1100" dirty="0"/>
              <a:t>   max(max(Y)) &gt; 1.0 || max(max(K)) &gt; 1.0</a:t>
            </a:r>
            <a:endParaRPr lang="en-US" sz="1100" dirty="0"/>
          </a:p>
          <a:p>
            <a:r>
              <a:rPr lang="id-ID" sz="1100" dirty="0"/>
              <a:t>    C = double(C) / 255;</a:t>
            </a:r>
            <a:endParaRPr lang="en-US" sz="1100" dirty="0"/>
          </a:p>
          <a:p>
            <a:r>
              <a:rPr lang="id-ID" sz="1100" dirty="0"/>
              <a:t>    M = double(M) / 255;</a:t>
            </a:r>
            <a:endParaRPr lang="en-US" sz="1100" dirty="0"/>
          </a:p>
          <a:p>
            <a:r>
              <a:rPr lang="id-ID" sz="1100" dirty="0"/>
              <a:t>    Y = double(Y) / 255;</a:t>
            </a:r>
            <a:endParaRPr lang="en-US" sz="1100" dirty="0"/>
          </a:p>
          <a:p>
            <a:r>
              <a:rPr lang="id-ID" sz="1100" dirty="0"/>
              <a:t>    K = double(K) / 255;</a:t>
            </a:r>
            <a:endParaRPr lang="en-US" sz="1100" dirty="0"/>
          </a:p>
          <a:p>
            <a:r>
              <a:rPr lang="id-ID" sz="1100" dirty="0"/>
              <a:t>end</a:t>
            </a:r>
            <a:endParaRPr lang="en-US" sz="1100" dirty="0"/>
          </a:p>
          <a:p>
            <a:r>
              <a:rPr lang="id-ID" sz="1100" dirty="0"/>
              <a:t> </a:t>
            </a:r>
            <a:endParaRPr lang="en-US" sz="1100" dirty="0"/>
          </a:p>
          <a:p>
            <a:r>
              <a:rPr lang="id-ID" sz="1100" dirty="0"/>
              <a:t>u = 0.5;</a:t>
            </a:r>
            <a:endParaRPr lang="en-US" sz="1100" dirty="0"/>
          </a:p>
          <a:p>
            <a:r>
              <a:rPr lang="id-ID" sz="1100" dirty="0"/>
              <a:t>b = 1;</a:t>
            </a:r>
            <a:endParaRPr lang="en-US" sz="1100" dirty="0"/>
          </a:p>
          <a:p>
            <a:r>
              <a:rPr lang="id-ID" sz="1100" dirty="0"/>
              <a:t>[tinggi, lebar] = size(C);</a:t>
            </a:r>
            <a:endParaRPr lang="en-US" sz="1100" dirty="0"/>
          </a:p>
          <a:p>
            <a:r>
              <a:rPr lang="id-ID" sz="1100" dirty="0"/>
              <a:t>for m=1: tinggi</a:t>
            </a:r>
            <a:endParaRPr lang="en-US" sz="1100" dirty="0"/>
          </a:p>
          <a:p>
            <a:r>
              <a:rPr lang="id-ID" sz="1100" dirty="0"/>
              <a:t>    for n=1: lebar</a:t>
            </a:r>
            <a:endParaRPr lang="en-US" sz="1100" dirty="0"/>
          </a:p>
          <a:p>
            <a:r>
              <a:rPr lang="id-ID" sz="1100" dirty="0"/>
              <a:t>        </a:t>
            </a:r>
            <a:endParaRPr lang="en-US" sz="1100" dirty="0"/>
          </a:p>
          <a:p>
            <a:r>
              <a:rPr lang="id-ID" sz="1100" dirty="0"/>
              <a:t>        Kb = K(m,n) / b;</a:t>
            </a:r>
            <a:endParaRPr lang="en-US" sz="1100" dirty="0"/>
          </a:p>
          <a:p>
            <a:r>
              <a:rPr lang="id-ID" sz="1100" dirty="0"/>
              <a:t>        if Kb == 1</a:t>
            </a:r>
            <a:endParaRPr lang="en-US" sz="1100" dirty="0"/>
          </a:p>
          <a:p>
            <a:r>
              <a:rPr lang="id-ID" sz="1100" dirty="0"/>
              <a:t>            R(m,n)=0;</a:t>
            </a:r>
            <a:endParaRPr lang="en-US" sz="1100" dirty="0"/>
          </a:p>
          <a:p>
            <a:r>
              <a:rPr lang="id-ID" sz="1100" dirty="0"/>
              <a:t>            G(m,n)=0;</a:t>
            </a:r>
            <a:endParaRPr lang="en-US" sz="1100" dirty="0"/>
          </a:p>
          <a:p>
            <a:r>
              <a:rPr lang="id-ID" sz="1100" dirty="0"/>
              <a:t>            B(m,n)=0;</a:t>
            </a:r>
            <a:endParaRPr lang="en-US" sz="1100" dirty="0"/>
          </a:p>
          <a:p>
            <a:r>
              <a:rPr lang="id-ID" sz="1100" dirty="0"/>
              <a:t>        else</a:t>
            </a:r>
            <a:endParaRPr lang="en-US" sz="1100" dirty="0"/>
          </a:p>
          <a:p>
            <a:r>
              <a:rPr lang="id-ID" sz="1100" dirty="0"/>
              <a:t>            R(m,n) = 1 - (C(m, n) + u * Kb);</a:t>
            </a:r>
            <a:endParaRPr lang="en-US" sz="1100" dirty="0"/>
          </a:p>
          <a:p>
            <a:r>
              <a:rPr lang="id-ID" sz="1100" dirty="0"/>
              <a:t>            G(m,n) = 1 - (M(m, n) + u * Kb);</a:t>
            </a:r>
            <a:endParaRPr lang="en-US" sz="1100" dirty="0"/>
          </a:p>
          <a:p>
            <a:r>
              <a:rPr lang="id-ID" sz="1100" dirty="0"/>
              <a:t>            B(m,n) = 1 - (Y(m, n) + u * Kb);</a:t>
            </a:r>
            <a:endParaRPr lang="en-US" sz="1100" dirty="0"/>
          </a:p>
          <a:p>
            <a:r>
              <a:rPr lang="id-ID" sz="1100" dirty="0"/>
              <a:t>        end</a:t>
            </a:r>
            <a:endParaRPr lang="en-US" sz="1100" dirty="0"/>
          </a:p>
          <a:p>
            <a:r>
              <a:rPr lang="id-ID" sz="1100" dirty="0"/>
              <a:t>    end</a:t>
            </a:r>
            <a:endParaRPr lang="en-US" sz="1100" dirty="0"/>
          </a:p>
          <a:p>
            <a:r>
              <a:rPr lang="id-ID" sz="1100" dirty="0"/>
              <a:t>end</a:t>
            </a:r>
            <a:endParaRPr lang="en-US" sz="1100" dirty="0"/>
          </a:p>
          <a:p>
            <a:r>
              <a:rPr lang="id-ID" sz="1100" dirty="0"/>
              <a:t> </a:t>
            </a:r>
            <a:endParaRPr lang="en-US" sz="1100" dirty="0"/>
          </a:p>
          <a:p>
            <a:r>
              <a:rPr lang="id-ID" sz="1100" dirty="0"/>
              <a:t>% Konversikan ke jangkauan [0,255]</a:t>
            </a:r>
            <a:endParaRPr lang="en-US" sz="1100" dirty="0"/>
          </a:p>
          <a:p>
            <a:r>
              <a:rPr lang="id-ID" sz="1100" dirty="0"/>
              <a:t>R = uint8(R * 255);</a:t>
            </a:r>
            <a:endParaRPr lang="en-US" sz="1100" dirty="0"/>
          </a:p>
          <a:p>
            <a:r>
              <a:rPr lang="id-ID" sz="1100" dirty="0"/>
              <a:t>G = uint8(G * 255);</a:t>
            </a:r>
            <a:endParaRPr lang="en-US" sz="1100" dirty="0"/>
          </a:p>
          <a:p>
            <a:r>
              <a:rPr lang="id-ID" sz="1100" dirty="0"/>
              <a:t>B = uint8(B * 255);</a:t>
            </a:r>
            <a:endParaRPr lang="en-US" sz="1100" dirty="0"/>
          </a:p>
          <a:p>
            <a:r>
              <a:rPr lang="id-ID" sz="1100" dirty="0"/>
              <a:t> </a:t>
            </a:r>
            <a:endParaRPr lang="en-US" sz="1100" dirty="0"/>
          </a:p>
          <a:p>
            <a:endParaRPr lang="en-US" sz="11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8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1369"/>
            <a:ext cx="8229600" cy="626269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effectLst/>
              </a:rPr>
              <a:t>Ruang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Warna</a:t>
            </a:r>
            <a:r>
              <a:rPr lang="en-US" b="1" dirty="0">
                <a:effectLst/>
              </a:rPr>
              <a:t> YIQ</a:t>
            </a:r>
            <a:br>
              <a:rPr lang="en-US" b="1" dirty="0">
                <a:effectLst/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25140"/>
                <a:ext cx="8229600" cy="5389959"/>
              </a:xfrm>
            </p:spPr>
            <p:txBody>
              <a:bodyPr/>
              <a:lstStyle/>
              <a:p>
                <a:r>
                  <a:rPr lang="en-US" sz="2000" dirty="0" err="1"/>
                  <a:t>Ruang</a:t>
                </a:r>
                <a:r>
                  <a:rPr lang="en-US" sz="2000" dirty="0"/>
                  <a:t> </a:t>
                </a:r>
                <a:r>
                  <a:rPr lang="en-US" sz="2000" dirty="0" err="1"/>
                  <a:t>warna</a:t>
                </a:r>
                <a:r>
                  <a:rPr lang="en-US" sz="2000" dirty="0"/>
                  <a:t> YIQ,  yang </a:t>
                </a:r>
                <a:r>
                  <a:rPr lang="en-US" sz="2000" dirty="0" err="1"/>
                  <a:t>juga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dikenal</a:t>
                </a:r>
                <a:r>
                  <a:rPr lang="en-US" sz="2000" dirty="0"/>
                  <a:t> </a:t>
                </a:r>
                <a:r>
                  <a:rPr lang="en-US" sz="2000" dirty="0" err="1"/>
                  <a:t>dengan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nama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ruang</a:t>
                </a:r>
                <a:r>
                  <a:rPr lang="en-US" sz="2000" dirty="0"/>
                  <a:t> </a:t>
                </a:r>
                <a:r>
                  <a:rPr lang="en-US" sz="2000" dirty="0" err="1"/>
                  <a:t>warna</a:t>
                </a:r>
                <a:r>
                  <a:rPr lang="en-US" sz="2000" dirty="0"/>
                  <a:t> NTSC, </a:t>
                </a:r>
                <a:r>
                  <a:rPr lang="en-US" sz="2000" dirty="0" err="1"/>
                  <a:t>dirumuskan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oleh</a:t>
                </a:r>
                <a:r>
                  <a:rPr lang="en-US" sz="2000" dirty="0"/>
                  <a:t> NTSC </a:t>
                </a:r>
                <a:r>
                  <a:rPr lang="en-US" sz="2000" dirty="0" err="1"/>
                  <a:t>ketika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mengembangkan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sistem</a:t>
                </a:r>
                <a:r>
                  <a:rPr lang="en-US" sz="2000" dirty="0"/>
                  <a:t> </a:t>
                </a:r>
                <a:r>
                  <a:rPr lang="en-US" sz="2000" dirty="0" err="1"/>
                  <a:t>televisi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berwarna</a:t>
                </a:r>
                <a:r>
                  <a:rPr lang="en-US" sz="2000" dirty="0"/>
                  <a:t> di </a:t>
                </a:r>
                <a:r>
                  <a:rPr lang="en-US" sz="2000" dirty="0" err="1"/>
                  <a:t>Amerika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Serikat</a:t>
                </a:r>
                <a:r>
                  <a:rPr lang="en-US" sz="2000" dirty="0" smtClean="0"/>
                  <a:t>.</a:t>
                </a:r>
              </a:p>
              <a:p>
                <a:r>
                  <a:rPr lang="en-US" sz="2000" dirty="0" err="1"/>
                  <a:t>Pada</a:t>
                </a:r>
                <a:r>
                  <a:rPr lang="en-US" sz="2000" dirty="0"/>
                  <a:t> model </a:t>
                </a:r>
                <a:r>
                  <a:rPr lang="en-US" sz="2000" dirty="0" err="1"/>
                  <a:t>ini</a:t>
                </a:r>
                <a:r>
                  <a:rPr lang="en-US" sz="2000" dirty="0"/>
                  <a:t>, Y </a:t>
                </a:r>
                <a:r>
                  <a:rPr lang="en-US" sz="2000" dirty="0" err="1"/>
                  <a:t>disebut</a:t>
                </a:r>
                <a:r>
                  <a:rPr lang="en-US" sz="2000" dirty="0"/>
                  <a:t> </a:t>
                </a:r>
                <a:r>
                  <a:rPr lang="en-US" sz="2000" i="1" dirty="0" err="1"/>
                  <a:t>luma</a:t>
                </a:r>
                <a:r>
                  <a:rPr lang="en-US" sz="2000" dirty="0"/>
                  <a:t> (yang </a:t>
                </a:r>
                <a:r>
                  <a:rPr lang="en-US" sz="2000" dirty="0" err="1"/>
                  <a:t>menyatakan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luminans</a:t>
                </a:r>
                <a:r>
                  <a:rPr lang="en-US" sz="2000" dirty="0"/>
                  <a:t>) </a:t>
                </a:r>
                <a:r>
                  <a:rPr lang="en-US" sz="2000" dirty="0" err="1"/>
                  <a:t>dan</a:t>
                </a:r>
                <a:r>
                  <a:rPr lang="en-US" sz="2000" dirty="0"/>
                  <a:t> I </a:t>
                </a:r>
                <a:r>
                  <a:rPr lang="en-US" sz="2000" dirty="0" err="1"/>
                  <a:t>serta</a:t>
                </a:r>
                <a:r>
                  <a:rPr lang="en-US" sz="2000" dirty="0"/>
                  <a:t> Q </a:t>
                </a:r>
                <a:r>
                  <a:rPr lang="en-US" sz="2000" dirty="0" err="1"/>
                  <a:t>disebut</a:t>
                </a:r>
                <a:r>
                  <a:rPr lang="en-US" sz="2000" dirty="0"/>
                  <a:t> </a:t>
                </a:r>
                <a:r>
                  <a:rPr lang="en-US" sz="2000" i="1" dirty="0" err="1"/>
                  <a:t>chroma</a:t>
                </a:r>
                <a:r>
                  <a:rPr lang="en-US" sz="2000" dirty="0"/>
                  <a:t>. </a:t>
                </a:r>
                <a:endParaRPr lang="en-US" sz="2000" dirty="0" smtClean="0"/>
              </a:p>
              <a:p>
                <a:r>
                  <a:rPr lang="en-US" sz="2000" dirty="0" err="1"/>
                  <a:t>Konversi</a:t>
                </a:r>
                <a:r>
                  <a:rPr lang="en-US" sz="2000" dirty="0"/>
                  <a:t> YIQ </a:t>
                </a:r>
                <a:r>
                  <a:rPr lang="en-US" sz="2000" dirty="0" err="1"/>
                  <a:t>berdasarkan</a:t>
                </a:r>
                <a:r>
                  <a:rPr lang="en-US" sz="2000" dirty="0"/>
                  <a:t> RGB </a:t>
                </a:r>
                <a:r>
                  <a:rPr lang="en-US" sz="2000" dirty="0" err="1"/>
                  <a:t>sebagai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berikut</a:t>
                </a:r>
                <a:r>
                  <a:rPr lang="en-US" sz="2000" dirty="0"/>
                  <a:t>:</a:t>
                </a:r>
              </a:p>
              <a:p>
                <a:r>
                  <a:rPr lang="en-US" sz="2000" dirty="0"/>
                  <a:t> 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mr>
                        </m:m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0,299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0,587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0,114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0,596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−0,274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−0,322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0,211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−0,523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0,312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000" dirty="0" smtClean="0"/>
              </a:p>
              <a:p>
                <a:endParaRPr lang="en-US" sz="2000" dirty="0"/>
              </a:p>
              <a:p>
                <a:r>
                  <a:rPr lang="en-US" sz="2000" dirty="0" err="1"/>
                  <a:t>Matriks</a:t>
                </a:r>
                <a:r>
                  <a:rPr lang="en-US" sz="2000" dirty="0"/>
                  <a:t> yang </a:t>
                </a:r>
                <a:r>
                  <a:rPr lang="en-US" sz="2000" dirty="0" err="1"/>
                  <a:t>berisi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koefisien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konversi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mempunyai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ciri-ciri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sebagai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berikut</a:t>
                </a:r>
                <a:r>
                  <a:rPr lang="en-US" sz="2000" dirty="0"/>
                  <a:t>:</a:t>
                </a:r>
              </a:p>
              <a:p>
                <a:pPr lvl="0"/>
                <a:r>
                  <a:rPr lang="en-US" sz="2000" dirty="0" err="1"/>
                  <a:t>jumlah</a:t>
                </a:r>
                <a:r>
                  <a:rPr lang="en-US" sz="2000" dirty="0"/>
                  <a:t> </a:t>
                </a:r>
                <a:r>
                  <a:rPr lang="en-US" sz="2000" dirty="0" err="1"/>
                  <a:t>elemen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dalam</a:t>
                </a:r>
                <a:r>
                  <a:rPr lang="en-US" sz="2000" dirty="0"/>
                  <a:t> </a:t>
                </a:r>
                <a:r>
                  <a:rPr lang="en-US" sz="2000" dirty="0" err="1"/>
                  <a:t>baris</a:t>
                </a:r>
                <a:r>
                  <a:rPr lang="en-US" sz="2000" dirty="0"/>
                  <a:t> </a:t>
                </a:r>
                <a:r>
                  <a:rPr lang="en-US" sz="2000" dirty="0" err="1"/>
                  <a:t>pertama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bernilai</a:t>
                </a:r>
                <a:r>
                  <a:rPr lang="en-US" sz="2000" dirty="0"/>
                  <a:t> 1;</a:t>
                </a:r>
              </a:p>
              <a:p>
                <a:pPr lvl="0"/>
                <a:r>
                  <a:rPr lang="en-US" sz="2000" dirty="0" err="1"/>
                  <a:t>jumlah</a:t>
                </a:r>
                <a:r>
                  <a:rPr lang="en-US" sz="2000" dirty="0"/>
                  <a:t> </a:t>
                </a:r>
                <a:r>
                  <a:rPr lang="en-US" sz="2000" dirty="0" err="1"/>
                  <a:t>koefisien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elemen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dalam</a:t>
                </a:r>
                <a:r>
                  <a:rPr lang="en-US" sz="2000" dirty="0"/>
                  <a:t> </a:t>
                </a:r>
                <a:r>
                  <a:rPr lang="en-US" sz="2000" dirty="0" err="1"/>
                  <a:t>baris</a:t>
                </a:r>
                <a:r>
                  <a:rPr lang="en-US" sz="2000" dirty="0"/>
                  <a:t> </a:t>
                </a:r>
                <a:r>
                  <a:rPr lang="en-US" sz="2000" dirty="0" err="1"/>
                  <a:t>kedua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maupun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baris</a:t>
                </a:r>
                <a:r>
                  <a:rPr lang="en-US" sz="2000" dirty="0"/>
                  <a:t> </a:t>
                </a:r>
                <a:r>
                  <a:rPr lang="en-US" sz="2000" dirty="0" err="1"/>
                  <a:t>ketiga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bernilai</a:t>
                </a:r>
                <a:r>
                  <a:rPr lang="en-US" sz="2000" dirty="0"/>
                  <a:t> nol.</a:t>
                </a:r>
              </a:p>
              <a:p>
                <a:r>
                  <a:rPr lang="en-US" sz="2000" dirty="0"/>
                  <a:t>	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25140"/>
                <a:ext cx="8229600" cy="5389959"/>
              </a:xfrm>
              <a:blipFill rotWithShape="0">
                <a:blip r:embed="rId2"/>
                <a:stretch>
                  <a:fillRect t="-679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33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err="1"/>
                  <a:t>Adapun</a:t>
                </a:r>
                <a:r>
                  <a:rPr lang="en-US" dirty="0"/>
                  <a:t> </a:t>
                </a:r>
                <a:r>
                  <a:rPr lang="en-US" dirty="0" err="1"/>
                  <a:t>konversi</a:t>
                </a:r>
                <a:r>
                  <a:rPr lang="en-US" dirty="0"/>
                  <a:t> RGB </a:t>
                </a:r>
                <a:r>
                  <a:rPr lang="en-US" dirty="0" err="1"/>
                  <a:t>dari</a:t>
                </a:r>
                <a:r>
                  <a:rPr lang="en-US" dirty="0"/>
                  <a:t> YIQ </a:t>
                </a:r>
                <a:r>
                  <a:rPr lang="en-US" dirty="0" err="1"/>
                  <a:t>sebagai</a:t>
                </a:r>
                <a:r>
                  <a:rPr lang="en-US" dirty="0"/>
                  <a:t> </a:t>
                </a:r>
                <a:r>
                  <a:rPr lang="en-US" dirty="0" err="1"/>
                  <a:t>berikut</a:t>
                </a:r>
                <a:r>
                  <a:rPr lang="en-US" dirty="0"/>
                  <a:t>: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mr>
                        </m:m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1,000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0,956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0,621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1,000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−0,272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−0,647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1,000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−1,106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1,703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96" t="-1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69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5600"/>
            <a:ext cx="8229600" cy="5867400"/>
          </a:xfrm>
        </p:spPr>
        <p:txBody>
          <a:bodyPr/>
          <a:lstStyle/>
          <a:p>
            <a:r>
              <a:rPr lang="id-ID" sz="1200" dirty="0"/>
              <a:t>function [Y, I, Q] = RGBkeYIQ(R,G,B)</a:t>
            </a:r>
            <a:endParaRPr lang="en-US" sz="1200" dirty="0"/>
          </a:p>
          <a:p>
            <a:r>
              <a:rPr lang="id-ID" sz="1200" dirty="0"/>
              <a:t>% RGBkeYIQ digunakan untuk mengonversi RGB ke YIQ</a:t>
            </a:r>
            <a:endParaRPr lang="en-US" sz="1200" dirty="0"/>
          </a:p>
          <a:p>
            <a:r>
              <a:rPr lang="id-ID" sz="1200" dirty="0"/>
              <a:t> </a:t>
            </a:r>
            <a:endParaRPr lang="en-US" sz="1200" dirty="0"/>
          </a:p>
          <a:p>
            <a:r>
              <a:rPr lang="id-ID" sz="1200" dirty="0"/>
              <a:t>% Normalisasi RGB ke [0, 1]</a:t>
            </a:r>
            <a:endParaRPr lang="en-US" sz="1200" dirty="0"/>
          </a:p>
          <a:p>
            <a:r>
              <a:rPr lang="id-ID" sz="1200" dirty="0"/>
              <a:t>R = double(R);</a:t>
            </a:r>
            <a:endParaRPr lang="en-US" sz="1200" dirty="0"/>
          </a:p>
          <a:p>
            <a:r>
              <a:rPr lang="id-ID" sz="1200" dirty="0"/>
              <a:t>G = double(G);</a:t>
            </a:r>
            <a:endParaRPr lang="en-US" sz="1200" dirty="0"/>
          </a:p>
          <a:p>
            <a:r>
              <a:rPr lang="id-ID" sz="1200" dirty="0"/>
              <a:t>B = double(B);</a:t>
            </a:r>
            <a:endParaRPr lang="en-US" sz="1200" dirty="0"/>
          </a:p>
          <a:p>
            <a:r>
              <a:rPr lang="id-ID" sz="1200" dirty="0"/>
              <a:t> </a:t>
            </a:r>
            <a:endParaRPr lang="en-US" sz="1200" dirty="0"/>
          </a:p>
          <a:p>
            <a:r>
              <a:rPr lang="id-ID" sz="1200" dirty="0"/>
              <a:t>if max(max(R)) &gt; 1.0 || max(max(G)) &gt; 1.0 || </a:t>
            </a:r>
            <a:r>
              <a:rPr lang="en-US" sz="1200" dirty="0"/>
              <a:t>...</a:t>
            </a:r>
          </a:p>
          <a:p>
            <a:r>
              <a:rPr lang="en-US" sz="1200" dirty="0"/>
              <a:t>   </a:t>
            </a:r>
            <a:r>
              <a:rPr lang="id-ID" sz="1200" dirty="0"/>
              <a:t>max(max(B)) &gt; 1.0</a:t>
            </a:r>
            <a:endParaRPr lang="en-US" sz="1200" dirty="0"/>
          </a:p>
          <a:p>
            <a:r>
              <a:rPr lang="id-ID" sz="1200" dirty="0"/>
              <a:t>    R = double(R) / 255;</a:t>
            </a:r>
            <a:endParaRPr lang="en-US" sz="1200" dirty="0"/>
          </a:p>
          <a:p>
            <a:r>
              <a:rPr lang="id-ID" sz="1200" dirty="0"/>
              <a:t>    G = double(G) / 255;</a:t>
            </a:r>
            <a:endParaRPr lang="en-US" sz="1200" dirty="0"/>
          </a:p>
          <a:p>
            <a:r>
              <a:rPr lang="id-ID" sz="1200" dirty="0"/>
              <a:t>    B = double(B) / 255;</a:t>
            </a:r>
            <a:endParaRPr lang="en-US" sz="1200" dirty="0"/>
          </a:p>
          <a:p>
            <a:r>
              <a:rPr lang="id-ID" sz="1200" dirty="0"/>
              <a:t>end</a:t>
            </a:r>
            <a:endParaRPr lang="en-US" sz="1200" dirty="0"/>
          </a:p>
          <a:p>
            <a:r>
              <a:rPr lang="id-ID" sz="1200" dirty="0"/>
              <a:t> </a:t>
            </a:r>
            <a:endParaRPr lang="en-US" sz="1200" dirty="0"/>
          </a:p>
          <a:p>
            <a:r>
              <a:rPr lang="id-ID" sz="1200" dirty="0"/>
              <a:t>[tinggi, lebar] = size(R);</a:t>
            </a:r>
            <a:endParaRPr lang="en-US" sz="1200" dirty="0"/>
          </a:p>
          <a:p>
            <a:r>
              <a:rPr lang="id-ID" sz="1200" dirty="0"/>
              <a:t>for m=1: tinggi</a:t>
            </a:r>
            <a:endParaRPr lang="en-US" sz="1200" dirty="0"/>
          </a:p>
          <a:p>
            <a:r>
              <a:rPr lang="id-ID" sz="1200" dirty="0"/>
              <a:t>    for n=1: lebar</a:t>
            </a:r>
            <a:endParaRPr lang="en-US" sz="1200" dirty="0"/>
          </a:p>
          <a:p>
            <a:r>
              <a:rPr lang="id-ID" sz="1200" dirty="0"/>
              <a:t>        Y(m,n) = 0.299*R(m,n)+0.587*G(m,n)+0.114*B(m,n);</a:t>
            </a:r>
            <a:endParaRPr lang="en-US" sz="1200" dirty="0"/>
          </a:p>
          <a:p>
            <a:r>
              <a:rPr lang="id-ID" sz="1200" dirty="0"/>
              <a:t>        I(m,n) = 0.596*R(m,n)-0.274*G(m,n)-0.322*B(m,n);</a:t>
            </a:r>
            <a:endParaRPr lang="en-US" sz="1200" dirty="0"/>
          </a:p>
          <a:p>
            <a:r>
              <a:rPr lang="id-ID" sz="1200" dirty="0"/>
              <a:t>        Q(m,n) = 0.211*R(m,n)-0.523*G(m,n)+0.312*B(m,n);</a:t>
            </a:r>
            <a:endParaRPr lang="en-US" sz="1200" dirty="0"/>
          </a:p>
          <a:p>
            <a:r>
              <a:rPr lang="id-ID" sz="1200" dirty="0"/>
              <a:t>    end</a:t>
            </a:r>
            <a:endParaRPr lang="en-US" sz="1200" dirty="0"/>
          </a:p>
          <a:p>
            <a:r>
              <a:rPr lang="id-ID" sz="1200" dirty="0"/>
              <a:t>end</a:t>
            </a:r>
            <a:endParaRPr lang="en-US" sz="1200" dirty="0"/>
          </a:p>
          <a:p>
            <a:r>
              <a:rPr lang="id-ID" sz="1200" dirty="0"/>
              <a:t> </a:t>
            </a:r>
            <a:endParaRPr lang="en-US" sz="1200" dirty="0"/>
          </a:p>
          <a:p>
            <a:r>
              <a:rPr lang="id-ID" sz="1200" dirty="0"/>
              <a:t>% Konversikan ke jangkauan [0,255]</a:t>
            </a:r>
            <a:endParaRPr lang="en-US" sz="1200" dirty="0"/>
          </a:p>
          <a:p>
            <a:r>
              <a:rPr lang="id-ID" sz="1200" dirty="0"/>
              <a:t>Y = uint8(Y * 255);</a:t>
            </a:r>
            <a:endParaRPr lang="en-US" sz="1200" dirty="0"/>
          </a:p>
          <a:p>
            <a:r>
              <a:rPr lang="id-ID" sz="1200" dirty="0"/>
              <a:t>I = uint8(I * 255);</a:t>
            </a:r>
            <a:endParaRPr lang="en-US" sz="1200" dirty="0"/>
          </a:p>
          <a:p>
            <a:r>
              <a:rPr lang="id-ID" sz="1200" dirty="0"/>
              <a:t>Q = uint8(Q * 255);</a:t>
            </a:r>
            <a:endParaRPr lang="en-US" sz="1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873500" y="4353264"/>
            <a:ext cx="4572000" cy="23221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Contoh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penggunaan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fungsi</a:t>
            </a:r>
            <a:r>
              <a:rPr lang="en-US" kern="50" dirty="0">
                <a:latin typeface="Courier New" panose="02070309020205020404" pitchFamily="49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Courier New" panose="02070309020205020404" pitchFamily="49" charset="0"/>
                <a:ea typeface="Arial Unicode MS" panose="020B0604020202020204" pitchFamily="34" charset="-128"/>
              </a:rPr>
              <a:t>RGBkeYIQ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:</a:t>
            </a:r>
          </a:p>
          <a:p>
            <a:pPr algn="just">
              <a:lnSpc>
                <a:spcPct val="115000"/>
              </a:lnSpc>
            </a:pP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 </a:t>
            </a:r>
          </a:p>
          <a:p>
            <a:pPr algn="just">
              <a:lnSpc>
                <a:spcPct val="115000"/>
              </a:lnSpc>
              <a:tabLst>
                <a:tab pos="270510" algn="l"/>
              </a:tabLst>
            </a:pPr>
            <a:r>
              <a:rPr lang="en-US" kern="50" dirty="0">
                <a:latin typeface="Courier New" panose="02070309020205020404" pitchFamily="49" charset="0"/>
                <a:ea typeface="Arial Unicode MS" panose="020B0604020202020204" pitchFamily="34" charset="-128"/>
              </a:rPr>
              <a:t>&gt;&gt; [Y,I,Q] = </a:t>
            </a:r>
            <a:r>
              <a:rPr lang="en-US" kern="50" dirty="0" err="1">
                <a:latin typeface="Courier New" panose="02070309020205020404" pitchFamily="49" charset="0"/>
                <a:ea typeface="Arial Unicode MS" panose="020B0604020202020204" pitchFamily="34" charset="-128"/>
              </a:rPr>
              <a:t>RGBkeYIQ</a:t>
            </a:r>
            <a:r>
              <a:rPr lang="en-US" kern="50" dirty="0">
                <a:latin typeface="Courier New" panose="02070309020205020404" pitchFamily="49" charset="0"/>
                <a:ea typeface="Arial Unicode MS" panose="020B0604020202020204" pitchFamily="34" charset="-128"/>
              </a:rPr>
              <a:t>(171, 20, 250)</a:t>
            </a:r>
            <a:r>
              <a:rPr lang="en-US" kern="50" dirty="0">
                <a:latin typeface="Courier New" panose="02070309020205020404" pitchFamily="49" charset="0"/>
                <a:ea typeface="Calibri" panose="020F0502020204030204" pitchFamily="34" charset="0"/>
              </a:rPr>
              <a:t> </a:t>
            </a:r>
            <a:r>
              <a:rPr lang="en-US" kern="50" dirty="0"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</a:t>
            </a:r>
            <a:endParaRPr lang="en-US" kern="50" dirty="0"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algn="just">
              <a:lnSpc>
                <a:spcPct val="115000"/>
              </a:lnSpc>
              <a:tabLst>
                <a:tab pos="270510" algn="l"/>
              </a:tabLst>
            </a:pPr>
            <a:r>
              <a:rPr lang="en-US" kern="50" dirty="0">
                <a:latin typeface="Courier New" panose="02070309020205020404" pitchFamily="49" charset="0"/>
                <a:ea typeface="Arial Unicode MS" panose="020B0604020202020204" pitchFamily="34" charset="-128"/>
              </a:rPr>
              <a:t>Y = 91</a:t>
            </a:r>
            <a:endParaRPr lang="en-US" kern="50" dirty="0"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algn="just">
              <a:lnSpc>
                <a:spcPct val="115000"/>
              </a:lnSpc>
              <a:tabLst>
                <a:tab pos="270510" algn="l"/>
              </a:tabLst>
            </a:pPr>
            <a:r>
              <a:rPr lang="en-US" kern="50" dirty="0">
                <a:latin typeface="Courier New" panose="02070309020205020404" pitchFamily="49" charset="0"/>
                <a:ea typeface="Arial Unicode MS" panose="020B0604020202020204" pitchFamily="34" charset="-128"/>
              </a:rPr>
              <a:t>I = 16</a:t>
            </a:r>
            <a:endParaRPr lang="en-US" kern="50" dirty="0"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algn="just">
              <a:lnSpc>
                <a:spcPct val="115000"/>
              </a:lnSpc>
              <a:tabLst>
                <a:tab pos="270510" algn="l"/>
              </a:tabLst>
            </a:pPr>
            <a:r>
              <a:rPr lang="en-US" kern="50" dirty="0">
                <a:latin typeface="Courier New" panose="02070309020205020404" pitchFamily="49" charset="0"/>
                <a:ea typeface="Arial Unicode MS" panose="020B0604020202020204" pitchFamily="34" charset="-128"/>
              </a:rPr>
              <a:t>Q = 104</a:t>
            </a:r>
            <a:endParaRPr lang="en-US" kern="50" dirty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649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ffectLst/>
              </a:rPr>
              <a:t>Ruang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Warna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YC</a:t>
            </a:r>
            <a:r>
              <a:rPr lang="en-US" baseline="-25000" dirty="0" err="1">
                <a:effectLst/>
              </a:rPr>
              <a:t>b</a:t>
            </a:r>
            <a:r>
              <a:rPr lang="en-US" dirty="0" err="1">
                <a:effectLst/>
              </a:rPr>
              <a:t>C</a:t>
            </a:r>
            <a:r>
              <a:rPr lang="en-US" baseline="-25000" dirty="0" err="1">
                <a:effectLst/>
              </a:rPr>
              <a:t>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err="1"/>
                  <a:t>Ruang</a:t>
                </a:r>
                <a:r>
                  <a:rPr lang="en-US" dirty="0"/>
                  <a:t> </a:t>
                </a:r>
                <a:r>
                  <a:rPr lang="en-US" dirty="0" err="1"/>
                  <a:t>warna</a:t>
                </a:r>
                <a:r>
                  <a:rPr lang="en-US" dirty="0"/>
                  <a:t> </a:t>
                </a:r>
                <a:r>
                  <a:rPr lang="en-US" dirty="0" err="1"/>
                  <a:t>YC</a:t>
                </a:r>
                <a:r>
                  <a:rPr lang="en-US" baseline="-25000" dirty="0" err="1"/>
                  <a:t>b</a:t>
                </a:r>
                <a:r>
                  <a:rPr lang="en-US" dirty="0" err="1"/>
                  <a:t>C</a:t>
                </a:r>
                <a:r>
                  <a:rPr lang="en-US" baseline="-25000" dirty="0" err="1"/>
                  <a:t>r</a:t>
                </a:r>
                <a:r>
                  <a:rPr lang="en-US" dirty="0"/>
                  <a:t> </a:t>
                </a:r>
                <a:r>
                  <a:rPr lang="en-US" dirty="0" err="1"/>
                  <a:t>biasa</a:t>
                </a:r>
                <a:r>
                  <a:rPr lang="en-US" dirty="0"/>
                  <a:t> </a:t>
                </a:r>
                <a:r>
                  <a:rPr lang="en-US" dirty="0" err="1"/>
                  <a:t>digunakan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video digital. 	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ruang</a:t>
                </a:r>
                <a:r>
                  <a:rPr lang="en-US" dirty="0"/>
                  <a:t> </a:t>
                </a:r>
                <a:r>
                  <a:rPr lang="en-US" dirty="0" err="1"/>
                  <a:t>warna</a:t>
                </a:r>
                <a:r>
                  <a:rPr lang="en-US" dirty="0"/>
                  <a:t> </a:t>
                </a:r>
                <a:r>
                  <a:rPr lang="en-US" dirty="0" err="1"/>
                  <a:t>ini</a:t>
                </a:r>
                <a:r>
                  <a:rPr lang="en-US" dirty="0"/>
                  <a:t>, </a:t>
                </a:r>
                <a:r>
                  <a:rPr lang="en-US" dirty="0" err="1"/>
                  <a:t>komponen</a:t>
                </a:r>
                <a:r>
                  <a:rPr lang="en-US" dirty="0"/>
                  <a:t> Y </a:t>
                </a:r>
                <a:r>
                  <a:rPr lang="en-US" dirty="0" err="1"/>
                  <a:t>menyatakan</a:t>
                </a:r>
                <a:r>
                  <a:rPr lang="en-US" dirty="0"/>
                  <a:t> </a:t>
                </a:r>
                <a:r>
                  <a:rPr lang="en-US" dirty="0" err="1"/>
                  <a:t>intensitas</a:t>
                </a:r>
                <a:r>
                  <a:rPr lang="en-US" dirty="0"/>
                  <a:t>, </a:t>
                </a:r>
                <a:r>
                  <a:rPr lang="en-US" dirty="0" err="1"/>
                  <a:t>sedangkan</a:t>
                </a:r>
                <a:r>
                  <a:rPr lang="en-US" dirty="0"/>
                  <a:t> </a:t>
                </a:r>
                <a:r>
                  <a:rPr lang="en-US" dirty="0" err="1"/>
                  <a:t>C</a:t>
                </a:r>
                <a:r>
                  <a:rPr lang="en-US" baseline="-25000" dirty="0" err="1"/>
                  <a:t>b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C</a:t>
                </a:r>
                <a:r>
                  <a:rPr lang="en-US" baseline="-25000" dirty="0"/>
                  <a:t>r</a:t>
                </a:r>
                <a:r>
                  <a:rPr lang="en-US" dirty="0"/>
                  <a:t> </a:t>
                </a:r>
                <a:r>
                  <a:rPr lang="en-US" dirty="0" err="1"/>
                  <a:t>menyatakan</a:t>
                </a:r>
                <a:r>
                  <a:rPr lang="en-US" dirty="0"/>
                  <a:t> </a:t>
                </a:r>
                <a:r>
                  <a:rPr lang="en-US" dirty="0" err="1"/>
                  <a:t>informasi</a:t>
                </a:r>
                <a:r>
                  <a:rPr lang="en-US" dirty="0"/>
                  <a:t> </a:t>
                </a:r>
                <a:r>
                  <a:rPr lang="en-US" dirty="0" err="1"/>
                  <a:t>warna</a:t>
                </a:r>
                <a:r>
                  <a:rPr lang="en-US" dirty="0"/>
                  <a:t>. </a:t>
                </a:r>
                <a:endParaRPr lang="en-US" dirty="0" smtClean="0"/>
              </a:p>
              <a:p>
                <a:r>
                  <a:rPr lang="en-US" dirty="0"/>
                  <a:t>Proses </a:t>
                </a:r>
                <a:r>
                  <a:rPr lang="en-US" dirty="0" err="1"/>
                  <a:t>konversi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RGB </a:t>
                </a:r>
                <a:r>
                  <a:rPr lang="en-US" dirty="0" err="1"/>
                  <a:t>dilakukan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beberapa</a:t>
                </a:r>
                <a:r>
                  <a:rPr lang="en-US" dirty="0"/>
                  <a:t> </a:t>
                </a:r>
                <a:r>
                  <a:rPr lang="en-US" dirty="0" err="1" smtClean="0"/>
                  <a:t>cara</a:t>
                </a:r>
                <a:endParaRPr lang="en-US" dirty="0" smtClean="0"/>
              </a:p>
              <a:p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rekomendasi</a:t>
                </a:r>
                <a:r>
                  <a:rPr lang="en-US" dirty="0"/>
                  <a:t> CCIR 601-1 (Crane, 1997):</a:t>
                </a:r>
              </a:p>
              <a:p>
                <a:r>
                  <a:rPr lang="en-US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=0,29900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+0,58700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+0,11400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=−0,16874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−0,33126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+0,5000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=+0,5000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−0,41869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−0,08131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				 </a:t>
                </a:r>
              </a:p>
              <a:p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96" t="-1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75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34964" y="325438"/>
                <a:ext cx="8229600" cy="4525962"/>
              </a:xfrm>
            </p:spPr>
            <p:txBody>
              <a:bodyPr/>
              <a:lstStyle/>
              <a:p>
                <a:r>
                  <a:rPr lang="en-US" sz="1800" dirty="0" err="1"/>
                  <a:t>Adapun</a:t>
                </a:r>
                <a:r>
                  <a:rPr lang="en-US" sz="1800" dirty="0"/>
                  <a:t> </a:t>
                </a:r>
                <a:r>
                  <a:rPr lang="en-US" sz="1800" dirty="0" err="1"/>
                  <a:t>pengonversian</a:t>
                </a:r>
                <a:r>
                  <a:rPr lang="en-US" sz="1800" dirty="0"/>
                  <a:t> </a:t>
                </a:r>
                <a:r>
                  <a:rPr lang="en-US" sz="1800" dirty="0" err="1"/>
                  <a:t>dari</a:t>
                </a:r>
                <a:r>
                  <a:rPr lang="en-US" sz="1800" dirty="0"/>
                  <a:t> </a:t>
                </a:r>
                <a:r>
                  <a:rPr lang="en-US" sz="1800" dirty="0" err="1"/>
                  <a:t>YC</a:t>
                </a:r>
                <a:r>
                  <a:rPr lang="en-US" sz="1800" baseline="-25000" dirty="0" err="1"/>
                  <a:t>b</a:t>
                </a:r>
                <a:r>
                  <a:rPr lang="en-US" sz="1800" dirty="0" err="1"/>
                  <a:t>C</a:t>
                </a:r>
                <a:r>
                  <a:rPr lang="en-US" sz="1800" baseline="-25000" dirty="0" err="1"/>
                  <a:t>r</a:t>
                </a:r>
                <a:r>
                  <a:rPr lang="en-US" sz="1800" baseline="-25000" dirty="0"/>
                  <a:t> </a:t>
                </a:r>
                <a:r>
                  <a:rPr lang="en-US" sz="1800" dirty="0"/>
                  <a:t> </a:t>
                </a:r>
                <a:r>
                  <a:rPr lang="en-US" sz="1800" dirty="0" err="1"/>
                  <a:t>ke</a:t>
                </a:r>
                <a:r>
                  <a:rPr lang="en-US" sz="1800" dirty="0"/>
                  <a:t> RGB </a:t>
                </a:r>
                <a:r>
                  <a:rPr lang="en-US" sz="1800" dirty="0" err="1"/>
                  <a:t>sebagai</a:t>
                </a:r>
                <a:r>
                  <a:rPr lang="en-US" sz="1800" dirty="0"/>
                  <a:t> </a:t>
                </a:r>
                <a:r>
                  <a:rPr lang="en-US" sz="1800" dirty="0" err="1"/>
                  <a:t>berikut</a:t>
                </a:r>
                <a:r>
                  <a:rPr lang="en-US" sz="1800" dirty="0"/>
                  <a:t>:</a:t>
                </a:r>
              </a:p>
              <a:p>
                <a:r>
                  <a:rPr lang="en-US" sz="1800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+1.40200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endParaRPr lang="en-US" sz="1800" dirty="0" smtClean="0"/>
              </a:p>
              <a:p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−0,34414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−0,71414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sz="1800" dirty="0"/>
                  <a:t>	</a:t>
                </a:r>
                <a:endParaRPr lang="en-US" sz="1800" dirty="0" smtClean="0"/>
              </a:p>
              <a:p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+1,77200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endParaRPr lang="en-US" sz="1800" dirty="0" smtClean="0"/>
              </a:p>
              <a:p>
                <a:endParaRPr lang="en-US" sz="1800" dirty="0"/>
              </a:p>
              <a:p>
                <a:r>
                  <a:rPr lang="id-ID" sz="1000" dirty="0"/>
                  <a:t>function [Y, Cb, Cr] = RGBkeYCB(R,G,B)</a:t>
                </a:r>
                <a:endParaRPr lang="en-US" sz="1000" dirty="0"/>
              </a:p>
              <a:p>
                <a:r>
                  <a:rPr lang="id-ID" sz="1000" dirty="0"/>
                  <a:t>% RGBkeYCB digunakan untuk mengonversi RGB ke YCbCr</a:t>
                </a:r>
                <a:endParaRPr lang="en-US" sz="1000" dirty="0"/>
              </a:p>
              <a:p>
                <a:r>
                  <a:rPr lang="id-ID" sz="1000" dirty="0"/>
                  <a:t> </a:t>
                </a:r>
                <a:endParaRPr lang="en-US" sz="1000" dirty="0"/>
              </a:p>
              <a:p>
                <a:r>
                  <a:rPr lang="id-ID" sz="1000" dirty="0"/>
                  <a:t>% Normalisasi RGB ke [0, 1]</a:t>
                </a:r>
                <a:endParaRPr lang="en-US" sz="1000" dirty="0"/>
              </a:p>
              <a:p>
                <a:r>
                  <a:rPr lang="id-ID" sz="1000" dirty="0"/>
                  <a:t>R = double(R);</a:t>
                </a:r>
                <a:endParaRPr lang="en-US" sz="1000" dirty="0"/>
              </a:p>
              <a:p>
                <a:r>
                  <a:rPr lang="id-ID" sz="1000" dirty="0"/>
                  <a:t>G = double(G);</a:t>
                </a:r>
                <a:endParaRPr lang="en-US" sz="1000" dirty="0"/>
              </a:p>
              <a:p>
                <a:r>
                  <a:rPr lang="id-ID" sz="1000" dirty="0"/>
                  <a:t>B = double(B);</a:t>
                </a:r>
                <a:endParaRPr lang="en-US" sz="1000" dirty="0"/>
              </a:p>
              <a:p>
                <a:r>
                  <a:rPr lang="id-ID" sz="1000" dirty="0"/>
                  <a:t> </a:t>
                </a:r>
                <a:endParaRPr lang="en-US" sz="1000" dirty="0"/>
              </a:p>
              <a:p>
                <a:r>
                  <a:rPr lang="id-ID" sz="1000" dirty="0"/>
                  <a:t>if max(max(R)) &gt; 1.0 || max(max(G)) &gt; 1.0 || ...</a:t>
                </a:r>
                <a:endParaRPr lang="en-US" sz="1000" dirty="0"/>
              </a:p>
              <a:p>
                <a:r>
                  <a:rPr lang="id-ID" sz="1000" dirty="0"/>
                  <a:t>   max(max(B)) &gt; 1.0</a:t>
                </a:r>
                <a:endParaRPr lang="en-US" sz="1000" dirty="0"/>
              </a:p>
              <a:p>
                <a:r>
                  <a:rPr lang="id-ID" sz="1000" dirty="0"/>
                  <a:t>    R = double(R) / 255;</a:t>
                </a:r>
                <a:endParaRPr lang="en-US" sz="1000" dirty="0"/>
              </a:p>
              <a:p>
                <a:r>
                  <a:rPr lang="id-ID" sz="1000" dirty="0"/>
                  <a:t>    G = double(G) / 255;</a:t>
                </a:r>
                <a:endParaRPr lang="en-US" sz="1000" dirty="0"/>
              </a:p>
              <a:p>
                <a:r>
                  <a:rPr lang="id-ID" sz="1000" dirty="0"/>
                  <a:t>    B = double(B) / 255;</a:t>
                </a:r>
                <a:endParaRPr lang="en-US" sz="1000" dirty="0"/>
              </a:p>
              <a:p>
                <a:r>
                  <a:rPr lang="id-ID" sz="1000" dirty="0"/>
                  <a:t>end</a:t>
                </a:r>
                <a:endParaRPr lang="en-US" sz="1000" dirty="0"/>
              </a:p>
              <a:p>
                <a:r>
                  <a:rPr lang="id-ID" sz="1000" dirty="0"/>
                  <a:t> </a:t>
                </a:r>
                <a:endParaRPr lang="en-US" sz="1000" dirty="0"/>
              </a:p>
              <a:p>
                <a:r>
                  <a:rPr lang="id-ID" sz="1000" dirty="0"/>
                  <a:t>[tinggi, lebar] = size(R);</a:t>
                </a:r>
                <a:endParaRPr lang="en-US" sz="1000" dirty="0"/>
              </a:p>
              <a:p>
                <a:r>
                  <a:rPr lang="id-ID" sz="1000" dirty="0"/>
                  <a:t>for m=1: tinggi</a:t>
                </a:r>
                <a:endParaRPr lang="en-US" sz="1000" dirty="0"/>
              </a:p>
              <a:p>
                <a:r>
                  <a:rPr lang="id-ID" sz="1000" dirty="0"/>
                  <a:t>    for n=1: lebar</a:t>
                </a:r>
                <a:endParaRPr lang="en-US" sz="1000" dirty="0"/>
              </a:p>
              <a:p>
                <a:r>
                  <a:rPr lang="id-ID" sz="1000" dirty="0"/>
                  <a:t>        Y(m,n)=0.299*R(m,n)+0.587*G(m,n)+ 0.114*B(m,n);</a:t>
                </a:r>
                <a:endParaRPr lang="en-US" sz="1000" dirty="0"/>
              </a:p>
              <a:p>
                <a:r>
                  <a:rPr lang="id-ID" sz="1000" dirty="0"/>
                  <a:t>        Cb(m,n)=-0.1687*R(m,n)-0.33126*G(m,n)+0.5*B(m,n);</a:t>
                </a:r>
                <a:endParaRPr lang="en-US" sz="1000" dirty="0"/>
              </a:p>
              <a:p>
                <a:r>
                  <a:rPr lang="id-ID" sz="1000" dirty="0"/>
                  <a:t>        Cr(m,n)=0.5*R(m,n)-0.41869*G(m,n)-0.08131*B(m,n);</a:t>
                </a:r>
                <a:endParaRPr lang="en-US" sz="1000" dirty="0"/>
              </a:p>
              <a:p>
                <a:r>
                  <a:rPr lang="id-ID" sz="1000" dirty="0"/>
                  <a:t>    end</a:t>
                </a:r>
                <a:endParaRPr lang="en-US" sz="1000" dirty="0"/>
              </a:p>
              <a:p>
                <a:r>
                  <a:rPr lang="id-ID" sz="1000" dirty="0"/>
                  <a:t>end</a:t>
                </a:r>
                <a:endParaRPr lang="en-US" sz="1000" dirty="0"/>
              </a:p>
              <a:p>
                <a:r>
                  <a:rPr lang="id-ID" sz="1000" dirty="0"/>
                  <a:t> </a:t>
                </a:r>
                <a:endParaRPr lang="en-US" sz="1000" dirty="0"/>
              </a:p>
              <a:p>
                <a:r>
                  <a:rPr lang="id-ID" sz="1000" dirty="0"/>
                  <a:t> </a:t>
                </a:r>
                <a:endParaRPr lang="en-US" sz="1000" dirty="0"/>
              </a:p>
              <a:p>
                <a:r>
                  <a:rPr lang="id-ID" sz="1000" dirty="0"/>
                  <a:t>Y = Y * 255;</a:t>
                </a:r>
                <a:endParaRPr lang="en-US" sz="1000" dirty="0"/>
              </a:p>
              <a:p>
                <a:r>
                  <a:rPr lang="id-ID" sz="1000" dirty="0"/>
                  <a:t>Cb = Cb * 255;</a:t>
                </a:r>
                <a:endParaRPr lang="en-US" sz="1000" dirty="0"/>
              </a:p>
              <a:p>
                <a:r>
                  <a:rPr lang="id-ID" sz="1000" dirty="0"/>
                  <a:t>Cr = Cr * 255;</a:t>
                </a:r>
                <a:endParaRPr lang="en-US" sz="1000" dirty="0"/>
              </a:p>
              <a:p>
                <a:r>
                  <a:rPr lang="en-US" sz="1800" dirty="0"/>
                  <a:t>							 </a:t>
                </a:r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4964" y="325438"/>
                <a:ext cx="8229600" cy="4525962"/>
              </a:xfrm>
              <a:blipFill rotWithShape="0">
                <a:blip r:embed="rId2"/>
                <a:stretch>
                  <a:fillRect t="-673" b="-390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58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RGBkeYCB</a:t>
            </a:r>
            <a:r>
              <a:rPr lang="en-US" dirty="0"/>
              <a:t>: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&gt;&gt; [</a:t>
            </a:r>
            <a:r>
              <a:rPr lang="en-US" dirty="0" err="1"/>
              <a:t>Y,Cb,Cr</a:t>
            </a:r>
            <a:r>
              <a:rPr lang="en-US" dirty="0"/>
              <a:t>] = </a:t>
            </a:r>
            <a:r>
              <a:rPr lang="en-US" dirty="0" err="1"/>
              <a:t>RGBkeYCB</a:t>
            </a:r>
            <a:r>
              <a:rPr lang="en-US" dirty="0"/>
              <a:t>(9, 16, 250) </a:t>
            </a:r>
            <a:r>
              <a:rPr lang="en-US" dirty="0">
                <a:sym typeface="Wingdings" panose="05000000000000000000" pitchFamily="2" charset="2"/>
              </a:rPr>
              <a:t></a:t>
            </a:r>
            <a:endParaRPr lang="en-US" dirty="0"/>
          </a:p>
          <a:p>
            <a:r>
              <a:rPr lang="en-US" dirty="0"/>
              <a:t>Y = 40.5830</a:t>
            </a:r>
          </a:p>
          <a:p>
            <a:r>
              <a:rPr lang="en-US" dirty="0" err="1"/>
              <a:t>Cb</a:t>
            </a:r>
            <a:r>
              <a:rPr lang="en-US" dirty="0"/>
              <a:t> = 118.1815</a:t>
            </a:r>
          </a:p>
          <a:p>
            <a:r>
              <a:rPr lang="en-US" dirty="0"/>
              <a:t>Cr = -22.5265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2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351" y="877888"/>
            <a:ext cx="8229600" cy="596900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effectLst/>
              </a:rPr>
              <a:t>Ruang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Warna</a:t>
            </a:r>
            <a:r>
              <a:rPr lang="en-US" b="1" dirty="0">
                <a:effectLst/>
              </a:rPr>
              <a:t> HSI, HSV, </a:t>
            </a:r>
            <a:r>
              <a:rPr lang="en-US" b="1" dirty="0" err="1">
                <a:effectLst/>
              </a:rPr>
              <a:t>dan</a:t>
            </a:r>
            <a:r>
              <a:rPr lang="en-US" b="1" dirty="0">
                <a:effectLst/>
              </a:rPr>
              <a:t> HSL</a:t>
            </a:r>
            <a:br>
              <a:rPr lang="en-US" b="1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576" y="1277938"/>
            <a:ext cx="8229600" cy="2976562"/>
          </a:xfrm>
        </p:spPr>
        <p:txBody>
          <a:bodyPr/>
          <a:lstStyle/>
          <a:p>
            <a:r>
              <a:rPr lang="en-US" sz="2000" dirty="0"/>
              <a:t>HSV </a:t>
            </a:r>
            <a:r>
              <a:rPr lang="en-US" sz="2000" dirty="0" err="1"/>
              <a:t>dan</a:t>
            </a:r>
            <a:r>
              <a:rPr lang="en-US" sz="2000" dirty="0"/>
              <a:t> HSL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contoh</a:t>
            </a:r>
            <a:r>
              <a:rPr lang="en-US" sz="2000" dirty="0"/>
              <a:t> </a:t>
            </a:r>
            <a:r>
              <a:rPr lang="en-US" sz="2000" dirty="0" err="1"/>
              <a:t>ruang</a:t>
            </a:r>
            <a:r>
              <a:rPr lang="en-US" sz="2000" dirty="0"/>
              <a:t> </a:t>
            </a:r>
            <a:r>
              <a:rPr lang="en-US" sz="2000" dirty="0" err="1"/>
              <a:t>warna</a:t>
            </a:r>
            <a:r>
              <a:rPr lang="en-US" sz="2000" dirty="0"/>
              <a:t> yang </a:t>
            </a:r>
            <a:r>
              <a:rPr lang="en-US" sz="2000" dirty="0" err="1"/>
              <a:t>merepresentasikan</a:t>
            </a:r>
            <a:r>
              <a:rPr lang="en-US" sz="2000" dirty="0"/>
              <a:t> </a:t>
            </a:r>
            <a:r>
              <a:rPr lang="en-US" sz="2000" dirty="0" err="1"/>
              <a:t>warna</a:t>
            </a:r>
            <a:r>
              <a:rPr lang="en-US" sz="2000" dirty="0"/>
              <a:t> </a:t>
            </a:r>
            <a:r>
              <a:rPr lang="en-US" sz="2000" dirty="0" err="1"/>
              <a:t>seperti</a:t>
            </a:r>
            <a:r>
              <a:rPr lang="en-US" sz="2000" dirty="0"/>
              <a:t> yang </a:t>
            </a:r>
            <a:r>
              <a:rPr lang="en-US" sz="2000" dirty="0" err="1"/>
              <a:t>dilihat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mata</a:t>
            </a:r>
            <a:r>
              <a:rPr lang="en-US" sz="2000" dirty="0"/>
              <a:t> </a:t>
            </a:r>
            <a:r>
              <a:rPr lang="en-US" sz="2000" dirty="0" err="1"/>
              <a:t>manusia</a:t>
            </a:r>
            <a:r>
              <a:rPr lang="en-US" sz="2000" dirty="0"/>
              <a:t>. H </a:t>
            </a:r>
            <a:r>
              <a:rPr lang="en-US" sz="2000" dirty="0" err="1"/>
              <a:t>berasal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kata “hue”,  S </a:t>
            </a:r>
            <a:r>
              <a:rPr lang="en-US" sz="2000" dirty="0" err="1"/>
              <a:t>berasal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“saturation”, L </a:t>
            </a:r>
            <a:r>
              <a:rPr lang="en-US" sz="2000" dirty="0" err="1"/>
              <a:t>berasal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kata “luminance”, I </a:t>
            </a:r>
            <a:r>
              <a:rPr lang="en-US" sz="2000" dirty="0" err="1"/>
              <a:t>berasal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kata “intensity”, </a:t>
            </a:r>
            <a:r>
              <a:rPr lang="en-US" sz="2000" dirty="0" err="1"/>
              <a:t>dan</a:t>
            </a:r>
            <a:r>
              <a:rPr lang="en-US" sz="2000" dirty="0"/>
              <a:t> V </a:t>
            </a:r>
            <a:r>
              <a:rPr lang="en-US" sz="2000" dirty="0" err="1"/>
              <a:t>berasal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“value”.</a:t>
            </a:r>
          </a:p>
          <a:p>
            <a:r>
              <a:rPr lang="en-US" sz="2000" dirty="0"/>
              <a:t> </a:t>
            </a:r>
          </a:p>
          <a:p>
            <a:r>
              <a:rPr lang="en-US" sz="2000" dirty="0" err="1"/>
              <a:t>Ruang</a:t>
            </a:r>
            <a:r>
              <a:rPr lang="en-US" sz="2000" dirty="0"/>
              <a:t> </a:t>
            </a:r>
            <a:r>
              <a:rPr lang="en-US" sz="2000" dirty="0" err="1"/>
              <a:t>warna</a:t>
            </a:r>
            <a:r>
              <a:rPr lang="en-US" sz="2000" dirty="0"/>
              <a:t> HLS </a:t>
            </a:r>
            <a:r>
              <a:rPr lang="en-US" sz="2000" dirty="0" err="1"/>
              <a:t>terkadang</a:t>
            </a:r>
            <a:r>
              <a:rPr lang="en-US" sz="2000" dirty="0"/>
              <a:t> </a:t>
            </a:r>
            <a:r>
              <a:rPr lang="en-US" sz="2000" dirty="0" err="1"/>
              <a:t>disebut</a:t>
            </a:r>
            <a:r>
              <a:rPr lang="en-US" sz="2000" dirty="0"/>
              <a:t> HSL, </a:t>
            </a:r>
            <a:r>
              <a:rPr lang="en-US" sz="2000" dirty="0" err="1"/>
              <a:t>sedangkan</a:t>
            </a:r>
            <a:r>
              <a:rPr lang="en-US" sz="2000" dirty="0"/>
              <a:t> HSV </a:t>
            </a:r>
            <a:r>
              <a:rPr lang="en-US" sz="2000" dirty="0" err="1"/>
              <a:t>terkadang</a:t>
            </a:r>
            <a:r>
              <a:rPr lang="en-US" sz="2000" dirty="0"/>
              <a:t> </a:t>
            </a:r>
            <a:r>
              <a:rPr lang="en-US" sz="2000" dirty="0" err="1"/>
              <a:t>dinamakan</a:t>
            </a:r>
            <a:r>
              <a:rPr lang="en-US" sz="2000" dirty="0"/>
              <a:t> HSB, </a:t>
            </a:r>
            <a:r>
              <a:rPr lang="en-US" sz="2000" dirty="0" err="1"/>
              <a:t>dengan</a:t>
            </a:r>
            <a:r>
              <a:rPr lang="en-US" sz="2000" dirty="0"/>
              <a:t> B </a:t>
            </a:r>
            <a:r>
              <a:rPr lang="en-US" sz="2000" dirty="0" err="1"/>
              <a:t>berasal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kata “brightness”.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6540" y="3949835"/>
            <a:ext cx="3127519" cy="275563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25422" y="5126267"/>
            <a:ext cx="2969385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tabLst>
                <a:tab pos="270510" algn="l"/>
                <a:tab pos="4050665" algn="l"/>
              </a:tabLst>
            </a:pPr>
            <a:r>
              <a:rPr lang="en-US" sz="1200" b="1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Ruang</a:t>
            </a:r>
            <a:r>
              <a:rPr lang="en-US" sz="1200" b="1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200" b="1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warna</a:t>
            </a:r>
            <a:r>
              <a:rPr lang="en-US" sz="1200" b="1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HSV</a:t>
            </a:r>
            <a:endParaRPr lang="en-US" sz="1200" kern="50" dirty="0"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algn="ctr">
              <a:lnSpc>
                <a:spcPct val="115000"/>
              </a:lnSpc>
              <a:tabLst>
                <a:tab pos="270510" algn="l"/>
                <a:tab pos="4050665" algn="l"/>
              </a:tabLst>
            </a:pPr>
            <a:r>
              <a:rPr lang="en-US" sz="1200" i="1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(</a:t>
            </a:r>
            <a:r>
              <a:rPr lang="en-US" sz="1200" i="1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Sumber</a:t>
            </a:r>
            <a:r>
              <a:rPr lang="en-US" sz="1200" i="1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: MATLAB)</a:t>
            </a:r>
            <a:endParaRPr lang="en-US" sz="1200" kern="50" dirty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484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84200" y="381000"/>
                <a:ext cx="8229600" cy="5905500"/>
              </a:xfrm>
            </p:spPr>
            <p:txBody>
              <a:bodyPr/>
              <a:lstStyle/>
              <a:p>
                <a:r>
                  <a:rPr lang="en-US" sz="2000" dirty="0" err="1"/>
                  <a:t>Untuk</a:t>
                </a:r>
                <a:r>
                  <a:rPr lang="en-US" sz="2000" dirty="0"/>
                  <a:t> </a:t>
                </a:r>
                <a:r>
                  <a:rPr lang="en-US" sz="2000" dirty="0" err="1"/>
                  <a:t>mendapatkan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nilai</a:t>
                </a:r>
                <a:r>
                  <a:rPr lang="en-US" sz="2000" dirty="0"/>
                  <a:t> H, S, V </a:t>
                </a:r>
                <a:r>
                  <a:rPr lang="en-US" sz="2000" dirty="0" err="1"/>
                  <a:t>berdasarkan</a:t>
                </a:r>
                <a:r>
                  <a:rPr lang="en-US" sz="2000" dirty="0"/>
                  <a:t> R, G, </a:t>
                </a:r>
                <a:r>
                  <a:rPr lang="en-US" sz="2000" dirty="0" err="1"/>
                  <a:t>dan</a:t>
                </a:r>
                <a:r>
                  <a:rPr lang="en-US" sz="2000" dirty="0"/>
                  <a:t> B, </a:t>
                </a:r>
                <a:r>
                  <a:rPr lang="en-US" sz="2000" dirty="0" err="1"/>
                  <a:t>terdapat</a:t>
                </a:r>
                <a:r>
                  <a:rPr lang="en-US" sz="2000" dirty="0"/>
                  <a:t> </a:t>
                </a:r>
                <a:r>
                  <a:rPr lang="en-US" sz="2000" dirty="0" err="1"/>
                  <a:t>beberapa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cara</a:t>
                </a:r>
                <a:r>
                  <a:rPr lang="en-US" sz="2000" dirty="0"/>
                  <a:t>. Cara yang </a:t>
                </a:r>
                <a:r>
                  <a:rPr lang="en-US" sz="2000" dirty="0" err="1"/>
                  <a:t>tersederhana</a:t>
                </a:r>
                <a:r>
                  <a:rPr lang="en-US" sz="2000" dirty="0"/>
                  <a:t> (Acharya &amp; Ray, 2005) </a:t>
                </a:r>
                <a:r>
                  <a:rPr lang="en-US" sz="2000" dirty="0" err="1"/>
                  <a:t>adalah</a:t>
                </a:r>
                <a:r>
                  <a:rPr lang="en-US" sz="2000" dirty="0"/>
                  <a:t> </a:t>
                </a:r>
                <a:r>
                  <a:rPr lang="en-US" sz="2000" dirty="0" err="1"/>
                  <a:t>seperti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berikut</a:t>
                </a:r>
                <a:r>
                  <a:rPr lang="en-US" sz="2000" dirty="0"/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tan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⁡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3(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+(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e>
                    </m:d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		</a:t>
                </a:r>
                <a:endParaRPr lang="en-US" sz="2000" dirty="0" smtClean="0"/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=1−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min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⁡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𝑉</m:t>
                        </m:r>
                      </m:den>
                    </m:f>
                  </m:oMath>
                </a14:m>
                <a:r>
                  <a:rPr lang="en-US" sz="2000" dirty="0"/>
                  <a:t>	</a:t>
                </a:r>
                <a:endParaRPr lang="en-US" sz="2000" dirty="0" smtClean="0"/>
              </a:p>
              <a:p>
                <a:r>
                  <a:rPr lang="en-US" sz="2000" dirty="0"/>
                  <a:t>		</a:t>
                </a:r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000" dirty="0"/>
                  <a:t>			</a:t>
                </a:r>
                <a:endParaRPr lang="en-US" sz="2000" dirty="0" smtClean="0"/>
              </a:p>
              <a:p>
                <a:endParaRPr lang="en-US" sz="2000" dirty="0"/>
              </a:p>
              <a:p>
                <a:r>
                  <a:rPr lang="en-US" sz="2000" dirty="0" err="1" smtClean="0"/>
                  <a:t>Namun</a:t>
                </a:r>
                <a:r>
                  <a:rPr lang="en-US" sz="2000" dirty="0"/>
                  <a:t>, </a:t>
                </a:r>
                <a:r>
                  <a:rPr lang="en-US" sz="2000" dirty="0" err="1"/>
                  <a:t>cara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ini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membuat</a:t>
                </a:r>
                <a:r>
                  <a:rPr lang="en-US" sz="2000" dirty="0"/>
                  <a:t> </a:t>
                </a:r>
                <a:r>
                  <a:rPr lang="en-US" sz="2000" i="1" dirty="0"/>
                  <a:t>hue</a:t>
                </a:r>
                <a:r>
                  <a:rPr lang="en-US" sz="2000" dirty="0"/>
                  <a:t> </a:t>
                </a:r>
                <a:r>
                  <a:rPr lang="en-US" sz="2000" dirty="0" err="1"/>
                  <a:t>tidak</a:t>
                </a:r>
                <a:r>
                  <a:rPr lang="en-US" sz="2000" dirty="0"/>
                  <a:t> </a:t>
                </a:r>
                <a:r>
                  <a:rPr lang="en-US" sz="2000" dirty="0" err="1"/>
                  <a:t>terdefinisikan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kalau</a:t>
                </a:r>
                <a:r>
                  <a:rPr lang="en-US" sz="2000" dirty="0"/>
                  <a:t> S </a:t>
                </a:r>
                <a:r>
                  <a:rPr lang="en-US" sz="2000" dirty="0" err="1"/>
                  <a:t>bernilai</a:t>
                </a:r>
                <a:r>
                  <a:rPr lang="en-US" sz="2000" dirty="0"/>
                  <a:t> nol. Cara </a:t>
                </a:r>
                <a:r>
                  <a:rPr lang="en-US" sz="2000" dirty="0" err="1"/>
                  <a:t>kedua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terdapat</a:t>
                </a:r>
                <a:r>
                  <a:rPr lang="en-US" sz="2000" dirty="0"/>
                  <a:t> </a:t>
                </a:r>
                <a:r>
                  <a:rPr lang="en-US" sz="2000" dirty="0" err="1"/>
                  <a:t>pada</a:t>
                </a:r>
                <a:r>
                  <a:rPr lang="en-US" sz="2000" dirty="0"/>
                  <a:t> Acharya &amp; Ray (2005). </a:t>
                </a:r>
                <a:r>
                  <a:rPr lang="en-US" sz="2000" dirty="0" err="1"/>
                  <a:t>Rumus-rumus</a:t>
                </a:r>
                <a:r>
                  <a:rPr lang="en-US" sz="2000" dirty="0"/>
                  <a:t> yang </a:t>
                </a:r>
                <a:r>
                  <a:rPr lang="en-US" sz="2000" dirty="0" err="1"/>
                  <a:t>digunakan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sebagai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berikut</a:t>
                </a:r>
                <a:r>
                  <a:rPr lang="en-US" sz="2000" dirty="0" smtClean="0"/>
                  <a:t>:</a:t>
                </a:r>
              </a:p>
              <a:p>
                <a:endParaRPr lang="en-US" sz="2000" dirty="0"/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 ,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𝐺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000" dirty="0"/>
                  <a:t>  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4200" y="381000"/>
                <a:ext cx="8229600" cy="5905500"/>
              </a:xfrm>
              <a:blipFill rotWithShape="0">
                <a:blip r:embed="rId2"/>
                <a:stretch>
                  <a:fillRect l="-74" t="-620"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75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41351" y="977900"/>
                <a:ext cx="8229600" cy="60833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max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⁡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			(9.14)</a:t>
                </a:r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0,                </m:t>
                            </m:r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jika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V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=0</m:t>
                            </m:r>
                          </m:e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func>
                                  <m:func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latin typeface="Cambria Math" panose="02040503050406030204" pitchFamily="18" charset="0"/>
                                      </a:rPr>
                                      <m:t>min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𝑔</m:t>
                                        </m:r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</m:d>
                                  </m:e>
                                </m:func>
                              </m:num>
                              <m:den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den>
                            </m:f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,  &amp;</m:t>
                            </m:r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V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&gt;0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2000" dirty="0"/>
                  <a:t>			(9.15)</a:t>
                </a:r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0,  &amp;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𝑗𝑖𝑘𝑎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e>
                          <m:e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60∗(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num>
                              <m:den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den>
                            </m:f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,  &amp;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𝑗𝑖𝑘𝑎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60∗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2+</m:t>
                                </m:r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num>
                                  <m:den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den>
                                </m:f>
                              </m:e>
                            </m:d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,  &amp;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𝑗𝑖𝑘𝑎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60∗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4+</m:t>
                                </m:r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num>
                                  <m:den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den>
                                </m:f>
                              </m:e>
                            </m:d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,  &amp;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𝑗𝑖𝑘𝑎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2000" dirty="0"/>
                  <a:t>			(9.16)</a:t>
                </a:r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+360 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jika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sz="2000" dirty="0"/>
                  <a:t>			(9.17)</a:t>
                </a:r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1351" y="977900"/>
                <a:ext cx="8229600" cy="6083300"/>
              </a:xfrm>
              <a:blipFill rotWithShape="0">
                <a:blip r:embed="rId2"/>
                <a:stretch>
                  <a:fillRect t="-5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93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2100"/>
            <a:ext cx="8229600" cy="6223000"/>
          </a:xfrm>
        </p:spPr>
        <p:txBody>
          <a:bodyPr/>
          <a:lstStyle/>
          <a:p>
            <a:r>
              <a:rPr lang="id-ID" sz="1200" dirty="0"/>
              <a:t>function [H,S,V] = RGBkeHSV(R,G,B)</a:t>
            </a:r>
            <a:endParaRPr lang="en-US" sz="1200" dirty="0"/>
          </a:p>
          <a:p>
            <a:r>
              <a:rPr lang="id-ID" sz="1200" dirty="0"/>
              <a:t>% RGBkeHSV digunakan untuk mengonversi RGB ke HSV.</a:t>
            </a:r>
            <a:endParaRPr lang="en-US" sz="1200" dirty="0"/>
          </a:p>
          <a:p>
            <a:r>
              <a:rPr lang="id-ID" sz="1200" dirty="0"/>
              <a:t>%    Algoritma berdasarkan Acharya &amp; Ray (2005)</a:t>
            </a:r>
            <a:endParaRPr lang="en-US" sz="1200" dirty="0"/>
          </a:p>
          <a:p>
            <a:r>
              <a:rPr lang="id-ID" sz="1200" dirty="0"/>
              <a:t> </a:t>
            </a:r>
            <a:endParaRPr lang="en-US" sz="1200" dirty="0"/>
          </a:p>
          <a:p>
            <a:r>
              <a:rPr lang="id-ID" sz="1200" dirty="0"/>
              <a:t>% Normalisasi RGB ke [0, 1]</a:t>
            </a:r>
            <a:endParaRPr lang="en-US" sz="1200" dirty="0"/>
          </a:p>
          <a:p>
            <a:r>
              <a:rPr lang="id-ID" sz="1200" dirty="0"/>
              <a:t>R = double(R);</a:t>
            </a:r>
            <a:endParaRPr lang="en-US" sz="1200" dirty="0"/>
          </a:p>
          <a:p>
            <a:r>
              <a:rPr lang="id-ID" sz="1200" dirty="0"/>
              <a:t>G = double(G);</a:t>
            </a:r>
            <a:endParaRPr lang="en-US" sz="1200" dirty="0"/>
          </a:p>
          <a:p>
            <a:r>
              <a:rPr lang="id-ID" sz="1200" dirty="0"/>
              <a:t>B = double(B);</a:t>
            </a:r>
            <a:endParaRPr lang="en-US" sz="1200" dirty="0"/>
          </a:p>
          <a:p>
            <a:r>
              <a:rPr lang="id-ID" sz="1200" dirty="0"/>
              <a:t> </a:t>
            </a:r>
            <a:endParaRPr lang="en-US" sz="1200" dirty="0"/>
          </a:p>
          <a:p>
            <a:r>
              <a:rPr lang="id-ID" sz="1200" dirty="0"/>
              <a:t>if max(max(R)) &gt; 1.0 || max(max(G)) &gt; 1.0 || ...</a:t>
            </a:r>
            <a:endParaRPr lang="en-US" sz="1200" dirty="0"/>
          </a:p>
          <a:p>
            <a:r>
              <a:rPr lang="id-ID" sz="1200" dirty="0"/>
              <a:t>   max(max(B)) &gt; 1.0</a:t>
            </a:r>
            <a:endParaRPr lang="en-US" sz="1200" dirty="0"/>
          </a:p>
          <a:p>
            <a:r>
              <a:rPr lang="id-ID" sz="1200" dirty="0"/>
              <a:t>    R = double(R) / 255;</a:t>
            </a:r>
            <a:endParaRPr lang="en-US" sz="1200" dirty="0"/>
          </a:p>
          <a:p>
            <a:r>
              <a:rPr lang="id-ID" sz="1200" dirty="0"/>
              <a:t>    G = double(G) / 255;</a:t>
            </a:r>
            <a:endParaRPr lang="en-US" sz="1200" dirty="0"/>
          </a:p>
          <a:p>
            <a:r>
              <a:rPr lang="id-ID" sz="1200" dirty="0"/>
              <a:t>    B = double(B) / 255;</a:t>
            </a:r>
            <a:endParaRPr lang="en-US" sz="1200" dirty="0"/>
          </a:p>
          <a:p>
            <a:r>
              <a:rPr lang="id-ID" sz="1200" dirty="0"/>
              <a:t>end</a:t>
            </a:r>
            <a:endParaRPr lang="en-US" sz="1200" dirty="0"/>
          </a:p>
          <a:p>
            <a:r>
              <a:rPr lang="id-ID" sz="1200" dirty="0"/>
              <a:t> </a:t>
            </a:r>
            <a:endParaRPr lang="en-US" sz="1200" dirty="0"/>
          </a:p>
          <a:p>
            <a:r>
              <a:rPr lang="id-ID" sz="1200" dirty="0"/>
              <a:t>[tinggi, lebar] = size(R);</a:t>
            </a:r>
            <a:endParaRPr lang="en-US" sz="1200" dirty="0"/>
          </a:p>
          <a:p>
            <a:r>
              <a:rPr lang="id-ID" sz="1200" dirty="0"/>
              <a:t>for m=1: tinggi</a:t>
            </a:r>
            <a:endParaRPr lang="en-US" sz="1200" dirty="0"/>
          </a:p>
          <a:p>
            <a:r>
              <a:rPr lang="id-ID" sz="1200" dirty="0"/>
              <a:t>    for n=1: lebar</a:t>
            </a:r>
            <a:endParaRPr lang="en-US" sz="1200" dirty="0"/>
          </a:p>
          <a:p>
            <a:r>
              <a:rPr lang="id-ID" sz="1200" dirty="0"/>
              <a:t>        minrgb = min([R(m,n) G(m,n) B(m,n)]); </a:t>
            </a:r>
            <a:endParaRPr lang="en-US" sz="1200" dirty="0"/>
          </a:p>
          <a:p>
            <a:r>
              <a:rPr lang="id-ID" sz="1200" dirty="0"/>
              <a:t>        maxrgb = max([R(m,n) G(m,n) B(m,n)]); </a:t>
            </a:r>
            <a:endParaRPr lang="en-US" sz="1200" dirty="0"/>
          </a:p>
          <a:p>
            <a:r>
              <a:rPr lang="id-ID" sz="1200" dirty="0"/>
              <a:t>        V(m,n) = maxrgb;</a:t>
            </a:r>
            <a:endParaRPr lang="en-US" sz="1200" dirty="0"/>
          </a:p>
          <a:p>
            <a:r>
              <a:rPr lang="id-ID" sz="1200" dirty="0"/>
              <a:t>        delta = maxrgb - minrgb;</a:t>
            </a:r>
            <a:endParaRPr lang="en-US" sz="1200" dirty="0"/>
          </a:p>
          <a:p>
            <a:r>
              <a:rPr lang="id-ID" sz="1200" dirty="0"/>
              <a:t>        </a:t>
            </a:r>
            <a:endParaRPr lang="en-US" sz="1200" dirty="0"/>
          </a:p>
          <a:p>
            <a:r>
              <a:rPr lang="id-ID" sz="1200" dirty="0"/>
              <a:t>        if maxrgb == 0</a:t>
            </a:r>
            <a:endParaRPr lang="en-US" sz="1200" dirty="0"/>
          </a:p>
          <a:p>
            <a:r>
              <a:rPr lang="id-ID" sz="1200" dirty="0"/>
              <a:t>            S(m,n) = 0;</a:t>
            </a:r>
            <a:endParaRPr lang="en-US" sz="1200" dirty="0"/>
          </a:p>
          <a:p>
            <a:r>
              <a:rPr lang="id-ID" sz="1200" dirty="0"/>
              <a:t>        else</a:t>
            </a:r>
            <a:endParaRPr lang="en-US" sz="1200" dirty="0"/>
          </a:p>
          <a:p>
            <a:r>
              <a:rPr lang="id-ID" sz="1200" dirty="0"/>
              <a:t>            S(m,n) = 1 - minrgb / maxrgb;</a:t>
            </a:r>
            <a:endParaRPr lang="en-US" sz="1200" dirty="0"/>
          </a:p>
          <a:p>
            <a:r>
              <a:rPr lang="id-ID" sz="1200" dirty="0"/>
              <a:t>        end</a:t>
            </a:r>
            <a:endParaRPr lang="en-US" sz="1200" dirty="0"/>
          </a:p>
          <a:p>
            <a:r>
              <a:rPr lang="id-ID" sz="1200" dirty="0"/>
              <a:t>    </a:t>
            </a:r>
            <a:endParaRPr lang="en-US" sz="1200" dirty="0"/>
          </a:p>
          <a:p>
            <a:r>
              <a:rPr lang="id-ID" sz="1200" dirty="0"/>
              <a:t>        if S(m,n) == 0</a:t>
            </a:r>
            <a:endParaRPr lang="en-US" sz="1200" dirty="0"/>
          </a:p>
          <a:p>
            <a:r>
              <a:rPr lang="id-ID" sz="1200" dirty="0"/>
              <a:t>            H(m,n) = 0;</a:t>
            </a:r>
            <a:endParaRPr lang="en-US" sz="1200" dirty="0"/>
          </a:p>
          <a:p>
            <a:r>
              <a:rPr lang="id-ID" sz="1200" dirty="0"/>
              <a:t>        else</a:t>
            </a:r>
            <a:endParaRPr lang="en-US" sz="1200" dirty="0"/>
          </a:p>
          <a:p>
            <a:r>
              <a:rPr lang="id-ID" sz="1200" dirty="0"/>
              <a:t>            SV = S(m,n) * V(m,n);</a:t>
            </a:r>
            <a:endParaRPr lang="en-US" sz="1200" dirty="0"/>
          </a:p>
          <a:p>
            <a:r>
              <a:rPr lang="id-ID" sz="1200" dirty="0"/>
              <a:t>        </a:t>
            </a:r>
            <a:endParaRPr lang="en-US" sz="1200" dirty="0"/>
          </a:p>
          <a:p>
            <a:r>
              <a:rPr lang="id-ID" sz="1200" dirty="0"/>
              <a:t>            if R(m,n) == maxrgb</a:t>
            </a:r>
            <a:endParaRPr lang="en-US" sz="1200" dirty="0"/>
          </a:p>
          <a:p>
            <a:r>
              <a:rPr lang="id-ID" sz="1200" dirty="0"/>
              <a:t>                % Di antara kuning dan magenta</a:t>
            </a:r>
            <a:endParaRPr lang="en-US" sz="1200" dirty="0"/>
          </a:p>
          <a:p>
            <a:r>
              <a:rPr lang="id-ID" sz="1200" dirty="0"/>
              <a:t>                H(m,n) = (G(m,n)-B(m,n)) / SV;</a:t>
            </a:r>
            <a:endParaRPr lang="en-US" sz="1200" dirty="0"/>
          </a:p>
          <a:p>
            <a:r>
              <a:rPr lang="id-ID" sz="1200" dirty="0"/>
              <a:t>            elseif G(m,n) == maxrgb</a:t>
            </a:r>
            <a:endParaRPr lang="en-US" sz="1200" dirty="0"/>
          </a:p>
          <a:p>
            <a:r>
              <a:rPr lang="id-ID" sz="1200" dirty="0"/>
              <a:t>                % Di antara cyan dan kuning</a:t>
            </a:r>
            <a:endParaRPr lang="en-US" sz="1200" dirty="0"/>
          </a:p>
          <a:p>
            <a:r>
              <a:rPr lang="id-ID" sz="1200" dirty="0"/>
              <a:t>                H(m,n) = 2 + (B(m,n)-R(m,n)) / SV;</a:t>
            </a:r>
            <a:endParaRPr lang="en-US" sz="1200" dirty="0"/>
          </a:p>
          <a:p>
            <a:r>
              <a:rPr lang="id-ID" sz="1200" dirty="0"/>
              <a:t>            else</a:t>
            </a:r>
            <a:endParaRPr lang="en-US" sz="1200" dirty="0"/>
          </a:p>
          <a:p>
            <a:r>
              <a:rPr lang="id-ID" sz="1200" dirty="0"/>
              <a:t>                % Di antara magenta dan cyan</a:t>
            </a:r>
            <a:endParaRPr lang="en-US" sz="1200" dirty="0"/>
          </a:p>
          <a:p>
            <a:r>
              <a:rPr lang="id-ID" sz="1200" dirty="0"/>
              <a:t>                H(m,n) = 4 + (R(m,n)-G(m,n)) / SV;</a:t>
            </a:r>
            <a:endParaRPr lang="en-US" sz="1200" dirty="0"/>
          </a:p>
          <a:p>
            <a:r>
              <a:rPr lang="id-ID" sz="1200" dirty="0"/>
              <a:t>            end</a:t>
            </a:r>
            <a:endParaRPr lang="en-US" sz="1200" dirty="0"/>
          </a:p>
          <a:p>
            <a:r>
              <a:rPr lang="id-ID" sz="1200" dirty="0"/>
              <a:t>            </a:t>
            </a:r>
            <a:endParaRPr lang="en-US" sz="1200" dirty="0"/>
          </a:p>
          <a:p>
            <a:r>
              <a:rPr lang="id-ID" sz="1200" dirty="0"/>
              <a:t>            H(m,n) = H(m,n) * 60;</a:t>
            </a:r>
            <a:endParaRPr lang="en-US" sz="1200" dirty="0"/>
          </a:p>
          <a:p>
            <a:r>
              <a:rPr lang="id-ID" sz="1200" dirty="0"/>
              <a:t>            if H(m,n) &lt; 0</a:t>
            </a:r>
            <a:endParaRPr lang="en-US" sz="1200" dirty="0"/>
          </a:p>
          <a:p>
            <a:r>
              <a:rPr lang="id-ID" sz="1200" dirty="0"/>
              <a:t>                H(m,n) = H(m,n)+360;</a:t>
            </a:r>
            <a:endParaRPr lang="en-US" sz="1200" dirty="0"/>
          </a:p>
          <a:p>
            <a:r>
              <a:rPr lang="id-ID" sz="1200" dirty="0"/>
              <a:t>            end</a:t>
            </a:r>
            <a:endParaRPr lang="en-US" sz="1200" dirty="0"/>
          </a:p>
          <a:p>
            <a:r>
              <a:rPr lang="id-ID" sz="1200" dirty="0"/>
              <a:t>        end</a:t>
            </a:r>
            <a:endParaRPr lang="en-US" sz="1200" dirty="0"/>
          </a:p>
          <a:p>
            <a:r>
              <a:rPr lang="id-ID" sz="1200" dirty="0"/>
              <a:t>    end</a:t>
            </a:r>
            <a:endParaRPr lang="en-US" sz="1200" dirty="0"/>
          </a:p>
          <a:p>
            <a:r>
              <a:rPr lang="id-ID" sz="1200" dirty="0"/>
              <a:t>end</a:t>
            </a:r>
            <a:endParaRPr lang="en-US" sz="1200" dirty="0"/>
          </a:p>
          <a:p>
            <a:r>
              <a:rPr lang="id-ID" sz="1200" dirty="0"/>
              <a:t> </a:t>
            </a:r>
            <a:endParaRPr lang="en-US" sz="1200" dirty="0"/>
          </a:p>
          <a:p>
            <a:r>
              <a:rPr lang="id-ID" sz="1200" dirty="0"/>
              <a:t>% Konversikan ke jangkauan [0, 255] atau [0, 360]</a:t>
            </a:r>
            <a:endParaRPr lang="en-US" sz="1200" dirty="0"/>
          </a:p>
          <a:p>
            <a:r>
              <a:rPr lang="id-ID" sz="1200" dirty="0"/>
              <a:t>H = uint8(H * 255/360);</a:t>
            </a:r>
            <a:endParaRPr lang="en-US" sz="1200" dirty="0"/>
          </a:p>
          <a:p>
            <a:r>
              <a:rPr lang="id-ID" sz="1200" dirty="0"/>
              <a:t>S = uint8(S * 255);</a:t>
            </a:r>
            <a:endParaRPr lang="en-US" sz="1200" dirty="0"/>
          </a:p>
          <a:p>
            <a:r>
              <a:rPr lang="id-ID" sz="1200" dirty="0"/>
              <a:t>V = uint8(V * 255);</a:t>
            </a:r>
            <a:endParaRPr lang="en-US" sz="1200" dirty="0"/>
          </a:p>
          <a:p>
            <a:endParaRPr lang="en-US" sz="1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77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143000" y="15113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Berikut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adalah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contoh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pemanggilan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fungsi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RGBkeHSV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dan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HSVkeRGB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: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Arial Unicode MS" panose="020B0604020202020204" pitchFamily="34" charset="-128"/>
                <a:cs typeface="Courier New" panose="02070309020205020404" pitchFamily="49" charset="0"/>
              </a:rPr>
              <a:t>&gt;&gt; [H,S,V] =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Arial Unicode MS" panose="020B0604020202020204" pitchFamily="34" charset="-128"/>
                <a:cs typeface="Courier New" panose="02070309020205020404" pitchFamily="49" charset="0"/>
              </a:rPr>
              <a:t>RGBkeHSV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Arial Unicode MS" panose="020B0604020202020204" pitchFamily="34" charset="-128"/>
                <a:cs typeface="Courier New" panose="02070309020205020404" pitchFamily="49" charset="0"/>
              </a:rPr>
              <a:t>(100, 120, 80)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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Arial Unicode MS" panose="020B0604020202020204" pitchFamily="34" charset="-128"/>
                <a:cs typeface="Courier New" panose="02070309020205020404" pitchFamily="49" charset="0"/>
                <a:sym typeface="Wingdings" panose="05000000000000000000" pitchFamily="2" charset="2"/>
              </a:rPr>
              <a:t>H = 64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sym typeface="Wingdings" panose="05000000000000000000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Arial Unicode MS" panose="020B0604020202020204" pitchFamily="34" charset="-128"/>
                <a:cs typeface="Courier New" panose="02070309020205020404" pitchFamily="49" charset="0"/>
                <a:sym typeface="Wingdings" panose="05000000000000000000" pitchFamily="2" charset="2"/>
              </a:rPr>
              <a:t>S = 85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sym typeface="Wingdings" panose="05000000000000000000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Arial Unicode MS" panose="020B0604020202020204" pitchFamily="34" charset="-128"/>
                <a:cs typeface="Courier New" panose="02070309020205020404" pitchFamily="49" charset="0"/>
                <a:sym typeface="Wingdings" panose="05000000000000000000" pitchFamily="2" charset="2"/>
              </a:rPr>
              <a:t>V = 120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sym typeface="Wingdings" panose="05000000000000000000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Arial Unicode MS" panose="020B0604020202020204" pitchFamily="34" charset="-128"/>
                <a:cs typeface="Courier New" panose="02070309020205020404" pitchFamily="49" charset="0"/>
                <a:sym typeface="Wingdings" panose="05000000000000000000" pitchFamily="2" charset="2"/>
              </a:rPr>
              <a:t>&gt;&gt; [R,G,B] =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Arial Unicode MS" panose="020B0604020202020204" pitchFamily="34" charset="-128"/>
                <a:cs typeface="Courier New" panose="02070309020205020404" pitchFamily="49" charset="0"/>
                <a:sym typeface="Wingdings" panose="05000000000000000000" pitchFamily="2" charset="2"/>
              </a:rPr>
              <a:t>HSVkeRGB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Arial Unicode MS" panose="020B0604020202020204" pitchFamily="34" charset="-128"/>
                <a:cs typeface="Courier New" panose="02070309020205020404" pitchFamily="49" charset="0"/>
                <a:sym typeface="Wingdings" panose="05000000000000000000" pitchFamily="2" charset="2"/>
              </a:rPr>
              <a:t>(64, 85, 120)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 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Arial Unicode MS" panose="020B0604020202020204" pitchFamily="34" charset="-128"/>
                <a:cs typeface="Courier New" panose="02070309020205020404" pitchFamily="49" charset="0"/>
                <a:sym typeface="Wingdings" panose="05000000000000000000" pitchFamily="2" charset="2"/>
              </a:rPr>
              <a:t>R = 100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sym typeface="Wingdings" panose="05000000000000000000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Arial Unicode MS" panose="020B0604020202020204" pitchFamily="34" charset="-128"/>
                <a:cs typeface="Courier New" panose="02070309020205020404" pitchFamily="49" charset="0"/>
                <a:sym typeface="Wingdings" panose="05000000000000000000" pitchFamily="2" charset="2"/>
              </a:rPr>
              <a:t>G = 120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sym typeface="Wingdings" panose="05000000000000000000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Arial Unicode MS" panose="020B0604020202020204" pitchFamily="34" charset="-128"/>
                <a:cs typeface="Courier New" panose="02070309020205020404" pitchFamily="49" charset="0"/>
                <a:sym typeface="Wingdings" panose="05000000000000000000" pitchFamily="2" charset="2"/>
              </a:rPr>
              <a:t>B = 80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sym typeface="Wingdings" panose="05000000000000000000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ea typeface="Arial Unicode MS" panose="020B0604020202020204" pitchFamily="34" charset="-128"/>
                <a:cs typeface="Courier New" panose="02070309020205020404" pitchFamily="49" charset="0"/>
                <a:sym typeface="Wingdings" panose="05000000000000000000" pitchFamily="2" charset="2"/>
              </a:rPr>
              <a:t>&gt;&gt;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sym typeface="Wingdings" panose="05000000000000000000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  <a:sym typeface="Wingdings" panose="05000000000000000000" pitchFamily="2" charset="2"/>
            </a:endParaRPr>
          </a:p>
        </p:txBody>
      </p:sp>
      <p:pic>
        <p:nvPicPr>
          <p:cNvPr id="2049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814" y="1581150"/>
            <a:ext cx="3333750" cy="481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143000" y="67881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07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17500"/>
                <a:ext cx="8229600" cy="5854700"/>
              </a:xfrm>
            </p:spPr>
            <p:txBody>
              <a:bodyPr/>
              <a:lstStyle/>
              <a:p>
                <a:r>
                  <a:rPr lang="en-US" sz="1600" dirty="0" err="1"/>
                  <a:t>Konversi</a:t>
                </a:r>
                <a:r>
                  <a:rPr lang="en-US" sz="1600" dirty="0"/>
                  <a:t> </a:t>
                </a:r>
                <a:r>
                  <a:rPr lang="en-US" sz="1600" dirty="0" err="1"/>
                  <a:t>dari</a:t>
                </a:r>
                <a:r>
                  <a:rPr lang="en-US" sz="1600" dirty="0"/>
                  <a:t> RGB </a:t>
                </a:r>
                <a:r>
                  <a:rPr lang="en-US" sz="1600" dirty="0" err="1"/>
                  <a:t>ke</a:t>
                </a:r>
                <a:r>
                  <a:rPr lang="en-US" sz="1600" dirty="0"/>
                  <a:t> HSI </a:t>
                </a:r>
                <a:r>
                  <a:rPr lang="en-US" sz="1600" dirty="0" err="1"/>
                  <a:t>dilakukan</a:t>
                </a:r>
                <a:r>
                  <a:rPr lang="en-US" sz="1600" dirty="0"/>
                  <a:t> </a:t>
                </a:r>
                <a:r>
                  <a:rPr lang="en-US" sz="1600" dirty="0" err="1"/>
                  <a:t>melalui</a:t>
                </a:r>
                <a:r>
                  <a:rPr lang="en-US" sz="1600" dirty="0"/>
                  <a:t> </a:t>
                </a:r>
                <a:r>
                  <a:rPr lang="en-US" sz="1600" dirty="0" err="1"/>
                  <a:t>rumus</a:t>
                </a:r>
                <a:r>
                  <a:rPr lang="en-US" sz="1600" dirty="0"/>
                  <a:t> </a:t>
                </a:r>
                <a:r>
                  <a:rPr lang="en-US" sz="1600" dirty="0" err="1"/>
                  <a:t>berikut</a:t>
                </a:r>
                <a:r>
                  <a:rPr lang="en-US" sz="1600" dirty="0"/>
                  <a:t> (Gonzalez &amp; Woods, 2002</a:t>
                </a:r>
                <a:r>
                  <a:rPr lang="en-US" sz="1600" dirty="0" smtClean="0"/>
                  <a:t>):</a:t>
                </a:r>
              </a:p>
              <a:p>
                <a:endParaRPr lang="en-US" sz="1600" dirty="0"/>
              </a:p>
              <a:p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0,  &amp;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𝑗𝑖𝑘𝑎𝐵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360−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,  &amp;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𝑗𝑖𝑘𝑎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&gt;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1600" dirty="0"/>
                  <a:t>			</a:t>
                </a:r>
                <a:endParaRPr lang="en-US" sz="1600" dirty="0" smtClean="0"/>
              </a:p>
              <a:p>
                <a:r>
                  <a:rPr lang="en-US" sz="1600" dirty="0" err="1" smtClean="0"/>
                  <a:t>Pada</a:t>
                </a:r>
                <a:r>
                  <a:rPr lang="en-US" sz="1600" dirty="0" smtClean="0"/>
                  <a:t> </a:t>
                </a:r>
                <a:r>
                  <a:rPr lang="en-US" sz="1600" dirty="0" err="1"/>
                  <a:t>rumus</a:t>
                </a:r>
                <a:r>
                  <a:rPr lang="en-US" sz="1600" dirty="0"/>
                  <a:t> di </a:t>
                </a:r>
                <a:r>
                  <a:rPr lang="en-US" sz="1600" dirty="0" err="1"/>
                  <a:t>atas</a:t>
                </a:r>
                <a:r>
                  <a:rPr lang="en-US" sz="1600" dirty="0"/>
                  <a:t>, H </a:t>
                </a:r>
                <a:r>
                  <a:rPr lang="en-US" sz="1600" dirty="0" err="1"/>
                  <a:t>menyatakan</a:t>
                </a:r>
                <a:r>
                  <a:rPr lang="en-US" sz="1600" dirty="0"/>
                  <a:t> </a:t>
                </a:r>
                <a:r>
                  <a:rPr lang="en-US" sz="1600" i="1" dirty="0" smtClean="0"/>
                  <a:t>hue</a:t>
                </a:r>
              </a:p>
              <a:p>
                <a:r>
                  <a:rPr lang="en-US" sz="1600" dirty="0" smtClean="0"/>
                  <a:t>. </a:t>
                </a:r>
                <a:r>
                  <a:rPr lang="en-US" sz="1600" dirty="0" err="1"/>
                  <a:t>Adapun</a:t>
                </a:r>
                <a:r>
                  <a:rPr lang="en-US" sz="1600" dirty="0"/>
                  <a:t> </a:t>
                </a:r>
                <a:r>
                  <a:rPr lang="en-US" sz="1600" dirty="0">
                    <a:sym typeface="Symbol" panose="05050102010706020507" pitchFamily="18" charset="2"/>
                  </a:rPr>
                  <a:t></a:t>
                </a:r>
                <a:r>
                  <a:rPr lang="en-US" sz="1600" dirty="0"/>
                  <a:t> </a:t>
                </a:r>
                <a:r>
                  <a:rPr lang="en-US" sz="1600" dirty="0" err="1"/>
                  <a:t>diperoleh</a:t>
                </a:r>
                <a:r>
                  <a:rPr lang="en-US" sz="1600" dirty="0"/>
                  <a:t> </a:t>
                </a:r>
                <a:r>
                  <a:rPr lang="en-US" sz="1600" dirty="0" err="1"/>
                  <a:t>melalui</a:t>
                </a:r>
                <a:r>
                  <a:rPr lang="en-US" sz="1600" dirty="0"/>
                  <a:t> </a:t>
                </a:r>
                <a:r>
                  <a:rPr lang="en-US" sz="1600" dirty="0" err="1"/>
                  <a:t>rumus</a:t>
                </a:r>
                <a:r>
                  <a:rPr lang="en-US" sz="1600" dirty="0"/>
                  <a:t> </a:t>
                </a:r>
                <a:r>
                  <a:rPr lang="en-US" sz="1600" dirty="0" err="1"/>
                  <a:t>berikut</a:t>
                </a:r>
                <a:r>
                  <a:rPr lang="en-US" sz="1600" dirty="0"/>
                  <a:t>:</a:t>
                </a:r>
              </a:p>
              <a:p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begChr m:val="{"/>
                        <m:endChr m:val="}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1/2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e>
                                </m:d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+(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num>
                          <m:den>
                            <m:sSup>
                              <m:sSup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  <m:t>𝑅</m:t>
                                            </m:r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  <m:t>𝐺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)(</m:t>
                                    </m:r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1/2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en-US" sz="1600" dirty="0"/>
                  <a:t>			</a:t>
                </a:r>
              </a:p>
              <a:p>
                <a:endParaRPr lang="en-US" sz="1600" i="1" dirty="0"/>
              </a:p>
              <a:p>
                <a:r>
                  <a:rPr lang="en-US" sz="1600" i="1" dirty="0" smtClean="0"/>
                  <a:t>saturation</a:t>
                </a:r>
                <a:r>
                  <a:rPr lang="en-US" sz="1600" dirty="0" smtClean="0"/>
                  <a:t> </a:t>
                </a:r>
                <a:r>
                  <a:rPr lang="en-US" sz="1600" dirty="0" err="1"/>
                  <a:t>dihitung</a:t>
                </a:r>
                <a:r>
                  <a:rPr lang="en-US" sz="1600" dirty="0"/>
                  <a:t> </a:t>
                </a:r>
                <a:r>
                  <a:rPr lang="en-US" sz="1600" dirty="0" err="1"/>
                  <a:t>dengan</a:t>
                </a:r>
                <a:r>
                  <a:rPr lang="en-US" sz="1600" dirty="0"/>
                  <a:t> </a:t>
                </a:r>
                <a:r>
                  <a:rPr lang="en-US" sz="1600" dirty="0" err="1"/>
                  <a:t>menggunakan</a:t>
                </a:r>
                <a:r>
                  <a:rPr lang="en-US" sz="1600" dirty="0"/>
                  <a:t> </a:t>
                </a:r>
                <a:r>
                  <a:rPr lang="en-US" sz="1600" dirty="0" err="1"/>
                  <a:t>rumus</a:t>
                </a:r>
                <a:r>
                  <a:rPr lang="en-US" sz="1600" dirty="0"/>
                  <a:t>:</a:t>
                </a:r>
              </a:p>
              <a:p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=1−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min</m:t>
                        </m:r>
                        <m:r>
                          <a:rPr lang="en-US" sz="1600">
                            <a:latin typeface="Cambria Math" panose="02040503050406030204" pitchFamily="18" charset="0"/>
                          </a:rPr>
                          <m:t>⁡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sz="1600" dirty="0"/>
                  <a:t>				</a:t>
                </a:r>
                <a:r>
                  <a:rPr lang="id-ID" sz="1600" dirty="0"/>
                  <a:t>	</a:t>
                </a:r>
                <a:endParaRPr lang="en-US" sz="1600" dirty="0"/>
              </a:p>
              <a:p>
                <a:r>
                  <a:rPr lang="en-US" sz="1600" dirty="0"/>
                  <a:t> </a:t>
                </a:r>
              </a:p>
              <a:p>
                <a:r>
                  <a:rPr lang="en-US" sz="1600" dirty="0" err="1"/>
                  <a:t>dan</a:t>
                </a:r>
                <a:r>
                  <a:rPr lang="en-US" sz="1600" dirty="0"/>
                  <a:t> </a:t>
                </a:r>
                <a:r>
                  <a:rPr lang="en-US" sz="1600" dirty="0" err="1"/>
                  <a:t>komponen</a:t>
                </a:r>
                <a:r>
                  <a:rPr lang="en-US" sz="1600" dirty="0"/>
                  <a:t> </a:t>
                </a:r>
                <a:r>
                  <a:rPr lang="en-US" sz="1600" dirty="0" err="1"/>
                  <a:t>intensitas</a:t>
                </a:r>
                <a:r>
                  <a:rPr lang="en-US" sz="1600" dirty="0"/>
                  <a:t> </a:t>
                </a:r>
                <a:r>
                  <a:rPr lang="en-US" sz="1600" dirty="0" err="1"/>
                  <a:t>diperoleh</a:t>
                </a:r>
                <a:r>
                  <a:rPr lang="en-US" sz="1600" dirty="0"/>
                  <a:t> </a:t>
                </a:r>
                <a:r>
                  <a:rPr lang="en-US" sz="1600" dirty="0" err="1"/>
                  <a:t>melalui</a:t>
                </a:r>
                <a:r>
                  <a:rPr lang="en-US" sz="1600" dirty="0"/>
                  <a:t>:</a:t>
                </a:r>
              </a:p>
              <a:p>
                <a:r>
                  <a:rPr lang="en-US" sz="1600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16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						</a:t>
                </a:r>
                <a:r>
                  <a:rPr lang="id-ID" sz="1600" dirty="0"/>
                  <a:t>	</a:t>
                </a:r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17500"/>
                <a:ext cx="8229600" cy="5854700"/>
              </a:xfrm>
              <a:blipFill rotWithShape="0">
                <a:blip r:embed="rId2"/>
                <a:stretch>
                  <a:fillRect t="-3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96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9400"/>
            <a:ext cx="8229600" cy="482600"/>
          </a:xfrm>
        </p:spPr>
        <p:txBody>
          <a:bodyPr>
            <a:normAutofit/>
          </a:bodyPr>
          <a:lstStyle/>
          <a:p>
            <a:r>
              <a:rPr lang="en-US" sz="2000" dirty="0" err="1">
                <a:effectLst/>
              </a:rPr>
              <a:t>Untuk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memperoleh</a:t>
            </a:r>
            <a:r>
              <a:rPr lang="en-US" sz="2000" dirty="0">
                <a:effectLst/>
              </a:rPr>
              <a:t> RGB </a:t>
            </a:r>
            <a:r>
              <a:rPr lang="en-US" sz="2000" dirty="0" err="1">
                <a:effectLst/>
              </a:rPr>
              <a:t>berdasarkan</a:t>
            </a:r>
            <a:r>
              <a:rPr lang="en-US" sz="2000" dirty="0">
                <a:effectLst/>
              </a:rPr>
              <a:t> HSI, 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16000"/>
                <a:ext cx="8229600" cy="5156200"/>
              </a:xfrm>
            </p:spPr>
            <p:txBody>
              <a:bodyPr/>
              <a:lstStyle/>
              <a:p>
                <a:r>
                  <a:rPr lang="en-US" sz="1200" dirty="0" err="1"/>
                  <a:t>Apabila</a:t>
                </a:r>
                <a:r>
                  <a:rPr lang="en-US" sz="1200" dirty="0"/>
                  <a:t> H </a:t>
                </a:r>
                <a:r>
                  <a:rPr lang="en-US" sz="1200" dirty="0" err="1"/>
                  <a:t>berada</a:t>
                </a:r>
                <a:r>
                  <a:rPr lang="en-US" sz="1200" dirty="0"/>
                  <a:t> </a:t>
                </a:r>
                <a:r>
                  <a:rPr lang="en-US" sz="1200" dirty="0" err="1"/>
                  <a:t>dalam</a:t>
                </a:r>
                <a:r>
                  <a:rPr lang="en-US" sz="1200" dirty="0"/>
                  <a:t> </a:t>
                </a:r>
                <a:r>
                  <a:rPr lang="en-US" sz="1200" dirty="0" err="1"/>
                  <a:t>sektor</a:t>
                </a:r>
                <a:r>
                  <a:rPr lang="en-US" sz="1200" dirty="0"/>
                  <a:t> RG (0</a:t>
                </a:r>
                <a:r>
                  <a:rPr lang="en-US" sz="1200" baseline="30000" dirty="0"/>
                  <a:t>o</a:t>
                </a:r>
                <a:r>
                  <a:rPr lang="en-US" sz="1200" dirty="0"/>
                  <a:t> </a:t>
                </a:r>
                <a:r>
                  <a:rPr lang="en-US" sz="1200" u="sng" dirty="0"/>
                  <a:t>&lt;</a:t>
                </a:r>
                <a:r>
                  <a:rPr lang="en-US" sz="1200" dirty="0"/>
                  <a:t> H &lt; 120</a:t>
                </a:r>
                <a:r>
                  <a:rPr lang="en-US" sz="1200" baseline="30000" dirty="0"/>
                  <a:t>o</a:t>
                </a:r>
                <a:r>
                  <a:rPr lang="en-US" sz="1200" dirty="0"/>
                  <a:t>), </a:t>
                </a:r>
                <a:r>
                  <a:rPr lang="en-US" sz="1200" dirty="0" err="1"/>
                  <a:t>komponen</a:t>
                </a:r>
                <a:r>
                  <a:rPr lang="en-US" sz="1200" dirty="0"/>
                  <a:t> R, G, </a:t>
                </a:r>
                <a:r>
                  <a:rPr lang="en-US" sz="1200" dirty="0" err="1"/>
                  <a:t>dan</a:t>
                </a:r>
                <a:r>
                  <a:rPr lang="en-US" sz="1200" dirty="0"/>
                  <a:t> B </a:t>
                </a:r>
                <a:r>
                  <a:rPr lang="en-US" sz="1200" dirty="0" err="1"/>
                  <a:t>dihitung</a:t>
                </a:r>
                <a:r>
                  <a:rPr lang="en-US" sz="1200" dirty="0"/>
                  <a:t> </a:t>
                </a:r>
                <a:r>
                  <a:rPr lang="en-US" sz="1200" dirty="0" err="1"/>
                  <a:t>dengan</a:t>
                </a:r>
                <a:r>
                  <a:rPr lang="en-US" sz="1200" dirty="0"/>
                  <a:t> </a:t>
                </a:r>
                <a:r>
                  <a:rPr lang="en-US" sz="1200" dirty="0" err="1"/>
                  <a:t>menggunakan</a:t>
                </a:r>
                <a:r>
                  <a:rPr lang="en-US" sz="1200" dirty="0"/>
                  <a:t> </a:t>
                </a:r>
                <a:r>
                  <a:rPr lang="en-US" sz="1200" dirty="0" err="1"/>
                  <a:t>rumus-rumus</a:t>
                </a:r>
                <a:r>
                  <a:rPr lang="en-US" sz="1200" dirty="0"/>
                  <a:t> </a:t>
                </a:r>
                <a:r>
                  <a:rPr lang="en-US" sz="1200" dirty="0" err="1"/>
                  <a:t>berikut</a:t>
                </a:r>
                <a:r>
                  <a:rPr lang="en-US" sz="1200" dirty="0"/>
                  <a:t>:</a:t>
                </a:r>
              </a:p>
              <a:p>
                <a:r>
                  <a:rPr lang="en-US" sz="1200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(1−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200" dirty="0"/>
                  <a:t>							</a:t>
                </a:r>
                <a:endParaRPr lang="en-US" sz="1200" dirty="0" smtClean="0"/>
              </a:p>
              <a:p>
                <a14:m>
                  <m:oMath xmlns:m="http://schemas.openxmlformats.org/officeDocument/2006/math">
                    <m:r>
                      <a:rPr lang="en-US" sz="120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1+</m:t>
                        </m:r>
                        <m:f>
                          <m:f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  <m:func>
                              <m:func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20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</m:func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sz="1200">
                                <a:latin typeface="Cambria Math" panose="02040503050406030204" pitchFamily="18" charset="0"/>
                              </a:rPr>
                              <m:t>cos</m:t>
                            </m:r>
                            <m:r>
                              <a:rPr lang="en-US" sz="1200">
                                <a:latin typeface="Cambria Math" panose="02040503050406030204" pitchFamily="18" charset="0"/>
                              </a:rPr>
                              <m:t>⁡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p>
                              <m:sSup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60</m:t>
                                </m:r>
                              </m:e>
                              <m:sup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𝑜</m:t>
                                </m:r>
                              </m:sup>
                            </m:sSup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1200" dirty="0"/>
                  <a:t>						</a:t>
                </a:r>
                <a:endParaRPr lang="en-US" sz="1200" dirty="0" smtClean="0"/>
              </a:p>
              <a:p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−(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sz="1200" dirty="0"/>
                  <a:t>							 </a:t>
                </a:r>
              </a:p>
              <a:p>
                <a:r>
                  <a:rPr lang="en-US" sz="1200" dirty="0" err="1"/>
                  <a:t>Apabila</a:t>
                </a:r>
                <a:r>
                  <a:rPr lang="en-US" sz="1200" dirty="0"/>
                  <a:t> H </a:t>
                </a:r>
                <a:r>
                  <a:rPr lang="en-US" sz="1200" dirty="0" err="1"/>
                  <a:t>berada</a:t>
                </a:r>
                <a:r>
                  <a:rPr lang="en-US" sz="1200" dirty="0"/>
                  <a:t> di </a:t>
                </a:r>
                <a:r>
                  <a:rPr lang="en-US" sz="1200" dirty="0" err="1"/>
                  <a:t>dalam</a:t>
                </a:r>
                <a:r>
                  <a:rPr lang="en-US" sz="1200" dirty="0"/>
                  <a:t> </a:t>
                </a:r>
                <a:r>
                  <a:rPr lang="en-US" sz="1200" dirty="0" err="1"/>
                  <a:t>sektor</a:t>
                </a:r>
                <a:r>
                  <a:rPr lang="en-US" sz="1200" dirty="0"/>
                  <a:t> GB (120</a:t>
                </a:r>
                <a:r>
                  <a:rPr lang="en-US" sz="1200" baseline="30000" dirty="0"/>
                  <a:t>o</a:t>
                </a:r>
                <a:r>
                  <a:rPr lang="en-US" sz="1200" dirty="0"/>
                  <a:t> </a:t>
                </a:r>
                <a:r>
                  <a:rPr lang="en-US" sz="1200" u="sng" dirty="0"/>
                  <a:t>&lt;</a:t>
                </a:r>
                <a:r>
                  <a:rPr lang="en-US" sz="1200" dirty="0"/>
                  <a:t> H &lt; 240</a:t>
                </a:r>
                <a:r>
                  <a:rPr lang="en-US" sz="1200" baseline="30000" dirty="0"/>
                  <a:t>o</a:t>
                </a:r>
                <a:r>
                  <a:rPr lang="en-US" sz="1200" dirty="0"/>
                  <a:t>), </a:t>
                </a:r>
                <a:r>
                  <a:rPr lang="en-US" sz="1200" dirty="0" err="1"/>
                  <a:t>komponen</a:t>
                </a:r>
                <a:r>
                  <a:rPr lang="en-US" sz="1200" dirty="0"/>
                  <a:t> R, G, </a:t>
                </a:r>
                <a:r>
                  <a:rPr lang="en-US" sz="1200" dirty="0" err="1"/>
                  <a:t>dan</a:t>
                </a:r>
                <a:r>
                  <a:rPr lang="en-US" sz="1200" dirty="0"/>
                  <a:t> B </a:t>
                </a:r>
                <a:r>
                  <a:rPr lang="en-US" sz="1200" dirty="0" err="1"/>
                  <a:t>dihitung</a:t>
                </a:r>
                <a:r>
                  <a:rPr lang="en-US" sz="1200" dirty="0"/>
                  <a:t> </a:t>
                </a:r>
                <a:r>
                  <a:rPr lang="en-US" sz="1200" dirty="0" err="1"/>
                  <a:t>dengan</a:t>
                </a:r>
                <a:r>
                  <a:rPr lang="en-US" sz="1200" dirty="0"/>
                  <a:t> </a:t>
                </a:r>
                <a:r>
                  <a:rPr lang="en-US" sz="1200" dirty="0" err="1"/>
                  <a:t>menggunakan</a:t>
                </a:r>
                <a:r>
                  <a:rPr lang="en-US" sz="1200" dirty="0"/>
                  <a:t> </a:t>
                </a:r>
                <a:r>
                  <a:rPr lang="en-US" sz="1200" dirty="0" err="1"/>
                  <a:t>rumus-rumus</a:t>
                </a:r>
                <a:r>
                  <a:rPr lang="en-US" sz="1200" dirty="0"/>
                  <a:t> </a:t>
                </a:r>
                <a:r>
                  <a:rPr lang="en-US" sz="1200" dirty="0" err="1"/>
                  <a:t>berikut</a:t>
                </a:r>
                <a:r>
                  <a:rPr lang="en-US" sz="1200" dirty="0"/>
                  <a:t>:</a:t>
                </a:r>
              </a:p>
              <a:p>
                <a:r>
                  <a:rPr lang="en-US" sz="1200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−120</m:t>
                    </m:r>
                  </m:oMath>
                </a14:m>
                <a:r>
                  <a:rPr lang="en-US" sz="1200" dirty="0"/>
                  <a:t>								</a:t>
                </a:r>
              </a:p>
              <a:p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(1−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200" dirty="0"/>
                  <a:t>							</a:t>
                </a:r>
              </a:p>
              <a:p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1+</m:t>
                        </m:r>
                        <m:f>
                          <m:f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  <m:func>
                              <m:func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20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</m:func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sz="1200">
                                <a:latin typeface="Cambria Math" panose="02040503050406030204" pitchFamily="18" charset="0"/>
                              </a:rPr>
                              <m:t>cos</m:t>
                            </m:r>
                            <m:r>
                              <a:rPr lang="en-US" sz="1200">
                                <a:latin typeface="Cambria Math" panose="02040503050406030204" pitchFamily="18" charset="0"/>
                              </a:rPr>
                              <m:t>⁡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p>
                              <m:sSup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60</m:t>
                                </m:r>
                              </m:e>
                              <m:sup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𝑜</m:t>
                                </m:r>
                              </m:sup>
                            </m:sSup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1200" dirty="0"/>
                  <a:t>						</a:t>
                </a:r>
              </a:p>
              <a:p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−(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sz="1200" dirty="0"/>
                  <a:t>							</a:t>
                </a:r>
              </a:p>
              <a:p>
                <a:r>
                  <a:rPr lang="en-US" sz="1200" dirty="0"/>
                  <a:t> </a:t>
                </a:r>
              </a:p>
              <a:p>
                <a:r>
                  <a:rPr lang="en-US" sz="1200" dirty="0" err="1"/>
                  <a:t>Apabila</a:t>
                </a:r>
                <a:r>
                  <a:rPr lang="en-US" sz="1200" dirty="0"/>
                  <a:t> H </a:t>
                </a:r>
                <a:r>
                  <a:rPr lang="en-US" sz="1200" dirty="0" err="1"/>
                  <a:t>berada</a:t>
                </a:r>
                <a:r>
                  <a:rPr lang="en-US" sz="1200" dirty="0"/>
                  <a:t> di </a:t>
                </a:r>
                <a:r>
                  <a:rPr lang="en-US" sz="1200" dirty="0" err="1"/>
                  <a:t>dalam</a:t>
                </a:r>
                <a:r>
                  <a:rPr lang="en-US" sz="1200" dirty="0"/>
                  <a:t> </a:t>
                </a:r>
                <a:r>
                  <a:rPr lang="en-US" sz="1200" dirty="0" err="1"/>
                  <a:t>sektor</a:t>
                </a:r>
                <a:r>
                  <a:rPr lang="en-US" sz="1200" dirty="0"/>
                  <a:t> GB (240</a:t>
                </a:r>
                <a:r>
                  <a:rPr lang="en-US" sz="1200" baseline="30000" dirty="0"/>
                  <a:t>o</a:t>
                </a:r>
                <a:r>
                  <a:rPr lang="en-US" sz="1200" dirty="0"/>
                  <a:t> </a:t>
                </a:r>
                <a:r>
                  <a:rPr lang="en-US" sz="1200" u="sng" dirty="0"/>
                  <a:t>&lt;</a:t>
                </a:r>
                <a:r>
                  <a:rPr lang="en-US" sz="1200" dirty="0"/>
                  <a:t> H &lt; 360</a:t>
                </a:r>
                <a:r>
                  <a:rPr lang="en-US" sz="1200" baseline="30000" dirty="0"/>
                  <a:t>o</a:t>
                </a:r>
                <a:r>
                  <a:rPr lang="en-US" sz="1200" dirty="0"/>
                  <a:t>), </a:t>
                </a:r>
                <a:r>
                  <a:rPr lang="en-US" sz="1200" dirty="0" err="1"/>
                  <a:t>komponen</a:t>
                </a:r>
                <a:r>
                  <a:rPr lang="en-US" sz="1200" dirty="0"/>
                  <a:t> R, G, </a:t>
                </a:r>
                <a:r>
                  <a:rPr lang="en-US" sz="1200" dirty="0" err="1"/>
                  <a:t>dan</a:t>
                </a:r>
                <a:r>
                  <a:rPr lang="en-US" sz="1200" dirty="0"/>
                  <a:t> B </a:t>
                </a:r>
                <a:r>
                  <a:rPr lang="en-US" sz="1200" dirty="0" err="1"/>
                  <a:t>dihitung</a:t>
                </a:r>
                <a:r>
                  <a:rPr lang="en-US" sz="1200" dirty="0"/>
                  <a:t> </a:t>
                </a:r>
                <a:r>
                  <a:rPr lang="en-US" sz="1200" dirty="0" err="1"/>
                  <a:t>dengan</a:t>
                </a:r>
                <a:r>
                  <a:rPr lang="en-US" sz="1200" dirty="0"/>
                  <a:t> </a:t>
                </a:r>
                <a:r>
                  <a:rPr lang="en-US" sz="1200" dirty="0" err="1"/>
                  <a:t>menggunakan</a:t>
                </a:r>
                <a:r>
                  <a:rPr lang="en-US" sz="1200" dirty="0"/>
                  <a:t> </a:t>
                </a:r>
                <a:r>
                  <a:rPr lang="en-US" sz="1200" dirty="0" err="1"/>
                  <a:t>rumus-rumus</a:t>
                </a:r>
                <a:r>
                  <a:rPr lang="en-US" sz="1200" dirty="0"/>
                  <a:t> </a:t>
                </a:r>
                <a:r>
                  <a:rPr lang="en-US" sz="1200" dirty="0" err="1"/>
                  <a:t>berikut</a:t>
                </a:r>
                <a:r>
                  <a:rPr lang="en-US" sz="1200" dirty="0"/>
                  <a:t>:</a:t>
                </a:r>
              </a:p>
              <a:p>
                <a:r>
                  <a:rPr lang="en-US" sz="1200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−240</m:t>
                    </m:r>
                  </m:oMath>
                </a14:m>
                <a:r>
                  <a:rPr lang="en-US" sz="1200" dirty="0"/>
                  <a:t>								(9.29)</a:t>
                </a:r>
              </a:p>
              <a:p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(1−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200" dirty="0"/>
                  <a:t>								(9.30)</a:t>
                </a:r>
              </a:p>
              <a:p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1+</m:t>
                        </m:r>
                        <m:f>
                          <m:f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  <m:func>
                              <m:func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20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</m:func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sz="1200">
                                <a:latin typeface="Cambria Math" panose="02040503050406030204" pitchFamily="18" charset="0"/>
                              </a:rPr>
                              <m:t>cos</m:t>
                            </m:r>
                            <m:r>
                              <a:rPr lang="en-US" sz="1200">
                                <a:latin typeface="Cambria Math" panose="02040503050406030204" pitchFamily="18" charset="0"/>
                              </a:rPr>
                              <m:t>⁡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p>
                              <m:sSup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60</m:t>
                                </m:r>
                              </m:e>
                              <m:sup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𝑜</m:t>
                                </m:r>
                              </m:sup>
                            </m:sSup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1200" dirty="0"/>
                  <a:t>						(9.31)</a:t>
                </a:r>
              </a:p>
              <a:p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−(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sz="1200" dirty="0"/>
                  <a:t>							(9.32)</a:t>
                </a:r>
              </a:p>
              <a:p>
                <a:r>
                  <a:rPr lang="en-US" sz="1200" dirty="0"/>
                  <a:t> </a:t>
                </a:r>
              </a:p>
              <a:p>
                <a:r>
                  <a:rPr lang="en-US" sz="1200" dirty="0" err="1"/>
                  <a:t>Perlu</a:t>
                </a:r>
                <a:r>
                  <a:rPr lang="en-US" sz="1200" dirty="0"/>
                  <a:t> </a:t>
                </a:r>
                <a:r>
                  <a:rPr lang="en-US" sz="1200" dirty="0" err="1"/>
                  <a:t>diketahui</a:t>
                </a:r>
                <a:r>
                  <a:rPr lang="en-US" sz="1200" dirty="0"/>
                  <a:t>, </a:t>
                </a:r>
                <a:r>
                  <a:rPr lang="en-US" sz="1200" dirty="0" err="1"/>
                  <a:t>mengingat</a:t>
                </a:r>
                <a:r>
                  <a:rPr lang="en-US" sz="1200" dirty="0"/>
                  <a:t> </a:t>
                </a:r>
                <a:r>
                  <a:rPr lang="en-US" sz="1200" dirty="0" err="1"/>
                  <a:t>nilai</a:t>
                </a:r>
                <a:r>
                  <a:rPr lang="en-US" sz="1200" dirty="0"/>
                  <a:t> </a:t>
                </a:r>
                <a:r>
                  <a:rPr lang="en-US" sz="1200" dirty="0" err="1"/>
                  <a:t>pada</a:t>
                </a:r>
                <a:r>
                  <a:rPr lang="en-US" sz="1200" dirty="0"/>
                  <a:t> HSI </a:t>
                </a:r>
                <a:r>
                  <a:rPr lang="en-US" sz="1200" dirty="0" err="1"/>
                  <a:t>berada</a:t>
                </a:r>
                <a:r>
                  <a:rPr lang="en-US" sz="1200" dirty="0"/>
                  <a:t> di </a:t>
                </a:r>
                <a:r>
                  <a:rPr lang="en-US" sz="1200" dirty="0" err="1"/>
                  <a:t>dalam</a:t>
                </a:r>
                <a:r>
                  <a:rPr lang="en-US" sz="1200" dirty="0"/>
                  <a:t> </a:t>
                </a:r>
                <a:r>
                  <a:rPr lang="en-US" sz="1200" dirty="0" err="1"/>
                  <a:t>jangkauan</a:t>
                </a:r>
                <a:r>
                  <a:rPr lang="en-US" sz="1200" dirty="0"/>
                  <a:t> [0, 1], </a:t>
                </a:r>
                <a:r>
                  <a:rPr lang="en-US" sz="1200" dirty="0" err="1"/>
                  <a:t>maka</a:t>
                </a:r>
                <a:r>
                  <a:rPr lang="en-US" sz="1200" dirty="0"/>
                  <a:t> </a:t>
                </a:r>
                <a:r>
                  <a:rPr lang="en-US" sz="1200" dirty="0" err="1"/>
                  <a:t>untuk</a:t>
                </a:r>
                <a:r>
                  <a:rPr lang="en-US" sz="1200" dirty="0"/>
                  <a:t> </a:t>
                </a:r>
                <a:r>
                  <a:rPr lang="en-US" sz="1200" dirty="0" err="1"/>
                  <a:t>mendapatkan</a:t>
                </a:r>
                <a:r>
                  <a:rPr lang="en-US" sz="1200" dirty="0"/>
                  <a:t> </a:t>
                </a:r>
                <a:r>
                  <a:rPr lang="en-US" sz="1200" dirty="0" err="1"/>
                  <a:t>nilai</a:t>
                </a:r>
                <a:r>
                  <a:rPr lang="en-US" sz="1200" dirty="0"/>
                  <a:t> H yang </a:t>
                </a:r>
                <a:r>
                  <a:rPr lang="en-US" sz="1200" dirty="0" err="1"/>
                  <a:t>berkisar</a:t>
                </a:r>
                <a:r>
                  <a:rPr lang="en-US" sz="1200" dirty="0"/>
                  <a:t> </a:t>
                </a:r>
                <a:r>
                  <a:rPr lang="en-US" sz="1200" dirty="0" err="1"/>
                  <a:t>antara</a:t>
                </a:r>
                <a:r>
                  <a:rPr lang="en-US" sz="1200" dirty="0"/>
                  <a:t> 0</a:t>
                </a:r>
                <a:r>
                  <a:rPr lang="en-US" sz="1200" baseline="30000" dirty="0"/>
                  <a:t>o</a:t>
                </a:r>
                <a:r>
                  <a:rPr lang="en-US" sz="1200" dirty="0"/>
                  <a:t>-360</a:t>
                </a:r>
                <a:r>
                  <a:rPr lang="en-US" sz="1200" baseline="30000" dirty="0"/>
                  <a:t>o</a:t>
                </a:r>
                <a:r>
                  <a:rPr lang="en-US" sz="1200" dirty="0"/>
                  <a:t>, H </a:t>
                </a:r>
                <a:r>
                  <a:rPr lang="en-US" sz="1200" dirty="0" err="1"/>
                  <a:t>perlu</a:t>
                </a:r>
                <a:r>
                  <a:rPr lang="en-US" sz="1200" dirty="0"/>
                  <a:t> </a:t>
                </a:r>
                <a:r>
                  <a:rPr lang="en-US" sz="1200" dirty="0" err="1"/>
                  <a:t>dikalikan</a:t>
                </a:r>
                <a:r>
                  <a:rPr lang="en-US" sz="1200" dirty="0"/>
                  <a:t> </a:t>
                </a:r>
                <a:r>
                  <a:rPr lang="en-US" sz="1200" dirty="0" err="1"/>
                  <a:t>terlebih</a:t>
                </a:r>
                <a:r>
                  <a:rPr lang="en-US" sz="1200" dirty="0"/>
                  <a:t> </a:t>
                </a:r>
                <a:r>
                  <a:rPr lang="en-US" sz="1200" dirty="0" err="1"/>
                  <a:t>dulu</a:t>
                </a:r>
                <a:r>
                  <a:rPr lang="en-US" sz="1200" dirty="0"/>
                  <a:t> </a:t>
                </a:r>
                <a:r>
                  <a:rPr lang="en-US" sz="1200" dirty="0" err="1"/>
                  <a:t>dengan</a:t>
                </a:r>
                <a:r>
                  <a:rPr lang="en-US" sz="1200" dirty="0"/>
                  <a:t> 360. </a:t>
                </a:r>
                <a:r>
                  <a:rPr lang="en-US" sz="1200" dirty="0" err="1"/>
                  <a:t>Dengan</a:t>
                </a:r>
                <a:r>
                  <a:rPr lang="en-US" sz="1200" dirty="0"/>
                  <a:t> </a:t>
                </a:r>
                <a:r>
                  <a:rPr lang="en-US" sz="1200" dirty="0" err="1"/>
                  <a:t>demikian</a:t>
                </a:r>
                <a:r>
                  <a:rPr lang="en-US" sz="1200" dirty="0"/>
                  <a:t>, </a:t>
                </a:r>
                <a:r>
                  <a:rPr lang="en-US" sz="1200" dirty="0" err="1"/>
                  <a:t>jangkauan</a:t>
                </a:r>
                <a:r>
                  <a:rPr lang="en-US" sz="1200" dirty="0"/>
                  <a:t> H </a:t>
                </a:r>
                <a:r>
                  <a:rPr lang="en-US" sz="1200" dirty="0" err="1"/>
                  <a:t>berada</a:t>
                </a:r>
                <a:r>
                  <a:rPr lang="en-US" sz="1200" dirty="0"/>
                  <a:t> </a:t>
                </a:r>
                <a:r>
                  <a:rPr lang="en-US" sz="1200" dirty="0" err="1"/>
                  <a:t>dalam</a:t>
                </a:r>
                <a:r>
                  <a:rPr lang="en-US" sz="1200" dirty="0"/>
                  <a:t> [0, 360].</a:t>
                </a:r>
              </a:p>
              <a:p>
                <a:endParaRPr lang="en-US" sz="1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16000"/>
                <a:ext cx="8229600" cy="5156200"/>
              </a:xfrm>
              <a:blipFill rotWithShape="0">
                <a:blip r:embed="rId2"/>
                <a:stretch>
                  <a:fillRect t="-118" b="-83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62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019800"/>
          </a:xfrm>
        </p:spPr>
        <p:txBody>
          <a:bodyPr/>
          <a:lstStyle/>
          <a:p>
            <a:r>
              <a:rPr lang="id-ID" sz="1000" dirty="0"/>
              <a:t>function [H,S,I] = RGBkeHSI(R,G,B)</a:t>
            </a:r>
            <a:endParaRPr lang="en-US" sz="1000" dirty="0"/>
          </a:p>
          <a:p>
            <a:r>
              <a:rPr lang="id-ID" sz="1000" dirty="0"/>
              <a:t>% RGBkeHSI digunakan untuk mengonversi RGB ke HSI.</a:t>
            </a:r>
            <a:endParaRPr lang="en-US" sz="1000" dirty="0"/>
          </a:p>
          <a:p>
            <a:r>
              <a:rPr lang="id-ID" sz="1000" dirty="0"/>
              <a:t> </a:t>
            </a:r>
            <a:endParaRPr lang="en-US" sz="1000" dirty="0"/>
          </a:p>
          <a:p>
            <a:r>
              <a:rPr lang="id-ID" sz="1000" dirty="0"/>
              <a:t>% Normalisasi RGB ke [0, 1]</a:t>
            </a:r>
            <a:endParaRPr lang="en-US" sz="1000" dirty="0"/>
          </a:p>
          <a:p>
            <a:r>
              <a:rPr lang="id-ID" sz="1000" dirty="0"/>
              <a:t>R = double(R);</a:t>
            </a:r>
            <a:endParaRPr lang="en-US" sz="1000" dirty="0"/>
          </a:p>
          <a:p>
            <a:r>
              <a:rPr lang="id-ID" sz="1000" dirty="0"/>
              <a:t>G = double(G);</a:t>
            </a:r>
            <a:endParaRPr lang="en-US" sz="1000" dirty="0"/>
          </a:p>
          <a:p>
            <a:r>
              <a:rPr lang="id-ID" sz="1000" dirty="0"/>
              <a:t>B = double(B);</a:t>
            </a:r>
            <a:endParaRPr lang="en-US" sz="1000" dirty="0"/>
          </a:p>
          <a:p>
            <a:r>
              <a:rPr lang="id-ID" sz="1000" dirty="0"/>
              <a:t> </a:t>
            </a:r>
            <a:endParaRPr lang="en-US" sz="1000" dirty="0"/>
          </a:p>
          <a:p>
            <a:r>
              <a:rPr lang="id-ID" sz="1000" dirty="0"/>
              <a:t>if max(max(R)) &gt; 1.0 || max(max(G)) &gt; 1.0 || ...</a:t>
            </a:r>
            <a:endParaRPr lang="en-US" sz="1000" dirty="0"/>
          </a:p>
          <a:p>
            <a:r>
              <a:rPr lang="id-ID" sz="1000" dirty="0"/>
              <a:t>   max(max(B)) &gt; 1.0</a:t>
            </a:r>
            <a:endParaRPr lang="en-US" sz="1000" dirty="0"/>
          </a:p>
          <a:p>
            <a:r>
              <a:rPr lang="id-ID" sz="1000" dirty="0"/>
              <a:t>    R = double(R) / 255;</a:t>
            </a:r>
            <a:endParaRPr lang="en-US" sz="1000" dirty="0"/>
          </a:p>
          <a:p>
            <a:r>
              <a:rPr lang="id-ID" sz="1000" dirty="0"/>
              <a:t>    G = double(G) / 255;</a:t>
            </a:r>
            <a:endParaRPr lang="en-US" sz="1000" dirty="0"/>
          </a:p>
          <a:p>
            <a:r>
              <a:rPr lang="id-ID" sz="1000" dirty="0"/>
              <a:t>    B = double(B) / 255;</a:t>
            </a:r>
            <a:endParaRPr lang="en-US" sz="1000" dirty="0"/>
          </a:p>
          <a:p>
            <a:r>
              <a:rPr lang="id-ID" sz="1000" dirty="0"/>
              <a:t>end</a:t>
            </a:r>
            <a:endParaRPr lang="en-US" sz="1000" dirty="0"/>
          </a:p>
          <a:p>
            <a:r>
              <a:rPr lang="id-ID" sz="1000" dirty="0"/>
              <a:t> </a:t>
            </a:r>
            <a:endParaRPr lang="en-US" sz="1000" dirty="0"/>
          </a:p>
          <a:p>
            <a:r>
              <a:rPr lang="id-ID" sz="1000" dirty="0"/>
              <a:t>[tinggi, lebar] = size(R);</a:t>
            </a:r>
            <a:endParaRPr lang="en-US" sz="1000" dirty="0"/>
          </a:p>
          <a:p>
            <a:r>
              <a:rPr lang="id-ID" sz="1000" dirty="0"/>
              <a:t>for m=1: tinggi</a:t>
            </a:r>
            <a:endParaRPr lang="en-US" sz="1000" dirty="0"/>
          </a:p>
          <a:p>
            <a:r>
              <a:rPr lang="id-ID" sz="1000" dirty="0"/>
              <a:t>    for n=1: lebar</a:t>
            </a:r>
            <a:endParaRPr lang="en-US" sz="1000" dirty="0"/>
          </a:p>
          <a:p>
            <a:r>
              <a:rPr lang="id-ID" sz="1000" dirty="0"/>
              <a:t>        minrgb = min([R(m,n) G(m,n) B(m,n)]); </a:t>
            </a:r>
            <a:endParaRPr lang="en-US" sz="1000" dirty="0"/>
          </a:p>
          <a:p>
            <a:r>
              <a:rPr lang="id-ID" sz="1000" dirty="0"/>
              <a:t>        I(m,n) = (R(m,n) + G(m,n) + B(m,n)) / 3.0;</a:t>
            </a:r>
            <a:endParaRPr lang="en-US" sz="1000" dirty="0"/>
          </a:p>
          <a:p>
            <a:r>
              <a:rPr lang="id-ID" sz="1000" dirty="0"/>
              <a:t>        </a:t>
            </a:r>
            <a:endParaRPr lang="en-US" sz="1000" dirty="0"/>
          </a:p>
          <a:p>
            <a:r>
              <a:rPr lang="id-ID" sz="1000" dirty="0"/>
              <a:t>        if R(m,n) == G(m,n) &amp;&amp; G(m,n) == B(m,n)</a:t>
            </a:r>
            <a:endParaRPr lang="en-US" sz="1000" dirty="0"/>
          </a:p>
          <a:p>
            <a:r>
              <a:rPr lang="id-ID" sz="1000" dirty="0"/>
              <a:t>            S(m,n) = 0;</a:t>
            </a:r>
            <a:endParaRPr lang="en-US" sz="1000" dirty="0"/>
          </a:p>
          <a:p>
            <a:r>
              <a:rPr lang="id-ID" sz="1000" dirty="0"/>
              <a:t>            H(m,n) = 0;</a:t>
            </a:r>
            <a:endParaRPr lang="en-US" sz="1000" dirty="0"/>
          </a:p>
          <a:p>
            <a:r>
              <a:rPr lang="id-ID" sz="1000" dirty="0"/>
              <a:t>        else</a:t>
            </a:r>
            <a:endParaRPr lang="en-US" sz="1000" dirty="0"/>
          </a:p>
          <a:p>
            <a:r>
              <a:rPr lang="id-ID" sz="1000" dirty="0"/>
              <a:t>            S(m,n) = 1 - 3 * minrgb / ...</a:t>
            </a:r>
            <a:endParaRPr lang="en-US" sz="1000" dirty="0"/>
          </a:p>
          <a:p>
            <a:r>
              <a:rPr lang="id-ID" sz="1000" dirty="0"/>
              <a:t>                     (R(m,n)+G(m,n)+B(m,n));</a:t>
            </a:r>
            <a:endParaRPr lang="en-US" sz="1000" dirty="0"/>
          </a:p>
          <a:p>
            <a:r>
              <a:rPr lang="id-ID" sz="1000" dirty="0"/>
              <a:t>                     </a:t>
            </a:r>
            <a:endParaRPr lang="en-US" sz="1000" dirty="0"/>
          </a:p>
          <a:p>
            <a:r>
              <a:rPr lang="id-ID" sz="1000" dirty="0"/>
              <a:t>            y = (R(m,n)-G(m,n)+R(m,n)-B(m,n))/2;</a:t>
            </a:r>
            <a:endParaRPr lang="en-US" sz="1000" dirty="0"/>
          </a:p>
          <a:p>
            <a:r>
              <a:rPr lang="id-ID" sz="1000" dirty="0"/>
              <a:t>            x = (R(m,n)-G(m,n))*(R(m,n)-G(m,n)) + ...</a:t>
            </a:r>
            <a:endParaRPr lang="en-US" sz="1000" dirty="0"/>
          </a:p>
          <a:p>
            <a:r>
              <a:rPr lang="id-ID" sz="1000" dirty="0"/>
              <a:t>                (R(m,n)-B(m,n)) * (G(m,n)-B(m,n)); </a:t>
            </a:r>
            <a:endParaRPr lang="en-US" sz="1000" dirty="0"/>
          </a:p>
          <a:p>
            <a:r>
              <a:rPr lang="id-ID" sz="1000" dirty="0"/>
              <a:t>            x = sqrt(x);</a:t>
            </a:r>
            <a:endParaRPr lang="en-US" sz="1000" dirty="0"/>
          </a:p>
          <a:p>
            <a:r>
              <a:rPr lang="id-ID" sz="1000" dirty="0"/>
              <a:t>            sudut = acos(y/x) * 180/pi;      </a:t>
            </a:r>
            <a:endParaRPr lang="en-US" sz="1000" dirty="0"/>
          </a:p>
          <a:p>
            <a:r>
              <a:rPr lang="id-ID" sz="1000" dirty="0"/>
              <a:t>            if B(m,n) &gt; G(m,n)</a:t>
            </a:r>
            <a:endParaRPr lang="en-US" sz="1000" dirty="0"/>
          </a:p>
          <a:p>
            <a:r>
              <a:rPr lang="id-ID" sz="1000" dirty="0"/>
              <a:t>                H(m, n) = 360 - sudut;</a:t>
            </a:r>
            <a:endParaRPr lang="en-US" sz="1000" dirty="0"/>
          </a:p>
          <a:p>
            <a:r>
              <a:rPr lang="id-ID" sz="1000" dirty="0"/>
              <a:t>            else</a:t>
            </a:r>
            <a:endParaRPr lang="en-US" sz="1000" dirty="0"/>
          </a:p>
          <a:p>
            <a:r>
              <a:rPr lang="id-ID" sz="1000" dirty="0"/>
              <a:t>                H(m,n) = sudut;</a:t>
            </a:r>
            <a:endParaRPr lang="en-US" sz="1000" dirty="0"/>
          </a:p>
          <a:p>
            <a:r>
              <a:rPr lang="id-ID" sz="1000" dirty="0"/>
              <a:t>            end</a:t>
            </a:r>
            <a:endParaRPr lang="en-US" sz="1000" dirty="0"/>
          </a:p>
          <a:p>
            <a:r>
              <a:rPr lang="id-ID" sz="1000" dirty="0"/>
              <a:t>        end</a:t>
            </a:r>
            <a:endParaRPr lang="en-US" sz="1000" dirty="0"/>
          </a:p>
          <a:p>
            <a:r>
              <a:rPr lang="id-ID" sz="1000" dirty="0"/>
              <a:t>    end</a:t>
            </a:r>
            <a:endParaRPr lang="en-US" sz="1000" dirty="0"/>
          </a:p>
          <a:p>
            <a:r>
              <a:rPr lang="id-ID" sz="1000" dirty="0"/>
              <a:t>end</a:t>
            </a:r>
            <a:endParaRPr lang="en-US" sz="1000" dirty="0"/>
          </a:p>
          <a:p>
            <a:r>
              <a:rPr lang="id-ID" sz="1000" dirty="0"/>
              <a:t> </a:t>
            </a:r>
            <a:endParaRPr lang="en-US" sz="1000" dirty="0"/>
          </a:p>
          <a:p>
            <a:r>
              <a:rPr lang="id-ID" sz="1000" dirty="0"/>
              <a:t>% Konversikan ke jangkauan [0, 255]</a:t>
            </a:r>
            <a:r>
              <a:rPr lang="en-US" sz="1000" dirty="0"/>
              <a:t> </a:t>
            </a:r>
            <a:r>
              <a:rPr lang="en-US" sz="1000" dirty="0" err="1"/>
              <a:t>dan</a:t>
            </a:r>
            <a:r>
              <a:rPr lang="en-US" sz="1000" dirty="0"/>
              <a:t> [0, 360]</a:t>
            </a:r>
          </a:p>
          <a:p>
            <a:r>
              <a:rPr lang="id-ID" sz="1000" dirty="0"/>
              <a:t>H = uint8(H * 255/360);</a:t>
            </a:r>
            <a:endParaRPr lang="en-US" sz="1000" dirty="0"/>
          </a:p>
          <a:p>
            <a:r>
              <a:rPr lang="id-ID" sz="1000" dirty="0"/>
              <a:t>S = uint8(S * 255);</a:t>
            </a:r>
            <a:endParaRPr lang="en-US" sz="1000" dirty="0"/>
          </a:p>
          <a:p>
            <a:r>
              <a:rPr lang="id-ID" sz="1000" dirty="0"/>
              <a:t>I = uint8(I * 255);</a:t>
            </a:r>
            <a:endParaRPr lang="en-US" sz="1000" dirty="0"/>
          </a:p>
          <a:p>
            <a:endParaRPr lang="en-US" sz="1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79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HSIkeRGB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RGBkeHSI</a:t>
            </a:r>
            <a:r>
              <a:rPr lang="en-US" dirty="0"/>
              <a:t> </a:t>
            </a:r>
            <a:r>
              <a:rPr lang="en-US" dirty="0" err="1"/>
              <a:t>ditunjukkan</a:t>
            </a:r>
            <a:r>
              <a:rPr lang="en-US" dirty="0"/>
              <a:t> di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.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&gt;&gt; [H,S,I] = </a:t>
            </a:r>
            <a:r>
              <a:rPr lang="en-US" dirty="0" err="1"/>
              <a:t>HSIkeRGB</a:t>
            </a:r>
            <a:r>
              <a:rPr lang="en-US" dirty="0"/>
              <a:t>(156, 146, 140) </a:t>
            </a:r>
            <a:r>
              <a:rPr lang="en-US" dirty="0">
                <a:sym typeface="Wingdings" panose="05000000000000000000" pitchFamily="2" charset="2"/>
              </a:rPr>
              <a:t></a:t>
            </a:r>
            <a:endParaRPr lang="en-US" dirty="0"/>
          </a:p>
          <a:p>
            <a:r>
              <a:rPr lang="en-US" dirty="0"/>
              <a:t>H = 0.2347</a:t>
            </a:r>
          </a:p>
          <a:p>
            <a:r>
              <a:rPr lang="en-US" dirty="0"/>
              <a:t>S = 0.4759</a:t>
            </a:r>
          </a:p>
          <a:p>
            <a:r>
              <a:rPr lang="en-US" dirty="0"/>
              <a:t>I = 0.9365</a:t>
            </a:r>
          </a:p>
          <a:p>
            <a:r>
              <a:rPr lang="en-US" dirty="0"/>
              <a:t>&gt;&gt; </a:t>
            </a:r>
          </a:p>
          <a:p>
            <a:r>
              <a:rPr lang="en-US" dirty="0"/>
              <a:t>&gt;&gt; [R,G,B] = </a:t>
            </a:r>
            <a:r>
              <a:rPr lang="en-US" dirty="0" err="1"/>
              <a:t>HSIkeRGB</a:t>
            </a:r>
            <a:r>
              <a:rPr lang="en-US" dirty="0"/>
              <a:t>(156, 146, 140) </a:t>
            </a:r>
            <a:r>
              <a:rPr lang="en-US" dirty="0">
                <a:sym typeface="Wingdings" panose="05000000000000000000" pitchFamily="2" charset="2"/>
              </a:rPr>
              <a:t></a:t>
            </a:r>
            <a:endParaRPr lang="en-US" dirty="0"/>
          </a:p>
          <a:p>
            <a:r>
              <a:rPr lang="en-US" dirty="0"/>
              <a:t>R = 60</a:t>
            </a:r>
          </a:p>
          <a:p>
            <a:r>
              <a:rPr lang="en-US" dirty="0"/>
              <a:t>G = 121</a:t>
            </a:r>
          </a:p>
          <a:p>
            <a:r>
              <a:rPr lang="en-US" dirty="0"/>
              <a:t>B = 239</a:t>
            </a:r>
          </a:p>
          <a:p>
            <a:r>
              <a:rPr lang="en-US" dirty="0"/>
              <a:t>&gt;&gt; 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67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82388"/>
                <a:ext cx="8229600" cy="5836024"/>
              </a:xfrm>
            </p:spPr>
            <p:txBody>
              <a:bodyPr/>
              <a:lstStyle/>
              <a:p>
                <a:r>
                  <a:rPr lang="en-US" sz="1800" dirty="0" err="1"/>
                  <a:t>Perhitungan</a:t>
                </a:r>
                <a:r>
                  <a:rPr lang="en-US" sz="1800" dirty="0"/>
                  <a:t> </a:t>
                </a:r>
                <a:r>
                  <a:rPr lang="en-US" sz="1800" dirty="0" err="1"/>
                  <a:t>komponen</a:t>
                </a:r>
                <a:r>
                  <a:rPr lang="en-US" sz="1800" dirty="0"/>
                  <a:t> H, S, </a:t>
                </a:r>
                <a:r>
                  <a:rPr lang="en-US" sz="1800" dirty="0" err="1"/>
                  <a:t>dan</a:t>
                </a:r>
                <a:r>
                  <a:rPr lang="en-US" sz="1800" dirty="0"/>
                  <a:t> L </a:t>
                </a:r>
                <a:r>
                  <a:rPr lang="en-US" sz="1800" dirty="0" err="1"/>
                  <a:t>berdasarkan</a:t>
                </a:r>
                <a:r>
                  <a:rPr lang="en-US" sz="1800" dirty="0"/>
                  <a:t> </a:t>
                </a:r>
                <a:r>
                  <a:rPr lang="en-US" sz="1800" dirty="0" err="1"/>
                  <a:t>komponen</a:t>
                </a:r>
                <a:r>
                  <a:rPr lang="en-US" sz="1800" dirty="0"/>
                  <a:t> R,G, </a:t>
                </a:r>
                <a:r>
                  <a:rPr lang="en-US" sz="1800" dirty="0" err="1"/>
                  <a:t>dan</a:t>
                </a:r>
                <a:r>
                  <a:rPr lang="en-US" sz="1800" dirty="0"/>
                  <a:t> B </a:t>
                </a:r>
                <a:r>
                  <a:rPr lang="en-US" sz="1800" dirty="0" err="1"/>
                  <a:t>adalah</a:t>
                </a:r>
                <a:r>
                  <a:rPr lang="en-US" sz="1800" dirty="0"/>
                  <a:t> </a:t>
                </a:r>
                <a:r>
                  <a:rPr lang="en-US" sz="1800" dirty="0" err="1"/>
                  <a:t>seperti</a:t>
                </a:r>
                <a:r>
                  <a:rPr lang="en-US" sz="1800" dirty="0"/>
                  <a:t> </a:t>
                </a:r>
                <a:r>
                  <a:rPr lang="en-US" sz="1800" dirty="0" err="1"/>
                  <a:t>berikut</a:t>
                </a:r>
                <a:r>
                  <a:rPr lang="en-US" sz="1800" dirty="0"/>
                  <a:t> (</a:t>
                </a:r>
                <a:r>
                  <a:rPr lang="en-US" sz="1800" dirty="0" err="1"/>
                  <a:t>Agoston</a:t>
                </a:r>
                <a:r>
                  <a:rPr lang="en-US" sz="1800" dirty="0"/>
                  <a:t>, 2005).</a:t>
                </a:r>
              </a:p>
              <a:p>
                <a:r>
                  <a:rPr lang="en-US" sz="1800" dirty="0"/>
                  <a:t> 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𝑚𝑖𝑛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1800">
                        <a:latin typeface="Cambria Math" panose="02040503050406030204" pitchFamily="18" charset="0"/>
                      </a:rPr>
                      <m:t>min</m:t>
                    </m:r>
                    <m:r>
                      <a:rPr lang="en-US" sz="1800">
                        <a:latin typeface="Cambria Math" panose="02040503050406030204" pitchFamily="18" charset="0"/>
                      </a:rPr>
                      <m:t>⁡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							</a:t>
                </a:r>
                <a:endParaRPr lang="en-US" sz="18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1800">
                        <a:latin typeface="Cambria Math" panose="02040503050406030204" pitchFamily="18" charset="0"/>
                      </a:rPr>
                      <m:t>max</m:t>
                    </m:r>
                    <m:r>
                      <a:rPr lang="en-US" sz="1800">
                        <a:latin typeface="Cambria Math" panose="02040503050406030204" pitchFamily="18" charset="0"/>
                      </a:rPr>
                      <m:t>⁡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							</a:t>
                </a:r>
              </a:p>
              <a:p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sub>
                        </m:s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𝑚𝑖𝑛</m:t>
                            </m:r>
                          </m:sub>
                        </m:sSub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 dirty="0"/>
                  <a:t>								</a:t>
                </a:r>
                <a:endParaRPr lang="en-US" sz="1800" dirty="0" smtClean="0"/>
              </a:p>
              <a:p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0,  &amp;</m:t>
                            </m:r>
                            <m:sSub>
                              <m:sSub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𝑚𝑖𝑛</m:t>
                                </m:r>
                              </m:sub>
                            </m:s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𝑚𝑎𝑥</m:t>
                                </m:r>
                              </m:sub>
                            </m:sSub>
                          </m:e>
                          <m:e>
                            <m:f>
                              <m:f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𝑚𝑎𝑥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𝑚𝑖𝑛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𝑚𝑎𝑥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𝑚𝑖𝑛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,  &amp;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≤0,5</m:t>
                            </m:r>
                          </m:e>
                          <m:e>
                            <m:f>
                              <m:f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𝑚𝑎𝑥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𝑚𝑖𝑛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2−(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𝑚𝑎𝑥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1800">
                                        <a:latin typeface="Cambria Math" panose="02040503050406030204" pitchFamily="18" charset="0"/>
                                      </a:rPr>
                                      <m:t>min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den>
                            </m:f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,  &amp;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&gt;0,5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1800" dirty="0"/>
                  <a:t>					</a:t>
                </a:r>
              </a:p>
              <a:p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𝑈𝑁𝐷𝐸𝐹𝐼𝑁𝐸𝐷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,  &amp;</m:t>
                            </m:r>
                            <m:sSub>
                              <m:sSub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𝑚𝑖𝑛</m:t>
                                </m:r>
                              </m:sub>
                            </m:s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𝑚𝑎𝑥</m:t>
                                </m:r>
                              </m:sub>
                            </m:sSub>
                          </m:e>
                          <m:e>
                            <m:f>
                              <m:f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𝑚𝑎𝑥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𝑚𝑖𝑛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,  &amp;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𝑚𝑎𝑥</m:t>
                                </m:r>
                              </m:sub>
                            </m:sSub>
                          </m:e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2+</m:t>
                            </m:r>
                            <m:f>
                              <m:f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𝑚𝑎𝑥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𝑚𝑖𝑛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,  &amp;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𝑚𝑎𝑥</m:t>
                                </m:r>
                              </m:sub>
                            </m:sSub>
                          </m:e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4+</m:t>
                            </m:r>
                            <m:f>
                              <m:f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𝑚𝑎𝑥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𝑚𝑖𝑛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,  &amp; 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𝑢𝑛𝑡𝑢𝑘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𝑙𝑎𝑖𝑛𝑛𝑦𝑎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1800" dirty="0"/>
                  <a:t>			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82388"/>
                <a:ext cx="8229600" cy="5836024"/>
              </a:xfrm>
              <a:blipFill rotWithShape="0">
                <a:blip r:embed="rId2"/>
                <a:stretch>
                  <a:fillRect t="-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8411" y="5972406"/>
            <a:ext cx="5040826" cy="538819"/>
          </a:xfrm>
          <a:prstGeom prst="rect">
            <a:avLst/>
          </a:prstGeom>
          <a:solidFill>
            <a:schemeClr val="tx2"/>
          </a:solidFill>
        </p:spPr>
      </p:pic>
    </p:spTree>
    <p:extLst>
      <p:ext uri="{BB962C8B-B14F-4D97-AF65-F5344CB8AC3E}">
        <p14:creationId xmlns:p14="http://schemas.microsoft.com/office/powerpoint/2010/main" val="383058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ffectLst/>
              </a:rPr>
              <a:t>Ruang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Warna</a:t>
            </a:r>
            <a:r>
              <a:rPr lang="en-US" dirty="0">
                <a:effectLst/>
              </a:rPr>
              <a:t> CIELAB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CIELAB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lain </a:t>
            </a:r>
            <a:r>
              <a:rPr lang="en-US" dirty="0" err="1"/>
              <a:t>dari</a:t>
            </a:r>
            <a:r>
              <a:rPr lang="en-US" dirty="0"/>
              <a:t> CIE L*a*b*. Diagram </a:t>
            </a:r>
            <a:r>
              <a:rPr lang="en-US" dirty="0" err="1"/>
              <a:t>kromasitas</a:t>
            </a:r>
            <a:r>
              <a:rPr lang="en-US" dirty="0"/>
              <a:t> CIE (Commission </a:t>
            </a:r>
            <a:r>
              <a:rPr lang="en-US" dirty="0" err="1"/>
              <a:t>Internatiole</a:t>
            </a:r>
            <a:r>
              <a:rPr lang="en-US" dirty="0"/>
              <a:t> de </a:t>
            </a:r>
            <a:r>
              <a:rPr lang="en-US" dirty="0" err="1"/>
              <a:t>L’Eclairage</a:t>
            </a:r>
            <a:r>
              <a:rPr lang="en-US" dirty="0" smtClean="0"/>
              <a:t>)</a:t>
            </a:r>
          </a:p>
          <a:p>
            <a:r>
              <a:rPr lang="en-US" dirty="0" err="1"/>
              <a:t>S</a:t>
            </a:r>
            <a:r>
              <a:rPr lang="en-US" dirty="0" err="1" smtClean="0"/>
              <a:t>etiap</a:t>
            </a:r>
            <a:r>
              <a:rPr lang="en-US" dirty="0" smtClean="0"/>
              <a:t> </a:t>
            </a:r>
            <a:r>
              <a:rPr lang="en-US" dirty="0" err="1"/>
              <a:t>perpaduan</a:t>
            </a:r>
            <a:r>
              <a:rPr lang="en-US" dirty="0"/>
              <a:t> x </a:t>
            </a:r>
            <a:r>
              <a:rPr lang="en-US" dirty="0" err="1"/>
              <a:t>dan</a:t>
            </a:r>
            <a:r>
              <a:rPr lang="en-US" dirty="0"/>
              <a:t> y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 smtClean="0"/>
              <a:t>warna</a:t>
            </a:r>
            <a:r>
              <a:rPr lang="en-US" dirty="0" smtClean="0"/>
              <a:t>.</a:t>
            </a:r>
          </a:p>
          <a:p>
            <a:r>
              <a:rPr lang="en-US" dirty="0" err="1"/>
              <a:t>H</a:t>
            </a:r>
            <a:r>
              <a:rPr lang="en-US" dirty="0" err="1" smtClean="0"/>
              <a:t>anya</a:t>
            </a:r>
            <a:r>
              <a:rPr lang="en-US" dirty="0" smtClean="0"/>
              <a:t> </a:t>
            </a:r>
            <a:r>
              <a:rPr lang="en-US" dirty="0" err="1"/>
              <a:t>warna</a:t>
            </a:r>
            <a:r>
              <a:rPr lang="en-US" dirty="0"/>
              <a:t> yang </a:t>
            </a:r>
            <a:r>
              <a:rPr lang="en-US" dirty="0" err="1"/>
              <a:t>berada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area </a:t>
            </a:r>
            <a:r>
              <a:rPr lang="en-US" dirty="0" err="1"/>
              <a:t>ladam</a:t>
            </a:r>
            <a:r>
              <a:rPr lang="en-US" dirty="0"/>
              <a:t> (</a:t>
            </a:r>
            <a:r>
              <a:rPr lang="en-US" dirty="0" err="1"/>
              <a:t>tapal</a:t>
            </a:r>
            <a:r>
              <a:rPr lang="en-US" dirty="0"/>
              <a:t> </a:t>
            </a:r>
            <a:r>
              <a:rPr lang="en-US" dirty="0" err="1"/>
              <a:t>kuda</a:t>
            </a:r>
            <a:r>
              <a:rPr lang="en-US" dirty="0"/>
              <a:t>) yang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terlihat</a:t>
            </a:r>
            <a:r>
              <a:rPr lang="en-US" dirty="0"/>
              <a:t>. </a:t>
            </a:r>
            <a:endParaRPr lang="en-US" dirty="0" smtClean="0"/>
          </a:p>
          <a:p>
            <a:pPr marL="174625" indent="0">
              <a:buNone/>
            </a:pPr>
            <a:r>
              <a:rPr lang="en-US" dirty="0" smtClean="0"/>
              <a:t> </a:t>
            </a:r>
            <a:r>
              <a:rPr lang="en-US" dirty="0" err="1"/>
              <a:t>Angka</a:t>
            </a:r>
            <a:r>
              <a:rPr lang="en-US" dirty="0"/>
              <a:t> yang </a:t>
            </a:r>
            <a:r>
              <a:rPr lang="en-US" dirty="0" err="1"/>
              <a:t>berada</a:t>
            </a:r>
            <a:r>
              <a:rPr lang="en-US" dirty="0"/>
              <a:t> di </a:t>
            </a:r>
            <a:r>
              <a:rPr lang="en-US" dirty="0" err="1"/>
              <a:t>tepi</a:t>
            </a:r>
            <a:r>
              <a:rPr lang="en-US" dirty="0"/>
              <a:t>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/>
              <a:t> </a:t>
            </a:r>
            <a:r>
              <a:rPr lang="en-US" dirty="0" err="1"/>
              <a:t>cahaya</a:t>
            </a:r>
            <a:r>
              <a:rPr lang="en-US" dirty="0"/>
              <a:t>. </a:t>
            </a:r>
            <a:endParaRPr lang="en-US" dirty="0" smtClean="0"/>
          </a:p>
          <a:p>
            <a:pPr marL="174625" indent="0">
              <a:buNone/>
            </a:pPr>
            <a:r>
              <a:rPr lang="en-US" dirty="0" err="1" smtClean="0"/>
              <a:t>Warna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terletak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segitiga</a:t>
            </a:r>
            <a:r>
              <a:rPr lang="en-US" dirty="0"/>
              <a:t>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warna-warna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di monitor CRT,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dihasilkan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merah</a:t>
            </a:r>
            <a:r>
              <a:rPr lang="en-US" dirty="0"/>
              <a:t>, </a:t>
            </a:r>
            <a:r>
              <a:rPr lang="en-US" dirty="0" err="1"/>
              <a:t>hijau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biru</a:t>
            </a:r>
            <a:r>
              <a:rPr lang="en-US" dirty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52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1518" y="4397757"/>
            <a:ext cx="3070037" cy="1577181"/>
          </a:xfrm>
        </p:spPr>
        <p:txBody>
          <a:bodyPr/>
          <a:lstStyle/>
          <a:p>
            <a:r>
              <a:rPr lang="en-US" b="1"/>
              <a:t>Diagram kromasitas CIE</a:t>
            </a:r>
            <a:endParaRPr lang="en-US"/>
          </a:p>
          <a:p>
            <a:r>
              <a:rPr lang="en-US" b="1"/>
              <a:t>(Sumber: Russ, 2011)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753998"/>
            <a:ext cx="5634318" cy="5745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83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4129"/>
                <a:ext cx="8229600" cy="6420971"/>
              </a:xfrm>
            </p:spPr>
            <p:txBody>
              <a:bodyPr/>
              <a:lstStyle/>
              <a:p>
                <a:r>
                  <a:rPr lang="en-US" sz="1600" dirty="0" err="1"/>
                  <a:t>Transformasi</a:t>
                </a:r>
                <a:r>
                  <a:rPr lang="en-US" sz="1600" dirty="0"/>
                  <a:t> RGB </a:t>
                </a:r>
                <a:r>
                  <a:rPr lang="en-US" sz="1600" dirty="0" err="1"/>
                  <a:t>ke</a:t>
                </a:r>
                <a:r>
                  <a:rPr lang="en-US" sz="1600" dirty="0"/>
                  <a:t> CIELAB </a:t>
                </a:r>
                <a:r>
                  <a:rPr lang="en-US" sz="1600" dirty="0" err="1"/>
                  <a:t>dimulai</a:t>
                </a:r>
                <a:r>
                  <a:rPr lang="en-US" sz="1600" dirty="0"/>
                  <a:t> </a:t>
                </a:r>
                <a:r>
                  <a:rPr lang="en-US" sz="1600" dirty="0" err="1"/>
                  <a:t>dengan</a:t>
                </a:r>
                <a:r>
                  <a:rPr lang="en-US" sz="1600" dirty="0"/>
                  <a:t> </a:t>
                </a:r>
                <a:r>
                  <a:rPr lang="en-US" sz="1600" dirty="0" err="1"/>
                  <a:t>melakukan</a:t>
                </a:r>
                <a:r>
                  <a:rPr lang="en-US" sz="1600" dirty="0"/>
                  <a:t> </a:t>
                </a:r>
                <a:r>
                  <a:rPr lang="en-US" sz="1600" dirty="0" err="1"/>
                  <a:t>perhitungan</a:t>
                </a:r>
                <a:r>
                  <a:rPr lang="en-US" sz="1600" dirty="0"/>
                  <a:t> </a:t>
                </a:r>
                <a:r>
                  <a:rPr lang="en-US" sz="1600" dirty="0" err="1"/>
                  <a:t>sebagai</a:t>
                </a:r>
                <a:r>
                  <a:rPr lang="en-US" sz="1600" dirty="0"/>
                  <a:t> </a:t>
                </a:r>
                <a:r>
                  <a:rPr lang="en-US" sz="1600" dirty="0" err="1"/>
                  <a:t>berikut</a:t>
                </a:r>
                <a:r>
                  <a:rPr lang="en-US" sz="1600" dirty="0"/>
                  <a:t>:</a:t>
                </a:r>
              </a:p>
              <a:p>
                <a:r>
                  <a:rPr lang="en-US" sz="1600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=0,412453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+0,357580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+0,180423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dirty="0"/>
                  <a:t>			(9.40)</a:t>
                </a:r>
              </a:p>
              <a:p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=0,212671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+0,715160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+0,072169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dirty="0"/>
                  <a:t>			(9.41)</a:t>
                </a:r>
              </a:p>
              <a:p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=0,019334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+0,119193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+0,950227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dirty="0"/>
                  <a:t>			(9.42)</a:t>
                </a:r>
              </a:p>
              <a:p>
                <a:r>
                  <a:rPr lang="en-US" sz="1600" dirty="0"/>
                  <a:t> </a:t>
                </a:r>
              </a:p>
              <a:p>
                <a:r>
                  <a:rPr lang="en-US" sz="1600" dirty="0" err="1"/>
                  <a:t>Selanjutnya</a:t>
                </a:r>
                <a:r>
                  <a:rPr lang="en-US" sz="1600" dirty="0"/>
                  <a:t>, L*a*b* </a:t>
                </a:r>
                <a:r>
                  <a:rPr lang="en-US" sz="1600" dirty="0" err="1"/>
                  <a:t>didefinisikan</a:t>
                </a:r>
                <a:r>
                  <a:rPr lang="en-US" sz="1600" dirty="0"/>
                  <a:t> </a:t>
                </a:r>
                <a:r>
                  <a:rPr lang="en-US" sz="1600" dirty="0" err="1"/>
                  <a:t>sebagai</a:t>
                </a:r>
                <a:r>
                  <a:rPr lang="en-US" sz="1600" dirty="0"/>
                  <a:t> </a:t>
                </a:r>
                <a:r>
                  <a:rPr lang="en-US" sz="1600" dirty="0" err="1"/>
                  <a:t>berikut</a:t>
                </a:r>
                <a:r>
                  <a:rPr lang="en-US" sz="1600" dirty="0"/>
                  <a:t>:</a:t>
                </a:r>
              </a:p>
              <a:p>
                <a:r>
                  <a:rPr lang="en-US" sz="1600" dirty="0"/>
                  <a:t> 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1600" i="1">
                        <a:latin typeface="Cambria Math" panose="02040503050406030204" pitchFamily="18" charset="0"/>
                      </a:rPr>
                      <m:t>=116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−16</m:t>
                    </m:r>
                  </m:oMath>
                </a14:m>
                <a:r>
                  <a:rPr lang="en-US" sz="1600" dirty="0"/>
                  <a:t>							(9.43)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1600" i="1">
                        <a:latin typeface="Cambria Math" panose="02040503050406030204" pitchFamily="18" charset="0"/>
                      </a:rPr>
                      <m:t>=500</m:t>
                    </m:r>
                    <m:d>
                      <m:dPr>
                        <m:begChr m:val="["/>
                        <m:endChr m:val="]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d>
                  </m:oMath>
                </a14:m>
                <a:r>
                  <a:rPr lang="en-US" sz="1600" dirty="0"/>
                  <a:t>						(9.44)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1600" i="1">
                        <a:latin typeface="Cambria Math" panose="02040503050406030204" pitchFamily="18" charset="0"/>
                      </a:rPr>
                      <m:t>=200</m:t>
                    </m:r>
                    <m:d>
                      <m:dPr>
                        <m:begChr m:val="["/>
                        <m:endChr m:val="]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d>
                  </m:oMath>
                </a14:m>
                <a:r>
                  <a:rPr lang="en-US" sz="1600" dirty="0"/>
                  <a:t>						(9.45)</a:t>
                </a:r>
              </a:p>
              <a:p>
                <a:r>
                  <a:rPr lang="en-US" sz="1600" dirty="0"/>
                  <a:t> </a:t>
                </a:r>
              </a:p>
              <a:p>
                <a:r>
                  <a:rPr lang="en-US" sz="1600" dirty="0" err="1"/>
                  <a:t>Dalam</a:t>
                </a:r>
                <a:r>
                  <a:rPr lang="en-US" sz="1600" dirty="0"/>
                  <a:t> </a:t>
                </a:r>
                <a:r>
                  <a:rPr lang="en-US" sz="1600" dirty="0" err="1"/>
                  <a:t>hal</a:t>
                </a:r>
                <a:r>
                  <a:rPr lang="en-US" sz="1600" dirty="0"/>
                  <a:t> </a:t>
                </a:r>
                <a:r>
                  <a:rPr lang="en-US" sz="1600" dirty="0" err="1"/>
                  <a:t>ini</a:t>
                </a:r>
                <a:r>
                  <a:rPr lang="en-US" sz="1600" dirty="0"/>
                  <a:t>, f(q) </a:t>
                </a:r>
                <a:r>
                  <a:rPr lang="en-US" sz="1600" dirty="0" err="1"/>
                  <a:t>dihitung</a:t>
                </a:r>
                <a:r>
                  <a:rPr lang="en-US" sz="1600" dirty="0"/>
                  <a:t> </a:t>
                </a:r>
                <a:r>
                  <a:rPr lang="en-US" sz="1600" dirty="0" err="1"/>
                  <a:t>seperti</a:t>
                </a:r>
                <a:r>
                  <a:rPr lang="en-US" sz="1600" dirty="0"/>
                  <a:t> </a:t>
                </a:r>
                <a:r>
                  <a:rPr lang="en-US" sz="1600" dirty="0" err="1"/>
                  <a:t>berikut</a:t>
                </a:r>
                <a:r>
                  <a:rPr lang="en-US" sz="1600" dirty="0"/>
                  <a:t>:</a:t>
                </a:r>
              </a:p>
              <a:p>
                <a:r>
                  <a:rPr lang="en-US" sz="1600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p>
                              <m:sSup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p>
                                <m:f>
                                  <m:f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sup>
                            </m:sSup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,  &amp;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𝑗𝑖𝑘𝑎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&gt;0,008856</m:t>
                            </m:r>
                          </m:e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7,787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+16/116,  &amp;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𝑢𝑛𝑡𝑢𝑘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𝑦𝑎𝑛𝑔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𝑙𝑎𝑖𝑛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1600" dirty="0"/>
                  <a:t>			(9.46)</a:t>
                </a:r>
              </a:p>
              <a:p>
                <a:r>
                  <a:rPr lang="en-US" sz="1600" dirty="0"/>
                  <a:t> </a:t>
                </a:r>
              </a:p>
              <a:p>
                <a:r>
                  <a:rPr lang="en-US" sz="1600" dirty="0" err="1"/>
                  <a:t>X</a:t>
                </a:r>
                <a:r>
                  <a:rPr lang="en-US" sz="1600" baseline="-25000" dirty="0" err="1"/>
                  <a:t>n</a:t>
                </a:r>
                <a:r>
                  <a:rPr lang="en-US" sz="1600" dirty="0"/>
                  <a:t>, </a:t>
                </a:r>
                <a:r>
                  <a:rPr lang="en-US" sz="1600" dirty="0" err="1"/>
                  <a:t>Y</a:t>
                </a:r>
                <a:r>
                  <a:rPr lang="en-US" sz="1600" baseline="-25000" dirty="0" err="1"/>
                  <a:t>n</a:t>
                </a:r>
                <a:r>
                  <a:rPr lang="en-US" sz="1600" dirty="0"/>
                  <a:t>, Z</a:t>
                </a:r>
                <a:r>
                  <a:rPr lang="en-US" sz="1600" baseline="-25000" dirty="0"/>
                  <a:t>n</a:t>
                </a:r>
                <a:r>
                  <a:rPr lang="en-US" sz="1600" dirty="0"/>
                  <a:t> </a:t>
                </a:r>
                <a:r>
                  <a:rPr lang="en-US" sz="1600" dirty="0" err="1"/>
                  <a:t>diperoleh</a:t>
                </a:r>
                <a:r>
                  <a:rPr lang="en-US" sz="1600" dirty="0"/>
                  <a:t> </a:t>
                </a:r>
                <a:r>
                  <a:rPr lang="en-US" sz="1600" dirty="0" err="1"/>
                  <a:t>melalui</a:t>
                </a:r>
                <a:r>
                  <a:rPr lang="en-US" sz="1600" dirty="0"/>
                  <a:t> R=G=B=1 </a:t>
                </a:r>
                <a:r>
                  <a:rPr lang="en-US" sz="1600" dirty="0" err="1"/>
                  <a:t>dengan</a:t>
                </a:r>
                <a:r>
                  <a:rPr lang="en-US" sz="1600" dirty="0"/>
                  <a:t> </a:t>
                </a:r>
                <a:r>
                  <a:rPr lang="en-US" sz="1600" dirty="0" err="1"/>
                  <a:t>jangkauan</a:t>
                </a:r>
                <a:r>
                  <a:rPr lang="en-US" sz="1600" dirty="0"/>
                  <a:t> R,G, B </a:t>
                </a:r>
                <a:r>
                  <a:rPr lang="en-US" sz="1600" dirty="0" err="1"/>
                  <a:t>berupa</a:t>
                </a:r>
                <a:r>
                  <a:rPr lang="en-US" sz="1600" dirty="0"/>
                  <a:t> [0, 1].</a:t>
                </a:r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4129"/>
                <a:ext cx="8229600" cy="6420971"/>
              </a:xfrm>
              <a:blipFill rotWithShape="0">
                <a:blip r:embed="rId2"/>
                <a:stretch>
                  <a:fillRect t="-2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92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576" y="295835"/>
            <a:ext cx="8229600" cy="6219265"/>
          </a:xfrm>
        </p:spPr>
        <p:txBody>
          <a:bodyPr/>
          <a:lstStyle/>
          <a:p>
            <a:r>
              <a:rPr lang="id-ID" sz="1000" dirty="0"/>
              <a:t>function [L,a,b] = RGBkeLab(R,G,B)</a:t>
            </a:r>
            <a:endParaRPr lang="en-US" sz="1000" dirty="0"/>
          </a:p>
          <a:p>
            <a:r>
              <a:rPr lang="id-ID" sz="1000" dirty="0"/>
              <a:t>% RGBkeLab digunakan untuk mengonversi RGB ke CIELAB</a:t>
            </a:r>
            <a:endParaRPr lang="en-US" sz="1000" dirty="0"/>
          </a:p>
          <a:p>
            <a:r>
              <a:rPr lang="id-ID" sz="1000" dirty="0"/>
              <a:t>% Nilai balik:</a:t>
            </a:r>
            <a:endParaRPr lang="en-US" sz="1000" dirty="0"/>
          </a:p>
          <a:p>
            <a:r>
              <a:rPr lang="id-ID" sz="1000" dirty="0"/>
              <a:t>%    L -&gt; [1, 100]</a:t>
            </a:r>
            <a:endParaRPr lang="en-US" sz="1000" dirty="0"/>
          </a:p>
          <a:p>
            <a:r>
              <a:rPr lang="id-ID" sz="1000" dirty="0"/>
              <a:t>%    a dan b -&gt; [-110,110]</a:t>
            </a:r>
            <a:endParaRPr lang="en-US" sz="1000" dirty="0"/>
          </a:p>
          <a:p>
            <a:r>
              <a:rPr lang="id-ID" sz="1000" dirty="0"/>
              <a:t> </a:t>
            </a:r>
            <a:endParaRPr lang="en-US" sz="1000" dirty="0"/>
          </a:p>
          <a:p>
            <a:r>
              <a:rPr lang="id-ID" sz="1000" dirty="0"/>
              <a:t>R = double(R);</a:t>
            </a:r>
            <a:endParaRPr lang="en-US" sz="1000" dirty="0"/>
          </a:p>
          <a:p>
            <a:r>
              <a:rPr lang="id-ID" sz="1000" dirty="0"/>
              <a:t>G = double(G);</a:t>
            </a:r>
            <a:endParaRPr lang="en-US" sz="1000" dirty="0"/>
          </a:p>
          <a:p>
            <a:r>
              <a:rPr lang="id-ID" sz="1000" dirty="0"/>
              <a:t>B = double(B);</a:t>
            </a:r>
            <a:endParaRPr lang="en-US" sz="1000" dirty="0"/>
          </a:p>
          <a:p>
            <a:r>
              <a:rPr lang="id-ID" sz="1000" dirty="0"/>
              <a:t> </a:t>
            </a:r>
            <a:endParaRPr lang="en-US" sz="1000" dirty="0"/>
          </a:p>
          <a:p>
            <a:r>
              <a:rPr lang="id-ID" sz="1000" dirty="0"/>
              <a:t>if max(max(R)) &gt; 1.0 || max(max(G)) &gt; 1.0 || </a:t>
            </a:r>
            <a:r>
              <a:rPr lang="en-US" sz="1000" dirty="0"/>
              <a:t>...</a:t>
            </a:r>
          </a:p>
          <a:p>
            <a:r>
              <a:rPr lang="en-US" sz="1000" dirty="0"/>
              <a:t>   </a:t>
            </a:r>
            <a:r>
              <a:rPr lang="id-ID" sz="1000" dirty="0"/>
              <a:t>max(max(B)) &gt; 1.0</a:t>
            </a:r>
            <a:endParaRPr lang="en-US" sz="1000" dirty="0"/>
          </a:p>
          <a:p>
            <a:r>
              <a:rPr lang="id-ID" sz="1000" dirty="0"/>
              <a:t>  R = double(R) / 255;</a:t>
            </a:r>
            <a:endParaRPr lang="en-US" sz="1000" dirty="0"/>
          </a:p>
          <a:p>
            <a:r>
              <a:rPr lang="id-ID" sz="1000" dirty="0"/>
              <a:t>  G = double(G) / 255;</a:t>
            </a:r>
            <a:endParaRPr lang="en-US" sz="1000" dirty="0"/>
          </a:p>
          <a:p>
            <a:r>
              <a:rPr lang="id-ID" sz="1000" dirty="0"/>
              <a:t>  B = double(B) / 255;</a:t>
            </a:r>
            <a:endParaRPr lang="en-US" sz="1000" dirty="0"/>
          </a:p>
          <a:p>
            <a:r>
              <a:rPr lang="id-ID" sz="1000" dirty="0"/>
              <a:t>end</a:t>
            </a:r>
            <a:endParaRPr lang="en-US" sz="1000" dirty="0"/>
          </a:p>
          <a:p>
            <a:r>
              <a:rPr lang="id-ID" sz="1000" dirty="0"/>
              <a:t> </a:t>
            </a:r>
            <a:endParaRPr lang="en-US" sz="1000" dirty="0"/>
          </a:p>
          <a:p>
            <a:r>
              <a:rPr lang="id-ID" sz="1000" dirty="0"/>
              <a:t>% RGB to XYZ</a:t>
            </a:r>
            <a:endParaRPr lang="en-US" sz="1000" dirty="0"/>
          </a:p>
          <a:p>
            <a:r>
              <a:rPr lang="id-ID" sz="1000" dirty="0"/>
              <a:t>Koef = [0.412453 0.357580 0.180423;</a:t>
            </a:r>
            <a:endParaRPr lang="en-US" sz="1000" dirty="0"/>
          </a:p>
          <a:p>
            <a:r>
              <a:rPr lang="id-ID" sz="1000" dirty="0"/>
              <a:t>        0.212671 0.715160 0.072169;</a:t>
            </a:r>
            <a:endParaRPr lang="en-US" sz="1000" dirty="0"/>
          </a:p>
          <a:p>
            <a:r>
              <a:rPr lang="id-ID" sz="1000" dirty="0"/>
              <a:t>        0.019334 0.119193 0.950227];</a:t>
            </a:r>
            <a:endParaRPr lang="en-US" sz="1000" dirty="0"/>
          </a:p>
          <a:p>
            <a:r>
              <a:rPr lang="id-ID" sz="1000" dirty="0"/>
              <a:t>  </a:t>
            </a:r>
            <a:endParaRPr lang="en-US" sz="1000" dirty="0"/>
          </a:p>
          <a:p>
            <a:r>
              <a:rPr lang="id-ID" sz="1000" dirty="0"/>
              <a:t>RGB =  [R, G, B]';   </a:t>
            </a:r>
            <a:endParaRPr lang="en-US" sz="1000" dirty="0"/>
          </a:p>
          <a:p>
            <a:r>
              <a:rPr lang="id-ID" sz="1000" dirty="0"/>
              <a:t>    </a:t>
            </a:r>
            <a:endParaRPr lang="en-US" sz="1000" dirty="0"/>
          </a:p>
          <a:p>
            <a:r>
              <a:rPr lang="id-ID" sz="1000" dirty="0"/>
              <a:t>XYZ = Koef * RGB;</a:t>
            </a:r>
            <a:endParaRPr lang="en-US" sz="1000" dirty="0"/>
          </a:p>
          <a:p>
            <a:r>
              <a:rPr lang="id-ID" sz="1000" dirty="0"/>
              <a:t> </a:t>
            </a:r>
            <a:endParaRPr lang="en-US" sz="1000" dirty="0"/>
          </a:p>
          <a:p>
            <a:r>
              <a:rPr lang="id-ID" sz="1000" dirty="0"/>
              <a:t>% Peroleh Xq=X/Xn, Yq=Y/Yn, Zq=Z/Zn </a:t>
            </a:r>
            <a:endParaRPr lang="en-US" sz="1000" dirty="0"/>
          </a:p>
          <a:p>
            <a:r>
              <a:rPr lang="id-ID" sz="1000" dirty="0"/>
              <a:t>%    dengan R=G=B=1 untuk menghitung Xn, Yn, Zn</a:t>
            </a:r>
            <a:endParaRPr lang="en-US" sz="1000" dirty="0"/>
          </a:p>
          <a:p>
            <a:r>
              <a:rPr lang="id-ID" sz="1000" dirty="0"/>
              <a:t>Xq = XYZ(1,:) / 0.950456;</a:t>
            </a:r>
            <a:endParaRPr lang="en-US" sz="1000" dirty="0"/>
          </a:p>
          <a:p>
            <a:r>
              <a:rPr lang="id-ID" sz="1000" dirty="0"/>
              <a:t>Yq = XYZ(2,:);</a:t>
            </a:r>
            <a:endParaRPr lang="en-US" sz="1000" dirty="0"/>
          </a:p>
          <a:p>
            <a:r>
              <a:rPr lang="id-ID" sz="1000" dirty="0"/>
              <a:t>Zq = XYZ(3,:) / 1.088754;</a:t>
            </a:r>
            <a:endParaRPr lang="en-US" sz="1000" dirty="0"/>
          </a:p>
          <a:p>
            <a:r>
              <a:rPr lang="id-ID" sz="1000" dirty="0"/>
              <a:t> </a:t>
            </a:r>
            <a:endParaRPr lang="en-US" sz="1000" dirty="0"/>
          </a:p>
          <a:p>
            <a:r>
              <a:rPr lang="id-ID" sz="1000" dirty="0"/>
              <a:t>[tinggi, lebar] = size(B);</a:t>
            </a:r>
            <a:endParaRPr lang="en-US" sz="1000" dirty="0"/>
          </a:p>
          <a:p>
            <a:r>
              <a:rPr lang="id-ID" sz="1000" dirty="0"/>
              <a:t>for m=1 : tinggi</a:t>
            </a:r>
            <a:endParaRPr lang="en-US" sz="1000" dirty="0"/>
          </a:p>
          <a:p>
            <a:r>
              <a:rPr lang="id-ID" sz="1000" dirty="0"/>
              <a:t>    for n=1 : lebar</a:t>
            </a:r>
            <a:endParaRPr lang="en-US" sz="1000" dirty="0"/>
          </a:p>
          <a:p>
            <a:r>
              <a:rPr lang="id-ID" sz="1000" dirty="0"/>
              <a:t>        fqx = fq(Xq(m, n));</a:t>
            </a:r>
            <a:endParaRPr lang="en-US" sz="1000" dirty="0"/>
          </a:p>
          <a:p>
            <a:r>
              <a:rPr lang="id-ID" sz="1000" dirty="0"/>
              <a:t>        fqy = fq(Yq(m, n));</a:t>
            </a:r>
            <a:endParaRPr lang="en-US" sz="1000" dirty="0"/>
          </a:p>
          <a:p>
            <a:r>
              <a:rPr lang="id-ID" sz="1000" dirty="0"/>
              <a:t>        fqz = fq(Zq(m, n));</a:t>
            </a:r>
            <a:endParaRPr lang="en-US" sz="1000" dirty="0"/>
          </a:p>
          <a:p>
            <a:r>
              <a:rPr lang="id-ID" sz="1000" dirty="0"/>
              <a:t>        </a:t>
            </a:r>
            <a:endParaRPr lang="en-US" sz="1000" dirty="0"/>
          </a:p>
          <a:p>
            <a:r>
              <a:rPr lang="id-ID" sz="1000" dirty="0"/>
              <a:t>        L(m, n) = 116.0 * fqy - 16;</a:t>
            </a:r>
            <a:endParaRPr lang="en-US" sz="1000" dirty="0"/>
          </a:p>
          <a:p>
            <a:r>
              <a:rPr lang="id-ID" sz="1000" dirty="0"/>
              <a:t>        a(m, n) = 500.0 * (fqx - fqy);</a:t>
            </a:r>
            <a:endParaRPr lang="en-US" sz="1000" dirty="0"/>
          </a:p>
          <a:p>
            <a:r>
              <a:rPr lang="id-ID" sz="1000" dirty="0"/>
              <a:t>        b(m, n) = 200.0 * (fqy - fqz);</a:t>
            </a:r>
            <a:endParaRPr lang="en-US" sz="1000" dirty="0"/>
          </a:p>
          <a:p>
            <a:r>
              <a:rPr lang="id-ID" sz="1000" dirty="0"/>
              <a:t>    end</a:t>
            </a:r>
            <a:endParaRPr lang="en-US" sz="1000" dirty="0"/>
          </a:p>
          <a:p>
            <a:r>
              <a:rPr lang="id-ID" sz="1000" dirty="0"/>
              <a:t>end</a:t>
            </a:r>
            <a:endParaRPr lang="en-US" sz="1000" dirty="0"/>
          </a:p>
          <a:p>
            <a:r>
              <a:rPr lang="id-ID" sz="1000" dirty="0"/>
              <a:t> </a:t>
            </a:r>
            <a:endParaRPr lang="en-US" sz="1000" dirty="0"/>
          </a:p>
          <a:p>
            <a:r>
              <a:rPr lang="id-ID" sz="1000" dirty="0"/>
              <a:t>return</a:t>
            </a:r>
            <a:endParaRPr lang="en-US" sz="1000" dirty="0"/>
          </a:p>
          <a:p>
            <a:r>
              <a:rPr lang="id-ID" sz="1000" dirty="0"/>
              <a:t> </a:t>
            </a:r>
            <a:endParaRPr lang="en-US" sz="1000" dirty="0"/>
          </a:p>
          <a:p>
            <a:r>
              <a:rPr lang="id-ID" sz="1000" dirty="0"/>
              <a:t>function hasil = fq(q)</a:t>
            </a:r>
            <a:endParaRPr lang="en-US" sz="1000" dirty="0"/>
          </a:p>
          <a:p>
            <a:r>
              <a:rPr lang="id-ID" sz="1000" dirty="0"/>
              <a:t>% Untuk menghitung f(q)</a:t>
            </a:r>
            <a:endParaRPr lang="en-US" sz="1000" dirty="0"/>
          </a:p>
          <a:p>
            <a:r>
              <a:rPr lang="id-ID" sz="1000" dirty="0"/>
              <a:t> </a:t>
            </a:r>
            <a:endParaRPr lang="en-US" sz="1000" dirty="0"/>
          </a:p>
          <a:p>
            <a:r>
              <a:rPr lang="id-ID" sz="1000" dirty="0"/>
              <a:t>if q &gt; 0.008856</a:t>
            </a:r>
            <a:endParaRPr lang="en-US" sz="1000" dirty="0"/>
          </a:p>
          <a:p>
            <a:r>
              <a:rPr lang="id-ID" sz="1000" dirty="0"/>
              <a:t>    hasil = q ^(1/3);</a:t>
            </a:r>
            <a:endParaRPr lang="en-US" sz="1000" dirty="0"/>
          </a:p>
          <a:p>
            <a:r>
              <a:rPr lang="id-ID" sz="1000" dirty="0"/>
              <a:t>else</a:t>
            </a:r>
            <a:endParaRPr lang="en-US" sz="1000" dirty="0"/>
          </a:p>
          <a:p>
            <a:r>
              <a:rPr lang="id-ID" sz="1000" dirty="0"/>
              <a:t>    hasil = 7.787*q + 16/116.0;</a:t>
            </a:r>
            <a:endParaRPr lang="en-US" sz="1000" dirty="0"/>
          </a:p>
          <a:p>
            <a:r>
              <a:rPr lang="id-ID" sz="1000" dirty="0"/>
              <a:t>end</a:t>
            </a:r>
            <a:endParaRPr lang="en-US" sz="1000" dirty="0"/>
          </a:p>
          <a:p>
            <a:r>
              <a:rPr lang="en-US" sz="1000" dirty="0"/>
              <a:t> </a:t>
            </a:r>
          </a:p>
          <a:p>
            <a:endParaRPr lang="en-US" sz="1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17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ffectLst/>
              </a:rPr>
              <a:t>Memperoleh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Statistika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Warna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Fitur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perhitungan</a:t>
            </a:r>
            <a:r>
              <a:rPr lang="en-US" dirty="0"/>
              <a:t> </a:t>
            </a:r>
            <a:r>
              <a:rPr lang="en-US" dirty="0" err="1"/>
              <a:t>statistis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rerata</a:t>
            </a:r>
            <a:r>
              <a:rPr lang="en-US" dirty="0"/>
              <a:t>, </a:t>
            </a:r>
            <a:r>
              <a:rPr lang="en-US" dirty="0" err="1"/>
              <a:t>deviasi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, </a:t>
            </a:r>
            <a:r>
              <a:rPr lang="en-US" i="1" dirty="0" err="1"/>
              <a:t>skewness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kurtosis (Martinez &amp; Martinez, </a:t>
            </a:r>
            <a:r>
              <a:rPr lang="en-US" dirty="0" smtClean="0"/>
              <a:t>2002).</a:t>
            </a:r>
          </a:p>
          <a:p>
            <a:r>
              <a:rPr lang="en-US" dirty="0" err="1"/>
              <a:t>contoh</a:t>
            </a:r>
            <a:r>
              <a:rPr lang="en-US" dirty="0"/>
              <a:t>, </a:t>
            </a:r>
            <a:r>
              <a:rPr lang="en-US" dirty="0" err="1"/>
              <a:t>fitur-fitur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/>
              <a:t>identifikasi</a:t>
            </a:r>
            <a:r>
              <a:rPr lang="en-US" dirty="0"/>
              <a:t> </a:t>
            </a:r>
            <a:r>
              <a:rPr lang="en-US" dirty="0" err="1"/>
              <a:t>tanaman</a:t>
            </a:r>
            <a:r>
              <a:rPr lang="en-US" dirty="0"/>
              <a:t> </a:t>
            </a:r>
            <a:r>
              <a:rPr lang="en-US" dirty="0" err="1"/>
              <a:t>hias</a:t>
            </a:r>
            <a:r>
              <a:rPr lang="en-US" dirty="0"/>
              <a:t> (</a:t>
            </a:r>
            <a:r>
              <a:rPr lang="en-US" dirty="0" err="1"/>
              <a:t>Kadir</a:t>
            </a:r>
            <a:r>
              <a:rPr lang="en-US" dirty="0"/>
              <a:t>, </a:t>
            </a:r>
            <a:r>
              <a:rPr lang="en-US" dirty="0" err="1"/>
              <a:t>dkk</a:t>
            </a:r>
            <a:r>
              <a:rPr lang="en-US" dirty="0"/>
              <a:t>., 2011b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Kadir</a:t>
            </a:r>
            <a:r>
              <a:rPr lang="en-US" dirty="0"/>
              <a:t>, </a:t>
            </a:r>
            <a:r>
              <a:rPr lang="en-US" dirty="0" err="1"/>
              <a:t>dkk</a:t>
            </a:r>
            <a:r>
              <a:rPr lang="en-US" dirty="0"/>
              <a:t>., 2011c).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18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5494"/>
            <a:ext cx="8229600" cy="1035424"/>
          </a:xfrm>
        </p:spPr>
        <p:txBody>
          <a:bodyPr/>
          <a:lstStyle/>
          <a:p>
            <a:r>
              <a:rPr lang="en-US" dirty="0" err="1" smtClean="0"/>
              <a:t>Rerata</a:t>
            </a:r>
            <a:r>
              <a:rPr lang="en-US" dirty="0" smtClean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dihitung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 smtClean="0"/>
              <a:t>rumus</a:t>
            </a:r>
            <a:r>
              <a:rPr lang="en-US" dirty="0" smtClean="0"/>
              <a:t> :</a:t>
            </a:r>
          </a:p>
          <a:p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sp>
        <p:nvSpPr>
          <p:cNvPr id="28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5357218"/>
              </p:ext>
            </p:extLst>
          </p:nvPr>
        </p:nvGraphicFramePr>
        <p:xfrm>
          <a:off x="999564" y="1716741"/>
          <a:ext cx="3090821" cy="1241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Equation" r:id="rId3" imgW="1117115" imgH="444307" progId="Equation.3">
                  <p:embed/>
                </p:oleObj>
              </mc:Choice>
              <mc:Fallback>
                <p:oleObj name="Equation" r:id="rId3" imgW="1117115" imgH="444307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9564" y="1716741"/>
                        <a:ext cx="3090821" cy="124161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25"/>
          <p:cNvSpPr>
            <a:spLocks noChangeArrowheads="1"/>
          </p:cNvSpPr>
          <p:nvPr/>
        </p:nvSpPr>
        <p:spPr bwMode="auto">
          <a:xfrm>
            <a:off x="784412" y="21644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784411" y="3142147"/>
            <a:ext cx="76603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Varians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menyatakan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luas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sebaran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distribusi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Akar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kuadrat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varians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dinamakan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sebagai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deviasi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standar</a:t>
            </a:r>
            <a:r>
              <a:rPr lang="en-US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411" y="3936083"/>
            <a:ext cx="4258237" cy="1367649"/>
          </a:xfrm>
          <a:prstGeom prst="rect">
            <a:avLst/>
          </a:prstGeom>
          <a:solidFill>
            <a:srgbClr val="FFFF00"/>
          </a:solidFill>
        </p:spPr>
      </p:pic>
    </p:spTree>
    <p:extLst>
      <p:ext uri="{BB962C8B-B14F-4D97-AF65-F5344CB8AC3E}">
        <p14:creationId xmlns:p14="http://schemas.microsoft.com/office/powerpoint/2010/main" val="43860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576" y="664603"/>
            <a:ext cx="8229600" cy="4525962"/>
          </a:xfrm>
        </p:spPr>
        <p:txBody>
          <a:bodyPr/>
          <a:lstStyle/>
          <a:p>
            <a:r>
              <a:rPr lang="en-US" i="1" dirty="0" err="1"/>
              <a:t>Skewness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kecondongan</a:t>
            </a:r>
            <a:r>
              <a:rPr lang="en-US" dirty="0"/>
              <a:t>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ketidaksimetrisan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dikatakan</a:t>
            </a:r>
            <a:r>
              <a:rPr lang="en-US" dirty="0"/>
              <a:t> </a:t>
            </a:r>
            <a:r>
              <a:rPr lang="en-US" dirty="0" err="1"/>
              <a:t>condong</a:t>
            </a:r>
            <a:r>
              <a:rPr lang="en-US" dirty="0"/>
              <a:t> 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kiri</a:t>
            </a:r>
            <a:r>
              <a:rPr lang="en-US" dirty="0"/>
              <a:t>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i="1" dirty="0" err="1"/>
              <a:t>skewness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bilangan</a:t>
            </a:r>
            <a:r>
              <a:rPr lang="en-US" dirty="0"/>
              <a:t> </a:t>
            </a:r>
            <a:r>
              <a:rPr lang="en-US" dirty="0" err="1"/>
              <a:t>negatif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err="1"/>
              <a:t>Sebaliknya</a:t>
            </a:r>
            <a:r>
              <a:rPr lang="en-US" dirty="0"/>
              <a:t>, </a:t>
            </a:r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dikatakan</a:t>
            </a:r>
            <a:r>
              <a:rPr lang="en-US" dirty="0"/>
              <a:t> </a:t>
            </a:r>
            <a:r>
              <a:rPr lang="en-US" dirty="0" err="1"/>
              <a:t>condong</a:t>
            </a:r>
            <a:r>
              <a:rPr lang="en-US" dirty="0"/>
              <a:t> 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kanan</a:t>
            </a:r>
            <a:r>
              <a:rPr lang="en-US" dirty="0"/>
              <a:t>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i="1" dirty="0" err="1"/>
              <a:t>skewness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bilangan</a:t>
            </a:r>
            <a:r>
              <a:rPr lang="en-US" dirty="0"/>
              <a:t> </a:t>
            </a:r>
            <a:r>
              <a:rPr lang="en-US" dirty="0" err="1"/>
              <a:t>positif</a:t>
            </a:r>
            <a:r>
              <a:rPr lang="en-US" dirty="0"/>
              <a:t>.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simetris</a:t>
            </a:r>
            <a:r>
              <a:rPr lang="en-US" dirty="0"/>
              <a:t>, </a:t>
            </a:r>
            <a:r>
              <a:rPr lang="en-US" dirty="0" err="1"/>
              <a:t>koefisien</a:t>
            </a:r>
            <a:r>
              <a:rPr lang="en-US" dirty="0"/>
              <a:t> </a:t>
            </a:r>
            <a:r>
              <a:rPr lang="en-US" i="1" dirty="0" err="1"/>
              <a:t>skewness</a:t>
            </a:r>
            <a:r>
              <a:rPr lang="en-US" dirty="0"/>
              <a:t> </a:t>
            </a:r>
            <a:r>
              <a:rPr lang="en-US" dirty="0" err="1"/>
              <a:t>bernilai</a:t>
            </a:r>
            <a:r>
              <a:rPr lang="en-US" dirty="0"/>
              <a:t> </a:t>
            </a:r>
            <a:r>
              <a:rPr lang="en-US" dirty="0" err="1"/>
              <a:t>nol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344" y="3805518"/>
            <a:ext cx="6819332" cy="270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32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4812"/>
            <a:ext cx="8229600" cy="5997388"/>
          </a:xfrm>
        </p:spPr>
        <p:txBody>
          <a:bodyPr/>
          <a:lstStyle/>
          <a:p>
            <a:r>
              <a:rPr lang="id-ID" sz="800" dirty="0"/>
              <a:t>function [stat] = statwarna(berkas)</a:t>
            </a:r>
            <a:endParaRPr lang="en-US" sz="800" dirty="0"/>
          </a:p>
          <a:p>
            <a:r>
              <a:rPr lang="id-ID" sz="800" dirty="0"/>
              <a:t>% </a:t>
            </a:r>
            <a:r>
              <a:rPr lang="en-US" sz="800" dirty="0"/>
              <a:t>STATWARNA </a:t>
            </a:r>
            <a:r>
              <a:rPr lang="id-ID" sz="800" dirty="0"/>
              <a:t>Menghitung statistik warna pada citra RGB</a:t>
            </a:r>
            <a:endParaRPr lang="en-US" sz="800" dirty="0"/>
          </a:p>
          <a:p>
            <a:r>
              <a:rPr lang="id-ID" sz="800" dirty="0"/>
              <a:t>% </a:t>
            </a:r>
            <a:r>
              <a:rPr lang="en-US" sz="800" dirty="0"/>
              <a:t>    </a:t>
            </a:r>
            <a:r>
              <a:rPr lang="id-ID" sz="800" dirty="0"/>
              <a:t>Masukan:</a:t>
            </a:r>
            <a:endParaRPr lang="en-US" sz="800" dirty="0"/>
          </a:p>
          <a:p>
            <a:r>
              <a:rPr lang="id-ID" sz="800" dirty="0"/>
              <a:t>%    </a:t>
            </a:r>
            <a:r>
              <a:rPr lang="en-US" sz="800" dirty="0"/>
              <a:t>    </a:t>
            </a:r>
            <a:r>
              <a:rPr lang="id-ID" sz="800" dirty="0"/>
              <a:t>berkas berupa citra warna</a:t>
            </a:r>
            <a:endParaRPr lang="en-US" sz="800" dirty="0"/>
          </a:p>
          <a:p>
            <a:r>
              <a:rPr lang="id-ID" sz="800" dirty="0"/>
              <a:t>% </a:t>
            </a:r>
            <a:r>
              <a:rPr lang="en-US" sz="800" dirty="0"/>
              <a:t>    </a:t>
            </a:r>
            <a:r>
              <a:rPr lang="id-ID" sz="800" dirty="0"/>
              <a:t>Nilai balik berupa statistik warna yang mencakup</a:t>
            </a:r>
            <a:endParaRPr lang="en-US" sz="800" dirty="0"/>
          </a:p>
          <a:p>
            <a:r>
              <a:rPr lang="id-ID" sz="800" dirty="0"/>
              <a:t>%    </a:t>
            </a:r>
            <a:r>
              <a:rPr lang="en-US" sz="800" dirty="0"/>
              <a:t>    </a:t>
            </a:r>
            <a:r>
              <a:rPr lang="id-ID" sz="800" dirty="0"/>
              <a:t>rerata, deviasi standar, kecondongan, dan</a:t>
            </a:r>
            <a:endParaRPr lang="en-US" sz="800" dirty="0"/>
          </a:p>
          <a:p>
            <a:r>
              <a:rPr lang="id-ID" sz="800" dirty="0"/>
              <a:t>%    </a:t>
            </a:r>
            <a:r>
              <a:rPr lang="en-US" sz="800" dirty="0"/>
              <a:t>    </a:t>
            </a:r>
            <a:r>
              <a:rPr lang="id-ID" sz="800" dirty="0"/>
              <a:t>kurtosis</a:t>
            </a:r>
            <a:endParaRPr lang="en-US" sz="800" dirty="0"/>
          </a:p>
          <a:p>
            <a:r>
              <a:rPr lang="id-ID" sz="800" dirty="0"/>
              <a:t> </a:t>
            </a:r>
            <a:endParaRPr lang="en-US" sz="800" dirty="0"/>
          </a:p>
          <a:p>
            <a:r>
              <a:rPr lang="id-ID" sz="800" dirty="0"/>
              <a:t>RGB = double(imread(berkas));</a:t>
            </a:r>
            <a:endParaRPr lang="en-US" sz="800" dirty="0"/>
          </a:p>
          <a:p>
            <a:r>
              <a:rPr lang="id-ID" sz="800" dirty="0"/>
              <a:t>[m,n,d] = size(RGB);</a:t>
            </a:r>
            <a:endParaRPr lang="en-US" sz="800" dirty="0"/>
          </a:p>
          <a:p>
            <a:r>
              <a:rPr lang="id-ID" sz="800" dirty="0"/>
              <a:t>if (d ~= 3)</a:t>
            </a:r>
            <a:endParaRPr lang="en-US" sz="800" dirty="0"/>
          </a:p>
          <a:p>
            <a:r>
              <a:rPr lang="id-ID" sz="800" dirty="0"/>
              <a:t>    disp('Citra harus berupa citra berwarna');</a:t>
            </a:r>
            <a:endParaRPr lang="en-US" sz="800" dirty="0"/>
          </a:p>
          <a:p>
            <a:r>
              <a:rPr lang="id-ID" sz="800" dirty="0"/>
              <a:t>    return;</a:t>
            </a:r>
            <a:endParaRPr lang="en-US" sz="800" dirty="0"/>
          </a:p>
          <a:p>
            <a:r>
              <a:rPr lang="id-ID" sz="800" dirty="0"/>
              <a:t>end</a:t>
            </a:r>
            <a:endParaRPr lang="en-US" sz="800" dirty="0"/>
          </a:p>
          <a:p>
            <a:r>
              <a:rPr lang="id-ID" sz="800" dirty="0"/>
              <a:t> </a:t>
            </a:r>
            <a:endParaRPr lang="en-US" sz="800" dirty="0"/>
          </a:p>
          <a:p>
            <a:r>
              <a:rPr lang="id-ID" sz="800" dirty="0"/>
              <a:t>% --- Peroleh warna</a:t>
            </a:r>
            <a:endParaRPr lang="en-US" sz="800" dirty="0"/>
          </a:p>
          <a:p>
            <a:r>
              <a:rPr lang="id-ID" sz="800" dirty="0"/>
              <a:t>% Hitung warna rata-rata R, G, dan B</a:t>
            </a:r>
            <a:endParaRPr lang="en-US" sz="800" dirty="0"/>
          </a:p>
          <a:p>
            <a:r>
              <a:rPr lang="id-ID" sz="800" dirty="0"/>
              <a:t>jum_r=0;</a:t>
            </a:r>
            <a:endParaRPr lang="en-US" sz="800" dirty="0"/>
          </a:p>
          <a:p>
            <a:r>
              <a:rPr lang="id-ID" sz="800" dirty="0"/>
              <a:t>jum_g=0;</a:t>
            </a:r>
            <a:endParaRPr lang="en-US" sz="800" dirty="0"/>
          </a:p>
          <a:p>
            <a:r>
              <a:rPr lang="id-ID" sz="800" dirty="0"/>
              <a:t>jum_b=0;</a:t>
            </a:r>
            <a:endParaRPr lang="en-US" sz="800" dirty="0"/>
          </a:p>
          <a:p>
            <a:r>
              <a:rPr lang="id-ID" sz="800" dirty="0"/>
              <a:t>jum_piksel = m * n;</a:t>
            </a:r>
            <a:endParaRPr lang="en-US" sz="800" dirty="0"/>
          </a:p>
          <a:p>
            <a:r>
              <a:rPr lang="id-ID" sz="800" dirty="0"/>
              <a:t>for baris = 1:m</a:t>
            </a:r>
            <a:endParaRPr lang="en-US" sz="800" dirty="0"/>
          </a:p>
          <a:p>
            <a:r>
              <a:rPr lang="id-ID" sz="800" dirty="0"/>
              <a:t>    for kolom = 1:n</a:t>
            </a:r>
            <a:endParaRPr lang="en-US" sz="800" dirty="0"/>
          </a:p>
          <a:p>
            <a:r>
              <a:rPr lang="id-ID" sz="800" dirty="0"/>
              <a:t>          jum_r = jum_r + RGB(baris, kolom, 1);</a:t>
            </a:r>
            <a:endParaRPr lang="en-US" sz="800" dirty="0"/>
          </a:p>
          <a:p>
            <a:r>
              <a:rPr lang="id-ID" sz="800" dirty="0"/>
              <a:t>          jum_g = jum_g + RGB(baris, kolom, 2);</a:t>
            </a:r>
            <a:endParaRPr lang="en-US" sz="800" dirty="0"/>
          </a:p>
          <a:p>
            <a:r>
              <a:rPr lang="id-ID" sz="800" dirty="0"/>
              <a:t>          jum_b = jum_b + RGB(baris, kolom, 3);</a:t>
            </a:r>
            <a:endParaRPr lang="en-US" sz="800" dirty="0"/>
          </a:p>
          <a:p>
            <a:r>
              <a:rPr lang="id-ID" sz="800" dirty="0"/>
              <a:t>     end</a:t>
            </a:r>
            <a:endParaRPr lang="en-US" sz="800" dirty="0"/>
          </a:p>
          <a:p>
            <a:r>
              <a:rPr lang="id-ID" sz="800" dirty="0"/>
              <a:t>end</a:t>
            </a:r>
            <a:endParaRPr lang="en-US" sz="800" dirty="0"/>
          </a:p>
          <a:p>
            <a:r>
              <a:rPr lang="id-ID" sz="800" dirty="0"/>
              <a:t> </a:t>
            </a:r>
            <a:endParaRPr lang="en-US" sz="800" dirty="0"/>
          </a:p>
          <a:p>
            <a:r>
              <a:rPr lang="id-ID" sz="800" dirty="0"/>
              <a:t>% Hitung rerata</a:t>
            </a:r>
            <a:endParaRPr lang="en-US" sz="800" dirty="0"/>
          </a:p>
          <a:p>
            <a:r>
              <a:rPr lang="id-ID" sz="800" dirty="0"/>
              <a:t>mean_r = jum_r / jum_piksel;</a:t>
            </a:r>
            <a:endParaRPr lang="en-US" sz="800" dirty="0"/>
          </a:p>
          <a:p>
            <a:r>
              <a:rPr lang="id-ID" sz="800" dirty="0"/>
              <a:t>mean_g = jum_g / jum_piksel;</a:t>
            </a:r>
            <a:endParaRPr lang="en-US" sz="800" dirty="0"/>
          </a:p>
          <a:p>
            <a:r>
              <a:rPr lang="id-ID" sz="800" dirty="0"/>
              <a:t>mean_b = jum_b / jum_piksel;</a:t>
            </a:r>
            <a:endParaRPr lang="en-US" sz="800" dirty="0"/>
          </a:p>
          <a:p>
            <a:r>
              <a:rPr lang="id-ID" sz="800" dirty="0"/>
              <a:t>  </a:t>
            </a:r>
            <a:endParaRPr lang="en-US" sz="800" dirty="0"/>
          </a:p>
          <a:p>
            <a:r>
              <a:rPr lang="id-ID" sz="800" dirty="0"/>
              <a:t>% Inisialisasi perhitungan deviasi standar,</a:t>
            </a:r>
            <a:endParaRPr lang="en-US" sz="800" dirty="0"/>
          </a:p>
          <a:p>
            <a:r>
              <a:rPr lang="id-ID" sz="800" dirty="0"/>
              <a:t>%    skewness, dan kurtosis</a:t>
            </a:r>
            <a:endParaRPr lang="en-US" sz="800" dirty="0"/>
          </a:p>
          <a:p>
            <a:r>
              <a:rPr lang="id-ID" sz="800" dirty="0"/>
              <a:t>jum_dev_r = 0;</a:t>
            </a:r>
            <a:endParaRPr lang="en-US" sz="800" dirty="0"/>
          </a:p>
          <a:p>
            <a:r>
              <a:rPr lang="id-ID" sz="800" dirty="0"/>
              <a:t>jum_dev_g = 0;</a:t>
            </a:r>
            <a:endParaRPr lang="en-US" sz="800" dirty="0"/>
          </a:p>
          <a:p>
            <a:r>
              <a:rPr lang="id-ID" sz="800" dirty="0"/>
              <a:t>jum_dev_b = 0;</a:t>
            </a:r>
            <a:endParaRPr lang="en-US" sz="800" dirty="0"/>
          </a:p>
          <a:p>
            <a:r>
              <a:rPr lang="id-ID" sz="800" dirty="0"/>
              <a:t>  </a:t>
            </a:r>
            <a:endParaRPr lang="en-US" sz="800" dirty="0"/>
          </a:p>
          <a:p>
            <a:r>
              <a:rPr lang="id-ID" sz="800" dirty="0"/>
              <a:t>jum_skew_r = 0;</a:t>
            </a:r>
            <a:endParaRPr lang="en-US" sz="800" dirty="0"/>
          </a:p>
          <a:p>
            <a:r>
              <a:rPr lang="id-ID" sz="800" dirty="0"/>
              <a:t>jum_skew_g = 0;</a:t>
            </a:r>
            <a:endParaRPr lang="en-US" sz="800" dirty="0"/>
          </a:p>
          <a:p>
            <a:r>
              <a:rPr lang="id-ID" sz="800" dirty="0"/>
              <a:t>jum_skew_b = 0;</a:t>
            </a:r>
            <a:endParaRPr lang="en-US" sz="800" dirty="0"/>
          </a:p>
          <a:p>
            <a:r>
              <a:rPr lang="id-ID" sz="800" dirty="0"/>
              <a:t>  </a:t>
            </a:r>
            <a:endParaRPr lang="en-US" sz="800" dirty="0"/>
          </a:p>
          <a:p>
            <a:r>
              <a:rPr lang="id-ID" sz="800" dirty="0"/>
              <a:t>jum_cur_r = 0;</a:t>
            </a:r>
            <a:endParaRPr lang="en-US" sz="800" dirty="0"/>
          </a:p>
          <a:p>
            <a:r>
              <a:rPr lang="id-ID" sz="800" dirty="0"/>
              <a:t>jum_cur_g = 0;</a:t>
            </a:r>
            <a:endParaRPr lang="en-US" sz="800" dirty="0"/>
          </a:p>
          <a:p>
            <a:r>
              <a:rPr lang="id-ID" sz="800" dirty="0"/>
              <a:t>jum_cur_b = 0;</a:t>
            </a:r>
            <a:endParaRPr lang="en-US" sz="800" dirty="0"/>
          </a:p>
          <a:p>
            <a:r>
              <a:rPr lang="id-ID" sz="800" dirty="0"/>
              <a:t>  </a:t>
            </a:r>
            <a:endParaRPr lang="en-US" sz="800" dirty="0"/>
          </a:p>
          <a:p>
            <a:r>
              <a:rPr lang="id-ID" sz="800" dirty="0"/>
              <a:t>for baris = 1:m</a:t>
            </a:r>
            <a:endParaRPr lang="en-US" sz="800" dirty="0"/>
          </a:p>
          <a:p>
            <a:r>
              <a:rPr lang="id-ID" sz="800" dirty="0"/>
              <a:t>    for kolom = 1:n</a:t>
            </a:r>
            <a:endParaRPr lang="en-US" sz="800" dirty="0"/>
          </a:p>
          <a:p>
            <a:r>
              <a:rPr lang="id-ID" sz="800" dirty="0"/>
              <a:t>        jum_dev_r = jum_dev_r + ...</a:t>
            </a:r>
            <a:endParaRPr lang="en-US" sz="800" dirty="0"/>
          </a:p>
          <a:p>
            <a:r>
              <a:rPr lang="id-ID" sz="800" dirty="0"/>
              <a:t>            (RGB(baris, kolom,1) - mean_r)^2;</a:t>
            </a:r>
            <a:endParaRPr lang="en-US" sz="800" dirty="0"/>
          </a:p>
          <a:p>
            <a:r>
              <a:rPr lang="id-ID" sz="800" dirty="0"/>
              <a:t>        jum_dev_g = jum_dev_g + ...</a:t>
            </a:r>
            <a:endParaRPr lang="en-US" sz="800" dirty="0"/>
          </a:p>
          <a:p>
            <a:r>
              <a:rPr lang="id-ID" sz="800" dirty="0"/>
              <a:t>            (RGB(baris, kolom,2) - mean_g)^2;</a:t>
            </a:r>
            <a:endParaRPr lang="en-US" sz="800" dirty="0"/>
          </a:p>
          <a:p>
            <a:r>
              <a:rPr lang="id-ID" sz="800" dirty="0"/>
              <a:t>        jum_dev_b = jum_dev_b + ...</a:t>
            </a:r>
            <a:endParaRPr lang="en-US" sz="800" dirty="0"/>
          </a:p>
          <a:p>
            <a:r>
              <a:rPr lang="id-ID" sz="800" dirty="0"/>
              <a:t>            (RGB(baris, kolom,3) - mean_b)^2;</a:t>
            </a:r>
            <a:endParaRPr lang="en-US" sz="800" dirty="0"/>
          </a:p>
          <a:p>
            <a:r>
              <a:rPr lang="id-ID" sz="800" dirty="0"/>
              <a:t>          </a:t>
            </a:r>
            <a:endParaRPr lang="en-US" sz="800" dirty="0"/>
          </a:p>
          <a:p>
            <a:r>
              <a:rPr lang="id-ID" sz="800" dirty="0"/>
              <a:t>        jum_skew_r = jum_skew_r + ...</a:t>
            </a:r>
            <a:endParaRPr lang="en-US" sz="800" dirty="0"/>
          </a:p>
          <a:p>
            <a:r>
              <a:rPr lang="id-ID" sz="800" dirty="0"/>
              <a:t>            (RGB(baris, kolom,1) - mean_r)^3;</a:t>
            </a:r>
            <a:endParaRPr lang="en-US" sz="800" dirty="0"/>
          </a:p>
          <a:p>
            <a:r>
              <a:rPr lang="id-ID" sz="800" dirty="0"/>
              <a:t>        jum_skew_g = jum_skew_g + ...</a:t>
            </a:r>
            <a:endParaRPr lang="en-US" sz="800" dirty="0"/>
          </a:p>
          <a:p>
            <a:r>
              <a:rPr lang="id-ID" sz="800" dirty="0"/>
              <a:t>            (RGB(baris, kolom,2) - mean_g)^3;</a:t>
            </a:r>
            <a:endParaRPr lang="en-US" sz="800" dirty="0"/>
          </a:p>
          <a:p>
            <a:r>
              <a:rPr lang="id-ID" sz="800" dirty="0"/>
              <a:t>        jum_skew_b = jum_skew_b + ...</a:t>
            </a:r>
            <a:endParaRPr lang="en-US" sz="800" dirty="0"/>
          </a:p>
          <a:p>
            <a:r>
              <a:rPr lang="id-ID" sz="800" dirty="0"/>
              <a:t>            (RGB(baris, kolom,3) - mean_b)^3;</a:t>
            </a:r>
            <a:endParaRPr lang="en-US" sz="800" dirty="0"/>
          </a:p>
          <a:p>
            <a:r>
              <a:rPr lang="id-ID" sz="800" dirty="0"/>
              <a:t>          </a:t>
            </a:r>
            <a:endParaRPr lang="en-US" sz="800" dirty="0"/>
          </a:p>
          <a:p>
            <a:r>
              <a:rPr lang="id-ID" sz="800" dirty="0"/>
              <a:t>        jum_cur_r = jum_cur_r + ...</a:t>
            </a:r>
            <a:endParaRPr lang="en-US" sz="800" dirty="0"/>
          </a:p>
          <a:p>
            <a:r>
              <a:rPr lang="id-ID" sz="800" dirty="0"/>
              <a:t>            (RGB(baris, kolom,1) - mean_r)^4;</a:t>
            </a:r>
            <a:endParaRPr lang="en-US" sz="800" dirty="0"/>
          </a:p>
          <a:p>
            <a:r>
              <a:rPr lang="id-ID" sz="800" dirty="0"/>
              <a:t>        jum_cur_g = jum_cur_g + ...</a:t>
            </a:r>
            <a:endParaRPr lang="en-US" sz="800" dirty="0"/>
          </a:p>
          <a:p>
            <a:r>
              <a:rPr lang="id-ID" sz="800" dirty="0"/>
              <a:t>            (RGB(baris, kolom,2) - mean_g)^4;</a:t>
            </a:r>
            <a:endParaRPr lang="en-US" sz="800" dirty="0"/>
          </a:p>
          <a:p>
            <a:r>
              <a:rPr lang="id-ID" sz="800" dirty="0"/>
              <a:t>        jum_cur_b = jum_cur_b + ...</a:t>
            </a:r>
            <a:endParaRPr lang="en-US" sz="800" dirty="0"/>
          </a:p>
          <a:p>
            <a:r>
              <a:rPr lang="id-ID" sz="800" dirty="0"/>
              <a:t>            (RGB(baris, kolom,3) - mean_b)^4;</a:t>
            </a:r>
            <a:endParaRPr lang="en-US" sz="800" dirty="0"/>
          </a:p>
          <a:p>
            <a:r>
              <a:rPr lang="id-ID" sz="800" dirty="0"/>
              <a:t>    end    </a:t>
            </a:r>
            <a:endParaRPr lang="en-US" sz="800" dirty="0"/>
          </a:p>
          <a:p>
            <a:r>
              <a:rPr lang="id-ID" sz="800" dirty="0"/>
              <a:t>end</a:t>
            </a:r>
            <a:endParaRPr lang="en-US" sz="800" dirty="0"/>
          </a:p>
          <a:p>
            <a:r>
              <a:rPr lang="id-ID" sz="800" dirty="0"/>
              <a:t> </a:t>
            </a:r>
            <a:endParaRPr lang="en-US" sz="800" dirty="0"/>
          </a:p>
          <a:p>
            <a:r>
              <a:rPr lang="id-ID" sz="800" dirty="0"/>
              <a:t>% Hitung deviasi standar</a:t>
            </a:r>
            <a:endParaRPr lang="en-US" sz="800" dirty="0"/>
          </a:p>
          <a:p>
            <a:r>
              <a:rPr lang="id-ID" sz="800" dirty="0"/>
              <a:t>dev_r = sqrt(jum_dev_r/jum_piksel);</a:t>
            </a:r>
            <a:endParaRPr lang="en-US" sz="800" dirty="0"/>
          </a:p>
          <a:p>
            <a:r>
              <a:rPr lang="id-ID" sz="800" dirty="0"/>
              <a:t>dev_g = sqrt(jum_dev_g/jum_piksel);</a:t>
            </a:r>
            <a:endParaRPr lang="en-US" sz="800" dirty="0"/>
          </a:p>
          <a:p>
            <a:r>
              <a:rPr lang="id-ID" sz="800" dirty="0"/>
              <a:t>dev_b = sqrt(jum_dev_b/jum_piksel);</a:t>
            </a:r>
            <a:endParaRPr lang="en-US" sz="800" dirty="0"/>
          </a:p>
          <a:p>
            <a:r>
              <a:rPr lang="id-ID" sz="800" dirty="0"/>
              <a:t> </a:t>
            </a:r>
            <a:endParaRPr lang="en-US" sz="800" dirty="0"/>
          </a:p>
          <a:p>
            <a:r>
              <a:rPr lang="id-ID" sz="800" dirty="0"/>
              <a:t>% Hitung skewness</a:t>
            </a:r>
            <a:endParaRPr lang="en-US" sz="800" dirty="0"/>
          </a:p>
          <a:p>
            <a:r>
              <a:rPr lang="id-ID" sz="800" dirty="0"/>
              <a:t>skew_r = jum_skew_r/ (jum_piksel * (dev_r^3));</a:t>
            </a:r>
            <a:endParaRPr lang="en-US" sz="800" dirty="0"/>
          </a:p>
          <a:p>
            <a:r>
              <a:rPr lang="id-ID" sz="800" dirty="0"/>
              <a:t>skew_g = jum_skew_g/ (jum_piksel * (dev_g^3));</a:t>
            </a:r>
            <a:endParaRPr lang="en-US" sz="800" dirty="0"/>
          </a:p>
          <a:p>
            <a:r>
              <a:rPr lang="id-ID" sz="800" dirty="0"/>
              <a:t>skew_b = jum_skew_b/ (jum_piksel * (dev_b^3));</a:t>
            </a:r>
            <a:endParaRPr lang="en-US" sz="800" dirty="0"/>
          </a:p>
          <a:p>
            <a:r>
              <a:rPr lang="id-ID" sz="800" dirty="0"/>
              <a:t>  </a:t>
            </a:r>
            <a:endParaRPr lang="en-US" sz="800" dirty="0"/>
          </a:p>
          <a:p>
            <a:r>
              <a:rPr lang="id-ID" sz="800" dirty="0"/>
              <a:t>% Hitung kurtosis</a:t>
            </a:r>
            <a:endParaRPr lang="en-US" sz="800" dirty="0"/>
          </a:p>
          <a:p>
            <a:r>
              <a:rPr lang="id-ID" sz="800" dirty="0"/>
              <a:t>cur_r = jum_cur_r / (jum_piksel * (dev_r^4)) - 3;</a:t>
            </a:r>
            <a:endParaRPr lang="en-US" sz="800" dirty="0"/>
          </a:p>
          <a:p>
            <a:r>
              <a:rPr lang="id-ID" sz="800" dirty="0"/>
              <a:t>cur_g = jum_cur_g / (jum_piksel * (dev_g^4)) - 3;</a:t>
            </a:r>
            <a:endParaRPr lang="en-US" sz="800" dirty="0"/>
          </a:p>
          <a:p>
            <a:r>
              <a:rPr lang="id-ID" sz="800" dirty="0"/>
              <a:t>cur_b = jum_cur_b / (jum_piksel * (dev_b^4)) - 3;</a:t>
            </a:r>
            <a:endParaRPr lang="en-US" sz="800" dirty="0"/>
          </a:p>
          <a:p>
            <a:r>
              <a:rPr lang="id-ID" sz="800" dirty="0"/>
              <a:t> </a:t>
            </a:r>
            <a:endParaRPr lang="en-US" sz="800" dirty="0"/>
          </a:p>
          <a:p>
            <a:r>
              <a:rPr lang="id-ID" sz="800" dirty="0"/>
              <a:t>% Tentukan keluaran</a:t>
            </a:r>
            <a:endParaRPr lang="en-US" sz="800" dirty="0"/>
          </a:p>
          <a:p>
            <a:r>
              <a:rPr lang="id-ID" sz="800" dirty="0"/>
              <a:t>stat.mean_r = mean_r;</a:t>
            </a:r>
            <a:endParaRPr lang="en-US" sz="800" dirty="0"/>
          </a:p>
          <a:p>
            <a:r>
              <a:rPr lang="id-ID" sz="800" dirty="0"/>
              <a:t>stat.mean_g = mean_g;</a:t>
            </a:r>
            <a:endParaRPr lang="en-US" sz="800" dirty="0"/>
          </a:p>
          <a:p>
            <a:r>
              <a:rPr lang="id-ID" sz="800" dirty="0"/>
              <a:t>stat.mean_b = mean_b;</a:t>
            </a:r>
            <a:endParaRPr lang="en-US" sz="800" dirty="0"/>
          </a:p>
          <a:p>
            <a:r>
              <a:rPr lang="id-ID" sz="800" dirty="0"/>
              <a:t> </a:t>
            </a:r>
            <a:endParaRPr lang="en-US" sz="800" dirty="0"/>
          </a:p>
          <a:p>
            <a:r>
              <a:rPr lang="id-ID" sz="800" dirty="0"/>
              <a:t>stat.dev_r = dev_r;</a:t>
            </a:r>
            <a:endParaRPr lang="en-US" sz="800" dirty="0"/>
          </a:p>
          <a:p>
            <a:r>
              <a:rPr lang="id-ID" sz="800" dirty="0"/>
              <a:t>stat.dev_g = dev_g;</a:t>
            </a:r>
            <a:endParaRPr lang="en-US" sz="800" dirty="0"/>
          </a:p>
          <a:p>
            <a:r>
              <a:rPr lang="id-ID" sz="800" dirty="0"/>
              <a:t>stat.dev_b = dev_b;</a:t>
            </a:r>
            <a:endParaRPr lang="en-US" sz="800" dirty="0"/>
          </a:p>
          <a:p>
            <a:r>
              <a:rPr lang="id-ID" sz="800" dirty="0"/>
              <a:t> </a:t>
            </a:r>
            <a:endParaRPr lang="en-US" sz="800" dirty="0"/>
          </a:p>
          <a:p>
            <a:r>
              <a:rPr lang="id-ID" sz="800" dirty="0"/>
              <a:t>stat.skew_r = skew_r;</a:t>
            </a:r>
            <a:endParaRPr lang="en-US" sz="800" dirty="0"/>
          </a:p>
          <a:p>
            <a:r>
              <a:rPr lang="id-ID" sz="800" dirty="0"/>
              <a:t>stat.skew_g = skew_g;</a:t>
            </a:r>
            <a:endParaRPr lang="en-US" sz="800" dirty="0"/>
          </a:p>
          <a:p>
            <a:r>
              <a:rPr lang="id-ID" sz="800" dirty="0"/>
              <a:t>stat.skew_b = skew_b;</a:t>
            </a:r>
            <a:endParaRPr lang="en-US" sz="800" dirty="0"/>
          </a:p>
          <a:p>
            <a:r>
              <a:rPr lang="id-ID" sz="800" dirty="0"/>
              <a:t> </a:t>
            </a:r>
            <a:endParaRPr lang="en-US" sz="800" dirty="0"/>
          </a:p>
          <a:p>
            <a:r>
              <a:rPr lang="id-ID" sz="800" dirty="0"/>
              <a:t>stat.cur_r = cur_r;</a:t>
            </a:r>
            <a:endParaRPr lang="en-US" sz="800" dirty="0"/>
          </a:p>
          <a:p>
            <a:r>
              <a:rPr lang="id-ID" sz="800" dirty="0"/>
              <a:t>stat.cur_g = cur_g;</a:t>
            </a:r>
            <a:endParaRPr lang="en-US" sz="800" dirty="0"/>
          </a:p>
          <a:p>
            <a:r>
              <a:rPr lang="id-ID" sz="800" dirty="0"/>
              <a:t>stat.cur_b = cur_b;</a:t>
            </a:r>
            <a:endParaRPr lang="en-US" sz="800" dirty="0"/>
          </a:p>
          <a:p>
            <a:endParaRPr lang="en-US" sz="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8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ffectLst/>
              </a:rPr>
              <a:t>Mengatur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Kecerahan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dan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Kontras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55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effectLst/>
              </a:rPr>
              <a:t>Menghitung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Jumlah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Warna</a:t>
            </a:r>
            <a:r>
              <a:rPr lang="en-US" b="1" dirty="0">
                <a:effectLst/>
              </a:rPr>
              <a:t/>
            </a:r>
            <a:br>
              <a:rPr lang="en-US" b="1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576" y="858090"/>
            <a:ext cx="8229600" cy="5817347"/>
          </a:xfrm>
        </p:spPr>
        <p:txBody>
          <a:bodyPr/>
          <a:lstStyle/>
          <a:p>
            <a:r>
              <a:rPr lang="id-ID" sz="800" dirty="0"/>
              <a:t>function [jumlah] = jumwarna(berkas)</a:t>
            </a:r>
            <a:endParaRPr lang="en-US" sz="800" dirty="0"/>
          </a:p>
          <a:p>
            <a:r>
              <a:rPr lang="id-ID" sz="800" dirty="0"/>
              <a:t>% </a:t>
            </a:r>
            <a:r>
              <a:rPr lang="en-US" sz="800" dirty="0"/>
              <a:t>JUMWARNA </a:t>
            </a:r>
            <a:r>
              <a:rPr lang="id-ID" sz="800" dirty="0"/>
              <a:t>Menghitung jumlah warna pada citra RGB</a:t>
            </a:r>
            <a:endParaRPr lang="en-US" sz="800" dirty="0"/>
          </a:p>
          <a:p>
            <a:r>
              <a:rPr lang="id-ID" sz="800" dirty="0"/>
              <a:t>% </a:t>
            </a:r>
            <a:r>
              <a:rPr lang="en-US" sz="800" dirty="0"/>
              <a:t>    </a:t>
            </a:r>
            <a:r>
              <a:rPr lang="id-ID" sz="800" dirty="0"/>
              <a:t>Masukan:</a:t>
            </a:r>
            <a:endParaRPr lang="en-US" sz="800" dirty="0"/>
          </a:p>
          <a:p>
            <a:r>
              <a:rPr lang="id-ID" sz="800" dirty="0"/>
              <a:t>%    </a:t>
            </a:r>
            <a:r>
              <a:rPr lang="en-US" sz="800" dirty="0"/>
              <a:t>    </a:t>
            </a:r>
            <a:r>
              <a:rPr lang="id-ID" sz="800" dirty="0"/>
              <a:t>berkas berupa citra warna</a:t>
            </a:r>
            <a:endParaRPr lang="en-US" sz="800" dirty="0"/>
          </a:p>
          <a:p>
            <a:r>
              <a:rPr lang="id-ID" sz="800" dirty="0"/>
              <a:t>% </a:t>
            </a:r>
            <a:r>
              <a:rPr lang="en-US" sz="800" dirty="0"/>
              <a:t>    </a:t>
            </a:r>
            <a:r>
              <a:rPr lang="id-ID" sz="800" dirty="0"/>
              <a:t>Nilai balik berupa jumlah warna</a:t>
            </a:r>
            <a:endParaRPr lang="en-US" sz="800" dirty="0"/>
          </a:p>
          <a:p>
            <a:r>
              <a:rPr lang="id-ID" sz="800" dirty="0"/>
              <a:t> </a:t>
            </a:r>
            <a:endParaRPr lang="en-US" sz="800" dirty="0"/>
          </a:p>
          <a:p>
            <a:r>
              <a:rPr lang="id-ID" sz="800" dirty="0"/>
              <a:t>RGB = double(imread(berkas));</a:t>
            </a:r>
            <a:endParaRPr lang="en-US" sz="800" dirty="0"/>
          </a:p>
          <a:p>
            <a:r>
              <a:rPr lang="id-ID" sz="800" dirty="0"/>
              <a:t>[m,n,d] = size(RGB);</a:t>
            </a:r>
            <a:endParaRPr lang="en-US" sz="800" dirty="0"/>
          </a:p>
          <a:p>
            <a:r>
              <a:rPr lang="id-ID" sz="800" dirty="0"/>
              <a:t> </a:t>
            </a:r>
            <a:endParaRPr lang="en-US" sz="800" dirty="0"/>
          </a:p>
          <a:p>
            <a:r>
              <a:rPr lang="id-ID" sz="800" dirty="0"/>
              <a:t>if (d ~= 3)</a:t>
            </a:r>
            <a:endParaRPr lang="en-US" sz="800" dirty="0"/>
          </a:p>
          <a:p>
            <a:r>
              <a:rPr lang="id-ID" sz="800" dirty="0"/>
              <a:t>    disp('Citra harus berupa citra berwarna');</a:t>
            </a:r>
            <a:endParaRPr lang="en-US" sz="800" dirty="0"/>
          </a:p>
          <a:p>
            <a:r>
              <a:rPr lang="id-ID" sz="800" dirty="0"/>
              <a:t>    return;</a:t>
            </a:r>
            <a:endParaRPr lang="en-US" sz="800" dirty="0"/>
          </a:p>
          <a:p>
            <a:r>
              <a:rPr lang="id-ID" sz="800" dirty="0"/>
              <a:t>end</a:t>
            </a:r>
            <a:endParaRPr lang="en-US" sz="800" dirty="0"/>
          </a:p>
          <a:p>
            <a:r>
              <a:rPr lang="id-ID" sz="800" dirty="0"/>
              <a:t> </a:t>
            </a:r>
            <a:endParaRPr lang="en-US" sz="800" dirty="0"/>
          </a:p>
          <a:p>
            <a:r>
              <a:rPr lang="id-ID" sz="800" dirty="0"/>
              <a:t>RGB = double(RGB);</a:t>
            </a:r>
            <a:endParaRPr lang="en-US" sz="800" dirty="0"/>
          </a:p>
          <a:p>
            <a:r>
              <a:rPr lang="id-ID" sz="800" dirty="0"/>
              <a:t>Data = zeros(1, m * n); % Array kosong</a:t>
            </a:r>
            <a:endParaRPr lang="en-US" sz="800" dirty="0"/>
          </a:p>
          <a:p>
            <a:r>
              <a:rPr lang="id-ID" sz="800" dirty="0"/>
              <a:t> </a:t>
            </a:r>
            <a:endParaRPr lang="en-US" sz="800" dirty="0"/>
          </a:p>
          <a:p>
            <a:r>
              <a:rPr lang="id-ID" sz="800" dirty="0"/>
              <a:t>jum = 0;</a:t>
            </a:r>
            <a:endParaRPr lang="en-US" sz="800" dirty="0"/>
          </a:p>
          <a:p>
            <a:r>
              <a:rPr lang="id-ID" sz="800" dirty="0"/>
              <a:t>for i=1:m</a:t>
            </a:r>
            <a:endParaRPr lang="en-US" sz="800" dirty="0"/>
          </a:p>
          <a:p>
            <a:r>
              <a:rPr lang="id-ID" sz="800" dirty="0"/>
              <a:t>    for j=1:n</a:t>
            </a:r>
            <a:endParaRPr lang="en-US" sz="800" dirty="0"/>
          </a:p>
          <a:p>
            <a:r>
              <a:rPr lang="id-ID" sz="800" dirty="0"/>
              <a:t>        jum = jum + 1;</a:t>
            </a:r>
            <a:endParaRPr lang="en-US" sz="800" dirty="0"/>
          </a:p>
          <a:p>
            <a:r>
              <a:rPr lang="id-ID" sz="800" dirty="0"/>
              <a:t>       </a:t>
            </a:r>
            <a:endParaRPr lang="en-US" sz="800" dirty="0"/>
          </a:p>
          <a:p>
            <a:r>
              <a:rPr lang="id-ID" sz="800" dirty="0"/>
              <a:t>        r = RGB(i,j,1);</a:t>
            </a:r>
            <a:endParaRPr lang="en-US" sz="800" dirty="0"/>
          </a:p>
          <a:p>
            <a:r>
              <a:rPr lang="id-ID" sz="800" dirty="0"/>
              <a:t>        g = RGB(i,j,2);</a:t>
            </a:r>
            <a:endParaRPr lang="en-US" sz="800" dirty="0"/>
          </a:p>
          <a:p>
            <a:r>
              <a:rPr lang="id-ID" sz="800" dirty="0"/>
              <a:t>        b = RGB(i,j,3);</a:t>
            </a:r>
            <a:endParaRPr lang="en-US" sz="800" dirty="0"/>
          </a:p>
          <a:p>
            <a:r>
              <a:rPr lang="id-ID" sz="800" dirty="0"/>
              <a:t>        </a:t>
            </a:r>
            <a:endParaRPr lang="en-US" sz="800" dirty="0"/>
          </a:p>
          <a:p>
            <a:r>
              <a:rPr lang="id-ID" sz="800" dirty="0"/>
              <a:t>        Data(jum) = bitshift(r,16) + bitshift(g, 8) + b;</a:t>
            </a:r>
            <a:endParaRPr lang="en-US" sz="800" dirty="0"/>
          </a:p>
          <a:p>
            <a:r>
              <a:rPr lang="id-ID" sz="800" dirty="0"/>
              <a:t>    end</a:t>
            </a:r>
            <a:endParaRPr lang="en-US" sz="800" dirty="0"/>
          </a:p>
          <a:p>
            <a:r>
              <a:rPr lang="id-ID" sz="800" dirty="0"/>
              <a:t>end</a:t>
            </a:r>
            <a:endParaRPr lang="en-US" sz="800" dirty="0"/>
          </a:p>
          <a:p>
            <a:r>
              <a:rPr lang="id-ID" sz="800" dirty="0"/>
              <a:t> </a:t>
            </a:r>
            <a:endParaRPr lang="en-US" sz="800" dirty="0"/>
          </a:p>
          <a:p>
            <a:r>
              <a:rPr lang="id-ID" sz="800" dirty="0"/>
              <a:t>% Urutkan data pada array Data</a:t>
            </a:r>
            <a:endParaRPr lang="en-US" sz="800" dirty="0"/>
          </a:p>
          <a:p>
            <a:r>
              <a:rPr lang="id-ID" sz="800" dirty="0"/>
              <a:t>Data = sort(Data);</a:t>
            </a:r>
            <a:endParaRPr lang="en-US" sz="800" dirty="0"/>
          </a:p>
          <a:p>
            <a:r>
              <a:rPr lang="id-ID" sz="800" dirty="0"/>
              <a:t> </a:t>
            </a:r>
            <a:endParaRPr lang="en-US" sz="800" dirty="0"/>
          </a:p>
          <a:p>
            <a:r>
              <a:rPr lang="id-ID" sz="800" dirty="0"/>
              <a:t>% Hitung jumlah warna</a:t>
            </a:r>
            <a:endParaRPr lang="en-US" sz="800" dirty="0"/>
          </a:p>
          <a:p>
            <a:r>
              <a:rPr lang="id-ID" sz="800" dirty="0"/>
              <a:t>jwarna = 1;</a:t>
            </a:r>
            <a:endParaRPr lang="en-US" sz="800" dirty="0"/>
          </a:p>
          <a:p>
            <a:r>
              <a:rPr lang="id-ID" sz="800" dirty="0"/>
              <a:t>for i = 1 : jum - 1</a:t>
            </a:r>
            <a:endParaRPr lang="en-US" sz="800" dirty="0"/>
          </a:p>
          <a:p>
            <a:r>
              <a:rPr lang="id-ID" sz="800" dirty="0"/>
              <a:t>    if Data(i) ~= Data(i+1)</a:t>
            </a:r>
            <a:endParaRPr lang="en-US" sz="800" dirty="0"/>
          </a:p>
          <a:p>
            <a:r>
              <a:rPr lang="id-ID" sz="800" dirty="0"/>
              <a:t>        jwarna = jwarna + 1;</a:t>
            </a:r>
            <a:endParaRPr lang="en-US" sz="800" dirty="0"/>
          </a:p>
          <a:p>
            <a:r>
              <a:rPr lang="id-ID" sz="800" dirty="0"/>
              <a:t>    end</a:t>
            </a:r>
            <a:endParaRPr lang="en-US" sz="800" dirty="0"/>
          </a:p>
          <a:p>
            <a:r>
              <a:rPr lang="id-ID" sz="800" dirty="0"/>
              <a:t>end</a:t>
            </a:r>
            <a:endParaRPr lang="en-US" sz="800" dirty="0"/>
          </a:p>
          <a:p>
            <a:r>
              <a:rPr lang="id-ID" sz="800" dirty="0"/>
              <a:t> </a:t>
            </a:r>
            <a:endParaRPr lang="en-US" sz="800" dirty="0"/>
          </a:p>
          <a:p>
            <a:r>
              <a:rPr lang="id-ID" sz="800" dirty="0"/>
              <a:t>jumlah = jwarna;</a:t>
            </a:r>
            <a:endParaRPr lang="en-US" sz="800" dirty="0"/>
          </a:p>
          <a:p>
            <a:endParaRPr lang="en-US" sz="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24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576" y="151180"/>
            <a:ext cx="8229600" cy="6172200"/>
          </a:xfrm>
        </p:spPr>
        <p:txBody>
          <a:bodyPr/>
          <a:lstStyle/>
          <a:p>
            <a:pPr lvl="0"/>
            <a:r>
              <a:rPr lang="en-US" dirty="0"/>
              <a:t>G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digeser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kiri</a:t>
            </a:r>
            <a:r>
              <a:rPr lang="en-US" dirty="0"/>
              <a:t> </a:t>
            </a:r>
            <a:r>
              <a:rPr lang="en-US" dirty="0" err="1"/>
              <a:t>sebanyak</a:t>
            </a:r>
            <a:r>
              <a:rPr lang="en-US" dirty="0"/>
              <a:t> 8 bit </a:t>
            </a:r>
            <a:r>
              <a:rPr lang="en-US" dirty="0" err="1"/>
              <a:t>dan</a:t>
            </a:r>
            <a:endParaRPr lang="en-US" dirty="0"/>
          </a:p>
          <a:p>
            <a:pPr lvl="0"/>
            <a:r>
              <a:rPr lang="en-US" dirty="0"/>
              <a:t>R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digeser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kiri</a:t>
            </a:r>
            <a:r>
              <a:rPr lang="en-US" dirty="0"/>
              <a:t> </a:t>
            </a:r>
            <a:r>
              <a:rPr lang="en-US" dirty="0" err="1"/>
              <a:t>sebanyak</a:t>
            </a:r>
            <a:r>
              <a:rPr lang="en-US" dirty="0"/>
              <a:t> 16 bit.</a:t>
            </a:r>
          </a:p>
          <a:p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i="1" dirty="0"/>
              <a:t>Octave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i="1" dirty="0"/>
              <a:t>MATLAB</a:t>
            </a:r>
            <a:r>
              <a:rPr lang="en-US" dirty="0"/>
              <a:t>, </a:t>
            </a:r>
            <a:r>
              <a:rPr lang="en-US" dirty="0" err="1"/>
              <a:t>penggeseran</a:t>
            </a:r>
            <a:r>
              <a:rPr lang="en-US" dirty="0"/>
              <a:t> bit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b="1" dirty="0" err="1"/>
              <a:t>bitshift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416" y="1719047"/>
            <a:ext cx="7445713" cy="1654758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8" name="Rectangle 7"/>
          <p:cNvSpPr/>
          <p:nvPr/>
        </p:nvSpPr>
        <p:spPr>
          <a:xfrm>
            <a:off x="144835" y="3373805"/>
            <a:ext cx="8854329" cy="327782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Setelah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nilai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gabungan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R, G,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B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terbentuk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diletakkan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ke</a:t>
            </a:r>
            <a:r>
              <a:rPr lang="id-ID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larik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 </a:t>
            </a:r>
            <a:r>
              <a:rPr lang="en-US" kern="50" dirty="0">
                <a:latin typeface="Courier New" panose="02070309020205020404" pitchFamily="49" charset="0"/>
                <a:ea typeface="Arial Unicode MS" panose="020B0604020202020204" pitchFamily="34" charset="-128"/>
              </a:rPr>
              <a:t>Data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,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isi</a:t>
            </a:r>
            <a:r>
              <a:rPr lang="id-ID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larik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tersebut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diurutkan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.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Pengurutan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tersebut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dimaksudkan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untuk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mempermudah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penghitungan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jumlah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warna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.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Implementasi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penghitungan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pada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data yang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telah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urut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seperti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berikut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:</a:t>
            </a:r>
          </a:p>
          <a:p>
            <a:pPr algn="just">
              <a:lnSpc>
                <a:spcPct val="115000"/>
              </a:lnSpc>
            </a:pP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 </a:t>
            </a:r>
          </a:p>
          <a:p>
            <a:pPr marL="450215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id-ID" kern="0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jwarna = 1;</a:t>
            </a:r>
            <a:endParaRPr lang="en-US" kern="50" dirty="0"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450215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id-ID" kern="0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for i = 1 : jum - 1</a:t>
            </a:r>
            <a:endParaRPr lang="en-US" kern="50" dirty="0"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450215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id-ID" kern="0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    if Data(i) ~= Data(i+1)</a:t>
            </a:r>
            <a:endParaRPr lang="en-US" kern="50" dirty="0"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450215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id-ID" kern="0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        jwarna = jwarna + 1;</a:t>
            </a:r>
            <a:endParaRPr lang="en-US" kern="50" dirty="0"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450215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id-ID" kern="0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    end</a:t>
            </a:r>
            <a:endParaRPr lang="en-US" kern="50" dirty="0"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450215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id-ID" kern="0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end</a:t>
            </a:r>
            <a:endParaRPr lang="en-US" kern="50" dirty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955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jumwarna</a:t>
            </a:r>
            <a:r>
              <a:rPr lang="en-US" dirty="0"/>
              <a:t>: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&gt;&gt; C = </a:t>
            </a:r>
            <a:r>
              <a:rPr lang="en-US" dirty="0" err="1"/>
              <a:t>jumwarna</a:t>
            </a:r>
            <a:r>
              <a:rPr lang="en-US" dirty="0"/>
              <a:t>('C:\Image\lapangan.png') </a:t>
            </a:r>
            <a:r>
              <a:rPr lang="en-US" dirty="0">
                <a:sym typeface="Wingdings" panose="05000000000000000000" pitchFamily="2" charset="2"/>
              </a:rPr>
              <a:t></a:t>
            </a:r>
            <a:endParaRPr lang="en-US" dirty="0"/>
          </a:p>
          <a:p>
            <a:r>
              <a:rPr lang="en-US" dirty="0"/>
              <a:t>C = 92475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73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ffectLst/>
              </a:rPr>
              <a:t>Aplikasi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Pencarian</a:t>
            </a:r>
            <a:r>
              <a:rPr lang="en-US" dirty="0">
                <a:effectLst/>
              </a:rPr>
              <a:t> Citra </a:t>
            </a:r>
            <a:r>
              <a:rPr lang="en-US" dirty="0" err="1">
                <a:effectLst/>
              </a:rPr>
              <a:t>Berdasarkan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Warna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Dominan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/>
              <a:t>A</a:t>
            </a:r>
            <a:r>
              <a:rPr lang="en-US" dirty="0" err="1" smtClean="0"/>
              <a:t>plikasi</a:t>
            </a:r>
            <a:r>
              <a:rPr lang="en-US" dirty="0" smtClean="0"/>
              <a:t> </a:t>
            </a:r>
            <a:r>
              <a:rPr lang="en-US" dirty="0" err="1"/>
              <a:t>penentuan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dominan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daun</a:t>
            </a:r>
            <a:r>
              <a:rPr lang="en-US" dirty="0"/>
              <a:t> </a:t>
            </a:r>
            <a:r>
              <a:rPr lang="en-US" dirty="0" err="1"/>
              <a:t>dibahas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Kadir</a:t>
            </a:r>
            <a:r>
              <a:rPr lang="en-US" dirty="0"/>
              <a:t> (2011d</a:t>
            </a:r>
            <a:r>
              <a:rPr lang="en-US" dirty="0" smtClean="0"/>
              <a:t>).</a:t>
            </a:r>
          </a:p>
          <a:p>
            <a:pPr algn="just"/>
            <a:r>
              <a:rPr lang="en-US" dirty="0"/>
              <a:t>Agar </a:t>
            </a:r>
            <a:r>
              <a:rPr lang="en-US" dirty="0" err="1"/>
              <a:t>pencarian</a:t>
            </a:r>
            <a:r>
              <a:rPr lang="en-US" dirty="0"/>
              <a:t>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dominan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merah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hijau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,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piksel</a:t>
            </a:r>
            <a:r>
              <a:rPr lang="en-US" dirty="0"/>
              <a:t> yang </a:t>
            </a:r>
            <a:r>
              <a:rPr lang="en-US" dirty="0" err="1"/>
              <a:t>menyusun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dipetakan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alamiah</a:t>
            </a:r>
            <a:r>
              <a:rPr lang="en-US" dirty="0"/>
              <a:t> </a:t>
            </a:r>
            <a:r>
              <a:rPr lang="en-US" dirty="0" err="1"/>
              <a:t>semacam</a:t>
            </a:r>
            <a:r>
              <a:rPr lang="en-US" dirty="0"/>
              <a:t> </a:t>
            </a:r>
            <a:r>
              <a:rPr lang="en-US" dirty="0" err="1"/>
              <a:t>merah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 smtClean="0"/>
              <a:t>hijau</a:t>
            </a:r>
            <a:r>
              <a:rPr lang="en-US" dirty="0" smtClean="0"/>
              <a:t>.</a:t>
            </a:r>
          </a:p>
          <a:p>
            <a:pPr algn="just"/>
            <a:r>
              <a:rPr lang="en-US" dirty="0"/>
              <a:t>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kalau</a:t>
            </a:r>
            <a:r>
              <a:rPr lang="en-US" dirty="0"/>
              <a:t>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HSV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HSV,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i="1" dirty="0"/>
              <a:t>hue</a:t>
            </a:r>
            <a:r>
              <a:rPr lang="en-US" dirty="0"/>
              <a:t> </a:t>
            </a:r>
            <a:r>
              <a:rPr lang="en-US" dirty="0" err="1"/>
              <a:t>sebenarnya</a:t>
            </a:r>
            <a:r>
              <a:rPr lang="en-US" dirty="0"/>
              <a:t>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yang </a:t>
            </a:r>
            <a:r>
              <a:rPr lang="en-US" dirty="0" err="1"/>
              <a:t>biasa</a:t>
            </a:r>
            <a:r>
              <a:rPr lang="en-US" dirty="0"/>
              <a:t> </a:t>
            </a:r>
            <a:r>
              <a:rPr lang="en-US" dirty="0" err="1"/>
              <a:t>dipahami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. </a:t>
            </a:r>
            <a:r>
              <a:rPr lang="en-US" dirty="0" err="1"/>
              <a:t>Younes</a:t>
            </a:r>
            <a:r>
              <a:rPr lang="en-US" dirty="0"/>
              <a:t>, </a:t>
            </a:r>
            <a:r>
              <a:rPr lang="en-US" dirty="0" err="1"/>
              <a:t>dkk</a:t>
            </a:r>
            <a:r>
              <a:rPr lang="en-US" dirty="0"/>
              <a:t>. (2007)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76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874" y="254000"/>
            <a:ext cx="7898995" cy="579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81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4488" indent="-344488" algn="just"/>
            <a:r>
              <a:rPr lang="en-US" dirty="0"/>
              <a:t>Citra </a:t>
            </a:r>
            <a:r>
              <a:rPr lang="en-US" dirty="0" err="1"/>
              <a:t>biner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area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dirty="0" err="1"/>
              <a:t>berwarna</a:t>
            </a:r>
            <a:r>
              <a:rPr lang="en-US" dirty="0"/>
              <a:t> yang </a:t>
            </a:r>
            <a:r>
              <a:rPr lang="en-US" dirty="0" err="1"/>
              <a:t>diproses</a:t>
            </a:r>
            <a:r>
              <a:rPr lang="en-US" dirty="0"/>
              <a:t> </a:t>
            </a:r>
            <a:r>
              <a:rPr lang="en-US" dirty="0" err="1"/>
              <a:t>khusus</a:t>
            </a:r>
            <a:r>
              <a:rPr lang="en-US" dirty="0"/>
              <a:t> yang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 </a:t>
            </a:r>
            <a:r>
              <a:rPr lang="en-US" dirty="0" err="1"/>
              <a:t>daun</a:t>
            </a:r>
            <a:r>
              <a:rPr lang="en-US" dirty="0" smtClean="0"/>
              <a:t>.</a:t>
            </a:r>
          </a:p>
          <a:p>
            <a:pPr marL="344488" indent="-344488" algn="just"/>
            <a:r>
              <a:rPr lang="en-US" dirty="0" smtClean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yang </a:t>
            </a:r>
            <a:r>
              <a:rPr lang="en-US" dirty="0" err="1"/>
              <a:t>berisi</a:t>
            </a:r>
            <a:r>
              <a:rPr lang="en-US" dirty="0"/>
              <a:t> </a:t>
            </a:r>
            <a:r>
              <a:rPr lang="en-US" dirty="0" err="1"/>
              <a:t>daun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bernilai</a:t>
            </a:r>
            <a:r>
              <a:rPr lang="en-US" dirty="0"/>
              <a:t> 1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dirty="0" err="1"/>
              <a:t>biner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0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latarbelakang</a:t>
            </a:r>
            <a:r>
              <a:rPr lang="en-US" dirty="0" smtClean="0"/>
              <a:t>.</a:t>
            </a:r>
          </a:p>
          <a:p>
            <a:pPr marL="344488" indent="-344488" algn="just"/>
            <a:r>
              <a:rPr lang="en-US" dirty="0" smtClean="0"/>
              <a:t> </a:t>
            </a:r>
            <a:r>
              <a:rPr lang="en-US" dirty="0" err="1"/>
              <a:t>Selanjutnya</a:t>
            </a:r>
            <a:r>
              <a:rPr lang="en-US" dirty="0"/>
              <a:t>, </a:t>
            </a:r>
            <a:r>
              <a:rPr lang="en-US" dirty="0" err="1"/>
              <a:t>nilai</a:t>
            </a:r>
            <a:r>
              <a:rPr lang="en-US" dirty="0"/>
              <a:t> H, S, V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 smtClean="0"/>
              <a:t>piksel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97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function </a:t>
            </a:r>
            <a:r>
              <a:rPr lang="en-US" dirty="0" err="1"/>
              <a:t>derajat</a:t>
            </a:r>
            <a:r>
              <a:rPr lang="en-US" dirty="0"/>
              <a:t>=</a:t>
            </a:r>
            <a:r>
              <a:rPr lang="en-US" dirty="0" err="1"/>
              <a:t>f_trapesium</a:t>
            </a:r>
            <a:r>
              <a:rPr lang="en-US" dirty="0"/>
              <a:t>(</a:t>
            </a:r>
            <a:r>
              <a:rPr lang="en-US" dirty="0" err="1"/>
              <a:t>a,b,c,d,h</a:t>
            </a:r>
            <a:r>
              <a:rPr lang="en-US" dirty="0"/>
              <a:t>)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if (h&gt;a) &amp;&amp; (h&lt;b)</a:t>
            </a:r>
          </a:p>
          <a:p>
            <a:r>
              <a:rPr lang="en-US" dirty="0"/>
              <a:t>        </a:t>
            </a:r>
            <a:r>
              <a:rPr lang="en-US" dirty="0" err="1"/>
              <a:t>derajat</a:t>
            </a:r>
            <a:r>
              <a:rPr lang="en-US" dirty="0"/>
              <a:t>=(h-a)/(b-a);</a:t>
            </a:r>
          </a:p>
          <a:p>
            <a:r>
              <a:rPr lang="en-US" dirty="0"/>
              <a:t>    else </a:t>
            </a:r>
          </a:p>
          <a:p>
            <a:r>
              <a:rPr lang="en-US" dirty="0"/>
              <a:t>        if (h&gt;c) &amp;&amp; (h&lt;d)</a:t>
            </a:r>
          </a:p>
          <a:p>
            <a:r>
              <a:rPr lang="en-US" dirty="0"/>
              <a:t>            </a:t>
            </a:r>
            <a:r>
              <a:rPr lang="en-US" dirty="0" err="1"/>
              <a:t>derajat</a:t>
            </a:r>
            <a:r>
              <a:rPr lang="en-US" dirty="0"/>
              <a:t>=(d-h)/(d-c);</a:t>
            </a:r>
          </a:p>
          <a:p>
            <a:r>
              <a:rPr lang="en-US" dirty="0"/>
              <a:t>        else</a:t>
            </a:r>
          </a:p>
          <a:p>
            <a:r>
              <a:rPr lang="en-US" dirty="0"/>
              <a:t>            if (h&gt;=b) &amp;&amp; (h&lt;=c)</a:t>
            </a:r>
          </a:p>
          <a:p>
            <a:r>
              <a:rPr lang="en-US" dirty="0"/>
              <a:t>                </a:t>
            </a:r>
            <a:r>
              <a:rPr lang="en-US" dirty="0" err="1"/>
              <a:t>derajat</a:t>
            </a:r>
            <a:r>
              <a:rPr lang="en-US" dirty="0"/>
              <a:t>=1.0;</a:t>
            </a:r>
          </a:p>
          <a:p>
            <a:r>
              <a:rPr lang="en-US" dirty="0"/>
              <a:t>            else</a:t>
            </a:r>
          </a:p>
          <a:p>
            <a:r>
              <a:rPr lang="en-US" dirty="0"/>
              <a:t>                </a:t>
            </a:r>
            <a:r>
              <a:rPr lang="en-US" dirty="0" err="1"/>
              <a:t>derajat</a:t>
            </a:r>
            <a:r>
              <a:rPr lang="en-US" dirty="0"/>
              <a:t> = 0.0;</a:t>
            </a:r>
          </a:p>
          <a:p>
            <a:r>
              <a:rPr lang="en-US" dirty="0"/>
              <a:t>            end</a:t>
            </a:r>
          </a:p>
          <a:p>
            <a:r>
              <a:rPr lang="en-US" dirty="0"/>
              <a:t>        end</a:t>
            </a:r>
          </a:p>
          <a:p>
            <a:r>
              <a:rPr lang="en-US" dirty="0"/>
              <a:t>    end</a:t>
            </a:r>
          </a:p>
          <a:p>
            <a:r>
              <a:rPr lang="en-US" dirty="0"/>
              <a:t>end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35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hijau</a:t>
            </a:r>
            <a:r>
              <a:rPr lang="en-US" dirty="0"/>
              <a:t> </a:t>
            </a:r>
            <a:r>
              <a:rPr lang="en-US" dirty="0" err="1"/>
              <a:t>didefinisikan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: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function </a:t>
            </a:r>
            <a:r>
              <a:rPr lang="en-US" dirty="0" err="1"/>
              <a:t>derajat</a:t>
            </a:r>
            <a:r>
              <a:rPr lang="en-US" dirty="0"/>
              <a:t>=</a:t>
            </a:r>
            <a:r>
              <a:rPr lang="en-US" dirty="0" err="1"/>
              <a:t>f_green</a:t>
            </a:r>
            <a:r>
              <a:rPr lang="en-US" dirty="0"/>
              <a:t>(h, s, v)</a:t>
            </a:r>
          </a:p>
          <a:p>
            <a:r>
              <a:rPr lang="en-US" dirty="0"/>
              <a:t>   if (h==0) &amp;&amp; (s==0)</a:t>
            </a:r>
          </a:p>
          <a:p>
            <a:r>
              <a:rPr lang="en-US" dirty="0"/>
              <a:t>       </a:t>
            </a:r>
            <a:r>
              <a:rPr lang="en-US" dirty="0" err="1"/>
              <a:t>derajat</a:t>
            </a:r>
            <a:r>
              <a:rPr lang="en-US" dirty="0"/>
              <a:t> = 0.0;</a:t>
            </a:r>
          </a:p>
          <a:p>
            <a:r>
              <a:rPr lang="en-US" dirty="0"/>
              <a:t>   else    </a:t>
            </a:r>
          </a:p>
          <a:p>
            <a:r>
              <a:rPr lang="en-US" dirty="0"/>
              <a:t>      </a:t>
            </a:r>
            <a:r>
              <a:rPr lang="en-US" dirty="0" err="1"/>
              <a:t>derajat</a:t>
            </a:r>
            <a:r>
              <a:rPr lang="en-US" dirty="0"/>
              <a:t> = </a:t>
            </a:r>
            <a:r>
              <a:rPr lang="en-US" dirty="0" err="1"/>
              <a:t>f_trapesium</a:t>
            </a:r>
            <a:r>
              <a:rPr lang="en-US" dirty="0"/>
              <a:t>(43,65,105,128, h);</a:t>
            </a:r>
          </a:p>
          <a:p>
            <a:r>
              <a:rPr lang="en-US" dirty="0"/>
              <a:t>   end;   </a:t>
            </a:r>
          </a:p>
          <a:p>
            <a:r>
              <a:rPr lang="en-US" dirty="0"/>
              <a:t> </a:t>
            </a:r>
          </a:p>
          <a:p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f_trapesium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mengimplementasikan</a:t>
            </a:r>
            <a:r>
              <a:rPr lang="en-US" dirty="0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10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err="1"/>
                  <a:t>menghitung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komponen</a:t>
                </a:r>
                <a:r>
                  <a:rPr lang="en-US" dirty="0"/>
                  <a:t> </a:t>
                </a:r>
                <a:r>
                  <a:rPr lang="en-US" dirty="0" err="1"/>
                  <a:t>warna</a:t>
                </a:r>
                <a:r>
                  <a:rPr lang="en-US" dirty="0"/>
                  <a:t>:</a:t>
                </a:r>
              </a:p>
              <a:p>
                <a:r>
                  <a:rPr lang="en-US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h𝑖𝑗𝑎𝑢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nary>
                          <m:naryPr>
                            <m:chr m:val="∑"/>
                            <m:limLoc m:val="undOvr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_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𝑔𝑟𝑒𝑒𝑛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nary>
                  </m:oMath>
                </a14:m>
                <a:r>
                  <a:rPr lang="en-US" dirty="0"/>
                  <a:t>	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𝑚𝑒𝑟𝑎h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nary>
                          <m:naryPr>
                            <m:chr m:val="∑"/>
                            <m:limLoc m:val="undOvr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_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𝑟𝑒𝑑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nary>
                  </m:oMath>
                </a14:m>
                <a:r>
                  <a:rPr lang="en-US" dirty="0"/>
                  <a:t>				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𝑘𝑢𝑛𝑖𝑛𝑔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nary>
                          <m:naryPr>
                            <m:chr m:val="∑"/>
                            <m:limLoc m:val="undOvr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_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𝑦𝑒𝑙𝑙𝑜𝑤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96" t="-1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55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err="1"/>
                  <a:t>Selanjutnya</a:t>
                </a:r>
                <a:r>
                  <a:rPr lang="en-US" dirty="0"/>
                  <a:t>, </a:t>
                </a:r>
                <a:r>
                  <a:rPr lang="en-US" i="1" dirty="0"/>
                  <a:t>query</a:t>
                </a:r>
                <a:r>
                  <a:rPr lang="en-US" dirty="0"/>
                  <a:t> </a:t>
                </a:r>
                <a:r>
                  <a:rPr lang="en-US" dirty="0" err="1"/>
                  <a:t>warna</a:t>
                </a:r>
                <a:r>
                  <a:rPr lang="en-US" dirty="0"/>
                  <a:t> </a:t>
                </a:r>
                <a:r>
                  <a:rPr lang="en-US" dirty="0" err="1"/>
                  <a:t>dominan</a:t>
                </a:r>
                <a:r>
                  <a:rPr lang="en-US" dirty="0"/>
                  <a:t> </a:t>
                </a:r>
                <a:r>
                  <a:rPr lang="en-US" dirty="0" err="1"/>
                  <a:t>dilakukan</a:t>
                </a:r>
                <a:r>
                  <a:rPr lang="en-US" dirty="0"/>
                  <a:t> </a:t>
                </a:r>
                <a:r>
                  <a:rPr lang="en-US" dirty="0" err="1"/>
                  <a:t>melalui</a:t>
                </a:r>
                <a:endParaRPr lang="en-US" dirty="0"/>
              </a:p>
              <a:p>
                <a:r>
                  <a:rPr lang="en-US" dirty="0"/>
                  <a:t> </a:t>
                </a:r>
              </a:p>
              <a:p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𝑤𝑎𝑟𝑛𝑎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𝑑𝑜𝑚𝑛𝑖𝑛𝑎𝑛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max</m:t>
                    </m:r>
                    <m:r>
                      <a:rPr lang="en-US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hijau</m:t>
                    </m:r>
                    <m:r>
                      <a:rPr lang="en-US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merah</m:t>
                    </m:r>
                    <m:r>
                      <a:rPr lang="en-US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kuning</m:t>
                    </m:r>
                    <m:r>
                      <a:rPr lang="en-US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𝑞𝑢𝑒𝑟𝑦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𝑤𝑎𝑟𝑛𝑎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: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𝑤𝑎𝑟𝑛𝑎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𝑑𝑜𝑚𝑛𝑖𝑛𝑎𝑛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warna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96" t="-1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80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56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82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23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9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Custom 9">
      <a:dk1>
        <a:sysClr val="windowText" lastClr="000000"/>
      </a:dk1>
      <a:lt1>
        <a:sysClr val="window" lastClr="FFFFFF"/>
      </a:lt1>
      <a:dk2>
        <a:srgbClr val="381750"/>
      </a:dk2>
      <a:lt2>
        <a:srgbClr val="DBF5F9"/>
      </a:lt2>
      <a:accent1>
        <a:srgbClr val="7030A0"/>
      </a:accent1>
      <a:accent2>
        <a:srgbClr val="AB73D5"/>
      </a:accent2>
      <a:accent3>
        <a:srgbClr val="FF0000"/>
      </a:accent3>
      <a:accent4>
        <a:srgbClr val="7030A0"/>
      </a:accent4>
      <a:accent5>
        <a:srgbClr val="002060"/>
      </a:accent5>
      <a:accent6>
        <a:srgbClr val="A5C249"/>
      </a:accent6>
      <a:hlink>
        <a:srgbClr val="E2D700"/>
      </a:hlink>
      <a:folHlink>
        <a:srgbClr val="85DFD0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1466</TotalTime>
  <Words>3408</Words>
  <Application>Microsoft Office PowerPoint</Application>
  <PresentationFormat>On-screen Show (4:3)</PresentationFormat>
  <Paragraphs>802</Paragraphs>
  <Slides>52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4" baseType="lpstr">
      <vt:lpstr>Arial Unicode MS</vt:lpstr>
      <vt:lpstr>Calibri</vt:lpstr>
      <vt:lpstr>Cambria Math</vt:lpstr>
      <vt:lpstr>Courier New</vt:lpstr>
      <vt:lpstr>Rockwell</vt:lpstr>
      <vt:lpstr>Symbol</vt:lpstr>
      <vt:lpstr>Times New Roman</vt:lpstr>
      <vt:lpstr>Verdana</vt:lpstr>
      <vt:lpstr>Wingdings</vt:lpstr>
      <vt:lpstr>Wingdings 2</vt:lpstr>
      <vt:lpstr>Foundry</vt:lpstr>
      <vt:lpstr>Equation</vt:lpstr>
      <vt:lpstr>Operasi Pada Citra Warna</vt:lpstr>
      <vt:lpstr>Dasar Warna</vt:lpstr>
      <vt:lpstr>PowerPoint Presentation</vt:lpstr>
      <vt:lpstr>PowerPoint Presentation</vt:lpstr>
      <vt:lpstr>PowerPoint Presentation</vt:lpstr>
      <vt:lpstr>Ruang Warna</vt:lpstr>
      <vt:lpstr>Ruang Warna RGB </vt:lpstr>
      <vt:lpstr>Ruang Warna CMY/CMYK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Ruang Warna YIQ </vt:lpstr>
      <vt:lpstr>PowerPoint Presentation</vt:lpstr>
      <vt:lpstr>PowerPoint Presentation</vt:lpstr>
      <vt:lpstr>Ruang Warna YCbCr</vt:lpstr>
      <vt:lpstr>PowerPoint Presentation</vt:lpstr>
      <vt:lpstr>PowerPoint Presentation</vt:lpstr>
      <vt:lpstr>Ruang Warna HSI, HSV, dan HSL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Untuk memperoleh RGB berdasarkan HSI, </vt:lpstr>
      <vt:lpstr>PowerPoint Presentation</vt:lpstr>
      <vt:lpstr>PowerPoint Presentation</vt:lpstr>
      <vt:lpstr>PowerPoint Presentation</vt:lpstr>
      <vt:lpstr>Ruang Warna CIELAB</vt:lpstr>
      <vt:lpstr>PowerPoint Presentation</vt:lpstr>
      <vt:lpstr>PowerPoint Presentation</vt:lpstr>
      <vt:lpstr>PowerPoint Presentation</vt:lpstr>
      <vt:lpstr>Memperoleh Statistika Warna</vt:lpstr>
      <vt:lpstr>PowerPoint Presentation</vt:lpstr>
      <vt:lpstr>PowerPoint Presentation</vt:lpstr>
      <vt:lpstr>PowerPoint Presentation</vt:lpstr>
      <vt:lpstr>Mengatur Kecerahan dan Kontras</vt:lpstr>
      <vt:lpstr>Menghitung Jumlah Warna </vt:lpstr>
      <vt:lpstr>PowerPoint Presentation</vt:lpstr>
      <vt:lpstr>PowerPoint Presentation</vt:lpstr>
      <vt:lpstr>Aplikasi Pencarian Citra Berdasarkan Warna Dominan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gue</dc:creator>
  <cp:lastModifiedBy>gue</cp:lastModifiedBy>
  <cp:revision>72</cp:revision>
  <dcterms:created xsi:type="dcterms:W3CDTF">2016-06-15T20:49:21Z</dcterms:created>
  <dcterms:modified xsi:type="dcterms:W3CDTF">2017-05-23T08:59:59Z</dcterms:modified>
</cp:coreProperties>
</file>