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93139" y="2075179"/>
            <a:ext cx="3848735" cy="406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6332" y="2075179"/>
            <a:ext cx="3723640" cy="400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92728" y="470408"/>
            <a:ext cx="2472943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03960" y="2268727"/>
            <a:ext cx="7650479" cy="2120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iblio.org/pioneers/bush.html" TargetMode="External"/><Relationship Id="rId2" Type="http://schemas.openxmlformats.org/officeDocument/2006/relationships/hyperlink" Target="http://id.wikipedia.org/wiki/As_We_May_Thin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rahmadani.net/" TargetMode="Externa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6500" y="228600"/>
            <a:ext cx="9144000" cy="403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8462" y="4283529"/>
            <a:ext cx="8220075" cy="1034257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6000" b="1" spc="385" dirty="0">
                <a:solidFill>
                  <a:srgbClr val="333399"/>
                </a:solidFill>
                <a:latin typeface="Times New Roman"/>
                <a:cs typeface="Times New Roman"/>
              </a:rPr>
              <a:t>Hypermedia </a:t>
            </a:r>
            <a:r>
              <a:rPr sz="6000" b="1" spc="490" dirty="0" err="1">
                <a:solidFill>
                  <a:srgbClr val="333399"/>
                </a:solidFill>
                <a:latin typeface="Times New Roman"/>
                <a:cs typeface="Times New Roman"/>
              </a:rPr>
              <a:t>dan</a:t>
            </a:r>
            <a:r>
              <a:rPr sz="6000" b="1" spc="-47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6000" b="1" spc="490" dirty="0" smtClean="0">
                <a:solidFill>
                  <a:srgbClr val="333399"/>
                </a:solidFill>
                <a:latin typeface="Times New Roman"/>
                <a:cs typeface="Times New Roman"/>
              </a:rPr>
              <a:t>www</a:t>
            </a:r>
            <a:endParaRPr sz="600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099" y="7330817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latin typeface="Matura MT Script Capitals" panose="03020802060602070202" pitchFamily="66" charset="0"/>
              </a:rPr>
              <a:t>Oleh : Rahmat Robi Waliyansyah, M.Kom.</a:t>
            </a:r>
            <a:endParaRPr lang="id-ID" dirty="0">
              <a:latin typeface="Matura MT Script Capitals" panose="03020802060602070202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96" y="5552611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762000"/>
            <a:ext cx="74663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spc="-229" dirty="0"/>
              <a:t>Pendahuluan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2133600" y="2286000"/>
            <a:ext cx="7466330" cy="335476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Char char="•"/>
              <a:tabLst>
                <a:tab pos="355600" algn="l"/>
              </a:tabLst>
            </a:pPr>
            <a:r>
              <a:rPr sz="3600" spc="-225" dirty="0">
                <a:latin typeface="Arial"/>
                <a:cs typeface="Arial"/>
              </a:rPr>
              <a:t>Sejarah</a:t>
            </a:r>
            <a:r>
              <a:rPr sz="3600" spc="-195" dirty="0">
                <a:latin typeface="Arial"/>
                <a:cs typeface="Arial"/>
              </a:rPr>
              <a:t> </a:t>
            </a:r>
            <a:r>
              <a:rPr sz="3600" spc="-100" dirty="0">
                <a:latin typeface="Arial"/>
                <a:cs typeface="Arial"/>
              </a:rPr>
              <a:t>Hypertext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5600" algn="l"/>
              </a:tabLst>
            </a:pPr>
            <a:r>
              <a:rPr sz="3600" spc="-180" dirty="0">
                <a:latin typeface="Arial"/>
                <a:cs typeface="Arial"/>
              </a:rPr>
              <a:t>Pengantar</a:t>
            </a:r>
            <a:r>
              <a:rPr sz="3600" spc="-200" dirty="0">
                <a:latin typeface="Arial"/>
                <a:cs typeface="Arial"/>
              </a:rPr>
              <a:t> </a:t>
            </a:r>
            <a:r>
              <a:rPr sz="3600" spc="-160" dirty="0">
                <a:latin typeface="Arial"/>
                <a:cs typeface="Arial"/>
              </a:rPr>
              <a:t>Hypermedia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5600" algn="l"/>
              </a:tabLst>
            </a:pPr>
            <a:r>
              <a:rPr sz="3600" spc="-25" dirty="0">
                <a:latin typeface="Arial"/>
                <a:cs typeface="Arial"/>
              </a:rPr>
              <a:t>Fitur-fitur </a:t>
            </a:r>
            <a:r>
              <a:rPr sz="3600" spc="-85" dirty="0">
                <a:latin typeface="Arial"/>
                <a:cs typeface="Arial"/>
              </a:rPr>
              <a:t>alat bantu </a:t>
            </a:r>
            <a:r>
              <a:rPr sz="3600" spc="-155" dirty="0">
                <a:latin typeface="Arial"/>
                <a:cs typeface="Arial"/>
              </a:rPr>
              <a:t>dalam </a:t>
            </a:r>
            <a:r>
              <a:rPr sz="3600" spc="-125" dirty="0">
                <a:latin typeface="Arial"/>
                <a:cs typeface="Arial"/>
              </a:rPr>
              <a:t>dunia</a:t>
            </a:r>
            <a:r>
              <a:rPr sz="3600" spc="-635" dirty="0">
                <a:latin typeface="Arial"/>
                <a:cs typeface="Arial"/>
              </a:rPr>
              <a:t> </a:t>
            </a:r>
            <a:r>
              <a:rPr sz="3600" spc="-125" dirty="0">
                <a:latin typeface="Arial"/>
                <a:cs typeface="Arial"/>
              </a:rPr>
              <a:t>web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75"/>
              </a:spcBef>
              <a:buChar char="•"/>
              <a:tabLst>
                <a:tab pos="355600" algn="l"/>
              </a:tabLst>
            </a:pPr>
            <a:r>
              <a:rPr sz="3600" spc="-85" dirty="0">
                <a:latin typeface="Arial"/>
                <a:cs typeface="Arial"/>
              </a:rPr>
              <a:t>Membuat </a:t>
            </a:r>
            <a:r>
              <a:rPr sz="3600" spc="-140" dirty="0">
                <a:latin typeface="Arial"/>
                <a:cs typeface="Arial"/>
              </a:rPr>
              <a:t>dokumen </a:t>
            </a:r>
            <a:r>
              <a:rPr sz="3600" spc="-65" dirty="0">
                <a:latin typeface="Arial"/>
                <a:cs typeface="Arial"/>
              </a:rPr>
              <a:t>untuk</a:t>
            </a:r>
            <a:r>
              <a:rPr sz="3600" spc="-355" dirty="0">
                <a:latin typeface="Arial"/>
                <a:cs typeface="Arial"/>
              </a:rPr>
              <a:t> </a:t>
            </a:r>
            <a:r>
              <a:rPr sz="3600" spc="-75" dirty="0">
                <a:latin typeface="Arial"/>
                <a:cs typeface="Arial"/>
              </a:rPr>
              <a:t>hypertext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5600" algn="l"/>
              </a:tabLst>
            </a:pPr>
            <a:r>
              <a:rPr sz="3600" spc="-204" dirty="0">
                <a:latin typeface="Arial"/>
                <a:cs typeface="Arial"/>
              </a:rPr>
              <a:t>Genre </a:t>
            </a:r>
            <a:r>
              <a:rPr sz="3600" spc="-170" dirty="0">
                <a:latin typeface="Arial"/>
                <a:cs typeface="Arial"/>
              </a:rPr>
              <a:t>dan </a:t>
            </a:r>
            <a:r>
              <a:rPr sz="3600" spc="-65" dirty="0">
                <a:latin typeface="Arial"/>
                <a:cs typeface="Arial"/>
              </a:rPr>
              <a:t>tujuan </a:t>
            </a:r>
            <a:r>
              <a:rPr sz="3600" spc="-170" dirty="0">
                <a:latin typeface="Arial"/>
                <a:cs typeface="Arial"/>
              </a:rPr>
              <a:t>bagi</a:t>
            </a:r>
            <a:r>
              <a:rPr sz="3600" spc="-345" dirty="0">
                <a:latin typeface="Arial"/>
                <a:cs typeface="Arial"/>
              </a:rPr>
              <a:t> </a:t>
            </a:r>
            <a:r>
              <a:rPr sz="3600" spc="-190" dirty="0">
                <a:latin typeface="Arial"/>
                <a:cs typeface="Arial"/>
              </a:rPr>
              <a:t>perancang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62000"/>
            <a:ext cx="761873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250" dirty="0"/>
              <a:t>Pengantar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981200" y="2002637"/>
            <a:ext cx="7618730" cy="471924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218440" indent="-342900" algn="just"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80" dirty="0">
                <a:latin typeface="Arial"/>
                <a:cs typeface="Arial"/>
              </a:rPr>
              <a:t>Hypertext </a:t>
            </a:r>
            <a:r>
              <a:rPr sz="2800" spc="-85" dirty="0">
                <a:latin typeface="Arial"/>
                <a:cs typeface="Arial"/>
              </a:rPr>
              <a:t>pertama </a:t>
            </a:r>
            <a:r>
              <a:rPr sz="2800" spc="-80" dirty="0">
                <a:latin typeface="Arial"/>
                <a:cs typeface="Arial"/>
              </a:rPr>
              <a:t>kali </a:t>
            </a:r>
            <a:r>
              <a:rPr sz="2800" spc="-105" dirty="0">
                <a:latin typeface="Arial"/>
                <a:cs typeface="Arial"/>
              </a:rPr>
              <a:t>diperkenalkan </a:t>
            </a:r>
            <a:r>
              <a:rPr sz="2800" spc="-80" dirty="0">
                <a:latin typeface="Arial"/>
                <a:cs typeface="Arial"/>
              </a:rPr>
              <a:t>oleh</a:t>
            </a:r>
            <a:r>
              <a:rPr sz="2800" spc="-350" dirty="0">
                <a:latin typeface="Arial"/>
                <a:cs typeface="Arial"/>
              </a:rPr>
              <a:t> </a:t>
            </a:r>
            <a:r>
              <a:rPr sz="2800" b="1" spc="-150" dirty="0">
                <a:solidFill>
                  <a:srgbClr val="990000"/>
                </a:solidFill>
                <a:latin typeface="Trebuchet MS"/>
                <a:cs typeface="Trebuchet MS"/>
              </a:rPr>
              <a:t>Vannevar  </a:t>
            </a:r>
            <a:r>
              <a:rPr sz="2800" b="1" spc="-120" dirty="0">
                <a:solidFill>
                  <a:srgbClr val="990000"/>
                </a:solidFill>
                <a:latin typeface="Trebuchet MS"/>
                <a:cs typeface="Trebuchet MS"/>
              </a:rPr>
              <a:t>Bush</a:t>
            </a:r>
            <a:r>
              <a:rPr sz="2800" spc="-120" dirty="0">
                <a:latin typeface="Arial"/>
                <a:cs typeface="Arial"/>
              </a:rPr>
              <a:t>, </a:t>
            </a:r>
            <a:r>
              <a:rPr sz="2800" spc="-145" dirty="0">
                <a:latin typeface="Arial"/>
                <a:cs typeface="Arial"/>
              </a:rPr>
              <a:t>Juli </a:t>
            </a:r>
            <a:r>
              <a:rPr sz="2800" spc="-130" dirty="0">
                <a:latin typeface="Arial"/>
                <a:cs typeface="Arial"/>
              </a:rPr>
              <a:t>1945, </a:t>
            </a:r>
            <a:r>
              <a:rPr sz="2800" spc="-155" dirty="0">
                <a:latin typeface="Arial"/>
                <a:cs typeface="Arial"/>
              </a:rPr>
              <a:t>pada </a:t>
            </a:r>
            <a:r>
              <a:rPr sz="2800" spc="-45" dirty="0">
                <a:latin typeface="Arial"/>
                <a:cs typeface="Arial"/>
              </a:rPr>
              <a:t>artikel </a:t>
            </a:r>
            <a:r>
              <a:rPr sz="2800" spc="-55" dirty="0">
                <a:latin typeface="Arial"/>
                <a:cs typeface="Arial"/>
              </a:rPr>
              <a:t>berjudul </a:t>
            </a:r>
            <a:r>
              <a:rPr sz="2800" spc="-105" dirty="0">
                <a:latin typeface="Arial"/>
                <a:cs typeface="Arial"/>
              </a:rPr>
              <a:t>“</a:t>
            </a:r>
            <a:r>
              <a:rPr sz="2800" i="1" spc="-105" dirty="0">
                <a:latin typeface="Arial"/>
                <a:cs typeface="Arial"/>
              </a:rPr>
              <a:t>As </a:t>
            </a:r>
            <a:r>
              <a:rPr sz="2800" i="1" spc="-190" dirty="0">
                <a:latin typeface="Arial"/>
                <a:cs typeface="Arial"/>
              </a:rPr>
              <a:t>We </a:t>
            </a:r>
            <a:r>
              <a:rPr sz="2800" i="1" spc="-75" dirty="0">
                <a:latin typeface="Arial"/>
                <a:cs typeface="Arial"/>
              </a:rPr>
              <a:t>May  </a:t>
            </a:r>
            <a:r>
              <a:rPr sz="2800" i="1" spc="-80" dirty="0">
                <a:latin typeface="Arial"/>
                <a:cs typeface="Arial"/>
              </a:rPr>
              <a:t>Think</a:t>
            </a:r>
            <a:r>
              <a:rPr sz="2800" spc="-80" dirty="0">
                <a:latin typeface="Arial"/>
                <a:cs typeface="Arial"/>
              </a:rPr>
              <a:t>”.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spcBef>
                <a:spcPts val="30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204" dirty="0">
                <a:latin typeface="Arial"/>
                <a:cs typeface="Arial"/>
              </a:rPr>
              <a:t>Bush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mengemukakan:</a:t>
            </a:r>
            <a:endParaRPr sz="2800" dirty="0">
              <a:latin typeface="Arial"/>
              <a:cs typeface="Arial"/>
            </a:endParaRPr>
          </a:p>
          <a:p>
            <a:pPr marL="756285" lvl="1" indent="-286385" algn="just">
              <a:spcBef>
                <a:spcPts val="29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50" dirty="0">
                <a:latin typeface="Arial"/>
                <a:cs typeface="Arial"/>
              </a:rPr>
              <a:t>Akan </a:t>
            </a:r>
            <a:r>
              <a:rPr sz="2400" spc="-140" dirty="0">
                <a:latin typeface="Arial"/>
                <a:cs typeface="Arial"/>
              </a:rPr>
              <a:t>adanya masalah </a:t>
            </a:r>
            <a:r>
              <a:rPr sz="2400" spc="-100" dirty="0">
                <a:latin typeface="Arial"/>
                <a:cs typeface="Arial"/>
              </a:rPr>
              <a:t>luapan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informasi.</a:t>
            </a:r>
            <a:endParaRPr sz="2400" dirty="0">
              <a:latin typeface="Arial"/>
              <a:cs typeface="Arial"/>
            </a:endParaRPr>
          </a:p>
          <a:p>
            <a:pPr marL="756285" marR="34925" lvl="1" indent="-286385" algn="just">
              <a:spcBef>
                <a:spcPts val="60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10" dirty="0">
                <a:latin typeface="Arial"/>
                <a:cs typeface="Arial"/>
              </a:rPr>
              <a:t>Perlu </a:t>
            </a:r>
            <a:r>
              <a:rPr sz="2400" spc="-45" dirty="0">
                <a:latin typeface="Arial"/>
                <a:cs typeface="Arial"/>
              </a:rPr>
              <a:t>dibuat </a:t>
            </a:r>
            <a:r>
              <a:rPr sz="2400" spc="-25" dirty="0">
                <a:latin typeface="Arial"/>
                <a:cs typeface="Arial"/>
              </a:rPr>
              <a:t>piranti </a:t>
            </a:r>
            <a:r>
              <a:rPr sz="2400" spc="-150" dirty="0">
                <a:latin typeface="Arial"/>
                <a:cs typeface="Arial"/>
              </a:rPr>
              <a:t>yang </a:t>
            </a:r>
            <a:r>
              <a:rPr sz="2400" spc="-105" dirty="0">
                <a:latin typeface="Arial"/>
                <a:cs typeface="Arial"/>
              </a:rPr>
              <a:t>memungkinkan </a:t>
            </a:r>
            <a:r>
              <a:rPr sz="2400" spc="-140" dirty="0">
                <a:latin typeface="Arial"/>
                <a:cs typeface="Arial"/>
              </a:rPr>
              <a:t>acuan </a:t>
            </a:r>
            <a:r>
              <a:rPr sz="2400" spc="-120" dirty="0">
                <a:latin typeface="Arial"/>
                <a:cs typeface="Arial"/>
              </a:rPr>
              <a:t>silang</a:t>
            </a:r>
            <a:r>
              <a:rPr sz="2400" spc="-34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dalam  </a:t>
            </a:r>
            <a:r>
              <a:rPr sz="2400" spc="-95" dirty="0">
                <a:latin typeface="Arial"/>
                <a:cs typeface="Arial"/>
              </a:rPr>
              <a:t>dokumen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-55" dirty="0">
                <a:latin typeface="Arial"/>
                <a:cs typeface="Arial"/>
              </a:rPr>
              <a:t>antar </a:t>
            </a:r>
            <a:r>
              <a:rPr sz="2400" spc="-95" dirty="0">
                <a:latin typeface="Arial"/>
                <a:cs typeface="Arial"/>
              </a:rPr>
              <a:t>dokumen </a:t>
            </a:r>
            <a:r>
              <a:rPr sz="2400" spc="-130" dirty="0">
                <a:latin typeface="Arial"/>
                <a:cs typeface="Arial"/>
              </a:rPr>
              <a:t>dengan</a:t>
            </a:r>
            <a:r>
              <a:rPr sz="2400" spc="-28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mudah.</a:t>
            </a:r>
            <a:endParaRPr sz="2400" dirty="0">
              <a:latin typeface="Arial"/>
              <a:cs typeface="Arial"/>
            </a:endParaRPr>
          </a:p>
          <a:p>
            <a:pPr marL="756285" marR="5080" lvl="1" indent="-286385" algn="just">
              <a:spcBef>
                <a:spcPts val="57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35" dirty="0">
                <a:latin typeface="Arial"/>
                <a:cs typeface="Arial"/>
              </a:rPr>
              <a:t>Usulan </a:t>
            </a:r>
            <a:r>
              <a:rPr sz="2400" spc="-25" dirty="0">
                <a:latin typeface="Arial"/>
                <a:cs typeface="Arial"/>
              </a:rPr>
              <a:t>piranti </a:t>
            </a:r>
            <a:r>
              <a:rPr sz="2400" spc="-110" dirty="0">
                <a:latin typeface="Arial"/>
                <a:cs typeface="Arial"/>
              </a:rPr>
              <a:t>eksplorasi </a:t>
            </a:r>
            <a:r>
              <a:rPr sz="2400" spc="-65" dirty="0">
                <a:latin typeface="Arial"/>
                <a:cs typeface="Arial"/>
              </a:rPr>
              <a:t>informasi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40" dirty="0">
                <a:latin typeface="Arial"/>
                <a:cs typeface="Arial"/>
              </a:rPr>
              <a:t>diberi </a:t>
            </a:r>
            <a:r>
              <a:rPr sz="2400" spc="-135" dirty="0">
                <a:latin typeface="Arial"/>
                <a:cs typeface="Arial"/>
              </a:rPr>
              <a:t>nama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sz="2400" i="1" spc="-120" dirty="0">
                <a:solidFill>
                  <a:srgbClr val="990000"/>
                </a:solidFill>
                <a:latin typeface="Arial"/>
                <a:cs typeface="Arial"/>
              </a:rPr>
              <a:t>Memex  </a:t>
            </a:r>
            <a:r>
              <a:rPr sz="2400" i="1" spc="-75" dirty="0">
                <a:solidFill>
                  <a:srgbClr val="990000"/>
                </a:solidFill>
                <a:latin typeface="Arial"/>
                <a:cs typeface="Arial"/>
              </a:rPr>
              <a:t>(Memory</a:t>
            </a:r>
            <a:r>
              <a:rPr sz="2400" i="1" spc="-140" dirty="0">
                <a:solidFill>
                  <a:srgbClr val="990000"/>
                </a:solidFill>
                <a:latin typeface="Arial"/>
                <a:cs typeface="Arial"/>
              </a:rPr>
              <a:t> </a:t>
            </a:r>
            <a:r>
              <a:rPr sz="2400" i="1" spc="-90" dirty="0">
                <a:solidFill>
                  <a:srgbClr val="990000"/>
                </a:solidFill>
                <a:latin typeface="Arial"/>
                <a:cs typeface="Arial"/>
              </a:rPr>
              <a:t>extender)</a:t>
            </a:r>
            <a:r>
              <a:rPr sz="2400" spc="-9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469900" algn="just">
              <a:spcBef>
                <a:spcPts val="240"/>
              </a:spcBef>
            </a:pPr>
            <a:r>
              <a:rPr sz="2400" spc="-140" dirty="0">
                <a:latin typeface="Arial"/>
                <a:cs typeface="Arial"/>
              </a:rPr>
              <a:t>Sumber </a:t>
            </a:r>
            <a:r>
              <a:rPr sz="2400" spc="-25" dirty="0">
                <a:latin typeface="Arial"/>
                <a:cs typeface="Arial"/>
              </a:rPr>
              <a:t>: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000" u="heavy" spc="-4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http://id.wikipedia.org/wiki/As_We_May_Think</a:t>
            </a:r>
            <a:endParaRPr sz="2000" dirty="0">
              <a:latin typeface="Arial"/>
              <a:cs typeface="Arial"/>
            </a:endParaRPr>
          </a:p>
          <a:p>
            <a:pPr marL="1612265" algn="just">
              <a:spcBef>
                <a:spcPts val="1225"/>
              </a:spcBef>
            </a:pPr>
            <a:r>
              <a:rPr sz="2000" u="heavy" spc="-2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3"/>
              </a:rPr>
              <a:t>http://www.ibiblio.org/pioneers/bush.html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685800"/>
            <a:ext cx="8001000" cy="670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538345"/>
            <a:ext cx="8001000" cy="7076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538345"/>
            <a:ext cx="7772400" cy="6929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685800"/>
            <a:ext cx="7771130" cy="154657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68580" rIns="0" bIns="0" rtlCol="0">
            <a:spAutoFit/>
          </a:bodyPr>
          <a:lstStyle/>
          <a:p>
            <a:pPr marL="80963" algn="ctr">
              <a:lnSpc>
                <a:spcPct val="100000"/>
              </a:lnSpc>
              <a:spcBef>
                <a:spcPts val="540"/>
              </a:spcBef>
            </a:pPr>
            <a:r>
              <a:rPr sz="4800" spc="-265" dirty="0"/>
              <a:t>Pak </a:t>
            </a:r>
            <a:r>
              <a:rPr sz="4800" spc="-215" dirty="0"/>
              <a:t>Bush </a:t>
            </a:r>
            <a:r>
              <a:rPr sz="4800" spc="-240" dirty="0"/>
              <a:t>dengan </a:t>
            </a:r>
            <a:r>
              <a:rPr sz="4800" i="1" spc="-165" dirty="0">
                <a:latin typeface="Arial"/>
                <a:cs typeface="Arial"/>
              </a:rPr>
              <a:t>with </a:t>
            </a:r>
            <a:r>
              <a:rPr sz="4800" i="1" spc="-450" dirty="0">
                <a:latin typeface="Arial"/>
                <a:cs typeface="Arial"/>
              </a:rPr>
              <a:t>his</a:t>
            </a:r>
            <a:r>
              <a:rPr sz="4800" i="1" spc="-725" dirty="0">
                <a:latin typeface="Arial"/>
                <a:cs typeface="Arial"/>
              </a:rPr>
              <a:t> </a:t>
            </a:r>
            <a:r>
              <a:rPr sz="4800" i="1" spc="-275" dirty="0">
                <a:latin typeface="Arial"/>
                <a:cs typeface="Arial"/>
              </a:rPr>
              <a:t>Machine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50571" y="2232376"/>
            <a:ext cx="7749359" cy="5235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6542" y="609599"/>
            <a:ext cx="8153400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marL="525780">
              <a:lnSpc>
                <a:spcPct val="100000"/>
              </a:lnSpc>
              <a:spcBef>
                <a:spcPts val="2110"/>
              </a:spcBef>
            </a:pPr>
            <a:r>
              <a:rPr sz="3600" spc="-180" dirty="0"/>
              <a:t>View </a:t>
            </a:r>
            <a:r>
              <a:rPr sz="3600" spc="-165" dirty="0"/>
              <a:t>Bush </a:t>
            </a:r>
            <a:r>
              <a:rPr sz="3600" spc="-125" dirty="0"/>
              <a:t>Machine </a:t>
            </a:r>
            <a:r>
              <a:rPr sz="3600" spc="-240" dirty="0"/>
              <a:t>“Memex” </a:t>
            </a:r>
            <a:r>
              <a:rPr sz="3600" spc="-190" dirty="0"/>
              <a:t>for</a:t>
            </a:r>
            <a:r>
              <a:rPr sz="3600" spc="-650" dirty="0"/>
              <a:t> </a:t>
            </a:r>
            <a:r>
              <a:rPr sz="3600" spc="-190" dirty="0"/>
              <a:t>Personal</a:t>
            </a:r>
            <a:endParaRPr sz="3600" dirty="0"/>
          </a:p>
        </p:txBody>
      </p:sp>
      <p:sp>
        <p:nvSpPr>
          <p:cNvPr id="3" name="object 3"/>
          <p:cNvSpPr/>
          <p:nvPr/>
        </p:nvSpPr>
        <p:spPr>
          <a:xfrm>
            <a:off x="1716542" y="1988182"/>
            <a:ext cx="8153400" cy="54032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62000"/>
            <a:ext cx="769493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320"/>
              </a:spcBef>
            </a:pPr>
            <a:r>
              <a:rPr sz="4800" spc="-250" dirty="0"/>
              <a:t>Pengantar</a:t>
            </a:r>
            <a:r>
              <a:rPr sz="4800" spc="-370" dirty="0"/>
              <a:t> </a:t>
            </a:r>
            <a:r>
              <a:rPr sz="4800" spc="-375" dirty="0"/>
              <a:t>(Lanj.)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905000" y="2103497"/>
            <a:ext cx="7694930" cy="40265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 algn="just">
              <a:spcBef>
                <a:spcPts val="7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100" dirty="0">
                <a:latin typeface="Arial"/>
                <a:cs typeface="Arial"/>
              </a:rPr>
              <a:t>Hypertext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i="1" spc="-120" dirty="0">
                <a:latin typeface="Arial"/>
                <a:cs typeface="Arial"/>
              </a:rPr>
              <a:t>hypermedia</a:t>
            </a:r>
            <a:r>
              <a:rPr sz="2800" i="1" spc="-19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adalah:</a:t>
            </a:r>
            <a:endParaRPr sz="2800" dirty="0">
              <a:latin typeface="Arial"/>
              <a:cs typeface="Arial"/>
            </a:endParaRPr>
          </a:p>
          <a:p>
            <a:pPr marL="756285" lvl="1" indent="-286385" algn="just">
              <a:spcBef>
                <a:spcPts val="59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20" dirty="0">
                <a:latin typeface="Arial"/>
                <a:cs typeface="Arial"/>
              </a:rPr>
              <a:t>Dokumen </a:t>
            </a:r>
            <a:r>
              <a:rPr sz="2400" spc="-114" dirty="0">
                <a:latin typeface="Arial"/>
                <a:cs typeface="Arial"/>
              </a:rPr>
              <a:t>nonsekuensial dan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65" dirty="0">
                <a:latin typeface="Arial"/>
                <a:cs typeface="Arial"/>
              </a:rPr>
              <a:t>nonlinear.</a:t>
            </a:r>
            <a:endParaRPr sz="2400" dirty="0">
              <a:latin typeface="Arial"/>
              <a:cs typeface="Arial"/>
            </a:endParaRPr>
          </a:p>
          <a:p>
            <a:pPr marL="756285" marR="5080" lvl="1" indent="-286385" algn="just">
              <a:spcBef>
                <a:spcPts val="57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40" dirty="0">
                <a:latin typeface="Arial"/>
                <a:cs typeface="Arial"/>
              </a:rPr>
              <a:t>Jaringan </a:t>
            </a:r>
            <a:r>
              <a:rPr sz="2400" spc="-85" dirty="0">
                <a:latin typeface="Arial"/>
                <a:cs typeface="Arial"/>
              </a:rPr>
              <a:t>simpul </a:t>
            </a:r>
            <a:r>
              <a:rPr sz="2400" spc="-45" dirty="0">
                <a:latin typeface="Arial"/>
                <a:cs typeface="Arial"/>
              </a:rPr>
              <a:t>(artikel, </a:t>
            </a:r>
            <a:r>
              <a:rPr sz="2400" spc="-90" dirty="0">
                <a:latin typeface="Arial"/>
                <a:cs typeface="Arial"/>
              </a:rPr>
              <a:t>dokumen, </a:t>
            </a:r>
            <a:r>
              <a:rPr sz="2400" spc="-25" dirty="0">
                <a:latin typeface="Arial"/>
                <a:cs typeface="Arial"/>
              </a:rPr>
              <a:t>file, </a:t>
            </a:r>
            <a:r>
              <a:rPr sz="2400" spc="-50" dirty="0">
                <a:latin typeface="Arial"/>
                <a:cs typeface="Arial"/>
              </a:rPr>
              <a:t>kartu, </a:t>
            </a:r>
            <a:r>
              <a:rPr sz="2400" spc="-105" dirty="0">
                <a:latin typeface="Arial"/>
                <a:cs typeface="Arial"/>
              </a:rPr>
              <a:t>halaman,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frame,  </a:t>
            </a:r>
            <a:r>
              <a:rPr sz="2400" spc="-85" dirty="0">
                <a:latin typeface="Arial"/>
                <a:cs typeface="Arial"/>
              </a:rPr>
              <a:t>layar)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95" dirty="0">
                <a:latin typeface="Arial"/>
                <a:cs typeface="Arial"/>
              </a:rPr>
              <a:t>dihubungkan </a:t>
            </a:r>
            <a:r>
              <a:rPr sz="2400" spc="-130" dirty="0">
                <a:latin typeface="Arial"/>
                <a:cs typeface="Arial"/>
              </a:rPr>
              <a:t>dengan </a:t>
            </a:r>
            <a:r>
              <a:rPr sz="2400" spc="-40" dirty="0">
                <a:latin typeface="Arial"/>
                <a:cs typeface="Arial"/>
              </a:rPr>
              <a:t>link </a:t>
            </a:r>
            <a:r>
              <a:rPr sz="2400" spc="-135" dirty="0">
                <a:latin typeface="Arial"/>
                <a:cs typeface="Arial"/>
              </a:rPr>
              <a:t>(acuan </a:t>
            </a:r>
            <a:r>
              <a:rPr sz="2400" spc="-120" dirty="0">
                <a:latin typeface="Arial"/>
                <a:cs typeface="Arial"/>
              </a:rPr>
              <a:t>silang </a:t>
            </a:r>
            <a:r>
              <a:rPr sz="2400" spc="-75" dirty="0">
                <a:latin typeface="Arial"/>
                <a:cs typeface="Arial"/>
              </a:rPr>
              <a:t>atau  </a:t>
            </a:r>
            <a:r>
              <a:rPr sz="2400" i="1" spc="-40" dirty="0">
                <a:latin typeface="Arial"/>
                <a:cs typeface="Arial"/>
              </a:rPr>
              <a:t>citation</a:t>
            </a:r>
            <a:r>
              <a:rPr sz="2400" spc="-40" dirty="0"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  <a:p>
            <a:pPr marL="355600" marR="447040" indent="-342900" algn="just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150" dirty="0">
                <a:solidFill>
                  <a:srgbClr val="990000"/>
                </a:solidFill>
                <a:latin typeface="Arial"/>
                <a:cs typeface="Arial"/>
              </a:rPr>
              <a:t>Hypertext</a:t>
            </a:r>
            <a:r>
              <a:rPr sz="2800" spc="-150" dirty="0">
                <a:latin typeface="Arial"/>
                <a:cs typeface="Arial"/>
              </a:rPr>
              <a:t>: </a:t>
            </a:r>
            <a:r>
              <a:rPr sz="2800" spc="-130" dirty="0">
                <a:latin typeface="Arial"/>
                <a:cs typeface="Arial"/>
              </a:rPr>
              <a:t>digunakan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90" dirty="0">
                <a:latin typeface="Arial"/>
                <a:cs typeface="Arial"/>
              </a:rPr>
              <a:t>menyebut </a:t>
            </a:r>
            <a:r>
              <a:rPr sz="2800" spc="-114" dirty="0">
                <a:latin typeface="Arial"/>
                <a:cs typeface="Arial"/>
              </a:rPr>
              <a:t>aplikasi </a:t>
            </a:r>
            <a:r>
              <a:rPr sz="2800" spc="-85" dirty="0">
                <a:latin typeface="Arial"/>
                <a:cs typeface="Arial"/>
              </a:rPr>
              <a:t>berisi  </a:t>
            </a:r>
            <a:r>
              <a:rPr sz="2800" spc="-155" dirty="0">
                <a:latin typeface="Arial"/>
                <a:cs typeface="Arial"/>
              </a:rPr>
              <a:t>hanya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teks.</a:t>
            </a:r>
            <a:endParaRPr sz="2800" dirty="0">
              <a:latin typeface="Arial"/>
              <a:cs typeface="Arial"/>
            </a:endParaRPr>
          </a:p>
          <a:p>
            <a:pPr marL="355600" marR="160020" indent="-342900" algn="just">
              <a:spcBef>
                <a:spcPts val="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i="1" spc="-175" dirty="0">
                <a:solidFill>
                  <a:srgbClr val="990000"/>
                </a:solidFill>
                <a:latin typeface="Arial"/>
                <a:cs typeface="Arial"/>
              </a:rPr>
              <a:t>Hypermedia</a:t>
            </a:r>
            <a:r>
              <a:rPr sz="2800" spc="-175" dirty="0">
                <a:latin typeface="Arial"/>
                <a:cs typeface="Arial"/>
              </a:rPr>
              <a:t>: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130" dirty="0">
                <a:latin typeface="Arial"/>
                <a:cs typeface="Arial"/>
              </a:rPr>
              <a:t>menyampaikan </a:t>
            </a:r>
            <a:r>
              <a:rPr sz="2800" spc="-60" dirty="0">
                <a:latin typeface="Arial"/>
                <a:cs typeface="Arial"/>
              </a:rPr>
              <a:t>keterlibatan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media  </a:t>
            </a:r>
            <a:r>
              <a:rPr sz="2800" spc="-65" dirty="0">
                <a:latin typeface="Arial"/>
                <a:cs typeface="Arial"/>
              </a:rPr>
              <a:t>lain: </a:t>
            </a:r>
            <a:r>
              <a:rPr sz="2800" spc="-160" dirty="0">
                <a:latin typeface="Arial"/>
                <a:cs typeface="Arial"/>
              </a:rPr>
              <a:t>suara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video.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240" dirty="0"/>
              <a:t>Sistem </a:t>
            </a:r>
            <a:r>
              <a:rPr sz="4800" i="1" spc="-270" dirty="0">
                <a:latin typeface="Arial"/>
                <a:cs typeface="Arial"/>
              </a:rPr>
              <a:t>Hypertext</a:t>
            </a:r>
            <a:r>
              <a:rPr sz="4800" i="1" spc="-370" dirty="0">
                <a:latin typeface="Arial"/>
                <a:cs typeface="Arial"/>
              </a:rPr>
              <a:t> </a:t>
            </a:r>
            <a:r>
              <a:rPr sz="4800" spc="-295" dirty="0"/>
              <a:t>Bersejarah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1828800" y="2092958"/>
            <a:ext cx="3848735" cy="406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90855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65" dirty="0">
                <a:latin typeface="Trebuchet MS"/>
                <a:cs typeface="Trebuchet MS"/>
              </a:rPr>
              <a:t>Memex </a:t>
            </a:r>
            <a:r>
              <a:rPr spc="-95" dirty="0"/>
              <a:t>(1945) </a:t>
            </a:r>
            <a:r>
              <a:rPr spc="-60" dirty="0"/>
              <a:t>oleh </a:t>
            </a:r>
            <a:r>
              <a:rPr spc="-145" dirty="0"/>
              <a:t>Bush,  </a:t>
            </a:r>
            <a:r>
              <a:rPr spc="-105" dirty="0"/>
              <a:t>berbasis </a:t>
            </a:r>
            <a:r>
              <a:rPr spc="-20" dirty="0"/>
              <a:t>mikrofilm </a:t>
            </a:r>
            <a:r>
              <a:rPr spc="-100" dirty="0"/>
              <a:t>dan</a:t>
            </a:r>
            <a:r>
              <a:rPr spc="-275" dirty="0"/>
              <a:t> </a:t>
            </a:r>
            <a:r>
              <a:rPr i="1" spc="-135" dirty="0">
                <a:latin typeface="Arial"/>
                <a:cs typeface="Arial"/>
              </a:rPr>
              <a:t>eye-  </a:t>
            </a:r>
            <a:r>
              <a:rPr i="1" spc="-55" dirty="0">
                <a:latin typeface="Arial"/>
                <a:cs typeface="Arial"/>
              </a:rPr>
              <a:t>tracking</a:t>
            </a:r>
            <a:r>
              <a:rPr spc="-55" dirty="0"/>
              <a:t>, </a:t>
            </a:r>
            <a:r>
              <a:rPr spc="-120" dirty="0"/>
              <a:t>hanya</a:t>
            </a:r>
            <a:r>
              <a:rPr spc="-185" dirty="0"/>
              <a:t> </a:t>
            </a:r>
            <a:r>
              <a:rPr spc="-105" dirty="0"/>
              <a:t>konsep.</a:t>
            </a:r>
          </a:p>
          <a:p>
            <a:pPr marL="355600" marR="18415" indent="-34290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95" dirty="0">
                <a:latin typeface="Trebuchet MS"/>
                <a:cs typeface="Trebuchet MS"/>
              </a:rPr>
              <a:t>Augment/NLS </a:t>
            </a:r>
            <a:r>
              <a:rPr spc="-100" dirty="0"/>
              <a:t>(1962-1976)</a:t>
            </a:r>
            <a:r>
              <a:rPr spc="-190" dirty="0"/>
              <a:t> </a:t>
            </a:r>
            <a:r>
              <a:rPr spc="-60" dirty="0"/>
              <a:t>oleh  </a:t>
            </a:r>
            <a:r>
              <a:rPr spc="-135" dirty="0"/>
              <a:t>Doug</a:t>
            </a:r>
            <a:r>
              <a:rPr spc="-120" dirty="0"/>
              <a:t> </a:t>
            </a:r>
            <a:r>
              <a:rPr spc="-90" dirty="0"/>
              <a:t>Engelbart.</a:t>
            </a:r>
          </a:p>
          <a:p>
            <a:pPr marL="355600" marR="5080" indent="-342900">
              <a:lnSpc>
                <a:spcPct val="100200"/>
              </a:lnSpc>
              <a:spcBef>
                <a:spcPts val="5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105" dirty="0">
                <a:latin typeface="Trebuchet MS"/>
                <a:cs typeface="Trebuchet MS"/>
              </a:rPr>
              <a:t>Xanadu </a:t>
            </a:r>
            <a:r>
              <a:rPr spc="-100" dirty="0"/>
              <a:t>(1965) </a:t>
            </a:r>
            <a:r>
              <a:rPr spc="-60" dirty="0"/>
              <a:t>oleh </a:t>
            </a:r>
            <a:r>
              <a:rPr spc="-155" dirty="0"/>
              <a:t>Ted</a:t>
            </a:r>
            <a:r>
              <a:rPr spc="-229" dirty="0"/>
              <a:t> </a:t>
            </a:r>
            <a:r>
              <a:rPr spc="-100" dirty="0"/>
              <a:t>Nelson.  Pertama </a:t>
            </a:r>
            <a:r>
              <a:rPr spc="-60" dirty="0"/>
              <a:t>kali </a:t>
            </a:r>
            <a:r>
              <a:rPr spc="-45" dirty="0"/>
              <a:t>istilah </a:t>
            </a:r>
            <a:r>
              <a:rPr dirty="0"/>
              <a:t>“hypertext”  </a:t>
            </a:r>
            <a:r>
              <a:rPr spc="-80" dirty="0"/>
              <a:t>diperkenalkan.</a:t>
            </a:r>
          </a:p>
          <a:p>
            <a:pPr marL="355600" marR="167640" indent="-342900">
              <a:lnSpc>
                <a:spcPct val="100200"/>
              </a:lnSpc>
              <a:spcBef>
                <a:spcPts val="4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100" dirty="0">
                <a:latin typeface="Trebuchet MS"/>
                <a:cs typeface="Trebuchet MS"/>
              </a:rPr>
              <a:t>Aspen </a:t>
            </a:r>
            <a:r>
              <a:rPr b="1" spc="-35" dirty="0">
                <a:latin typeface="Trebuchet MS"/>
                <a:cs typeface="Trebuchet MS"/>
              </a:rPr>
              <a:t>Movie </a:t>
            </a:r>
            <a:r>
              <a:rPr b="1" spc="25" dirty="0">
                <a:latin typeface="Trebuchet MS"/>
                <a:cs typeface="Trebuchet MS"/>
              </a:rPr>
              <a:t>Map</a:t>
            </a:r>
            <a:r>
              <a:rPr b="1" spc="-409" dirty="0">
                <a:latin typeface="Trebuchet MS"/>
                <a:cs typeface="Trebuchet MS"/>
              </a:rPr>
              <a:t> </a:t>
            </a:r>
            <a:r>
              <a:rPr spc="-95" dirty="0"/>
              <a:t>(1978) </a:t>
            </a:r>
            <a:r>
              <a:rPr spc="-65" dirty="0"/>
              <a:t>oleh  </a:t>
            </a:r>
            <a:r>
              <a:rPr spc="-75" dirty="0"/>
              <a:t>Andrew </a:t>
            </a:r>
            <a:r>
              <a:rPr spc="-105" dirty="0"/>
              <a:t>Lippman </a:t>
            </a:r>
            <a:r>
              <a:rPr spc="-100" dirty="0"/>
              <a:t>dan </a:t>
            </a:r>
            <a:r>
              <a:rPr spc="-95" dirty="0"/>
              <a:t>MIT  </a:t>
            </a:r>
            <a:r>
              <a:rPr spc="-50" dirty="0"/>
              <a:t>Architecture </a:t>
            </a:r>
            <a:r>
              <a:rPr spc="-80" dirty="0"/>
              <a:t>Machine </a:t>
            </a:r>
            <a:r>
              <a:rPr spc="-85" dirty="0"/>
              <a:t>Group:  </a:t>
            </a:r>
            <a:r>
              <a:rPr spc="-90" dirty="0"/>
              <a:t>sistem </a:t>
            </a:r>
            <a:r>
              <a:rPr i="1" spc="-90" dirty="0">
                <a:latin typeface="Arial"/>
                <a:cs typeface="Arial"/>
              </a:rPr>
              <a:t>hypermedia</a:t>
            </a:r>
            <a:r>
              <a:rPr i="1" spc="-145" dirty="0">
                <a:latin typeface="Arial"/>
                <a:cs typeface="Arial"/>
              </a:rPr>
              <a:t> </a:t>
            </a:r>
            <a:r>
              <a:rPr spc="-65" dirty="0"/>
              <a:t>pertama.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5876290" y="2075179"/>
            <a:ext cx="3723640" cy="4000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13030" indent="-342900">
              <a:lnSpc>
                <a:spcPct val="1002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120" dirty="0">
                <a:latin typeface="Trebuchet MS"/>
                <a:cs typeface="Trebuchet MS"/>
              </a:rPr>
              <a:t>Hyperties </a:t>
            </a:r>
            <a:r>
              <a:rPr spc="-95" dirty="0"/>
              <a:t>(1983) </a:t>
            </a:r>
            <a:r>
              <a:rPr spc="-65" dirty="0"/>
              <a:t>oleh </a:t>
            </a:r>
            <a:r>
              <a:rPr spc="-155" dirty="0"/>
              <a:t>Ben  </a:t>
            </a:r>
            <a:r>
              <a:rPr spc="-105" dirty="0"/>
              <a:t>Shneiderman, </a:t>
            </a:r>
            <a:r>
              <a:rPr spc="-85" dirty="0"/>
              <a:t>kemudian  </a:t>
            </a:r>
            <a:r>
              <a:rPr spc="-100" dirty="0"/>
              <a:t>dipasarkan </a:t>
            </a:r>
            <a:r>
              <a:rPr spc="-105" dirty="0"/>
              <a:t>dan </a:t>
            </a:r>
            <a:r>
              <a:rPr spc="-75" dirty="0"/>
              <a:t>diperluas</a:t>
            </a:r>
            <a:r>
              <a:rPr spc="-185" dirty="0"/>
              <a:t> </a:t>
            </a:r>
            <a:r>
              <a:rPr spc="-60" dirty="0"/>
              <a:t>oleh  </a:t>
            </a:r>
            <a:r>
              <a:rPr spc="-125" dirty="0"/>
              <a:t>Cognetics</a:t>
            </a:r>
            <a:r>
              <a:rPr spc="-120" dirty="0"/>
              <a:t> </a:t>
            </a:r>
            <a:r>
              <a:rPr spc="-110" dirty="0"/>
              <a:t>Corp.</a:t>
            </a:r>
          </a:p>
          <a:p>
            <a:pPr marL="355600" marR="122555" indent="-342900">
              <a:lnSpc>
                <a:spcPct val="100200"/>
              </a:lnSpc>
              <a:spcBef>
                <a:spcPts val="4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130" dirty="0">
                <a:latin typeface="Trebuchet MS"/>
                <a:cs typeface="Trebuchet MS"/>
              </a:rPr>
              <a:t>HyperCard </a:t>
            </a:r>
            <a:r>
              <a:rPr spc="-95" dirty="0"/>
              <a:t>(1987) </a:t>
            </a:r>
            <a:r>
              <a:rPr spc="-65" dirty="0"/>
              <a:t>oleh </a:t>
            </a:r>
            <a:r>
              <a:rPr spc="-55" dirty="0"/>
              <a:t>Bill  </a:t>
            </a:r>
            <a:r>
              <a:rPr spc="-75" dirty="0"/>
              <a:t>Atkinson, </a:t>
            </a:r>
            <a:r>
              <a:rPr spc="-60" dirty="0"/>
              <a:t>diberikan </a:t>
            </a:r>
            <a:r>
              <a:rPr spc="-75" dirty="0"/>
              <a:t>gratis</a:t>
            </a:r>
            <a:r>
              <a:rPr spc="-210" dirty="0"/>
              <a:t> </a:t>
            </a:r>
            <a:r>
              <a:rPr spc="-55" dirty="0"/>
              <a:t>dari  </a:t>
            </a:r>
            <a:r>
              <a:rPr spc="-45" dirty="0"/>
              <a:t>komputer</a:t>
            </a:r>
            <a:r>
              <a:rPr spc="-114" dirty="0"/>
              <a:t> </a:t>
            </a:r>
            <a:r>
              <a:rPr spc="-85" dirty="0"/>
              <a:t>Apple.</a:t>
            </a:r>
          </a:p>
          <a:p>
            <a:pPr marL="355600" marR="5080" indent="-342900">
              <a:lnSpc>
                <a:spcPct val="100200"/>
              </a:lnSpc>
              <a:spcBef>
                <a:spcPts val="5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b="1" spc="-75" dirty="0">
                <a:latin typeface="Trebuchet MS"/>
                <a:cs typeface="Trebuchet MS"/>
              </a:rPr>
              <a:t>World </a:t>
            </a:r>
            <a:r>
              <a:rPr b="1" spc="-85" dirty="0">
                <a:latin typeface="Trebuchet MS"/>
                <a:cs typeface="Trebuchet MS"/>
              </a:rPr>
              <a:t>Wide </a:t>
            </a:r>
            <a:r>
              <a:rPr b="1" spc="-70" dirty="0">
                <a:latin typeface="Trebuchet MS"/>
                <a:cs typeface="Trebuchet MS"/>
              </a:rPr>
              <a:t>Web </a:t>
            </a:r>
            <a:r>
              <a:rPr spc="-100" dirty="0"/>
              <a:t>(1993) </a:t>
            </a:r>
            <a:r>
              <a:rPr spc="-60" dirty="0"/>
              <a:t>oleh  </a:t>
            </a:r>
            <a:r>
              <a:rPr spc="-110" dirty="0"/>
              <a:t>Tim Berners </a:t>
            </a:r>
            <a:r>
              <a:rPr spc="-175" dirty="0"/>
              <a:t>Lee </a:t>
            </a:r>
            <a:r>
              <a:rPr spc="-5" dirty="0"/>
              <a:t>et </a:t>
            </a:r>
            <a:r>
              <a:rPr spc="-70" dirty="0"/>
              <a:t>al. </a:t>
            </a:r>
            <a:r>
              <a:rPr spc="-30" dirty="0"/>
              <a:t>di </a:t>
            </a:r>
            <a:r>
              <a:rPr spc="-280" dirty="0"/>
              <a:t>CERN,  </a:t>
            </a:r>
            <a:r>
              <a:rPr spc="-140" dirty="0"/>
              <a:t>Geneva, </a:t>
            </a:r>
            <a:r>
              <a:rPr spc="-85" dirty="0"/>
              <a:t>Switzerland </a:t>
            </a:r>
            <a:r>
              <a:rPr spc="-95" dirty="0"/>
              <a:t>menandai  </a:t>
            </a:r>
            <a:r>
              <a:rPr spc="-85" dirty="0"/>
              <a:t>awal </a:t>
            </a:r>
            <a:r>
              <a:rPr spc="-100" dirty="0"/>
              <a:t>perkembangan pesat  </a:t>
            </a:r>
            <a:r>
              <a:rPr spc="-45" dirty="0"/>
              <a:t>hypertext </a:t>
            </a:r>
            <a:r>
              <a:rPr spc="-30" dirty="0"/>
              <a:t>di</a:t>
            </a:r>
            <a:r>
              <a:rPr spc="-175" dirty="0"/>
              <a:t> </a:t>
            </a:r>
            <a:r>
              <a:rPr spc="-30" dirty="0"/>
              <a:t>Internet.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90794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310" dirty="0"/>
              <a:t>Hypertext </a:t>
            </a:r>
            <a:r>
              <a:rPr sz="4800" spc="-225" dirty="0"/>
              <a:t>dan</a:t>
            </a:r>
            <a:r>
              <a:rPr sz="4800" spc="-420" dirty="0"/>
              <a:t> </a:t>
            </a:r>
            <a:r>
              <a:rPr sz="4800" spc="-270" dirty="0"/>
              <a:t>Hypermedia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828800" y="2103497"/>
            <a:ext cx="7771130" cy="419858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622300" marR="5080" indent="-609600" algn="just">
              <a:spcBef>
                <a:spcPts val="840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spc="-85" dirty="0">
                <a:latin typeface="Arial"/>
                <a:cs typeface="Arial"/>
              </a:rPr>
              <a:t>Hypertext </a:t>
            </a:r>
            <a:r>
              <a:rPr sz="3200" spc="-135" dirty="0">
                <a:latin typeface="Arial"/>
                <a:cs typeface="Arial"/>
              </a:rPr>
              <a:t>memperluas </a:t>
            </a:r>
            <a:r>
              <a:rPr sz="3200" spc="-130" dirty="0">
                <a:latin typeface="Arial"/>
                <a:cs typeface="Arial"/>
              </a:rPr>
              <a:t>teks </a:t>
            </a:r>
            <a:r>
              <a:rPr sz="3200" spc="-75" dirty="0">
                <a:latin typeface="Arial"/>
                <a:cs typeface="Arial"/>
              </a:rPr>
              <a:t>linear</a:t>
            </a:r>
            <a:r>
              <a:rPr sz="3200" spc="-355" dirty="0">
                <a:latin typeface="Arial"/>
                <a:cs typeface="Arial"/>
              </a:rPr>
              <a:t> </a:t>
            </a:r>
            <a:r>
              <a:rPr sz="3200" spc="-75" dirty="0">
                <a:latin typeface="Arial"/>
                <a:cs typeface="Arial"/>
              </a:rPr>
              <a:t>tradisional  </a:t>
            </a:r>
            <a:r>
              <a:rPr sz="3200" spc="-150" dirty="0">
                <a:latin typeface="Arial"/>
                <a:cs typeface="Arial"/>
              </a:rPr>
              <a:t>dengan:</a:t>
            </a:r>
            <a:endParaRPr sz="3200" dirty="0">
              <a:latin typeface="Arial"/>
              <a:cs typeface="Arial"/>
            </a:endParaRPr>
          </a:p>
          <a:p>
            <a:pPr marL="1003300" marR="194945" lvl="1" indent="-533400" algn="just">
              <a:spcBef>
                <a:spcPts val="69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65" dirty="0">
                <a:latin typeface="Arial"/>
                <a:cs typeface="Arial"/>
              </a:rPr>
              <a:t>Kesempatan </a:t>
            </a:r>
            <a:r>
              <a:rPr sz="2800" spc="-75" dirty="0">
                <a:latin typeface="Arial"/>
                <a:cs typeface="Arial"/>
              </a:rPr>
              <a:t>melompat </a:t>
            </a:r>
            <a:r>
              <a:rPr sz="2800" spc="-150" dirty="0">
                <a:latin typeface="Arial"/>
                <a:cs typeface="Arial"/>
              </a:rPr>
              <a:t>ke </a:t>
            </a:r>
            <a:r>
              <a:rPr sz="2800" spc="-125" dirty="0">
                <a:latin typeface="Arial"/>
                <a:cs typeface="Arial"/>
              </a:rPr>
              <a:t>berbagai </a:t>
            </a:r>
            <a:r>
              <a:rPr sz="2800" spc="-45" dirty="0">
                <a:latin typeface="Arial"/>
                <a:cs typeface="Arial"/>
              </a:rPr>
              <a:t>artikel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yang  </a:t>
            </a:r>
            <a:r>
              <a:rPr sz="2800" spc="-110" dirty="0">
                <a:latin typeface="Arial"/>
                <a:cs typeface="Arial"/>
              </a:rPr>
              <a:t>berhubungan.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i="1" spc="-120" dirty="0">
                <a:latin typeface="Arial"/>
                <a:cs typeface="Arial"/>
              </a:rPr>
              <a:t>Backtracking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memudahkan.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buAutoNum type="arabicPeriod"/>
              <a:tabLst>
                <a:tab pos="1002665" algn="l"/>
                <a:tab pos="1003300" algn="l"/>
              </a:tabLst>
            </a:pPr>
            <a:r>
              <a:rPr sz="2800" spc="-145" dirty="0">
                <a:latin typeface="Arial"/>
                <a:cs typeface="Arial"/>
              </a:rPr>
              <a:t>Indeks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45" dirty="0">
                <a:latin typeface="Arial"/>
                <a:cs typeface="Arial"/>
              </a:rPr>
              <a:t>daftar </a:t>
            </a:r>
            <a:r>
              <a:rPr sz="2800" spc="-95" dirty="0">
                <a:latin typeface="Arial"/>
                <a:cs typeface="Arial"/>
              </a:rPr>
              <a:t>isi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50" dirty="0">
                <a:latin typeface="Arial"/>
                <a:cs typeface="Arial"/>
              </a:rPr>
              <a:t>bisa</a:t>
            </a:r>
            <a:r>
              <a:rPr sz="2800" spc="-26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diklik.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1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55" dirty="0">
                <a:latin typeface="Arial"/>
                <a:cs typeface="Arial"/>
              </a:rPr>
              <a:t>Pencarian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string.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buAutoNum type="arabicPeriod"/>
              <a:tabLst>
                <a:tab pos="1002665" algn="l"/>
                <a:tab pos="1003300" algn="l"/>
              </a:tabLst>
            </a:pPr>
            <a:r>
              <a:rPr sz="2800" i="1" spc="-155" dirty="0">
                <a:latin typeface="Arial"/>
                <a:cs typeface="Arial"/>
              </a:rPr>
              <a:t>Bookmarks</a:t>
            </a:r>
            <a:r>
              <a:rPr sz="2800" i="1" spc="-13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(</a:t>
            </a:r>
            <a:r>
              <a:rPr sz="2800" i="1" spc="-80" dirty="0">
                <a:latin typeface="Arial"/>
                <a:cs typeface="Arial"/>
              </a:rPr>
              <a:t>favorites</a:t>
            </a:r>
            <a:r>
              <a:rPr sz="2800" spc="-80" dirty="0">
                <a:latin typeface="Arial"/>
                <a:cs typeface="Arial"/>
              </a:rPr>
              <a:t>).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buAutoNum type="arabicPeriod"/>
              <a:tabLst>
                <a:tab pos="1002665" algn="l"/>
                <a:tab pos="1003300" algn="l"/>
              </a:tabLst>
            </a:pPr>
            <a:r>
              <a:rPr sz="2800" spc="-75" dirty="0">
                <a:latin typeface="Arial"/>
                <a:cs typeface="Arial"/>
              </a:rPr>
              <a:t>Alat </a:t>
            </a:r>
            <a:r>
              <a:rPr sz="2800" spc="-65" dirty="0">
                <a:latin typeface="Arial"/>
                <a:cs typeface="Arial"/>
              </a:rPr>
              <a:t>bantu </a:t>
            </a:r>
            <a:r>
              <a:rPr sz="2800" spc="-150" dirty="0">
                <a:latin typeface="Arial"/>
                <a:cs typeface="Arial"/>
              </a:rPr>
              <a:t>navigasi</a:t>
            </a:r>
            <a:r>
              <a:rPr sz="2800" spc="-29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lainnya.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5"/>
              </a:spcBef>
            </a:pPr>
            <a:r>
              <a:rPr sz="4400" i="1" spc="-245" dirty="0">
                <a:latin typeface="Arial"/>
                <a:cs typeface="Arial"/>
              </a:rPr>
              <a:t>Hypertext </a:t>
            </a:r>
            <a:r>
              <a:rPr sz="4400" spc="-200" dirty="0"/>
              <a:t>dan </a:t>
            </a:r>
            <a:r>
              <a:rPr sz="4400" i="1" spc="-290" dirty="0">
                <a:latin typeface="Arial"/>
                <a:cs typeface="Arial"/>
              </a:rPr>
              <a:t>Hypermedia</a:t>
            </a:r>
            <a:r>
              <a:rPr sz="4400" i="1" spc="-360" dirty="0">
                <a:latin typeface="Arial"/>
                <a:cs typeface="Arial"/>
              </a:rPr>
              <a:t> </a:t>
            </a:r>
            <a:r>
              <a:rPr sz="4400" spc="-345" dirty="0"/>
              <a:t>(Lanj.)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2070607"/>
            <a:ext cx="7847330" cy="4852482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622300" marR="5080" indent="-609600">
              <a:lnSpc>
                <a:spcPct val="89800"/>
              </a:lnSpc>
              <a:spcBef>
                <a:spcPts val="495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spc="-220" dirty="0">
                <a:latin typeface="Arial"/>
                <a:cs typeface="Arial"/>
              </a:rPr>
              <a:t>Langkah </a:t>
            </a:r>
            <a:r>
              <a:rPr sz="3200" spc="-95" dirty="0">
                <a:latin typeface="Arial"/>
                <a:cs typeface="Arial"/>
              </a:rPr>
              <a:t>pertama </a:t>
            </a:r>
            <a:r>
              <a:rPr sz="3200" spc="-135" dirty="0">
                <a:latin typeface="Arial"/>
                <a:cs typeface="Arial"/>
              </a:rPr>
              <a:t>dalam </a:t>
            </a:r>
            <a:r>
              <a:rPr sz="3200" spc="-95" dirty="0">
                <a:latin typeface="Arial"/>
                <a:cs typeface="Arial"/>
              </a:rPr>
              <a:t>membentuk</a:t>
            </a:r>
            <a:r>
              <a:rPr sz="3200" spc="-27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hypertext 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25" dirty="0">
                <a:latin typeface="Arial"/>
                <a:cs typeface="Arial"/>
              </a:rPr>
              <a:t>efektif </a:t>
            </a:r>
            <a:r>
              <a:rPr sz="3200" spc="-150" dirty="0">
                <a:latin typeface="Arial"/>
                <a:cs typeface="Arial"/>
              </a:rPr>
              <a:t>adalah </a:t>
            </a:r>
            <a:r>
              <a:rPr sz="3200" spc="-65" dirty="0">
                <a:latin typeface="Arial"/>
                <a:cs typeface="Arial"/>
              </a:rPr>
              <a:t>memilih </a:t>
            </a:r>
            <a:r>
              <a:rPr sz="3200" spc="-105" dirty="0">
                <a:latin typeface="Arial"/>
                <a:cs typeface="Arial"/>
              </a:rPr>
              <a:t>proyek </a:t>
            </a:r>
            <a:r>
              <a:rPr sz="3200" spc="-195" dirty="0">
                <a:latin typeface="Arial"/>
                <a:cs typeface="Arial"/>
              </a:rPr>
              <a:t>yang  </a:t>
            </a:r>
            <a:r>
              <a:rPr sz="3200" spc="-110" dirty="0">
                <a:latin typeface="Arial"/>
                <a:cs typeface="Arial"/>
              </a:rPr>
              <a:t>memenuhi </a:t>
            </a:r>
            <a:r>
              <a:rPr sz="3200" b="1" spc="-160" dirty="0">
                <a:solidFill>
                  <a:srgbClr val="990000"/>
                </a:solidFill>
                <a:latin typeface="Trebuchet MS"/>
                <a:cs typeface="Trebuchet MS"/>
              </a:rPr>
              <a:t>Aturan </a:t>
            </a:r>
            <a:r>
              <a:rPr sz="3200" b="1" spc="-165" dirty="0">
                <a:solidFill>
                  <a:srgbClr val="990000"/>
                </a:solidFill>
                <a:latin typeface="Trebuchet MS"/>
                <a:cs typeface="Trebuchet MS"/>
              </a:rPr>
              <a:t>Emas </a:t>
            </a:r>
            <a:r>
              <a:rPr sz="3200" b="1" spc="-204" dirty="0">
                <a:solidFill>
                  <a:srgbClr val="990000"/>
                </a:solidFill>
                <a:latin typeface="Trebuchet MS"/>
                <a:cs typeface="Trebuchet MS"/>
              </a:rPr>
              <a:t>Hypertext </a:t>
            </a:r>
            <a:r>
              <a:rPr sz="3200" i="1" spc="-220" dirty="0">
                <a:latin typeface="Arial"/>
                <a:cs typeface="Arial"/>
              </a:rPr>
              <a:t>(The </a:t>
            </a:r>
            <a:r>
              <a:rPr sz="3200" i="1" spc="-190" dirty="0" smtClean="0">
                <a:latin typeface="Arial"/>
                <a:cs typeface="Arial"/>
              </a:rPr>
              <a:t>Golden </a:t>
            </a:r>
            <a:r>
              <a:rPr sz="3200" i="1" spc="-260" dirty="0">
                <a:latin typeface="Arial"/>
                <a:cs typeface="Arial"/>
              </a:rPr>
              <a:t>Rules </a:t>
            </a:r>
            <a:r>
              <a:rPr sz="3200" i="1" spc="-25" dirty="0">
                <a:latin typeface="Arial"/>
                <a:cs typeface="Arial"/>
              </a:rPr>
              <a:t>of</a:t>
            </a:r>
            <a:r>
              <a:rPr sz="3200" i="1" spc="-80" dirty="0">
                <a:latin typeface="Arial"/>
                <a:cs typeface="Arial"/>
              </a:rPr>
              <a:t> </a:t>
            </a:r>
            <a:r>
              <a:rPr sz="3200" i="1" spc="-100" dirty="0">
                <a:latin typeface="Arial"/>
                <a:cs typeface="Arial"/>
              </a:rPr>
              <a:t>Hypertext)</a:t>
            </a:r>
            <a:r>
              <a:rPr sz="3200" spc="-100" dirty="0">
                <a:latin typeface="Arial"/>
                <a:cs typeface="Arial"/>
              </a:rPr>
              <a:t>:</a:t>
            </a:r>
            <a:endParaRPr sz="3200" dirty="0">
              <a:latin typeface="Arial"/>
              <a:cs typeface="Arial"/>
            </a:endParaRPr>
          </a:p>
          <a:p>
            <a:pPr marL="1003300" marR="473075" lvl="1" indent="-533400">
              <a:lnSpc>
                <a:spcPts val="3020"/>
              </a:lnSpc>
              <a:spcBef>
                <a:spcPts val="76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90" dirty="0">
                <a:latin typeface="Arial"/>
                <a:cs typeface="Arial"/>
              </a:rPr>
              <a:t>Ada </a:t>
            </a:r>
            <a:r>
              <a:rPr sz="2800" spc="-140" dirty="0">
                <a:latin typeface="Arial"/>
                <a:cs typeface="Arial"/>
              </a:rPr>
              <a:t>badan </a:t>
            </a:r>
            <a:r>
              <a:rPr sz="2800" spc="-75" dirty="0">
                <a:latin typeface="Arial"/>
                <a:cs typeface="Arial"/>
              </a:rPr>
              <a:t>informasi </a:t>
            </a:r>
            <a:r>
              <a:rPr sz="2800" spc="-150" dirty="0">
                <a:latin typeface="Arial"/>
                <a:cs typeface="Arial"/>
              </a:rPr>
              <a:t>besar </a:t>
            </a:r>
            <a:r>
              <a:rPr sz="2800" spc="-170" dirty="0">
                <a:latin typeface="Arial"/>
                <a:cs typeface="Arial"/>
              </a:rPr>
              <a:t>yang </a:t>
            </a:r>
            <a:r>
              <a:rPr sz="2800" spc="-130" dirty="0">
                <a:latin typeface="Arial"/>
                <a:cs typeface="Arial"/>
              </a:rPr>
              <a:t>diorganisasikan  </a:t>
            </a:r>
            <a:r>
              <a:rPr sz="2800" spc="-90" dirty="0">
                <a:latin typeface="Arial"/>
                <a:cs typeface="Arial"/>
              </a:rPr>
              <a:t>menjadi </a:t>
            </a:r>
            <a:r>
              <a:rPr sz="2800" spc="-130" dirty="0">
                <a:latin typeface="Arial"/>
                <a:cs typeface="Arial"/>
              </a:rPr>
              <a:t>beberapa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fragmen.</a:t>
            </a:r>
            <a:endParaRPr sz="2800" dirty="0">
              <a:latin typeface="Arial"/>
              <a:cs typeface="Arial"/>
            </a:endParaRPr>
          </a:p>
          <a:p>
            <a:pPr marL="1003300" lvl="1" indent="-533400">
              <a:lnSpc>
                <a:spcPct val="100000"/>
              </a:lnSpc>
              <a:spcBef>
                <a:spcPts val="29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35" dirty="0">
                <a:latin typeface="Arial"/>
                <a:cs typeface="Arial"/>
              </a:rPr>
              <a:t>Fragmen-fragmen </a:t>
            </a:r>
            <a:r>
              <a:rPr sz="2800" spc="-60" dirty="0">
                <a:latin typeface="Arial"/>
                <a:cs typeface="Arial"/>
              </a:rPr>
              <a:t>tersebut </a:t>
            </a:r>
            <a:r>
              <a:rPr sz="2800" spc="-140" dirty="0">
                <a:latin typeface="Arial"/>
                <a:cs typeface="Arial"/>
              </a:rPr>
              <a:t>saling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berhubungan.</a:t>
            </a:r>
            <a:endParaRPr sz="2800" dirty="0">
              <a:latin typeface="Arial"/>
              <a:cs typeface="Arial"/>
            </a:endParaRPr>
          </a:p>
          <a:p>
            <a:pPr marL="1003300" marR="592455" lvl="1" indent="-533400">
              <a:lnSpc>
                <a:spcPts val="3020"/>
              </a:lnSpc>
              <a:spcBef>
                <a:spcPts val="73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80" dirty="0">
                <a:latin typeface="Arial"/>
                <a:cs typeface="Arial"/>
              </a:rPr>
              <a:t>Pemakai </a:t>
            </a:r>
            <a:r>
              <a:rPr sz="2800" spc="-155" dirty="0">
                <a:latin typeface="Arial"/>
                <a:cs typeface="Arial"/>
              </a:rPr>
              <a:t>hanya </a:t>
            </a:r>
            <a:r>
              <a:rPr sz="2800" spc="-105" dirty="0">
                <a:latin typeface="Arial"/>
                <a:cs typeface="Arial"/>
              </a:rPr>
              <a:t>memerlukan </a:t>
            </a:r>
            <a:r>
              <a:rPr sz="2800" spc="-165" dirty="0">
                <a:latin typeface="Arial"/>
                <a:cs typeface="Arial"/>
              </a:rPr>
              <a:t>sebagian </a:t>
            </a:r>
            <a:r>
              <a:rPr sz="2800" spc="-100" dirty="0">
                <a:latin typeface="Arial"/>
                <a:cs typeface="Arial"/>
              </a:rPr>
              <a:t>kecil </a:t>
            </a:r>
            <a:r>
              <a:rPr sz="2800" spc="-65" dirty="0">
                <a:latin typeface="Arial"/>
                <a:cs typeface="Arial"/>
              </a:rPr>
              <a:t>dari  </a:t>
            </a:r>
            <a:r>
              <a:rPr sz="2800" spc="-105" dirty="0">
                <a:latin typeface="Arial"/>
                <a:cs typeface="Arial"/>
              </a:rPr>
              <a:t>fragmen </a:t>
            </a:r>
            <a:r>
              <a:rPr sz="2800" spc="-155" dirty="0">
                <a:latin typeface="Arial"/>
                <a:cs typeface="Arial"/>
              </a:rPr>
              <a:t>pada </a:t>
            </a:r>
            <a:r>
              <a:rPr sz="2800" spc="-110" dirty="0">
                <a:latin typeface="Arial"/>
                <a:cs typeface="Arial"/>
              </a:rPr>
              <a:t>suatu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waktu.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i="1" spc="-245" dirty="0">
                <a:latin typeface="Arial"/>
                <a:cs typeface="Arial"/>
              </a:rPr>
              <a:t>Hypertext </a:t>
            </a:r>
            <a:r>
              <a:rPr sz="4400" i="1" spc="-285" dirty="0">
                <a:latin typeface="Arial"/>
                <a:cs typeface="Arial"/>
              </a:rPr>
              <a:t>dan </a:t>
            </a:r>
            <a:r>
              <a:rPr sz="4400" i="1" spc="-295" dirty="0">
                <a:latin typeface="Arial"/>
                <a:cs typeface="Arial"/>
              </a:rPr>
              <a:t>Hypermedia</a:t>
            </a:r>
            <a:r>
              <a:rPr sz="4400" i="1" spc="-160" dirty="0">
                <a:latin typeface="Arial"/>
                <a:cs typeface="Arial"/>
              </a:rPr>
              <a:t> </a:t>
            </a:r>
            <a:r>
              <a:rPr sz="4400" i="1" spc="-235" dirty="0">
                <a:latin typeface="Arial"/>
                <a:cs typeface="Arial"/>
              </a:rPr>
              <a:t>(Lanj.)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2590800"/>
            <a:ext cx="7847330" cy="34220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919480" indent="-6096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spc="-200" dirty="0">
                <a:latin typeface="Arial"/>
                <a:cs typeface="Arial"/>
              </a:rPr>
              <a:t>Perancangan </a:t>
            </a:r>
            <a:r>
              <a:rPr sz="3200" spc="-80" dirty="0">
                <a:latin typeface="Arial"/>
                <a:cs typeface="Arial"/>
              </a:rPr>
              <a:t>buruk </a:t>
            </a:r>
            <a:r>
              <a:rPr sz="3200" spc="-60" dirty="0">
                <a:latin typeface="Arial"/>
                <a:cs typeface="Arial"/>
              </a:rPr>
              <a:t>hypertext </a:t>
            </a:r>
            <a:r>
              <a:rPr sz="3200" spc="-195" dirty="0">
                <a:latin typeface="Arial"/>
                <a:cs typeface="Arial"/>
              </a:rPr>
              <a:t>yang</a:t>
            </a:r>
            <a:r>
              <a:rPr sz="3200" spc="-33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sering  </a:t>
            </a:r>
            <a:r>
              <a:rPr sz="3200" spc="-40" dirty="0">
                <a:latin typeface="Arial"/>
                <a:cs typeface="Arial"/>
              </a:rPr>
              <a:t>ditemui </a:t>
            </a:r>
            <a:r>
              <a:rPr sz="3200" spc="-125" dirty="0">
                <a:latin typeface="Arial"/>
                <a:cs typeface="Arial"/>
              </a:rPr>
              <a:t>(Rivlin </a:t>
            </a:r>
            <a:r>
              <a:rPr sz="3200" spc="-5" dirty="0">
                <a:latin typeface="Arial"/>
                <a:cs typeface="Arial"/>
              </a:rPr>
              <a:t>et</a:t>
            </a:r>
            <a:r>
              <a:rPr sz="3200" spc="-345" dirty="0">
                <a:latin typeface="Arial"/>
                <a:cs typeface="Arial"/>
              </a:rPr>
              <a:t> </a:t>
            </a:r>
            <a:r>
              <a:rPr sz="3200" spc="-90" dirty="0">
                <a:latin typeface="Arial"/>
                <a:cs typeface="Arial"/>
              </a:rPr>
              <a:t>al.):</a:t>
            </a:r>
            <a:endParaRPr sz="32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10" dirty="0">
                <a:latin typeface="Arial"/>
                <a:cs typeface="Arial"/>
              </a:rPr>
              <a:t>Terlalu </a:t>
            </a:r>
            <a:r>
              <a:rPr sz="2800" spc="-150" dirty="0">
                <a:latin typeface="Arial"/>
                <a:cs typeface="Arial"/>
              </a:rPr>
              <a:t>banyak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link.</a:t>
            </a:r>
            <a:endParaRPr sz="2800" dirty="0">
              <a:latin typeface="Arial"/>
              <a:cs typeface="Arial"/>
            </a:endParaRPr>
          </a:p>
          <a:p>
            <a:pPr marL="1003300" marR="451484" lvl="1" indent="-533400" algn="just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45" dirty="0">
                <a:latin typeface="Arial"/>
                <a:cs typeface="Arial"/>
              </a:rPr>
              <a:t>Rantai </a:t>
            </a:r>
            <a:r>
              <a:rPr sz="2800" spc="-50" dirty="0">
                <a:latin typeface="Arial"/>
                <a:cs typeface="Arial"/>
              </a:rPr>
              <a:t>link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30" dirty="0">
                <a:latin typeface="Arial"/>
                <a:cs typeface="Arial"/>
              </a:rPr>
              <a:t>panjang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140" dirty="0">
                <a:latin typeface="Arial"/>
                <a:cs typeface="Arial"/>
              </a:rPr>
              <a:t>mencapai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materi 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relevan.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10" dirty="0">
                <a:latin typeface="Arial"/>
                <a:cs typeface="Arial"/>
              </a:rPr>
              <a:t>Terlalu </a:t>
            </a:r>
            <a:r>
              <a:rPr sz="2800" spc="-150" dirty="0">
                <a:latin typeface="Arial"/>
                <a:cs typeface="Arial"/>
              </a:rPr>
              <a:t>banyak </a:t>
            </a:r>
            <a:r>
              <a:rPr sz="2800" spc="-40" dirty="0">
                <a:latin typeface="Arial"/>
                <a:cs typeface="Arial"/>
              </a:rPr>
              <a:t>artikel </a:t>
            </a:r>
            <a:r>
              <a:rPr sz="2800" spc="-130" dirty="0">
                <a:latin typeface="Arial"/>
                <a:cs typeface="Arial"/>
              </a:rPr>
              <a:t>panjang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33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membosankan.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0829" y="574516"/>
            <a:ext cx="78473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i="1" spc="-245" dirty="0">
                <a:latin typeface="Arial"/>
                <a:cs typeface="Arial"/>
              </a:rPr>
              <a:t>Hypertext </a:t>
            </a:r>
            <a:r>
              <a:rPr sz="4400" i="1" spc="-285" dirty="0">
                <a:latin typeface="Arial"/>
                <a:cs typeface="Arial"/>
              </a:rPr>
              <a:t>dan </a:t>
            </a:r>
            <a:r>
              <a:rPr sz="4400" i="1" spc="-295" dirty="0">
                <a:latin typeface="Arial"/>
                <a:cs typeface="Arial"/>
              </a:rPr>
              <a:t>Hypermedia</a:t>
            </a:r>
            <a:r>
              <a:rPr sz="4400" i="1" spc="-160" dirty="0">
                <a:latin typeface="Arial"/>
                <a:cs typeface="Arial"/>
              </a:rPr>
              <a:t> </a:t>
            </a:r>
            <a:r>
              <a:rPr sz="4400" i="1" spc="-235" dirty="0">
                <a:latin typeface="Arial"/>
                <a:cs typeface="Arial"/>
              </a:rPr>
              <a:t>(Lanj.)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30829" y="2163368"/>
            <a:ext cx="7125334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Fitur-fitur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65" dirty="0">
                <a:latin typeface="Arial"/>
                <a:cs typeface="Arial"/>
              </a:rPr>
              <a:t>perlu </a:t>
            </a:r>
            <a:r>
              <a:rPr sz="3200" spc="-114" dirty="0">
                <a:latin typeface="Arial"/>
                <a:cs typeface="Arial"/>
              </a:rPr>
              <a:t>didukung </a:t>
            </a:r>
            <a:r>
              <a:rPr sz="3200" spc="-90" dirty="0">
                <a:latin typeface="Arial"/>
                <a:cs typeface="Arial"/>
              </a:rPr>
              <a:t>oleh </a:t>
            </a:r>
            <a:r>
              <a:rPr sz="3200" spc="-70" dirty="0">
                <a:latin typeface="Arial"/>
                <a:cs typeface="Arial"/>
              </a:rPr>
              <a:t>alat</a:t>
            </a:r>
            <a:r>
              <a:rPr sz="3200" spc="-475" dirty="0">
                <a:latin typeface="Arial"/>
                <a:cs typeface="Arial"/>
              </a:rPr>
              <a:t> </a:t>
            </a:r>
            <a:r>
              <a:rPr sz="3200" spc="-70" dirty="0">
                <a:latin typeface="Arial"/>
                <a:cs typeface="Arial"/>
              </a:rPr>
              <a:t>bantu  </a:t>
            </a:r>
            <a:r>
              <a:rPr sz="3200" spc="-110" dirty="0">
                <a:latin typeface="Arial"/>
                <a:cs typeface="Arial"/>
              </a:rPr>
              <a:t>pembuatan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hypertext:</a:t>
            </a:r>
            <a:endParaRPr sz="32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04722" y="3414521"/>
          <a:ext cx="8001000" cy="3079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8380"/>
                <a:gridCol w="5722620"/>
              </a:tblGrid>
              <a:tr h="54737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35" dirty="0">
                          <a:latin typeface="Trebuchet MS"/>
                          <a:cs typeface="Trebuchet MS"/>
                        </a:rPr>
                        <a:t>Aksi</a:t>
                      </a:r>
                      <a:endParaRPr sz="2800" dirty="0">
                        <a:latin typeface="Trebuchet MS"/>
                        <a:cs typeface="Trebuchet MS"/>
                      </a:endParaRPr>
                    </a:p>
                  </a:txBody>
                  <a:tcPr marL="0" marR="0" marT="2349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85" dirty="0">
                          <a:latin typeface="Trebuchet MS"/>
                          <a:cs typeface="Trebuchet MS"/>
                        </a:rPr>
                        <a:t>Objek</a:t>
                      </a:r>
                      <a:endParaRPr sz="2800" dirty="0">
                        <a:latin typeface="Trebuchet MS"/>
                        <a:cs typeface="Trebuchet MS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512445">
                <a:tc>
                  <a:txBody>
                    <a:bodyPr/>
                    <a:lstStyle/>
                    <a:p>
                      <a:pPr marL="105410">
                        <a:lnSpc>
                          <a:spcPts val="3279"/>
                        </a:lnSpc>
                      </a:pPr>
                      <a:r>
                        <a:rPr sz="2800" spc="-30" dirty="0">
                          <a:latin typeface="Arial"/>
                          <a:cs typeface="Arial"/>
                        </a:rPr>
                        <a:t>Import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3279"/>
                        </a:lnSpc>
                      </a:pPr>
                      <a:r>
                        <a:rPr sz="2800" spc="-170" dirty="0">
                          <a:latin typeface="Arial"/>
                          <a:cs typeface="Arial"/>
                        </a:rPr>
                        <a:t>An </a:t>
                      </a:r>
                      <a:r>
                        <a:rPr sz="2800" spc="-55" dirty="0">
                          <a:latin typeface="Arial"/>
                          <a:cs typeface="Arial"/>
                        </a:rPr>
                        <a:t>article </a:t>
                      </a:r>
                      <a:r>
                        <a:rPr sz="2800" spc="-2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28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10" dirty="0">
                          <a:latin typeface="Arial"/>
                          <a:cs typeface="Arial"/>
                        </a:rPr>
                        <a:t>node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12445">
                <a:tc>
                  <a:txBody>
                    <a:bodyPr/>
                    <a:lstStyle/>
                    <a:p>
                      <a:pPr marL="105410">
                        <a:lnSpc>
                          <a:spcPts val="3275"/>
                        </a:lnSpc>
                      </a:pPr>
                      <a:r>
                        <a:rPr sz="2800" spc="-110" dirty="0">
                          <a:latin typeface="Arial"/>
                          <a:cs typeface="Arial"/>
                        </a:rPr>
                        <a:t>Edit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3275"/>
                        </a:lnSpc>
                      </a:pPr>
                      <a:r>
                        <a:rPr sz="2800" spc="-2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0" dirty="0">
                          <a:latin typeface="Arial"/>
                          <a:cs typeface="Arial"/>
                        </a:rPr>
                        <a:t>link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12445">
                <a:tc>
                  <a:txBody>
                    <a:bodyPr/>
                    <a:lstStyle/>
                    <a:p>
                      <a:pPr marL="105410">
                        <a:lnSpc>
                          <a:spcPts val="3279"/>
                        </a:lnSpc>
                      </a:pPr>
                      <a:r>
                        <a:rPr sz="2800" spc="-114" dirty="0">
                          <a:latin typeface="Arial"/>
                          <a:cs typeface="Arial"/>
                        </a:rPr>
                        <a:t>Export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3279"/>
                        </a:lnSpc>
                      </a:pPr>
                      <a:r>
                        <a:rPr sz="2800" spc="-120" dirty="0">
                          <a:latin typeface="Arial"/>
                          <a:cs typeface="Arial"/>
                        </a:rPr>
                        <a:t>Collections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2800" spc="-90" dirty="0">
                          <a:latin typeface="Arial"/>
                          <a:cs typeface="Arial"/>
                        </a:rPr>
                        <a:t>articles </a:t>
                      </a:r>
                      <a:r>
                        <a:rPr sz="2800" spc="-2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2800" spc="-3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50" dirty="0">
                          <a:latin typeface="Arial"/>
                          <a:cs typeface="Arial"/>
                        </a:rPr>
                        <a:t>nodes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512445">
                <a:tc>
                  <a:txBody>
                    <a:bodyPr/>
                    <a:lstStyle/>
                    <a:p>
                      <a:pPr marL="105410">
                        <a:lnSpc>
                          <a:spcPts val="3275"/>
                        </a:lnSpc>
                      </a:pPr>
                      <a:r>
                        <a:rPr sz="2800" spc="-65" dirty="0">
                          <a:latin typeface="Arial"/>
                          <a:cs typeface="Arial"/>
                        </a:rPr>
                        <a:t>Print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3275"/>
                        </a:lnSpc>
                      </a:pPr>
                      <a:r>
                        <a:rPr sz="2800" spc="-185" dirty="0">
                          <a:latin typeface="Arial"/>
                          <a:cs typeface="Arial"/>
                        </a:rPr>
                        <a:t>Webs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8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00" dirty="0">
                          <a:latin typeface="Arial"/>
                          <a:cs typeface="Arial"/>
                        </a:rPr>
                        <a:t>links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105410">
                        <a:lnSpc>
                          <a:spcPts val="3279"/>
                        </a:lnSpc>
                      </a:pPr>
                      <a:r>
                        <a:rPr sz="2800" spc="-210" dirty="0">
                          <a:latin typeface="Arial"/>
                          <a:cs typeface="Arial"/>
                        </a:rPr>
                        <a:t>Search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ts val="3279"/>
                        </a:lnSpc>
                      </a:pPr>
                      <a:r>
                        <a:rPr sz="2800" spc="-95" dirty="0">
                          <a:latin typeface="Arial"/>
                          <a:cs typeface="Arial"/>
                        </a:rPr>
                        <a:t>Entire</a:t>
                      </a:r>
                      <a:r>
                        <a:rPr sz="2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5" dirty="0">
                          <a:latin typeface="Arial"/>
                          <a:cs typeface="Arial"/>
                        </a:rPr>
                        <a:t>hypertext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09600"/>
            <a:ext cx="78473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i="1" spc="-175" dirty="0">
                <a:latin typeface="Arial"/>
                <a:cs typeface="Arial"/>
              </a:rPr>
              <a:t>Fitur-fitur </a:t>
            </a:r>
            <a:r>
              <a:rPr sz="4000" i="1" spc="-204" dirty="0">
                <a:latin typeface="Arial"/>
                <a:cs typeface="Arial"/>
              </a:rPr>
              <a:t>dalam </a:t>
            </a:r>
            <a:r>
              <a:rPr sz="4000" i="1" spc="-265" dirty="0">
                <a:latin typeface="Arial"/>
                <a:cs typeface="Arial"/>
              </a:rPr>
              <a:t>Pembuatan</a:t>
            </a:r>
            <a:r>
              <a:rPr sz="4000" i="1" spc="-254" dirty="0">
                <a:latin typeface="Arial"/>
                <a:cs typeface="Arial"/>
              </a:rPr>
              <a:t> Web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1930399"/>
            <a:ext cx="7847330" cy="413446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22300" marR="201930" indent="-609600" algn="just">
              <a:spcBef>
                <a:spcPts val="480"/>
              </a:spcBef>
              <a:buChar char="•"/>
              <a:tabLst>
                <a:tab pos="621665" algn="l"/>
                <a:tab pos="622300" algn="l"/>
              </a:tabLst>
            </a:pPr>
            <a:r>
              <a:rPr sz="2800" spc="-20" dirty="0">
                <a:latin typeface="Arial"/>
                <a:cs typeface="Arial"/>
              </a:rPr>
              <a:t>Fitur-fitur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60" dirty="0">
                <a:latin typeface="Arial"/>
                <a:cs typeface="Arial"/>
              </a:rPr>
              <a:t>perlu </a:t>
            </a:r>
            <a:r>
              <a:rPr sz="2800" spc="-90" dirty="0">
                <a:latin typeface="Arial"/>
                <a:cs typeface="Arial"/>
              </a:rPr>
              <a:t>dipertimbangkan </a:t>
            </a:r>
            <a:r>
              <a:rPr sz="2800" spc="-120" dirty="0">
                <a:latin typeface="Arial"/>
                <a:cs typeface="Arial"/>
              </a:rPr>
              <a:t>dalam</a:t>
            </a:r>
            <a:r>
              <a:rPr sz="2800" spc="-345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alat  </a:t>
            </a:r>
            <a:r>
              <a:rPr sz="2800" spc="-70" dirty="0">
                <a:latin typeface="Arial"/>
                <a:cs typeface="Arial"/>
              </a:rPr>
              <a:t>bantu </a:t>
            </a:r>
            <a:r>
              <a:rPr sz="2800" spc="-100" dirty="0">
                <a:latin typeface="Arial"/>
                <a:cs typeface="Arial"/>
              </a:rPr>
              <a:t>pembuatan </a:t>
            </a:r>
            <a:r>
              <a:rPr sz="2800" spc="-105" dirty="0">
                <a:latin typeface="Arial"/>
                <a:cs typeface="Arial"/>
              </a:rPr>
              <a:t>situs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Web: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4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120" dirty="0">
                <a:latin typeface="Arial"/>
                <a:cs typeface="Arial"/>
              </a:rPr>
              <a:t>Macam </a:t>
            </a:r>
            <a:r>
              <a:rPr sz="2400" spc="-95" dirty="0">
                <a:latin typeface="Arial"/>
                <a:cs typeface="Arial"/>
              </a:rPr>
              <a:t>fungsi </a:t>
            </a:r>
            <a:r>
              <a:rPr sz="2400" spc="-20" dirty="0">
                <a:latin typeface="Arial"/>
                <a:cs typeface="Arial"/>
              </a:rPr>
              <a:t>edit </a:t>
            </a:r>
            <a:r>
              <a:rPr sz="2400" spc="-145" dirty="0">
                <a:latin typeface="Arial"/>
                <a:cs typeface="Arial"/>
              </a:rPr>
              <a:t>yang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tersedia.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8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120" dirty="0">
                <a:latin typeface="Arial"/>
                <a:cs typeface="Arial"/>
              </a:rPr>
              <a:t>Ketersediaan </a:t>
            </a:r>
            <a:r>
              <a:rPr sz="2400" spc="-35" dirty="0">
                <a:latin typeface="Arial"/>
                <a:cs typeface="Arial"/>
              </a:rPr>
              <a:t>daftar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link.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8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85" dirty="0">
                <a:latin typeface="Arial"/>
                <a:cs typeface="Arial"/>
              </a:rPr>
              <a:t>Verifikasi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link.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8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120" dirty="0">
                <a:latin typeface="Arial"/>
                <a:cs typeface="Arial"/>
              </a:rPr>
              <a:t>Macam </a:t>
            </a:r>
            <a:r>
              <a:rPr sz="2400" spc="-50" dirty="0">
                <a:latin typeface="Arial"/>
                <a:cs typeface="Arial"/>
              </a:rPr>
              <a:t>perintah </a:t>
            </a:r>
            <a:r>
              <a:rPr sz="2400" spc="-65" dirty="0">
                <a:latin typeface="Arial"/>
                <a:cs typeface="Arial"/>
              </a:rPr>
              <a:t>pemformatan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tampilan.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7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120" dirty="0">
                <a:latin typeface="Arial"/>
                <a:cs typeface="Arial"/>
              </a:rPr>
              <a:t>Ketersediaan </a:t>
            </a:r>
            <a:r>
              <a:rPr sz="2400" spc="-95" dirty="0">
                <a:latin typeface="Arial"/>
                <a:cs typeface="Arial"/>
              </a:rPr>
              <a:t>fungsi </a:t>
            </a:r>
            <a:r>
              <a:rPr sz="2400" i="1" spc="-140" dirty="0">
                <a:latin typeface="Arial"/>
                <a:cs typeface="Arial"/>
              </a:rPr>
              <a:t>search </a:t>
            </a:r>
            <a:r>
              <a:rPr sz="2400" i="1" spc="-105" dirty="0">
                <a:latin typeface="Arial"/>
                <a:cs typeface="Arial"/>
              </a:rPr>
              <a:t>and</a:t>
            </a:r>
            <a:r>
              <a:rPr sz="2400" i="1" spc="-160" dirty="0">
                <a:latin typeface="Arial"/>
                <a:cs typeface="Arial"/>
              </a:rPr>
              <a:t> </a:t>
            </a:r>
            <a:r>
              <a:rPr sz="2400" i="1" spc="-100" dirty="0">
                <a:latin typeface="Arial"/>
                <a:cs typeface="Arial"/>
              </a:rPr>
              <a:t>replace</a:t>
            </a:r>
            <a:r>
              <a:rPr sz="2400" spc="-10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9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114" dirty="0">
                <a:latin typeface="Arial"/>
                <a:cs typeface="Arial"/>
              </a:rPr>
              <a:t>Kendali </a:t>
            </a:r>
            <a:r>
              <a:rPr sz="2400" spc="-125" dirty="0">
                <a:latin typeface="Arial"/>
                <a:cs typeface="Arial"/>
              </a:rPr>
              <a:t>atas</a:t>
            </a:r>
            <a:r>
              <a:rPr sz="2400" spc="-16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warna.</a:t>
            </a:r>
            <a:endParaRPr sz="2400" dirty="0">
              <a:latin typeface="Arial"/>
              <a:cs typeface="Arial"/>
            </a:endParaRPr>
          </a:p>
          <a:p>
            <a:pPr marL="1003300" lvl="1" indent="-533400" algn="just">
              <a:spcBef>
                <a:spcPts val="27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400" spc="-145" dirty="0">
                <a:latin typeface="Arial"/>
                <a:cs typeface="Arial"/>
              </a:rPr>
              <a:t>Kemampuan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75" dirty="0">
                <a:latin typeface="Arial"/>
                <a:cs typeface="Arial"/>
              </a:rPr>
              <a:t>berpindah </a:t>
            </a:r>
            <a:r>
              <a:rPr sz="2400" spc="-130" dirty="0">
                <a:latin typeface="Arial"/>
                <a:cs typeface="Arial"/>
              </a:rPr>
              <a:t>dengan </a:t>
            </a:r>
            <a:r>
              <a:rPr sz="2400" spc="-100" dirty="0">
                <a:latin typeface="Arial"/>
                <a:cs typeface="Arial"/>
              </a:rPr>
              <a:t>mudah </a:t>
            </a:r>
            <a:r>
              <a:rPr sz="2400" spc="-55" dirty="0" err="1">
                <a:latin typeface="Arial"/>
                <a:cs typeface="Arial"/>
              </a:rPr>
              <a:t>dari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95" dirty="0" smtClean="0">
                <a:latin typeface="Arial"/>
                <a:cs typeface="Arial"/>
              </a:rPr>
              <a:t>mode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i="1" spc="-45" dirty="0" smtClean="0">
                <a:latin typeface="Arial"/>
                <a:cs typeface="Arial"/>
              </a:rPr>
              <a:t>author </a:t>
            </a:r>
            <a:r>
              <a:rPr sz="2400" spc="-130" dirty="0">
                <a:latin typeface="Arial"/>
                <a:cs typeface="Arial"/>
              </a:rPr>
              <a:t>ke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i="1" spc="-90" dirty="0">
                <a:latin typeface="Arial"/>
                <a:cs typeface="Arial"/>
              </a:rPr>
              <a:t>browser</a:t>
            </a:r>
            <a:r>
              <a:rPr sz="2400" spc="-9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2458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i="1" spc="-160" dirty="0">
                <a:latin typeface="Arial"/>
                <a:cs typeface="Arial"/>
              </a:rPr>
              <a:t>Fitur-fitur </a:t>
            </a:r>
            <a:r>
              <a:rPr sz="3600" i="1" spc="-195" dirty="0">
                <a:latin typeface="Arial"/>
                <a:cs typeface="Arial"/>
              </a:rPr>
              <a:t>dalam </a:t>
            </a:r>
            <a:r>
              <a:rPr sz="3600" i="1" spc="-240" dirty="0">
                <a:latin typeface="Arial"/>
                <a:cs typeface="Arial"/>
              </a:rPr>
              <a:t>Pembuatan </a:t>
            </a:r>
            <a:r>
              <a:rPr sz="3600" i="1" spc="-225" dirty="0">
                <a:latin typeface="Arial"/>
                <a:cs typeface="Arial"/>
              </a:rPr>
              <a:t>Web</a:t>
            </a:r>
            <a:r>
              <a:rPr sz="3600" i="1" spc="-150" dirty="0">
                <a:latin typeface="Arial"/>
                <a:cs typeface="Arial"/>
              </a:rPr>
              <a:t> </a:t>
            </a:r>
            <a:r>
              <a:rPr sz="3600" i="1" spc="-195" dirty="0">
                <a:latin typeface="Arial"/>
                <a:cs typeface="Arial"/>
              </a:rPr>
              <a:t>(Lanj.)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8043" y="2103497"/>
            <a:ext cx="7841887" cy="37833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6100" indent="-533400" algn="just">
              <a:lnSpc>
                <a:spcPct val="100000"/>
              </a:lnSpc>
              <a:spcBef>
                <a:spcPts val="95"/>
              </a:spcBef>
              <a:buChar char="–"/>
              <a:tabLst>
                <a:tab pos="545465" algn="l"/>
                <a:tab pos="546100" algn="l"/>
              </a:tabLst>
            </a:pPr>
            <a:r>
              <a:rPr sz="2800" spc="-140" dirty="0">
                <a:latin typeface="Arial"/>
                <a:cs typeface="Arial"/>
              </a:rPr>
              <a:t>Ketersediaan </a:t>
            </a:r>
            <a:r>
              <a:rPr sz="2800" spc="-90" dirty="0">
                <a:latin typeface="Arial"/>
                <a:cs typeface="Arial"/>
              </a:rPr>
              <a:t>fasilitas </a:t>
            </a:r>
            <a:r>
              <a:rPr sz="2800" spc="-80" dirty="0">
                <a:latin typeface="Arial"/>
                <a:cs typeface="Arial"/>
              </a:rPr>
              <a:t>grafik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video.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spcBef>
                <a:spcPts val="10"/>
              </a:spcBef>
              <a:buChar char="–"/>
              <a:tabLst>
                <a:tab pos="545465" algn="l"/>
                <a:tab pos="546100" algn="l"/>
              </a:tabLst>
            </a:pPr>
            <a:r>
              <a:rPr sz="2800" spc="-150" dirty="0">
                <a:latin typeface="Arial"/>
                <a:cs typeface="Arial"/>
              </a:rPr>
              <a:t>Kemungkinan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kolaborasi.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buChar char="–"/>
              <a:tabLst>
                <a:tab pos="545465" algn="l"/>
                <a:tab pos="546100" algn="l"/>
              </a:tabLst>
            </a:pPr>
            <a:r>
              <a:rPr sz="2800" spc="-140" dirty="0">
                <a:latin typeface="Arial"/>
                <a:cs typeface="Arial"/>
              </a:rPr>
              <a:t>Kompresi </a:t>
            </a:r>
            <a:r>
              <a:rPr sz="2800" spc="-90" dirty="0">
                <a:latin typeface="Arial"/>
                <a:cs typeface="Arial"/>
              </a:rPr>
              <a:t>data.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buChar char="–"/>
              <a:tabLst>
                <a:tab pos="545465" algn="l"/>
                <a:tab pos="546100" algn="l"/>
              </a:tabLst>
            </a:pPr>
            <a:r>
              <a:rPr sz="2800" spc="-70" dirty="0">
                <a:latin typeface="Arial"/>
                <a:cs typeface="Arial"/>
              </a:rPr>
              <a:t>Kontrol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keamanan.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buChar char="–"/>
              <a:tabLst>
                <a:tab pos="545465" algn="l"/>
                <a:tab pos="546100" algn="l"/>
              </a:tabLst>
            </a:pPr>
            <a:r>
              <a:rPr sz="2800" spc="-125" dirty="0">
                <a:latin typeface="Arial"/>
                <a:cs typeface="Arial"/>
              </a:rPr>
              <a:t>Enkripsi.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buChar char="–"/>
              <a:tabLst>
                <a:tab pos="545465" algn="l"/>
                <a:tab pos="546100" algn="l"/>
              </a:tabLst>
            </a:pPr>
            <a:r>
              <a:rPr sz="2800" spc="-155" dirty="0">
                <a:latin typeface="Arial"/>
                <a:cs typeface="Arial"/>
              </a:rPr>
              <a:t>Kehandalan.</a:t>
            </a:r>
            <a:endParaRPr sz="2800" dirty="0">
              <a:latin typeface="Arial"/>
              <a:cs typeface="Arial"/>
            </a:endParaRPr>
          </a:p>
          <a:p>
            <a:pPr marL="546100" marR="5080" indent="-533400" algn="just">
              <a:lnSpc>
                <a:spcPts val="2690"/>
              </a:lnSpc>
              <a:spcBef>
                <a:spcPts val="660"/>
              </a:spcBef>
              <a:buChar char="–"/>
              <a:tabLst>
                <a:tab pos="545465" algn="l"/>
                <a:tab pos="546100" algn="l"/>
              </a:tabLst>
            </a:pPr>
            <a:r>
              <a:rPr sz="2800" spc="-150" dirty="0">
                <a:latin typeface="Arial"/>
                <a:cs typeface="Arial"/>
              </a:rPr>
              <a:t>Kemungkinan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95" dirty="0">
                <a:latin typeface="Arial"/>
                <a:cs typeface="Arial"/>
              </a:rPr>
              <a:t>integrasi </a:t>
            </a:r>
            <a:r>
              <a:rPr sz="2800" spc="-150" dirty="0">
                <a:latin typeface="Arial"/>
                <a:cs typeface="Arial"/>
              </a:rPr>
              <a:t>dengan </a:t>
            </a:r>
            <a:r>
              <a:rPr sz="2800" spc="-70" dirty="0">
                <a:latin typeface="Arial"/>
                <a:cs typeface="Arial"/>
              </a:rPr>
              <a:t>software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dan  </a:t>
            </a:r>
            <a:r>
              <a:rPr sz="2800" spc="-95" dirty="0">
                <a:latin typeface="Arial"/>
                <a:cs typeface="Arial"/>
              </a:rPr>
              <a:t>hardware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lain.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spcBef>
                <a:spcPts val="20"/>
              </a:spcBef>
              <a:buChar char="–"/>
              <a:tabLst>
                <a:tab pos="545465" algn="l"/>
                <a:tab pos="546100" algn="l"/>
              </a:tabLst>
            </a:pPr>
            <a:r>
              <a:rPr sz="2800" spc="-65" dirty="0">
                <a:latin typeface="Arial"/>
                <a:cs typeface="Arial"/>
              </a:rPr>
              <a:t>Impor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25" dirty="0">
                <a:latin typeface="Arial"/>
                <a:cs typeface="Arial"/>
              </a:rPr>
              <a:t>ekspor </a:t>
            </a:r>
            <a:r>
              <a:rPr sz="2800" spc="-25" dirty="0">
                <a:latin typeface="Arial"/>
                <a:cs typeface="Arial"/>
              </a:rPr>
              <a:t>format </a:t>
            </a:r>
            <a:r>
              <a:rPr sz="2800" spc="-80" dirty="0">
                <a:latin typeface="Arial"/>
                <a:cs typeface="Arial"/>
              </a:rPr>
              <a:t>pertukaran</a:t>
            </a:r>
            <a:r>
              <a:rPr sz="2800" spc="-34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standar.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2458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i="1" spc="-155" dirty="0">
                <a:latin typeface="Arial"/>
                <a:cs typeface="Arial"/>
              </a:rPr>
              <a:t>Membuat </a:t>
            </a:r>
            <a:r>
              <a:rPr sz="3600" i="1" spc="-295" dirty="0">
                <a:latin typeface="Arial"/>
                <a:cs typeface="Arial"/>
              </a:rPr>
              <a:t>Dokumen </a:t>
            </a:r>
            <a:r>
              <a:rPr sz="3600" i="1" spc="-229" dirty="0">
                <a:latin typeface="Arial"/>
                <a:cs typeface="Arial"/>
              </a:rPr>
              <a:t>untuk</a:t>
            </a:r>
            <a:r>
              <a:rPr sz="3600" i="1" spc="-125" dirty="0">
                <a:latin typeface="Arial"/>
                <a:cs typeface="Arial"/>
              </a:rPr>
              <a:t> </a:t>
            </a:r>
            <a:r>
              <a:rPr sz="3600" i="1" spc="-204" dirty="0">
                <a:latin typeface="Arial"/>
                <a:cs typeface="Arial"/>
              </a:rPr>
              <a:t>Hypertext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1905000"/>
            <a:ext cx="7847330" cy="5666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spc="-185" dirty="0">
                <a:latin typeface="Arial"/>
                <a:cs typeface="Arial"/>
              </a:rPr>
              <a:t>Dalam </a:t>
            </a:r>
            <a:r>
              <a:rPr sz="3200" spc="-95" dirty="0">
                <a:latin typeface="Arial"/>
                <a:cs typeface="Arial"/>
              </a:rPr>
              <a:t>membuat </a:t>
            </a:r>
            <a:r>
              <a:rPr sz="3200" spc="-120" dirty="0">
                <a:latin typeface="Arial"/>
                <a:cs typeface="Arial"/>
              </a:rPr>
              <a:t>dokumen </a:t>
            </a:r>
            <a:r>
              <a:rPr sz="3200" spc="-55" dirty="0">
                <a:latin typeface="Arial"/>
                <a:cs typeface="Arial"/>
              </a:rPr>
              <a:t>untuk </a:t>
            </a:r>
            <a:r>
              <a:rPr sz="3200" spc="-60" dirty="0">
                <a:latin typeface="Arial"/>
                <a:cs typeface="Arial"/>
              </a:rPr>
              <a:t>hypertext</a:t>
            </a:r>
            <a:r>
              <a:rPr sz="3200" spc="-380" dirty="0">
                <a:latin typeface="Arial"/>
                <a:cs typeface="Arial"/>
              </a:rPr>
              <a:t> </a:t>
            </a:r>
            <a:r>
              <a:rPr sz="3200" spc="-65" dirty="0">
                <a:latin typeface="Arial"/>
                <a:cs typeface="Arial"/>
              </a:rPr>
              <a:t>perlu  </a:t>
            </a:r>
            <a:r>
              <a:rPr sz="3200" spc="-80" dirty="0">
                <a:latin typeface="Arial"/>
                <a:cs typeface="Arial"/>
              </a:rPr>
              <a:t>diperhatikan: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71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60" dirty="0">
                <a:latin typeface="Trebuchet MS"/>
                <a:cs typeface="Trebuchet MS"/>
              </a:rPr>
              <a:t>Kenali </a:t>
            </a:r>
            <a:r>
              <a:rPr sz="2800" b="1" spc="-145" dirty="0">
                <a:latin typeface="Trebuchet MS"/>
                <a:cs typeface="Trebuchet MS"/>
              </a:rPr>
              <a:t>pemakai </a:t>
            </a:r>
            <a:r>
              <a:rPr sz="2800" b="1" spc="-135" dirty="0">
                <a:latin typeface="Trebuchet MS"/>
                <a:cs typeface="Trebuchet MS"/>
              </a:rPr>
              <a:t>dan</a:t>
            </a:r>
            <a:r>
              <a:rPr sz="2800" b="1" spc="-305" dirty="0">
                <a:latin typeface="Trebuchet MS"/>
                <a:cs typeface="Trebuchet MS"/>
              </a:rPr>
              <a:t> </a:t>
            </a:r>
            <a:r>
              <a:rPr sz="2800" b="1" spc="-125" dirty="0">
                <a:latin typeface="Trebuchet MS"/>
                <a:cs typeface="Trebuchet MS"/>
              </a:rPr>
              <a:t>tugasnya</a:t>
            </a:r>
            <a:r>
              <a:rPr sz="2800" spc="-125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756285" marR="617220" lvl="1" indent="-286385" algn="just">
              <a:lnSpc>
                <a:spcPct val="100000"/>
              </a:lnSpc>
              <a:spcBef>
                <a:spcPts val="68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40" dirty="0">
                <a:latin typeface="Trebuchet MS"/>
                <a:cs typeface="Trebuchet MS"/>
              </a:rPr>
              <a:t>Pastikan </a:t>
            </a:r>
            <a:r>
              <a:rPr sz="2800" b="1" spc="-160" dirty="0">
                <a:latin typeface="Trebuchet MS"/>
                <a:cs typeface="Trebuchet MS"/>
              </a:rPr>
              <a:t>struktur </a:t>
            </a:r>
            <a:r>
              <a:rPr sz="2800" b="1" spc="-130" dirty="0">
                <a:latin typeface="Trebuchet MS"/>
                <a:cs typeface="Trebuchet MS"/>
              </a:rPr>
              <a:t>yang </a:t>
            </a:r>
            <a:r>
              <a:rPr sz="2800" b="1" spc="-165" dirty="0">
                <a:latin typeface="Trebuchet MS"/>
                <a:cs typeface="Trebuchet MS"/>
              </a:rPr>
              <a:t>berarti </a:t>
            </a:r>
            <a:r>
              <a:rPr sz="2800" b="1" spc="-150" dirty="0">
                <a:latin typeface="Trebuchet MS"/>
                <a:cs typeface="Trebuchet MS"/>
              </a:rPr>
              <a:t>terpenting</a:t>
            </a:r>
            <a:r>
              <a:rPr sz="2800" spc="-150" dirty="0">
                <a:latin typeface="Arial"/>
                <a:cs typeface="Arial"/>
              </a:rPr>
              <a:t>.</a:t>
            </a:r>
            <a:r>
              <a:rPr sz="2800" spc="-345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Dasari  </a:t>
            </a:r>
            <a:r>
              <a:rPr sz="2800" spc="-160" dirty="0">
                <a:latin typeface="Arial"/>
                <a:cs typeface="Arial"/>
              </a:rPr>
              <a:t>pada </a:t>
            </a:r>
            <a:r>
              <a:rPr sz="2800" spc="-120" dirty="0">
                <a:latin typeface="Arial"/>
                <a:cs typeface="Arial"/>
              </a:rPr>
              <a:t>presentasi </a:t>
            </a:r>
            <a:r>
              <a:rPr sz="2800" spc="-75" dirty="0">
                <a:latin typeface="Arial"/>
                <a:cs typeface="Arial"/>
              </a:rPr>
              <a:t>informasi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25" dirty="0">
                <a:latin typeface="Arial"/>
                <a:cs typeface="Arial"/>
              </a:rPr>
              <a:t>bukan</a:t>
            </a:r>
            <a:r>
              <a:rPr sz="2800" spc="-17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teknologi.</a:t>
            </a:r>
            <a:endParaRPr sz="2800" dirty="0">
              <a:latin typeface="Arial"/>
              <a:cs typeface="Arial"/>
            </a:endParaRPr>
          </a:p>
          <a:p>
            <a:pPr marL="756285" marR="927100" lvl="1" indent="-286385" algn="just">
              <a:lnSpc>
                <a:spcPct val="100400"/>
              </a:lnSpc>
              <a:spcBef>
                <a:spcPts val="65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80" dirty="0">
                <a:latin typeface="Trebuchet MS"/>
                <a:cs typeface="Trebuchet MS"/>
              </a:rPr>
              <a:t>Terapkan </a:t>
            </a:r>
            <a:r>
              <a:rPr sz="2800" b="1" spc="-160" dirty="0">
                <a:latin typeface="Trebuchet MS"/>
                <a:cs typeface="Trebuchet MS"/>
              </a:rPr>
              <a:t>keterampilan </a:t>
            </a:r>
            <a:r>
              <a:rPr sz="2800" b="1" spc="-130" dirty="0">
                <a:latin typeface="Trebuchet MS"/>
                <a:cs typeface="Trebuchet MS"/>
              </a:rPr>
              <a:t>yang </a:t>
            </a:r>
            <a:r>
              <a:rPr sz="2800" b="1" spc="-165" dirty="0">
                <a:latin typeface="Trebuchet MS"/>
                <a:cs typeface="Trebuchet MS"/>
              </a:rPr>
              <a:t>beraneka</a:t>
            </a:r>
            <a:r>
              <a:rPr sz="2800" b="1" spc="-305" dirty="0">
                <a:latin typeface="Trebuchet MS"/>
                <a:cs typeface="Trebuchet MS"/>
              </a:rPr>
              <a:t> </a:t>
            </a:r>
            <a:r>
              <a:rPr sz="2800" b="1" spc="-110" dirty="0" err="1">
                <a:latin typeface="Trebuchet MS"/>
                <a:cs typeface="Trebuchet MS"/>
              </a:rPr>
              <a:t>ragam</a:t>
            </a:r>
            <a:r>
              <a:rPr sz="2800" spc="-110" dirty="0" smtClean="0">
                <a:latin typeface="Arial"/>
                <a:cs typeface="Arial"/>
              </a:rPr>
              <a:t>: </a:t>
            </a:r>
            <a:r>
              <a:rPr sz="2800" spc="-155" dirty="0">
                <a:latin typeface="Arial"/>
                <a:cs typeface="Arial"/>
              </a:rPr>
              <a:t>spesialis </a:t>
            </a:r>
            <a:r>
              <a:rPr sz="2800" spc="-75" dirty="0">
                <a:latin typeface="Arial"/>
                <a:cs typeface="Arial"/>
              </a:rPr>
              <a:t>informasi, </a:t>
            </a:r>
            <a:r>
              <a:rPr sz="2800" spc="-150" dirty="0">
                <a:latin typeface="Arial"/>
                <a:cs typeface="Arial"/>
              </a:rPr>
              <a:t>spesialis </a:t>
            </a:r>
            <a:r>
              <a:rPr sz="2800" spc="-90" dirty="0">
                <a:latin typeface="Arial"/>
                <a:cs typeface="Arial"/>
              </a:rPr>
              <a:t>isi,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teknologis.</a:t>
            </a:r>
            <a:endParaRPr sz="2800" dirty="0">
              <a:latin typeface="Arial"/>
              <a:cs typeface="Arial"/>
            </a:endParaRPr>
          </a:p>
          <a:p>
            <a:pPr marL="756285" marR="185420" lvl="1" indent="-286385" algn="just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40" dirty="0">
                <a:latin typeface="Trebuchet MS"/>
                <a:cs typeface="Trebuchet MS"/>
              </a:rPr>
              <a:t>Hargai </a:t>
            </a:r>
            <a:r>
              <a:rPr sz="2800" b="1" spc="-135" dirty="0">
                <a:latin typeface="Trebuchet MS"/>
                <a:cs typeface="Trebuchet MS"/>
              </a:rPr>
              <a:t>pemilahan</a:t>
            </a:r>
            <a:r>
              <a:rPr sz="2800" spc="-135" dirty="0">
                <a:latin typeface="Arial"/>
                <a:cs typeface="Arial"/>
              </a:rPr>
              <a:t>. </a:t>
            </a:r>
            <a:r>
              <a:rPr sz="2800" spc="-35" dirty="0">
                <a:latin typeface="Arial"/>
                <a:cs typeface="Arial"/>
              </a:rPr>
              <a:t>Atur </a:t>
            </a:r>
            <a:r>
              <a:rPr sz="2800" spc="-75" dirty="0">
                <a:latin typeface="Arial"/>
                <a:cs typeface="Arial"/>
              </a:rPr>
              <a:t>informasi </a:t>
            </a:r>
            <a:r>
              <a:rPr sz="2800" spc="-85" dirty="0" err="1">
                <a:latin typeface="Arial"/>
                <a:cs typeface="Arial"/>
              </a:rPr>
              <a:t>menjadi</a:t>
            </a:r>
            <a:r>
              <a:rPr sz="2800" spc="-380" dirty="0">
                <a:latin typeface="Arial"/>
                <a:cs typeface="Arial"/>
              </a:rPr>
              <a:t> </a:t>
            </a:r>
            <a:r>
              <a:rPr sz="2800" spc="-130" dirty="0" err="1" smtClean="0">
                <a:latin typeface="Arial"/>
                <a:cs typeface="Arial"/>
              </a:rPr>
              <a:t>bongkah-</a:t>
            </a:r>
            <a:r>
              <a:rPr sz="2800" spc="-140" dirty="0" err="1" smtClean="0">
                <a:latin typeface="Arial"/>
                <a:cs typeface="Arial"/>
              </a:rPr>
              <a:t>bongkah</a:t>
            </a:r>
            <a:r>
              <a:rPr sz="2800" spc="-140" dirty="0" smtClean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>
                <a:latin typeface="Arial"/>
                <a:cs typeface="Arial"/>
              </a:rPr>
              <a:t>membahas </a:t>
            </a:r>
            <a:r>
              <a:rPr sz="2800" spc="-114" dirty="0">
                <a:latin typeface="Arial"/>
                <a:cs typeface="Arial"/>
              </a:rPr>
              <a:t>satu </a:t>
            </a:r>
            <a:r>
              <a:rPr sz="2800" spc="-35" dirty="0">
                <a:latin typeface="Arial"/>
                <a:cs typeface="Arial"/>
              </a:rPr>
              <a:t>topik, </a:t>
            </a:r>
            <a:r>
              <a:rPr sz="2800" spc="-80" dirty="0">
                <a:latin typeface="Arial"/>
                <a:cs typeface="Arial"/>
              </a:rPr>
              <a:t>tema, </a:t>
            </a:r>
            <a:r>
              <a:rPr sz="2800" spc="-90" dirty="0">
                <a:latin typeface="Arial"/>
                <a:cs typeface="Arial"/>
              </a:rPr>
              <a:t>atau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ide.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631629"/>
            <a:ext cx="7923530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i="1" spc="-155" dirty="0">
                <a:latin typeface="Arial"/>
                <a:cs typeface="Arial"/>
              </a:rPr>
              <a:t>Membuat </a:t>
            </a:r>
            <a:r>
              <a:rPr sz="3600" i="1" spc="-295" dirty="0">
                <a:latin typeface="Arial"/>
                <a:cs typeface="Arial"/>
              </a:rPr>
              <a:t>Dokumen </a:t>
            </a:r>
            <a:r>
              <a:rPr sz="3600" i="1" spc="-229" dirty="0">
                <a:latin typeface="Arial"/>
                <a:cs typeface="Arial"/>
              </a:rPr>
              <a:t>untuk </a:t>
            </a:r>
            <a:r>
              <a:rPr sz="3600" i="1" spc="-204" dirty="0">
                <a:latin typeface="Arial"/>
                <a:cs typeface="Arial"/>
              </a:rPr>
              <a:t>Hypertext</a:t>
            </a:r>
            <a:r>
              <a:rPr sz="3600" i="1" spc="-105" dirty="0">
                <a:latin typeface="Arial"/>
                <a:cs typeface="Arial"/>
              </a:rPr>
              <a:t> </a:t>
            </a:r>
            <a:r>
              <a:rPr sz="3600" i="1" spc="-195" dirty="0">
                <a:latin typeface="Arial"/>
                <a:cs typeface="Arial"/>
              </a:rPr>
              <a:t>(Lanj.)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399" y="2506472"/>
            <a:ext cx="7923531" cy="3726661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99085" marR="5080" indent="-286385" algn="just">
              <a:spcBef>
                <a:spcPts val="480"/>
              </a:spcBef>
              <a:buFont typeface="Arial"/>
              <a:buChar char="–"/>
              <a:tabLst>
                <a:tab pos="299720" algn="l"/>
              </a:tabLst>
            </a:pPr>
            <a:r>
              <a:rPr sz="2800" b="1" spc="-200" dirty="0">
                <a:latin typeface="Trebuchet MS"/>
                <a:cs typeface="Trebuchet MS"/>
              </a:rPr>
              <a:t>Tunjukkan </a:t>
            </a:r>
            <a:r>
              <a:rPr sz="2800" b="1" spc="-140" dirty="0">
                <a:latin typeface="Trebuchet MS"/>
                <a:cs typeface="Trebuchet MS"/>
              </a:rPr>
              <a:t>hubungan </a:t>
            </a:r>
            <a:r>
              <a:rPr sz="2800" b="1" spc="-130" dirty="0">
                <a:latin typeface="Trebuchet MS"/>
                <a:cs typeface="Trebuchet MS"/>
              </a:rPr>
              <a:t>yang </a:t>
            </a:r>
            <a:r>
              <a:rPr sz="2800" b="1" spc="-105" dirty="0">
                <a:latin typeface="Trebuchet MS"/>
                <a:cs typeface="Trebuchet MS"/>
              </a:rPr>
              <a:t>ada</a:t>
            </a:r>
            <a:r>
              <a:rPr sz="2800" spc="-105" dirty="0">
                <a:latin typeface="Arial"/>
                <a:cs typeface="Arial"/>
              </a:rPr>
              <a:t>. </a:t>
            </a:r>
            <a:r>
              <a:rPr sz="2800" spc="-110" dirty="0">
                <a:latin typeface="Arial"/>
                <a:cs typeface="Arial"/>
              </a:rPr>
              <a:t>Terlalu </a:t>
            </a:r>
            <a:r>
              <a:rPr sz="2800" spc="-75" dirty="0">
                <a:latin typeface="Arial"/>
                <a:cs typeface="Arial"/>
              </a:rPr>
              <a:t>sedikit </a:t>
            </a:r>
            <a:r>
              <a:rPr sz="2800" spc="-50" dirty="0">
                <a:latin typeface="Arial"/>
                <a:cs typeface="Arial"/>
              </a:rPr>
              <a:t>link  </a:t>
            </a:r>
            <a:r>
              <a:rPr sz="2800" spc="-140" dirty="0">
                <a:latin typeface="Arial"/>
                <a:cs typeface="Arial"/>
              </a:rPr>
              <a:t>membosankan; </a:t>
            </a:r>
            <a:r>
              <a:rPr sz="2800" spc="-40" dirty="0">
                <a:latin typeface="Arial"/>
                <a:cs typeface="Arial"/>
              </a:rPr>
              <a:t>terlalu </a:t>
            </a:r>
            <a:r>
              <a:rPr sz="2800" spc="-150" dirty="0">
                <a:latin typeface="Arial"/>
                <a:cs typeface="Arial"/>
              </a:rPr>
              <a:t>banyak </a:t>
            </a:r>
            <a:r>
              <a:rPr sz="2800" spc="-90" dirty="0">
                <a:latin typeface="Arial"/>
                <a:cs typeface="Arial"/>
              </a:rPr>
              <a:t>membuat</a:t>
            </a:r>
            <a:r>
              <a:rPr sz="2800" spc="-18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kewalahan.</a:t>
            </a:r>
            <a:endParaRPr sz="2800" dirty="0">
              <a:latin typeface="Arial"/>
              <a:cs typeface="Arial"/>
            </a:endParaRPr>
          </a:p>
          <a:p>
            <a:pPr marL="299085" indent="-286385" algn="just">
              <a:spcBef>
                <a:spcPts val="295"/>
              </a:spcBef>
              <a:buFont typeface="Arial"/>
              <a:buChar char="–"/>
              <a:tabLst>
                <a:tab pos="299720" algn="l"/>
              </a:tabLst>
            </a:pPr>
            <a:r>
              <a:rPr sz="2800" b="1" spc="-140" dirty="0">
                <a:latin typeface="Trebuchet MS"/>
                <a:cs typeface="Trebuchet MS"/>
              </a:rPr>
              <a:t>Pastikan </a:t>
            </a:r>
            <a:r>
              <a:rPr sz="2800" b="1" spc="-175" dirty="0">
                <a:latin typeface="Trebuchet MS"/>
                <a:cs typeface="Trebuchet MS"/>
              </a:rPr>
              <a:t>penjelajahan</a:t>
            </a:r>
            <a:r>
              <a:rPr sz="2800" b="1" spc="-254" dirty="0">
                <a:latin typeface="Trebuchet MS"/>
                <a:cs typeface="Trebuchet MS"/>
              </a:rPr>
              <a:t> </a:t>
            </a:r>
            <a:r>
              <a:rPr sz="2800" b="1" spc="-145" dirty="0">
                <a:latin typeface="Trebuchet MS"/>
                <a:cs typeface="Trebuchet MS"/>
              </a:rPr>
              <a:t>sederhana</a:t>
            </a:r>
            <a:r>
              <a:rPr sz="2800" spc="-145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299085" marR="1009015" indent="-286385" algn="just">
              <a:spcBef>
                <a:spcPts val="665"/>
              </a:spcBef>
              <a:buFont typeface="Arial"/>
              <a:buChar char="–"/>
              <a:tabLst>
                <a:tab pos="299720" algn="l"/>
              </a:tabLst>
            </a:pPr>
            <a:r>
              <a:rPr sz="2800" b="1" spc="-145" dirty="0">
                <a:latin typeface="Trebuchet MS"/>
                <a:cs typeface="Trebuchet MS"/>
              </a:rPr>
              <a:t>Rancang </a:t>
            </a:r>
            <a:r>
              <a:rPr sz="2800" b="1" spc="-140" dirty="0">
                <a:latin typeface="Trebuchet MS"/>
                <a:cs typeface="Trebuchet MS"/>
              </a:rPr>
              <a:t>setiap </a:t>
            </a:r>
            <a:r>
              <a:rPr sz="2800" b="1" spc="-145" dirty="0">
                <a:latin typeface="Trebuchet MS"/>
                <a:cs typeface="Trebuchet MS"/>
              </a:rPr>
              <a:t>layar </a:t>
            </a:r>
            <a:r>
              <a:rPr sz="2800" b="1" spc="-140" dirty="0">
                <a:latin typeface="Trebuchet MS"/>
                <a:cs typeface="Trebuchet MS"/>
              </a:rPr>
              <a:t>dengan hati-hati</a:t>
            </a:r>
            <a:r>
              <a:rPr sz="2800" spc="-140" dirty="0">
                <a:latin typeface="Arial"/>
                <a:cs typeface="Arial"/>
              </a:rPr>
              <a:t>.</a:t>
            </a:r>
            <a:r>
              <a:rPr sz="2800" spc="-375" dirty="0">
                <a:latin typeface="Arial"/>
                <a:cs typeface="Arial"/>
              </a:rPr>
              <a:t> </a:t>
            </a:r>
            <a:r>
              <a:rPr sz="2800" spc="-210" dirty="0">
                <a:latin typeface="Arial"/>
                <a:cs typeface="Arial"/>
              </a:rPr>
              <a:t>Fokus  </a:t>
            </a:r>
            <a:r>
              <a:rPr sz="2800" spc="-75" dirty="0">
                <a:latin typeface="Arial"/>
                <a:cs typeface="Arial"/>
              </a:rPr>
              <a:t>perhatian </a:t>
            </a:r>
            <a:r>
              <a:rPr sz="2800" spc="-120" dirty="0">
                <a:latin typeface="Arial"/>
                <a:cs typeface="Arial"/>
              </a:rPr>
              <a:t>jelas, </a:t>
            </a:r>
            <a:r>
              <a:rPr sz="2800" spc="-40" dirty="0">
                <a:latin typeface="Arial"/>
                <a:cs typeface="Arial"/>
              </a:rPr>
              <a:t>judul </a:t>
            </a:r>
            <a:r>
              <a:rPr sz="2800" spc="-114" dirty="0">
                <a:latin typeface="Arial"/>
                <a:cs typeface="Arial"/>
              </a:rPr>
              <a:t>memandu, </a:t>
            </a:r>
            <a:r>
              <a:rPr sz="2800" spc="-50" dirty="0">
                <a:latin typeface="Arial"/>
                <a:cs typeface="Arial"/>
              </a:rPr>
              <a:t>link </a:t>
            </a:r>
            <a:r>
              <a:rPr sz="2800" spc="-85" dirty="0">
                <a:latin typeface="Arial"/>
                <a:cs typeface="Arial"/>
              </a:rPr>
              <a:t>menjadi  </a:t>
            </a:r>
            <a:r>
              <a:rPr sz="2800" spc="-130" dirty="0">
                <a:latin typeface="Arial"/>
                <a:cs typeface="Arial"/>
              </a:rPr>
              <a:t>panduan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berguna.</a:t>
            </a:r>
            <a:endParaRPr sz="2800" dirty="0">
              <a:latin typeface="Arial"/>
              <a:cs typeface="Arial"/>
            </a:endParaRPr>
          </a:p>
          <a:p>
            <a:pPr marL="299085" marR="249554" indent="-286385" algn="just">
              <a:spcBef>
                <a:spcPts val="720"/>
              </a:spcBef>
              <a:buFont typeface="Arial"/>
              <a:buChar char="–"/>
              <a:tabLst>
                <a:tab pos="299720" algn="l"/>
              </a:tabLst>
            </a:pPr>
            <a:r>
              <a:rPr sz="2800" b="1" spc="-140" dirty="0">
                <a:latin typeface="Trebuchet MS"/>
                <a:cs typeface="Trebuchet MS"/>
              </a:rPr>
              <a:t>Gunakan </a:t>
            </a:r>
            <a:r>
              <a:rPr sz="2800" b="1" spc="-150" dirty="0">
                <a:latin typeface="Trebuchet MS"/>
                <a:cs typeface="Trebuchet MS"/>
              </a:rPr>
              <a:t>beban </a:t>
            </a:r>
            <a:r>
              <a:rPr sz="2800" b="1" spc="-140" dirty="0">
                <a:latin typeface="Trebuchet MS"/>
                <a:cs typeface="Trebuchet MS"/>
              </a:rPr>
              <a:t>kognitif </a:t>
            </a:r>
            <a:r>
              <a:rPr sz="2800" b="1" spc="-130" dirty="0">
                <a:latin typeface="Trebuchet MS"/>
                <a:cs typeface="Trebuchet MS"/>
              </a:rPr>
              <a:t>yang </a:t>
            </a:r>
            <a:r>
              <a:rPr sz="2800" b="1" spc="-150" dirty="0">
                <a:latin typeface="Trebuchet MS"/>
                <a:cs typeface="Trebuchet MS"/>
              </a:rPr>
              <a:t>rendah</a:t>
            </a:r>
            <a:r>
              <a:rPr sz="2800" spc="-150" dirty="0">
                <a:latin typeface="Arial"/>
                <a:cs typeface="Arial"/>
              </a:rPr>
              <a:t>.</a:t>
            </a:r>
            <a:r>
              <a:rPr sz="2800" spc="-34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Minimalkan  </a:t>
            </a:r>
            <a:r>
              <a:rPr sz="2800" spc="-130" dirty="0">
                <a:latin typeface="Arial"/>
                <a:cs typeface="Arial"/>
              </a:rPr>
              <a:t>beban </a:t>
            </a:r>
            <a:r>
              <a:rPr sz="2800" spc="-100" dirty="0">
                <a:latin typeface="Arial"/>
                <a:cs typeface="Arial"/>
              </a:rPr>
              <a:t>ingatan </a:t>
            </a:r>
            <a:r>
              <a:rPr sz="2800" spc="-145" dirty="0">
                <a:latin typeface="Arial"/>
                <a:cs typeface="Arial"/>
              </a:rPr>
              <a:t>jangka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pendek.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879087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i="1" spc="-245" dirty="0">
                <a:latin typeface="Arial"/>
                <a:cs typeface="Arial"/>
              </a:rPr>
              <a:t>World </a:t>
            </a:r>
            <a:r>
              <a:rPr sz="4400" i="1" spc="-240" dirty="0">
                <a:latin typeface="Arial"/>
                <a:cs typeface="Arial"/>
              </a:rPr>
              <a:t>Wide </a:t>
            </a:r>
            <a:r>
              <a:rPr sz="4400" i="1" spc="-275" dirty="0">
                <a:latin typeface="Arial"/>
                <a:cs typeface="Arial"/>
              </a:rPr>
              <a:t>Web </a:t>
            </a:r>
            <a:r>
              <a:rPr sz="4400" i="1" spc="-260" dirty="0">
                <a:latin typeface="Arial"/>
                <a:cs typeface="Arial"/>
              </a:rPr>
              <a:t>in</a:t>
            </a:r>
            <a:r>
              <a:rPr sz="4400" i="1" spc="-210" dirty="0">
                <a:latin typeface="Arial"/>
                <a:cs typeface="Arial"/>
              </a:rPr>
              <a:t> </a:t>
            </a:r>
            <a:r>
              <a:rPr sz="4400" i="1" spc="-215" dirty="0">
                <a:latin typeface="Arial"/>
                <a:cs typeface="Arial"/>
              </a:rPr>
              <a:t>IMK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8800" y="2002876"/>
            <a:ext cx="7771130" cy="385682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935"/>
              </a:spcBef>
              <a:buChar char="•"/>
              <a:tabLst>
                <a:tab pos="355600" algn="l"/>
              </a:tabLst>
            </a:pPr>
            <a:r>
              <a:rPr sz="3200" spc="-200" dirty="0">
                <a:latin typeface="Arial"/>
                <a:cs typeface="Arial"/>
              </a:rPr>
              <a:t>Banyaknya </a:t>
            </a:r>
            <a:r>
              <a:rPr sz="3200" spc="-145" dirty="0">
                <a:latin typeface="Arial"/>
                <a:cs typeface="Arial"/>
              </a:rPr>
              <a:t>halaman </a:t>
            </a:r>
            <a:r>
              <a:rPr sz="3200" spc="-150" dirty="0">
                <a:latin typeface="Arial"/>
                <a:cs typeface="Arial"/>
              </a:rPr>
              <a:t>Web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menghasilkan: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725"/>
              </a:spcBef>
              <a:buChar char="–"/>
              <a:tabLst>
                <a:tab pos="756920" algn="l"/>
              </a:tabLst>
            </a:pPr>
            <a:r>
              <a:rPr sz="2800" spc="-114" dirty="0">
                <a:latin typeface="Arial"/>
                <a:cs typeface="Arial"/>
              </a:rPr>
              <a:t>Komentar </a:t>
            </a:r>
            <a:r>
              <a:rPr sz="2800" spc="-75" dirty="0">
                <a:latin typeface="Arial"/>
                <a:cs typeface="Arial"/>
              </a:rPr>
              <a:t>tentang </a:t>
            </a:r>
            <a:r>
              <a:rPr sz="2800" spc="-50" dirty="0">
                <a:latin typeface="Arial"/>
                <a:cs typeface="Arial"/>
              </a:rPr>
              <a:t>banjir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informasi.</a:t>
            </a:r>
            <a:endParaRPr sz="2800" dirty="0">
              <a:latin typeface="Arial"/>
              <a:cs typeface="Arial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45" dirty="0">
                <a:latin typeface="Arial"/>
                <a:cs typeface="Arial"/>
              </a:rPr>
              <a:t>Visi </a:t>
            </a:r>
            <a:r>
              <a:rPr sz="2800" spc="-70" dirty="0">
                <a:latin typeface="Arial"/>
                <a:cs typeface="Arial"/>
              </a:rPr>
              <a:t>tentang </a:t>
            </a:r>
            <a:r>
              <a:rPr sz="2800" spc="-110" dirty="0">
                <a:latin typeface="Arial"/>
                <a:cs typeface="Arial"/>
              </a:rPr>
              <a:t>memanfaatkan </a:t>
            </a:r>
            <a:r>
              <a:rPr sz="2800" spc="-50" dirty="0">
                <a:latin typeface="Arial"/>
                <a:cs typeface="Arial"/>
              </a:rPr>
              <a:t>banjir </a:t>
            </a:r>
            <a:r>
              <a:rPr sz="2800" spc="-75" dirty="0">
                <a:latin typeface="Arial"/>
                <a:cs typeface="Arial"/>
              </a:rPr>
              <a:t>informasi </a:t>
            </a:r>
            <a:r>
              <a:rPr sz="2800" spc="30" dirty="0">
                <a:latin typeface="Arial"/>
                <a:cs typeface="Arial"/>
              </a:rPr>
              <a:t>itu</a:t>
            </a:r>
            <a:r>
              <a:rPr sz="2800" spc="-434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untuk  </a:t>
            </a:r>
            <a:r>
              <a:rPr sz="2800" spc="-95" dirty="0">
                <a:latin typeface="Arial"/>
                <a:cs typeface="Arial"/>
              </a:rPr>
              <a:t>hal-hal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membangun.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30"/>
              </a:spcBef>
              <a:buChar char="•"/>
              <a:tabLst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Desain </a:t>
            </a:r>
            <a:r>
              <a:rPr sz="3200" spc="-55" dirty="0">
                <a:latin typeface="Arial"/>
                <a:cs typeface="Arial"/>
              </a:rPr>
              <a:t>untuk </a:t>
            </a:r>
            <a:r>
              <a:rPr sz="3200" spc="-114" dirty="0">
                <a:latin typeface="Arial"/>
                <a:cs typeface="Arial"/>
              </a:rPr>
              <a:t>situs </a:t>
            </a:r>
            <a:r>
              <a:rPr sz="3200" spc="-150" dirty="0">
                <a:latin typeface="Arial"/>
                <a:cs typeface="Arial"/>
              </a:rPr>
              <a:t>Web </a:t>
            </a:r>
            <a:r>
              <a:rPr sz="3200" spc="-195" dirty="0">
                <a:latin typeface="Arial"/>
                <a:cs typeface="Arial"/>
              </a:rPr>
              <a:t>yang</a:t>
            </a:r>
            <a:r>
              <a:rPr sz="3200" spc="-320" dirty="0">
                <a:latin typeface="Arial"/>
                <a:cs typeface="Arial"/>
              </a:rPr>
              <a:t> </a:t>
            </a:r>
            <a:r>
              <a:rPr sz="3200" spc="-120" dirty="0">
                <a:latin typeface="Arial"/>
                <a:cs typeface="Arial"/>
              </a:rPr>
              <a:t>baik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10 </a:t>
            </a:r>
            <a:r>
              <a:rPr sz="3200" spc="-180" dirty="0">
                <a:latin typeface="Arial"/>
                <a:cs typeface="Arial"/>
              </a:rPr>
              <a:t>kesalahan </a:t>
            </a:r>
            <a:r>
              <a:rPr sz="3200" spc="-105" dirty="0">
                <a:latin typeface="Arial"/>
                <a:cs typeface="Arial"/>
              </a:rPr>
              <a:t>utama </a:t>
            </a:r>
            <a:r>
              <a:rPr sz="3200" spc="-160" dirty="0">
                <a:latin typeface="Arial"/>
                <a:cs typeface="Arial"/>
              </a:rPr>
              <a:t>desain</a:t>
            </a:r>
            <a:r>
              <a:rPr sz="3200" spc="-229" dirty="0">
                <a:latin typeface="Arial"/>
                <a:cs typeface="Arial"/>
              </a:rPr>
              <a:t> </a:t>
            </a:r>
            <a:r>
              <a:rPr sz="3200" spc="-155" dirty="0">
                <a:latin typeface="Arial"/>
                <a:cs typeface="Arial"/>
              </a:rPr>
              <a:t>Web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10 </a:t>
            </a:r>
            <a:r>
              <a:rPr sz="3200" spc="-135" dirty="0">
                <a:latin typeface="Arial"/>
                <a:cs typeface="Arial"/>
              </a:rPr>
              <a:t>pedoman </a:t>
            </a:r>
            <a:r>
              <a:rPr sz="3200" spc="-55" dirty="0">
                <a:latin typeface="Arial"/>
                <a:cs typeface="Arial"/>
              </a:rPr>
              <a:t>terpenting </a:t>
            </a:r>
            <a:r>
              <a:rPr sz="3200" spc="-80" dirty="0">
                <a:latin typeface="Arial"/>
                <a:cs typeface="Arial"/>
              </a:rPr>
              <a:t>usability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homepage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7146" y="565559"/>
            <a:ext cx="76187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i="1" spc="-345" dirty="0">
                <a:latin typeface="Arial"/>
                <a:cs typeface="Arial"/>
              </a:rPr>
              <a:t>Desain </a:t>
            </a:r>
            <a:r>
              <a:rPr sz="4400" i="1" spc="-280" dirty="0">
                <a:latin typeface="Arial"/>
                <a:cs typeface="Arial"/>
              </a:rPr>
              <a:t>untuk </a:t>
            </a:r>
            <a:r>
              <a:rPr sz="4400" i="1" spc="-409" dirty="0">
                <a:latin typeface="Arial"/>
                <a:cs typeface="Arial"/>
              </a:rPr>
              <a:t>Situs </a:t>
            </a:r>
            <a:r>
              <a:rPr sz="4400" i="1" spc="-275" dirty="0">
                <a:latin typeface="Arial"/>
                <a:cs typeface="Arial"/>
              </a:rPr>
              <a:t>Web </a:t>
            </a:r>
            <a:r>
              <a:rPr sz="4400" i="1" spc="-310" dirty="0">
                <a:latin typeface="Arial"/>
                <a:cs typeface="Arial"/>
              </a:rPr>
              <a:t>yang</a:t>
            </a:r>
            <a:r>
              <a:rPr sz="4400" i="1" spc="135" dirty="0">
                <a:latin typeface="Arial"/>
                <a:cs typeface="Arial"/>
              </a:rPr>
              <a:t> </a:t>
            </a:r>
            <a:r>
              <a:rPr sz="4400" i="1" spc="-330" dirty="0">
                <a:latin typeface="Arial"/>
                <a:cs typeface="Arial"/>
              </a:rPr>
              <a:t>Baik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47146" y="2438400"/>
            <a:ext cx="7618730" cy="4238981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935"/>
              </a:spcBef>
              <a:buChar char="•"/>
              <a:tabLst>
                <a:tab pos="355600" algn="l"/>
              </a:tabLst>
            </a:pPr>
            <a:r>
              <a:rPr sz="3200" spc="-30" dirty="0">
                <a:latin typeface="Arial"/>
                <a:cs typeface="Arial"/>
              </a:rPr>
              <a:t>Menurut </a:t>
            </a:r>
            <a:r>
              <a:rPr sz="3200" spc="-130" dirty="0">
                <a:solidFill>
                  <a:srgbClr val="990000"/>
                </a:solidFill>
                <a:latin typeface="Arial"/>
                <a:cs typeface="Arial"/>
              </a:rPr>
              <a:t>Patrick </a:t>
            </a:r>
            <a:r>
              <a:rPr sz="3200" spc="-185" dirty="0">
                <a:solidFill>
                  <a:srgbClr val="990000"/>
                </a:solidFill>
                <a:latin typeface="Arial"/>
                <a:cs typeface="Arial"/>
              </a:rPr>
              <a:t>Lynch</a:t>
            </a:r>
            <a:r>
              <a:rPr sz="3200" spc="-185" dirty="0">
                <a:latin typeface="Arial"/>
                <a:cs typeface="Arial"/>
              </a:rPr>
              <a:t>,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160" dirty="0">
                <a:latin typeface="Arial"/>
                <a:cs typeface="Arial"/>
              </a:rPr>
              <a:t>1995</a:t>
            </a:r>
            <a:endParaRPr sz="3200" dirty="0">
              <a:latin typeface="Arial"/>
              <a:cs typeface="Arial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725"/>
              </a:spcBef>
              <a:buChar char="–"/>
              <a:tabLst>
                <a:tab pos="756920" algn="l"/>
              </a:tabLst>
            </a:pPr>
            <a:r>
              <a:rPr sz="2800" spc="-120" dirty="0">
                <a:latin typeface="Arial"/>
                <a:cs typeface="Arial"/>
              </a:rPr>
              <a:t>Menyeimbangkan </a:t>
            </a:r>
            <a:r>
              <a:rPr sz="2800" spc="-30" dirty="0">
                <a:latin typeface="Arial"/>
                <a:cs typeface="Arial"/>
              </a:rPr>
              <a:t>struktur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25" dirty="0">
                <a:latin typeface="Arial"/>
                <a:cs typeface="Arial"/>
              </a:rPr>
              <a:t>hubungan </a:t>
            </a:r>
            <a:r>
              <a:rPr sz="2800" spc="-65" dirty="0" err="1">
                <a:latin typeface="Arial"/>
                <a:cs typeface="Arial"/>
              </a:rPr>
              <a:t>dari</a:t>
            </a:r>
            <a:r>
              <a:rPr sz="2800" spc="-320" dirty="0">
                <a:latin typeface="Arial"/>
                <a:cs typeface="Arial"/>
              </a:rPr>
              <a:t> </a:t>
            </a:r>
            <a:r>
              <a:rPr sz="2800" spc="-110" dirty="0" smtClean="0">
                <a:latin typeface="Arial"/>
                <a:cs typeface="Arial"/>
              </a:rPr>
              <a:t>menu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i="1" spc="-150" dirty="0">
                <a:latin typeface="Arial"/>
                <a:cs typeface="Arial"/>
              </a:rPr>
              <a:t>home page </a:t>
            </a:r>
            <a:r>
              <a:rPr sz="2800" spc="-150" dirty="0">
                <a:latin typeface="Arial"/>
                <a:cs typeface="Arial"/>
              </a:rPr>
              <a:t>dengan </a:t>
            </a:r>
            <a:r>
              <a:rPr sz="2800" spc="-135" dirty="0">
                <a:latin typeface="Arial"/>
                <a:cs typeface="Arial"/>
              </a:rPr>
              <a:t>halaman </a:t>
            </a:r>
            <a:r>
              <a:rPr sz="2800" spc="-95" dirty="0">
                <a:latin typeface="Arial"/>
                <a:cs typeface="Arial"/>
              </a:rPr>
              <a:t>isi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80" dirty="0">
                <a:latin typeface="Arial"/>
                <a:cs typeface="Arial"/>
              </a:rPr>
              <a:t>grafik </a:t>
            </a:r>
            <a:r>
              <a:rPr sz="2800" spc="-135" dirty="0">
                <a:latin typeface="Arial"/>
                <a:cs typeface="Arial"/>
              </a:rPr>
              <a:t>dan  </a:t>
            </a:r>
            <a:r>
              <a:rPr sz="2800" spc="-110" dirty="0">
                <a:latin typeface="Arial"/>
                <a:cs typeface="Arial"/>
              </a:rPr>
              <a:t>dokumen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55" dirty="0">
                <a:latin typeface="Arial"/>
                <a:cs typeface="Arial"/>
              </a:rPr>
              <a:t>di-link.</a:t>
            </a:r>
            <a:endParaRPr sz="2800" dirty="0">
              <a:latin typeface="Arial"/>
              <a:cs typeface="Arial"/>
            </a:endParaRPr>
          </a:p>
          <a:p>
            <a:pPr marL="756285" marR="95885" lvl="1" indent="-286385" algn="just">
              <a:lnSpc>
                <a:spcPct val="100000"/>
              </a:lnSpc>
              <a:spcBef>
                <a:spcPts val="685"/>
              </a:spcBef>
              <a:buChar char="–"/>
              <a:tabLst>
                <a:tab pos="756920" algn="l"/>
              </a:tabLst>
            </a:pPr>
            <a:r>
              <a:rPr sz="2800" spc="-140" dirty="0">
                <a:latin typeface="Arial"/>
                <a:cs typeface="Arial"/>
              </a:rPr>
              <a:t>Tujuannya </a:t>
            </a:r>
            <a:r>
              <a:rPr sz="2800" spc="-135" dirty="0">
                <a:latin typeface="Arial"/>
                <a:cs typeface="Arial"/>
              </a:rPr>
              <a:t>membangun </a:t>
            </a:r>
            <a:r>
              <a:rPr sz="2800" spc="-65" dirty="0">
                <a:latin typeface="Arial"/>
                <a:cs typeface="Arial"/>
              </a:rPr>
              <a:t>hierarki </a:t>
            </a:r>
            <a:r>
              <a:rPr sz="2800" spc="-114" dirty="0">
                <a:latin typeface="Arial"/>
                <a:cs typeface="Arial"/>
              </a:rPr>
              <a:t>menu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35" dirty="0">
                <a:latin typeface="Arial"/>
                <a:cs typeface="Arial"/>
              </a:rPr>
              <a:t>halaman 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>
                <a:latin typeface="Arial"/>
                <a:cs typeface="Arial"/>
              </a:rPr>
              <a:t>berasa </a:t>
            </a:r>
            <a:r>
              <a:rPr sz="2800" spc="-105" dirty="0">
                <a:latin typeface="Arial"/>
                <a:cs typeface="Arial"/>
              </a:rPr>
              <a:t>alami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25" dirty="0">
                <a:latin typeface="Arial"/>
                <a:cs typeface="Arial"/>
              </a:rPr>
              <a:t>terstuktur </a:t>
            </a:r>
            <a:r>
              <a:rPr sz="2800" spc="-150" dirty="0">
                <a:latin typeface="Arial"/>
                <a:cs typeface="Arial"/>
              </a:rPr>
              <a:t>dengan </a:t>
            </a:r>
            <a:r>
              <a:rPr sz="2800" spc="-110" dirty="0" err="1">
                <a:latin typeface="Arial"/>
                <a:cs typeface="Arial"/>
              </a:rPr>
              <a:t>baik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135" dirty="0" err="1" smtClean="0">
                <a:latin typeface="Arial"/>
                <a:cs typeface="Arial"/>
              </a:rPr>
              <a:t>bagi</a:t>
            </a:r>
            <a:r>
              <a:rPr sz="2800" spc="-135" dirty="0" smtClean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pemakai,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55" dirty="0">
                <a:latin typeface="Arial"/>
                <a:cs typeface="Arial"/>
              </a:rPr>
              <a:t>tidak </a:t>
            </a:r>
            <a:r>
              <a:rPr sz="2800" spc="-180" dirty="0">
                <a:latin typeface="Arial"/>
                <a:cs typeface="Arial"/>
              </a:rPr>
              <a:t>mengganggu </a:t>
            </a:r>
            <a:r>
              <a:rPr sz="2800" spc="-135" dirty="0" err="1">
                <a:latin typeface="Arial"/>
                <a:cs typeface="Arial"/>
              </a:rPr>
              <a:t>pemakaian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5" dirty="0" err="1" smtClean="0">
                <a:latin typeface="Arial"/>
                <a:cs typeface="Arial"/>
              </a:rPr>
              <a:t>situs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Web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35" dirty="0">
                <a:latin typeface="Arial"/>
                <a:cs typeface="Arial"/>
              </a:rPr>
              <a:t>menyesatkan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mereka.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547302"/>
            <a:ext cx="7542530" cy="155619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4400" i="1" spc="-215" dirty="0">
                <a:latin typeface="Arial"/>
                <a:cs typeface="Arial"/>
              </a:rPr>
              <a:t>10 </a:t>
            </a:r>
            <a:r>
              <a:rPr sz="4400" i="1" spc="-340" dirty="0">
                <a:latin typeface="Arial"/>
                <a:cs typeface="Arial"/>
              </a:rPr>
              <a:t>Kesalahan </a:t>
            </a:r>
            <a:r>
              <a:rPr sz="4400" i="1" spc="-175" dirty="0">
                <a:latin typeface="Arial"/>
                <a:cs typeface="Arial"/>
              </a:rPr>
              <a:t>Utama </a:t>
            </a:r>
            <a:r>
              <a:rPr sz="4400" i="1" spc="-345" dirty="0">
                <a:latin typeface="Arial"/>
                <a:cs typeface="Arial"/>
              </a:rPr>
              <a:t>Desain</a:t>
            </a:r>
            <a:r>
              <a:rPr sz="4400" i="1" spc="-200" dirty="0">
                <a:latin typeface="Arial"/>
                <a:cs typeface="Arial"/>
              </a:rPr>
              <a:t> </a:t>
            </a:r>
            <a:r>
              <a:rPr sz="4400" i="1" spc="-275" dirty="0">
                <a:latin typeface="Arial"/>
                <a:cs typeface="Arial"/>
              </a:rPr>
              <a:t>Web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2362200"/>
            <a:ext cx="7542530" cy="446340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1074420" indent="-6096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spc="-195" dirty="0">
                <a:solidFill>
                  <a:srgbClr val="FF3300"/>
                </a:solidFill>
                <a:latin typeface="Arial"/>
                <a:cs typeface="Arial"/>
              </a:rPr>
              <a:t>Top </a:t>
            </a:r>
            <a:r>
              <a:rPr sz="3200" spc="-229" dirty="0">
                <a:solidFill>
                  <a:srgbClr val="FF3300"/>
                </a:solidFill>
                <a:latin typeface="Arial"/>
                <a:cs typeface="Arial"/>
              </a:rPr>
              <a:t>Ten </a:t>
            </a:r>
            <a:r>
              <a:rPr sz="3200" spc="-130" dirty="0">
                <a:solidFill>
                  <a:srgbClr val="FF3300"/>
                </a:solidFill>
                <a:latin typeface="Arial"/>
                <a:cs typeface="Arial"/>
              </a:rPr>
              <a:t>Mistakes </a:t>
            </a:r>
            <a:r>
              <a:rPr sz="3200" spc="-5" dirty="0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sz="3200" spc="-150" dirty="0">
                <a:solidFill>
                  <a:srgbClr val="FF3300"/>
                </a:solidFill>
                <a:latin typeface="Arial"/>
                <a:cs typeface="Arial"/>
              </a:rPr>
              <a:t>Web </a:t>
            </a:r>
            <a:r>
              <a:rPr sz="3200" spc="-210" dirty="0">
                <a:solidFill>
                  <a:srgbClr val="FF3300"/>
                </a:solidFill>
                <a:latin typeface="Arial"/>
                <a:cs typeface="Arial"/>
              </a:rPr>
              <a:t>Design</a:t>
            </a:r>
            <a:r>
              <a:rPr sz="3200" spc="-3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3200" spc="-210" dirty="0">
                <a:latin typeface="Arial"/>
                <a:cs typeface="Arial"/>
              </a:rPr>
              <a:t>(Jakob  </a:t>
            </a:r>
            <a:r>
              <a:rPr sz="3200" spc="-145" dirty="0">
                <a:latin typeface="Arial"/>
                <a:cs typeface="Arial"/>
              </a:rPr>
              <a:t>Nielsen,</a:t>
            </a:r>
            <a:r>
              <a:rPr sz="3200" spc="-180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1996)</a:t>
            </a:r>
            <a:endParaRPr sz="32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90" dirty="0">
                <a:latin typeface="Arial"/>
                <a:cs typeface="Arial"/>
              </a:rPr>
              <a:t>Penggunaan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frame.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90" dirty="0">
                <a:latin typeface="Arial"/>
                <a:cs typeface="Arial"/>
              </a:rPr>
              <a:t>Penggunaan </a:t>
            </a:r>
            <a:r>
              <a:rPr sz="2800" spc="-70" dirty="0">
                <a:latin typeface="Arial"/>
                <a:cs typeface="Arial"/>
              </a:rPr>
              <a:t>teknologi </a:t>
            </a:r>
            <a:r>
              <a:rPr sz="2800" spc="-90" dirty="0">
                <a:latin typeface="Arial"/>
                <a:cs typeface="Arial"/>
              </a:rPr>
              <a:t>baru </a:t>
            </a:r>
            <a:r>
              <a:rPr sz="2800" spc="-150" dirty="0">
                <a:latin typeface="Arial"/>
                <a:cs typeface="Arial"/>
              </a:rPr>
              <a:t>dengan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serampangan.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75" dirty="0">
                <a:latin typeface="Arial"/>
                <a:cs typeface="Arial"/>
              </a:rPr>
              <a:t>Gerakan </a:t>
            </a:r>
            <a:r>
              <a:rPr sz="2800" spc="-114" dirty="0">
                <a:latin typeface="Arial"/>
                <a:cs typeface="Arial"/>
              </a:rPr>
              <a:t>teks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30" dirty="0">
                <a:latin typeface="Arial"/>
                <a:cs typeface="Arial"/>
              </a:rPr>
              <a:t>animasi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90" dirty="0">
                <a:latin typeface="Arial"/>
                <a:cs typeface="Arial"/>
              </a:rPr>
              <a:t>berjalan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terus.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375" dirty="0">
                <a:latin typeface="Arial"/>
                <a:cs typeface="Arial"/>
              </a:rPr>
              <a:t>URL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kompleks.</a:t>
            </a:r>
            <a:endParaRPr sz="28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2800" spc="-160" dirty="0">
                <a:latin typeface="Arial"/>
                <a:cs typeface="Arial"/>
              </a:rPr>
              <a:t>Halaman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yatim.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7923530" cy="146770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marL="332105">
              <a:lnSpc>
                <a:spcPct val="100000"/>
              </a:lnSpc>
              <a:spcBef>
                <a:spcPts val="1845"/>
              </a:spcBef>
            </a:pPr>
            <a:r>
              <a:rPr sz="4000" i="1" spc="-200" dirty="0">
                <a:latin typeface="Arial"/>
                <a:cs typeface="Arial"/>
              </a:rPr>
              <a:t>10 </a:t>
            </a:r>
            <a:r>
              <a:rPr sz="4000" i="1" spc="-310" dirty="0">
                <a:latin typeface="Arial"/>
                <a:cs typeface="Arial"/>
              </a:rPr>
              <a:t>Kesalahan </a:t>
            </a:r>
            <a:r>
              <a:rPr sz="4000" i="1" spc="-165" dirty="0">
                <a:latin typeface="Arial"/>
                <a:cs typeface="Arial"/>
              </a:rPr>
              <a:t>Utama </a:t>
            </a:r>
            <a:r>
              <a:rPr sz="4000" i="1" spc="-315" dirty="0">
                <a:latin typeface="Arial"/>
                <a:cs typeface="Arial"/>
              </a:rPr>
              <a:t>Desain </a:t>
            </a:r>
            <a:r>
              <a:rPr sz="4000" i="1" spc="-250" dirty="0">
                <a:latin typeface="Arial"/>
                <a:cs typeface="Arial"/>
              </a:rPr>
              <a:t>Web</a:t>
            </a:r>
            <a:r>
              <a:rPr sz="4000" i="1" spc="-50" dirty="0">
                <a:latin typeface="Arial"/>
                <a:cs typeface="Arial"/>
              </a:rPr>
              <a:t> </a:t>
            </a:r>
            <a:r>
              <a:rPr sz="4000" i="1" spc="-220" dirty="0">
                <a:latin typeface="Arial"/>
                <a:cs typeface="Arial"/>
              </a:rPr>
              <a:t>(Lanj.)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400" y="2362200"/>
            <a:ext cx="7923530" cy="3475952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546100" indent="-533400" algn="just">
              <a:spcBef>
                <a:spcPts val="785"/>
              </a:spcBef>
              <a:buAutoNum type="arabicPeriod" startAt="6"/>
              <a:tabLst>
                <a:tab pos="545465" algn="l"/>
                <a:tab pos="546100" algn="l"/>
              </a:tabLst>
            </a:pPr>
            <a:r>
              <a:rPr sz="2800" spc="-160" dirty="0">
                <a:latin typeface="Arial"/>
                <a:cs typeface="Arial"/>
              </a:rPr>
              <a:t>Halaman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40" dirty="0">
                <a:latin typeface="Arial"/>
                <a:cs typeface="Arial"/>
              </a:rPr>
              <a:t>terlalu </a:t>
            </a:r>
            <a:r>
              <a:rPr sz="2800" spc="-130" dirty="0">
                <a:latin typeface="Arial"/>
                <a:cs typeface="Arial"/>
              </a:rPr>
              <a:t>panjang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gulungannya.</a:t>
            </a:r>
            <a:endParaRPr sz="2800" dirty="0">
              <a:latin typeface="Arial"/>
              <a:cs typeface="Arial"/>
            </a:endParaRPr>
          </a:p>
          <a:p>
            <a:pPr marL="546100" marR="5080" indent="-533400" algn="just">
              <a:spcBef>
                <a:spcPts val="680"/>
              </a:spcBef>
              <a:buAutoNum type="arabicPeriod" startAt="6"/>
              <a:tabLst>
                <a:tab pos="545465" algn="l"/>
                <a:tab pos="546100" algn="l"/>
              </a:tabLst>
            </a:pPr>
            <a:r>
              <a:rPr sz="2800" spc="-125" dirty="0">
                <a:latin typeface="Arial"/>
                <a:cs typeface="Arial"/>
              </a:rPr>
              <a:t>Isi </a:t>
            </a:r>
            <a:r>
              <a:rPr sz="2800" spc="-50" dirty="0">
                <a:latin typeface="Arial"/>
                <a:cs typeface="Arial"/>
              </a:rPr>
              <a:t>terpenting </a:t>
            </a:r>
            <a:r>
              <a:rPr sz="2800" spc="-75" dirty="0">
                <a:latin typeface="Arial"/>
                <a:cs typeface="Arial"/>
              </a:rPr>
              <a:t>(</a:t>
            </a:r>
            <a:r>
              <a:rPr sz="2800" i="1" spc="-75" dirty="0">
                <a:latin typeface="Arial"/>
                <a:cs typeface="Arial"/>
              </a:rPr>
              <a:t>content</a:t>
            </a:r>
            <a:r>
              <a:rPr sz="2800" spc="-75" dirty="0">
                <a:latin typeface="Arial"/>
                <a:cs typeface="Arial"/>
              </a:rPr>
              <a:t>)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50" dirty="0">
                <a:latin typeface="Arial"/>
                <a:cs typeface="Arial"/>
              </a:rPr>
              <a:t>navigasi </a:t>
            </a:r>
            <a:r>
              <a:rPr sz="2800" spc="-135" dirty="0">
                <a:latin typeface="Arial"/>
                <a:cs typeface="Arial"/>
              </a:rPr>
              <a:t>harus</a:t>
            </a:r>
            <a:r>
              <a:rPr sz="2800" spc="-34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tampak  </a:t>
            </a:r>
            <a:r>
              <a:rPr sz="2800" spc="-40" dirty="0">
                <a:latin typeface="Arial"/>
                <a:cs typeface="Arial"/>
              </a:rPr>
              <a:t>di </a:t>
            </a:r>
            <a:r>
              <a:rPr sz="2800" spc="-140" dirty="0">
                <a:latin typeface="Arial"/>
                <a:cs typeface="Arial"/>
              </a:rPr>
              <a:t>bagian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atas.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spcBef>
                <a:spcPts val="685"/>
              </a:spcBef>
              <a:buAutoNum type="arabicPeriod" startAt="6"/>
              <a:tabLst>
                <a:tab pos="545465" algn="l"/>
                <a:tab pos="546100" algn="l"/>
              </a:tabLst>
            </a:pPr>
            <a:r>
              <a:rPr sz="2800" spc="-165" dirty="0">
                <a:latin typeface="Arial"/>
                <a:cs typeface="Arial"/>
              </a:rPr>
              <a:t>Kurangnya </a:t>
            </a:r>
            <a:r>
              <a:rPr sz="2800" spc="-130" dirty="0">
                <a:latin typeface="Arial"/>
                <a:cs typeface="Arial"/>
              </a:rPr>
              <a:t>dukungan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navigasi..</a:t>
            </a:r>
            <a:endParaRPr sz="2800" dirty="0">
              <a:latin typeface="Arial"/>
              <a:cs typeface="Arial"/>
            </a:endParaRPr>
          </a:p>
          <a:p>
            <a:pPr marL="546100" indent="-533400" algn="just">
              <a:spcBef>
                <a:spcPts val="675"/>
              </a:spcBef>
              <a:buAutoNum type="arabicPeriod" startAt="6"/>
              <a:tabLst>
                <a:tab pos="545465" algn="l"/>
                <a:tab pos="546100" algn="l"/>
              </a:tabLst>
            </a:pPr>
            <a:r>
              <a:rPr sz="2800" spc="-130" dirty="0">
                <a:latin typeface="Arial"/>
                <a:cs typeface="Arial"/>
              </a:rPr>
              <a:t>Warna </a:t>
            </a:r>
            <a:r>
              <a:rPr sz="2800" spc="-50" dirty="0">
                <a:latin typeface="Arial"/>
                <a:cs typeface="Arial"/>
              </a:rPr>
              <a:t>link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55" dirty="0">
                <a:latin typeface="Arial"/>
                <a:cs typeface="Arial"/>
              </a:rPr>
              <a:t>tidak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standar.</a:t>
            </a:r>
            <a:endParaRPr sz="2800" dirty="0">
              <a:latin typeface="Arial"/>
              <a:cs typeface="Arial"/>
            </a:endParaRPr>
          </a:p>
          <a:p>
            <a:pPr marL="546100" marR="795655" indent="-533400" algn="just">
              <a:spcBef>
                <a:spcPts val="655"/>
              </a:spcBef>
              <a:buAutoNum type="arabicPeriod" startAt="6"/>
              <a:tabLst>
                <a:tab pos="546100" algn="l"/>
              </a:tabLst>
            </a:pPr>
            <a:r>
              <a:rPr sz="2800" spc="-90" dirty="0">
                <a:latin typeface="Arial"/>
                <a:cs typeface="Arial"/>
              </a:rPr>
              <a:t>Waktu </a:t>
            </a:r>
            <a:r>
              <a:rPr sz="2800" spc="-85" dirty="0">
                <a:latin typeface="Arial"/>
                <a:cs typeface="Arial"/>
              </a:rPr>
              <a:t>download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40" dirty="0">
                <a:latin typeface="Arial"/>
                <a:cs typeface="Arial"/>
              </a:rPr>
              <a:t>terlalu </a:t>
            </a:r>
            <a:r>
              <a:rPr sz="2800" spc="-120" dirty="0">
                <a:latin typeface="Arial"/>
                <a:cs typeface="Arial"/>
              </a:rPr>
              <a:t>lama.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80" dirty="0">
                <a:latin typeface="Arial"/>
                <a:cs typeface="Arial"/>
              </a:rPr>
              <a:t>Pemakai  </a:t>
            </a:r>
            <a:r>
              <a:rPr sz="2800" spc="-125" dirty="0">
                <a:latin typeface="Arial"/>
                <a:cs typeface="Arial"/>
              </a:rPr>
              <a:t>kehilangan </a:t>
            </a:r>
            <a:r>
              <a:rPr sz="2800" spc="-45" dirty="0">
                <a:latin typeface="Arial"/>
                <a:cs typeface="Arial"/>
              </a:rPr>
              <a:t>minat </a:t>
            </a:r>
            <a:r>
              <a:rPr sz="2800" spc="-120" dirty="0">
                <a:latin typeface="Arial"/>
                <a:cs typeface="Arial"/>
              </a:rPr>
              <a:t>dalam </a:t>
            </a:r>
            <a:r>
              <a:rPr sz="2800" spc="-125" dirty="0">
                <a:latin typeface="Arial"/>
                <a:cs typeface="Arial"/>
              </a:rPr>
              <a:t>10-15</a:t>
            </a:r>
            <a:r>
              <a:rPr sz="2800" spc="-295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detik.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631629"/>
            <a:ext cx="7694930" cy="1378583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67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10"/>
              </a:spcBef>
            </a:pPr>
            <a:r>
              <a:rPr sz="3600" i="1" spc="-180" dirty="0">
                <a:latin typeface="Arial"/>
                <a:cs typeface="Arial"/>
              </a:rPr>
              <a:t>10 </a:t>
            </a:r>
            <a:r>
              <a:rPr sz="3600" i="1" spc="-295" dirty="0">
                <a:latin typeface="Arial"/>
                <a:cs typeface="Arial"/>
              </a:rPr>
              <a:t>Pedoman </a:t>
            </a:r>
            <a:r>
              <a:rPr sz="3600" i="1" spc="-235" dirty="0">
                <a:latin typeface="Arial"/>
                <a:cs typeface="Arial"/>
              </a:rPr>
              <a:t>Terpenting </a:t>
            </a:r>
            <a:r>
              <a:rPr sz="3600" i="1" spc="-210" dirty="0">
                <a:latin typeface="Arial"/>
                <a:cs typeface="Arial"/>
              </a:rPr>
              <a:t>Usability</a:t>
            </a:r>
            <a:r>
              <a:rPr sz="3600" i="1" spc="-80" dirty="0">
                <a:latin typeface="Arial"/>
                <a:cs typeface="Arial"/>
              </a:rPr>
              <a:t> </a:t>
            </a:r>
            <a:r>
              <a:rPr sz="3600" i="1" spc="-270" dirty="0">
                <a:latin typeface="Arial"/>
                <a:cs typeface="Arial"/>
              </a:rPr>
              <a:t>Homepage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2192527"/>
            <a:ext cx="7694930" cy="3926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923925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5" dirty="0">
                <a:solidFill>
                  <a:srgbClr val="FF3300"/>
                </a:solidFill>
                <a:latin typeface="Arial"/>
                <a:cs typeface="Arial"/>
              </a:rPr>
              <a:t>Top </a:t>
            </a:r>
            <a:r>
              <a:rPr sz="2800" spc="-200" dirty="0">
                <a:solidFill>
                  <a:srgbClr val="FF3300"/>
                </a:solidFill>
                <a:latin typeface="Arial"/>
                <a:cs typeface="Arial"/>
              </a:rPr>
              <a:t>Ten </a:t>
            </a:r>
            <a:r>
              <a:rPr sz="2800" spc="-130" dirty="0">
                <a:solidFill>
                  <a:srgbClr val="FF3300"/>
                </a:solidFill>
                <a:latin typeface="Arial"/>
                <a:cs typeface="Arial"/>
              </a:rPr>
              <a:t>Guidelines </a:t>
            </a:r>
            <a:r>
              <a:rPr sz="2800" spc="-5" dirty="0">
                <a:solidFill>
                  <a:srgbClr val="FF3300"/>
                </a:solidFill>
                <a:latin typeface="Arial"/>
                <a:cs typeface="Arial"/>
              </a:rPr>
              <a:t>of </a:t>
            </a:r>
            <a:r>
              <a:rPr sz="2800" spc="-170" dirty="0">
                <a:solidFill>
                  <a:srgbClr val="FF3300"/>
                </a:solidFill>
                <a:latin typeface="Arial"/>
                <a:cs typeface="Arial"/>
              </a:rPr>
              <a:t>Homepage </a:t>
            </a:r>
            <a:r>
              <a:rPr sz="2800" spc="-90" dirty="0">
                <a:solidFill>
                  <a:srgbClr val="FF3300"/>
                </a:solidFill>
                <a:latin typeface="Arial"/>
                <a:cs typeface="Arial"/>
              </a:rPr>
              <a:t>Usability </a:t>
            </a:r>
            <a:r>
              <a:rPr sz="2800" spc="-185" dirty="0">
                <a:latin typeface="Arial"/>
                <a:cs typeface="Arial"/>
              </a:rPr>
              <a:t>(</a:t>
            </a:r>
            <a:r>
              <a:rPr sz="2800" i="1" spc="-185" dirty="0">
                <a:latin typeface="Arial"/>
                <a:cs typeface="Arial"/>
              </a:rPr>
              <a:t>Jakob  </a:t>
            </a:r>
            <a:r>
              <a:rPr sz="2800" i="1" spc="-150" dirty="0">
                <a:latin typeface="Arial"/>
                <a:cs typeface="Arial"/>
              </a:rPr>
              <a:t>Nielsen,</a:t>
            </a:r>
            <a:r>
              <a:rPr sz="2800" i="1" spc="-140" dirty="0">
                <a:latin typeface="Arial"/>
                <a:cs typeface="Arial"/>
              </a:rPr>
              <a:t> </a:t>
            </a:r>
            <a:r>
              <a:rPr sz="2800" i="1" spc="-135" dirty="0">
                <a:latin typeface="Arial"/>
                <a:cs typeface="Arial"/>
              </a:rPr>
              <a:t>2002)</a:t>
            </a:r>
            <a:endParaRPr sz="2800" dirty="0">
              <a:latin typeface="Arial"/>
              <a:cs typeface="Arial"/>
            </a:endParaRPr>
          </a:p>
          <a:p>
            <a:pPr marL="756285" marR="416559" lvl="1" indent="-286385" algn="just">
              <a:lnSpc>
                <a:spcPct val="100400"/>
              </a:lnSpc>
              <a:spcBef>
                <a:spcPts val="660"/>
              </a:spcBef>
              <a:buChar char="–"/>
              <a:tabLst>
                <a:tab pos="756920" algn="l"/>
              </a:tabLst>
            </a:pPr>
            <a:r>
              <a:rPr sz="2800" spc="-125" dirty="0">
                <a:latin typeface="Arial"/>
                <a:cs typeface="Arial"/>
              </a:rPr>
              <a:t>Buat </a:t>
            </a:r>
            <a:r>
              <a:rPr sz="2800" spc="-155" dirty="0">
                <a:latin typeface="Arial"/>
                <a:cs typeface="Arial"/>
              </a:rPr>
              <a:t>maksud </a:t>
            </a:r>
            <a:r>
              <a:rPr sz="2800" i="1" spc="-150" dirty="0">
                <a:latin typeface="Arial"/>
                <a:cs typeface="Arial"/>
              </a:rPr>
              <a:t>homepage </a:t>
            </a:r>
            <a:r>
              <a:rPr sz="2800" spc="-114" dirty="0">
                <a:latin typeface="Arial"/>
                <a:cs typeface="Arial"/>
              </a:rPr>
              <a:t>jelas: </a:t>
            </a:r>
            <a:r>
              <a:rPr sz="2800" spc="-225" dirty="0">
                <a:latin typeface="Arial"/>
                <a:cs typeface="Arial"/>
              </a:rPr>
              <a:t>Siapa </a:t>
            </a:r>
            <a:r>
              <a:rPr sz="2800" spc="-160" dirty="0">
                <a:latin typeface="Arial"/>
                <a:cs typeface="Arial"/>
              </a:rPr>
              <a:t>Anda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80" dirty="0">
                <a:latin typeface="Arial"/>
                <a:cs typeface="Arial"/>
              </a:rPr>
              <a:t>apa 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65" dirty="0">
                <a:latin typeface="Arial"/>
                <a:cs typeface="Arial"/>
              </a:rPr>
              <a:t>Anda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lakukan.</a:t>
            </a:r>
            <a:endParaRPr sz="2800" dirty="0">
              <a:latin typeface="Arial"/>
              <a:cs typeface="Arial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580"/>
              </a:spcBef>
              <a:buChar char="•"/>
              <a:tabLst>
                <a:tab pos="1155700" algn="l"/>
              </a:tabLst>
            </a:pPr>
            <a:r>
              <a:rPr sz="2400" spc="-130" dirty="0">
                <a:latin typeface="Arial"/>
                <a:cs typeface="Arial"/>
              </a:rPr>
              <a:t>Sertakan </a:t>
            </a:r>
            <a:r>
              <a:rPr sz="2400" i="1" spc="-50" dirty="0">
                <a:latin typeface="Arial"/>
                <a:cs typeface="Arial"/>
              </a:rPr>
              <a:t>tagline </a:t>
            </a:r>
            <a:r>
              <a:rPr sz="2400" spc="-100" dirty="0">
                <a:latin typeface="Arial"/>
                <a:cs typeface="Arial"/>
              </a:rPr>
              <a:t>satu</a:t>
            </a:r>
            <a:r>
              <a:rPr sz="2400" spc="-204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kalimat.</a:t>
            </a:r>
            <a:endParaRPr sz="2400" dirty="0">
              <a:latin typeface="Arial"/>
              <a:cs typeface="Arial"/>
            </a:endParaRPr>
          </a:p>
          <a:p>
            <a:pPr marL="1155700" marR="5080" lvl="2" indent="-228600" algn="just">
              <a:lnSpc>
                <a:spcPts val="2870"/>
              </a:lnSpc>
              <a:spcBef>
                <a:spcPts val="680"/>
              </a:spcBef>
              <a:buChar char="•"/>
              <a:tabLst>
                <a:tab pos="1155700" algn="l"/>
                <a:tab pos="6559550" algn="l"/>
              </a:tabLst>
            </a:pPr>
            <a:r>
              <a:rPr sz="2400" spc="-125" dirty="0">
                <a:latin typeface="Arial"/>
                <a:cs typeface="Arial"/>
              </a:rPr>
              <a:t>Tulis </a:t>
            </a:r>
            <a:r>
              <a:rPr sz="2400" spc="-35" dirty="0">
                <a:latin typeface="Arial"/>
                <a:cs typeface="Arial"/>
              </a:rPr>
              <a:t>judul </a:t>
            </a:r>
            <a:r>
              <a:rPr sz="2400" spc="-40" dirty="0">
                <a:latin typeface="Arial"/>
                <a:cs typeface="Arial"/>
              </a:rPr>
              <a:t>window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dengan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ketertampakan	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90" dirty="0">
                <a:latin typeface="Arial"/>
                <a:cs typeface="Arial"/>
              </a:rPr>
              <a:t>baik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pada  </a:t>
            </a:r>
            <a:r>
              <a:rPr sz="2400" spc="-135" dirty="0">
                <a:latin typeface="Arial"/>
                <a:cs typeface="Arial"/>
              </a:rPr>
              <a:t>search </a:t>
            </a:r>
            <a:r>
              <a:rPr sz="2400" spc="-110" dirty="0">
                <a:latin typeface="Arial"/>
                <a:cs typeface="Arial"/>
              </a:rPr>
              <a:t>engine </a:t>
            </a:r>
            <a:r>
              <a:rPr sz="2400" spc="-114" dirty="0">
                <a:latin typeface="Arial"/>
                <a:cs typeface="Arial"/>
              </a:rPr>
              <a:t>dan</a:t>
            </a:r>
            <a:r>
              <a:rPr sz="2400" spc="-14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bookmark.</a:t>
            </a:r>
            <a:endParaRPr sz="2400" dirty="0">
              <a:latin typeface="Arial"/>
              <a:cs typeface="Arial"/>
            </a:endParaRPr>
          </a:p>
          <a:p>
            <a:pPr marL="1155700" marR="346075" lvl="2" indent="-228600" algn="just">
              <a:lnSpc>
                <a:spcPts val="2870"/>
              </a:lnSpc>
              <a:spcBef>
                <a:spcPts val="580"/>
              </a:spcBef>
              <a:buChar char="•"/>
              <a:tabLst>
                <a:tab pos="1155700" algn="l"/>
              </a:tabLst>
            </a:pPr>
            <a:r>
              <a:rPr sz="2400" spc="-120" dirty="0">
                <a:latin typeface="Arial"/>
                <a:cs typeface="Arial"/>
              </a:rPr>
              <a:t>Kelompokkan </a:t>
            </a:r>
            <a:r>
              <a:rPr sz="2400" spc="-65" dirty="0">
                <a:latin typeface="Arial"/>
                <a:cs typeface="Arial"/>
              </a:rPr>
              <a:t>informasi </a:t>
            </a:r>
            <a:r>
              <a:rPr sz="2400" spc="-125" dirty="0">
                <a:latin typeface="Arial"/>
                <a:cs typeface="Arial"/>
              </a:rPr>
              <a:t>perusahaan </a:t>
            </a:r>
            <a:r>
              <a:rPr sz="2400" spc="-105" dirty="0">
                <a:latin typeface="Arial"/>
                <a:cs typeface="Arial"/>
              </a:rPr>
              <a:t>dalam </a:t>
            </a:r>
            <a:r>
              <a:rPr sz="2400" spc="-40" dirty="0">
                <a:latin typeface="Arial"/>
                <a:cs typeface="Arial"/>
              </a:rPr>
              <a:t>tempat</a:t>
            </a:r>
            <a:r>
              <a:rPr sz="2400" spc="-21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yang  </a:t>
            </a:r>
            <a:r>
              <a:rPr sz="2400" spc="-80" dirty="0">
                <a:latin typeface="Arial"/>
                <a:cs typeface="Arial"/>
              </a:rPr>
              <a:t>dapat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dibedakan.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677475"/>
            <a:ext cx="7618730" cy="128689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99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5"/>
              </a:spcBef>
            </a:pPr>
            <a:r>
              <a:rPr sz="3200" i="1" spc="-160" dirty="0">
                <a:latin typeface="Arial"/>
                <a:cs typeface="Arial"/>
              </a:rPr>
              <a:t>10 </a:t>
            </a:r>
            <a:r>
              <a:rPr sz="3200" i="1" spc="-260" dirty="0">
                <a:latin typeface="Arial"/>
                <a:cs typeface="Arial"/>
              </a:rPr>
              <a:t>Pedoman </a:t>
            </a:r>
            <a:r>
              <a:rPr sz="3200" i="1" spc="-204" dirty="0">
                <a:latin typeface="Arial"/>
                <a:cs typeface="Arial"/>
              </a:rPr>
              <a:t>Terpenting </a:t>
            </a:r>
            <a:r>
              <a:rPr sz="3200" i="1" spc="-185" dirty="0">
                <a:latin typeface="Arial"/>
                <a:cs typeface="Arial"/>
              </a:rPr>
              <a:t>Usability </a:t>
            </a:r>
            <a:r>
              <a:rPr sz="3200" i="1" spc="-235" dirty="0">
                <a:latin typeface="Arial"/>
                <a:cs typeface="Arial"/>
              </a:rPr>
              <a:t>Homepage</a:t>
            </a:r>
            <a:r>
              <a:rPr sz="3200" i="1" spc="-85" dirty="0">
                <a:latin typeface="Arial"/>
                <a:cs typeface="Arial"/>
              </a:rPr>
              <a:t> </a:t>
            </a:r>
            <a:r>
              <a:rPr sz="3200" i="1" spc="-175" dirty="0">
                <a:latin typeface="Arial"/>
                <a:cs typeface="Arial"/>
              </a:rPr>
              <a:t>(Lanj.)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1199" y="2106595"/>
            <a:ext cx="7618731" cy="366895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9085" indent="-286385" algn="just">
              <a:spcBef>
                <a:spcPts val="770"/>
              </a:spcBef>
              <a:buChar char="–"/>
              <a:tabLst>
                <a:tab pos="299720" algn="l"/>
              </a:tabLst>
            </a:pPr>
            <a:r>
              <a:rPr sz="2800" spc="-120" dirty="0">
                <a:latin typeface="Arial"/>
                <a:cs typeface="Arial"/>
              </a:rPr>
              <a:t>Bantu </a:t>
            </a:r>
            <a:r>
              <a:rPr sz="2800" spc="-130" dirty="0">
                <a:latin typeface="Arial"/>
                <a:cs typeface="Arial"/>
              </a:rPr>
              <a:t>pemakai menemukan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21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dibutuhkan.</a:t>
            </a:r>
            <a:endParaRPr sz="2800" dirty="0">
              <a:latin typeface="Arial"/>
              <a:cs typeface="Arial"/>
            </a:endParaRPr>
          </a:p>
          <a:p>
            <a:pPr marL="698500" lvl="1" indent="-228600" algn="just">
              <a:spcBef>
                <a:spcPts val="580"/>
              </a:spcBef>
              <a:buChar char="•"/>
              <a:tabLst>
                <a:tab pos="698500" algn="l"/>
              </a:tabLst>
            </a:pPr>
            <a:r>
              <a:rPr sz="2400" spc="-185" dirty="0">
                <a:latin typeface="Arial"/>
                <a:cs typeface="Arial"/>
              </a:rPr>
              <a:t>Tegaskan </a:t>
            </a:r>
            <a:r>
              <a:rPr sz="2400" spc="-120" dirty="0">
                <a:latin typeface="Arial"/>
                <a:cs typeface="Arial"/>
              </a:rPr>
              <a:t>tugas </a:t>
            </a:r>
            <a:r>
              <a:rPr sz="2400" spc="-45" dirty="0">
                <a:latin typeface="Arial"/>
                <a:cs typeface="Arial"/>
              </a:rPr>
              <a:t>prioritas </a:t>
            </a:r>
            <a:r>
              <a:rPr sz="2400" spc="-35" dirty="0">
                <a:latin typeface="Arial"/>
                <a:cs typeface="Arial"/>
              </a:rPr>
              <a:t>tertinggi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situs.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spcBef>
                <a:spcPts val="575"/>
              </a:spcBef>
              <a:buChar char="•"/>
              <a:tabLst>
                <a:tab pos="698500" algn="l"/>
              </a:tabLst>
            </a:pPr>
            <a:r>
              <a:rPr sz="2400" spc="-130" dirty="0">
                <a:latin typeface="Arial"/>
                <a:cs typeface="Arial"/>
              </a:rPr>
              <a:t>Sertakan </a:t>
            </a:r>
            <a:r>
              <a:rPr sz="2400" spc="-75" dirty="0">
                <a:latin typeface="Arial"/>
                <a:cs typeface="Arial"/>
              </a:rPr>
              <a:t>kotak </a:t>
            </a:r>
            <a:r>
              <a:rPr sz="2400" spc="-20" dirty="0">
                <a:latin typeface="Arial"/>
                <a:cs typeface="Arial"/>
              </a:rPr>
              <a:t>input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pencarian.</a:t>
            </a:r>
            <a:endParaRPr sz="2400" dirty="0">
              <a:latin typeface="Arial"/>
              <a:cs typeface="Arial"/>
            </a:endParaRPr>
          </a:p>
          <a:p>
            <a:pPr marL="299085" indent="-286385" algn="just">
              <a:spcBef>
                <a:spcPts val="660"/>
              </a:spcBef>
              <a:buChar char="–"/>
              <a:tabLst>
                <a:tab pos="299720" algn="l"/>
              </a:tabLst>
            </a:pPr>
            <a:r>
              <a:rPr sz="2800" spc="-180" dirty="0">
                <a:latin typeface="Arial"/>
                <a:cs typeface="Arial"/>
              </a:rPr>
              <a:t>Singkapkan </a:t>
            </a:r>
            <a:r>
              <a:rPr sz="2800" spc="-90" dirty="0">
                <a:latin typeface="Arial"/>
                <a:cs typeface="Arial"/>
              </a:rPr>
              <a:t>isi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situs.</a:t>
            </a:r>
            <a:endParaRPr sz="2800" dirty="0">
              <a:latin typeface="Arial"/>
              <a:cs typeface="Arial"/>
            </a:endParaRPr>
          </a:p>
          <a:p>
            <a:pPr marL="698500" lvl="1" indent="-228600" algn="just">
              <a:spcBef>
                <a:spcPts val="590"/>
              </a:spcBef>
              <a:buChar char="•"/>
              <a:tabLst>
                <a:tab pos="698500" algn="l"/>
              </a:tabLst>
            </a:pPr>
            <a:r>
              <a:rPr sz="2400" spc="-110" dirty="0">
                <a:latin typeface="Arial"/>
                <a:cs typeface="Arial"/>
              </a:rPr>
              <a:t>Tampilkan </a:t>
            </a:r>
            <a:r>
              <a:rPr sz="2400" spc="-65" dirty="0">
                <a:latin typeface="Arial"/>
                <a:cs typeface="Arial"/>
              </a:rPr>
              <a:t>contoh </a:t>
            </a:r>
            <a:r>
              <a:rPr sz="2400" spc="-80" dirty="0">
                <a:latin typeface="Arial"/>
                <a:cs typeface="Arial"/>
              </a:rPr>
              <a:t>isi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situs.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spcBef>
                <a:spcPts val="565"/>
              </a:spcBef>
              <a:buChar char="•"/>
              <a:tabLst>
                <a:tab pos="698500" algn="l"/>
              </a:tabLst>
            </a:pPr>
            <a:r>
              <a:rPr sz="2400" spc="-80" dirty="0">
                <a:latin typeface="Arial"/>
                <a:cs typeface="Arial"/>
              </a:rPr>
              <a:t>Awali </a:t>
            </a:r>
            <a:r>
              <a:rPr sz="2400" spc="-135" dirty="0">
                <a:latin typeface="Arial"/>
                <a:cs typeface="Arial"/>
              </a:rPr>
              <a:t>nama </a:t>
            </a:r>
            <a:r>
              <a:rPr sz="2400" spc="-40" dirty="0">
                <a:latin typeface="Arial"/>
                <a:cs typeface="Arial"/>
              </a:rPr>
              <a:t>link </a:t>
            </a:r>
            <a:r>
              <a:rPr sz="2400" spc="-130" dirty="0">
                <a:latin typeface="Arial"/>
                <a:cs typeface="Arial"/>
              </a:rPr>
              <a:t>dengan </a:t>
            </a:r>
            <a:r>
              <a:rPr sz="2400" spc="-90" dirty="0">
                <a:latin typeface="Arial"/>
                <a:cs typeface="Arial"/>
              </a:rPr>
              <a:t>kata kunci</a:t>
            </a:r>
            <a:r>
              <a:rPr sz="2400" spc="-32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terpenting.</a:t>
            </a:r>
            <a:endParaRPr sz="2400" dirty="0">
              <a:latin typeface="Arial"/>
              <a:cs typeface="Arial"/>
            </a:endParaRPr>
          </a:p>
          <a:p>
            <a:pPr marL="698500" marR="5080" lvl="1" indent="-228600" algn="just">
              <a:spcBef>
                <a:spcPts val="680"/>
              </a:spcBef>
              <a:buChar char="•"/>
              <a:tabLst>
                <a:tab pos="698500" algn="l"/>
              </a:tabLst>
            </a:pPr>
            <a:r>
              <a:rPr sz="2400" spc="-130" dirty="0">
                <a:latin typeface="Arial"/>
                <a:cs typeface="Arial"/>
              </a:rPr>
              <a:t>Tawarkan </a:t>
            </a:r>
            <a:r>
              <a:rPr sz="2400" spc="-195" dirty="0">
                <a:latin typeface="Arial"/>
                <a:cs typeface="Arial"/>
              </a:rPr>
              <a:t>akses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105" dirty="0">
                <a:latin typeface="Arial"/>
                <a:cs typeface="Arial"/>
              </a:rPr>
              <a:t>mudah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30" dirty="0">
                <a:latin typeface="Arial"/>
                <a:cs typeface="Arial"/>
              </a:rPr>
              <a:t>fitur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homepage  </a:t>
            </a:r>
            <a:r>
              <a:rPr sz="2400" spc="-40" dirty="0">
                <a:latin typeface="Arial"/>
                <a:cs typeface="Arial"/>
              </a:rPr>
              <a:t>terbaru.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77475"/>
            <a:ext cx="7847330" cy="1286891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9908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2355"/>
              </a:spcBef>
            </a:pPr>
            <a:r>
              <a:rPr sz="3200" i="1" spc="-160" dirty="0">
                <a:latin typeface="Arial"/>
                <a:cs typeface="Arial"/>
              </a:rPr>
              <a:t>10 </a:t>
            </a:r>
            <a:r>
              <a:rPr sz="3200" i="1" spc="-260" dirty="0">
                <a:latin typeface="Arial"/>
                <a:cs typeface="Arial"/>
              </a:rPr>
              <a:t>Pedoman </a:t>
            </a:r>
            <a:r>
              <a:rPr sz="3200" i="1" spc="-204" dirty="0">
                <a:latin typeface="Arial"/>
                <a:cs typeface="Arial"/>
              </a:rPr>
              <a:t>Terpenting </a:t>
            </a:r>
            <a:r>
              <a:rPr sz="3200" i="1" spc="-185" dirty="0">
                <a:latin typeface="Arial"/>
                <a:cs typeface="Arial"/>
              </a:rPr>
              <a:t>Usability </a:t>
            </a:r>
            <a:r>
              <a:rPr sz="3200" i="1" spc="-235" dirty="0">
                <a:latin typeface="Arial"/>
                <a:cs typeface="Arial"/>
              </a:rPr>
              <a:t>Homepage</a:t>
            </a:r>
            <a:r>
              <a:rPr sz="3200" i="1" spc="-85" dirty="0">
                <a:latin typeface="Arial"/>
                <a:cs typeface="Arial"/>
              </a:rPr>
              <a:t> </a:t>
            </a:r>
            <a:r>
              <a:rPr sz="3200" i="1" spc="-175" dirty="0">
                <a:latin typeface="Arial"/>
                <a:cs typeface="Arial"/>
              </a:rPr>
              <a:t>(Lanj.)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752600" y="2268727"/>
            <a:ext cx="7847330" cy="2120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6865" marR="36830" indent="-286385">
              <a:lnSpc>
                <a:spcPct val="100000"/>
              </a:lnSpc>
              <a:spcBef>
                <a:spcPts val="95"/>
              </a:spcBef>
              <a:buChar char="–"/>
              <a:tabLst>
                <a:tab pos="317500" algn="l"/>
              </a:tabLst>
            </a:pPr>
            <a:r>
              <a:rPr spc="-180" dirty="0"/>
              <a:t>Gunakan </a:t>
            </a:r>
            <a:r>
              <a:rPr spc="-145" dirty="0"/>
              <a:t>desain </a:t>
            </a:r>
            <a:r>
              <a:rPr spc="-120" dirty="0"/>
              <a:t>visual </a:t>
            </a:r>
            <a:r>
              <a:rPr spc="-50" dirty="0"/>
              <a:t>untuk </a:t>
            </a:r>
            <a:r>
              <a:rPr spc="-110" dirty="0"/>
              <a:t>meningkatkan</a:t>
            </a:r>
            <a:r>
              <a:rPr spc="-215" dirty="0"/>
              <a:t> </a:t>
            </a:r>
            <a:r>
              <a:rPr spc="-145" dirty="0"/>
              <a:t>desain  </a:t>
            </a:r>
            <a:r>
              <a:rPr spc="-80" dirty="0"/>
              <a:t>interaksi, </a:t>
            </a:r>
            <a:r>
              <a:rPr spc="-125" dirty="0"/>
              <a:t>bukan</a:t>
            </a:r>
            <a:r>
              <a:rPr spc="-195" dirty="0"/>
              <a:t> </a:t>
            </a:r>
            <a:r>
              <a:rPr spc="-95" dirty="0"/>
              <a:t>mendefinisikan.</a:t>
            </a:r>
          </a:p>
          <a:p>
            <a:pPr marL="716280" marR="5080" lvl="1" indent="-228600">
              <a:lnSpc>
                <a:spcPct val="100000"/>
              </a:lnSpc>
              <a:spcBef>
                <a:spcPts val="580"/>
              </a:spcBef>
              <a:buChar char="•"/>
              <a:tabLst>
                <a:tab pos="716280" algn="l"/>
              </a:tabLst>
            </a:pPr>
            <a:r>
              <a:rPr sz="2400" spc="-195" dirty="0">
                <a:latin typeface="Arial"/>
                <a:cs typeface="Arial"/>
              </a:rPr>
              <a:t>Jangan </a:t>
            </a:r>
            <a:r>
              <a:rPr sz="2400" spc="-50" dirty="0">
                <a:latin typeface="Arial"/>
                <a:cs typeface="Arial"/>
              </a:rPr>
              <a:t>memformat </a:t>
            </a:r>
            <a:r>
              <a:rPr sz="2400" spc="-80" dirty="0">
                <a:latin typeface="Arial"/>
                <a:cs typeface="Arial"/>
              </a:rPr>
              <a:t>isi </a:t>
            </a:r>
            <a:r>
              <a:rPr sz="2400" spc="-35" dirty="0">
                <a:latin typeface="Arial"/>
                <a:cs typeface="Arial"/>
              </a:rPr>
              <a:t>kritis </a:t>
            </a:r>
            <a:r>
              <a:rPr sz="2400" spc="-155" dirty="0">
                <a:latin typeface="Arial"/>
                <a:cs typeface="Arial"/>
              </a:rPr>
              <a:t>secara </a:t>
            </a:r>
            <a:r>
              <a:rPr sz="2400" spc="-75" dirty="0">
                <a:latin typeface="Arial"/>
                <a:cs typeface="Arial"/>
              </a:rPr>
              <a:t>berlebihan,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misalnya  </a:t>
            </a:r>
            <a:r>
              <a:rPr sz="2400" spc="-120" dirty="0">
                <a:latin typeface="Arial"/>
                <a:cs typeface="Arial"/>
              </a:rPr>
              <a:t>area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navigasi.</a:t>
            </a:r>
            <a:endParaRPr sz="2400" dirty="0">
              <a:latin typeface="Arial"/>
              <a:cs typeface="Arial"/>
            </a:endParaRPr>
          </a:p>
          <a:p>
            <a:pPr marL="716280" lvl="1" indent="-228600">
              <a:lnSpc>
                <a:spcPct val="100000"/>
              </a:lnSpc>
              <a:spcBef>
                <a:spcPts val="565"/>
              </a:spcBef>
              <a:buChar char="•"/>
              <a:tabLst>
                <a:tab pos="716280" algn="l"/>
              </a:tabLst>
            </a:pPr>
            <a:r>
              <a:rPr sz="2400" spc="-155" dirty="0">
                <a:latin typeface="Arial"/>
                <a:cs typeface="Arial"/>
              </a:rPr>
              <a:t>Gunakan </a:t>
            </a:r>
            <a:r>
              <a:rPr sz="2400" spc="-120" dirty="0">
                <a:latin typeface="Arial"/>
                <a:cs typeface="Arial"/>
              </a:rPr>
              <a:t>gambar </a:t>
            </a:r>
            <a:r>
              <a:rPr sz="2400" spc="-150" dirty="0">
                <a:latin typeface="Arial"/>
                <a:cs typeface="Arial"/>
              </a:rPr>
              <a:t>yang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berarti.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947331"/>
            <a:ext cx="7847330" cy="852156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i="1" spc="-320" dirty="0">
                <a:latin typeface="Arial"/>
                <a:cs typeface="Arial"/>
              </a:rPr>
              <a:t>Genre </a:t>
            </a:r>
            <a:r>
              <a:rPr sz="4000" i="1" spc="-265" dirty="0">
                <a:latin typeface="Arial"/>
                <a:cs typeface="Arial"/>
              </a:rPr>
              <a:t>dan </a:t>
            </a:r>
            <a:r>
              <a:rPr sz="4000" i="1" spc="-285" dirty="0">
                <a:latin typeface="Arial"/>
                <a:cs typeface="Arial"/>
              </a:rPr>
              <a:t>Tujuan </a:t>
            </a:r>
            <a:r>
              <a:rPr sz="4000" i="1" spc="-229" dirty="0">
                <a:latin typeface="Arial"/>
                <a:cs typeface="Arial"/>
              </a:rPr>
              <a:t>bagi</a:t>
            </a:r>
            <a:r>
              <a:rPr sz="4000" i="1" spc="25" dirty="0">
                <a:latin typeface="Arial"/>
                <a:cs typeface="Arial"/>
              </a:rPr>
              <a:t> </a:t>
            </a:r>
            <a:r>
              <a:rPr sz="4000" i="1" spc="-310" dirty="0">
                <a:latin typeface="Arial"/>
                <a:cs typeface="Arial"/>
              </a:rPr>
              <a:t>Perancang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400" y="2155276"/>
            <a:ext cx="7847330" cy="4238981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935"/>
              </a:spcBef>
              <a:buChar char="•"/>
              <a:tabLst>
                <a:tab pos="355600" algn="l"/>
              </a:tabLst>
            </a:pPr>
            <a:r>
              <a:rPr sz="3200" spc="-260" dirty="0">
                <a:latin typeface="Arial"/>
                <a:cs typeface="Arial"/>
              </a:rPr>
              <a:t>Cara </a:t>
            </a:r>
            <a:r>
              <a:rPr sz="3200" spc="-125" dirty="0">
                <a:latin typeface="Arial"/>
                <a:cs typeface="Arial"/>
              </a:rPr>
              <a:t>mengkategorikan </a:t>
            </a:r>
            <a:r>
              <a:rPr sz="3200" spc="-114" dirty="0">
                <a:latin typeface="Arial"/>
                <a:cs typeface="Arial"/>
              </a:rPr>
              <a:t>situs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25" dirty="0">
                <a:latin typeface="Arial"/>
                <a:cs typeface="Arial"/>
              </a:rPr>
              <a:t>Web:</a:t>
            </a:r>
            <a:endParaRPr sz="3200" dirty="0">
              <a:latin typeface="Arial"/>
              <a:cs typeface="Arial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725"/>
              </a:spcBef>
              <a:buChar char="–"/>
              <a:tabLst>
                <a:tab pos="756920" algn="l"/>
              </a:tabLst>
            </a:pPr>
            <a:r>
              <a:rPr sz="2800" spc="-155" dirty="0">
                <a:latin typeface="Arial"/>
                <a:cs typeface="Arial"/>
              </a:rPr>
              <a:t>Berdasarkan </a:t>
            </a:r>
            <a:r>
              <a:rPr sz="2800" b="1" spc="-145" dirty="0">
                <a:solidFill>
                  <a:srgbClr val="990000"/>
                </a:solidFill>
                <a:latin typeface="Trebuchet MS"/>
                <a:cs typeface="Trebuchet MS"/>
              </a:rPr>
              <a:t>pendiri</a:t>
            </a:r>
            <a:r>
              <a:rPr sz="2800" spc="-145" dirty="0">
                <a:latin typeface="Arial"/>
                <a:cs typeface="Arial"/>
              </a:rPr>
              <a:t>: </a:t>
            </a:r>
            <a:r>
              <a:rPr sz="2800" spc="-60" dirty="0">
                <a:latin typeface="Arial"/>
                <a:cs typeface="Arial"/>
              </a:rPr>
              <a:t>individu, </a:t>
            </a:r>
            <a:r>
              <a:rPr sz="2800" spc="-95" dirty="0">
                <a:latin typeface="Arial"/>
                <a:cs typeface="Arial"/>
              </a:rPr>
              <a:t>kelompok,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100" dirty="0" err="1">
                <a:latin typeface="Arial"/>
                <a:cs typeface="Arial"/>
              </a:rPr>
              <a:t>universitas</a:t>
            </a:r>
            <a:r>
              <a:rPr sz="2800" spc="-100" dirty="0" smtClean="0">
                <a:latin typeface="Arial"/>
                <a:cs typeface="Arial"/>
              </a:rPr>
              <a:t>, </a:t>
            </a:r>
            <a:r>
              <a:rPr sz="2800" spc="-140" dirty="0">
                <a:latin typeface="Arial"/>
                <a:cs typeface="Arial"/>
              </a:rPr>
              <a:t>perusahaan, organisasi </a:t>
            </a:r>
            <a:r>
              <a:rPr sz="2800" spc="-80" dirty="0">
                <a:latin typeface="Arial"/>
                <a:cs typeface="Arial"/>
              </a:rPr>
              <a:t>nirlaba, </a:t>
            </a:r>
            <a:r>
              <a:rPr sz="2800" spc="-140" dirty="0">
                <a:latin typeface="Arial"/>
                <a:cs typeface="Arial"/>
              </a:rPr>
              <a:t>badan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pemerintah.</a:t>
            </a:r>
            <a:endParaRPr sz="2800" dirty="0">
              <a:latin typeface="Arial"/>
              <a:cs typeface="Arial"/>
            </a:endParaRPr>
          </a:p>
          <a:p>
            <a:pPr marL="756285" marR="638810" lvl="1" indent="-286385" algn="just">
              <a:lnSpc>
                <a:spcPct val="100099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55" dirty="0">
                <a:latin typeface="Arial"/>
                <a:cs typeface="Arial"/>
              </a:rPr>
              <a:t>Berdasarkan </a:t>
            </a:r>
            <a:r>
              <a:rPr sz="2800" b="1" spc="-175" dirty="0">
                <a:solidFill>
                  <a:srgbClr val="990000"/>
                </a:solidFill>
                <a:latin typeface="Trebuchet MS"/>
                <a:cs typeface="Trebuchet MS"/>
              </a:rPr>
              <a:t>tujuan </a:t>
            </a:r>
            <a:r>
              <a:rPr sz="2800" b="1" spc="-145" dirty="0">
                <a:solidFill>
                  <a:srgbClr val="990000"/>
                </a:solidFill>
                <a:latin typeface="Trebuchet MS"/>
                <a:cs typeface="Trebuchet MS"/>
              </a:rPr>
              <a:t>pendiri</a:t>
            </a:r>
            <a:r>
              <a:rPr sz="2800" spc="-145" dirty="0">
                <a:latin typeface="Arial"/>
                <a:cs typeface="Arial"/>
              </a:rPr>
              <a:t>: </a:t>
            </a:r>
            <a:r>
              <a:rPr sz="2800" spc="-85" dirty="0">
                <a:latin typeface="Arial"/>
                <a:cs typeface="Arial"/>
              </a:rPr>
              <a:t>menjual </a:t>
            </a:r>
            <a:r>
              <a:rPr sz="2800" spc="-75" dirty="0" err="1">
                <a:latin typeface="Arial"/>
                <a:cs typeface="Arial"/>
              </a:rPr>
              <a:t>produk</a:t>
            </a:r>
            <a:r>
              <a:rPr sz="2800" spc="-75" dirty="0" smtClean="0">
                <a:latin typeface="Arial"/>
                <a:cs typeface="Arial"/>
              </a:rPr>
              <a:t>, </a:t>
            </a:r>
            <a:r>
              <a:rPr sz="2800" spc="-125" dirty="0">
                <a:latin typeface="Arial"/>
                <a:cs typeface="Arial"/>
              </a:rPr>
              <a:t>mengiklankan </a:t>
            </a:r>
            <a:r>
              <a:rPr sz="2800" spc="-75" dirty="0">
                <a:latin typeface="Arial"/>
                <a:cs typeface="Arial"/>
              </a:rPr>
              <a:t>produk, </a:t>
            </a:r>
            <a:r>
              <a:rPr sz="2800" spc="-85" dirty="0">
                <a:latin typeface="Arial"/>
                <a:cs typeface="Arial"/>
              </a:rPr>
              <a:t>memberi </a:t>
            </a:r>
            <a:r>
              <a:rPr sz="2800" spc="-75" dirty="0">
                <a:latin typeface="Arial"/>
                <a:cs typeface="Arial"/>
              </a:rPr>
              <a:t>informasi </a:t>
            </a:r>
            <a:r>
              <a:rPr sz="2800" spc="-135" dirty="0">
                <a:latin typeface="Arial"/>
                <a:cs typeface="Arial"/>
              </a:rPr>
              <a:t>dan  </a:t>
            </a:r>
            <a:r>
              <a:rPr sz="2800" spc="-125" dirty="0">
                <a:latin typeface="Arial"/>
                <a:cs typeface="Arial"/>
              </a:rPr>
              <a:t>pengumuman, </a:t>
            </a:r>
            <a:r>
              <a:rPr sz="2800" spc="-130" dirty="0">
                <a:latin typeface="Arial"/>
                <a:cs typeface="Arial"/>
              </a:rPr>
              <a:t>menyediakan </a:t>
            </a:r>
            <a:r>
              <a:rPr sz="2800" spc="-200" dirty="0">
                <a:latin typeface="Arial"/>
                <a:cs typeface="Arial"/>
              </a:rPr>
              <a:t>akses, </a:t>
            </a:r>
            <a:r>
              <a:rPr sz="2800" spc="-125" dirty="0">
                <a:latin typeface="Arial"/>
                <a:cs typeface="Arial"/>
              </a:rPr>
              <a:t>menawarkan  </a:t>
            </a:r>
            <a:r>
              <a:rPr sz="2800" spc="-160" dirty="0">
                <a:latin typeface="Arial"/>
                <a:cs typeface="Arial"/>
              </a:rPr>
              <a:t>jasa, </a:t>
            </a:r>
            <a:r>
              <a:rPr sz="2800" spc="-90" dirty="0">
                <a:latin typeface="Arial"/>
                <a:cs typeface="Arial"/>
              </a:rPr>
              <a:t>membuat </a:t>
            </a:r>
            <a:r>
              <a:rPr sz="2800" spc="-120" dirty="0">
                <a:latin typeface="Arial"/>
                <a:cs typeface="Arial"/>
              </a:rPr>
              <a:t>diskusi, </a:t>
            </a:r>
            <a:r>
              <a:rPr sz="2800" spc="-80" dirty="0">
                <a:latin typeface="Arial"/>
                <a:cs typeface="Arial"/>
              </a:rPr>
              <a:t>mendidik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masyarakat.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3639" y="630345"/>
            <a:ext cx="7923530" cy="146770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i="1" spc="-320" dirty="0">
                <a:latin typeface="Arial"/>
                <a:cs typeface="Arial"/>
              </a:rPr>
              <a:t>Genre </a:t>
            </a:r>
            <a:r>
              <a:rPr sz="4000" i="1" spc="-265" dirty="0">
                <a:latin typeface="Arial"/>
                <a:cs typeface="Arial"/>
              </a:rPr>
              <a:t>dan </a:t>
            </a:r>
            <a:r>
              <a:rPr sz="4000" i="1" spc="-285" dirty="0">
                <a:latin typeface="Arial"/>
                <a:cs typeface="Arial"/>
              </a:rPr>
              <a:t>Tujuan </a:t>
            </a:r>
            <a:r>
              <a:rPr sz="4000" i="1" spc="-229" dirty="0">
                <a:latin typeface="Arial"/>
                <a:cs typeface="Arial"/>
              </a:rPr>
              <a:t>bagi </a:t>
            </a:r>
            <a:r>
              <a:rPr sz="4000" i="1" spc="-310" dirty="0">
                <a:latin typeface="Arial"/>
                <a:cs typeface="Arial"/>
              </a:rPr>
              <a:t>Perancang</a:t>
            </a:r>
            <a:r>
              <a:rPr sz="4000" i="1" spc="85" dirty="0">
                <a:latin typeface="Arial"/>
                <a:cs typeface="Arial"/>
              </a:rPr>
              <a:t> </a:t>
            </a:r>
            <a:r>
              <a:rPr sz="4000" i="1" spc="-220" dirty="0">
                <a:latin typeface="Arial"/>
                <a:cs typeface="Arial"/>
              </a:rPr>
              <a:t>(Lanj.)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53639" y="2286000"/>
            <a:ext cx="7923530" cy="451662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9085" marR="5080" indent="-286385" algn="just">
              <a:lnSpc>
                <a:spcPct val="100400"/>
              </a:lnSpc>
              <a:spcBef>
                <a:spcPts val="80"/>
              </a:spcBef>
              <a:buChar char="–"/>
              <a:tabLst>
                <a:tab pos="299720" algn="l"/>
              </a:tabLst>
            </a:pPr>
            <a:r>
              <a:rPr sz="2800" spc="-155" dirty="0">
                <a:latin typeface="Arial"/>
                <a:cs typeface="Arial"/>
              </a:rPr>
              <a:t>Berdasarkan </a:t>
            </a:r>
            <a:r>
              <a:rPr sz="2800" b="1" spc="-170" dirty="0">
                <a:solidFill>
                  <a:srgbClr val="990000"/>
                </a:solidFill>
                <a:latin typeface="Trebuchet MS"/>
                <a:cs typeface="Trebuchet MS"/>
              </a:rPr>
              <a:t>jumlah </a:t>
            </a:r>
            <a:r>
              <a:rPr sz="2800" b="1" spc="-135" dirty="0">
                <a:solidFill>
                  <a:srgbClr val="990000"/>
                </a:solidFill>
                <a:latin typeface="Trebuchet MS"/>
                <a:cs typeface="Trebuchet MS"/>
              </a:rPr>
              <a:t>halaman </a:t>
            </a:r>
            <a:r>
              <a:rPr sz="2800" b="1" spc="-130" dirty="0">
                <a:solidFill>
                  <a:srgbClr val="990000"/>
                </a:solidFill>
                <a:latin typeface="Trebuchet MS"/>
                <a:cs typeface="Trebuchet MS"/>
              </a:rPr>
              <a:t>atau </a:t>
            </a:r>
            <a:r>
              <a:rPr sz="2800" b="1" spc="-140" dirty="0">
                <a:solidFill>
                  <a:srgbClr val="990000"/>
                </a:solidFill>
                <a:latin typeface="Trebuchet MS"/>
                <a:cs typeface="Trebuchet MS"/>
              </a:rPr>
              <a:t>informasi</a:t>
            </a:r>
            <a:r>
              <a:rPr sz="2800" b="1" spc="-375" dirty="0">
                <a:solidFill>
                  <a:srgbClr val="990000"/>
                </a:solidFill>
                <a:latin typeface="Trebuchet MS"/>
                <a:cs typeface="Trebuchet MS"/>
              </a:rPr>
              <a:t> </a:t>
            </a:r>
            <a:r>
              <a:rPr sz="2800" spc="-175" dirty="0">
                <a:latin typeface="Arial"/>
                <a:cs typeface="Arial"/>
              </a:rPr>
              <a:t>yang  </a:t>
            </a:r>
            <a:r>
              <a:rPr sz="2800" spc="-95" dirty="0">
                <a:latin typeface="Arial"/>
                <a:cs typeface="Arial"/>
              </a:rPr>
              <a:t>tersedia.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65" dirty="0" err="1" smtClean="0">
                <a:latin typeface="Arial"/>
                <a:cs typeface="Arial"/>
              </a:rPr>
              <a:t>Mis</a:t>
            </a:r>
            <a:r>
              <a:rPr sz="2800" spc="-65" dirty="0" smtClean="0"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80"/>
              </a:spcBef>
              <a:buChar char="•"/>
              <a:tabLst>
                <a:tab pos="698500" algn="l"/>
              </a:tabLst>
            </a:pPr>
            <a:r>
              <a:rPr sz="2400" spc="-95" dirty="0">
                <a:latin typeface="Arial"/>
                <a:cs typeface="Arial"/>
              </a:rPr>
              <a:t>1-10: </a:t>
            </a:r>
            <a:r>
              <a:rPr sz="2400" spc="-60" dirty="0">
                <a:latin typeface="Arial"/>
                <a:cs typeface="Arial"/>
              </a:rPr>
              <a:t>biografi, </a:t>
            </a:r>
            <a:r>
              <a:rPr sz="2400" spc="-120" dirty="0">
                <a:latin typeface="Arial"/>
                <a:cs typeface="Arial"/>
              </a:rPr>
              <a:t>ringkasan</a:t>
            </a:r>
            <a:r>
              <a:rPr sz="2400" spc="-23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proyek.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698500" algn="l"/>
              </a:tabLst>
            </a:pPr>
            <a:r>
              <a:rPr sz="2400" spc="-95" dirty="0">
                <a:latin typeface="Arial"/>
                <a:cs typeface="Arial"/>
              </a:rPr>
              <a:t>5-50: </a:t>
            </a:r>
            <a:r>
              <a:rPr sz="2400" spc="-120" dirty="0">
                <a:latin typeface="Arial"/>
                <a:cs typeface="Arial"/>
              </a:rPr>
              <a:t>makalah </a:t>
            </a:r>
            <a:r>
              <a:rPr sz="2400" spc="-55" dirty="0">
                <a:latin typeface="Arial"/>
                <a:cs typeface="Arial"/>
              </a:rPr>
              <a:t>ilmiah,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konferensi.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698500" algn="l"/>
              </a:tabLst>
            </a:pPr>
            <a:r>
              <a:rPr sz="2400" spc="-105" dirty="0">
                <a:latin typeface="Arial"/>
                <a:cs typeface="Arial"/>
              </a:rPr>
              <a:t>50-500: </a:t>
            </a:r>
            <a:r>
              <a:rPr sz="2400" spc="-85" dirty="0">
                <a:latin typeface="Arial"/>
                <a:cs typeface="Arial"/>
              </a:rPr>
              <a:t>buku, </a:t>
            </a:r>
            <a:r>
              <a:rPr sz="2400" spc="-80" dirty="0">
                <a:latin typeface="Arial"/>
                <a:cs typeface="Arial"/>
              </a:rPr>
              <a:t>laporan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tahunan.</a:t>
            </a:r>
            <a:endParaRPr sz="2400" dirty="0">
              <a:latin typeface="Arial"/>
              <a:cs typeface="Arial"/>
            </a:endParaRPr>
          </a:p>
          <a:p>
            <a:pPr marL="299085" indent="-286385" algn="just">
              <a:lnSpc>
                <a:spcPct val="100000"/>
              </a:lnSpc>
              <a:spcBef>
                <a:spcPts val="670"/>
              </a:spcBef>
              <a:buChar char="–"/>
              <a:tabLst>
                <a:tab pos="299720" algn="l"/>
              </a:tabLst>
            </a:pPr>
            <a:r>
              <a:rPr sz="2800" spc="-155" dirty="0">
                <a:latin typeface="Arial"/>
                <a:cs typeface="Arial"/>
              </a:rPr>
              <a:t>Berdasarkan </a:t>
            </a:r>
            <a:r>
              <a:rPr sz="2800" b="1" spc="-165" dirty="0">
                <a:solidFill>
                  <a:srgbClr val="990000"/>
                </a:solidFill>
                <a:latin typeface="Trebuchet MS"/>
                <a:cs typeface="Trebuchet MS"/>
              </a:rPr>
              <a:t>ukuran</a:t>
            </a:r>
            <a:r>
              <a:rPr sz="2800" b="1" spc="-180" dirty="0">
                <a:solidFill>
                  <a:srgbClr val="990000"/>
                </a:solidFill>
                <a:latin typeface="Trebuchet MS"/>
                <a:cs typeface="Trebuchet MS"/>
              </a:rPr>
              <a:t> </a:t>
            </a:r>
            <a:r>
              <a:rPr sz="2800" b="1" spc="-150" dirty="0">
                <a:solidFill>
                  <a:srgbClr val="990000"/>
                </a:solidFill>
                <a:latin typeface="Trebuchet MS"/>
                <a:cs typeface="Trebuchet MS"/>
              </a:rPr>
              <a:t>keberhasilan</a:t>
            </a:r>
            <a:r>
              <a:rPr sz="2800" spc="-15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80"/>
              </a:spcBef>
              <a:buChar char="•"/>
              <a:tabLst>
                <a:tab pos="698500" algn="l"/>
              </a:tabLst>
            </a:pPr>
            <a:r>
              <a:rPr sz="2400" spc="-170" dirty="0">
                <a:latin typeface="Arial"/>
                <a:cs typeface="Arial"/>
              </a:rPr>
              <a:t>Bagi </a:t>
            </a:r>
            <a:r>
              <a:rPr sz="2400" spc="-50" dirty="0">
                <a:latin typeface="Arial"/>
                <a:cs typeface="Arial"/>
              </a:rPr>
              <a:t>individu: </a:t>
            </a:r>
            <a:r>
              <a:rPr sz="2400" spc="-90" dirty="0">
                <a:latin typeface="Arial"/>
                <a:cs typeface="Arial"/>
              </a:rPr>
              <a:t>mencari pekerjaan, mencari</a:t>
            </a:r>
            <a:r>
              <a:rPr sz="2400" spc="-28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teman.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698500" algn="l"/>
              </a:tabLst>
            </a:pPr>
            <a:r>
              <a:rPr sz="2400" spc="-170" dirty="0">
                <a:latin typeface="Arial"/>
                <a:cs typeface="Arial"/>
              </a:rPr>
              <a:t>Bagi </a:t>
            </a:r>
            <a:r>
              <a:rPr sz="2400" spc="-114" dirty="0">
                <a:latin typeface="Arial"/>
                <a:cs typeface="Arial"/>
              </a:rPr>
              <a:t>perusahaan: </a:t>
            </a:r>
            <a:r>
              <a:rPr sz="2400" spc="-65" dirty="0">
                <a:latin typeface="Arial"/>
                <a:cs typeface="Arial"/>
              </a:rPr>
              <a:t>jumlah </a:t>
            </a:r>
            <a:r>
              <a:rPr sz="2400" spc="-100" dirty="0">
                <a:latin typeface="Arial"/>
                <a:cs typeface="Arial"/>
              </a:rPr>
              <a:t>pengunjung </a:t>
            </a:r>
            <a:r>
              <a:rPr sz="2400" spc="-60" dirty="0">
                <a:latin typeface="Arial"/>
                <a:cs typeface="Arial"/>
              </a:rPr>
              <a:t>per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hari.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698500" algn="l"/>
              </a:tabLst>
            </a:pPr>
            <a:r>
              <a:rPr sz="2400" spc="-170" dirty="0">
                <a:latin typeface="Arial"/>
                <a:cs typeface="Arial"/>
              </a:rPr>
              <a:t>Bagi </a:t>
            </a:r>
            <a:r>
              <a:rPr sz="2400" spc="-105" dirty="0">
                <a:latin typeface="Arial"/>
                <a:cs typeface="Arial"/>
              </a:rPr>
              <a:t>penyedia </a:t>
            </a:r>
            <a:r>
              <a:rPr sz="2400" spc="-170" dirty="0">
                <a:latin typeface="Arial"/>
                <a:cs typeface="Arial"/>
              </a:rPr>
              <a:t>akses: </a:t>
            </a:r>
            <a:r>
              <a:rPr sz="2400" spc="-65" dirty="0">
                <a:latin typeface="Arial"/>
                <a:cs typeface="Arial"/>
              </a:rPr>
              <a:t>jumlah </a:t>
            </a:r>
            <a:r>
              <a:rPr sz="2400" spc="-55" dirty="0">
                <a:latin typeface="Arial"/>
                <a:cs typeface="Arial"/>
              </a:rPr>
              <a:t>waktu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pemakaian.</a:t>
            </a:r>
            <a:endParaRPr sz="2400" dirty="0">
              <a:latin typeface="Arial"/>
              <a:cs typeface="Arial"/>
            </a:endParaRPr>
          </a:p>
          <a:p>
            <a:pPr marL="698500" lvl="1" indent="-228600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698500" algn="l"/>
              </a:tabLst>
            </a:pPr>
            <a:r>
              <a:rPr sz="2400" spc="-170" dirty="0">
                <a:latin typeface="Arial"/>
                <a:cs typeface="Arial"/>
              </a:rPr>
              <a:t>Bagi </a:t>
            </a:r>
            <a:r>
              <a:rPr sz="2400" spc="-80" dirty="0">
                <a:latin typeface="Arial"/>
                <a:cs typeface="Arial"/>
              </a:rPr>
              <a:t>lainnya: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promosi.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587066"/>
            <a:ext cx="7694930" cy="1467709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2343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45"/>
              </a:spcBef>
            </a:pPr>
            <a:r>
              <a:rPr sz="4000" i="1" spc="-325" dirty="0">
                <a:latin typeface="Arial"/>
                <a:cs typeface="Arial"/>
              </a:rPr>
              <a:t>Prinsip </a:t>
            </a:r>
            <a:r>
              <a:rPr sz="4000" i="1" spc="-215" dirty="0">
                <a:latin typeface="Arial"/>
                <a:cs typeface="Arial"/>
              </a:rPr>
              <a:t>Awal </a:t>
            </a:r>
            <a:r>
              <a:rPr sz="4000" i="1" spc="-295" dirty="0">
                <a:latin typeface="Arial"/>
                <a:cs typeface="Arial"/>
              </a:rPr>
              <a:t>Perancangan </a:t>
            </a:r>
            <a:r>
              <a:rPr sz="4000" i="1" spc="-375" dirty="0">
                <a:latin typeface="Arial"/>
                <a:cs typeface="Arial"/>
              </a:rPr>
              <a:t>Situs</a:t>
            </a:r>
            <a:r>
              <a:rPr sz="4000" i="1" spc="-35" dirty="0">
                <a:latin typeface="Arial"/>
                <a:cs typeface="Arial"/>
              </a:rPr>
              <a:t> </a:t>
            </a:r>
            <a:r>
              <a:rPr sz="4000" i="1" spc="-245" dirty="0">
                <a:latin typeface="Arial"/>
                <a:cs typeface="Arial"/>
              </a:rPr>
              <a:t>Web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2192527"/>
            <a:ext cx="7694930" cy="4069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14300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Perancang </a:t>
            </a:r>
            <a:r>
              <a:rPr sz="2800" spc="-105" dirty="0">
                <a:latin typeface="Arial"/>
                <a:cs typeface="Arial"/>
              </a:rPr>
              <a:t>situs </a:t>
            </a:r>
            <a:r>
              <a:rPr sz="2800" spc="-95" dirty="0">
                <a:latin typeface="Arial"/>
                <a:cs typeface="Arial"/>
              </a:rPr>
              <a:t>web </a:t>
            </a:r>
            <a:r>
              <a:rPr sz="2800" spc="-125" dirty="0">
                <a:latin typeface="Arial"/>
                <a:cs typeface="Arial"/>
              </a:rPr>
              <a:t>memfokuskan </a:t>
            </a:r>
            <a:r>
              <a:rPr sz="2800" spc="-85" dirty="0">
                <a:latin typeface="Arial"/>
                <a:cs typeface="Arial"/>
              </a:rPr>
              <a:t>empat </a:t>
            </a:r>
            <a:r>
              <a:rPr sz="2800" spc="-105" dirty="0">
                <a:latin typeface="Arial"/>
                <a:cs typeface="Arial"/>
              </a:rPr>
              <a:t>komponen 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135" dirty="0">
                <a:latin typeface="Arial"/>
                <a:cs typeface="Arial"/>
              </a:rPr>
              <a:t>dua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bidang:</a:t>
            </a:r>
            <a:endParaRPr sz="28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55" dirty="0">
                <a:solidFill>
                  <a:srgbClr val="990000"/>
                </a:solidFill>
                <a:latin typeface="Trebuchet MS"/>
                <a:cs typeface="Trebuchet MS"/>
              </a:rPr>
              <a:t>Tugas</a:t>
            </a:r>
            <a:endParaRPr sz="2800" dirty="0">
              <a:latin typeface="Trebuchet MS"/>
              <a:cs typeface="Trebuchet MS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595"/>
              </a:spcBef>
              <a:buChar char="•"/>
              <a:tabLst>
                <a:tab pos="1155700" algn="l"/>
              </a:tabLst>
            </a:pPr>
            <a:r>
              <a:rPr sz="2400" spc="-114" dirty="0">
                <a:latin typeface="Arial"/>
                <a:cs typeface="Arial"/>
              </a:rPr>
              <a:t>Objek </a:t>
            </a:r>
            <a:r>
              <a:rPr sz="2400" spc="-65" dirty="0">
                <a:latin typeface="Arial"/>
                <a:cs typeface="Arial"/>
              </a:rPr>
              <a:t>informasi </a:t>
            </a:r>
            <a:r>
              <a:rPr sz="2400" spc="-20" dirty="0">
                <a:latin typeface="Arial"/>
                <a:cs typeface="Arial"/>
              </a:rPr>
              <a:t>terstruktur </a:t>
            </a:r>
            <a:r>
              <a:rPr sz="2400" spc="-60" dirty="0">
                <a:latin typeface="Arial"/>
                <a:cs typeface="Arial"/>
              </a:rPr>
              <a:t>(hierarki,</a:t>
            </a:r>
            <a:r>
              <a:rPr sz="2400" spc="-31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jaringan).</a:t>
            </a:r>
            <a:endParaRPr sz="2400" dirty="0">
              <a:latin typeface="Arial"/>
              <a:cs typeface="Arial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565"/>
              </a:spcBef>
              <a:buChar char="•"/>
              <a:tabLst>
                <a:tab pos="1155700" algn="l"/>
              </a:tabLst>
            </a:pPr>
            <a:r>
              <a:rPr sz="2400" spc="-145" dirty="0">
                <a:latin typeface="Arial"/>
                <a:cs typeface="Arial"/>
              </a:rPr>
              <a:t>Aksi </a:t>
            </a:r>
            <a:r>
              <a:rPr sz="2400" spc="-65" dirty="0">
                <a:latin typeface="Arial"/>
                <a:cs typeface="Arial"/>
              </a:rPr>
              <a:t>informasi </a:t>
            </a:r>
            <a:r>
              <a:rPr sz="2400" spc="-95" dirty="0">
                <a:latin typeface="Arial"/>
                <a:cs typeface="Arial"/>
              </a:rPr>
              <a:t>(pencarian,</a:t>
            </a:r>
            <a:r>
              <a:rPr sz="2400" spc="-180" dirty="0">
                <a:latin typeface="Arial"/>
                <a:cs typeface="Arial"/>
              </a:rPr>
              <a:t> </a:t>
            </a:r>
            <a:r>
              <a:rPr sz="2400" i="1" spc="-60" dirty="0">
                <a:latin typeface="Arial"/>
                <a:cs typeface="Arial"/>
              </a:rPr>
              <a:t>linking</a:t>
            </a:r>
            <a:r>
              <a:rPr sz="2400" spc="-60" dirty="0"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66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45" dirty="0">
                <a:solidFill>
                  <a:srgbClr val="990000"/>
                </a:solidFill>
                <a:latin typeface="Trebuchet MS"/>
                <a:cs typeface="Trebuchet MS"/>
              </a:rPr>
              <a:t>Antarmuka</a:t>
            </a:r>
            <a:endParaRPr sz="2800" dirty="0">
              <a:latin typeface="Trebuchet MS"/>
              <a:cs typeface="Trebuchet MS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580"/>
              </a:spcBef>
              <a:buChar char="•"/>
              <a:tabLst>
                <a:tab pos="1155700" algn="l"/>
              </a:tabLst>
            </a:pPr>
            <a:r>
              <a:rPr sz="2400" spc="-40" dirty="0">
                <a:latin typeface="Arial"/>
                <a:cs typeface="Arial"/>
              </a:rPr>
              <a:t>Metafora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75" dirty="0">
                <a:latin typeface="Arial"/>
                <a:cs typeface="Arial"/>
              </a:rPr>
              <a:t>objek </a:t>
            </a:r>
            <a:r>
              <a:rPr sz="2400" spc="-65" dirty="0">
                <a:latin typeface="Arial"/>
                <a:cs typeface="Arial"/>
              </a:rPr>
              <a:t>informasi </a:t>
            </a:r>
            <a:r>
              <a:rPr sz="2400" spc="-85" dirty="0">
                <a:latin typeface="Arial"/>
                <a:cs typeface="Arial"/>
              </a:rPr>
              <a:t>(rak buku,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90" dirty="0">
                <a:latin typeface="Arial"/>
                <a:cs typeface="Arial"/>
              </a:rPr>
              <a:t>ensiklopedia).</a:t>
            </a:r>
            <a:endParaRPr sz="2400" dirty="0">
              <a:latin typeface="Arial"/>
              <a:cs typeface="Arial"/>
            </a:endParaRPr>
          </a:p>
          <a:p>
            <a:pPr marL="1155700" lvl="2" indent="-228600" algn="just">
              <a:lnSpc>
                <a:spcPct val="100000"/>
              </a:lnSpc>
              <a:spcBef>
                <a:spcPts val="575"/>
              </a:spcBef>
              <a:buChar char="•"/>
              <a:tabLst>
                <a:tab pos="1155700" algn="l"/>
              </a:tabLst>
            </a:pPr>
            <a:r>
              <a:rPr sz="2400" spc="-160" dirty="0">
                <a:latin typeface="Arial"/>
                <a:cs typeface="Arial"/>
              </a:rPr>
              <a:t>Penanganan </a:t>
            </a:r>
            <a:r>
              <a:rPr sz="2400" spc="-135" dirty="0">
                <a:latin typeface="Arial"/>
                <a:cs typeface="Arial"/>
              </a:rPr>
              <a:t>aksi </a:t>
            </a:r>
            <a:r>
              <a:rPr sz="2400" spc="-95" dirty="0">
                <a:latin typeface="Arial"/>
                <a:cs typeface="Arial"/>
              </a:rPr>
              <a:t>(</a:t>
            </a:r>
            <a:r>
              <a:rPr sz="2400" i="1" spc="-95" dirty="0">
                <a:latin typeface="Arial"/>
                <a:cs typeface="Arial"/>
              </a:rPr>
              <a:t>query</a:t>
            </a:r>
            <a:r>
              <a:rPr sz="2400" spc="-95" dirty="0">
                <a:latin typeface="Arial"/>
                <a:cs typeface="Arial"/>
              </a:rPr>
              <a:t>,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i="1" spc="-114" dirty="0">
                <a:latin typeface="Arial"/>
                <a:cs typeface="Arial"/>
              </a:rPr>
              <a:t>zoom</a:t>
            </a:r>
            <a:r>
              <a:rPr sz="2400" spc="-114" dirty="0"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2600" y="731519"/>
            <a:ext cx="7847330" cy="1077218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45"/>
              </a:lnSpc>
            </a:pPr>
            <a:r>
              <a:rPr sz="4000" b="1" i="1" spc="-190" dirty="0">
                <a:latin typeface="Arial"/>
                <a:cs typeface="Arial"/>
              </a:rPr>
              <a:t>Hal-hal </a:t>
            </a:r>
            <a:r>
              <a:rPr sz="4000" b="1" i="1" spc="-285" dirty="0">
                <a:latin typeface="Arial"/>
                <a:cs typeface="Arial"/>
              </a:rPr>
              <a:t>yang </a:t>
            </a:r>
            <a:r>
              <a:rPr sz="4000" b="1" i="1" spc="-235" dirty="0" err="1">
                <a:latin typeface="Arial"/>
                <a:cs typeface="Arial"/>
              </a:rPr>
              <a:t>Mempengaruhi</a:t>
            </a:r>
            <a:r>
              <a:rPr sz="4000" b="1" i="1" spc="-170" dirty="0">
                <a:latin typeface="Arial"/>
                <a:cs typeface="Arial"/>
              </a:rPr>
              <a:t> </a:t>
            </a:r>
            <a:r>
              <a:rPr sz="4000" b="1" i="1" spc="-360" dirty="0" err="1" smtClean="0">
                <a:latin typeface="Arial"/>
                <a:cs typeface="Arial"/>
              </a:rPr>
              <a:t>Kepuasan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b="1" i="1" spc="-254" dirty="0" err="1" smtClean="0">
                <a:latin typeface="Arial"/>
                <a:cs typeface="Arial"/>
              </a:rPr>
              <a:t>Subjektif</a:t>
            </a:r>
            <a:r>
              <a:rPr sz="4000" b="1" i="1" spc="-254" dirty="0" smtClean="0">
                <a:latin typeface="Arial"/>
                <a:cs typeface="Arial"/>
              </a:rPr>
              <a:t> </a:t>
            </a:r>
            <a:r>
              <a:rPr sz="4000" b="1" i="1" spc="-215" dirty="0">
                <a:latin typeface="Arial"/>
                <a:cs typeface="Arial"/>
              </a:rPr>
              <a:t>Awal</a:t>
            </a:r>
            <a:r>
              <a:rPr sz="4000" b="1" i="1" spc="-170" dirty="0">
                <a:latin typeface="Arial"/>
                <a:cs typeface="Arial"/>
              </a:rPr>
              <a:t> </a:t>
            </a:r>
            <a:r>
              <a:rPr sz="4000" b="1" i="1" spc="-265" dirty="0">
                <a:latin typeface="Arial"/>
                <a:cs typeface="Arial"/>
              </a:rPr>
              <a:t>Pemakai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2146807"/>
            <a:ext cx="7847330" cy="481708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622300" marR="62230" indent="-609600" algn="just">
              <a:lnSpc>
                <a:spcPct val="89800"/>
              </a:lnSpc>
              <a:spcBef>
                <a:spcPts val="495"/>
              </a:spcBef>
              <a:buChar char="•"/>
              <a:tabLst>
                <a:tab pos="622300" algn="l"/>
              </a:tabLst>
            </a:pPr>
            <a:r>
              <a:rPr sz="3200" spc="-225" dirty="0">
                <a:latin typeface="Arial"/>
                <a:cs typeface="Arial"/>
              </a:rPr>
              <a:t>Kepuasan </a:t>
            </a:r>
            <a:r>
              <a:rPr sz="3200" spc="-60" dirty="0">
                <a:latin typeface="Arial"/>
                <a:cs typeface="Arial"/>
              </a:rPr>
              <a:t>subjektif </a:t>
            </a:r>
            <a:r>
              <a:rPr sz="3200" spc="-120" dirty="0">
                <a:latin typeface="Arial"/>
                <a:cs typeface="Arial"/>
              </a:rPr>
              <a:t>awal </a:t>
            </a:r>
            <a:r>
              <a:rPr sz="3200" spc="-145" dirty="0">
                <a:latin typeface="Arial"/>
                <a:cs typeface="Arial"/>
              </a:rPr>
              <a:t>pemakai </a:t>
            </a:r>
            <a:r>
              <a:rPr sz="3200" spc="-175" dirty="0" err="1">
                <a:latin typeface="Arial"/>
                <a:cs typeface="Arial"/>
              </a:rPr>
              <a:t>sangat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75" dirty="0" err="1" smtClean="0">
                <a:latin typeface="Arial"/>
                <a:cs typeface="Arial"/>
              </a:rPr>
              <a:t>kuat</a:t>
            </a:r>
            <a:r>
              <a:rPr sz="3200" spc="-75" dirty="0" smtClean="0">
                <a:latin typeface="Arial"/>
                <a:cs typeface="Arial"/>
              </a:rPr>
              <a:t> </a:t>
            </a:r>
            <a:r>
              <a:rPr sz="3200" spc="-60" dirty="0">
                <a:latin typeface="Arial"/>
                <a:cs typeface="Arial"/>
              </a:rPr>
              <a:t>ditentukan </a:t>
            </a:r>
            <a:r>
              <a:rPr sz="3200" spc="-90" dirty="0">
                <a:latin typeface="Arial"/>
                <a:cs typeface="Arial"/>
              </a:rPr>
              <a:t>oleh </a:t>
            </a:r>
            <a:r>
              <a:rPr sz="3200" spc="-105" dirty="0">
                <a:latin typeface="Arial"/>
                <a:cs typeface="Arial"/>
              </a:rPr>
              <a:t>hal-hal </a:t>
            </a:r>
            <a:r>
              <a:rPr sz="3200" spc="-45" dirty="0">
                <a:latin typeface="Arial"/>
                <a:cs typeface="Arial"/>
              </a:rPr>
              <a:t>berikut </a:t>
            </a:r>
            <a:r>
              <a:rPr sz="3200" spc="-70" dirty="0">
                <a:latin typeface="Arial"/>
                <a:cs typeface="Arial"/>
              </a:rPr>
              <a:t>(Horton </a:t>
            </a:r>
            <a:r>
              <a:rPr sz="3200" spc="-5" dirty="0">
                <a:latin typeface="Arial"/>
                <a:cs typeface="Arial"/>
              </a:rPr>
              <a:t>et</a:t>
            </a:r>
            <a:r>
              <a:rPr sz="3200" spc="-625" dirty="0">
                <a:latin typeface="Arial"/>
                <a:cs typeface="Arial"/>
              </a:rPr>
              <a:t> </a:t>
            </a:r>
            <a:r>
              <a:rPr sz="3200" spc="-100" dirty="0">
                <a:latin typeface="Arial"/>
                <a:cs typeface="Arial"/>
              </a:rPr>
              <a:t>al.,  </a:t>
            </a:r>
            <a:r>
              <a:rPr sz="3200" spc="-130" dirty="0">
                <a:latin typeface="Arial"/>
                <a:cs typeface="Arial"/>
              </a:rPr>
              <a:t>1996):</a:t>
            </a:r>
            <a:endParaRPr sz="3200" dirty="0">
              <a:latin typeface="Arial"/>
              <a:cs typeface="Arial"/>
            </a:endParaRPr>
          </a:p>
          <a:p>
            <a:pPr marL="1003300" marR="5080" lvl="1" indent="-533400" algn="just">
              <a:lnSpc>
                <a:spcPts val="3240"/>
              </a:lnSpc>
              <a:spcBef>
                <a:spcPts val="80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3000" spc="-175" dirty="0">
                <a:latin typeface="Arial"/>
                <a:cs typeface="Arial"/>
              </a:rPr>
              <a:t>Kekompakan </a:t>
            </a:r>
            <a:r>
              <a:rPr sz="3000" spc="-140" dirty="0">
                <a:latin typeface="Arial"/>
                <a:cs typeface="Arial"/>
              </a:rPr>
              <a:t>dan </a:t>
            </a:r>
            <a:r>
              <a:rPr sz="3000" spc="-30" dirty="0">
                <a:latin typeface="Arial"/>
                <a:cs typeface="Arial"/>
              </a:rPr>
              <a:t>faktor </a:t>
            </a:r>
            <a:r>
              <a:rPr sz="3000" spc="-155" dirty="0">
                <a:latin typeface="Arial"/>
                <a:cs typeface="Arial"/>
              </a:rPr>
              <a:t>percabangan.</a:t>
            </a:r>
            <a:r>
              <a:rPr sz="3000" spc="-295" dirty="0">
                <a:latin typeface="Arial"/>
                <a:cs typeface="Arial"/>
              </a:rPr>
              <a:t> </a:t>
            </a:r>
            <a:r>
              <a:rPr sz="3000" spc="-190" dirty="0">
                <a:latin typeface="Arial"/>
                <a:cs typeface="Arial"/>
              </a:rPr>
              <a:t>Panjang  </a:t>
            </a:r>
            <a:r>
              <a:rPr sz="3000" spc="-140" dirty="0">
                <a:latin typeface="Arial"/>
                <a:cs typeface="Arial"/>
              </a:rPr>
              <a:t>halaman dan </a:t>
            </a:r>
            <a:r>
              <a:rPr sz="3000" spc="-80" dirty="0">
                <a:latin typeface="Arial"/>
                <a:cs typeface="Arial"/>
              </a:rPr>
              <a:t>jumlah</a:t>
            </a:r>
            <a:r>
              <a:rPr sz="3000" spc="-220" dirty="0">
                <a:latin typeface="Arial"/>
                <a:cs typeface="Arial"/>
              </a:rPr>
              <a:t> </a:t>
            </a:r>
            <a:r>
              <a:rPr sz="3000" spc="-60" dirty="0">
                <a:latin typeface="Arial"/>
                <a:cs typeface="Arial"/>
              </a:rPr>
              <a:t>link.</a:t>
            </a:r>
            <a:endParaRPr sz="30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31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3000" spc="-130" dirty="0">
                <a:latin typeface="Arial"/>
                <a:cs typeface="Arial"/>
              </a:rPr>
              <a:t>Pengurutan, </a:t>
            </a:r>
            <a:r>
              <a:rPr sz="3000" spc="-125" dirty="0">
                <a:latin typeface="Arial"/>
                <a:cs typeface="Arial"/>
              </a:rPr>
              <a:t>pengelompokan, </a:t>
            </a:r>
            <a:r>
              <a:rPr sz="3000" spc="-140" dirty="0">
                <a:latin typeface="Arial"/>
                <a:cs typeface="Arial"/>
              </a:rPr>
              <a:t>dan</a:t>
            </a:r>
            <a:r>
              <a:rPr sz="3000" spc="-229" dirty="0">
                <a:latin typeface="Arial"/>
                <a:cs typeface="Arial"/>
              </a:rPr>
              <a:t> </a:t>
            </a:r>
            <a:r>
              <a:rPr sz="3000" spc="-180" dirty="0">
                <a:latin typeface="Arial"/>
                <a:cs typeface="Arial"/>
              </a:rPr>
              <a:t>penegasan.</a:t>
            </a:r>
            <a:endParaRPr sz="30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3000" spc="-170" dirty="0">
                <a:latin typeface="Arial"/>
                <a:cs typeface="Arial"/>
              </a:rPr>
              <a:t>Dukungan </a:t>
            </a:r>
            <a:r>
              <a:rPr sz="3000" spc="-240" dirty="0">
                <a:latin typeface="Arial"/>
                <a:cs typeface="Arial"/>
              </a:rPr>
              <a:t>akses</a:t>
            </a:r>
            <a:r>
              <a:rPr sz="3000" spc="-150" dirty="0">
                <a:latin typeface="Arial"/>
                <a:cs typeface="Arial"/>
              </a:rPr>
              <a:t> </a:t>
            </a:r>
            <a:r>
              <a:rPr sz="3000" spc="-110" dirty="0">
                <a:latin typeface="Arial"/>
                <a:cs typeface="Arial"/>
              </a:rPr>
              <a:t>universal.</a:t>
            </a:r>
            <a:endParaRPr sz="30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375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3000" spc="-190" dirty="0">
                <a:latin typeface="Arial"/>
                <a:cs typeface="Arial"/>
              </a:rPr>
              <a:t>Desain </a:t>
            </a:r>
            <a:r>
              <a:rPr sz="3000" spc="-114" dirty="0">
                <a:latin typeface="Arial"/>
                <a:cs typeface="Arial"/>
              </a:rPr>
              <a:t>grafis </a:t>
            </a:r>
            <a:r>
              <a:rPr sz="3000" spc="-185" dirty="0">
                <a:latin typeface="Arial"/>
                <a:cs typeface="Arial"/>
              </a:rPr>
              <a:t>yang</a:t>
            </a:r>
            <a:r>
              <a:rPr sz="3000" spc="-175" dirty="0">
                <a:latin typeface="Arial"/>
                <a:cs typeface="Arial"/>
              </a:rPr>
              <a:t> </a:t>
            </a:r>
            <a:r>
              <a:rPr sz="3000" spc="-105" dirty="0">
                <a:latin typeface="Arial"/>
                <a:cs typeface="Arial"/>
              </a:rPr>
              <a:t>baik.</a:t>
            </a:r>
            <a:endParaRPr sz="3000" dirty="0">
              <a:latin typeface="Arial"/>
              <a:cs typeface="Arial"/>
            </a:endParaRPr>
          </a:p>
          <a:p>
            <a:pPr marL="1003300" lvl="1" indent="-533400" algn="just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1002665" algn="l"/>
                <a:tab pos="1003300" algn="l"/>
              </a:tabLst>
            </a:pPr>
            <a:r>
              <a:rPr sz="3000" spc="-170" dirty="0">
                <a:latin typeface="Arial"/>
                <a:cs typeface="Arial"/>
              </a:rPr>
              <a:t>Dukungan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spc="-150" dirty="0">
                <a:latin typeface="Arial"/>
                <a:cs typeface="Arial"/>
              </a:rPr>
              <a:t>navigasi.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731519"/>
            <a:ext cx="7771130" cy="1077218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45"/>
              </a:lnSpc>
            </a:pPr>
            <a:r>
              <a:rPr sz="4000" b="1" i="1" spc="-280" dirty="0">
                <a:latin typeface="Arial"/>
                <a:cs typeface="Arial"/>
              </a:rPr>
              <a:t>Pengujian </a:t>
            </a:r>
            <a:r>
              <a:rPr sz="4000" b="1" i="1" spc="-265" dirty="0">
                <a:latin typeface="Arial"/>
                <a:cs typeface="Arial"/>
              </a:rPr>
              <a:t>dan </a:t>
            </a:r>
            <a:r>
              <a:rPr sz="4000" b="1" i="1" spc="-240" dirty="0">
                <a:latin typeface="Arial"/>
                <a:cs typeface="Arial"/>
              </a:rPr>
              <a:t>Pemeliharaan </a:t>
            </a:r>
            <a:r>
              <a:rPr sz="4000" b="1" i="1" spc="-380" dirty="0" err="1">
                <a:latin typeface="Arial"/>
                <a:cs typeface="Arial"/>
              </a:rPr>
              <a:t>Situs</a:t>
            </a:r>
            <a:r>
              <a:rPr sz="4000" b="1" i="1" spc="-45" dirty="0">
                <a:latin typeface="Arial"/>
                <a:cs typeface="Arial"/>
              </a:rPr>
              <a:t> </a:t>
            </a:r>
            <a:r>
              <a:rPr sz="4000" b="1" i="1" spc="-254" dirty="0" smtClean="0">
                <a:latin typeface="Arial"/>
                <a:cs typeface="Arial"/>
              </a:rPr>
              <a:t>Web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b="1" i="1" spc="-210" dirty="0" err="1" smtClean="0">
                <a:latin typeface="Arial"/>
                <a:cs typeface="Arial"/>
              </a:rPr>
              <a:t>dalam</a:t>
            </a:r>
            <a:r>
              <a:rPr sz="4000" b="1" i="1" spc="-210" dirty="0" smtClean="0">
                <a:latin typeface="Arial"/>
                <a:cs typeface="Arial"/>
              </a:rPr>
              <a:t> </a:t>
            </a:r>
            <a:r>
              <a:rPr sz="4000" b="1" i="1" spc="-310" dirty="0">
                <a:latin typeface="Arial"/>
                <a:cs typeface="Arial"/>
              </a:rPr>
              <a:t>konteks</a:t>
            </a:r>
            <a:r>
              <a:rPr sz="4000" b="1" i="1" spc="-250" dirty="0">
                <a:latin typeface="Arial"/>
                <a:cs typeface="Arial"/>
              </a:rPr>
              <a:t> </a:t>
            </a:r>
            <a:r>
              <a:rPr sz="4000" b="1" i="1" spc="-200" dirty="0">
                <a:latin typeface="Arial"/>
                <a:cs typeface="Arial"/>
              </a:rPr>
              <a:t>IMK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8800" y="2115717"/>
            <a:ext cx="7771130" cy="461857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55" dirty="0">
                <a:latin typeface="Arial"/>
                <a:cs typeface="Arial"/>
              </a:rPr>
              <a:t>Disarankan </a:t>
            </a:r>
            <a:r>
              <a:rPr sz="2800" spc="-15" dirty="0" err="1">
                <a:latin typeface="Arial"/>
                <a:cs typeface="Arial"/>
              </a:rPr>
              <a:t>uji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75" dirty="0" smtClean="0">
                <a:latin typeface="Arial"/>
                <a:cs typeface="Arial"/>
              </a:rPr>
              <a:t>usability.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60" dirty="0">
                <a:latin typeface="Arial"/>
                <a:cs typeface="Arial"/>
              </a:rPr>
              <a:t>Uji </a:t>
            </a:r>
            <a:r>
              <a:rPr sz="2800" spc="-155" dirty="0">
                <a:latin typeface="Arial"/>
                <a:cs typeface="Arial"/>
              </a:rPr>
              <a:t>pada </a:t>
            </a:r>
            <a:r>
              <a:rPr sz="2800" spc="-120" dirty="0">
                <a:latin typeface="Arial"/>
                <a:cs typeface="Arial"/>
              </a:rPr>
              <a:t>lingkungan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229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realistik.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60" dirty="0">
                <a:latin typeface="Arial"/>
                <a:cs typeface="Arial"/>
              </a:rPr>
              <a:t>Uji </a:t>
            </a:r>
            <a:r>
              <a:rPr sz="2800" i="1" spc="-140" dirty="0">
                <a:latin typeface="Arial"/>
                <a:cs typeface="Arial"/>
              </a:rPr>
              <a:t>in-house </a:t>
            </a:r>
            <a:r>
              <a:rPr sz="2800" spc="-35" dirty="0">
                <a:latin typeface="Arial"/>
                <a:cs typeface="Arial"/>
              </a:rPr>
              <a:t>dini </a:t>
            </a:r>
            <a:r>
              <a:rPr sz="2800" spc="-150" dirty="0">
                <a:latin typeface="Arial"/>
                <a:cs typeface="Arial"/>
              </a:rPr>
              <a:t>dengan </a:t>
            </a:r>
            <a:r>
              <a:rPr sz="2800" spc="-75" dirty="0">
                <a:latin typeface="Arial"/>
                <a:cs typeface="Arial"/>
              </a:rPr>
              <a:t>jumlah </a:t>
            </a:r>
            <a:r>
              <a:rPr sz="2800" spc="-130" dirty="0">
                <a:latin typeface="Arial"/>
                <a:cs typeface="Arial"/>
              </a:rPr>
              <a:t>pemakai</a:t>
            </a:r>
            <a:r>
              <a:rPr sz="2800" spc="-40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terbatas.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60" dirty="0">
                <a:latin typeface="Arial"/>
                <a:cs typeface="Arial"/>
              </a:rPr>
              <a:t>Uji </a:t>
            </a:r>
            <a:r>
              <a:rPr sz="2800" spc="-135" dirty="0">
                <a:latin typeface="Arial"/>
                <a:cs typeface="Arial"/>
              </a:rPr>
              <a:t>medan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intensif.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10" dirty="0">
                <a:latin typeface="Arial"/>
                <a:cs typeface="Arial"/>
              </a:rPr>
              <a:t>Proses </a:t>
            </a:r>
            <a:r>
              <a:rPr sz="2800" spc="-100" dirty="0">
                <a:latin typeface="Arial"/>
                <a:cs typeface="Arial"/>
              </a:rPr>
              <a:t>peluncuran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bertahap.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240" dirty="0">
                <a:latin typeface="Arial"/>
                <a:cs typeface="Arial"/>
              </a:rPr>
              <a:t>Log </a:t>
            </a:r>
            <a:r>
              <a:rPr sz="2800" spc="-140" dirty="0">
                <a:latin typeface="Arial"/>
                <a:cs typeface="Arial"/>
              </a:rPr>
              <a:t>pemakaian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berguna.</a:t>
            </a:r>
            <a:endParaRPr sz="28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45" dirty="0">
                <a:latin typeface="Arial"/>
                <a:cs typeface="Arial"/>
              </a:rPr>
              <a:t>Umpan </a:t>
            </a:r>
            <a:r>
              <a:rPr sz="2800" spc="-85" dirty="0">
                <a:latin typeface="Arial"/>
                <a:cs typeface="Arial"/>
              </a:rPr>
              <a:t>balik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pemakai.</a:t>
            </a:r>
            <a:endParaRPr sz="2800" dirty="0">
              <a:latin typeface="Arial"/>
              <a:cs typeface="Arial"/>
            </a:endParaRPr>
          </a:p>
          <a:p>
            <a:pPr marL="622300" marR="808355" indent="-609600">
              <a:lnSpc>
                <a:spcPts val="3020"/>
              </a:lnSpc>
              <a:spcBef>
                <a:spcPts val="72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70" dirty="0">
                <a:latin typeface="Arial"/>
                <a:cs typeface="Arial"/>
              </a:rPr>
              <a:t>Ekspektasi </a:t>
            </a:r>
            <a:r>
              <a:rPr sz="2800" spc="-130" dirty="0">
                <a:latin typeface="Arial"/>
                <a:cs typeface="Arial"/>
              </a:rPr>
              <a:t>pemakai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110" dirty="0">
                <a:latin typeface="Arial"/>
                <a:cs typeface="Arial"/>
              </a:rPr>
              <a:t>kebijakan </a:t>
            </a:r>
            <a:r>
              <a:rPr sz="2800" spc="-140" dirty="0">
                <a:latin typeface="Arial"/>
                <a:cs typeface="Arial"/>
              </a:rPr>
              <a:t>organisasi  </a:t>
            </a:r>
            <a:r>
              <a:rPr sz="2800" spc="-125" dirty="0">
                <a:latin typeface="Arial"/>
                <a:cs typeface="Arial"/>
              </a:rPr>
              <a:t>memandu </a:t>
            </a:r>
            <a:r>
              <a:rPr sz="2800" spc="-55" dirty="0">
                <a:latin typeface="Arial"/>
                <a:cs typeface="Arial"/>
              </a:rPr>
              <a:t>tingkat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perubahan.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44340" y="6759066"/>
            <a:ext cx="1568450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spc="-10" dirty="0">
                <a:latin typeface="Arial"/>
                <a:cs typeface="Arial"/>
                <a:hlinkClick r:id="rId2"/>
              </a:rPr>
              <a:t>ww</a:t>
            </a:r>
            <a:r>
              <a:rPr sz="1400" spc="-20" dirty="0">
                <a:latin typeface="Arial"/>
                <a:cs typeface="Arial"/>
                <a:hlinkClick r:id="rId2"/>
              </a:rPr>
              <a:t>w</a:t>
            </a:r>
            <a:r>
              <a:rPr sz="1400" dirty="0">
                <a:latin typeface="Arial"/>
                <a:cs typeface="Arial"/>
                <a:hlinkClick r:id="rId2"/>
              </a:rPr>
              <a:t>.r</a:t>
            </a:r>
            <a:r>
              <a:rPr sz="1400" spc="-5" dirty="0">
                <a:latin typeface="Arial"/>
                <a:cs typeface="Arial"/>
                <a:hlinkClick r:id="rId2"/>
              </a:rPr>
              <a:t>ahmad</a:t>
            </a:r>
            <a:r>
              <a:rPr sz="1400" spc="-15" dirty="0">
                <a:latin typeface="Arial"/>
                <a:cs typeface="Arial"/>
                <a:hlinkClick r:id="rId2"/>
              </a:rPr>
              <a:t>a</a:t>
            </a:r>
            <a:r>
              <a:rPr sz="1400" spc="-5" dirty="0">
                <a:latin typeface="Arial"/>
                <a:cs typeface="Arial"/>
                <a:hlinkClick r:id="rId2"/>
              </a:rPr>
              <a:t>n</a:t>
            </a:r>
            <a:r>
              <a:rPr sz="1400" dirty="0">
                <a:latin typeface="Arial"/>
                <a:cs typeface="Arial"/>
                <a:hlinkClick r:id="rId2"/>
              </a:rPr>
              <a:t>i</a:t>
            </a:r>
            <a:r>
              <a:rPr sz="1400" spc="-10" dirty="0">
                <a:latin typeface="Arial"/>
                <a:cs typeface="Arial"/>
                <a:hlinkClick r:id="rId2"/>
              </a:rPr>
              <a:t>.</a:t>
            </a:r>
            <a:r>
              <a:rPr sz="1400" spc="-5" dirty="0">
                <a:latin typeface="Arial"/>
                <a:cs typeface="Arial"/>
                <a:hlinkClick r:id="rId2"/>
              </a:rPr>
              <a:t>n</a:t>
            </a:r>
            <a:r>
              <a:rPr sz="1400" spc="-15" dirty="0">
                <a:latin typeface="Arial"/>
                <a:cs typeface="Arial"/>
                <a:hlinkClick r:id="rId2"/>
              </a:rPr>
              <a:t>e</a:t>
            </a:r>
            <a:r>
              <a:rPr sz="1400" dirty="0">
                <a:latin typeface="Arial"/>
                <a:cs typeface="Arial"/>
                <a:hlinkClick r:id="rId2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457200"/>
            <a:ext cx="9142730" cy="6856730"/>
          </a:xfrm>
          <a:custGeom>
            <a:avLst/>
            <a:gdLst/>
            <a:ahLst/>
            <a:cxnLst/>
            <a:rect l="l" t="t" r="r" b="b"/>
            <a:pathLst>
              <a:path w="9142730" h="6856730">
                <a:moveTo>
                  <a:pt x="0" y="6856476"/>
                </a:moveTo>
                <a:lnTo>
                  <a:pt x="9142476" y="6856476"/>
                </a:lnTo>
                <a:lnTo>
                  <a:pt x="9142476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5800" y="679704"/>
            <a:ext cx="8763000" cy="6406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92728" y="470408"/>
            <a:ext cx="24701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44" dirty="0"/>
              <a:t>T</a:t>
            </a:r>
            <a:r>
              <a:rPr spc="-320" dirty="0"/>
              <a:t>u</a:t>
            </a:r>
            <a:r>
              <a:rPr spc="-280" dirty="0"/>
              <a:t>g</a:t>
            </a:r>
            <a:r>
              <a:rPr spc="-290" dirty="0"/>
              <a:t>a</a:t>
            </a:r>
            <a:r>
              <a:rPr spc="-235" dirty="0"/>
              <a:t>s</a:t>
            </a:r>
            <a:r>
              <a:rPr spc="-655" dirty="0"/>
              <a:t>;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09800" y="1968500"/>
            <a:ext cx="7162800" cy="53880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75945" indent="-342900" algn="just">
              <a:lnSpc>
                <a:spcPct val="100099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3600" spc="-295" dirty="0">
                <a:latin typeface="Arial"/>
                <a:cs typeface="Arial"/>
              </a:rPr>
              <a:t>Coba </a:t>
            </a:r>
            <a:r>
              <a:rPr sz="3600" spc="-210" dirty="0">
                <a:latin typeface="Arial"/>
                <a:cs typeface="Arial"/>
              </a:rPr>
              <a:t>Anda </a:t>
            </a:r>
            <a:r>
              <a:rPr sz="3600" spc="-95" dirty="0">
                <a:latin typeface="Arial"/>
                <a:cs typeface="Arial"/>
              </a:rPr>
              <a:t>amati </a:t>
            </a:r>
            <a:r>
              <a:rPr sz="3600" spc="-170" dirty="0">
                <a:latin typeface="Arial"/>
                <a:cs typeface="Arial"/>
              </a:rPr>
              <a:t>dan </a:t>
            </a:r>
            <a:r>
              <a:rPr sz="3600" spc="-180" dirty="0" err="1">
                <a:latin typeface="Arial"/>
                <a:cs typeface="Arial"/>
              </a:rPr>
              <a:t>Analisis</a:t>
            </a:r>
            <a:r>
              <a:rPr sz="3600" spc="-180" dirty="0">
                <a:latin typeface="Arial"/>
                <a:cs typeface="Arial"/>
              </a:rPr>
              <a:t> </a:t>
            </a:r>
            <a:r>
              <a:rPr sz="3600" spc="-105" dirty="0" smtClean="0">
                <a:latin typeface="Arial"/>
                <a:cs typeface="Arial"/>
              </a:rPr>
              <a:t>website-</a:t>
            </a:r>
            <a:r>
              <a:rPr sz="3600" spc="-110" dirty="0" smtClean="0">
                <a:latin typeface="Arial"/>
                <a:cs typeface="Arial"/>
              </a:rPr>
              <a:t>website </a:t>
            </a:r>
            <a:r>
              <a:rPr sz="3600" spc="-220" dirty="0">
                <a:latin typeface="Arial"/>
                <a:cs typeface="Arial"/>
              </a:rPr>
              <a:t>yang </a:t>
            </a:r>
            <a:r>
              <a:rPr sz="3600" spc="-180" dirty="0">
                <a:latin typeface="Arial"/>
                <a:cs typeface="Arial"/>
              </a:rPr>
              <a:t>masih </a:t>
            </a:r>
            <a:r>
              <a:rPr sz="3600" spc="-70" dirty="0">
                <a:latin typeface="Arial"/>
                <a:cs typeface="Arial"/>
              </a:rPr>
              <a:t>memiliki </a:t>
            </a:r>
            <a:r>
              <a:rPr sz="3600" spc="-114" dirty="0">
                <a:latin typeface="Arial"/>
                <a:cs typeface="Arial"/>
              </a:rPr>
              <a:t>“</a:t>
            </a:r>
            <a:r>
              <a:rPr sz="3600" i="1" spc="-114" dirty="0">
                <a:latin typeface="Arial"/>
                <a:cs typeface="Arial"/>
              </a:rPr>
              <a:t>Top </a:t>
            </a:r>
            <a:r>
              <a:rPr sz="3600" i="1" spc="-295" dirty="0" smtClean="0">
                <a:latin typeface="Arial"/>
                <a:cs typeface="Arial"/>
              </a:rPr>
              <a:t>Ten </a:t>
            </a:r>
            <a:r>
              <a:rPr sz="3600" i="1" spc="-140" dirty="0">
                <a:latin typeface="Arial"/>
                <a:cs typeface="Arial"/>
              </a:rPr>
              <a:t>Mistakes </a:t>
            </a:r>
            <a:r>
              <a:rPr sz="3600" i="1" spc="-30" dirty="0">
                <a:latin typeface="Arial"/>
                <a:cs typeface="Arial"/>
              </a:rPr>
              <a:t>of </a:t>
            </a:r>
            <a:r>
              <a:rPr sz="3600" i="1" spc="-215" dirty="0">
                <a:latin typeface="Arial"/>
                <a:cs typeface="Arial"/>
              </a:rPr>
              <a:t>Web</a:t>
            </a:r>
            <a:r>
              <a:rPr sz="3600" i="1" spc="-415" dirty="0">
                <a:latin typeface="Arial"/>
                <a:cs typeface="Arial"/>
              </a:rPr>
              <a:t> </a:t>
            </a:r>
            <a:r>
              <a:rPr sz="3600" i="1" spc="-190" dirty="0">
                <a:latin typeface="Arial"/>
                <a:cs typeface="Arial"/>
              </a:rPr>
              <a:t>Design</a:t>
            </a:r>
            <a:r>
              <a:rPr sz="3600" spc="-190" dirty="0">
                <a:latin typeface="Arial"/>
                <a:cs typeface="Arial"/>
              </a:rPr>
              <a:t>”??</a:t>
            </a:r>
            <a:endParaRPr sz="3600" dirty="0">
              <a:latin typeface="Arial"/>
              <a:cs typeface="Arial"/>
            </a:endParaRPr>
          </a:p>
          <a:p>
            <a:pPr marL="756285" marR="5080" indent="-287020" algn="just">
              <a:lnSpc>
                <a:spcPct val="100000"/>
              </a:lnSpc>
              <a:spcBef>
                <a:spcPts val="770"/>
              </a:spcBef>
            </a:pPr>
            <a:r>
              <a:rPr sz="3200" spc="-185" dirty="0" smtClean="0">
                <a:latin typeface="Arial"/>
                <a:cs typeface="Arial"/>
              </a:rPr>
              <a:t>– </a:t>
            </a:r>
            <a:r>
              <a:rPr sz="3200" spc="-229" dirty="0" err="1" smtClean="0">
                <a:latin typeface="Arial"/>
                <a:cs typeface="Arial"/>
              </a:rPr>
              <a:t>Jelaskan</a:t>
            </a:r>
            <a:r>
              <a:rPr sz="3200" spc="-229" dirty="0" smtClean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setiap </a:t>
            </a:r>
            <a:r>
              <a:rPr sz="3200" spc="-80" dirty="0">
                <a:latin typeface="Arial"/>
                <a:cs typeface="Arial"/>
              </a:rPr>
              <a:t>per </a:t>
            </a:r>
            <a:r>
              <a:rPr sz="3200" spc="-130" dirty="0">
                <a:latin typeface="Arial"/>
                <a:cs typeface="Arial"/>
              </a:rPr>
              <a:t>satu </a:t>
            </a:r>
            <a:r>
              <a:rPr sz="3200" spc="-180" dirty="0">
                <a:latin typeface="Arial"/>
                <a:cs typeface="Arial"/>
              </a:rPr>
              <a:t>kesalahan </a:t>
            </a:r>
            <a:r>
              <a:rPr sz="3200" spc="-70" dirty="0" err="1">
                <a:latin typeface="Arial"/>
                <a:cs typeface="Arial"/>
              </a:rPr>
              <a:t>dari</a:t>
            </a:r>
            <a:r>
              <a:rPr sz="3200" spc="-70" dirty="0">
                <a:latin typeface="Arial"/>
                <a:cs typeface="Arial"/>
              </a:rPr>
              <a:t>  </a:t>
            </a:r>
            <a:r>
              <a:rPr sz="3200" spc="-140" dirty="0" err="1" smtClean="0">
                <a:latin typeface="Arial"/>
                <a:cs typeface="Arial"/>
              </a:rPr>
              <a:t>ke</a:t>
            </a:r>
            <a:r>
              <a:rPr sz="3200" spc="-140" dirty="0" smtClean="0">
                <a:latin typeface="Arial"/>
                <a:cs typeface="Arial"/>
              </a:rPr>
              <a:t> </a:t>
            </a:r>
            <a:r>
              <a:rPr sz="3200" spc="-140" dirty="0" err="1" smtClean="0">
                <a:latin typeface="Arial"/>
                <a:cs typeface="Arial"/>
              </a:rPr>
              <a:t>sepuluh</a:t>
            </a:r>
            <a:r>
              <a:rPr sz="3200" spc="-140" dirty="0" smtClean="0">
                <a:latin typeface="Arial"/>
                <a:cs typeface="Arial"/>
              </a:rPr>
              <a:t> </a:t>
            </a:r>
            <a:r>
              <a:rPr sz="3200" spc="-180" dirty="0">
                <a:latin typeface="Arial"/>
                <a:cs typeface="Arial"/>
              </a:rPr>
              <a:t>kesalahan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200" dirty="0">
                <a:latin typeface="Arial"/>
                <a:cs typeface="Arial"/>
              </a:rPr>
              <a:t>ada </a:t>
            </a:r>
            <a:r>
              <a:rPr sz="3200" spc="-55" dirty="0" err="1">
                <a:latin typeface="Arial"/>
                <a:cs typeface="Arial"/>
              </a:rPr>
              <a:t>menurut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254" dirty="0" smtClean="0">
                <a:latin typeface="Arial"/>
                <a:cs typeface="Arial"/>
              </a:rPr>
              <a:t>Jacob </a:t>
            </a:r>
            <a:r>
              <a:rPr sz="3200" spc="-145" dirty="0">
                <a:latin typeface="Arial"/>
                <a:cs typeface="Arial"/>
              </a:rPr>
              <a:t>Nielsen, </a:t>
            </a:r>
            <a:r>
              <a:rPr sz="3200" spc="-125" dirty="0" err="1">
                <a:latin typeface="Arial"/>
                <a:cs typeface="Arial"/>
              </a:rPr>
              <a:t>beserta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05" dirty="0" err="1" smtClean="0">
                <a:latin typeface="Arial"/>
                <a:cs typeface="Arial"/>
              </a:rPr>
              <a:t>alamat</a:t>
            </a:r>
            <a:r>
              <a:rPr sz="3200" spc="-105" dirty="0" smtClean="0">
                <a:latin typeface="Arial"/>
                <a:cs typeface="Arial"/>
              </a:rPr>
              <a:t> </a:t>
            </a:r>
            <a:r>
              <a:rPr sz="3200" spc="-120" dirty="0" smtClean="0">
                <a:latin typeface="Arial"/>
                <a:cs typeface="Arial"/>
              </a:rPr>
              <a:t>website </a:t>
            </a:r>
            <a:r>
              <a:rPr sz="3200" spc="-120" dirty="0" err="1" smtClean="0">
                <a:latin typeface="Arial"/>
                <a:cs typeface="Arial"/>
              </a:rPr>
              <a:t>dan</a:t>
            </a:r>
            <a:r>
              <a:rPr sz="3200" spc="-120" dirty="0" smtClean="0">
                <a:latin typeface="Arial"/>
                <a:cs typeface="Arial"/>
              </a:rPr>
              <a:t> </a:t>
            </a:r>
            <a:r>
              <a:rPr sz="3200" spc="-120" dirty="0" err="1" smtClean="0">
                <a:latin typeface="Arial"/>
                <a:cs typeface="Arial"/>
              </a:rPr>
              <a:t>jelaskan</a:t>
            </a:r>
            <a:r>
              <a:rPr sz="3200" spc="-120" dirty="0" smtClean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detail </a:t>
            </a:r>
            <a:r>
              <a:rPr sz="3200" spc="-175" dirty="0" err="1">
                <a:latin typeface="Arial"/>
                <a:cs typeface="Arial"/>
              </a:rPr>
              <a:t>kesalahannya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145" dirty="0" err="1" smtClean="0">
                <a:latin typeface="Arial"/>
                <a:cs typeface="Arial"/>
              </a:rPr>
              <a:t>dan</a:t>
            </a:r>
            <a:r>
              <a:rPr sz="3200" spc="-145" dirty="0" smtClean="0">
                <a:latin typeface="Arial"/>
                <a:cs typeface="Arial"/>
              </a:rPr>
              <a:t> </a:t>
            </a:r>
            <a:r>
              <a:rPr sz="3200" spc="-45" dirty="0">
                <a:latin typeface="Arial"/>
                <a:cs typeface="Arial"/>
              </a:rPr>
              <a:t>berikut </a:t>
            </a:r>
            <a:r>
              <a:rPr sz="3200" spc="-150" dirty="0">
                <a:latin typeface="Arial"/>
                <a:cs typeface="Arial"/>
              </a:rPr>
              <a:t>solusinya </a:t>
            </a:r>
            <a:r>
              <a:rPr sz="3200" spc="-55" dirty="0">
                <a:latin typeface="Arial"/>
                <a:cs typeface="Arial"/>
              </a:rPr>
              <a:t>menurut</a:t>
            </a:r>
            <a:r>
              <a:rPr sz="3200" spc="-290" dirty="0">
                <a:latin typeface="Arial"/>
                <a:cs typeface="Arial"/>
              </a:rPr>
              <a:t> </a:t>
            </a:r>
            <a:r>
              <a:rPr sz="3200" spc="-165" dirty="0">
                <a:latin typeface="Arial"/>
                <a:cs typeface="Arial"/>
              </a:rPr>
              <a:t>Anda.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1905000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2" y="538345"/>
            <a:ext cx="1182606" cy="1565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1327</Words>
  <Application>Microsoft Office PowerPoint</Application>
  <PresentationFormat>Custom</PresentationFormat>
  <Paragraphs>177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Matura MT Script Capitals</vt:lpstr>
      <vt:lpstr>Times New Roman</vt:lpstr>
      <vt:lpstr>Trebuchet MS</vt:lpstr>
      <vt:lpstr>Office Theme</vt:lpstr>
      <vt:lpstr>PowerPoint Presentation</vt:lpstr>
      <vt:lpstr>Pendahuluan</vt:lpstr>
      <vt:lpstr>Pengantar</vt:lpstr>
      <vt:lpstr>PowerPoint Presentation</vt:lpstr>
      <vt:lpstr>PowerPoint Presentation</vt:lpstr>
      <vt:lpstr>PowerPoint Presentation</vt:lpstr>
      <vt:lpstr>Pak Bush dengan with his Machine</vt:lpstr>
      <vt:lpstr>View Bush Machine “Memex” for Personal</vt:lpstr>
      <vt:lpstr>Pengantar (Lanj.)</vt:lpstr>
      <vt:lpstr>Sistem Hypertext Bersejarah</vt:lpstr>
      <vt:lpstr>Hypertext dan Hypermedia</vt:lpstr>
      <vt:lpstr>Hypertext dan Hypermedia (Lanj.)</vt:lpstr>
      <vt:lpstr>Hypertext dan Hypermedia (Lanj.)</vt:lpstr>
      <vt:lpstr>Hypertext dan Hypermedia (Lanj.)</vt:lpstr>
      <vt:lpstr>Fitur-fitur dalam Pembuatan Web</vt:lpstr>
      <vt:lpstr>Fitur-fitur dalam Pembuatan Web (Lanj.)</vt:lpstr>
      <vt:lpstr>Membuat Dokumen untuk Hypertext</vt:lpstr>
      <vt:lpstr>Membuat Dokumen untuk Hypertext (Lanj.)</vt:lpstr>
      <vt:lpstr>World Wide Web in IMK</vt:lpstr>
      <vt:lpstr>Desain untuk Situs Web yang Baik</vt:lpstr>
      <vt:lpstr>10 Kesalahan Utama Desain Web</vt:lpstr>
      <vt:lpstr>10 Kesalahan Utama Desain Web (Lanj.)</vt:lpstr>
      <vt:lpstr>10 Pedoman Terpenting Usability Homepage</vt:lpstr>
      <vt:lpstr>10 Pedoman Terpenting Usability Homepage (Lanj.)</vt:lpstr>
      <vt:lpstr>10 Pedoman Terpenting Usability Homepage (Lanj.)</vt:lpstr>
      <vt:lpstr>Genre dan Tujuan bagi Perancang</vt:lpstr>
      <vt:lpstr>Genre dan Tujuan bagi Perancang (Lanj.)</vt:lpstr>
      <vt:lpstr>Prinsip Awal Perancangan Situs Web</vt:lpstr>
      <vt:lpstr>PowerPoint Presentation</vt:lpstr>
      <vt:lpstr>PowerPoint Presentation</vt:lpstr>
      <vt:lpstr>PowerPoint Presentation</vt:lpstr>
      <vt:lpstr>Tugas;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Hypermedia dan www</dc:title>
  <dc:creator>Larispa Web Developer</dc:creator>
  <cp:lastModifiedBy>INFORMATIKA</cp:lastModifiedBy>
  <cp:revision>4</cp:revision>
  <dcterms:created xsi:type="dcterms:W3CDTF">2019-02-18T04:53:12Z</dcterms:created>
  <dcterms:modified xsi:type="dcterms:W3CDTF">2019-02-23T14:13:36Z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2013-12-13T00:00:00Z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