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1" r:id="rId2"/>
    <p:sldId id="282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9" r:id="rId25"/>
    <p:sldId id="310" r:id="rId26"/>
    <p:sldId id="311" r:id="rId27"/>
    <p:sldId id="314" r:id="rId28"/>
    <p:sldId id="315" r:id="rId29"/>
    <p:sldId id="316" r:id="rId30"/>
    <p:sldId id="317" r:id="rId31"/>
    <p:sldId id="318" r:id="rId32"/>
    <p:sldId id="319" r:id="rId33"/>
    <p:sldId id="320" r:id="rId34"/>
    <p:sldId id="322" r:id="rId35"/>
  </p:sldIdLst>
  <p:sldSz cx="10693400" cy="7556500"/>
  <p:notesSz cx="106934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236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89857" y="657575"/>
            <a:ext cx="8513685" cy="11614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50" b="1" i="0" u="heavy">
                <a:solidFill>
                  <a:srgbClr val="4646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86782" y="6804445"/>
            <a:ext cx="8518525" cy="0"/>
          </a:xfrm>
          <a:custGeom>
            <a:avLst/>
            <a:gdLst/>
            <a:ahLst/>
            <a:cxnLst/>
            <a:rect l="l" t="t" r="r" b="b"/>
            <a:pathLst>
              <a:path w="8518525">
                <a:moveTo>
                  <a:pt x="0" y="0"/>
                </a:moveTo>
                <a:lnTo>
                  <a:pt x="8518526" y="0"/>
                </a:lnTo>
              </a:path>
            </a:pathLst>
          </a:custGeom>
          <a:ln w="13145">
            <a:solidFill>
              <a:srgbClr val="AEC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50" b="1" i="0" u="heavy">
                <a:solidFill>
                  <a:srgbClr val="4646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50" b="1" i="0" u="heavy">
                <a:solidFill>
                  <a:srgbClr val="4646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86782" y="6804445"/>
            <a:ext cx="8518525" cy="0"/>
          </a:xfrm>
          <a:custGeom>
            <a:avLst/>
            <a:gdLst/>
            <a:ahLst/>
            <a:cxnLst/>
            <a:rect l="l" t="t" r="r" b="b"/>
            <a:pathLst>
              <a:path w="8518525">
                <a:moveTo>
                  <a:pt x="0" y="0"/>
                </a:moveTo>
                <a:lnTo>
                  <a:pt x="8518526" y="0"/>
                </a:lnTo>
              </a:path>
            </a:pathLst>
          </a:custGeom>
          <a:ln w="13145">
            <a:solidFill>
              <a:srgbClr val="AEC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86782" y="1411660"/>
            <a:ext cx="8518525" cy="0"/>
          </a:xfrm>
          <a:custGeom>
            <a:avLst/>
            <a:gdLst/>
            <a:ahLst/>
            <a:cxnLst/>
            <a:rect l="l" t="t" r="r" b="b"/>
            <a:pathLst>
              <a:path w="8518525">
                <a:moveTo>
                  <a:pt x="0" y="0"/>
                </a:moveTo>
                <a:lnTo>
                  <a:pt x="8518526" y="0"/>
                </a:lnTo>
              </a:path>
            </a:pathLst>
          </a:custGeom>
          <a:ln w="13145">
            <a:solidFill>
              <a:srgbClr val="AEC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86782" y="6804445"/>
            <a:ext cx="8518525" cy="0"/>
          </a:xfrm>
          <a:custGeom>
            <a:avLst/>
            <a:gdLst/>
            <a:ahLst/>
            <a:cxnLst/>
            <a:rect l="l" t="t" r="r" b="b"/>
            <a:pathLst>
              <a:path w="8518525">
                <a:moveTo>
                  <a:pt x="0" y="0"/>
                </a:moveTo>
                <a:lnTo>
                  <a:pt x="8518526" y="0"/>
                </a:lnTo>
              </a:path>
            </a:pathLst>
          </a:custGeom>
          <a:ln w="13145">
            <a:solidFill>
              <a:srgbClr val="AEC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75357" y="657575"/>
            <a:ext cx="8542684" cy="877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50" b="1" i="0" u="heavy">
                <a:solidFill>
                  <a:srgbClr val="46465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80208" y="1878312"/>
            <a:ext cx="8538845" cy="2300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11/24/2022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6782" y="1411660"/>
            <a:ext cx="8518525" cy="0"/>
          </a:xfrm>
          <a:custGeom>
            <a:avLst/>
            <a:gdLst/>
            <a:ahLst/>
            <a:cxnLst/>
            <a:rect l="l" t="t" r="r" b="b"/>
            <a:pathLst>
              <a:path w="8518525">
                <a:moveTo>
                  <a:pt x="0" y="0"/>
                </a:moveTo>
                <a:lnTo>
                  <a:pt x="8518526" y="0"/>
                </a:lnTo>
              </a:path>
            </a:pathLst>
          </a:custGeom>
          <a:ln w="13145">
            <a:solidFill>
              <a:srgbClr val="AEC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35533" y="6842355"/>
            <a:ext cx="230504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-5" dirty="0">
                <a:solidFill>
                  <a:srgbClr val="464653"/>
                </a:solidFill>
                <a:latin typeface="Arial MT"/>
                <a:cs typeface="Arial MT"/>
              </a:rPr>
              <a:t>26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68732" y="909962"/>
            <a:ext cx="3816985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00" b="0" u="none" spc="235" dirty="0">
                <a:latin typeface="Cambria"/>
                <a:cs typeface="Cambria"/>
              </a:rPr>
              <a:t>FAKTOR</a:t>
            </a:r>
            <a:r>
              <a:rPr sz="2900" b="0" u="none" spc="265" dirty="0">
                <a:latin typeface="Cambria"/>
                <a:cs typeface="Cambria"/>
              </a:rPr>
              <a:t> </a:t>
            </a:r>
            <a:r>
              <a:rPr sz="2900" b="0" u="none" spc="160" dirty="0">
                <a:latin typeface="Cambria"/>
                <a:cs typeface="Cambria"/>
              </a:rPr>
              <a:t>AIR</a:t>
            </a:r>
            <a:r>
              <a:rPr sz="2900" b="0" u="none" spc="265" dirty="0">
                <a:latin typeface="Cambria"/>
                <a:cs typeface="Cambria"/>
              </a:rPr>
              <a:t> </a:t>
            </a:r>
            <a:r>
              <a:rPr sz="2900" b="0" u="none" spc="350" dirty="0">
                <a:latin typeface="Cambria"/>
                <a:cs typeface="Cambria"/>
              </a:rPr>
              <a:t>SEMEN</a:t>
            </a:r>
            <a:endParaRPr sz="29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8732" y="1530411"/>
            <a:ext cx="7585709" cy="366966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01625" marR="288925" indent="-289560">
              <a:lnSpc>
                <a:spcPts val="2900"/>
              </a:lnSpc>
              <a:spcBef>
                <a:spcPts val="47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5" dirty="0">
                <a:latin typeface="Arial MT"/>
                <a:cs typeface="Arial MT"/>
              </a:rPr>
              <a:t>Banyaknya</a:t>
            </a:r>
            <a:r>
              <a:rPr sz="2700" spc="-2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air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yang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digunakan</a:t>
            </a:r>
            <a:r>
              <a:rPr sz="2700" spc="-20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selama</a:t>
            </a:r>
            <a:r>
              <a:rPr sz="2700" spc="-2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proses </a:t>
            </a:r>
            <a:r>
              <a:rPr sz="2700" spc="-73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hidrasi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akan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mempengaruhi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kekuatan</a:t>
            </a:r>
            <a:r>
              <a:rPr sz="2700" spc="-10" dirty="0">
                <a:latin typeface="Arial MT"/>
                <a:cs typeface="Arial MT"/>
              </a:rPr>
              <a:t> beton</a:t>
            </a:r>
            <a:endParaRPr sz="2700">
              <a:latin typeface="Arial MT"/>
              <a:cs typeface="Arial MT"/>
            </a:endParaRPr>
          </a:p>
          <a:p>
            <a:pPr marL="301625" marR="100330" indent="-289560">
              <a:lnSpc>
                <a:spcPts val="3000"/>
              </a:lnSpc>
              <a:spcBef>
                <a:spcPts val="535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10" dirty="0">
                <a:latin typeface="Arial MT"/>
                <a:cs typeface="Arial MT"/>
              </a:rPr>
              <a:t>JIka </a:t>
            </a:r>
            <a:r>
              <a:rPr sz="2700" spc="-5" dirty="0">
                <a:latin typeface="Arial MT"/>
                <a:cs typeface="Arial MT"/>
              </a:rPr>
              <a:t>air terlalu banyak, </a:t>
            </a:r>
            <a:r>
              <a:rPr sz="2700" spc="-10" dirty="0">
                <a:latin typeface="Arial MT"/>
                <a:cs typeface="Arial MT"/>
              </a:rPr>
              <a:t>maka</a:t>
            </a:r>
            <a:r>
              <a:rPr sz="2700" spc="-5" dirty="0">
                <a:latin typeface="Arial MT"/>
                <a:cs typeface="Arial MT"/>
              </a:rPr>
              <a:t> air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akan </a:t>
            </a:r>
            <a:r>
              <a:rPr sz="2700" spc="-10" dirty="0">
                <a:latin typeface="Arial MT"/>
                <a:cs typeface="Arial MT"/>
              </a:rPr>
              <a:t>membuat </a:t>
            </a:r>
            <a:r>
              <a:rPr sz="2700" spc="-73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rongga-rongga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di </a:t>
            </a:r>
            <a:r>
              <a:rPr sz="2700" spc="-10" dirty="0">
                <a:latin typeface="Arial MT"/>
                <a:cs typeface="Arial MT"/>
              </a:rPr>
              <a:t>beton</a:t>
            </a:r>
            <a:endParaRPr sz="2700">
              <a:latin typeface="Arial MT"/>
              <a:cs typeface="Arial MT"/>
            </a:endParaRPr>
          </a:p>
          <a:p>
            <a:pPr marL="301625" marR="5080" indent="-289560">
              <a:lnSpc>
                <a:spcPct val="91000"/>
              </a:lnSpc>
              <a:spcBef>
                <a:spcPts val="515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5" dirty="0">
                <a:latin typeface="Arial MT"/>
                <a:cs typeface="Arial MT"/>
              </a:rPr>
              <a:t>Jika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air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terlalu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sedikit,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spc="-10" dirty="0">
                <a:latin typeface="Arial MT"/>
                <a:cs typeface="Arial MT"/>
              </a:rPr>
              <a:t>maka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akan</a:t>
            </a:r>
            <a:r>
              <a:rPr sz="2700" spc="-1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mneyebabkan </a:t>
            </a:r>
            <a:r>
              <a:rPr sz="2700" spc="-73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kelecakan </a:t>
            </a:r>
            <a:r>
              <a:rPr sz="2700" spc="-10" dirty="0">
                <a:latin typeface="Arial MT"/>
                <a:cs typeface="Arial MT"/>
              </a:rPr>
              <a:t>atau kemudahan </a:t>
            </a:r>
            <a:r>
              <a:rPr sz="2700" spc="-5" dirty="0">
                <a:latin typeface="Arial MT"/>
                <a:cs typeface="Arial MT"/>
              </a:rPr>
              <a:t>pelaksanaan tidak </a:t>
            </a:r>
            <a:r>
              <a:rPr sz="2700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tercapai</a:t>
            </a:r>
            <a:endParaRPr sz="2700">
              <a:latin typeface="Arial MT"/>
              <a:cs typeface="Arial MT"/>
            </a:endParaRPr>
          </a:p>
          <a:p>
            <a:pPr marL="301625" marR="195580" indent="-289560">
              <a:lnSpc>
                <a:spcPts val="3000"/>
              </a:lnSpc>
              <a:spcBef>
                <a:spcPts val="68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10" dirty="0">
                <a:latin typeface="Arial MT"/>
                <a:cs typeface="Arial MT"/>
              </a:rPr>
              <a:t>Faktor</a:t>
            </a:r>
            <a:r>
              <a:rPr sz="2700" spc="-160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Air</a:t>
            </a:r>
            <a:r>
              <a:rPr sz="2700" spc="-10" dirty="0">
                <a:latin typeface="Arial MT"/>
                <a:cs typeface="Arial MT"/>
              </a:rPr>
              <a:t> Semen </a:t>
            </a:r>
            <a:r>
              <a:rPr sz="2700" spc="-35" dirty="0">
                <a:latin typeface="Arial MT"/>
                <a:cs typeface="Arial MT"/>
              </a:rPr>
              <a:t>(FAS)</a:t>
            </a:r>
            <a:r>
              <a:rPr sz="2700" spc="-5" dirty="0">
                <a:latin typeface="Arial MT"/>
                <a:cs typeface="Arial MT"/>
              </a:rPr>
              <a:t> adalah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berat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air dibagi </a:t>
            </a:r>
            <a:r>
              <a:rPr sz="2700" spc="-735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dengan</a:t>
            </a:r>
            <a:r>
              <a:rPr sz="2700" spc="-10" dirty="0">
                <a:latin typeface="Arial MT"/>
                <a:cs typeface="Arial MT"/>
              </a:rPr>
              <a:t> </a:t>
            </a:r>
            <a:r>
              <a:rPr sz="2700" spc="-5" dirty="0">
                <a:latin typeface="Arial MT"/>
                <a:cs typeface="Arial MT"/>
              </a:rPr>
              <a:t>berat </a:t>
            </a:r>
            <a:r>
              <a:rPr sz="2700" spc="-10" dirty="0">
                <a:latin typeface="Arial MT"/>
                <a:cs typeface="Arial MT"/>
              </a:rPr>
              <a:t>semen</a:t>
            </a:r>
            <a:endParaRPr sz="2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6782" y="1411660"/>
            <a:ext cx="8518525" cy="0"/>
          </a:xfrm>
          <a:custGeom>
            <a:avLst/>
            <a:gdLst/>
            <a:ahLst/>
            <a:cxnLst/>
            <a:rect l="l" t="t" r="r" b="b"/>
            <a:pathLst>
              <a:path w="8518525">
                <a:moveTo>
                  <a:pt x="0" y="0"/>
                </a:moveTo>
                <a:lnTo>
                  <a:pt x="8518526" y="0"/>
                </a:lnTo>
              </a:path>
            </a:pathLst>
          </a:custGeom>
          <a:ln w="13145">
            <a:solidFill>
              <a:srgbClr val="AEC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935533" y="6842355"/>
            <a:ext cx="230504" cy="2463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50" spc="-5" dirty="0">
                <a:solidFill>
                  <a:srgbClr val="464653"/>
                </a:solidFill>
                <a:latin typeface="Arial MT"/>
                <a:cs typeface="Arial MT"/>
              </a:rPr>
              <a:t>27</a:t>
            </a:r>
            <a:endParaRPr sz="145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68732" y="909962"/>
            <a:ext cx="3816985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00" b="0" u="none" spc="235" dirty="0">
                <a:latin typeface="Cambria"/>
                <a:cs typeface="Cambria"/>
              </a:rPr>
              <a:t>FAKTOR</a:t>
            </a:r>
            <a:r>
              <a:rPr sz="2900" b="0" u="none" spc="265" dirty="0">
                <a:latin typeface="Cambria"/>
                <a:cs typeface="Cambria"/>
              </a:rPr>
              <a:t> </a:t>
            </a:r>
            <a:r>
              <a:rPr sz="2900" b="0" u="none" spc="160" dirty="0">
                <a:latin typeface="Cambria"/>
                <a:cs typeface="Cambria"/>
              </a:rPr>
              <a:t>AIR</a:t>
            </a:r>
            <a:r>
              <a:rPr sz="2900" b="0" u="none" spc="265" dirty="0">
                <a:latin typeface="Cambria"/>
                <a:cs typeface="Cambria"/>
              </a:rPr>
              <a:t> </a:t>
            </a:r>
            <a:r>
              <a:rPr sz="2900" b="0" u="none" spc="350" dirty="0">
                <a:latin typeface="Cambria"/>
                <a:cs typeface="Cambria"/>
              </a:rPr>
              <a:t>SEMEN</a:t>
            </a:r>
            <a:endParaRPr sz="290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2283" y="1490531"/>
            <a:ext cx="8124149" cy="53221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215" dirty="0">
                <a:latin typeface="Cambria"/>
                <a:cs typeface="Cambria"/>
              </a:rPr>
              <a:t>Kelebihan</a:t>
            </a:r>
            <a:r>
              <a:rPr sz="3300" b="0" spc="295" dirty="0">
                <a:latin typeface="Cambria"/>
                <a:cs typeface="Cambria"/>
              </a:rPr>
              <a:t> </a:t>
            </a:r>
            <a:r>
              <a:rPr sz="3300" b="0" spc="185" dirty="0">
                <a:latin typeface="Cambria"/>
                <a:cs typeface="Cambria"/>
              </a:rPr>
              <a:t>beton	</a:t>
            </a:r>
            <a:endParaRPr sz="33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448912"/>
            <a:ext cx="8342630" cy="239204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544830" indent="-532765">
              <a:lnSpc>
                <a:spcPct val="100000"/>
              </a:lnSpc>
              <a:spcBef>
                <a:spcPts val="690"/>
              </a:spcBef>
              <a:buClr>
                <a:srgbClr val="727CA3"/>
              </a:buClr>
              <a:buSzPct val="75925"/>
              <a:buAutoNum type="arabicPeriod"/>
              <a:tabLst>
                <a:tab pos="544830" algn="l"/>
                <a:tab pos="545465" algn="l"/>
              </a:tabLst>
            </a:pPr>
            <a:r>
              <a:rPr sz="2700" spc="-45" dirty="0">
                <a:latin typeface="Trebuchet MS"/>
                <a:cs typeface="Trebuchet MS"/>
              </a:rPr>
              <a:t>H</a:t>
            </a:r>
            <a:r>
              <a:rPr sz="2700" spc="-40" dirty="0">
                <a:latin typeface="Trebuchet MS"/>
                <a:cs typeface="Trebuchet MS"/>
              </a:rPr>
              <a:t>a</a:t>
            </a:r>
            <a:r>
              <a:rPr sz="2700" spc="-85" dirty="0">
                <a:latin typeface="Trebuchet MS"/>
                <a:cs typeface="Trebuchet MS"/>
              </a:rPr>
              <a:t>r</a:t>
            </a:r>
            <a:r>
              <a:rPr sz="2700" spc="-114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40" dirty="0">
                <a:latin typeface="Trebuchet MS"/>
                <a:cs typeface="Trebuchet MS"/>
              </a:rPr>
              <a:t>r</a:t>
            </a:r>
            <a:r>
              <a:rPr sz="2700" spc="-195" dirty="0">
                <a:latin typeface="Trebuchet MS"/>
                <a:cs typeface="Trebuchet MS"/>
              </a:rPr>
              <a:t>el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80" dirty="0">
                <a:latin typeface="Trebuchet MS"/>
                <a:cs typeface="Trebuchet MS"/>
              </a:rPr>
              <a:t>ti</a:t>
            </a:r>
            <a:r>
              <a:rPr sz="2700" spc="-330" dirty="0">
                <a:latin typeface="Trebuchet MS"/>
                <a:cs typeface="Trebuchet MS"/>
              </a:rPr>
              <a:t>f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0" dirty="0">
                <a:latin typeface="Trebuchet MS"/>
                <a:cs typeface="Trebuchet MS"/>
              </a:rPr>
              <a:t>m</a:t>
            </a:r>
            <a:r>
              <a:rPr sz="2700" spc="-125" dirty="0">
                <a:latin typeface="Trebuchet MS"/>
                <a:cs typeface="Trebuchet MS"/>
              </a:rPr>
              <a:t>ur</a:t>
            </a:r>
            <a:r>
              <a:rPr sz="2700" spc="-145" dirty="0">
                <a:latin typeface="Trebuchet MS"/>
                <a:cs typeface="Trebuchet MS"/>
              </a:rPr>
              <a:t>a</a:t>
            </a:r>
            <a:r>
              <a:rPr sz="2700" spc="-270" dirty="0">
                <a:latin typeface="Trebuchet MS"/>
                <a:cs typeface="Trebuchet MS"/>
              </a:rPr>
              <a:t>h,</a:t>
            </a:r>
            <a:endParaRPr sz="2700">
              <a:latin typeface="Trebuchet MS"/>
              <a:cs typeface="Trebuchet MS"/>
            </a:endParaRPr>
          </a:p>
          <a:p>
            <a:pPr marL="544830" indent="-532765">
              <a:lnSpc>
                <a:spcPts val="3225"/>
              </a:lnSpc>
              <a:spcBef>
                <a:spcPts val="590"/>
              </a:spcBef>
              <a:buClr>
                <a:srgbClr val="727CA3"/>
              </a:buClr>
              <a:buSzPct val="75925"/>
              <a:buAutoNum type="arabicPeriod"/>
              <a:tabLst>
                <a:tab pos="544830" algn="l"/>
                <a:tab pos="545465" algn="l"/>
              </a:tabLst>
            </a:pPr>
            <a:r>
              <a:rPr sz="2700" spc="-120" dirty="0">
                <a:latin typeface="Trebuchet MS"/>
                <a:cs typeface="Trebuchet MS"/>
              </a:rPr>
              <a:t>Tidak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50" dirty="0">
                <a:latin typeface="Trebuchet MS"/>
                <a:cs typeface="Trebuchet MS"/>
              </a:rPr>
              <a:t>memerlukan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85" dirty="0">
                <a:latin typeface="Trebuchet MS"/>
                <a:cs typeface="Trebuchet MS"/>
              </a:rPr>
              <a:t>perawatan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70" dirty="0">
                <a:latin typeface="Trebuchet MS"/>
                <a:cs typeface="Trebuchet MS"/>
              </a:rPr>
              <a:t>(dibandingkan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dengan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280" dirty="0">
                <a:latin typeface="Trebuchet MS"/>
                <a:cs typeface="Trebuchet MS"/>
              </a:rPr>
              <a:t>baja</a:t>
            </a:r>
            <a:endParaRPr sz="2700">
              <a:latin typeface="Trebuchet MS"/>
              <a:cs typeface="Trebuchet MS"/>
            </a:endParaRPr>
          </a:p>
          <a:p>
            <a:pPr marL="551180">
              <a:lnSpc>
                <a:spcPts val="3225"/>
              </a:lnSpc>
            </a:pPr>
            <a:r>
              <a:rPr sz="2700" spc="350" dirty="0">
                <a:latin typeface="Trebuchet MS"/>
                <a:cs typeface="Trebuchet MS"/>
              </a:rPr>
              <a:t>–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perlu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5" dirty="0">
                <a:latin typeface="Trebuchet MS"/>
                <a:cs typeface="Trebuchet MS"/>
              </a:rPr>
              <a:t>perawatan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0" dirty="0">
                <a:latin typeface="Trebuchet MS"/>
                <a:cs typeface="Trebuchet MS"/>
              </a:rPr>
              <a:t>untuk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mencegah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75" dirty="0">
                <a:latin typeface="Trebuchet MS"/>
                <a:cs typeface="Trebuchet MS"/>
              </a:rPr>
              <a:t>korosi)</a:t>
            </a:r>
            <a:endParaRPr sz="2700">
              <a:latin typeface="Trebuchet MS"/>
              <a:cs typeface="Trebuchet MS"/>
            </a:endParaRPr>
          </a:p>
          <a:p>
            <a:pPr marL="544830" indent="-532765">
              <a:lnSpc>
                <a:spcPct val="100000"/>
              </a:lnSpc>
              <a:spcBef>
                <a:spcPts val="695"/>
              </a:spcBef>
              <a:buClr>
                <a:srgbClr val="727CA3"/>
              </a:buClr>
              <a:buSzPct val="75925"/>
              <a:buAutoNum type="arabicPeriod" startAt="3"/>
              <a:tabLst>
                <a:tab pos="544830" algn="l"/>
                <a:tab pos="545465" algn="l"/>
              </a:tabLst>
            </a:pPr>
            <a:r>
              <a:rPr sz="2700" spc="-220" dirty="0">
                <a:latin typeface="Trebuchet MS"/>
                <a:cs typeface="Trebuchet MS"/>
              </a:rPr>
              <a:t>Tahan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65" dirty="0">
                <a:latin typeface="Trebuchet MS"/>
                <a:cs typeface="Trebuchet MS"/>
              </a:rPr>
              <a:t>lama,</a:t>
            </a:r>
            <a:r>
              <a:rPr sz="2700" spc="-340" dirty="0">
                <a:latin typeface="Trebuchet MS"/>
                <a:cs typeface="Trebuchet MS"/>
              </a:rPr>
              <a:t> </a:t>
            </a:r>
            <a:r>
              <a:rPr sz="2700" spc="-165" dirty="0">
                <a:latin typeface="Trebuchet MS"/>
                <a:cs typeface="Trebuchet MS"/>
              </a:rPr>
              <a:t>karena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0" dirty="0">
                <a:latin typeface="Trebuchet MS"/>
                <a:cs typeface="Trebuchet MS"/>
              </a:rPr>
              <a:t>tidak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14" dirty="0">
                <a:latin typeface="Trebuchet MS"/>
                <a:cs typeface="Trebuchet MS"/>
              </a:rPr>
              <a:t>busuk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15" dirty="0">
                <a:latin typeface="Trebuchet MS"/>
                <a:cs typeface="Trebuchet MS"/>
              </a:rPr>
              <a:t>lapuk,</a:t>
            </a:r>
            <a:endParaRPr sz="2700">
              <a:latin typeface="Trebuchet MS"/>
              <a:cs typeface="Trebuchet MS"/>
            </a:endParaRPr>
          </a:p>
          <a:p>
            <a:pPr marL="544830" indent="-532765">
              <a:lnSpc>
                <a:spcPct val="100000"/>
              </a:lnSpc>
              <a:spcBef>
                <a:spcPts val="585"/>
              </a:spcBef>
              <a:buClr>
                <a:srgbClr val="727CA3"/>
              </a:buClr>
              <a:buSzPct val="75925"/>
              <a:buAutoNum type="arabicPeriod" startAt="3"/>
              <a:tabLst>
                <a:tab pos="544830" algn="l"/>
                <a:tab pos="545465" algn="l"/>
              </a:tabLst>
            </a:pPr>
            <a:r>
              <a:rPr sz="2700" spc="185" dirty="0">
                <a:latin typeface="Trebuchet MS"/>
                <a:cs typeface="Trebuchet MS"/>
              </a:rPr>
              <a:t>M</a:t>
            </a:r>
            <a:r>
              <a:rPr sz="2700" spc="-130" dirty="0">
                <a:latin typeface="Trebuchet MS"/>
                <a:cs typeface="Trebuchet MS"/>
              </a:rPr>
              <a:t>u</a:t>
            </a:r>
            <a:r>
              <a:rPr sz="2700" spc="-140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h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145" dirty="0">
                <a:latin typeface="Trebuchet MS"/>
                <a:cs typeface="Trebuchet MS"/>
              </a:rPr>
              <a:t>bentuk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40" dirty="0">
                <a:latin typeface="Trebuchet MS"/>
                <a:cs typeface="Trebuchet MS"/>
              </a:rPr>
              <a:t>e</a:t>
            </a:r>
            <a:r>
              <a:rPr sz="2700" spc="-110" dirty="0">
                <a:latin typeface="Trebuchet MS"/>
                <a:cs typeface="Trebuchet MS"/>
              </a:rPr>
              <a:t>s</a:t>
            </a:r>
            <a:r>
              <a:rPr sz="2700" spc="-204" dirty="0">
                <a:latin typeface="Trebuchet MS"/>
                <a:cs typeface="Trebuchet MS"/>
              </a:rPr>
              <a:t>ua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k</a:t>
            </a:r>
            <a:r>
              <a:rPr sz="2700" spc="-185" dirty="0">
                <a:latin typeface="Trebuchet MS"/>
                <a:cs typeface="Trebuchet MS"/>
              </a:rPr>
              <a:t>ei</a:t>
            </a:r>
            <a:r>
              <a:rPr sz="2700" spc="-180" dirty="0">
                <a:latin typeface="Trebuchet MS"/>
                <a:cs typeface="Trebuchet MS"/>
              </a:rPr>
              <a:t>n</a:t>
            </a:r>
            <a:r>
              <a:rPr sz="2700" spc="-170" dirty="0">
                <a:latin typeface="Trebuchet MS"/>
                <a:cs typeface="Trebuchet MS"/>
              </a:rPr>
              <a:t>g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204" dirty="0">
                <a:latin typeface="Trebuchet MS"/>
                <a:cs typeface="Trebuchet MS"/>
              </a:rPr>
              <a:t>na</a:t>
            </a:r>
            <a:r>
              <a:rPr sz="2700" spc="-270" dirty="0">
                <a:latin typeface="Trebuchet MS"/>
                <a:cs typeface="Trebuchet MS"/>
              </a:rPr>
              <a:t>n,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254" dirty="0">
                <a:latin typeface="Cambria"/>
                <a:cs typeface="Cambria"/>
              </a:rPr>
              <a:t>Kelemahan</a:t>
            </a:r>
            <a:r>
              <a:rPr sz="3300" b="0" spc="290" dirty="0">
                <a:latin typeface="Cambria"/>
                <a:cs typeface="Cambria"/>
              </a:rPr>
              <a:t> </a:t>
            </a:r>
            <a:r>
              <a:rPr sz="3300" b="0" spc="185" dirty="0">
                <a:latin typeface="Cambria"/>
                <a:cs typeface="Cambria"/>
              </a:rPr>
              <a:t>beton	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525154"/>
            <a:ext cx="8340090" cy="38798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01625" marR="646430" indent="-289560">
              <a:lnSpc>
                <a:spcPct val="100099"/>
              </a:lnSpc>
              <a:spcBef>
                <a:spcPts val="85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165" dirty="0">
                <a:latin typeface="Trebuchet MS"/>
                <a:cs typeface="Trebuchet MS"/>
              </a:rPr>
              <a:t>Bahan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45" dirty="0">
                <a:latin typeface="Trebuchet MS"/>
                <a:cs typeface="Trebuchet MS"/>
              </a:rPr>
              <a:t>dasar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45" dirty="0">
                <a:latin typeface="Trebuchet MS"/>
                <a:cs typeface="Trebuchet MS"/>
              </a:rPr>
              <a:t>penyusun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25" dirty="0">
                <a:latin typeface="Trebuchet MS"/>
                <a:cs typeface="Trebuchet MS"/>
              </a:rPr>
              <a:t>beton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(agregat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5" dirty="0">
                <a:latin typeface="Trebuchet MS"/>
                <a:cs typeface="Trebuchet MS"/>
              </a:rPr>
              <a:t>halus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65" dirty="0">
                <a:latin typeface="Trebuchet MS"/>
                <a:cs typeface="Trebuchet MS"/>
              </a:rPr>
              <a:t>maupun </a:t>
            </a:r>
            <a:r>
              <a:rPr sz="2700" spc="-16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agregat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kasar)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85" dirty="0">
                <a:latin typeface="Trebuchet MS"/>
                <a:cs typeface="Trebuchet MS"/>
              </a:rPr>
              <a:t>bermacam-macam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50" dirty="0">
                <a:latin typeface="Trebuchet MS"/>
                <a:cs typeface="Trebuchet MS"/>
              </a:rPr>
              <a:t>sesuai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dengan</a:t>
            </a:r>
            <a:r>
              <a:rPr sz="2700" spc="-55" dirty="0">
                <a:latin typeface="Trebuchet MS"/>
                <a:cs typeface="Trebuchet MS"/>
              </a:rPr>
              <a:t> </a:t>
            </a:r>
            <a:r>
              <a:rPr sz="2700" spc="-130" dirty="0">
                <a:latin typeface="Trebuchet MS"/>
                <a:cs typeface="Trebuchet MS"/>
              </a:rPr>
              <a:t>lokasi </a:t>
            </a:r>
            <a:r>
              <a:rPr sz="2700" spc="-800" dirty="0">
                <a:latin typeface="Trebuchet MS"/>
                <a:cs typeface="Trebuchet MS"/>
              </a:rPr>
              <a:t> </a:t>
            </a:r>
            <a:r>
              <a:rPr sz="2700" spc="-210" dirty="0">
                <a:latin typeface="Trebuchet MS"/>
                <a:cs typeface="Trebuchet MS"/>
              </a:rPr>
              <a:t>pengambilannya,</a:t>
            </a:r>
            <a:r>
              <a:rPr sz="2700" spc="-34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sehingga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cara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perencanaan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dan </a:t>
            </a:r>
            <a:r>
              <a:rPr sz="2700" spc="-175" dirty="0">
                <a:latin typeface="Trebuchet MS"/>
                <a:cs typeface="Trebuchet MS"/>
              </a:rPr>
              <a:t> </a:t>
            </a:r>
            <a:r>
              <a:rPr sz="2700" spc="-185" dirty="0">
                <a:latin typeface="Trebuchet MS"/>
                <a:cs typeface="Trebuchet MS"/>
              </a:rPr>
              <a:t>pembu</a:t>
            </a:r>
            <a:r>
              <a:rPr sz="2700" spc="-165" dirty="0">
                <a:latin typeface="Trebuchet MS"/>
                <a:cs typeface="Trebuchet MS"/>
              </a:rPr>
              <a:t>a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185" dirty="0">
                <a:latin typeface="Trebuchet MS"/>
                <a:cs typeface="Trebuchet MS"/>
              </a:rPr>
              <a:t>n</a:t>
            </a:r>
            <a:r>
              <a:rPr sz="2700" spc="-215" dirty="0">
                <a:latin typeface="Trebuchet MS"/>
                <a:cs typeface="Trebuchet MS"/>
              </a:rPr>
              <a:t>ya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berm</a:t>
            </a:r>
            <a:r>
              <a:rPr sz="2700" spc="-150" dirty="0">
                <a:latin typeface="Trebuchet MS"/>
                <a:cs typeface="Trebuchet MS"/>
              </a:rPr>
              <a:t>a</a:t>
            </a:r>
            <a:r>
              <a:rPr sz="2700" spc="-210" dirty="0">
                <a:latin typeface="Trebuchet MS"/>
                <a:cs typeface="Trebuchet MS"/>
              </a:rPr>
              <a:t>c</a:t>
            </a:r>
            <a:r>
              <a:rPr sz="2700" spc="-229" dirty="0">
                <a:latin typeface="Trebuchet MS"/>
                <a:cs typeface="Trebuchet MS"/>
              </a:rPr>
              <a:t>a</a:t>
            </a:r>
            <a:r>
              <a:rPr sz="2700" spc="-145" dirty="0">
                <a:latin typeface="Trebuchet MS"/>
                <a:cs typeface="Trebuchet MS"/>
              </a:rPr>
              <a:t>m-</a:t>
            </a:r>
            <a:r>
              <a:rPr sz="2700" spc="-270" dirty="0">
                <a:latin typeface="Trebuchet MS"/>
                <a:cs typeface="Trebuchet MS"/>
              </a:rPr>
              <a:t>m</a:t>
            </a:r>
            <a:r>
              <a:rPr sz="2700" spc="-175" dirty="0">
                <a:latin typeface="Trebuchet MS"/>
                <a:cs typeface="Trebuchet MS"/>
              </a:rPr>
              <a:t>a</a:t>
            </a:r>
            <a:r>
              <a:rPr sz="2700" spc="-210" dirty="0">
                <a:latin typeface="Trebuchet MS"/>
                <a:cs typeface="Trebuchet MS"/>
              </a:rPr>
              <a:t>c</a:t>
            </a:r>
            <a:r>
              <a:rPr sz="2700" spc="-229" dirty="0">
                <a:latin typeface="Trebuchet MS"/>
                <a:cs typeface="Trebuchet MS"/>
              </a:rPr>
              <a:t>a</a:t>
            </a:r>
            <a:r>
              <a:rPr sz="2700" spc="-170" dirty="0">
                <a:latin typeface="Trebuchet MS"/>
                <a:cs typeface="Trebuchet MS"/>
              </a:rPr>
              <a:t>m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5" dirty="0">
                <a:latin typeface="Trebuchet MS"/>
                <a:cs typeface="Trebuchet MS"/>
              </a:rPr>
              <a:t>pul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endParaRPr sz="2700">
              <a:latin typeface="Trebuchet MS"/>
              <a:cs typeface="Trebuchet MS"/>
            </a:endParaRPr>
          </a:p>
          <a:p>
            <a:pPr marL="301625" marR="5080" indent="-289560">
              <a:lnSpc>
                <a:spcPts val="3210"/>
              </a:lnSpc>
              <a:spcBef>
                <a:spcPts val="725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85" dirty="0">
                <a:latin typeface="Trebuchet MS"/>
                <a:cs typeface="Trebuchet MS"/>
              </a:rPr>
              <a:t>Bet</a:t>
            </a:r>
            <a:r>
              <a:rPr sz="2700" spc="-95" dirty="0">
                <a:latin typeface="Trebuchet MS"/>
                <a:cs typeface="Trebuchet MS"/>
              </a:rPr>
              <a:t>o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5" dirty="0">
                <a:latin typeface="Trebuchet MS"/>
                <a:cs typeface="Trebuchet MS"/>
              </a:rPr>
              <a:t>mempu</a:t>
            </a:r>
            <a:r>
              <a:rPr sz="2700" spc="-190" dirty="0">
                <a:latin typeface="Trebuchet MS"/>
                <a:cs typeface="Trebuchet MS"/>
              </a:rPr>
              <a:t>n</a:t>
            </a:r>
            <a:r>
              <a:rPr sz="2700" spc="-204" dirty="0">
                <a:latin typeface="Trebuchet MS"/>
                <a:cs typeface="Trebuchet MS"/>
              </a:rPr>
              <a:t>y</a:t>
            </a:r>
            <a:r>
              <a:rPr sz="2700" spc="-225" dirty="0">
                <a:latin typeface="Trebuchet MS"/>
                <a:cs typeface="Trebuchet MS"/>
              </a:rPr>
              <a:t>a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beber</a:t>
            </a:r>
            <a:r>
              <a:rPr sz="2700" spc="-190" dirty="0">
                <a:latin typeface="Trebuchet MS"/>
                <a:cs typeface="Trebuchet MS"/>
              </a:rPr>
              <a:t>a</a:t>
            </a:r>
            <a:r>
              <a:rPr sz="2700" spc="-215" dirty="0">
                <a:latin typeface="Trebuchet MS"/>
                <a:cs typeface="Trebuchet MS"/>
              </a:rPr>
              <a:t>pa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k</a:t>
            </a:r>
            <a:r>
              <a:rPr sz="2700" spc="-195" dirty="0">
                <a:latin typeface="Trebuchet MS"/>
                <a:cs typeface="Trebuchet MS"/>
              </a:rPr>
              <a:t>el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k</a:t>
            </a:r>
            <a:r>
              <a:rPr sz="2700" spc="-165" dirty="0">
                <a:latin typeface="Trebuchet MS"/>
                <a:cs typeface="Trebuchet MS"/>
              </a:rPr>
              <a:t>eku</a:t>
            </a:r>
            <a:r>
              <a:rPr sz="2700" spc="-170" dirty="0">
                <a:latin typeface="Trebuchet MS"/>
                <a:cs typeface="Trebuchet MS"/>
              </a:rPr>
              <a:t>a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65" dirty="0">
                <a:latin typeface="Trebuchet MS"/>
                <a:cs typeface="Trebuchet MS"/>
              </a:rPr>
              <a:t>ehi</a:t>
            </a:r>
            <a:r>
              <a:rPr sz="2700" spc="-180" dirty="0">
                <a:latin typeface="Trebuchet MS"/>
                <a:cs typeface="Trebuchet MS"/>
              </a:rPr>
              <a:t>n</a:t>
            </a:r>
            <a:r>
              <a:rPr sz="2700" spc="-170" dirty="0">
                <a:latin typeface="Trebuchet MS"/>
                <a:cs typeface="Trebuchet MS"/>
              </a:rPr>
              <a:t>g</a:t>
            </a:r>
            <a:r>
              <a:rPr sz="2700" spc="-210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4" dirty="0">
                <a:latin typeface="Trebuchet MS"/>
                <a:cs typeface="Trebuchet MS"/>
              </a:rPr>
              <a:t>ha</a:t>
            </a:r>
            <a:r>
              <a:rPr sz="2700" spc="-50" dirty="0">
                <a:latin typeface="Trebuchet MS"/>
                <a:cs typeface="Trebuchet MS"/>
              </a:rPr>
              <a:t>rus  </a:t>
            </a:r>
            <a:r>
              <a:rPr sz="2700" spc="-155" dirty="0">
                <a:latin typeface="Trebuchet MS"/>
                <a:cs typeface="Trebuchet MS"/>
              </a:rPr>
              <a:t>disesuaikan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dengan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4" dirty="0">
                <a:latin typeface="Trebuchet MS"/>
                <a:cs typeface="Trebuchet MS"/>
              </a:rPr>
              <a:t>bagian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bangunan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yang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dibuat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cara </a:t>
            </a:r>
            <a:r>
              <a:rPr sz="2700" spc="-170" dirty="0">
                <a:latin typeface="Trebuchet MS"/>
                <a:cs typeface="Trebuchet MS"/>
              </a:rPr>
              <a:t> </a:t>
            </a:r>
            <a:r>
              <a:rPr sz="2700" spc="-185" dirty="0">
                <a:latin typeface="Trebuchet MS"/>
                <a:cs typeface="Trebuchet MS"/>
              </a:rPr>
              <a:t>pel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70" dirty="0">
                <a:latin typeface="Trebuchet MS"/>
                <a:cs typeface="Trebuchet MS"/>
              </a:rPr>
              <a:t>k</a:t>
            </a:r>
            <a:r>
              <a:rPr sz="2700" spc="-180" dirty="0">
                <a:latin typeface="Trebuchet MS"/>
                <a:cs typeface="Trebuchet MS"/>
              </a:rPr>
              <a:t>a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204" dirty="0">
                <a:latin typeface="Trebuchet MS"/>
                <a:cs typeface="Trebuchet MS"/>
              </a:rPr>
              <a:t>na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185" dirty="0">
                <a:latin typeface="Trebuchet MS"/>
                <a:cs typeface="Trebuchet MS"/>
              </a:rPr>
              <a:t>n</a:t>
            </a:r>
            <a:r>
              <a:rPr sz="2700" spc="-215" dirty="0">
                <a:latin typeface="Trebuchet MS"/>
                <a:cs typeface="Trebuchet MS"/>
              </a:rPr>
              <a:t>ya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berm</a:t>
            </a:r>
            <a:r>
              <a:rPr sz="2700" spc="-150" dirty="0">
                <a:latin typeface="Trebuchet MS"/>
                <a:cs typeface="Trebuchet MS"/>
              </a:rPr>
              <a:t>a</a:t>
            </a:r>
            <a:r>
              <a:rPr sz="2700" spc="-210" dirty="0">
                <a:latin typeface="Trebuchet MS"/>
                <a:cs typeface="Trebuchet MS"/>
              </a:rPr>
              <a:t>c</a:t>
            </a:r>
            <a:r>
              <a:rPr sz="2700" spc="-229" dirty="0">
                <a:latin typeface="Trebuchet MS"/>
                <a:cs typeface="Trebuchet MS"/>
              </a:rPr>
              <a:t>a</a:t>
            </a:r>
            <a:r>
              <a:rPr sz="2700" spc="-145" dirty="0">
                <a:latin typeface="Trebuchet MS"/>
                <a:cs typeface="Trebuchet MS"/>
              </a:rPr>
              <a:t>m-</a:t>
            </a:r>
            <a:r>
              <a:rPr sz="2700" spc="-270" dirty="0">
                <a:latin typeface="Trebuchet MS"/>
                <a:cs typeface="Trebuchet MS"/>
              </a:rPr>
              <a:t>m</a:t>
            </a:r>
            <a:r>
              <a:rPr sz="2700" spc="-175" dirty="0">
                <a:latin typeface="Trebuchet MS"/>
                <a:cs typeface="Trebuchet MS"/>
              </a:rPr>
              <a:t>a</a:t>
            </a:r>
            <a:r>
              <a:rPr sz="2700" spc="-210" dirty="0">
                <a:latin typeface="Trebuchet MS"/>
                <a:cs typeface="Trebuchet MS"/>
              </a:rPr>
              <a:t>c</a:t>
            </a:r>
            <a:r>
              <a:rPr sz="2700" spc="-229" dirty="0">
                <a:latin typeface="Trebuchet MS"/>
                <a:cs typeface="Trebuchet MS"/>
              </a:rPr>
              <a:t>a</a:t>
            </a:r>
            <a:r>
              <a:rPr sz="2700" spc="-170" dirty="0">
                <a:latin typeface="Trebuchet MS"/>
                <a:cs typeface="Trebuchet MS"/>
              </a:rPr>
              <a:t>m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5" dirty="0">
                <a:latin typeface="Trebuchet MS"/>
                <a:cs typeface="Trebuchet MS"/>
              </a:rPr>
              <a:t>pul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405" dirty="0">
                <a:latin typeface="Trebuchet MS"/>
                <a:cs typeface="Trebuchet MS"/>
              </a:rPr>
              <a:t>,</a:t>
            </a:r>
            <a:endParaRPr sz="2700">
              <a:latin typeface="Trebuchet MS"/>
              <a:cs typeface="Trebuchet MS"/>
            </a:endParaRPr>
          </a:p>
          <a:p>
            <a:pPr marL="301625" marR="129539" indent="-289560">
              <a:lnSpc>
                <a:spcPct val="102200"/>
              </a:lnSpc>
              <a:spcBef>
                <a:spcPts val="409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95" dirty="0">
                <a:latin typeface="Trebuchet MS"/>
                <a:cs typeface="Trebuchet MS"/>
              </a:rPr>
              <a:t>Beton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punya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65" dirty="0">
                <a:latin typeface="Trebuchet MS"/>
                <a:cs typeface="Trebuchet MS"/>
              </a:rPr>
              <a:t>kuat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40" dirty="0">
                <a:latin typeface="Trebuchet MS"/>
                <a:cs typeface="Trebuchet MS"/>
              </a:rPr>
              <a:t>tarik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yang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85" dirty="0">
                <a:latin typeface="Trebuchet MS"/>
                <a:cs typeface="Trebuchet MS"/>
              </a:rPr>
              <a:t>rendah,</a:t>
            </a:r>
            <a:r>
              <a:rPr sz="2700" spc="-335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sehingga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220" dirty="0">
                <a:latin typeface="Trebuchet MS"/>
                <a:cs typeface="Trebuchet MS"/>
              </a:rPr>
              <a:t>getas,</a:t>
            </a:r>
            <a:r>
              <a:rPr sz="2700" spc="-340" dirty="0">
                <a:latin typeface="Trebuchet MS"/>
                <a:cs typeface="Trebuchet MS"/>
              </a:rPr>
              <a:t> </a:t>
            </a:r>
            <a:r>
              <a:rPr sz="2700" spc="-145" dirty="0">
                <a:latin typeface="Trebuchet MS"/>
                <a:cs typeface="Trebuchet MS"/>
              </a:rPr>
              <a:t>rapuh </a:t>
            </a:r>
            <a:r>
              <a:rPr sz="2700" spc="-795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0" dirty="0">
                <a:latin typeface="Trebuchet MS"/>
                <a:cs typeface="Trebuchet MS"/>
              </a:rPr>
              <a:t>m</a:t>
            </a:r>
            <a:r>
              <a:rPr sz="2700" spc="-130" dirty="0">
                <a:latin typeface="Trebuchet MS"/>
                <a:cs typeface="Trebuchet MS"/>
              </a:rPr>
              <a:t>u</a:t>
            </a:r>
            <a:r>
              <a:rPr sz="2700" spc="-140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h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40" dirty="0">
                <a:latin typeface="Trebuchet MS"/>
                <a:cs typeface="Trebuchet MS"/>
              </a:rPr>
              <a:t>r</a:t>
            </a:r>
            <a:r>
              <a:rPr sz="2700" spc="-204" dirty="0">
                <a:latin typeface="Trebuchet MS"/>
                <a:cs typeface="Trebuchet MS"/>
              </a:rPr>
              <a:t>et</a:t>
            </a:r>
            <a:r>
              <a:rPr sz="2700" spc="-229" dirty="0">
                <a:latin typeface="Trebuchet MS"/>
                <a:cs typeface="Trebuchet MS"/>
              </a:rPr>
              <a:t>a</a:t>
            </a:r>
            <a:r>
              <a:rPr sz="2700" spc="-75" dirty="0">
                <a:latin typeface="Trebuchet MS"/>
                <a:cs typeface="Trebuchet MS"/>
              </a:rPr>
              <a:t>k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350" dirty="0">
                <a:latin typeface="Cambria"/>
                <a:cs typeface="Cambria"/>
              </a:rPr>
              <a:t>Bahan</a:t>
            </a:r>
            <a:r>
              <a:rPr sz="3300" b="0" spc="310" dirty="0">
                <a:latin typeface="Cambria"/>
                <a:cs typeface="Cambria"/>
              </a:rPr>
              <a:t> </a:t>
            </a:r>
            <a:r>
              <a:rPr sz="3300" b="0" spc="280" dirty="0">
                <a:latin typeface="Cambria"/>
                <a:cs typeface="Cambria"/>
              </a:rPr>
              <a:t>Penyusun</a:t>
            </a:r>
            <a:r>
              <a:rPr sz="3300" b="0" spc="310" dirty="0">
                <a:latin typeface="Cambria"/>
                <a:cs typeface="Cambria"/>
              </a:rPr>
              <a:t> </a:t>
            </a:r>
            <a:r>
              <a:rPr sz="3300" b="0" spc="220" dirty="0">
                <a:latin typeface="Cambria"/>
                <a:cs typeface="Cambria"/>
              </a:rPr>
              <a:t>Beton	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448912"/>
            <a:ext cx="7870825" cy="395605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2700" spc="-330" dirty="0">
                <a:latin typeface="Arial MT"/>
                <a:cs typeface="Arial MT"/>
              </a:rPr>
              <a:t>B</a:t>
            </a:r>
            <a:r>
              <a:rPr sz="2700" spc="-275" dirty="0">
                <a:latin typeface="Arial MT"/>
                <a:cs typeface="Arial MT"/>
              </a:rPr>
              <a:t>ahan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pen</a:t>
            </a:r>
            <a:r>
              <a:rPr sz="2700" spc="-250" dirty="0">
                <a:latin typeface="Arial MT"/>
                <a:cs typeface="Arial MT"/>
              </a:rPr>
              <a:t>y</a:t>
            </a:r>
            <a:r>
              <a:rPr sz="2700" spc="-275" dirty="0">
                <a:latin typeface="Arial MT"/>
                <a:cs typeface="Arial MT"/>
              </a:rPr>
              <a:t>u</a:t>
            </a:r>
            <a:r>
              <a:rPr sz="2700" spc="-250" dirty="0">
                <a:latin typeface="Arial MT"/>
                <a:cs typeface="Arial MT"/>
              </a:rPr>
              <a:t>s</a:t>
            </a:r>
            <a:r>
              <a:rPr sz="2700" spc="-275" dirty="0">
                <a:latin typeface="Arial MT"/>
                <a:cs typeface="Arial MT"/>
              </a:rPr>
              <a:t>un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be</a:t>
            </a:r>
            <a:r>
              <a:rPr sz="2700" spc="-145" dirty="0">
                <a:latin typeface="Arial MT"/>
                <a:cs typeface="Arial MT"/>
              </a:rPr>
              <a:t>t</a:t>
            </a:r>
            <a:r>
              <a:rPr sz="2700" spc="-275" dirty="0">
                <a:latin typeface="Arial MT"/>
                <a:cs typeface="Arial MT"/>
              </a:rPr>
              <a:t>on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d</a:t>
            </a:r>
            <a:r>
              <a:rPr sz="2700" spc="-114" dirty="0">
                <a:latin typeface="Arial MT"/>
                <a:cs typeface="Arial MT"/>
              </a:rPr>
              <a:t>i</a:t>
            </a:r>
            <a:r>
              <a:rPr sz="2700" spc="-250" dirty="0">
                <a:latin typeface="Arial MT"/>
                <a:cs typeface="Arial MT"/>
              </a:rPr>
              <a:t>k</a:t>
            </a:r>
            <a:r>
              <a:rPr sz="2700" spc="-275" dirty="0">
                <a:latin typeface="Arial MT"/>
                <a:cs typeface="Arial MT"/>
              </a:rPr>
              <a:t>e</a:t>
            </a:r>
            <a:r>
              <a:rPr sz="2700" spc="-114" dirty="0">
                <a:latin typeface="Arial MT"/>
                <a:cs typeface="Arial MT"/>
              </a:rPr>
              <a:t>l</a:t>
            </a:r>
            <a:r>
              <a:rPr sz="2700" spc="-310" dirty="0">
                <a:latin typeface="Arial MT"/>
                <a:cs typeface="Arial MT"/>
              </a:rPr>
              <a:t>ompo</a:t>
            </a:r>
            <a:r>
              <a:rPr sz="2700" spc="-250" dirty="0">
                <a:latin typeface="Arial MT"/>
                <a:cs typeface="Arial MT"/>
              </a:rPr>
              <a:t>k</a:t>
            </a:r>
            <a:r>
              <a:rPr sz="2700" spc="-275" dirty="0">
                <a:latin typeface="Arial MT"/>
                <a:cs typeface="Arial MT"/>
              </a:rPr>
              <a:t>an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320" dirty="0">
                <a:latin typeface="Arial MT"/>
                <a:cs typeface="Arial MT"/>
              </a:rPr>
              <a:t>men</a:t>
            </a:r>
            <a:r>
              <a:rPr sz="2700" spc="-114" dirty="0">
                <a:latin typeface="Arial MT"/>
                <a:cs typeface="Arial MT"/>
              </a:rPr>
              <a:t>j</a:t>
            </a:r>
            <a:r>
              <a:rPr sz="2700" spc="-275" dirty="0">
                <a:latin typeface="Arial MT"/>
                <a:cs typeface="Arial MT"/>
              </a:rPr>
              <a:t>ad</a:t>
            </a:r>
            <a:r>
              <a:rPr sz="2700" spc="-110" dirty="0">
                <a:latin typeface="Arial MT"/>
                <a:cs typeface="Arial MT"/>
              </a:rPr>
              <a:t>i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2</a:t>
            </a:r>
            <a:r>
              <a:rPr sz="2700" spc="-140" dirty="0">
                <a:latin typeface="Arial MT"/>
                <a:cs typeface="Arial MT"/>
              </a:rPr>
              <a:t>,</a:t>
            </a:r>
            <a:endParaRPr sz="2700">
              <a:latin typeface="Arial MT"/>
              <a:cs typeface="Arial MT"/>
            </a:endParaRPr>
          </a:p>
          <a:p>
            <a:pPr marL="551180" marR="5080" indent="-539115">
              <a:lnSpc>
                <a:spcPct val="99800"/>
              </a:lnSpc>
              <a:spcBef>
                <a:spcPts val="595"/>
              </a:spcBef>
              <a:buClr>
                <a:srgbClr val="727CA3"/>
              </a:buClr>
              <a:buSzPct val="75925"/>
              <a:buAutoNum type="arabicPeriod"/>
              <a:tabLst>
                <a:tab pos="544830" algn="l"/>
                <a:tab pos="545465" algn="l"/>
              </a:tabLst>
            </a:pPr>
            <a:r>
              <a:rPr sz="2700" spc="-290" dirty="0">
                <a:latin typeface="Arial MT"/>
                <a:cs typeface="Arial MT"/>
              </a:rPr>
              <a:t>Bahan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40" dirty="0">
                <a:latin typeface="Arial MT"/>
                <a:cs typeface="Arial MT"/>
              </a:rPr>
              <a:t>perekat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305" dirty="0">
                <a:latin typeface="Arial MT"/>
                <a:cs typeface="Arial MT"/>
              </a:rPr>
              <a:t>(PASTA),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15" dirty="0">
                <a:latin typeface="Arial MT"/>
                <a:cs typeface="Arial MT"/>
              </a:rPr>
              <a:t>yaitu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185" dirty="0">
                <a:latin typeface="Arial MT"/>
                <a:cs typeface="Arial MT"/>
              </a:rPr>
              <a:t>air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dan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70" dirty="0">
                <a:latin typeface="Arial MT"/>
                <a:cs typeface="Arial MT"/>
              </a:rPr>
              <a:t>semen.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54" dirty="0">
                <a:latin typeface="Arial MT"/>
                <a:cs typeface="Arial MT"/>
              </a:rPr>
              <a:t>Reaksi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35" dirty="0">
                <a:latin typeface="Arial MT"/>
                <a:cs typeface="Arial MT"/>
              </a:rPr>
              <a:t>kimia </a:t>
            </a:r>
            <a:r>
              <a:rPr sz="2700" spc="-7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da</a:t>
            </a:r>
            <a:r>
              <a:rPr sz="2700" spc="-170" dirty="0">
                <a:latin typeface="Arial MT"/>
                <a:cs typeface="Arial MT"/>
              </a:rPr>
              <a:t>r</a:t>
            </a:r>
            <a:r>
              <a:rPr sz="2700" spc="-110" dirty="0">
                <a:latin typeface="Arial MT"/>
                <a:cs typeface="Arial MT"/>
              </a:rPr>
              <a:t>i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a</a:t>
            </a:r>
            <a:r>
              <a:rPr sz="2700" spc="-114" dirty="0">
                <a:latin typeface="Arial MT"/>
                <a:cs typeface="Arial MT"/>
              </a:rPr>
              <a:t>i</a:t>
            </a:r>
            <a:r>
              <a:rPr sz="2700" spc="-165" dirty="0">
                <a:latin typeface="Arial MT"/>
                <a:cs typeface="Arial MT"/>
              </a:rPr>
              <a:t>r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dan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50" dirty="0">
                <a:latin typeface="Arial MT"/>
                <a:cs typeface="Arial MT"/>
              </a:rPr>
              <a:t>s</a:t>
            </a:r>
            <a:r>
              <a:rPr sz="2700" spc="-310" dirty="0">
                <a:latin typeface="Arial MT"/>
                <a:cs typeface="Arial MT"/>
              </a:rPr>
              <a:t>emen</a:t>
            </a:r>
            <a:r>
              <a:rPr sz="2700" spc="-140" dirty="0">
                <a:latin typeface="Arial MT"/>
                <a:cs typeface="Arial MT"/>
              </a:rPr>
              <a:t>, </a:t>
            </a:r>
            <a:r>
              <a:rPr sz="2700" spc="-275" dirty="0">
                <a:latin typeface="Arial MT"/>
                <a:cs typeface="Arial MT"/>
              </a:rPr>
              <a:t>pada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360" dirty="0">
                <a:latin typeface="Arial MT"/>
                <a:cs typeface="Arial MT"/>
              </a:rPr>
              <a:t>w</a:t>
            </a:r>
            <a:r>
              <a:rPr sz="2700" spc="-275" dirty="0">
                <a:latin typeface="Arial MT"/>
                <a:cs typeface="Arial MT"/>
              </a:rPr>
              <a:t>a</a:t>
            </a:r>
            <a:r>
              <a:rPr sz="2700" spc="-250" dirty="0">
                <a:latin typeface="Arial MT"/>
                <a:cs typeface="Arial MT"/>
              </a:rPr>
              <a:t>k</a:t>
            </a:r>
            <a:r>
              <a:rPr sz="2700" spc="-145" dirty="0">
                <a:latin typeface="Arial MT"/>
                <a:cs typeface="Arial MT"/>
              </a:rPr>
              <a:t>t</a:t>
            </a:r>
            <a:r>
              <a:rPr sz="2700" spc="-275" dirty="0">
                <a:latin typeface="Arial MT"/>
                <a:cs typeface="Arial MT"/>
              </a:rPr>
              <a:t>u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bebe</a:t>
            </a:r>
            <a:r>
              <a:rPr sz="2700" spc="-170" dirty="0">
                <a:latin typeface="Arial MT"/>
                <a:cs typeface="Arial MT"/>
              </a:rPr>
              <a:t>r</a:t>
            </a:r>
            <a:r>
              <a:rPr sz="2700" spc="-275" dirty="0">
                <a:latin typeface="Arial MT"/>
                <a:cs typeface="Arial MT"/>
              </a:rPr>
              <a:t>apa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114" dirty="0">
                <a:latin typeface="Arial MT"/>
                <a:cs typeface="Arial MT"/>
              </a:rPr>
              <a:t>j</a:t>
            </a:r>
            <a:r>
              <a:rPr sz="2700" spc="-345" dirty="0">
                <a:latin typeface="Arial MT"/>
                <a:cs typeface="Arial MT"/>
              </a:rPr>
              <a:t>am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50" dirty="0">
                <a:latin typeface="Arial MT"/>
                <a:cs typeface="Arial MT"/>
              </a:rPr>
              <a:t>s</a:t>
            </a:r>
            <a:r>
              <a:rPr sz="2700" spc="-275" dirty="0">
                <a:latin typeface="Arial MT"/>
                <a:cs typeface="Arial MT"/>
              </a:rPr>
              <a:t>e</a:t>
            </a:r>
            <a:r>
              <a:rPr sz="2700" spc="-145" dirty="0">
                <a:latin typeface="Arial MT"/>
                <a:cs typeface="Arial MT"/>
              </a:rPr>
              <a:t>t</a:t>
            </a:r>
            <a:r>
              <a:rPr sz="2700" spc="-275" dirty="0">
                <a:latin typeface="Arial MT"/>
                <a:cs typeface="Arial MT"/>
              </a:rPr>
              <a:t>e</a:t>
            </a:r>
            <a:r>
              <a:rPr sz="2700" spc="-114" dirty="0">
                <a:latin typeface="Arial MT"/>
                <a:cs typeface="Arial MT"/>
              </a:rPr>
              <a:t>l</a:t>
            </a:r>
            <a:r>
              <a:rPr sz="2700" spc="-210" dirty="0">
                <a:latin typeface="Arial MT"/>
                <a:cs typeface="Arial MT"/>
              </a:rPr>
              <a:t>ah  </a:t>
            </a:r>
            <a:r>
              <a:rPr sz="2700" spc="-254" dirty="0">
                <a:latin typeface="Arial MT"/>
                <a:cs typeface="Arial MT"/>
              </a:rPr>
              <a:t>dicampur,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0" dirty="0">
                <a:latin typeface="Arial MT"/>
                <a:cs typeface="Arial MT"/>
              </a:rPr>
              <a:t>akan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45" dirty="0">
                <a:latin typeface="Arial MT"/>
                <a:cs typeface="Arial MT"/>
              </a:rPr>
              <a:t>merekat,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dan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0" dirty="0">
                <a:latin typeface="Arial MT"/>
                <a:cs typeface="Arial MT"/>
              </a:rPr>
              <a:t>dalam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65" dirty="0">
                <a:latin typeface="Arial MT"/>
                <a:cs typeface="Arial MT"/>
              </a:rPr>
              <a:t>beberapa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10" dirty="0">
                <a:latin typeface="Arial MT"/>
                <a:cs typeface="Arial MT"/>
              </a:rPr>
              <a:t>hari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0" dirty="0">
                <a:latin typeface="Arial MT"/>
                <a:cs typeface="Arial MT"/>
              </a:rPr>
              <a:t>akan </a:t>
            </a:r>
            <a:r>
              <a:rPr sz="2700" spc="-265" dirty="0">
                <a:latin typeface="Arial MT"/>
                <a:cs typeface="Arial MT"/>
              </a:rPr>
              <a:t> </a:t>
            </a:r>
            <a:r>
              <a:rPr sz="2700" spc="-260" dirty="0">
                <a:latin typeface="Arial MT"/>
                <a:cs typeface="Arial MT"/>
              </a:rPr>
              <a:t>mengeras.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35" dirty="0">
                <a:latin typeface="Arial MT"/>
                <a:cs typeface="Arial MT"/>
              </a:rPr>
              <a:t>Berfungsi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20" dirty="0">
                <a:latin typeface="Arial MT"/>
                <a:cs typeface="Arial MT"/>
              </a:rPr>
              <a:t>selain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50" dirty="0">
                <a:latin typeface="Arial MT"/>
                <a:cs typeface="Arial MT"/>
              </a:rPr>
              <a:t>sebagai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40" dirty="0">
                <a:latin typeface="Arial MT"/>
                <a:cs typeface="Arial MT"/>
              </a:rPr>
              <a:t>perekat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35" dirty="0">
                <a:latin typeface="Arial MT"/>
                <a:cs typeface="Arial MT"/>
              </a:rPr>
              <a:t>juga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50" dirty="0">
                <a:latin typeface="Arial MT"/>
                <a:cs typeface="Arial MT"/>
              </a:rPr>
              <a:t>sebagai </a:t>
            </a:r>
            <a:r>
              <a:rPr sz="2700" spc="-245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peng</a:t>
            </a:r>
            <a:r>
              <a:rPr sz="2700" spc="-114" dirty="0">
                <a:latin typeface="Arial MT"/>
                <a:cs typeface="Arial MT"/>
              </a:rPr>
              <a:t>i</a:t>
            </a:r>
            <a:r>
              <a:rPr sz="2700" spc="-250" dirty="0">
                <a:latin typeface="Arial MT"/>
                <a:cs typeface="Arial MT"/>
              </a:rPr>
              <a:t>s</a:t>
            </a:r>
            <a:r>
              <a:rPr sz="2700" spc="-110" dirty="0">
                <a:latin typeface="Arial MT"/>
                <a:cs typeface="Arial MT"/>
              </a:rPr>
              <a:t>i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170" dirty="0">
                <a:latin typeface="Arial MT"/>
                <a:cs typeface="Arial MT"/>
              </a:rPr>
              <a:t>r</a:t>
            </a:r>
            <a:r>
              <a:rPr sz="2700" spc="-275" dirty="0">
                <a:latin typeface="Arial MT"/>
                <a:cs typeface="Arial MT"/>
              </a:rPr>
              <a:t>ongga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an</a:t>
            </a:r>
            <a:r>
              <a:rPr sz="2700" spc="-145" dirty="0">
                <a:latin typeface="Arial MT"/>
                <a:cs typeface="Arial MT"/>
              </a:rPr>
              <a:t>t</a:t>
            </a:r>
            <a:r>
              <a:rPr sz="2700" spc="-275" dirty="0">
                <a:latin typeface="Arial MT"/>
                <a:cs typeface="Arial MT"/>
              </a:rPr>
              <a:t>a</a:t>
            </a:r>
            <a:r>
              <a:rPr sz="2700" spc="-170" dirty="0">
                <a:latin typeface="Arial MT"/>
                <a:cs typeface="Arial MT"/>
              </a:rPr>
              <a:t>r</a:t>
            </a:r>
            <a:r>
              <a:rPr sz="2700" spc="-275" dirty="0">
                <a:latin typeface="Arial MT"/>
                <a:cs typeface="Arial MT"/>
              </a:rPr>
              <a:t>a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bu</a:t>
            </a:r>
            <a:r>
              <a:rPr sz="2700" spc="-145" dirty="0">
                <a:latin typeface="Arial MT"/>
                <a:cs typeface="Arial MT"/>
              </a:rPr>
              <a:t>t</a:t>
            </a:r>
            <a:r>
              <a:rPr sz="2700" spc="-110" dirty="0">
                <a:latin typeface="Arial MT"/>
                <a:cs typeface="Arial MT"/>
              </a:rPr>
              <a:t>i</a:t>
            </a:r>
            <a:r>
              <a:rPr sz="2700" spc="-170" dirty="0">
                <a:latin typeface="Arial MT"/>
                <a:cs typeface="Arial MT"/>
              </a:rPr>
              <a:t>r</a:t>
            </a:r>
            <a:r>
              <a:rPr sz="2700" spc="-275" dirty="0">
                <a:latin typeface="Arial MT"/>
                <a:cs typeface="Arial MT"/>
              </a:rPr>
              <a:t>an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pa</a:t>
            </a:r>
            <a:r>
              <a:rPr sz="2700" spc="-250" dirty="0">
                <a:latin typeface="Arial MT"/>
                <a:cs typeface="Arial MT"/>
              </a:rPr>
              <a:t>s</a:t>
            </a:r>
            <a:r>
              <a:rPr sz="2700" spc="-114" dirty="0">
                <a:latin typeface="Arial MT"/>
                <a:cs typeface="Arial MT"/>
              </a:rPr>
              <a:t>i</a:t>
            </a:r>
            <a:r>
              <a:rPr sz="2700" spc="-290" dirty="0">
                <a:latin typeface="Arial MT"/>
                <a:cs typeface="Arial MT"/>
              </a:rPr>
              <a:t>r</a:t>
            </a:r>
            <a:r>
              <a:rPr sz="2700" spc="-140" dirty="0">
                <a:latin typeface="Arial MT"/>
                <a:cs typeface="Arial MT"/>
              </a:rPr>
              <a:t>.</a:t>
            </a:r>
            <a:endParaRPr sz="2700">
              <a:latin typeface="Arial MT"/>
              <a:cs typeface="Arial MT"/>
            </a:endParaRPr>
          </a:p>
          <a:p>
            <a:pPr marL="551180" marR="111760" indent="-539115">
              <a:lnSpc>
                <a:spcPct val="100600"/>
              </a:lnSpc>
              <a:spcBef>
                <a:spcPts val="570"/>
              </a:spcBef>
              <a:buClr>
                <a:srgbClr val="727CA3"/>
              </a:buClr>
              <a:buSzPct val="75925"/>
              <a:buAutoNum type="arabicPeriod"/>
              <a:tabLst>
                <a:tab pos="544830" algn="l"/>
                <a:tab pos="545465" algn="l"/>
              </a:tabLst>
            </a:pPr>
            <a:r>
              <a:rPr sz="2700" spc="-290" dirty="0">
                <a:latin typeface="Arial MT"/>
                <a:cs typeface="Arial MT"/>
              </a:rPr>
              <a:t>Bahan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15" dirty="0">
                <a:latin typeface="Arial MT"/>
                <a:cs typeface="Arial MT"/>
              </a:rPr>
              <a:t>pengisi,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15" dirty="0">
                <a:latin typeface="Arial MT"/>
                <a:cs typeface="Arial MT"/>
              </a:rPr>
              <a:t>yaitu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15" dirty="0">
                <a:latin typeface="Arial MT"/>
                <a:cs typeface="Arial MT"/>
              </a:rPr>
              <a:t>pasir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dan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180" dirty="0">
                <a:latin typeface="Arial MT"/>
                <a:cs typeface="Arial MT"/>
              </a:rPr>
              <a:t>kerikil.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25" dirty="0">
                <a:latin typeface="Arial MT"/>
                <a:cs typeface="Arial MT"/>
              </a:rPr>
              <a:t>Butiran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15" dirty="0">
                <a:latin typeface="Arial MT"/>
                <a:cs typeface="Arial MT"/>
              </a:rPr>
              <a:t>pasir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0" dirty="0">
                <a:latin typeface="Arial MT"/>
                <a:cs typeface="Arial MT"/>
              </a:rPr>
              <a:t>akan </a:t>
            </a:r>
            <a:r>
              <a:rPr sz="2700" spc="-265" dirty="0">
                <a:latin typeface="Arial MT"/>
                <a:cs typeface="Arial MT"/>
              </a:rPr>
              <a:t> </a:t>
            </a:r>
            <a:r>
              <a:rPr sz="2700" spc="-245" dirty="0">
                <a:latin typeface="Arial MT"/>
                <a:cs typeface="Arial MT"/>
              </a:rPr>
              <a:t>mengisi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60" dirty="0">
                <a:latin typeface="Arial MT"/>
                <a:cs typeface="Arial MT"/>
              </a:rPr>
              <a:t>rongga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29" dirty="0">
                <a:latin typeface="Arial MT"/>
                <a:cs typeface="Arial MT"/>
              </a:rPr>
              <a:t>antar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20" dirty="0">
                <a:latin typeface="Arial MT"/>
                <a:cs typeface="Arial MT"/>
              </a:rPr>
              <a:t>butiran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180" dirty="0">
                <a:latin typeface="Arial MT"/>
                <a:cs typeface="Arial MT"/>
              </a:rPr>
              <a:t>kerikil,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60" dirty="0">
                <a:latin typeface="Arial MT"/>
                <a:cs typeface="Arial MT"/>
              </a:rPr>
              <a:t>rongga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35" dirty="0">
                <a:latin typeface="Arial MT"/>
                <a:cs typeface="Arial MT"/>
              </a:rPr>
              <a:t>antara</a:t>
            </a:r>
            <a:r>
              <a:rPr sz="2700" spc="-135" dirty="0">
                <a:latin typeface="Arial MT"/>
                <a:cs typeface="Arial MT"/>
              </a:rPr>
              <a:t> </a:t>
            </a:r>
            <a:r>
              <a:rPr sz="2700" spc="-220" dirty="0">
                <a:latin typeface="Arial MT"/>
                <a:cs typeface="Arial MT"/>
              </a:rPr>
              <a:t>butiran </a:t>
            </a:r>
            <a:r>
              <a:rPr sz="2700" spc="-735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pa</a:t>
            </a:r>
            <a:r>
              <a:rPr sz="2700" spc="-250" dirty="0">
                <a:latin typeface="Arial MT"/>
                <a:cs typeface="Arial MT"/>
              </a:rPr>
              <a:t>s</a:t>
            </a:r>
            <a:r>
              <a:rPr sz="2700" spc="-114" dirty="0">
                <a:latin typeface="Arial MT"/>
                <a:cs typeface="Arial MT"/>
              </a:rPr>
              <a:t>i</a:t>
            </a:r>
            <a:r>
              <a:rPr sz="2700" spc="-165" dirty="0">
                <a:latin typeface="Arial MT"/>
                <a:cs typeface="Arial MT"/>
              </a:rPr>
              <a:t>r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a</a:t>
            </a:r>
            <a:r>
              <a:rPr sz="2700" spc="-250" dirty="0">
                <a:latin typeface="Arial MT"/>
                <a:cs typeface="Arial MT"/>
              </a:rPr>
              <a:t>k</a:t>
            </a:r>
            <a:r>
              <a:rPr sz="2700" spc="-275" dirty="0">
                <a:latin typeface="Arial MT"/>
                <a:cs typeface="Arial MT"/>
              </a:rPr>
              <a:t>an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d</a:t>
            </a:r>
            <a:r>
              <a:rPr sz="2700" spc="-114" dirty="0">
                <a:latin typeface="Arial MT"/>
                <a:cs typeface="Arial MT"/>
              </a:rPr>
              <a:t>ii</a:t>
            </a:r>
            <a:r>
              <a:rPr sz="2700" spc="-250" dirty="0">
                <a:latin typeface="Arial MT"/>
                <a:cs typeface="Arial MT"/>
              </a:rPr>
              <a:t>s</a:t>
            </a:r>
            <a:r>
              <a:rPr sz="2700" spc="-110" dirty="0">
                <a:latin typeface="Arial MT"/>
                <a:cs typeface="Arial MT"/>
              </a:rPr>
              <a:t>i</a:t>
            </a:r>
            <a:r>
              <a:rPr sz="2700" spc="-140" dirty="0">
                <a:latin typeface="Arial MT"/>
                <a:cs typeface="Arial MT"/>
              </a:rPr>
              <a:t> </a:t>
            </a:r>
            <a:r>
              <a:rPr sz="2700" spc="-275" dirty="0">
                <a:latin typeface="Arial MT"/>
                <a:cs typeface="Arial MT"/>
              </a:rPr>
              <a:t>pa</a:t>
            </a:r>
            <a:r>
              <a:rPr sz="2700" spc="-250" dirty="0">
                <a:latin typeface="Arial MT"/>
                <a:cs typeface="Arial MT"/>
              </a:rPr>
              <a:t>s</a:t>
            </a:r>
            <a:r>
              <a:rPr sz="2700" spc="-145" dirty="0">
                <a:latin typeface="Arial MT"/>
                <a:cs typeface="Arial MT"/>
              </a:rPr>
              <a:t>t</a:t>
            </a:r>
            <a:r>
              <a:rPr sz="2700" spc="-275" dirty="0">
                <a:latin typeface="Arial MT"/>
                <a:cs typeface="Arial MT"/>
              </a:rPr>
              <a:t>a</a:t>
            </a:r>
            <a:r>
              <a:rPr sz="2700" spc="-140" dirty="0">
                <a:latin typeface="Arial MT"/>
                <a:cs typeface="Arial MT"/>
              </a:rPr>
              <a:t>.</a:t>
            </a:r>
            <a:endParaRPr sz="2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200" dirty="0">
                <a:latin typeface="Cambria"/>
                <a:cs typeface="Cambria"/>
              </a:rPr>
              <a:t>Komposisi</a:t>
            </a:r>
            <a:r>
              <a:rPr sz="3300" b="0" spc="330" dirty="0">
                <a:latin typeface="Cambria"/>
                <a:cs typeface="Cambria"/>
              </a:rPr>
              <a:t> </a:t>
            </a:r>
            <a:r>
              <a:rPr sz="3300" b="0" spc="235" dirty="0">
                <a:latin typeface="Cambria"/>
                <a:cs typeface="Cambria"/>
              </a:rPr>
              <a:t>Fraksi</a:t>
            </a:r>
            <a:r>
              <a:rPr sz="3300" b="0" spc="330" dirty="0">
                <a:latin typeface="Cambria"/>
                <a:cs typeface="Cambria"/>
              </a:rPr>
              <a:t> </a:t>
            </a:r>
            <a:r>
              <a:rPr sz="3300" b="0" spc="280" dirty="0">
                <a:latin typeface="Cambria"/>
                <a:cs typeface="Cambria"/>
              </a:rPr>
              <a:t>Penyusun</a:t>
            </a:r>
            <a:r>
              <a:rPr sz="3300" b="0" spc="330" dirty="0">
                <a:latin typeface="Cambria"/>
                <a:cs typeface="Cambria"/>
              </a:rPr>
              <a:t> </a:t>
            </a:r>
            <a:r>
              <a:rPr sz="3300" b="0" spc="220" dirty="0">
                <a:latin typeface="Cambria"/>
                <a:cs typeface="Cambria"/>
              </a:rPr>
              <a:t>Beton	</a:t>
            </a:r>
            <a:endParaRPr sz="33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72517" y="2067976"/>
            <a:ext cx="5054325" cy="39269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235" dirty="0">
                <a:latin typeface="Cambria"/>
                <a:cs typeface="Cambria"/>
              </a:rPr>
              <a:t>What</a:t>
            </a:r>
            <a:r>
              <a:rPr sz="3300" b="0" spc="300" dirty="0">
                <a:latin typeface="Cambria"/>
                <a:cs typeface="Cambria"/>
              </a:rPr>
              <a:t> </a:t>
            </a:r>
            <a:r>
              <a:rPr sz="3300" b="0" spc="190" dirty="0">
                <a:latin typeface="Cambria"/>
                <a:cs typeface="Cambria"/>
              </a:rPr>
              <a:t>is</a:t>
            </a:r>
            <a:r>
              <a:rPr sz="3300" b="0" spc="305" dirty="0">
                <a:latin typeface="Cambria"/>
                <a:cs typeface="Cambria"/>
              </a:rPr>
              <a:t> </a:t>
            </a:r>
            <a:r>
              <a:rPr sz="3300" b="0" spc="240" dirty="0">
                <a:latin typeface="Cambria"/>
                <a:cs typeface="Cambria"/>
              </a:rPr>
              <a:t>Concrete?	</a:t>
            </a:r>
            <a:endParaRPr sz="3300">
              <a:latin typeface="Cambria"/>
              <a:cs typeface="Cambr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14954" y="2170790"/>
            <a:ext cx="7394575" cy="3928745"/>
            <a:chOff x="1214954" y="2170790"/>
            <a:chExt cx="7394575" cy="39287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4532" y="2200367"/>
              <a:ext cx="7335396" cy="386959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29743" y="2185579"/>
              <a:ext cx="7365365" cy="3899535"/>
            </a:xfrm>
            <a:custGeom>
              <a:avLst/>
              <a:gdLst/>
              <a:ahLst/>
              <a:cxnLst/>
              <a:rect l="l" t="t" r="r" b="b"/>
              <a:pathLst>
                <a:path w="7365365" h="3899535">
                  <a:moveTo>
                    <a:pt x="0" y="0"/>
                  </a:moveTo>
                  <a:lnTo>
                    <a:pt x="7364974" y="0"/>
                  </a:lnTo>
                  <a:lnTo>
                    <a:pt x="7364974" y="3899171"/>
                  </a:lnTo>
                  <a:lnTo>
                    <a:pt x="0" y="3899171"/>
                  </a:lnTo>
                  <a:lnTo>
                    <a:pt x="0" y="0"/>
                  </a:lnTo>
                  <a:close/>
                </a:path>
              </a:pathLst>
            </a:custGeom>
            <a:ln w="29576">
              <a:solidFill>
                <a:srgbClr val="B77D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6387" y="1781368"/>
            <a:ext cx="6094755" cy="48801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1111250"/>
            <a:ext cx="8543925" cy="4356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530590" algn="l"/>
              </a:tabLst>
            </a:pPr>
            <a:r>
              <a:rPr sz="2700" b="0" u="none" strike="sngStrike" spc="-75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700" b="0" u="none" strike="sngStrike" spc="10" dirty="0">
                <a:solidFill>
                  <a:srgbClr val="000000"/>
                </a:solidFill>
                <a:latin typeface="Trebuchet MS"/>
                <a:cs typeface="Trebuchet MS"/>
              </a:rPr>
              <a:t>C</a:t>
            </a:r>
            <a:r>
              <a:rPr sz="2700" b="0" u="none" strike="sngStrike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2700" b="0" u="none" strike="sngStrike" spc="15" dirty="0">
                <a:solidFill>
                  <a:srgbClr val="000000"/>
                </a:solidFill>
                <a:latin typeface="Trebuchet MS"/>
                <a:cs typeface="Trebuchet MS"/>
              </a:rPr>
              <a:t>r</a:t>
            </a:r>
            <a:r>
              <a:rPr sz="2700" b="0" u="none" strike="sngStrike" spc="-27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2700" b="0" u="none" strike="sngStrike" spc="-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700" b="0" u="none" strike="sngStrike" spc="-175" dirty="0">
                <a:solidFill>
                  <a:srgbClr val="000000"/>
                </a:solidFill>
                <a:latin typeface="Trebuchet MS"/>
                <a:cs typeface="Trebuchet MS"/>
              </a:rPr>
              <a:t>pen</a:t>
            </a:r>
            <a:r>
              <a:rPr sz="2700" b="0" u="none" strike="sngStrike" spc="-165" dirty="0">
                <a:solidFill>
                  <a:srgbClr val="000000"/>
                </a:solidFill>
                <a:latin typeface="Trebuchet MS"/>
                <a:cs typeface="Trebuchet MS"/>
              </a:rPr>
              <a:t>g</a:t>
            </a:r>
            <a:r>
              <a:rPr sz="2700" b="0" u="none" strike="sngStrike" spc="-265" dirty="0">
                <a:solidFill>
                  <a:srgbClr val="000000"/>
                </a:solidFill>
                <a:latin typeface="Trebuchet MS"/>
                <a:cs typeface="Trebuchet MS"/>
              </a:rPr>
              <a:t>uj</a:t>
            </a:r>
            <a:r>
              <a:rPr sz="2700" b="0" u="none" strike="sngStrike" spc="-185" dirty="0">
                <a:solidFill>
                  <a:srgbClr val="000000"/>
                </a:solidFill>
                <a:latin typeface="Trebuchet MS"/>
                <a:cs typeface="Trebuchet MS"/>
              </a:rPr>
              <a:t>i</a:t>
            </a:r>
            <a:r>
              <a:rPr sz="2700" b="0" u="none" strike="sngStrike" spc="-270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2700" b="0" u="none" strike="sngStrike" spc="-130" dirty="0">
                <a:solidFill>
                  <a:srgbClr val="000000"/>
                </a:solidFill>
                <a:latin typeface="Trebuchet MS"/>
                <a:cs typeface="Trebuchet MS"/>
              </a:rPr>
              <a:t>n</a:t>
            </a:r>
            <a:r>
              <a:rPr sz="2700" b="0" u="none" strike="sngStrike" spc="-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700" b="0" u="none" strike="sngStrike" spc="-160" dirty="0">
                <a:solidFill>
                  <a:srgbClr val="000000"/>
                </a:solidFill>
                <a:latin typeface="Trebuchet MS"/>
                <a:cs typeface="Trebuchet MS"/>
              </a:rPr>
              <a:t>ku</a:t>
            </a:r>
            <a:r>
              <a:rPr sz="2700" b="0" u="none" strike="sngStrike" spc="-165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2700" b="0" u="none" strike="sngStrike" spc="-175" dirty="0">
                <a:solidFill>
                  <a:srgbClr val="000000"/>
                </a:solidFill>
                <a:latin typeface="Trebuchet MS"/>
                <a:cs typeface="Trebuchet MS"/>
              </a:rPr>
              <a:t>t</a:t>
            </a:r>
            <a:r>
              <a:rPr sz="2700" b="0" u="none" strike="sngStrike" spc="-70" dirty="0">
                <a:solidFill>
                  <a:srgbClr val="000000"/>
                </a:solidFill>
                <a:latin typeface="Trebuchet MS"/>
                <a:cs typeface="Trebuchet MS"/>
              </a:rPr>
              <a:t> </a:t>
            </a:r>
            <a:r>
              <a:rPr sz="2700" b="0" u="none" strike="sngStrike" spc="-175" dirty="0">
                <a:solidFill>
                  <a:srgbClr val="000000"/>
                </a:solidFill>
                <a:latin typeface="Trebuchet MS"/>
                <a:cs typeface="Trebuchet MS"/>
              </a:rPr>
              <a:t>tek</a:t>
            </a:r>
            <a:r>
              <a:rPr sz="2700" b="0" u="none" strike="sngStrike" spc="-195" dirty="0">
                <a:solidFill>
                  <a:srgbClr val="000000"/>
                </a:solidFill>
                <a:latin typeface="Trebuchet MS"/>
                <a:cs typeface="Trebuchet MS"/>
              </a:rPr>
              <a:t>a</a:t>
            </a:r>
            <a:r>
              <a:rPr sz="2700" b="0" u="none" strike="sngStrike" spc="-130" dirty="0">
                <a:solidFill>
                  <a:srgbClr val="000000"/>
                </a:solidFill>
                <a:latin typeface="Trebuchet MS"/>
                <a:cs typeface="Trebuchet MS"/>
              </a:rPr>
              <a:t>n</a:t>
            </a:r>
            <a:r>
              <a:rPr sz="2700" b="0" u="none" strike="sngStrike" dirty="0">
                <a:solidFill>
                  <a:srgbClr val="000000"/>
                </a:solidFill>
                <a:latin typeface="Trebuchet MS"/>
                <a:cs typeface="Trebuchet MS"/>
              </a:rPr>
              <a:t>	</a:t>
            </a:r>
            <a:endParaRPr sz="27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1357" y="1636887"/>
            <a:ext cx="7145655" cy="116649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9050" marR="5080" indent="-6985">
              <a:lnSpc>
                <a:spcPct val="102099"/>
              </a:lnSpc>
              <a:spcBef>
                <a:spcPts val="70"/>
              </a:spcBef>
            </a:pPr>
            <a:r>
              <a:rPr sz="2450" spc="-240" dirty="0">
                <a:latin typeface="Arial MT"/>
                <a:cs typeface="Arial MT"/>
              </a:rPr>
              <a:t>Benda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40" dirty="0">
                <a:latin typeface="Arial MT"/>
                <a:cs typeface="Arial MT"/>
              </a:rPr>
              <a:t>uji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95" dirty="0">
                <a:latin typeface="Arial MT"/>
                <a:cs typeface="Arial MT"/>
              </a:rPr>
              <a:t>ditekan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dengan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5" dirty="0">
                <a:latin typeface="Arial MT"/>
                <a:cs typeface="Arial MT"/>
              </a:rPr>
              <a:t>mesin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40" dirty="0">
                <a:latin typeface="Arial MT"/>
                <a:cs typeface="Arial MT"/>
              </a:rPr>
              <a:t>uji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tekan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5" dirty="0">
                <a:latin typeface="Arial MT"/>
                <a:cs typeface="Arial MT"/>
              </a:rPr>
              <a:t>sampai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pecah.</a:t>
            </a:r>
            <a:r>
              <a:rPr sz="2450" spc="-120" dirty="0">
                <a:latin typeface="Arial MT"/>
                <a:cs typeface="Arial MT"/>
              </a:rPr>
              <a:t> </a:t>
            </a:r>
            <a:r>
              <a:rPr sz="2450" b="1" spc="-229" dirty="0">
                <a:latin typeface="Arial"/>
                <a:cs typeface="Arial"/>
              </a:rPr>
              <a:t>Kuat </a:t>
            </a:r>
            <a:r>
              <a:rPr sz="2450" b="1" spc="-665" dirty="0">
                <a:latin typeface="Arial"/>
                <a:cs typeface="Arial"/>
              </a:rPr>
              <a:t> </a:t>
            </a:r>
            <a:r>
              <a:rPr sz="2450" b="1" spc="-145" dirty="0">
                <a:latin typeface="Arial"/>
                <a:cs typeface="Arial"/>
              </a:rPr>
              <a:t>t</a:t>
            </a:r>
            <a:r>
              <a:rPr sz="2450" b="1" spc="-229" dirty="0">
                <a:latin typeface="Arial"/>
                <a:cs typeface="Arial"/>
              </a:rPr>
              <a:t>eka</a:t>
            </a:r>
            <a:r>
              <a:rPr sz="2450" b="1" spc="-254" dirty="0">
                <a:latin typeface="Arial"/>
                <a:cs typeface="Arial"/>
              </a:rPr>
              <a:t>n</a:t>
            </a:r>
            <a:r>
              <a:rPr sz="2450" b="1" spc="-114" dirty="0">
                <a:latin typeface="Arial"/>
                <a:cs typeface="Arial"/>
              </a:rPr>
              <a:t> </a:t>
            </a:r>
            <a:r>
              <a:rPr sz="2450" b="1" spc="-265" dirty="0">
                <a:latin typeface="Arial"/>
                <a:cs typeface="Arial"/>
              </a:rPr>
              <a:t>maks</a:t>
            </a:r>
            <a:r>
              <a:rPr sz="2450" b="1" spc="-250" dirty="0">
                <a:latin typeface="Arial"/>
                <a:cs typeface="Arial"/>
              </a:rPr>
              <a:t>imu</a:t>
            </a:r>
            <a:r>
              <a:rPr sz="2450" b="1" spc="-370" dirty="0">
                <a:latin typeface="Arial"/>
                <a:cs typeface="Arial"/>
              </a:rPr>
              <a:t>m</a:t>
            </a:r>
            <a:r>
              <a:rPr sz="2450" b="1" spc="-114" dirty="0">
                <a:latin typeface="Arial"/>
                <a:cs typeface="Arial"/>
              </a:rPr>
              <a:t> </a:t>
            </a:r>
            <a:r>
              <a:rPr sz="2450" spc="-210" dirty="0">
                <a:latin typeface="Arial MT"/>
                <a:cs typeface="Arial MT"/>
              </a:rPr>
              <a:t>y</a:t>
            </a:r>
            <a:r>
              <a:rPr sz="2450" spc="-229" dirty="0">
                <a:latin typeface="Arial MT"/>
                <a:cs typeface="Arial MT"/>
              </a:rPr>
              <a:t>ang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90" dirty="0">
                <a:latin typeface="Arial MT"/>
                <a:cs typeface="Arial MT"/>
              </a:rPr>
              <a:t>meme</a:t>
            </a:r>
            <a:r>
              <a:rPr sz="2450" spc="-210" dirty="0">
                <a:latin typeface="Arial MT"/>
                <a:cs typeface="Arial MT"/>
              </a:rPr>
              <a:t>c</a:t>
            </a:r>
            <a:r>
              <a:rPr sz="2450" spc="-229" dirty="0">
                <a:latin typeface="Arial MT"/>
                <a:cs typeface="Arial MT"/>
              </a:rPr>
              <a:t>ah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20" dirty="0">
                <a:latin typeface="Arial MT"/>
                <a:cs typeface="Arial MT"/>
              </a:rPr>
              <a:t> </a:t>
            </a:r>
            <a:r>
              <a:rPr sz="2450" b="1" spc="-215" dirty="0">
                <a:latin typeface="Arial"/>
                <a:cs typeface="Arial"/>
              </a:rPr>
              <a:t>diba</a:t>
            </a:r>
            <a:r>
              <a:rPr sz="2450" b="1" spc="-185" dirty="0">
                <a:latin typeface="Arial"/>
                <a:cs typeface="Arial"/>
              </a:rPr>
              <a:t>gi</a:t>
            </a:r>
            <a:r>
              <a:rPr sz="2450" b="1" spc="-114" dirty="0">
                <a:latin typeface="Arial"/>
                <a:cs typeface="Arial"/>
              </a:rPr>
              <a:t> </a:t>
            </a:r>
            <a:r>
              <a:rPr sz="2450" spc="-229" dirty="0">
                <a:latin typeface="Arial MT"/>
                <a:cs typeface="Arial MT"/>
              </a:rPr>
              <a:t>dengan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b="1" spc="-190" dirty="0">
                <a:latin typeface="Arial"/>
                <a:cs typeface="Arial"/>
              </a:rPr>
              <a:t>lu</a:t>
            </a:r>
            <a:r>
              <a:rPr sz="2450" b="1" spc="-229" dirty="0">
                <a:latin typeface="Arial"/>
                <a:cs typeface="Arial"/>
              </a:rPr>
              <a:t>a</a:t>
            </a:r>
            <a:r>
              <a:rPr sz="2450" b="1" spc="-155" dirty="0">
                <a:latin typeface="Arial"/>
                <a:cs typeface="Arial"/>
              </a:rPr>
              <a:t>s  </a:t>
            </a:r>
            <a:r>
              <a:rPr sz="2450" b="1" spc="-245" dirty="0">
                <a:latin typeface="Arial"/>
                <a:cs typeface="Arial"/>
              </a:rPr>
              <a:t>penampang</a:t>
            </a:r>
            <a:r>
              <a:rPr sz="2450" spc="-245" dirty="0">
                <a:latin typeface="Arial MT"/>
                <a:cs typeface="Arial MT"/>
              </a:rPr>
              <a:t>,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95" dirty="0">
                <a:latin typeface="Arial MT"/>
                <a:cs typeface="Arial MT"/>
              </a:rPr>
              <a:t>diperoleh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b="1" spc="-215" dirty="0">
                <a:latin typeface="Arial"/>
                <a:cs typeface="Arial"/>
              </a:rPr>
              <a:t>kuat</a:t>
            </a:r>
            <a:r>
              <a:rPr sz="2450" b="1" spc="-114" dirty="0">
                <a:latin typeface="Arial"/>
                <a:cs typeface="Arial"/>
              </a:rPr>
              <a:t> </a:t>
            </a:r>
            <a:r>
              <a:rPr sz="2450" b="1" spc="-220" dirty="0">
                <a:latin typeface="Arial"/>
                <a:cs typeface="Arial"/>
              </a:rPr>
              <a:t>tekan</a:t>
            </a:r>
            <a:r>
              <a:rPr sz="2450" b="1" spc="-114" dirty="0">
                <a:latin typeface="Arial"/>
                <a:cs typeface="Arial"/>
              </a:rPr>
              <a:t> </a:t>
            </a:r>
            <a:r>
              <a:rPr sz="2450" b="1" spc="-200" dirty="0">
                <a:latin typeface="Arial"/>
                <a:cs typeface="Arial"/>
              </a:rPr>
              <a:t>(</a:t>
            </a:r>
            <a:r>
              <a:rPr sz="2450" spc="-200" dirty="0">
                <a:latin typeface="Arial MT"/>
                <a:cs typeface="Arial MT"/>
              </a:rPr>
              <a:t>satuan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50" dirty="0">
                <a:latin typeface="Arial MT"/>
                <a:cs typeface="Arial MT"/>
              </a:rPr>
              <a:t>MPa</a:t>
            </a:r>
            <a:r>
              <a:rPr sz="2450" b="1" spc="-250" dirty="0">
                <a:latin typeface="Arial"/>
                <a:cs typeface="Arial"/>
              </a:rPr>
              <a:t>)</a:t>
            </a:r>
            <a:endParaRPr sz="245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48092" y="3324274"/>
            <a:ext cx="1129030" cy="2829560"/>
            <a:chOff x="2748092" y="3324274"/>
            <a:chExt cx="1129030" cy="2829560"/>
          </a:xfrm>
        </p:grpSpPr>
        <p:sp>
          <p:nvSpPr>
            <p:cNvPr id="6" name="object 6"/>
            <p:cNvSpPr/>
            <p:nvPr/>
          </p:nvSpPr>
          <p:spPr>
            <a:xfrm>
              <a:off x="2757951" y="4286128"/>
              <a:ext cx="1109345" cy="1858010"/>
            </a:xfrm>
            <a:custGeom>
              <a:avLst/>
              <a:gdLst/>
              <a:ahLst/>
              <a:cxnLst/>
              <a:rect l="l" t="t" r="r" b="b"/>
              <a:pathLst>
                <a:path w="1109345" h="1858010">
                  <a:moveTo>
                    <a:pt x="0" y="0"/>
                  </a:moveTo>
                  <a:lnTo>
                    <a:pt x="0" y="1719135"/>
                  </a:lnTo>
                  <a:lnTo>
                    <a:pt x="4321" y="1736526"/>
                  </a:lnTo>
                  <a:lnTo>
                    <a:pt x="37330" y="1769244"/>
                  </a:lnTo>
                  <a:lnTo>
                    <a:pt x="99364" y="1798343"/>
                  </a:lnTo>
                  <a:lnTo>
                    <a:pt x="139966" y="1811211"/>
                  </a:lnTo>
                  <a:lnTo>
                    <a:pt x="186265" y="1822785"/>
                  </a:lnTo>
                  <a:lnTo>
                    <a:pt x="237741" y="1832935"/>
                  </a:lnTo>
                  <a:lnTo>
                    <a:pt x="293875" y="1841531"/>
                  </a:lnTo>
                  <a:lnTo>
                    <a:pt x="354146" y="1848443"/>
                  </a:lnTo>
                  <a:lnTo>
                    <a:pt x="418036" y="1853540"/>
                  </a:lnTo>
                  <a:lnTo>
                    <a:pt x="485024" y="1856694"/>
                  </a:lnTo>
                  <a:lnTo>
                    <a:pt x="554591" y="1857775"/>
                  </a:lnTo>
                  <a:lnTo>
                    <a:pt x="624158" y="1856694"/>
                  </a:lnTo>
                  <a:lnTo>
                    <a:pt x="691146" y="1853540"/>
                  </a:lnTo>
                  <a:lnTo>
                    <a:pt x="755036" y="1848443"/>
                  </a:lnTo>
                  <a:lnTo>
                    <a:pt x="815307" y="1841531"/>
                  </a:lnTo>
                  <a:lnTo>
                    <a:pt x="871441" y="1832935"/>
                  </a:lnTo>
                  <a:lnTo>
                    <a:pt x="922917" y="1822785"/>
                  </a:lnTo>
                  <a:lnTo>
                    <a:pt x="969216" y="1811211"/>
                  </a:lnTo>
                  <a:lnTo>
                    <a:pt x="1009818" y="1798343"/>
                  </a:lnTo>
                  <a:lnTo>
                    <a:pt x="1071852" y="1769244"/>
                  </a:lnTo>
                  <a:lnTo>
                    <a:pt x="1104861" y="1736526"/>
                  </a:lnTo>
                  <a:lnTo>
                    <a:pt x="1109182" y="1719135"/>
                  </a:lnTo>
                  <a:lnTo>
                    <a:pt x="1109182" y="138640"/>
                  </a:lnTo>
                  <a:lnTo>
                    <a:pt x="554591" y="138640"/>
                  </a:lnTo>
                  <a:lnTo>
                    <a:pt x="485024" y="137560"/>
                  </a:lnTo>
                  <a:lnTo>
                    <a:pt x="418036" y="134406"/>
                  </a:lnTo>
                  <a:lnTo>
                    <a:pt x="354146" y="129308"/>
                  </a:lnTo>
                  <a:lnTo>
                    <a:pt x="293875" y="122396"/>
                  </a:lnTo>
                  <a:lnTo>
                    <a:pt x="237741" y="113801"/>
                  </a:lnTo>
                  <a:lnTo>
                    <a:pt x="186265" y="103651"/>
                  </a:lnTo>
                  <a:lnTo>
                    <a:pt x="139966" y="92077"/>
                  </a:lnTo>
                  <a:lnTo>
                    <a:pt x="99364" y="79208"/>
                  </a:lnTo>
                  <a:lnTo>
                    <a:pt x="37330" y="50108"/>
                  </a:lnTo>
                  <a:lnTo>
                    <a:pt x="4321" y="17390"/>
                  </a:lnTo>
                  <a:lnTo>
                    <a:pt x="0" y="0"/>
                  </a:lnTo>
                  <a:close/>
                </a:path>
                <a:path w="1109345" h="1858010">
                  <a:moveTo>
                    <a:pt x="1109182" y="0"/>
                  </a:moveTo>
                  <a:lnTo>
                    <a:pt x="1092244" y="34137"/>
                  </a:lnTo>
                  <a:lnTo>
                    <a:pt x="1044203" y="65175"/>
                  </a:lnTo>
                  <a:lnTo>
                    <a:pt x="969216" y="92077"/>
                  </a:lnTo>
                  <a:lnTo>
                    <a:pt x="922917" y="103651"/>
                  </a:lnTo>
                  <a:lnTo>
                    <a:pt x="871441" y="113801"/>
                  </a:lnTo>
                  <a:lnTo>
                    <a:pt x="815307" y="122396"/>
                  </a:lnTo>
                  <a:lnTo>
                    <a:pt x="755035" y="129308"/>
                  </a:lnTo>
                  <a:lnTo>
                    <a:pt x="691146" y="134406"/>
                  </a:lnTo>
                  <a:lnTo>
                    <a:pt x="624157" y="137560"/>
                  </a:lnTo>
                  <a:lnTo>
                    <a:pt x="554591" y="138640"/>
                  </a:lnTo>
                  <a:lnTo>
                    <a:pt x="1109182" y="138640"/>
                  </a:lnTo>
                  <a:lnTo>
                    <a:pt x="1109182" y="0"/>
                  </a:lnTo>
                  <a:close/>
                </a:path>
              </a:pathLst>
            </a:custGeom>
            <a:solidFill>
              <a:srgbClr val="859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57951" y="4147488"/>
              <a:ext cx="1109345" cy="277495"/>
            </a:xfrm>
            <a:custGeom>
              <a:avLst/>
              <a:gdLst/>
              <a:ahLst/>
              <a:cxnLst/>
              <a:rect l="l" t="t" r="r" b="b"/>
              <a:pathLst>
                <a:path w="1109345" h="277495">
                  <a:moveTo>
                    <a:pt x="554591" y="0"/>
                  </a:moveTo>
                  <a:lnTo>
                    <a:pt x="485024" y="1080"/>
                  </a:lnTo>
                  <a:lnTo>
                    <a:pt x="418036" y="4234"/>
                  </a:lnTo>
                  <a:lnTo>
                    <a:pt x="354147" y="9332"/>
                  </a:lnTo>
                  <a:lnTo>
                    <a:pt x="293875" y="16243"/>
                  </a:lnTo>
                  <a:lnTo>
                    <a:pt x="237741" y="24839"/>
                  </a:lnTo>
                  <a:lnTo>
                    <a:pt x="186265" y="34989"/>
                  </a:lnTo>
                  <a:lnTo>
                    <a:pt x="139966" y="46563"/>
                  </a:lnTo>
                  <a:lnTo>
                    <a:pt x="99364" y="59431"/>
                  </a:lnTo>
                  <a:lnTo>
                    <a:pt x="37330" y="88531"/>
                  </a:lnTo>
                  <a:lnTo>
                    <a:pt x="4321" y="121248"/>
                  </a:lnTo>
                  <a:lnTo>
                    <a:pt x="0" y="138639"/>
                  </a:lnTo>
                  <a:lnTo>
                    <a:pt x="4321" y="156030"/>
                  </a:lnTo>
                  <a:lnTo>
                    <a:pt x="37330" y="188748"/>
                  </a:lnTo>
                  <a:lnTo>
                    <a:pt x="99364" y="217848"/>
                  </a:lnTo>
                  <a:lnTo>
                    <a:pt x="139966" y="230716"/>
                  </a:lnTo>
                  <a:lnTo>
                    <a:pt x="186265" y="242290"/>
                  </a:lnTo>
                  <a:lnTo>
                    <a:pt x="237741" y="252440"/>
                  </a:lnTo>
                  <a:lnTo>
                    <a:pt x="293875" y="261036"/>
                  </a:lnTo>
                  <a:lnTo>
                    <a:pt x="354146" y="267948"/>
                  </a:lnTo>
                  <a:lnTo>
                    <a:pt x="418036" y="273046"/>
                  </a:lnTo>
                  <a:lnTo>
                    <a:pt x="485024" y="276200"/>
                  </a:lnTo>
                  <a:lnTo>
                    <a:pt x="554591" y="277280"/>
                  </a:lnTo>
                  <a:lnTo>
                    <a:pt x="624158" y="276200"/>
                  </a:lnTo>
                  <a:lnTo>
                    <a:pt x="691146" y="273046"/>
                  </a:lnTo>
                  <a:lnTo>
                    <a:pt x="755036" y="267948"/>
                  </a:lnTo>
                  <a:lnTo>
                    <a:pt x="815307" y="261036"/>
                  </a:lnTo>
                  <a:lnTo>
                    <a:pt x="871441" y="252440"/>
                  </a:lnTo>
                  <a:lnTo>
                    <a:pt x="922917" y="242290"/>
                  </a:lnTo>
                  <a:lnTo>
                    <a:pt x="969216" y="230716"/>
                  </a:lnTo>
                  <a:lnTo>
                    <a:pt x="1009818" y="217848"/>
                  </a:lnTo>
                  <a:lnTo>
                    <a:pt x="1071852" y="188748"/>
                  </a:lnTo>
                  <a:lnTo>
                    <a:pt x="1104861" y="156030"/>
                  </a:lnTo>
                  <a:lnTo>
                    <a:pt x="1109182" y="138639"/>
                  </a:lnTo>
                  <a:lnTo>
                    <a:pt x="1104861" y="121248"/>
                  </a:lnTo>
                  <a:lnTo>
                    <a:pt x="1071852" y="88531"/>
                  </a:lnTo>
                  <a:lnTo>
                    <a:pt x="1009818" y="59431"/>
                  </a:lnTo>
                  <a:lnTo>
                    <a:pt x="969216" y="46563"/>
                  </a:lnTo>
                  <a:lnTo>
                    <a:pt x="922917" y="34989"/>
                  </a:lnTo>
                  <a:lnTo>
                    <a:pt x="871441" y="24839"/>
                  </a:lnTo>
                  <a:lnTo>
                    <a:pt x="815307" y="16243"/>
                  </a:lnTo>
                  <a:lnTo>
                    <a:pt x="755036" y="9332"/>
                  </a:lnTo>
                  <a:lnTo>
                    <a:pt x="691146" y="4234"/>
                  </a:lnTo>
                  <a:lnTo>
                    <a:pt x="624158" y="1080"/>
                  </a:lnTo>
                  <a:lnTo>
                    <a:pt x="554591" y="0"/>
                  </a:lnTo>
                  <a:close/>
                </a:path>
              </a:pathLst>
            </a:custGeom>
            <a:solidFill>
              <a:srgbClr val="B8BE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757951" y="4147489"/>
              <a:ext cx="1109345" cy="1996439"/>
            </a:xfrm>
            <a:custGeom>
              <a:avLst/>
              <a:gdLst/>
              <a:ahLst/>
              <a:cxnLst/>
              <a:rect l="l" t="t" r="r" b="b"/>
              <a:pathLst>
                <a:path w="1109345" h="1996439">
                  <a:moveTo>
                    <a:pt x="1109182" y="138639"/>
                  </a:moveTo>
                  <a:lnTo>
                    <a:pt x="1104861" y="156030"/>
                  </a:lnTo>
                  <a:lnTo>
                    <a:pt x="1092244" y="172776"/>
                  </a:lnTo>
                  <a:lnTo>
                    <a:pt x="1044203" y="203814"/>
                  </a:lnTo>
                  <a:lnTo>
                    <a:pt x="969216" y="230715"/>
                  </a:lnTo>
                  <a:lnTo>
                    <a:pt x="922917" y="242289"/>
                  </a:lnTo>
                  <a:lnTo>
                    <a:pt x="871441" y="252439"/>
                  </a:lnTo>
                  <a:lnTo>
                    <a:pt x="815307" y="261035"/>
                  </a:lnTo>
                  <a:lnTo>
                    <a:pt x="755035" y="267947"/>
                  </a:lnTo>
                  <a:lnTo>
                    <a:pt x="691146" y="273045"/>
                  </a:lnTo>
                  <a:lnTo>
                    <a:pt x="624158" y="276199"/>
                  </a:lnTo>
                  <a:lnTo>
                    <a:pt x="554591" y="277279"/>
                  </a:lnTo>
                  <a:lnTo>
                    <a:pt x="485024" y="276199"/>
                  </a:lnTo>
                  <a:lnTo>
                    <a:pt x="418036" y="273045"/>
                  </a:lnTo>
                  <a:lnTo>
                    <a:pt x="354146" y="267947"/>
                  </a:lnTo>
                  <a:lnTo>
                    <a:pt x="293874" y="261035"/>
                  </a:lnTo>
                  <a:lnTo>
                    <a:pt x="237741" y="252439"/>
                  </a:lnTo>
                  <a:lnTo>
                    <a:pt x="186265" y="242289"/>
                  </a:lnTo>
                  <a:lnTo>
                    <a:pt x="139966" y="230715"/>
                  </a:lnTo>
                  <a:lnTo>
                    <a:pt x="99364" y="217847"/>
                  </a:lnTo>
                  <a:lnTo>
                    <a:pt x="37330" y="188747"/>
                  </a:lnTo>
                  <a:lnTo>
                    <a:pt x="4321" y="156030"/>
                  </a:lnTo>
                  <a:lnTo>
                    <a:pt x="0" y="138639"/>
                  </a:lnTo>
                  <a:lnTo>
                    <a:pt x="4321" y="121248"/>
                  </a:lnTo>
                  <a:lnTo>
                    <a:pt x="16937" y="104502"/>
                  </a:lnTo>
                  <a:lnTo>
                    <a:pt x="64979" y="73464"/>
                  </a:lnTo>
                  <a:lnTo>
                    <a:pt x="139966" y="46563"/>
                  </a:lnTo>
                  <a:lnTo>
                    <a:pt x="186265" y="34989"/>
                  </a:lnTo>
                  <a:lnTo>
                    <a:pt x="237741" y="24839"/>
                  </a:lnTo>
                  <a:lnTo>
                    <a:pt x="293875" y="16243"/>
                  </a:lnTo>
                  <a:lnTo>
                    <a:pt x="354147" y="9331"/>
                  </a:lnTo>
                  <a:lnTo>
                    <a:pt x="418036" y="4234"/>
                  </a:lnTo>
                  <a:lnTo>
                    <a:pt x="485024" y="1080"/>
                  </a:lnTo>
                  <a:lnTo>
                    <a:pt x="554591" y="0"/>
                  </a:lnTo>
                  <a:lnTo>
                    <a:pt x="624158" y="1080"/>
                  </a:lnTo>
                  <a:lnTo>
                    <a:pt x="691146" y="4234"/>
                  </a:lnTo>
                  <a:lnTo>
                    <a:pt x="755035" y="9331"/>
                  </a:lnTo>
                  <a:lnTo>
                    <a:pt x="815307" y="16243"/>
                  </a:lnTo>
                  <a:lnTo>
                    <a:pt x="871441" y="24839"/>
                  </a:lnTo>
                  <a:lnTo>
                    <a:pt x="922917" y="34989"/>
                  </a:lnTo>
                  <a:lnTo>
                    <a:pt x="969216" y="46563"/>
                  </a:lnTo>
                  <a:lnTo>
                    <a:pt x="1009818" y="59431"/>
                  </a:lnTo>
                  <a:lnTo>
                    <a:pt x="1071852" y="88531"/>
                  </a:lnTo>
                  <a:lnTo>
                    <a:pt x="1104861" y="121248"/>
                  </a:lnTo>
                  <a:lnTo>
                    <a:pt x="1109182" y="138639"/>
                  </a:lnTo>
                  <a:lnTo>
                    <a:pt x="1109182" y="1857774"/>
                  </a:lnTo>
                  <a:lnTo>
                    <a:pt x="1092244" y="1891911"/>
                  </a:lnTo>
                  <a:lnTo>
                    <a:pt x="1044203" y="1922950"/>
                  </a:lnTo>
                  <a:lnTo>
                    <a:pt x="969216" y="1949850"/>
                  </a:lnTo>
                  <a:lnTo>
                    <a:pt x="922917" y="1961425"/>
                  </a:lnTo>
                  <a:lnTo>
                    <a:pt x="871441" y="1971574"/>
                  </a:lnTo>
                  <a:lnTo>
                    <a:pt x="815307" y="1980170"/>
                  </a:lnTo>
                  <a:lnTo>
                    <a:pt x="755035" y="1987082"/>
                  </a:lnTo>
                  <a:lnTo>
                    <a:pt x="691146" y="1992180"/>
                  </a:lnTo>
                  <a:lnTo>
                    <a:pt x="624158" y="1995334"/>
                  </a:lnTo>
                  <a:lnTo>
                    <a:pt x="554591" y="1996414"/>
                  </a:lnTo>
                  <a:lnTo>
                    <a:pt x="485024" y="1995334"/>
                  </a:lnTo>
                  <a:lnTo>
                    <a:pt x="418036" y="1992180"/>
                  </a:lnTo>
                  <a:lnTo>
                    <a:pt x="354146" y="1987082"/>
                  </a:lnTo>
                  <a:lnTo>
                    <a:pt x="293874" y="1980170"/>
                  </a:lnTo>
                  <a:lnTo>
                    <a:pt x="237741" y="1971574"/>
                  </a:lnTo>
                  <a:lnTo>
                    <a:pt x="186265" y="1961425"/>
                  </a:lnTo>
                  <a:lnTo>
                    <a:pt x="139966" y="1949850"/>
                  </a:lnTo>
                  <a:lnTo>
                    <a:pt x="99364" y="1936982"/>
                  </a:lnTo>
                  <a:lnTo>
                    <a:pt x="37330" y="1907883"/>
                  </a:lnTo>
                  <a:lnTo>
                    <a:pt x="4321" y="1875165"/>
                  </a:lnTo>
                  <a:lnTo>
                    <a:pt x="0" y="1857774"/>
                  </a:lnTo>
                  <a:lnTo>
                    <a:pt x="0" y="138639"/>
                  </a:lnTo>
                </a:path>
              </a:pathLst>
            </a:custGeom>
            <a:ln w="19718">
              <a:solidFill>
                <a:srgbClr val="656D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01625" y="3334134"/>
              <a:ext cx="264795" cy="887730"/>
            </a:xfrm>
            <a:custGeom>
              <a:avLst/>
              <a:gdLst/>
              <a:ahLst/>
              <a:cxnLst/>
              <a:rect l="l" t="t" r="r" b="b"/>
              <a:pathLst>
                <a:path w="264795" h="887729">
                  <a:moveTo>
                    <a:pt x="198419" y="0"/>
                  </a:moveTo>
                  <a:lnTo>
                    <a:pt x="66140" y="0"/>
                  </a:lnTo>
                  <a:lnTo>
                    <a:pt x="66140" y="755022"/>
                  </a:lnTo>
                  <a:lnTo>
                    <a:pt x="0" y="755022"/>
                  </a:lnTo>
                  <a:lnTo>
                    <a:pt x="132279" y="887295"/>
                  </a:lnTo>
                  <a:lnTo>
                    <a:pt x="264558" y="755022"/>
                  </a:lnTo>
                  <a:lnTo>
                    <a:pt x="198419" y="755022"/>
                  </a:lnTo>
                  <a:lnTo>
                    <a:pt x="198419" y="0"/>
                  </a:lnTo>
                  <a:close/>
                </a:path>
              </a:pathLst>
            </a:custGeom>
            <a:solidFill>
              <a:srgbClr val="CFDC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201624" y="3334134"/>
              <a:ext cx="264795" cy="887730"/>
            </a:xfrm>
            <a:custGeom>
              <a:avLst/>
              <a:gdLst/>
              <a:ahLst/>
              <a:cxnLst/>
              <a:rect l="l" t="t" r="r" b="b"/>
              <a:pathLst>
                <a:path w="264795" h="887729">
                  <a:moveTo>
                    <a:pt x="0" y="755023"/>
                  </a:moveTo>
                  <a:lnTo>
                    <a:pt x="66140" y="755023"/>
                  </a:lnTo>
                  <a:lnTo>
                    <a:pt x="66140" y="0"/>
                  </a:lnTo>
                  <a:lnTo>
                    <a:pt x="198419" y="0"/>
                  </a:lnTo>
                  <a:lnTo>
                    <a:pt x="198419" y="755023"/>
                  </a:lnTo>
                  <a:lnTo>
                    <a:pt x="264560" y="755023"/>
                  </a:lnTo>
                  <a:lnTo>
                    <a:pt x="132280" y="887295"/>
                  </a:lnTo>
                  <a:lnTo>
                    <a:pt x="0" y="755023"/>
                  </a:lnTo>
                  <a:close/>
                </a:path>
              </a:pathLst>
            </a:custGeom>
            <a:ln w="19718">
              <a:solidFill>
                <a:srgbClr val="656D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283574" y="2925108"/>
            <a:ext cx="154940" cy="3098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50" b="1" spc="-215" dirty="0">
                <a:latin typeface="Arial"/>
                <a:cs typeface="Arial"/>
              </a:rPr>
              <a:t>P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114349" y="4063688"/>
            <a:ext cx="1055370" cy="1942464"/>
            <a:chOff x="5114349" y="4063688"/>
            <a:chExt cx="1055370" cy="1942464"/>
          </a:xfrm>
        </p:grpSpPr>
        <p:sp>
          <p:nvSpPr>
            <p:cNvPr id="13" name="object 13"/>
            <p:cNvSpPr/>
            <p:nvPr/>
          </p:nvSpPr>
          <p:spPr>
            <a:xfrm>
              <a:off x="5124208" y="5145695"/>
              <a:ext cx="776605" cy="850900"/>
            </a:xfrm>
            <a:custGeom>
              <a:avLst/>
              <a:gdLst/>
              <a:ahLst/>
              <a:cxnLst/>
              <a:rect l="l" t="t" r="r" b="b"/>
              <a:pathLst>
                <a:path w="776604" h="850900">
                  <a:moveTo>
                    <a:pt x="776428" y="0"/>
                  </a:moveTo>
                  <a:lnTo>
                    <a:pt x="0" y="0"/>
                  </a:lnTo>
                  <a:lnTo>
                    <a:pt x="0" y="850324"/>
                  </a:lnTo>
                  <a:lnTo>
                    <a:pt x="776428" y="850324"/>
                  </a:lnTo>
                  <a:lnTo>
                    <a:pt x="776428" y="0"/>
                  </a:lnTo>
                  <a:close/>
                </a:path>
              </a:pathLst>
            </a:custGeom>
            <a:solidFill>
              <a:srgbClr val="859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00637" y="4886901"/>
              <a:ext cx="259079" cy="1109345"/>
            </a:xfrm>
            <a:custGeom>
              <a:avLst/>
              <a:gdLst/>
              <a:ahLst/>
              <a:cxnLst/>
              <a:rect l="l" t="t" r="r" b="b"/>
              <a:pathLst>
                <a:path w="259079" h="1109345">
                  <a:moveTo>
                    <a:pt x="258809" y="0"/>
                  </a:moveTo>
                  <a:lnTo>
                    <a:pt x="0" y="258794"/>
                  </a:lnTo>
                  <a:lnTo>
                    <a:pt x="0" y="1109118"/>
                  </a:lnTo>
                  <a:lnTo>
                    <a:pt x="258809" y="850324"/>
                  </a:lnTo>
                  <a:lnTo>
                    <a:pt x="258809" y="0"/>
                  </a:lnTo>
                  <a:close/>
                </a:path>
              </a:pathLst>
            </a:custGeom>
            <a:solidFill>
              <a:srgbClr val="6F78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124208" y="4886901"/>
              <a:ext cx="1035685" cy="259079"/>
            </a:xfrm>
            <a:custGeom>
              <a:avLst/>
              <a:gdLst/>
              <a:ahLst/>
              <a:cxnLst/>
              <a:rect l="l" t="t" r="r" b="b"/>
              <a:pathLst>
                <a:path w="1035685" h="259079">
                  <a:moveTo>
                    <a:pt x="1035237" y="0"/>
                  </a:moveTo>
                  <a:lnTo>
                    <a:pt x="258809" y="0"/>
                  </a:lnTo>
                  <a:lnTo>
                    <a:pt x="0" y="258794"/>
                  </a:lnTo>
                  <a:lnTo>
                    <a:pt x="776428" y="258794"/>
                  </a:lnTo>
                  <a:lnTo>
                    <a:pt x="1035237" y="0"/>
                  </a:lnTo>
                  <a:close/>
                </a:path>
              </a:pathLst>
            </a:custGeom>
            <a:solidFill>
              <a:srgbClr val="9FA7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124208" y="4886902"/>
              <a:ext cx="1035685" cy="1109345"/>
            </a:xfrm>
            <a:custGeom>
              <a:avLst/>
              <a:gdLst/>
              <a:ahLst/>
              <a:cxnLst/>
              <a:rect l="l" t="t" r="r" b="b"/>
              <a:pathLst>
                <a:path w="1035685" h="1109345">
                  <a:moveTo>
                    <a:pt x="0" y="258794"/>
                  </a:moveTo>
                  <a:lnTo>
                    <a:pt x="258809" y="0"/>
                  </a:lnTo>
                  <a:lnTo>
                    <a:pt x="1035237" y="0"/>
                  </a:lnTo>
                  <a:lnTo>
                    <a:pt x="1035237" y="850324"/>
                  </a:lnTo>
                  <a:lnTo>
                    <a:pt x="776428" y="1109118"/>
                  </a:lnTo>
                  <a:lnTo>
                    <a:pt x="0" y="1109118"/>
                  </a:lnTo>
                  <a:lnTo>
                    <a:pt x="0" y="258794"/>
                  </a:lnTo>
                  <a:close/>
                </a:path>
                <a:path w="1035685" h="1109345">
                  <a:moveTo>
                    <a:pt x="0" y="258794"/>
                  </a:moveTo>
                  <a:lnTo>
                    <a:pt x="776428" y="258794"/>
                  </a:lnTo>
                  <a:lnTo>
                    <a:pt x="1035237" y="0"/>
                  </a:lnTo>
                </a:path>
                <a:path w="1035685" h="1109345">
                  <a:moveTo>
                    <a:pt x="776428" y="258794"/>
                  </a:moveTo>
                  <a:lnTo>
                    <a:pt x="776428" y="1109118"/>
                  </a:lnTo>
                </a:path>
              </a:pathLst>
            </a:custGeom>
            <a:ln w="19718">
              <a:solidFill>
                <a:srgbClr val="656D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493936" y="4073546"/>
              <a:ext cx="264795" cy="887730"/>
            </a:xfrm>
            <a:custGeom>
              <a:avLst/>
              <a:gdLst/>
              <a:ahLst/>
              <a:cxnLst/>
              <a:rect l="l" t="t" r="r" b="b"/>
              <a:pathLst>
                <a:path w="264795" h="887729">
                  <a:moveTo>
                    <a:pt x="198420" y="0"/>
                  </a:moveTo>
                  <a:lnTo>
                    <a:pt x="66140" y="0"/>
                  </a:lnTo>
                  <a:lnTo>
                    <a:pt x="66140" y="755022"/>
                  </a:lnTo>
                  <a:lnTo>
                    <a:pt x="0" y="755022"/>
                  </a:lnTo>
                  <a:lnTo>
                    <a:pt x="132280" y="887295"/>
                  </a:lnTo>
                  <a:lnTo>
                    <a:pt x="264561" y="755022"/>
                  </a:lnTo>
                  <a:lnTo>
                    <a:pt x="198420" y="755022"/>
                  </a:lnTo>
                  <a:lnTo>
                    <a:pt x="198420" y="0"/>
                  </a:lnTo>
                  <a:close/>
                </a:path>
              </a:pathLst>
            </a:custGeom>
            <a:solidFill>
              <a:srgbClr val="CFDC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93936" y="4073547"/>
              <a:ext cx="264795" cy="887730"/>
            </a:xfrm>
            <a:custGeom>
              <a:avLst/>
              <a:gdLst/>
              <a:ahLst/>
              <a:cxnLst/>
              <a:rect l="l" t="t" r="r" b="b"/>
              <a:pathLst>
                <a:path w="264795" h="887729">
                  <a:moveTo>
                    <a:pt x="0" y="755022"/>
                  </a:moveTo>
                  <a:lnTo>
                    <a:pt x="66140" y="755022"/>
                  </a:lnTo>
                  <a:lnTo>
                    <a:pt x="66140" y="0"/>
                  </a:lnTo>
                  <a:lnTo>
                    <a:pt x="198420" y="0"/>
                  </a:lnTo>
                  <a:lnTo>
                    <a:pt x="198420" y="755022"/>
                  </a:lnTo>
                  <a:lnTo>
                    <a:pt x="264561" y="755022"/>
                  </a:lnTo>
                  <a:lnTo>
                    <a:pt x="132280" y="887295"/>
                  </a:lnTo>
                  <a:lnTo>
                    <a:pt x="0" y="755022"/>
                  </a:lnTo>
                  <a:close/>
                </a:path>
              </a:pathLst>
            </a:custGeom>
            <a:ln w="19718">
              <a:solidFill>
                <a:srgbClr val="656D8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530081" y="3738463"/>
            <a:ext cx="154940" cy="3098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50" b="1" spc="-215" dirty="0">
                <a:latin typeface="Arial"/>
                <a:cs typeface="Arial"/>
              </a:rPr>
              <a:t>P</a:t>
            </a:r>
            <a:endParaRPr sz="18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67450" y="2999051"/>
            <a:ext cx="2972435" cy="11639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90"/>
              </a:spcBef>
            </a:pPr>
            <a:r>
              <a:rPr sz="1850" spc="5" dirty="0">
                <a:latin typeface="Arial MT"/>
                <a:cs typeface="Arial MT"/>
              </a:rPr>
              <a:t>Benda </a:t>
            </a:r>
            <a:r>
              <a:rPr sz="1850" dirty="0">
                <a:latin typeface="Arial MT"/>
                <a:cs typeface="Arial MT"/>
              </a:rPr>
              <a:t>uji </a:t>
            </a:r>
            <a:r>
              <a:rPr sz="1850" spc="5" dirty="0">
                <a:latin typeface="Arial MT"/>
                <a:cs typeface="Arial MT"/>
              </a:rPr>
              <a:t>silinder </a:t>
            </a:r>
            <a:r>
              <a:rPr sz="1850" spc="10" dirty="0">
                <a:latin typeface="Arial MT"/>
                <a:cs typeface="Arial MT"/>
              </a:rPr>
              <a:t> </a:t>
            </a:r>
            <a:r>
              <a:rPr sz="1850" spc="5" dirty="0">
                <a:latin typeface="Arial MT"/>
                <a:cs typeface="Arial MT"/>
              </a:rPr>
              <a:t>menghasilkan kuat tekan </a:t>
            </a:r>
            <a:r>
              <a:rPr sz="1850" spc="10" dirty="0">
                <a:latin typeface="Arial MT"/>
                <a:cs typeface="Arial MT"/>
              </a:rPr>
              <a:t> </a:t>
            </a:r>
            <a:r>
              <a:rPr sz="1850" dirty="0">
                <a:latin typeface="Arial MT"/>
                <a:cs typeface="Arial MT"/>
              </a:rPr>
              <a:t>sekitar</a:t>
            </a:r>
            <a:r>
              <a:rPr sz="1850" spc="-15" dirty="0">
                <a:latin typeface="Arial MT"/>
                <a:cs typeface="Arial MT"/>
              </a:rPr>
              <a:t> </a:t>
            </a:r>
            <a:r>
              <a:rPr sz="1850" spc="5" dirty="0">
                <a:latin typeface="Arial MT"/>
                <a:cs typeface="Arial MT"/>
              </a:rPr>
              <a:t>83%</a:t>
            </a:r>
            <a:r>
              <a:rPr sz="1850" spc="-10" dirty="0">
                <a:latin typeface="Arial MT"/>
                <a:cs typeface="Arial MT"/>
              </a:rPr>
              <a:t> </a:t>
            </a:r>
            <a:r>
              <a:rPr sz="1850" spc="5" dirty="0">
                <a:latin typeface="Arial MT"/>
                <a:cs typeface="Arial MT"/>
              </a:rPr>
              <a:t>daripada</a:t>
            </a:r>
            <a:r>
              <a:rPr sz="1850" spc="-10" dirty="0">
                <a:latin typeface="Arial MT"/>
                <a:cs typeface="Arial MT"/>
              </a:rPr>
              <a:t> </a:t>
            </a:r>
            <a:r>
              <a:rPr sz="1850" spc="5" dirty="0">
                <a:latin typeface="Arial MT"/>
                <a:cs typeface="Arial MT"/>
              </a:rPr>
              <a:t>benda </a:t>
            </a:r>
            <a:r>
              <a:rPr sz="1850" spc="-500" dirty="0">
                <a:latin typeface="Arial MT"/>
                <a:cs typeface="Arial MT"/>
              </a:rPr>
              <a:t> </a:t>
            </a:r>
            <a:r>
              <a:rPr sz="1850" dirty="0">
                <a:latin typeface="Arial MT"/>
                <a:cs typeface="Arial MT"/>
              </a:rPr>
              <a:t>uji</a:t>
            </a:r>
            <a:r>
              <a:rPr sz="1850" spc="-5" dirty="0">
                <a:latin typeface="Arial MT"/>
                <a:cs typeface="Arial MT"/>
              </a:rPr>
              <a:t> </a:t>
            </a:r>
            <a:r>
              <a:rPr sz="1850" spc="5" dirty="0">
                <a:latin typeface="Arial MT"/>
                <a:cs typeface="Arial MT"/>
              </a:rPr>
              <a:t>berbentuk</a:t>
            </a:r>
            <a:r>
              <a:rPr sz="1850" spc="-5" dirty="0">
                <a:latin typeface="Arial MT"/>
                <a:cs typeface="Arial MT"/>
              </a:rPr>
              <a:t> </a:t>
            </a:r>
            <a:r>
              <a:rPr sz="1850" spc="5" dirty="0">
                <a:latin typeface="Arial MT"/>
                <a:cs typeface="Arial MT"/>
              </a:rPr>
              <a:t>kubus.</a:t>
            </a:r>
            <a:endParaRPr sz="18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0479" y="1929250"/>
            <a:ext cx="1844256" cy="43969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76317" y="1485602"/>
            <a:ext cx="3986485" cy="50855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490" dirty="0">
                <a:latin typeface="Cambria"/>
                <a:cs typeface="Cambria"/>
              </a:rPr>
              <a:t>UJI</a:t>
            </a:r>
            <a:r>
              <a:rPr sz="3300" b="0" spc="280" dirty="0">
                <a:latin typeface="Cambria"/>
                <a:cs typeface="Cambria"/>
              </a:rPr>
              <a:t> </a:t>
            </a:r>
            <a:r>
              <a:rPr sz="3300" b="0" spc="254" dirty="0">
                <a:latin typeface="Cambria"/>
                <a:cs typeface="Cambria"/>
              </a:rPr>
              <a:t>TEKAN	</a:t>
            </a:r>
            <a:endParaRPr sz="33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7660" y="2042626"/>
            <a:ext cx="5126889" cy="44463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260" dirty="0">
                <a:latin typeface="Cambria"/>
                <a:cs typeface="Cambria"/>
              </a:rPr>
              <a:t>KUAT</a:t>
            </a:r>
            <a:r>
              <a:rPr sz="3300" b="0" spc="305" dirty="0">
                <a:latin typeface="Cambria"/>
                <a:cs typeface="Cambria"/>
              </a:rPr>
              <a:t> </a:t>
            </a:r>
            <a:r>
              <a:rPr sz="3300" b="0" spc="195" dirty="0">
                <a:latin typeface="Cambria"/>
                <a:cs typeface="Cambria"/>
              </a:rPr>
              <a:t>TARIK</a:t>
            </a:r>
            <a:r>
              <a:rPr sz="3300" b="0" spc="310" dirty="0">
                <a:latin typeface="Cambria"/>
                <a:cs typeface="Cambria"/>
              </a:rPr>
              <a:t> </a:t>
            </a:r>
            <a:r>
              <a:rPr sz="3300" b="0" spc="335" dirty="0">
                <a:latin typeface="Cambria"/>
                <a:cs typeface="Cambria"/>
              </a:rPr>
              <a:t>BELAH	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525154"/>
            <a:ext cx="7602220" cy="175006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01625" marR="522605" indent="-289560">
              <a:lnSpc>
                <a:spcPts val="3210"/>
              </a:lnSpc>
              <a:spcBef>
                <a:spcPts val="22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75" dirty="0">
                <a:latin typeface="Trebuchet MS"/>
                <a:cs typeface="Trebuchet MS"/>
              </a:rPr>
              <a:t>Untuk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70" dirty="0">
                <a:latin typeface="Trebuchet MS"/>
                <a:cs typeface="Trebuchet MS"/>
              </a:rPr>
              <a:t>gedung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biasanya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yang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65" dirty="0" err="1" smtClean="0">
                <a:latin typeface="Trebuchet MS"/>
                <a:cs typeface="Trebuchet MS"/>
              </a:rPr>
              <a:t>diperhitungkan</a:t>
            </a:r>
            <a:r>
              <a:rPr lang="en-US" sz="2700" spc="-165" dirty="0" smtClean="0">
                <a:latin typeface="Trebuchet MS"/>
                <a:cs typeface="Trebuchet MS"/>
              </a:rPr>
              <a:t> </a:t>
            </a:r>
            <a:r>
              <a:rPr sz="2700" spc="-165" dirty="0" err="1" smtClean="0">
                <a:latin typeface="Trebuchet MS"/>
                <a:cs typeface="Trebuchet MS"/>
              </a:rPr>
              <a:t>hanya</a:t>
            </a:r>
            <a:r>
              <a:rPr sz="2700" spc="-165" dirty="0" smtClean="0">
                <a:latin typeface="Trebuchet MS"/>
                <a:cs typeface="Trebuchet MS"/>
              </a:rPr>
              <a:t> </a:t>
            </a:r>
            <a:r>
              <a:rPr sz="2700" spc="-795" dirty="0" smtClean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k</a:t>
            </a:r>
            <a:r>
              <a:rPr sz="2700" spc="-165" dirty="0">
                <a:latin typeface="Trebuchet MS"/>
                <a:cs typeface="Trebuchet MS"/>
              </a:rPr>
              <a:t>eku</a:t>
            </a:r>
            <a:r>
              <a:rPr sz="2700" spc="-170" dirty="0">
                <a:latin typeface="Trebuchet MS"/>
                <a:cs typeface="Trebuchet MS"/>
              </a:rPr>
              <a:t>a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tek</a:t>
            </a:r>
            <a:r>
              <a:rPr sz="2700" spc="-195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endParaRPr sz="2700" dirty="0">
              <a:latin typeface="Trebuchet MS"/>
              <a:cs typeface="Trebuchet MS"/>
            </a:endParaRPr>
          </a:p>
          <a:p>
            <a:pPr marL="301625" marR="5080" indent="-289560">
              <a:lnSpc>
                <a:spcPct val="102200"/>
              </a:lnSpc>
              <a:spcBef>
                <a:spcPts val="415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100" dirty="0">
                <a:latin typeface="Trebuchet MS"/>
                <a:cs typeface="Trebuchet MS"/>
              </a:rPr>
              <a:t>Ber</a:t>
            </a:r>
            <a:r>
              <a:rPr sz="2700" spc="-105" dirty="0">
                <a:latin typeface="Trebuchet MS"/>
                <a:cs typeface="Trebuchet MS"/>
              </a:rPr>
              <a:t>g</a:t>
            </a:r>
            <a:r>
              <a:rPr sz="2700" spc="-180" dirty="0">
                <a:latin typeface="Trebuchet MS"/>
                <a:cs typeface="Trebuchet MS"/>
              </a:rPr>
              <a:t>una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0" dirty="0">
                <a:latin typeface="Trebuchet MS"/>
                <a:cs typeface="Trebuchet MS"/>
              </a:rPr>
              <a:t>untuk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20" dirty="0">
                <a:latin typeface="Trebuchet MS"/>
                <a:cs typeface="Trebuchet MS"/>
              </a:rPr>
              <a:t>bet</a:t>
            </a:r>
            <a:r>
              <a:rPr sz="2700" spc="-135" dirty="0">
                <a:latin typeface="Trebuchet MS"/>
                <a:cs typeface="Trebuchet MS"/>
              </a:rPr>
              <a:t>o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25" dirty="0">
                <a:latin typeface="Trebuchet MS"/>
                <a:cs typeface="Trebuchet MS"/>
              </a:rPr>
              <a:t>b</a:t>
            </a:r>
            <a:r>
              <a:rPr sz="2700" spc="-215" dirty="0">
                <a:latin typeface="Trebuchet MS"/>
                <a:cs typeface="Trebuchet MS"/>
              </a:rPr>
              <a:t>a</a:t>
            </a:r>
            <a:r>
              <a:rPr sz="2700" spc="-210" dirty="0">
                <a:latin typeface="Trebuchet MS"/>
                <a:cs typeface="Trebuchet MS"/>
              </a:rPr>
              <a:t>g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409" dirty="0">
                <a:latin typeface="Trebuchet MS"/>
                <a:cs typeface="Trebuchet MS"/>
              </a:rPr>
              <a:t>j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215" dirty="0">
                <a:latin typeface="Trebuchet MS"/>
                <a:cs typeface="Trebuchet MS"/>
              </a:rPr>
              <a:t>l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15" dirty="0">
                <a:latin typeface="Trebuchet MS"/>
                <a:cs typeface="Trebuchet MS"/>
              </a:rPr>
              <a:t>l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140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50" dirty="0">
                <a:latin typeface="Trebuchet MS"/>
                <a:cs typeface="Trebuchet MS"/>
              </a:rPr>
              <a:t>pe</a:t>
            </a:r>
            <a:r>
              <a:rPr sz="2700" spc="-114" dirty="0">
                <a:latin typeface="Trebuchet MS"/>
                <a:cs typeface="Trebuchet MS"/>
              </a:rPr>
              <a:t>s</a:t>
            </a:r>
            <a:r>
              <a:rPr sz="2700" spc="-365" dirty="0">
                <a:latin typeface="Trebuchet MS"/>
                <a:cs typeface="Trebuchet MS"/>
              </a:rPr>
              <a:t>a</a:t>
            </a:r>
            <a:r>
              <a:rPr sz="2700" spc="-80" dirty="0">
                <a:latin typeface="Trebuchet MS"/>
                <a:cs typeface="Trebuchet MS"/>
              </a:rPr>
              <a:t>w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50" dirty="0">
                <a:latin typeface="Trebuchet MS"/>
                <a:cs typeface="Trebuchet MS"/>
              </a:rPr>
              <a:t>t  </a:t>
            </a:r>
            <a:r>
              <a:rPr sz="2700" spc="-160" dirty="0">
                <a:latin typeface="Trebuchet MS"/>
                <a:cs typeface="Trebuchet MS"/>
              </a:rPr>
              <a:t>terbang</a:t>
            </a:r>
            <a:endParaRPr sz="27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490" dirty="0">
                <a:latin typeface="Cambria"/>
                <a:cs typeface="Cambria"/>
              </a:rPr>
              <a:t>UJI</a:t>
            </a:r>
            <a:r>
              <a:rPr sz="3300" b="0" spc="305" dirty="0">
                <a:latin typeface="Cambria"/>
                <a:cs typeface="Cambria"/>
              </a:rPr>
              <a:t> </a:t>
            </a:r>
            <a:r>
              <a:rPr sz="3300" b="0" spc="195" dirty="0">
                <a:latin typeface="Cambria"/>
                <a:cs typeface="Cambria"/>
              </a:rPr>
              <a:t>TARIK</a:t>
            </a:r>
            <a:r>
              <a:rPr sz="3300" b="0" spc="305" dirty="0">
                <a:latin typeface="Cambria"/>
                <a:cs typeface="Cambria"/>
              </a:rPr>
              <a:t> </a:t>
            </a:r>
            <a:r>
              <a:rPr sz="3300" b="0" spc="340" dirty="0">
                <a:latin typeface="Cambria"/>
                <a:cs typeface="Cambria"/>
              </a:rPr>
              <a:t>BELAH	</a:t>
            </a:r>
            <a:endParaRPr sz="3300">
              <a:latin typeface="Cambria"/>
              <a:cs typeface="Cambr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006992" y="2026100"/>
            <a:ext cx="2478405" cy="1746885"/>
            <a:chOff x="2006992" y="2026100"/>
            <a:chExt cx="2478405" cy="1746885"/>
          </a:xfrm>
        </p:grpSpPr>
        <p:sp>
          <p:nvSpPr>
            <p:cNvPr id="5" name="object 5"/>
            <p:cNvSpPr/>
            <p:nvPr/>
          </p:nvSpPr>
          <p:spPr>
            <a:xfrm>
              <a:off x="2307826" y="2351766"/>
              <a:ext cx="2034539" cy="1116965"/>
            </a:xfrm>
            <a:custGeom>
              <a:avLst/>
              <a:gdLst/>
              <a:ahLst/>
              <a:cxnLst/>
              <a:rect l="l" t="t" r="r" b="b"/>
              <a:pathLst>
                <a:path w="2034539" h="1116964">
                  <a:moveTo>
                    <a:pt x="1650386" y="0"/>
                  </a:moveTo>
                  <a:lnTo>
                    <a:pt x="1607635" y="4682"/>
                  </a:lnTo>
                  <a:lnTo>
                    <a:pt x="264493" y="259864"/>
                  </a:lnTo>
                  <a:lnTo>
                    <a:pt x="223004" y="271187"/>
                  </a:lnTo>
                  <a:lnTo>
                    <a:pt x="184287" y="288588"/>
                  </a:lnTo>
                  <a:lnTo>
                    <a:pt x="148581" y="311607"/>
                  </a:lnTo>
                  <a:lnTo>
                    <a:pt x="116126" y="339786"/>
                  </a:lnTo>
                  <a:lnTo>
                    <a:pt x="87159" y="372666"/>
                  </a:lnTo>
                  <a:lnTo>
                    <a:pt x="61921" y="409787"/>
                  </a:lnTo>
                  <a:lnTo>
                    <a:pt x="40648" y="450691"/>
                  </a:lnTo>
                  <a:lnTo>
                    <a:pt x="23581" y="494917"/>
                  </a:lnTo>
                  <a:lnTo>
                    <a:pt x="10958" y="542007"/>
                  </a:lnTo>
                  <a:lnTo>
                    <a:pt x="3018" y="591503"/>
                  </a:lnTo>
                  <a:lnTo>
                    <a:pt x="0" y="642943"/>
                  </a:lnTo>
                  <a:lnTo>
                    <a:pt x="2141" y="695870"/>
                  </a:lnTo>
                  <a:lnTo>
                    <a:pt x="9683" y="749825"/>
                  </a:lnTo>
                  <a:lnTo>
                    <a:pt x="22456" y="802785"/>
                  </a:lnTo>
                  <a:lnTo>
                    <a:pt x="39876" y="852809"/>
                  </a:lnTo>
                  <a:lnTo>
                    <a:pt x="61552" y="899558"/>
                  </a:lnTo>
                  <a:lnTo>
                    <a:pt x="87092" y="942692"/>
                  </a:lnTo>
                  <a:lnTo>
                    <a:pt x="116108" y="981871"/>
                  </a:lnTo>
                  <a:lnTo>
                    <a:pt x="148207" y="1016757"/>
                  </a:lnTo>
                  <a:lnTo>
                    <a:pt x="182999" y="1047008"/>
                  </a:lnTo>
                  <a:lnTo>
                    <a:pt x="220095" y="1072287"/>
                  </a:lnTo>
                  <a:lnTo>
                    <a:pt x="259102" y="1092252"/>
                  </a:lnTo>
                  <a:lnTo>
                    <a:pt x="299632" y="1106565"/>
                  </a:lnTo>
                  <a:lnTo>
                    <a:pt x="341292" y="1114886"/>
                  </a:lnTo>
                  <a:lnTo>
                    <a:pt x="383693" y="1116876"/>
                  </a:lnTo>
                  <a:lnTo>
                    <a:pt x="426445" y="1112194"/>
                  </a:lnTo>
                  <a:lnTo>
                    <a:pt x="1769586" y="857012"/>
                  </a:lnTo>
                  <a:lnTo>
                    <a:pt x="1811076" y="845689"/>
                  </a:lnTo>
                  <a:lnTo>
                    <a:pt x="1849793" y="828288"/>
                  </a:lnTo>
                  <a:lnTo>
                    <a:pt x="1885498" y="805268"/>
                  </a:lnTo>
                  <a:lnTo>
                    <a:pt x="1917953" y="777089"/>
                  </a:lnTo>
                  <a:lnTo>
                    <a:pt x="1946920" y="744209"/>
                  </a:lnTo>
                  <a:lnTo>
                    <a:pt x="1972159" y="707088"/>
                  </a:lnTo>
                  <a:lnTo>
                    <a:pt x="1993431" y="666184"/>
                  </a:lnTo>
                  <a:lnTo>
                    <a:pt x="2010498" y="621958"/>
                  </a:lnTo>
                  <a:lnTo>
                    <a:pt x="2023121" y="574867"/>
                  </a:lnTo>
                  <a:lnTo>
                    <a:pt x="2031061" y="525372"/>
                  </a:lnTo>
                  <a:lnTo>
                    <a:pt x="2034080" y="473932"/>
                  </a:lnTo>
                  <a:lnTo>
                    <a:pt x="2031938" y="421005"/>
                  </a:lnTo>
                  <a:lnTo>
                    <a:pt x="2024397" y="367051"/>
                  </a:lnTo>
                  <a:lnTo>
                    <a:pt x="2011623" y="314091"/>
                  </a:lnTo>
                  <a:lnTo>
                    <a:pt x="1994203" y="264066"/>
                  </a:lnTo>
                  <a:lnTo>
                    <a:pt x="1972527" y="217317"/>
                  </a:lnTo>
                  <a:lnTo>
                    <a:pt x="1946987" y="174183"/>
                  </a:lnTo>
                  <a:lnTo>
                    <a:pt x="1917972" y="135004"/>
                  </a:lnTo>
                  <a:lnTo>
                    <a:pt x="1885873" y="100118"/>
                  </a:lnTo>
                  <a:lnTo>
                    <a:pt x="1851080" y="69867"/>
                  </a:lnTo>
                  <a:lnTo>
                    <a:pt x="1813985" y="44588"/>
                  </a:lnTo>
                  <a:lnTo>
                    <a:pt x="1774977" y="24623"/>
                  </a:lnTo>
                  <a:lnTo>
                    <a:pt x="1734448" y="10310"/>
                  </a:lnTo>
                  <a:lnTo>
                    <a:pt x="1692787" y="1989"/>
                  </a:lnTo>
                  <a:lnTo>
                    <a:pt x="1650386" y="0"/>
                  </a:lnTo>
                  <a:close/>
                </a:path>
              </a:pathLst>
            </a:custGeom>
            <a:solidFill>
              <a:srgbClr val="8590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07826" y="2279238"/>
              <a:ext cx="2034539" cy="1267460"/>
            </a:xfrm>
            <a:custGeom>
              <a:avLst/>
              <a:gdLst/>
              <a:ahLst/>
              <a:cxnLst/>
              <a:rect l="l" t="t" r="r" b="b"/>
              <a:pathLst>
                <a:path w="2034539" h="1267460">
                  <a:moveTo>
                    <a:pt x="426444" y="1184721"/>
                  </a:moveTo>
                  <a:lnTo>
                    <a:pt x="467934" y="1173398"/>
                  </a:lnTo>
                  <a:lnTo>
                    <a:pt x="506650" y="1155998"/>
                  </a:lnTo>
                  <a:lnTo>
                    <a:pt x="542356" y="1132978"/>
                  </a:lnTo>
                  <a:lnTo>
                    <a:pt x="574811" y="1104799"/>
                  </a:lnTo>
                  <a:lnTo>
                    <a:pt x="603778" y="1071919"/>
                  </a:lnTo>
                  <a:lnTo>
                    <a:pt x="629016" y="1034798"/>
                  </a:lnTo>
                  <a:lnTo>
                    <a:pt x="650289" y="993894"/>
                  </a:lnTo>
                  <a:lnTo>
                    <a:pt x="667356" y="949668"/>
                  </a:lnTo>
                  <a:lnTo>
                    <a:pt x="679978" y="902578"/>
                  </a:lnTo>
                  <a:lnTo>
                    <a:pt x="687919" y="853083"/>
                  </a:lnTo>
                  <a:lnTo>
                    <a:pt x="690937" y="801643"/>
                  </a:lnTo>
                  <a:lnTo>
                    <a:pt x="688795" y="748716"/>
                  </a:lnTo>
                  <a:lnTo>
                    <a:pt x="681254" y="694761"/>
                  </a:lnTo>
                  <a:lnTo>
                    <a:pt x="668480" y="641801"/>
                  </a:lnTo>
                  <a:lnTo>
                    <a:pt x="651060" y="591777"/>
                  </a:lnTo>
                  <a:lnTo>
                    <a:pt x="629385" y="545028"/>
                  </a:lnTo>
                  <a:lnTo>
                    <a:pt x="603844" y="501893"/>
                  </a:lnTo>
                  <a:lnTo>
                    <a:pt x="574829" y="462714"/>
                  </a:lnTo>
                  <a:lnTo>
                    <a:pt x="542730" y="427828"/>
                  </a:lnTo>
                  <a:lnTo>
                    <a:pt x="507938" y="397577"/>
                  </a:lnTo>
                  <a:lnTo>
                    <a:pt x="470842" y="372298"/>
                  </a:lnTo>
                  <a:lnTo>
                    <a:pt x="431835" y="352332"/>
                  </a:lnTo>
                  <a:lnTo>
                    <a:pt x="391305" y="338019"/>
                  </a:lnTo>
                  <a:lnTo>
                    <a:pt x="349645" y="329698"/>
                  </a:lnTo>
                  <a:lnTo>
                    <a:pt x="307243" y="327709"/>
                  </a:lnTo>
                  <a:lnTo>
                    <a:pt x="264492" y="332391"/>
                  </a:lnTo>
                </a:path>
                <a:path w="2034539" h="1267460">
                  <a:moveTo>
                    <a:pt x="1607635" y="77210"/>
                  </a:moveTo>
                  <a:lnTo>
                    <a:pt x="264492" y="332391"/>
                  </a:lnTo>
                  <a:lnTo>
                    <a:pt x="223003" y="343714"/>
                  </a:lnTo>
                  <a:lnTo>
                    <a:pt x="184286" y="361115"/>
                  </a:lnTo>
                  <a:lnTo>
                    <a:pt x="148581" y="384135"/>
                  </a:lnTo>
                  <a:lnTo>
                    <a:pt x="116125" y="412314"/>
                  </a:lnTo>
                  <a:lnTo>
                    <a:pt x="87159" y="445194"/>
                  </a:lnTo>
                  <a:lnTo>
                    <a:pt x="61920" y="482315"/>
                  </a:lnTo>
                  <a:lnTo>
                    <a:pt x="40648" y="523219"/>
                  </a:lnTo>
                  <a:lnTo>
                    <a:pt x="23581" y="567445"/>
                  </a:lnTo>
                  <a:lnTo>
                    <a:pt x="10958" y="614535"/>
                  </a:lnTo>
                  <a:lnTo>
                    <a:pt x="3018" y="664030"/>
                  </a:lnTo>
                  <a:lnTo>
                    <a:pt x="0" y="715471"/>
                  </a:lnTo>
                  <a:lnTo>
                    <a:pt x="2141" y="768398"/>
                  </a:lnTo>
                  <a:lnTo>
                    <a:pt x="9683" y="822352"/>
                  </a:lnTo>
                  <a:lnTo>
                    <a:pt x="22456" y="875312"/>
                  </a:lnTo>
                  <a:lnTo>
                    <a:pt x="39876" y="925336"/>
                  </a:lnTo>
                  <a:lnTo>
                    <a:pt x="61552" y="972085"/>
                  </a:lnTo>
                  <a:lnTo>
                    <a:pt x="87093" y="1015219"/>
                  </a:lnTo>
                  <a:lnTo>
                    <a:pt x="116108" y="1054399"/>
                  </a:lnTo>
                  <a:lnTo>
                    <a:pt x="148207" y="1089284"/>
                  </a:lnTo>
                  <a:lnTo>
                    <a:pt x="182999" y="1119536"/>
                  </a:lnTo>
                  <a:lnTo>
                    <a:pt x="220095" y="1144814"/>
                  </a:lnTo>
                  <a:lnTo>
                    <a:pt x="259102" y="1164780"/>
                  </a:lnTo>
                  <a:lnTo>
                    <a:pt x="299632" y="1179093"/>
                  </a:lnTo>
                  <a:lnTo>
                    <a:pt x="341292" y="1187414"/>
                  </a:lnTo>
                  <a:lnTo>
                    <a:pt x="383693" y="1189403"/>
                  </a:lnTo>
                  <a:lnTo>
                    <a:pt x="426444" y="1184721"/>
                  </a:lnTo>
                  <a:lnTo>
                    <a:pt x="1769587" y="929540"/>
                  </a:lnTo>
                  <a:lnTo>
                    <a:pt x="1811076" y="918216"/>
                  </a:lnTo>
                  <a:lnTo>
                    <a:pt x="1849793" y="900815"/>
                  </a:lnTo>
                  <a:lnTo>
                    <a:pt x="1885498" y="877795"/>
                  </a:lnTo>
                  <a:lnTo>
                    <a:pt x="1917954" y="849616"/>
                  </a:lnTo>
                  <a:lnTo>
                    <a:pt x="1946920" y="816736"/>
                  </a:lnTo>
                  <a:lnTo>
                    <a:pt x="1972159" y="779615"/>
                  </a:lnTo>
                  <a:lnTo>
                    <a:pt x="1993431" y="738712"/>
                  </a:lnTo>
                  <a:lnTo>
                    <a:pt x="2010498" y="694485"/>
                  </a:lnTo>
                  <a:lnTo>
                    <a:pt x="2023121" y="647395"/>
                  </a:lnTo>
                  <a:lnTo>
                    <a:pt x="2031061" y="597900"/>
                  </a:lnTo>
                  <a:lnTo>
                    <a:pt x="2034080" y="546460"/>
                  </a:lnTo>
                  <a:lnTo>
                    <a:pt x="2031938" y="493533"/>
                  </a:lnTo>
                  <a:lnTo>
                    <a:pt x="2024397" y="439578"/>
                  </a:lnTo>
                  <a:lnTo>
                    <a:pt x="2011623" y="386618"/>
                  </a:lnTo>
                  <a:lnTo>
                    <a:pt x="1994203" y="336594"/>
                  </a:lnTo>
                  <a:lnTo>
                    <a:pt x="1972527" y="289845"/>
                  </a:lnTo>
                  <a:lnTo>
                    <a:pt x="1946987" y="246711"/>
                  </a:lnTo>
                  <a:lnTo>
                    <a:pt x="1917972" y="207532"/>
                  </a:lnTo>
                  <a:lnTo>
                    <a:pt x="1885872" y="172646"/>
                  </a:lnTo>
                  <a:lnTo>
                    <a:pt x="1851080" y="142395"/>
                  </a:lnTo>
                  <a:lnTo>
                    <a:pt x="1813985" y="117116"/>
                  </a:lnTo>
                  <a:lnTo>
                    <a:pt x="1774977" y="97151"/>
                  </a:lnTo>
                  <a:lnTo>
                    <a:pt x="1734448" y="82838"/>
                  </a:lnTo>
                  <a:lnTo>
                    <a:pt x="1692787" y="74517"/>
                  </a:lnTo>
                  <a:lnTo>
                    <a:pt x="1650386" y="72528"/>
                  </a:lnTo>
                  <a:lnTo>
                    <a:pt x="1607635" y="77210"/>
                  </a:lnTo>
                  <a:close/>
                </a:path>
                <a:path w="2034539" h="1267460">
                  <a:moveTo>
                    <a:pt x="436215" y="1267239"/>
                  </a:moveTo>
                  <a:lnTo>
                    <a:pt x="1882145" y="985506"/>
                  </a:lnTo>
                </a:path>
                <a:path w="2034539" h="1267460">
                  <a:moveTo>
                    <a:pt x="356459" y="1261931"/>
                  </a:moveTo>
                  <a:lnTo>
                    <a:pt x="356459" y="1261931"/>
                  </a:lnTo>
                </a:path>
                <a:path w="2034539" h="1267460">
                  <a:moveTo>
                    <a:pt x="435335" y="1183060"/>
                  </a:moveTo>
                  <a:lnTo>
                    <a:pt x="435335" y="1261931"/>
                  </a:lnTo>
                </a:path>
                <a:path w="2034539" h="1267460">
                  <a:moveTo>
                    <a:pt x="435335" y="1261931"/>
                  </a:moveTo>
                  <a:lnTo>
                    <a:pt x="198709" y="1183060"/>
                  </a:lnTo>
                </a:path>
                <a:path w="2034539" h="1267460">
                  <a:moveTo>
                    <a:pt x="198709" y="1104189"/>
                  </a:moveTo>
                  <a:lnTo>
                    <a:pt x="198709" y="1183060"/>
                  </a:lnTo>
                </a:path>
                <a:path w="2034539" h="1267460">
                  <a:moveTo>
                    <a:pt x="435335" y="1183060"/>
                  </a:moveTo>
                  <a:lnTo>
                    <a:pt x="1855089" y="916872"/>
                  </a:lnTo>
                </a:path>
                <a:path w="2034539" h="1267460">
                  <a:moveTo>
                    <a:pt x="1869879" y="916872"/>
                  </a:moveTo>
                  <a:lnTo>
                    <a:pt x="1869879" y="995742"/>
                  </a:lnTo>
                </a:path>
                <a:path w="2034539" h="1267460">
                  <a:moveTo>
                    <a:pt x="277584" y="315482"/>
                  </a:moveTo>
                  <a:lnTo>
                    <a:pt x="277584" y="0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45974" y="2542141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8874" y="0"/>
                  </a:moveTo>
                  <a:lnTo>
                    <a:pt x="0" y="0"/>
                  </a:lnTo>
                  <a:lnTo>
                    <a:pt x="39437" y="78870"/>
                  </a:lnTo>
                  <a:lnTo>
                    <a:pt x="78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93882" y="2136285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4">
                  <a:moveTo>
                    <a:pt x="0" y="315482"/>
                  </a:moveTo>
                  <a:lnTo>
                    <a:pt x="0" y="0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54444" y="2399187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8875" y="0"/>
                  </a:moveTo>
                  <a:lnTo>
                    <a:pt x="0" y="0"/>
                  </a:lnTo>
                  <a:lnTo>
                    <a:pt x="39438" y="78870"/>
                  </a:lnTo>
                  <a:lnTo>
                    <a:pt x="788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71352" y="2106709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4">
                  <a:moveTo>
                    <a:pt x="0" y="315482"/>
                  </a:moveTo>
                  <a:lnTo>
                    <a:pt x="0" y="0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531914" y="2369611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8874" y="0"/>
                  </a:moveTo>
                  <a:lnTo>
                    <a:pt x="0" y="0"/>
                  </a:lnTo>
                  <a:lnTo>
                    <a:pt x="39437" y="78870"/>
                  </a:lnTo>
                  <a:lnTo>
                    <a:pt x="78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60799" y="2032767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4">
                  <a:moveTo>
                    <a:pt x="0" y="315482"/>
                  </a:moveTo>
                  <a:lnTo>
                    <a:pt x="0" y="0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21361" y="2295669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8874" y="0"/>
                  </a:moveTo>
                  <a:lnTo>
                    <a:pt x="0" y="0"/>
                  </a:lnTo>
                  <a:lnTo>
                    <a:pt x="39437" y="78870"/>
                  </a:lnTo>
                  <a:lnTo>
                    <a:pt x="78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63610" y="2072203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4">
                  <a:moveTo>
                    <a:pt x="0" y="315482"/>
                  </a:moveTo>
                  <a:lnTo>
                    <a:pt x="0" y="0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724173" y="2335104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8874" y="0"/>
                  </a:moveTo>
                  <a:lnTo>
                    <a:pt x="0" y="0"/>
                  </a:lnTo>
                  <a:lnTo>
                    <a:pt x="39437" y="78870"/>
                  </a:lnTo>
                  <a:lnTo>
                    <a:pt x="78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206554" y="2165862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4">
                  <a:moveTo>
                    <a:pt x="0" y="315482"/>
                  </a:moveTo>
                  <a:lnTo>
                    <a:pt x="0" y="0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167115" y="2428764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8875" y="0"/>
                  </a:moveTo>
                  <a:lnTo>
                    <a:pt x="0" y="0"/>
                  </a:lnTo>
                  <a:lnTo>
                    <a:pt x="39438" y="78870"/>
                  </a:lnTo>
                  <a:lnTo>
                    <a:pt x="788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014296" y="2200367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4">
                  <a:moveTo>
                    <a:pt x="0" y="315482"/>
                  </a:moveTo>
                  <a:lnTo>
                    <a:pt x="0" y="0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974858" y="2463270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8875" y="0"/>
                  </a:moveTo>
                  <a:lnTo>
                    <a:pt x="0" y="0"/>
                  </a:lnTo>
                  <a:lnTo>
                    <a:pt x="39437" y="78870"/>
                  </a:lnTo>
                  <a:lnTo>
                    <a:pt x="788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807248" y="2239803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4">
                  <a:moveTo>
                    <a:pt x="0" y="315482"/>
                  </a:moveTo>
                  <a:lnTo>
                    <a:pt x="0" y="0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767811" y="2502705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8874" y="0"/>
                  </a:moveTo>
                  <a:lnTo>
                    <a:pt x="0" y="0"/>
                  </a:lnTo>
                  <a:lnTo>
                    <a:pt x="39437" y="78870"/>
                  </a:lnTo>
                  <a:lnTo>
                    <a:pt x="78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133338" y="3204326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5">
                  <a:moveTo>
                    <a:pt x="0" y="0"/>
                  </a:moveTo>
                  <a:lnTo>
                    <a:pt x="0" y="315482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93900" y="3178036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39437" y="0"/>
                  </a:moveTo>
                  <a:lnTo>
                    <a:pt x="0" y="78870"/>
                  </a:lnTo>
                  <a:lnTo>
                    <a:pt x="78874" y="78870"/>
                  </a:lnTo>
                  <a:lnTo>
                    <a:pt x="394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324866" y="3347279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5">
                  <a:moveTo>
                    <a:pt x="0" y="0"/>
                  </a:moveTo>
                  <a:lnTo>
                    <a:pt x="0" y="315482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85429" y="3320989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39437" y="0"/>
                  </a:moveTo>
                  <a:lnTo>
                    <a:pt x="0" y="78870"/>
                  </a:lnTo>
                  <a:lnTo>
                    <a:pt x="78875" y="78870"/>
                  </a:lnTo>
                  <a:lnTo>
                    <a:pt x="394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47397" y="3376856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5">
                  <a:moveTo>
                    <a:pt x="0" y="0"/>
                  </a:moveTo>
                  <a:lnTo>
                    <a:pt x="0" y="315482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07960" y="3350566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39437" y="0"/>
                  </a:moveTo>
                  <a:lnTo>
                    <a:pt x="0" y="78870"/>
                  </a:lnTo>
                  <a:lnTo>
                    <a:pt x="78874" y="78870"/>
                  </a:lnTo>
                  <a:lnTo>
                    <a:pt x="394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757951" y="3450797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5">
                  <a:moveTo>
                    <a:pt x="0" y="0"/>
                  </a:moveTo>
                  <a:lnTo>
                    <a:pt x="0" y="315482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718513" y="3424508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39437" y="0"/>
                  </a:moveTo>
                  <a:lnTo>
                    <a:pt x="0" y="78870"/>
                  </a:lnTo>
                  <a:lnTo>
                    <a:pt x="78875" y="78870"/>
                  </a:lnTo>
                  <a:lnTo>
                    <a:pt x="394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955139" y="3411362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5">
                  <a:moveTo>
                    <a:pt x="0" y="0"/>
                  </a:moveTo>
                  <a:lnTo>
                    <a:pt x="0" y="315482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915701" y="3385072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39438" y="0"/>
                  </a:moveTo>
                  <a:lnTo>
                    <a:pt x="0" y="78870"/>
                  </a:lnTo>
                  <a:lnTo>
                    <a:pt x="78875" y="78870"/>
                  </a:lnTo>
                  <a:lnTo>
                    <a:pt x="394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12195" y="3317703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5">
                  <a:moveTo>
                    <a:pt x="0" y="0"/>
                  </a:moveTo>
                  <a:lnTo>
                    <a:pt x="0" y="315482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472757" y="3291413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39437" y="0"/>
                  </a:moveTo>
                  <a:lnTo>
                    <a:pt x="0" y="78869"/>
                  </a:lnTo>
                  <a:lnTo>
                    <a:pt x="78875" y="78869"/>
                  </a:lnTo>
                  <a:lnTo>
                    <a:pt x="394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704454" y="3283197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5">
                  <a:moveTo>
                    <a:pt x="0" y="0"/>
                  </a:moveTo>
                  <a:lnTo>
                    <a:pt x="0" y="315482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65016" y="3256907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39437" y="0"/>
                  </a:moveTo>
                  <a:lnTo>
                    <a:pt x="0" y="78870"/>
                  </a:lnTo>
                  <a:lnTo>
                    <a:pt x="78874" y="78870"/>
                  </a:lnTo>
                  <a:lnTo>
                    <a:pt x="394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911502" y="3243762"/>
              <a:ext cx="0" cy="315595"/>
            </a:xfrm>
            <a:custGeom>
              <a:avLst/>
              <a:gdLst/>
              <a:ahLst/>
              <a:cxnLst/>
              <a:rect l="l" t="t" r="r" b="b"/>
              <a:pathLst>
                <a:path h="315595">
                  <a:moveTo>
                    <a:pt x="0" y="0"/>
                  </a:moveTo>
                  <a:lnTo>
                    <a:pt x="0" y="315482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72064" y="3217471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39437" y="0"/>
                  </a:moveTo>
                  <a:lnTo>
                    <a:pt x="0" y="78870"/>
                  </a:lnTo>
                  <a:lnTo>
                    <a:pt x="78874" y="78870"/>
                  </a:lnTo>
                  <a:lnTo>
                    <a:pt x="394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565692" y="2609510"/>
              <a:ext cx="720090" cy="852805"/>
            </a:xfrm>
            <a:custGeom>
              <a:avLst/>
              <a:gdLst/>
              <a:ahLst/>
              <a:cxnLst/>
              <a:rect l="l" t="t" r="r" b="b"/>
              <a:pathLst>
                <a:path w="720089" h="852804">
                  <a:moveTo>
                    <a:pt x="24647" y="0"/>
                  </a:moveTo>
                  <a:lnTo>
                    <a:pt x="19872" y="16328"/>
                  </a:lnTo>
                  <a:lnTo>
                    <a:pt x="13556" y="28344"/>
                  </a:lnTo>
                  <a:lnTo>
                    <a:pt x="6624" y="39743"/>
                  </a:lnTo>
                  <a:lnTo>
                    <a:pt x="0" y="54224"/>
                  </a:lnTo>
                  <a:lnTo>
                    <a:pt x="11862" y="61463"/>
                  </a:lnTo>
                  <a:lnTo>
                    <a:pt x="23416" y="66547"/>
                  </a:lnTo>
                  <a:lnTo>
                    <a:pt x="35586" y="70398"/>
                  </a:lnTo>
                  <a:lnTo>
                    <a:pt x="49297" y="73941"/>
                  </a:lnTo>
                  <a:lnTo>
                    <a:pt x="41132" y="86419"/>
                  </a:lnTo>
                  <a:lnTo>
                    <a:pt x="36972" y="96123"/>
                  </a:lnTo>
                  <a:lnTo>
                    <a:pt x="37742" y="105828"/>
                  </a:lnTo>
                  <a:lnTo>
                    <a:pt x="44366" y="118306"/>
                  </a:lnTo>
                  <a:lnTo>
                    <a:pt x="37819" y="130783"/>
                  </a:lnTo>
                  <a:lnTo>
                    <a:pt x="31426" y="145418"/>
                  </a:lnTo>
                  <a:lnTo>
                    <a:pt x="26573" y="157587"/>
                  </a:lnTo>
                  <a:lnTo>
                    <a:pt x="24647" y="162671"/>
                  </a:lnTo>
                  <a:lnTo>
                    <a:pt x="41362" y="176766"/>
                  </a:lnTo>
                  <a:lnTo>
                    <a:pt x="44983" y="189166"/>
                  </a:lnTo>
                  <a:lnTo>
                    <a:pt x="39668" y="203107"/>
                  </a:lnTo>
                  <a:lnTo>
                    <a:pt x="29578" y="221824"/>
                  </a:lnTo>
                  <a:lnTo>
                    <a:pt x="33814" y="258949"/>
                  </a:lnTo>
                  <a:lnTo>
                    <a:pt x="37588" y="298230"/>
                  </a:lnTo>
                  <a:lnTo>
                    <a:pt x="45984" y="335046"/>
                  </a:lnTo>
                  <a:lnTo>
                    <a:pt x="64085" y="364777"/>
                  </a:lnTo>
                  <a:lnTo>
                    <a:pt x="51684" y="398974"/>
                  </a:lnTo>
                  <a:lnTo>
                    <a:pt x="42518" y="435021"/>
                  </a:lnTo>
                  <a:lnTo>
                    <a:pt x="45368" y="469219"/>
                  </a:lnTo>
                  <a:lnTo>
                    <a:pt x="69015" y="497871"/>
                  </a:lnTo>
                  <a:lnTo>
                    <a:pt x="63161" y="518744"/>
                  </a:lnTo>
                  <a:lnTo>
                    <a:pt x="57924" y="535458"/>
                  </a:lnTo>
                  <a:lnTo>
                    <a:pt x="53302" y="553096"/>
                  </a:lnTo>
                  <a:lnTo>
                    <a:pt x="49297" y="576742"/>
                  </a:lnTo>
                  <a:lnTo>
                    <a:pt x="51376" y="602853"/>
                  </a:lnTo>
                  <a:lnTo>
                    <a:pt x="53610" y="629118"/>
                  </a:lnTo>
                  <a:lnTo>
                    <a:pt x="57384" y="655074"/>
                  </a:lnTo>
                  <a:lnTo>
                    <a:pt x="64085" y="680260"/>
                  </a:lnTo>
                  <a:lnTo>
                    <a:pt x="57461" y="724548"/>
                  </a:lnTo>
                  <a:lnTo>
                    <a:pt x="49296" y="767141"/>
                  </a:lnTo>
                  <a:lnTo>
                    <a:pt x="42364" y="809426"/>
                  </a:lnTo>
                  <a:lnTo>
                    <a:pt x="39437" y="852790"/>
                  </a:lnTo>
                </a:path>
                <a:path w="720089" h="852804">
                  <a:moveTo>
                    <a:pt x="483110" y="379564"/>
                  </a:moveTo>
                  <a:lnTo>
                    <a:pt x="719736" y="379564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232845" y="2949639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0" y="0"/>
                  </a:moveTo>
                  <a:lnTo>
                    <a:pt x="0" y="78870"/>
                  </a:lnTo>
                  <a:lnTo>
                    <a:pt x="78874" y="394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033284" y="2989075"/>
              <a:ext cx="236854" cy="0"/>
            </a:xfrm>
            <a:custGeom>
              <a:avLst/>
              <a:gdLst/>
              <a:ahLst/>
              <a:cxnLst/>
              <a:rect l="l" t="t" r="r" b="b"/>
              <a:pathLst>
                <a:path w="236855">
                  <a:moveTo>
                    <a:pt x="236625" y="0"/>
                  </a:moveTo>
                  <a:lnTo>
                    <a:pt x="0" y="0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006992" y="2949639"/>
              <a:ext cx="79375" cy="79375"/>
            </a:xfrm>
            <a:custGeom>
              <a:avLst/>
              <a:gdLst/>
              <a:ahLst/>
              <a:cxnLst/>
              <a:rect l="l" t="t" r="r" b="b"/>
              <a:pathLst>
                <a:path w="79375" h="79375">
                  <a:moveTo>
                    <a:pt x="78875" y="0"/>
                  </a:moveTo>
                  <a:lnTo>
                    <a:pt x="0" y="39434"/>
                  </a:lnTo>
                  <a:lnTo>
                    <a:pt x="78875" y="78870"/>
                  </a:lnTo>
                  <a:lnTo>
                    <a:pt x="7887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162916" y="2338266"/>
              <a:ext cx="315595" cy="335915"/>
            </a:xfrm>
            <a:custGeom>
              <a:avLst/>
              <a:gdLst/>
              <a:ahLst/>
              <a:cxnLst/>
              <a:rect l="l" t="t" r="r" b="b"/>
              <a:pathLst>
                <a:path w="315595" h="335914">
                  <a:moveTo>
                    <a:pt x="0" y="335325"/>
                  </a:moveTo>
                  <a:lnTo>
                    <a:pt x="39951" y="238111"/>
                  </a:lnTo>
                  <a:lnTo>
                    <a:pt x="78845" y="147629"/>
                  </a:lnTo>
                  <a:lnTo>
                    <a:pt x="98689" y="107944"/>
                  </a:lnTo>
                  <a:lnTo>
                    <a:pt x="118532" y="73021"/>
                  </a:lnTo>
                  <a:lnTo>
                    <a:pt x="157426" y="19842"/>
                  </a:lnTo>
                  <a:lnTo>
                    <a:pt x="195526" y="0"/>
                  </a:lnTo>
                  <a:lnTo>
                    <a:pt x="213782" y="0"/>
                  </a:lnTo>
                  <a:lnTo>
                    <a:pt x="232039" y="5556"/>
                  </a:lnTo>
                  <a:lnTo>
                    <a:pt x="270138" y="18255"/>
                  </a:lnTo>
                  <a:lnTo>
                    <a:pt x="291570" y="21429"/>
                  </a:lnTo>
                  <a:lnTo>
                    <a:pt x="315382" y="19842"/>
                  </a:lnTo>
                </a:path>
              </a:pathLst>
            </a:custGeom>
            <a:ln w="131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146425" y="2609969"/>
              <a:ext cx="73025" cy="88265"/>
            </a:xfrm>
            <a:custGeom>
              <a:avLst/>
              <a:gdLst/>
              <a:ahLst/>
              <a:cxnLst/>
              <a:rect l="l" t="t" r="r" b="b"/>
              <a:pathLst>
                <a:path w="73025" h="88264">
                  <a:moveTo>
                    <a:pt x="0" y="0"/>
                  </a:moveTo>
                  <a:lnTo>
                    <a:pt x="6497" y="87939"/>
                  </a:lnTo>
                  <a:lnTo>
                    <a:pt x="72955" y="29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1089857" y="1761765"/>
            <a:ext cx="5817870" cy="15741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1349375" algn="ctr">
              <a:lnSpc>
                <a:spcPct val="100000"/>
              </a:lnSpc>
              <a:spcBef>
                <a:spcPts val="135"/>
              </a:spcBef>
            </a:pPr>
            <a:r>
              <a:rPr sz="2450" spc="15" dirty="0">
                <a:latin typeface="Times New Roman"/>
                <a:cs typeface="Times New Roman"/>
              </a:rPr>
              <a:t>P</a:t>
            </a:r>
            <a:endParaRPr sz="2450">
              <a:latin typeface="Times New Roman"/>
              <a:cs typeface="Times New Roman"/>
            </a:endParaRPr>
          </a:p>
          <a:p>
            <a:pPr marL="3482975">
              <a:lnSpc>
                <a:spcPct val="100000"/>
              </a:lnSpc>
              <a:spcBef>
                <a:spcPts val="165"/>
              </a:spcBef>
            </a:pPr>
            <a:r>
              <a:rPr sz="2450" spc="10" dirty="0">
                <a:latin typeface="Times New Roman"/>
                <a:cs typeface="Times New Roman"/>
              </a:rPr>
              <a:t>Concrete</a:t>
            </a:r>
            <a:r>
              <a:rPr sz="2450" spc="-35" dirty="0">
                <a:latin typeface="Times New Roman"/>
                <a:cs typeface="Times New Roman"/>
              </a:rPr>
              <a:t> </a:t>
            </a:r>
            <a:r>
              <a:rPr sz="2450" spc="10" dirty="0">
                <a:latin typeface="Times New Roman"/>
                <a:cs typeface="Times New Roman"/>
              </a:rPr>
              <a:t>Cylinder</a:t>
            </a:r>
            <a:endParaRPr sz="2450">
              <a:latin typeface="Times New Roman"/>
              <a:cs typeface="Times New Roman"/>
            </a:endParaRPr>
          </a:p>
          <a:p>
            <a:pPr marL="12700" marR="4604385">
              <a:lnSpc>
                <a:spcPct val="102099"/>
              </a:lnSpc>
              <a:spcBef>
                <a:spcPts val="100"/>
              </a:spcBef>
            </a:pPr>
            <a:r>
              <a:rPr sz="2450" spc="15" dirty="0">
                <a:latin typeface="Times New Roman"/>
                <a:cs typeface="Times New Roman"/>
              </a:rPr>
              <a:t>Po</a:t>
            </a:r>
            <a:r>
              <a:rPr sz="2450" dirty="0">
                <a:latin typeface="Times New Roman"/>
                <a:cs typeface="Times New Roman"/>
              </a:rPr>
              <a:t>i</a:t>
            </a:r>
            <a:r>
              <a:rPr sz="2450" spc="15" dirty="0">
                <a:latin typeface="Times New Roman"/>
                <a:cs typeface="Times New Roman"/>
              </a:rPr>
              <a:t>sson</a:t>
            </a:r>
            <a:r>
              <a:rPr sz="2450" spc="-130" dirty="0">
                <a:latin typeface="Times New Roman"/>
                <a:cs typeface="Times New Roman"/>
              </a:rPr>
              <a:t>’</a:t>
            </a:r>
            <a:r>
              <a:rPr sz="2450" spc="10" dirty="0">
                <a:latin typeface="Times New Roman"/>
                <a:cs typeface="Times New Roman"/>
              </a:rPr>
              <a:t>s  </a:t>
            </a:r>
            <a:r>
              <a:rPr sz="2450" dirty="0">
                <a:latin typeface="Times New Roman"/>
                <a:cs typeface="Times New Roman"/>
              </a:rPr>
              <a:t>Effect</a:t>
            </a:r>
            <a:endParaRPr sz="2450">
              <a:latin typeface="Times New Roman"/>
              <a:cs typeface="Times New Roman"/>
            </a:endParaRPr>
          </a:p>
        </p:txBody>
      </p:sp>
      <p:pic>
        <p:nvPicPr>
          <p:cNvPr id="45" name="object 4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89665" y="3383428"/>
            <a:ext cx="6231143" cy="38203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1150518"/>
            <a:ext cx="8543925" cy="340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8530590" algn="l"/>
              </a:tabLst>
            </a:pPr>
            <a:r>
              <a:rPr sz="2050" b="0" spc="-1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050" b="0" spc="-3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050" b="0" spc="-240" dirty="0">
                <a:solidFill>
                  <a:srgbClr val="000000"/>
                </a:solidFill>
                <a:latin typeface="Arial MT"/>
                <a:cs typeface="Arial MT"/>
              </a:rPr>
              <a:t>K</a:t>
            </a:r>
            <a:r>
              <a:rPr sz="2050" b="0" spc="-200" dirty="0">
                <a:solidFill>
                  <a:srgbClr val="000000"/>
                </a:solidFill>
                <a:latin typeface="Arial MT"/>
                <a:cs typeface="Arial MT"/>
              </a:rPr>
              <a:t>ua</a:t>
            </a:r>
            <a:r>
              <a:rPr sz="2050" b="0" spc="-100" dirty="0">
                <a:solidFill>
                  <a:srgbClr val="000000"/>
                </a:solidFill>
                <a:latin typeface="Arial MT"/>
                <a:cs typeface="Arial MT"/>
              </a:rPr>
              <a:t>t </a:t>
            </a:r>
            <a:r>
              <a:rPr sz="2050" b="0" spc="-105" dirty="0">
                <a:solidFill>
                  <a:srgbClr val="000000"/>
                </a:solidFill>
                <a:latin typeface="Arial MT"/>
                <a:cs typeface="Arial MT"/>
              </a:rPr>
              <a:t>t</a:t>
            </a:r>
            <a:r>
              <a:rPr sz="2050" b="0" spc="-190" dirty="0">
                <a:solidFill>
                  <a:srgbClr val="000000"/>
                </a:solidFill>
                <a:latin typeface="Arial MT"/>
                <a:cs typeface="Arial MT"/>
              </a:rPr>
              <a:t>ek</a:t>
            </a:r>
            <a:r>
              <a:rPr sz="2050" b="0" spc="-200" dirty="0">
                <a:solidFill>
                  <a:srgbClr val="000000"/>
                </a:solidFill>
                <a:latin typeface="Arial MT"/>
                <a:cs typeface="Arial MT"/>
              </a:rPr>
              <a:t>an</a:t>
            </a:r>
            <a:r>
              <a:rPr sz="2050" b="0" spc="-1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050" b="0" spc="-200" dirty="0">
                <a:solidFill>
                  <a:srgbClr val="000000"/>
                </a:solidFill>
                <a:latin typeface="Arial MT"/>
                <a:cs typeface="Arial MT"/>
              </a:rPr>
              <a:t>be</a:t>
            </a:r>
            <a:r>
              <a:rPr sz="2050" b="0" spc="-105" dirty="0">
                <a:solidFill>
                  <a:srgbClr val="000000"/>
                </a:solidFill>
                <a:latin typeface="Arial MT"/>
                <a:cs typeface="Arial MT"/>
              </a:rPr>
              <a:t>t</a:t>
            </a:r>
            <a:r>
              <a:rPr sz="2050" b="0" spc="-200" dirty="0">
                <a:solidFill>
                  <a:srgbClr val="000000"/>
                </a:solidFill>
                <a:latin typeface="Arial MT"/>
                <a:cs typeface="Arial MT"/>
              </a:rPr>
              <a:t>on</a:t>
            </a:r>
            <a:r>
              <a:rPr sz="2050" b="0" spc="-1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050" b="0" spc="-105" dirty="0">
                <a:solidFill>
                  <a:srgbClr val="000000"/>
                </a:solidFill>
                <a:latin typeface="Arial MT"/>
                <a:cs typeface="Arial MT"/>
              </a:rPr>
              <a:t>t</a:t>
            </a:r>
            <a:r>
              <a:rPr sz="2050" b="0" spc="-200" dirty="0">
                <a:solidFill>
                  <a:srgbClr val="000000"/>
                </a:solidFill>
                <a:latin typeface="Arial MT"/>
                <a:cs typeface="Arial MT"/>
              </a:rPr>
              <a:t>e</a:t>
            </a:r>
            <a:r>
              <a:rPr sz="2050" b="0" spc="-125" dirty="0">
                <a:solidFill>
                  <a:srgbClr val="000000"/>
                </a:solidFill>
                <a:latin typeface="Arial MT"/>
                <a:cs typeface="Arial MT"/>
              </a:rPr>
              <a:t>r</a:t>
            </a:r>
            <a:r>
              <a:rPr sz="2050" b="0" spc="-200" dirty="0">
                <a:solidFill>
                  <a:srgbClr val="000000"/>
                </a:solidFill>
                <a:latin typeface="Arial MT"/>
                <a:cs typeface="Arial MT"/>
              </a:rPr>
              <a:t>gan</a:t>
            </a:r>
            <a:r>
              <a:rPr sz="2050" b="0" spc="-105" dirty="0">
                <a:solidFill>
                  <a:srgbClr val="000000"/>
                </a:solidFill>
                <a:latin typeface="Arial MT"/>
                <a:cs typeface="Arial MT"/>
              </a:rPr>
              <a:t>t</a:t>
            </a:r>
            <a:r>
              <a:rPr sz="2050" b="0" spc="-200" dirty="0">
                <a:solidFill>
                  <a:srgbClr val="000000"/>
                </a:solidFill>
                <a:latin typeface="Arial MT"/>
                <a:cs typeface="Arial MT"/>
              </a:rPr>
              <a:t>ung</a:t>
            </a:r>
            <a:r>
              <a:rPr sz="2050" b="0" spc="-1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sz="2050" b="0" spc="-200" dirty="0">
                <a:solidFill>
                  <a:srgbClr val="000000"/>
                </a:solidFill>
                <a:latin typeface="Arial MT"/>
                <a:cs typeface="Arial MT"/>
              </a:rPr>
              <a:t>pada</a:t>
            </a:r>
            <a:r>
              <a:rPr sz="2050" b="0" spc="-100" dirty="0">
                <a:solidFill>
                  <a:srgbClr val="000000"/>
                </a:solidFill>
                <a:latin typeface="Arial MT"/>
                <a:cs typeface="Arial MT"/>
              </a:rPr>
              <a:t>,</a:t>
            </a:r>
            <a:r>
              <a:rPr sz="2050" b="0" dirty="0">
                <a:solidFill>
                  <a:srgbClr val="000000"/>
                </a:solidFill>
                <a:latin typeface="Arial MT"/>
                <a:cs typeface="Arial MT"/>
              </a:rPr>
              <a:t>	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544870"/>
            <a:ext cx="8253095" cy="1287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1180" marR="5080" indent="-539115">
              <a:lnSpc>
                <a:spcPct val="101000"/>
              </a:lnSpc>
              <a:spcBef>
                <a:spcPts val="95"/>
              </a:spcBef>
              <a:tabLst>
                <a:tab pos="544830" algn="l"/>
              </a:tabLst>
            </a:pPr>
            <a:r>
              <a:rPr sz="1550" spc="-110" dirty="0">
                <a:solidFill>
                  <a:srgbClr val="727CA3"/>
                </a:solidFill>
                <a:latin typeface="Arial MT"/>
                <a:cs typeface="Arial MT"/>
              </a:rPr>
              <a:t>a.	</a:t>
            </a:r>
            <a:r>
              <a:rPr sz="2050" u="heavy" spc="-2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Umur</a:t>
            </a:r>
            <a:r>
              <a:rPr sz="2050" u="heavy" spc="-9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050" u="heavy" spc="-16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beton</a:t>
            </a:r>
            <a:r>
              <a:rPr sz="2050" spc="-165" dirty="0">
                <a:latin typeface="Arial MT"/>
                <a:cs typeface="Arial MT"/>
              </a:rPr>
              <a:t>,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70" dirty="0">
                <a:latin typeface="Arial MT"/>
                <a:cs typeface="Arial MT"/>
              </a:rPr>
              <a:t>kuat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75" dirty="0">
                <a:latin typeface="Arial MT"/>
                <a:cs typeface="Arial MT"/>
              </a:rPr>
              <a:t>tekan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90" dirty="0">
                <a:latin typeface="Arial MT"/>
                <a:cs typeface="Arial MT"/>
              </a:rPr>
              <a:t>semakin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45" dirty="0">
                <a:latin typeface="Arial MT"/>
                <a:cs typeface="Arial MT"/>
              </a:rPr>
              <a:t>tinggi</a:t>
            </a:r>
            <a:r>
              <a:rPr sz="2050" spc="-90" dirty="0">
                <a:latin typeface="Arial MT"/>
                <a:cs typeface="Arial MT"/>
              </a:rPr>
              <a:t> </a:t>
            </a:r>
            <a:r>
              <a:rPr sz="2050" spc="-200" dirty="0">
                <a:latin typeface="Arial MT"/>
                <a:cs typeface="Arial MT"/>
              </a:rPr>
              <a:t>dengan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90" dirty="0">
                <a:latin typeface="Arial MT"/>
                <a:cs typeface="Arial MT"/>
              </a:rPr>
              <a:t>bertambahnya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204" dirty="0">
                <a:latin typeface="Arial MT"/>
                <a:cs typeface="Arial MT"/>
              </a:rPr>
              <a:t>umur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65" dirty="0">
                <a:latin typeface="Arial MT"/>
                <a:cs typeface="Arial MT"/>
              </a:rPr>
              <a:t>beton.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220" dirty="0">
                <a:latin typeface="Arial MT"/>
                <a:cs typeface="Arial MT"/>
              </a:rPr>
              <a:t>Umur </a:t>
            </a:r>
            <a:r>
              <a:rPr sz="2050" spc="-550" dirty="0">
                <a:latin typeface="Arial MT"/>
                <a:cs typeface="Arial MT"/>
              </a:rPr>
              <a:t> </a:t>
            </a:r>
            <a:r>
              <a:rPr sz="2050" spc="-160" dirty="0">
                <a:latin typeface="Arial MT"/>
                <a:cs typeface="Arial MT"/>
              </a:rPr>
              <a:t>dihitung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70" dirty="0">
                <a:latin typeface="Arial MT"/>
                <a:cs typeface="Arial MT"/>
              </a:rPr>
              <a:t>sejak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80" dirty="0">
                <a:latin typeface="Arial MT"/>
                <a:cs typeface="Arial MT"/>
              </a:rPr>
              <a:t>beton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55" dirty="0">
                <a:latin typeface="Arial MT"/>
                <a:cs typeface="Arial MT"/>
              </a:rPr>
              <a:t>dibuat.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85" dirty="0">
                <a:latin typeface="Arial MT"/>
                <a:cs typeface="Arial MT"/>
              </a:rPr>
              <a:t>Kenaikan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70" dirty="0">
                <a:latin typeface="Arial MT"/>
                <a:cs typeface="Arial MT"/>
              </a:rPr>
              <a:t>kuat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75" dirty="0">
                <a:latin typeface="Arial MT"/>
                <a:cs typeface="Arial MT"/>
              </a:rPr>
              <a:t>tekan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80" dirty="0">
                <a:latin typeface="Arial MT"/>
                <a:cs typeface="Arial MT"/>
              </a:rPr>
              <a:t>beton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85" dirty="0">
                <a:latin typeface="Arial MT"/>
                <a:cs typeface="Arial MT"/>
              </a:rPr>
              <a:t>mula-mula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65" dirty="0">
                <a:latin typeface="Arial MT"/>
                <a:cs typeface="Arial MT"/>
              </a:rPr>
              <a:t>cepat,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95" dirty="0">
                <a:latin typeface="Arial MT"/>
                <a:cs typeface="Arial MT"/>
              </a:rPr>
              <a:t>akan </a:t>
            </a:r>
            <a:r>
              <a:rPr sz="2050" spc="-190" dirty="0">
                <a:latin typeface="Arial MT"/>
                <a:cs typeface="Arial MT"/>
              </a:rPr>
              <a:t> </a:t>
            </a:r>
            <a:r>
              <a:rPr sz="2050" spc="-150" dirty="0">
                <a:latin typeface="Arial MT"/>
                <a:cs typeface="Arial MT"/>
              </a:rPr>
              <a:t>tetapi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90" dirty="0">
                <a:latin typeface="Arial MT"/>
                <a:cs typeface="Arial MT"/>
              </a:rPr>
              <a:t>lama-kelamaan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80" dirty="0">
                <a:latin typeface="Arial MT"/>
                <a:cs typeface="Arial MT"/>
              </a:rPr>
              <a:t>menjadi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70" dirty="0">
                <a:latin typeface="Arial MT"/>
                <a:cs typeface="Arial MT"/>
              </a:rPr>
              <a:t>lambat,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200" dirty="0">
                <a:latin typeface="Arial MT"/>
                <a:cs typeface="Arial MT"/>
              </a:rPr>
              <a:t>dan</a:t>
            </a:r>
            <a:r>
              <a:rPr sz="2050" spc="-90" dirty="0">
                <a:latin typeface="Arial MT"/>
                <a:cs typeface="Arial MT"/>
              </a:rPr>
              <a:t> </a:t>
            </a:r>
            <a:r>
              <a:rPr sz="2050" spc="-150" dirty="0">
                <a:latin typeface="Arial MT"/>
                <a:cs typeface="Arial MT"/>
              </a:rPr>
              <a:t>tidak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65" dirty="0">
                <a:latin typeface="Arial MT"/>
                <a:cs typeface="Arial MT"/>
              </a:rPr>
              <a:t>naik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40" dirty="0">
                <a:latin typeface="Arial MT"/>
                <a:cs typeface="Arial MT"/>
              </a:rPr>
              <a:t>lagi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65" dirty="0">
                <a:latin typeface="Arial MT"/>
                <a:cs typeface="Arial MT"/>
              </a:rPr>
              <a:t>setelah</a:t>
            </a:r>
            <a:r>
              <a:rPr sz="2050" spc="-90" dirty="0">
                <a:latin typeface="Arial MT"/>
                <a:cs typeface="Arial MT"/>
              </a:rPr>
              <a:t> </a:t>
            </a:r>
            <a:r>
              <a:rPr sz="2050" spc="-204" dirty="0">
                <a:latin typeface="Arial MT"/>
                <a:cs typeface="Arial MT"/>
              </a:rPr>
              <a:t>umur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200" dirty="0">
                <a:latin typeface="Arial MT"/>
                <a:cs typeface="Arial MT"/>
              </a:rPr>
              <a:t>28</a:t>
            </a:r>
            <a:r>
              <a:rPr sz="2050" spc="-95" dirty="0">
                <a:latin typeface="Arial MT"/>
                <a:cs typeface="Arial MT"/>
              </a:rPr>
              <a:t> </a:t>
            </a:r>
            <a:r>
              <a:rPr sz="2050" spc="-140" dirty="0">
                <a:latin typeface="Arial MT"/>
                <a:cs typeface="Arial MT"/>
              </a:rPr>
              <a:t>hari. </a:t>
            </a:r>
            <a:r>
              <a:rPr sz="2050" spc="-135" dirty="0">
                <a:latin typeface="Arial MT"/>
                <a:cs typeface="Arial MT"/>
              </a:rPr>
              <a:t> </a:t>
            </a:r>
            <a:r>
              <a:rPr sz="2050" spc="-240" dirty="0">
                <a:latin typeface="Arial MT"/>
                <a:cs typeface="Arial MT"/>
              </a:rPr>
              <a:t>S</a:t>
            </a:r>
            <a:r>
              <a:rPr sz="2050" spc="-200" dirty="0">
                <a:latin typeface="Arial MT"/>
                <a:cs typeface="Arial MT"/>
              </a:rPr>
              <a:t>ebaga</a:t>
            </a:r>
            <a:r>
              <a:rPr sz="2050" spc="-80" dirty="0">
                <a:latin typeface="Arial MT"/>
                <a:cs typeface="Arial MT"/>
              </a:rPr>
              <a:t>i</a:t>
            </a:r>
            <a:r>
              <a:rPr sz="2050" spc="-100" dirty="0">
                <a:latin typeface="Arial MT"/>
                <a:cs typeface="Arial MT"/>
              </a:rPr>
              <a:t> </a:t>
            </a:r>
            <a:r>
              <a:rPr sz="2050" spc="-180" dirty="0">
                <a:latin typeface="Arial MT"/>
                <a:cs typeface="Arial MT"/>
              </a:rPr>
              <a:t>s</a:t>
            </a:r>
            <a:r>
              <a:rPr sz="2050" spc="-105" dirty="0">
                <a:latin typeface="Arial MT"/>
                <a:cs typeface="Arial MT"/>
              </a:rPr>
              <a:t>t</a:t>
            </a:r>
            <a:r>
              <a:rPr sz="2050" spc="-200" dirty="0">
                <a:latin typeface="Arial MT"/>
                <a:cs typeface="Arial MT"/>
              </a:rPr>
              <a:t>anda</a:t>
            </a:r>
            <a:r>
              <a:rPr sz="2050" spc="-120" dirty="0">
                <a:latin typeface="Arial MT"/>
                <a:cs typeface="Arial MT"/>
              </a:rPr>
              <a:t>r</a:t>
            </a:r>
            <a:r>
              <a:rPr sz="2050" spc="-100" dirty="0">
                <a:latin typeface="Arial MT"/>
                <a:cs typeface="Arial MT"/>
              </a:rPr>
              <a:t> </a:t>
            </a:r>
            <a:r>
              <a:rPr sz="2050" spc="-180" dirty="0">
                <a:latin typeface="Arial MT"/>
                <a:cs typeface="Arial MT"/>
              </a:rPr>
              <a:t>k</a:t>
            </a:r>
            <a:r>
              <a:rPr sz="2050" spc="-200" dirty="0">
                <a:latin typeface="Arial MT"/>
                <a:cs typeface="Arial MT"/>
              </a:rPr>
              <a:t>e</a:t>
            </a:r>
            <a:r>
              <a:rPr sz="2050" spc="-180" dirty="0">
                <a:latin typeface="Arial MT"/>
                <a:cs typeface="Arial MT"/>
              </a:rPr>
              <a:t>k</a:t>
            </a:r>
            <a:r>
              <a:rPr sz="2050" spc="-200" dirty="0">
                <a:latin typeface="Arial MT"/>
                <a:cs typeface="Arial MT"/>
              </a:rPr>
              <a:t>ua</a:t>
            </a:r>
            <a:r>
              <a:rPr sz="2050" spc="-105" dirty="0">
                <a:latin typeface="Arial MT"/>
                <a:cs typeface="Arial MT"/>
              </a:rPr>
              <a:t>t</a:t>
            </a:r>
            <a:r>
              <a:rPr sz="2050" spc="-200" dirty="0">
                <a:latin typeface="Arial MT"/>
                <a:cs typeface="Arial MT"/>
              </a:rPr>
              <a:t>an</a:t>
            </a:r>
            <a:r>
              <a:rPr sz="2050" spc="-100" dirty="0">
                <a:latin typeface="Arial MT"/>
                <a:cs typeface="Arial MT"/>
              </a:rPr>
              <a:t> </a:t>
            </a:r>
            <a:r>
              <a:rPr sz="2050" spc="-200" dirty="0">
                <a:latin typeface="Arial MT"/>
                <a:cs typeface="Arial MT"/>
              </a:rPr>
              <a:t>be</a:t>
            </a:r>
            <a:r>
              <a:rPr sz="2050" spc="-105" dirty="0">
                <a:latin typeface="Arial MT"/>
                <a:cs typeface="Arial MT"/>
              </a:rPr>
              <a:t>t</a:t>
            </a:r>
            <a:r>
              <a:rPr sz="2050" spc="-200" dirty="0">
                <a:latin typeface="Arial MT"/>
                <a:cs typeface="Arial MT"/>
              </a:rPr>
              <a:t>on</a:t>
            </a:r>
            <a:r>
              <a:rPr sz="2050" spc="-100" dirty="0">
                <a:latin typeface="Arial MT"/>
                <a:cs typeface="Arial MT"/>
              </a:rPr>
              <a:t> </a:t>
            </a:r>
            <a:r>
              <a:rPr sz="2050" spc="-200" dirty="0">
                <a:latin typeface="Arial MT"/>
                <a:cs typeface="Arial MT"/>
              </a:rPr>
              <a:t>d</a:t>
            </a:r>
            <a:r>
              <a:rPr sz="2050" spc="-85" dirty="0">
                <a:latin typeface="Arial MT"/>
                <a:cs typeface="Arial MT"/>
              </a:rPr>
              <a:t>i</a:t>
            </a:r>
            <a:r>
              <a:rPr sz="2050" spc="-200" dirty="0">
                <a:latin typeface="Arial MT"/>
                <a:cs typeface="Arial MT"/>
              </a:rPr>
              <a:t>pa</a:t>
            </a:r>
            <a:r>
              <a:rPr sz="2050" spc="-180" dirty="0">
                <a:latin typeface="Arial MT"/>
                <a:cs typeface="Arial MT"/>
              </a:rPr>
              <a:t>k</a:t>
            </a:r>
            <a:r>
              <a:rPr sz="2050" spc="-200" dirty="0">
                <a:latin typeface="Arial MT"/>
                <a:cs typeface="Arial MT"/>
              </a:rPr>
              <a:t>a</a:t>
            </a:r>
            <a:r>
              <a:rPr sz="2050" spc="-80" dirty="0">
                <a:latin typeface="Arial MT"/>
                <a:cs typeface="Arial MT"/>
              </a:rPr>
              <a:t>i</a:t>
            </a:r>
            <a:r>
              <a:rPr sz="2050" spc="-100" dirty="0">
                <a:latin typeface="Arial MT"/>
                <a:cs typeface="Arial MT"/>
              </a:rPr>
              <a:t> </a:t>
            </a:r>
            <a:r>
              <a:rPr sz="2050" spc="-229" dirty="0">
                <a:latin typeface="Arial MT"/>
                <a:cs typeface="Arial MT"/>
              </a:rPr>
              <a:t>umu</a:t>
            </a:r>
            <a:r>
              <a:rPr sz="2050" spc="-120" dirty="0">
                <a:latin typeface="Arial MT"/>
                <a:cs typeface="Arial MT"/>
              </a:rPr>
              <a:t>r</a:t>
            </a:r>
            <a:r>
              <a:rPr sz="2050" spc="-100" dirty="0">
                <a:latin typeface="Arial MT"/>
                <a:cs typeface="Arial MT"/>
              </a:rPr>
              <a:t> </a:t>
            </a:r>
            <a:r>
              <a:rPr sz="2050" spc="-200" dirty="0">
                <a:latin typeface="Arial MT"/>
                <a:cs typeface="Arial MT"/>
              </a:rPr>
              <a:t>28</a:t>
            </a:r>
            <a:r>
              <a:rPr sz="2050" spc="-100" dirty="0">
                <a:latin typeface="Arial MT"/>
                <a:cs typeface="Arial MT"/>
              </a:rPr>
              <a:t> </a:t>
            </a:r>
            <a:r>
              <a:rPr sz="2050" spc="-200" dirty="0">
                <a:latin typeface="Arial MT"/>
                <a:cs typeface="Arial MT"/>
              </a:rPr>
              <a:t>ha</a:t>
            </a:r>
            <a:r>
              <a:rPr sz="2050" spc="-125" dirty="0">
                <a:latin typeface="Arial MT"/>
                <a:cs typeface="Arial MT"/>
              </a:rPr>
              <a:t>r</a:t>
            </a:r>
            <a:r>
              <a:rPr sz="2050" spc="-85" dirty="0">
                <a:latin typeface="Arial MT"/>
                <a:cs typeface="Arial MT"/>
              </a:rPr>
              <a:t>i</a:t>
            </a:r>
            <a:r>
              <a:rPr sz="2050" spc="-100" dirty="0">
                <a:latin typeface="Arial MT"/>
                <a:cs typeface="Arial MT"/>
              </a:rPr>
              <a:t>.</a:t>
            </a:r>
            <a:endParaRPr sz="205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98852" y="3257390"/>
            <a:ext cx="7115258" cy="238434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244866" y="6030643"/>
            <a:ext cx="927100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-215" dirty="0">
                <a:latin typeface="Arial MT"/>
                <a:cs typeface="Arial MT"/>
              </a:rPr>
              <a:t>U</a:t>
            </a:r>
            <a:r>
              <a:rPr sz="1650" spc="-204" dirty="0">
                <a:latin typeface="Arial MT"/>
                <a:cs typeface="Arial MT"/>
              </a:rPr>
              <a:t>mu</a:t>
            </a:r>
            <a:r>
              <a:rPr sz="1650" spc="-100" dirty="0">
                <a:latin typeface="Arial MT"/>
                <a:cs typeface="Arial MT"/>
              </a:rPr>
              <a:t>r</a:t>
            </a:r>
            <a:r>
              <a:rPr sz="1650" spc="-85" dirty="0">
                <a:latin typeface="Arial MT"/>
                <a:cs typeface="Arial MT"/>
              </a:rPr>
              <a:t> </a:t>
            </a:r>
            <a:r>
              <a:rPr sz="1650" spc="-165" dirty="0">
                <a:latin typeface="Arial MT"/>
                <a:cs typeface="Arial MT"/>
              </a:rPr>
              <a:t>be</a:t>
            </a:r>
            <a:r>
              <a:rPr sz="1650" spc="-125" dirty="0">
                <a:latin typeface="Arial MT"/>
                <a:cs typeface="Arial MT"/>
              </a:rPr>
              <a:t>to</a:t>
            </a:r>
            <a:r>
              <a:rPr sz="1650" spc="-165" dirty="0">
                <a:latin typeface="Arial MT"/>
                <a:cs typeface="Arial MT"/>
              </a:rPr>
              <a:t>n</a:t>
            </a:r>
            <a:endParaRPr sz="16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14820" y="4061994"/>
            <a:ext cx="510540" cy="2002155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5080">
              <a:lnSpc>
                <a:spcPts val="1970"/>
              </a:lnSpc>
              <a:spcBef>
                <a:spcPts val="20"/>
              </a:spcBef>
            </a:pPr>
            <a:r>
              <a:rPr sz="1650" dirty="0">
                <a:latin typeface="Arial MT"/>
                <a:cs typeface="Arial MT"/>
              </a:rPr>
              <a:t>Persentase</a:t>
            </a:r>
            <a:r>
              <a:rPr sz="1650" spc="-55" dirty="0">
                <a:latin typeface="Arial MT"/>
                <a:cs typeface="Arial MT"/>
              </a:rPr>
              <a:t> </a:t>
            </a:r>
            <a:r>
              <a:rPr sz="1650" dirty="0">
                <a:latin typeface="Arial MT"/>
                <a:cs typeface="Arial MT"/>
              </a:rPr>
              <a:t>kekuatan </a:t>
            </a:r>
            <a:r>
              <a:rPr sz="1650" spc="-440" dirty="0">
                <a:latin typeface="Arial MT"/>
                <a:cs typeface="Arial MT"/>
              </a:rPr>
              <a:t> </a:t>
            </a:r>
            <a:r>
              <a:rPr sz="1650" spc="-5" dirty="0">
                <a:latin typeface="Arial MT"/>
                <a:cs typeface="Arial MT"/>
              </a:rPr>
              <a:t>beton</a:t>
            </a:r>
            <a:endParaRPr sz="16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332" y="1298401"/>
            <a:ext cx="7929880" cy="474218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27025" marR="316230" indent="-289560">
              <a:lnSpc>
                <a:spcPct val="102099"/>
              </a:lnSpc>
              <a:spcBef>
                <a:spcPts val="70"/>
              </a:spcBef>
            </a:pPr>
            <a:r>
              <a:rPr sz="2450" spc="-175" dirty="0">
                <a:latin typeface="Arial MT"/>
                <a:cs typeface="Arial MT"/>
              </a:rPr>
              <a:t>b.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u="heavy" spc="-2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Kepadatan</a:t>
            </a:r>
            <a:r>
              <a:rPr sz="2450" u="heavy" spc="-1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450" u="heavy" spc="-19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beton</a:t>
            </a:r>
            <a:r>
              <a:rPr sz="2450" spc="-195" dirty="0">
                <a:latin typeface="Arial MT"/>
                <a:cs typeface="Arial MT"/>
              </a:rPr>
              <a:t>,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kekuatan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beton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berkurang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60" dirty="0">
                <a:latin typeface="Arial MT"/>
                <a:cs typeface="Arial MT"/>
              </a:rPr>
              <a:t>jika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0" dirty="0">
                <a:latin typeface="Arial MT"/>
                <a:cs typeface="Arial MT"/>
              </a:rPr>
              <a:t>kepadatannya </a:t>
            </a:r>
            <a:r>
              <a:rPr sz="2450" spc="-665" dirty="0">
                <a:latin typeface="Arial MT"/>
                <a:cs typeface="Arial MT"/>
              </a:rPr>
              <a:t> </a:t>
            </a:r>
            <a:r>
              <a:rPr sz="2450" spc="-200" dirty="0">
                <a:latin typeface="Arial MT"/>
                <a:cs typeface="Arial MT"/>
              </a:rPr>
              <a:t>berkurang.</a:t>
            </a:r>
            <a:endParaRPr sz="2450">
              <a:latin typeface="Arial MT"/>
              <a:cs typeface="Arial MT"/>
            </a:endParaRPr>
          </a:p>
          <a:p>
            <a:pPr marL="327025" marR="30480" indent="-289560">
              <a:lnSpc>
                <a:spcPct val="100299"/>
              </a:lnSpc>
              <a:spcBef>
                <a:spcPts val="675"/>
              </a:spcBef>
            </a:pPr>
            <a:r>
              <a:rPr sz="2450" spc="-210" dirty="0">
                <a:latin typeface="Arial MT"/>
                <a:cs typeface="Arial MT"/>
              </a:rPr>
              <a:t>c</a:t>
            </a:r>
            <a:r>
              <a:rPr sz="2450" spc="-114" dirty="0">
                <a:latin typeface="Arial MT"/>
                <a:cs typeface="Arial MT"/>
              </a:rPr>
              <a:t>. </a:t>
            </a:r>
            <a:r>
              <a:rPr sz="2450" u="heavy" spc="-2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Fa</a:t>
            </a:r>
            <a:r>
              <a:rPr sz="2450" u="heavy" spc="-2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k</a:t>
            </a:r>
            <a:r>
              <a:rPr sz="2450" u="heavy" spc="-1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</a:t>
            </a:r>
            <a:r>
              <a:rPr sz="2450" u="heavy" spc="-229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</a:t>
            </a:r>
            <a:r>
              <a:rPr sz="2450" u="heavy" spc="-14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</a:t>
            </a:r>
            <a:r>
              <a:rPr sz="2450" u="heavy" spc="-11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450" u="heavy" spc="-229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</a:t>
            </a:r>
            <a:r>
              <a:rPr sz="2450" u="heavy" spc="-10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</a:t>
            </a:r>
            <a:r>
              <a:rPr sz="2450" u="heavy" spc="-14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</a:t>
            </a:r>
            <a:r>
              <a:rPr sz="2450" u="heavy" spc="-11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450" u="heavy" spc="-2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s</a:t>
            </a:r>
            <a:r>
              <a:rPr sz="2450" u="heavy" spc="-26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emen</a:t>
            </a:r>
            <a:r>
              <a:rPr sz="2450" u="heavy" spc="-11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2450" u="heavy" spc="-1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(</a:t>
            </a:r>
            <a:r>
              <a:rPr sz="2450" u="heavy" spc="-1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f</a:t>
            </a:r>
            <a:r>
              <a:rPr sz="2450" u="heavy" spc="-2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as</a:t>
            </a:r>
            <a:r>
              <a:rPr sz="2450" u="heavy" spc="-1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)</a:t>
            </a:r>
            <a:r>
              <a:rPr sz="2450" u="heavy" spc="-114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,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ada</a:t>
            </a:r>
            <a:r>
              <a:rPr sz="2450" spc="-100" dirty="0">
                <a:latin typeface="Arial MT"/>
                <a:cs typeface="Arial MT"/>
              </a:rPr>
              <a:t>l</a:t>
            </a:r>
            <a:r>
              <a:rPr sz="2450" spc="-229" dirty="0">
                <a:latin typeface="Arial MT"/>
                <a:cs typeface="Arial MT"/>
              </a:rPr>
              <a:t>ah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pe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and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29" dirty="0">
                <a:latin typeface="Arial MT"/>
                <a:cs typeface="Arial MT"/>
              </a:rPr>
              <a:t>ngan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14" dirty="0">
                <a:latin typeface="Arial MT"/>
                <a:cs typeface="Arial MT"/>
              </a:rPr>
              <a:t>t 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140" dirty="0">
                <a:latin typeface="Arial MT"/>
                <a:cs typeface="Arial MT"/>
              </a:rPr>
              <a:t>r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dengan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14" dirty="0">
                <a:latin typeface="Arial MT"/>
                <a:cs typeface="Arial MT"/>
              </a:rPr>
              <a:t>t  </a:t>
            </a:r>
            <a:r>
              <a:rPr sz="2450" spc="-250" dirty="0">
                <a:latin typeface="Arial MT"/>
                <a:cs typeface="Arial MT"/>
              </a:rPr>
              <a:t>semen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didalam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35" dirty="0">
                <a:latin typeface="Arial MT"/>
                <a:cs typeface="Arial MT"/>
              </a:rPr>
              <a:t>campuran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adukan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95" dirty="0">
                <a:latin typeface="Arial MT"/>
                <a:cs typeface="Arial MT"/>
              </a:rPr>
              <a:t>beton.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40" dirty="0">
                <a:latin typeface="Arial MT"/>
                <a:cs typeface="Arial MT"/>
              </a:rPr>
              <a:t>Hubungan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00" dirty="0">
                <a:latin typeface="Arial MT"/>
                <a:cs typeface="Arial MT"/>
              </a:rPr>
              <a:t>antara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85" dirty="0">
                <a:latin typeface="Arial MT"/>
                <a:cs typeface="Arial MT"/>
              </a:rPr>
              <a:t>fas </a:t>
            </a:r>
            <a:r>
              <a:rPr sz="2450" spc="-180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dengan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e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ua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on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60" dirty="0">
                <a:latin typeface="Arial MT"/>
                <a:cs typeface="Arial MT"/>
              </a:rPr>
              <a:t>menu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u</a:t>
            </a:r>
            <a:r>
              <a:rPr sz="2450" spc="-114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 </a:t>
            </a:r>
            <a:r>
              <a:rPr sz="2450" spc="-280" dirty="0">
                <a:latin typeface="Arial MT"/>
                <a:cs typeface="Arial MT"/>
              </a:rPr>
              <a:t>A</a:t>
            </a:r>
            <a:r>
              <a:rPr sz="2450" spc="-229" dirty="0">
                <a:latin typeface="Arial MT"/>
                <a:cs typeface="Arial MT"/>
              </a:rPr>
              <a:t>b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90" dirty="0">
                <a:latin typeface="Arial MT"/>
                <a:cs typeface="Arial MT"/>
              </a:rPr>
              <a:t>am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45" dirty="0">
                <a:latin typeface="Arial MT"/>
                <a:cs typeface="Arial MT"/>
              </a:rPr>
              <a:t>(</a:t>
            </a:r>
            <a:r>
              <a:rPr sz="2450" spc="-229" dirty="0">
                <a:latin typeface="Arial MT"/>
                <a:cs typeface="Arial MT"/>
              </a:rPr>
              <a:t>1919</a:t>
            </a:r>
            <a:r>
              <a:rPr sz="2450" spc="-140" dirty="0">
                <a:latin typeface="Arial MT"/>
                <a:cs typeface="Arial MT"/>
              </a:rPr>
              <a:t>)</a:t>
            </a:r>
            <a:endParaRPr sz="2450">
              <a:latin typeface="Arial MT"/>
              <a:cs typeface="Arial MT"/>
            </a:endParaRPr>
          </a:p>
          <a:p>
            <a:pPr marL="320675" marR="6376035">
              <a:lnSpc>
                <a:spcPct val="123200"/>
              </a:lnSpc>
            </a:pPr>
            <a:r>
              <a:rPr sz="2450" spc="-114" dirty="0">
                <a:latin typeface="Arial MT"/>
                <a:cs typeface="Arial MT"/>
              </a:rPr>
              <a:t>f</a:t>
            </a:r>
            <a:r>
              <a:rPr sz="2475" spc="-225" baseline="-20202" dirty="0">
                <a:latin typeface="Arial MT"/>
                <a:cs typeface="Arial MT"/>
              </a:rPr>
              <a:t>c</a:t>
            </a:r>
            <a:r>
              <a:rPr sz="2450" spc="-245" dirty="0">
                <a:latin typeface="Arial MT"/>
                <a:cs typeface="Arial MT"/>
              </a:rPr>
              <a:t>=</a:t>
            </a:r>
            <a:r>
              <a:rPr sz="2450" spc="-185" dirty="0">
                <a:latin typeface="Arial MT"/>
                <a:cs typeface="Arial MT"/>
              </a:rPr>
              <a:t>A/(</a:t>
            </a:r>
            <a:r>
              <a:rPr sz="2450" spc="-280" dirty="0">
                <a:latin typeface="Arial MT"/>
                <a:cs typeface="Arial MT"/>
              </a:rPr>
              <a:t>B</a:t>
            </a:r>
            <a:r>
              <a:rPr sz="2475" spc="-247" baseline="25252" dirty="0">
                <a:latin typeface="Arial MT"/>
                <a:cs typeface="Arial MT"/>
              </a:rPr>
              <a:t>1</a:t>
            </a:r>
            <a:r>
              <a:rPr sz="2475" spc="-187" baseline="25252" dirty="0">
                <a:latin typeface="Arial MT"/>
                <a:cs typeface="Arial MT"/>
              </a:rPr>
              <a:t>,5</a:t>
            </a:r>
            <a:r>
              <a:rPr sz="2475" spc="-232" baseline="25252" dirty="0">
                <a:latin typeface="Arial MT"/>
                <a:cs typeface="Arial MT"/>
              </a:rPr>
              <a:t>x</a:t>
            </a:r>
            <a:r>
              <a:rPr sz="2450" spc="-125" dirty="0">
                <a:latin typeface="Arial MT"/>
                <a:cs typeface="Arial MT"/>
              </a:rPr>
              <a:t>)  </a:t>
            </a:r>
            <a:r>
              <a:rPr sz="2450" spc="-235" dirty="0">
                <a:latin typeface="Arial MT"/>
                <a:cs typeface="Arial MT"/>
              </a:rPr>
              <a:t>dengan</a:t>
            </a:r>
            <a:endParaRPr sz="2450">
              <a:latin typeface="Arial MT"/>
              <a:cs typeface="Arial MT"/>
            </a:endParaRPr>
          </a:p>
          <a:p>
            <a:pPr marL="320675">
              <a:lnSpc>
                <a:spcPct val="100000"/>
              </a:lnSpc>
              <a:spcBef>
                <a:spcPts val="685"/>
              </a:spcBef>
            </a:pPr>
            <a:r>
              <a:rPr sz="2450" spc="-114" dirty="0">
                <a:latin typeface="Arial MT"/>
                <a:cs typeface="Arial MT"/>
              </a:rPr>
              <a:t>f</a:t>
            </a:r>
            <a:r>
              <a:rPr sz="2475" spc="-225" baseline="-20202" dirty="0">
                <a:latin typeface="Arial MT"/>
                <a:cs typeface="Arial MT"/>
              </a:rPr>
              <a:t>c</a:t>
            </a:r>
            <a:r>
              <a:rPr sz="2475" spc="-127" baseline="-20202" dirty="0">
                <a:latin typeface="Arial MT"/>
                <a:cs typeface="Arial MT"/>
              </a:rPr>
              <a:t> </a:t>
            </a:r>
            <a:r>
              <a:rPr sz="2450" spc="-245" dirty="0">
                <a:latin typeface="Arial MT"/>
                <a:cs typeface="Arial MT"/>
              </a:rPr>
              <a:t>=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ua</a:t>
            </a:r>
            <a:r>
              <a:rPr sz="2450" spc="-114" dirty="0">
                <a:latin typeface="Arial MT"/>
                <a:cs typeface="Arial MT"/>
              </a:rPr>
              <a:t>t 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0" dirty="0">
                <a:latin typeface="Arial MT"/>
                <a:cs typeface="Arial MT"/>
              </a:rPr>
              <a:t>ek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on</a:t>
            </a:r>
            <a:r>
              <a:rPr sz="2450" spc="-114" dirty="0">
                <a:latin typeface="Arial MT"/>
                <a:cs typeface="Arial MT"/>
              </a:rPr>
              <a:t>,</a:t>
            </a:r>
            <a:endParaRPr sz="2450">
              <a:latin typeface="Arial MT"/>
              <a:cs typeface="Arial MT"/>
            </a:endParaRPr>
          </a:p>
          <a:p>
            <a:pPr marL="320675" marR="1423035">
              <a:lnSpc>
                <a:spcPts val="3620"/>
              </a:lnSpc>
              <a:spcBef>
                <a:spcPts val="130"/>
              </a:spcBef>
            </a:pPr>
            <a:r>
              <a:rPr sz="2450" spc="-229" dirty="0">
                <a:latin typeface="Arial MT"/>
                <a:cs typeface="Arial MT"/>
              </a:rPr>
              <a:t>A,B=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00" dirty="0">
                <a:latin typeface="Arial MT"/>
                <a:cs typeface="Arial MT"/>
              </a:rPr>
              <a:t>konstanta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80" dirty="0">
                <a:latin typeface="Arial MT"/>
                <a:cs typeface="Arial MT"/>
              </a:rPr>
              <a:t>(fungsi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75" dirty="0">
                <a:latin typeface="Arial MT"/>
                <a:cs typeface="Arial MT"/>
              </a:rPr>
              <a:t>dari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55" dirty="0">
                <a:latin typeface="Arial MT"/>
                <a:cs typeface="Arial MT"/>
              </a:rPr>
              <a:t>sifat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semen,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95" dirty="0">
                <a:latin typeface="Arial MT"/>
                <a:cs typeface="Arial MT"/>
              </a:rPr>
              <a:t>agregat,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dsb) </a:t>
            </a:r>
            <a:r>
              <a:rPr sz="2450" spc="-665" dirty="0">
                <a:latin typeface="Arial MT"/>
                <a:cs typeface="Arial MT"/>
              </a:rPr>
              <a:t> </a:t>
            </a:r>
            <a:r>
              <a:rPr sz="2450" spc="-280" dirty="0">
                <a:latin typeface="Arial MT"/>
                <a:cs typeface="Arial MT"/>
              </a:rPr>
              <a:t>X</a:t>
            </a:r>
            <a:r>
              <a:rPr sz="2450" spc="-245" dirty="0">
                <a:latin typeface="Arial MT"/>
                <a:cs typeface="Arial MT"/>
              </a:rPr>
              <a:t>=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pe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band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29" dirty="0">
                <a:latin typeface="Arial MT"/>
                <a:cs typeface="Arial MT"/>
              </a:rPr>
              <a:t>ngan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14" dirty="0">
                <a:latin typeface="Arial MT"/>
                <a:cs typeface="Arial MT"/>
              </a:rPr>
              <a:t>t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dan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54" dirty="0">
                <a:latin typeface="Arial MT"/>
                <a:cs typeface="Arial MT"/>
              </a:rPr>
              <a:t>r</a:t>
            </a:r>
            <a:r>
              <a:rPr sz="2450" spc="-114" dirty="0">
                <a:latin typeface="Arial MT"/>
                <a:cs typeface="Arial MT"/>
              </a:rPr>
              <a:t>.</a:t>
            </a:r>
            <a:endParaRPr sz="2450">
              <a:latin typeface="Arial MT"/>
              <a:cs typeface="Arial MT"/>
            </a:endParaRPr>
          </a:p>
          <a:p>
            <a:pPr marL="320675">
              <a:lnSpc>
                <a:spcPct val="100000"/>
              </a:lnSpc>
              <a:spcBef>
                <a:spcPts val="450"/>
              </a:spcBef>
            </a:pPr>
            <a:r>
              <a:rPr sz="2450" spc="-229" dirty="0">
                <a:latin typeface="Arial MT"/>
                <a:cs typeface="Arial MT"/>
              </a:rPr>
              <a:t>n</a:t>
            </a:r>
            <a:r>
              <a:rPr sz="2450" spc="-100" dirty="0">
                <a:latin typeface="Arial MT"/>
                <a:cs typeface="Arial MT"/>
              </a:rPr>
              <a:t>il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95" dirty="0">
                <a:latin typeface="Arial MT"/>
                <a:cs typeface="Arial MT"/>
              </a:rPr>
              <a:t>i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20" dirty="0">
                <a:latin typeface="Arial MT"/>
                <a:cs typeface="Arial MT"/>
              </a:rPr>
              <a:t>f</a:t>
            </a:r>
            <a:r>
              <a:rPr sz="2450" spc="-220" dirty="0">
                <a:latin typeface="Arial MT"/>
                <a:cs typeface="Arial MT"/>
              </a:rPr>
              <a:t>ak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o</a:t>
            </a:r>
            <a:r>
              <a:rPr sz="2450" spc="-140" dirty="0">
                <a:latin typeface="Arial MT"/>
                <a:cs typeface="Arial MT"/>
              </a:rPr>
              <a:t>r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140" dirty="0">
                <a:latin typeface="Arial MT"/>
                <a:cs typeface="Arial MT"/>
              </a:rPr>
              <a:t>r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0</a:t>
            </a:r>
            <a:r>
              <a:rPr sz="2450" spc="-120" dirty="0">
                <a:latin typeface="Arial MT"/>
                <a:cs typeface="Arial MT"/>
              </a:rPr>
              <a:t>,</a:t>
            </a:r>
            <a:r>
              <a:rPr sz="2450" spc="-229" dirty="0">
                <a:latin typeface="Arial MT"/>
                <a:cs typeface="Arial MT"/>
              </a:rPr>
              <a:t>4</a:t>
            </a:r>
            <a:r>
              <a:rPr sz="2450" spc="-145" dirty="0">
                <a:latin typeface="Arial MT"/>
                <a:cs typeface="Arial MT"/>
              </a:rPr>
              <a:t>-</a:t>
            </a:r>
            <a:r>
              <a:rPr sz="2450" spc="-229" dirty="0">
                <a:latin typeface="Arial MT"/>
                <a:cs typeface="Arial MT"/>
              </a:rPr>
              <a:t>0</a:t>
            </a:r>
            <a:r>
              <a:rPr sz="2450" spc="-180" dirty="0">
                <a:latin typeface="Arial MT"/>
                <a:cs typeface="Arial MT"/>
              </a:rPr>
              <a:t>,6</a:t>
            </a:r>
            <a:endParaRPr sz="2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30632" y="1002635"/>
            <a:ext cx="8395335" cy="55048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39725" marR="43180" indent="-289560">
              <a:lnSpc>
                <a:spcPct val="101400"/>
              </a:lnSpc>
              <a:spcBef>
                <a:spcPts val="90"/>
              </a:spcBef>
            </a:pPr>
            <a:r>
              <a:rPr sz="2450" spc="-229" dirty="0">
                <a:latin typeface="Arial MT"/>
                <a:cs typeface="Arial MT"/>
              </a:rPr>
              <a:t>d</a:t>
            </a:r>
            <a:r>
              <a:rPr sz="2450" spc="-114" dirty="0">
                <a:latin typeface="Arial MT"/>
                <a:cs typeface="Arial MT"/>
              </a:rPr>
              <a:t>. </a:t>
            </a:r>
            <a:r>
              <a:rPr sz="2450" spc="-210" dirty="0">
                <a:latin typeface="Arial MT"/>
                <a:cs typeface="Arial MT"/>
              </a:rPr>
              <a:t>J</a:t>
            </a:r>
            <a:r>
              <a:rPr sz="2450" spc="-290" dirty="0">
                <a:latin typeface="Arial MT"/>
                <a:cs typeface="Arial MT"/>
              </a:rPr>
              <a:t>um</a:t>
            </a:r>
            <a:r>
              <a:rPr sz="2450" spc="-100" dirty="0">
                <a:latin typeface="Arial MT"/>
                <a:cs typeface="Arial MT"/>
              </a:rPr>
              <a:t>l</a:t>
            </a:r>
            <a:r>
              <a:rPr sz="2450" spc="-229" dirty="0">
                <a:latin typeface="Arial MT"/>
                <a:cs typeface="Arial MT"/>
              </a:rPr>
              <a:t>ah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r>
              <a:rPr sz="2450" spc="-114" dirty="0">
                <a:latin typeface="Arial MT"/>
                <a:cs typeface="Arial MT"/>
              </a:rPr>
              <a:t>, </a:t>
            </a:r>
            <a:r>
              <a:rPr sz="2450" spc="-280" dirty="0">
                <a:latin typeface="Arial MT"/>
                <a:cs typeface="Arial MT"/>
              </a:rPr>
              <a:t>P</a:t>
            </a:r>
            <a:r>
              <a:rPr sz="2450" spc="-229" dirty="0">
                <a:latin typeface="Arial MT"/>
                <a:cs typeface="Arial MT"/>
              </a:rPr>
              <a:t>ada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20" dirty="0">
                <a:latin typeface="Arial MT"/>
                <a:cs typeface="Arial MT"/>
              </a:rPr>
              <a:t>f</a:t>
            </a:r>
            <a:r>
              <a:rPr sz="2450" spc="-220" dirty="0">
                <a:latin typeface="Arial MT"/>
                <a:cs typeface="Arial MT"/>
              </a:rPr>
              <a:t>ak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o</a:t>
            </a:r>
            <a:r>
              <a:rPr sz="2450" spc="-140" dirty="0">
                <a:latin typeface="Arial MT"/>
                <a:cs typeface="Arial MT"/>
              </a:rPr>
              <a:t>r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140" dirty="0">
                <a:latin typeface="Arial MT"/>
                <a:cs typeface="Arial MT"/>
              </a:rPr>
              <a:t>r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70" dirty="0">
                <a:latin typeface="Arial MT"/>
                <a:cs typeface="Arial MT"/>
              </a:rPr>
              <a:t>ama</a:t>
            </a:r>
            <a:r>
              <a:rPr sz="2450" spc="-114" dirty="0">
                <a:latin typeface="Arial MT"/>
                <a:cs typeface="Arial MT"/>
              </a:rPr>
              <a:t>, </a:t>
            </a:r>
            <a:r>
              <a:rPr sz="2450" spc="-100" dirty="0">
                <a:latin typeface="Arial MT"/>
                <a:cs typeface="Arial MT"/>
              </a:rPr>
              <a:t>j</a:t>
            </a:r>
            <a:r>
              <a:rPr sz="2450" spc="-290" dirty="0">
                <a:latin typeface="Arial MT"/>
                <a:cs typeface="Arial MT"/>
              </a:rPr>
              <a:t>um</a:t>
            </a:r>
            <a:r>
              <a:rPr sz="2450" spc="-100" dirty="0">
                <a:latin typeface="Arial MT"/>
                <a:cs typeface="Arial MT"/>
              </a:rPr>
              <a:t>l</a:t>
            </a:r>
            <a:r>
              <a:rPr sz="2450" spc="-229" dirty="0">
                <a:latin typeface="Arial MT"/>
                <a:cs typeface="Arial MT"/>
              </a:rPr>
              <a:t>ah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15" dirty="0">
                <a:latin typeface="Arial MT"/>
                <a:cs typeface="Arial MT"/>
              </a:rPr>
              <a:t>emen  </a:t>
            </a:r>
            <a:r>
              <a:rPr sz="2450" spc="-229" dirty="0">
                <a:latin typeface="Arial MT"/>
                <a:cs typeface="Arial MT"/>
              </a:rPr>
              <a:t>menunjukan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00" dirty="0">
                <a:latin typeface="Arial MT"/>
                <a:cs typeface="Arial MT"/>
              </a:rPr>
              <a:t>pula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jumlah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pasta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200" dirty="0">
                <a:latin typeface="Arial MT"/>
                <a:cs typeface="Arial MT"/>
              </a:rPr>
              <a:t>(air+semen).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185" dirty="0">
                <a:latin typeface="Arial MT"/>
                <a:cs typeface="Arial MT"/>
              </a:rPr>
              <a:t>Jika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50" dirty="0">
                <a:latin typeface="Arial MT"/>
                <a:cs typeface="Arial MT"/>
              </a:rPr>
              <a:t>semen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165" dirty="0">
                <a:latin typeface="Arial MT"/>
                <a:cs typeface="Arial MT"/>
              </a:rPr>
              <a:t>sedikit,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pasta </a:t>
            </a:r>
            <a:r>
              <a:rPr sz="2450" spc="-665" dirty="0">
                <a:latin typeface="Arial MT"/>
                <a:cs typeface="Arial MT"/>
              </a:rPr>
              <a:t> </a:t>
            </a:r>
            <a:r>
              <a:rPr sz="2450" spc="-165" dirty="0">
                <a:latin typeface="Arial MT"/>
                <a:cs typeface="Arial MT"/>
              </a:rPr>
              <a:t>sedikit,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15" dirty="0">
                <a:latin typeface="Arial MT"/>
                <a:cs typeface="Arial MT"/>
              </a:rPr>
              <a:t>kurang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menyelimuti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95" dirty="0">
                <a:latin typeface="Arial MT"/>
                <a:cs typeface="Arial MT"/>
              </a:rPr>
              <a:t>agregat,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215" dirty="0">
                <a:latin typeface="Arial MT"/>
                <a:cs typeface="Arial MT"/>
              </a:rPr>
              <a:t>kurang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0" dirty="0">
                <a:latin typeface="Arial MT"/>
                <a:cs typeface="Arial MT"/>
              </a:rPr>
              <a:t>merekatkan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195" dirty="0">
                <a:latin typeface="Arial MT"/>
                <a:cs typeface="Arial MT"/>
              </a:rPr>
              <a:t>agregat. </a:t>
            </a:r>
            <a:r>
              <a:rPr sz="2450" spc="-190" dirty="0">
                <a:latin typeface="Arial MT"/>
                <a:cs typeface="Arial MT"/>
              </a:rPr>
              <a:t> </a:t>
            </a:r>
            <a:r>
              <a:rPr sz="2450" spc="-220" dirty="0">
                <a:latin typeface="Arial MT"/>
                <a:cs typeface="Arial MT"/>
              </a:rPr>
              <a:t>Terlalu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5" dirty="0">
                <a:latin typeface="Arial MT"/>
                <a:cs typeface="Arial MT"/>
              </a:rPr>
              <a:t>banyak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semen,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pasta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banyak,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kekuatan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beton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rendah,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215" dirty="0">
                <a:latin typeface="Arial MT"/>
                <a:cs typeface="Arial MT"/>
              </a:rPr>
              <a:t>karena </a:t>
            </a:r>
            <a:r>
              <a:rPr sz="2450" spc="-210" dirty="0">
                <a:latin typeface="Arial MT"/>
                <a:cs typeface="Arial MT"/>
              </a:rPr>
              <a:t> kekuatan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pasta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80" dirty="0">
                <a:latin typeface="Arial MT"/>
                <a:cs typeface="Arial MT"/>
              </a:rPr>
              <a:t>lebih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0" dirty="0">
                <a:latin typeface="Arial MT"/>
                <a:cs typeface="Arial MT"/>
              </a:rPr>
              <a:t>rendah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75" dirty="0">
                <a:latin typeface="Arial MT"/>
                <a:cs typeface="Arial MT"/>
              </a:rPr>
              <a:t>dari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kekuatan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95" dirty="0">
                <a:latin typeface="Arial MT"/>
                <a:cs typeface="Arial MT"/>
              </a:rPr>
              <a:t>agregat.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5" dirty="0">
                <a:latin typeface="Arial MT"/>
                <a:cs typeface="Arial MT"/>
              </a:rPr>
              <a:t>Jumlah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50" dirty="0">
                <a:latin typeface="Arial MT"/>
                <a:cs typeface="Arial MT"/>
              </a:rPr>
              <a:t>semen </a:t>
            </a:r>
            <a:r>
              <a:rPr sz="2450" spc="-245" dirty="0">
                <a:latin typeface="Arial MT"/>
                <a:cs typeface="Arial MT"/>
              </a:rPr>
              <a:t> </a:t>
            </a:r>
            <a:r>
              <a:rPr sz="2450" spc="-280" dirty="0">
                <a:latin typeface="Arial MT"/>
                <a:cs typeface="Arial MT"/>
              </a:rPr>
              <a:t>umumn</a:t>
            </a:r>
            <a:r>
              <a:rPr sz="2450" spc="-210" dirty="0">
                <a:latin typeface="Arial MT"/>
                <a:cs typeface="Arial MT"/>
              </a:rPr>
              <a:t>y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245" dirty="0">
                <a:latin typeface="Arial MT"/>
                <a:cs typeface="Arial MT"/>
              </a:rPr>
              <a:t>=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280</a:t>
            </a:r>
            <a:r>
              <a:rPr sz="2450" spc="-145" dirty="0">
                <a:latin typeface="Arial MT"/>
                <a:cs typeface="Arial MT"/>
              </a:rPr>
              <a:t>-</a:t>
            </a:r>
            <a:r>
              <a:rPr sz="2450" spc="-229" dirty="0">
                <a:latin typeface="Arial MT"/>
                <a:cs typeface="Arial MT"/>
              </a:rPr>
              <a:t>400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g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35" dirty="0">
                <a:latin typeface="Arial MT"/>
                <a:cs typeface="Arial MT"/>
              </a:rPr>
              <a:t>/m</a:t>
            </a:r>
            <a:r>
              <a:rPr sz="2475" spc="-247" baseline="25252" dirty="0">
                <a:latin typeface="Arial MT"/>
                <a:cs typeface="Arial MT"/>
              </a:rPr>
              <a:t>3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on</a:t>
            </a:r>
            <a:r>
              <a:rPr sz="2450" spc="-114" dirty="0">
                <a:latin typeface="Arial MT"/>
                <a:cs typeface="Arial MT"/>
              </a:rPr>
              <a:t>.</a:t>
            </a:r>
            <a:endParaRPr sz="2450">
              <a:latin typeface="Arial MT"/>
              <a:cs typeface="Arial MT"/>
            </a:endParaRPr>
          </a:p>
          <a:p>
            <a:pPr marL="50800">
              <a:lnSpc>
                <a:spcPct val="100000"/>
              </a:lnSpc>
              <a:spcBef>
                <a:spcPts val="685"/>
              </a:spcBef>
            </a:pPr>
            <a:r>
              <a:rPr sz="2450" spc="-229" dirty="0">
                <a:latin typeface="Arial MT"/>
                <a:cs typeface="Arial MT"/>
              </a:rPr>
              <a:t>e</a:t>
            </a:r>
            <a:r>
              <a:rPr sz="2450" spc="-114" dirty="0">
                <a:latin typeface="Arial MT"/>
                <a:cs typeface="Arial MT"/>
              </a:rPr>
              <a:t>. </a:t>
            </a:r>
            <a:r>
              <a:rPr sz="2450" spc="-210" dirty="0">
                <a:latin typeface="Arial MT"/>
                <a:cs typeface="Arial MT"/>
              </a:rPr>
              <a:t>J</a:t>
            </a:r>
            <a:r>
              <a:rPr sz="2450" spc="-229" dirty="0">
                <a:latin typeface="Arial MT"/>
                <a:cs typeface="Arial MT"/>
              </a:rPr>
              <a:t>en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r>
              <a:rPr sz="2450" spc="-114" dirty="0">
                <a:latin typeface="Arial MT"/>
                <a:cs typeface="Arial MT"/>
              </a:rPr>
              <a:t>, </a:t>
            </a:r>
            <a:r>
              <a:rPr sz="2450" spc="-229" dirty="0">
                <a:latin typeface="Arial MT"/>
                <a:cs typeface="Arial MT"/>
              </a:rPr>
              <a:t>ada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5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00" dirty="0">
                <a:latin typeface="Arial MT"/>
                <a:cs typeface="Arial MT"/>
              </a:rPr>
              <a:t>j</a:t>
            </a:r>
            <a:r>
              <a:rPr sz="2450" spc="-229" dirty="0">
                <a:latin typeface="Arial MT"/>
                <a:cs typeface="Arial MT"/>
              </a:rPr>
              <a:t>en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endParaRPr sz="2450">
              <a:latin typeface="Arial MT"/>
              <a:cs typeface="Arial MT"/>
            </a:endParaRPr>
          </a:p>
          <a:p>
            <a:pPr marL="616585" indent="-283845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617220" algn="l"/>
              </a:tabLst>
            </a:pPr>
            <a:r>
              <a:rPr sz="2450" spc="-300" dirty="0">
                <a:latin typeface="Arial MT"/>
                <a:cs typeface="Arial MT"/>
              </a:rPr>
              <a:t>T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29" dirty="0">
                <a:latin typeface="Arial MT"/>
                <a:cs typeface="Arial MT"/>
              </a:rPr>
              <a:t>pe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20" dirty="0">
                <a:latin typeface="Arial MT"/>
                <a:cs typeface="Arial MT"/>
              </a:rPr>
              <a:t>I</a:t>
            </a:r>
            <a:r>
              <a:rPr sz="2450" spc="-114" dirty="0">
                <a:latin typeface="Arial MT"/>
                <a:cs typeface="Arial MT"/>
              </a:rPr>
              <a:t>,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no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90" dirty="0">
                <a:latin typeface="Arial MT"/>
                <a:cs typeface="Arial MT"/>
              </a:rPr>
              <a:t>ma</a:t>
            </a:r>
            <a:r>
              <a:rPr sz="2450" spc="-95" dirty="0">
                <a:latin typeface="Arial MT"/>
                <a:cs typeface="Arial MT"/>
              </a:rPr>
              <a:t>l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au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a</a:t>
            </a:r>
            <a:endParaRPr sz="2450">
              <a:latin typeface="Arial MT"/>
              <a:cs typeface="Arial MT"/>
            </a:endParaRPr>
          </a:p>
          <a:p>
            <a:pPr marL="616585" indent="-283845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617220" algn="l"/>
              </a:tabLst>
            </a:pPr>
            <a:r>
              <a:rPr sz="2450" spc="-175" dirty="0">
                <a:latin typeface="Arial MT"/>
                <a:cs typeface="Arial MT"/>
              </a:rPr>
              <a:t>TipeII,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50" dirty="0">
                <a:latin typeface="Arial MT"/>
                <a:cs typeface="Arial MT"/>
              </a:rPr>
              <a:t>semen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tahan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70" dirty="0">
                <a:latin typeface="Arial MT"/>
                <a:cs typeface="Arial MT"/>
              </a:rPr>
              <a:t>sulfat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dan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5" dirty="0">
                <a:latin typeface="Arial MT"/>
                <a:cs typeface="Arial MT"/>
              </a:rPr>
              <a:t>panas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80" dirty="0">
                <a:latin typeface="Arial MT"/>
                <a:cs typeface="Arial MT"/>
              </a:rPr>
              <a:t>hidrasi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sedang,</a:t>
            </a:r>
            <a:endParaRPr sz="2450">
              <a:latin typeface="Arial MT"/>
              <a:cs typeface="Arial MT"/>
            </a:endParaRPr>
          </a:p>
          <a:p>
            <a:pPr marL="616585" indent="-283845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617220" algn="l"/>
              </a:tabLst>
            </a:pPr>
            <a:r>
              <a:rPr sz="2450" spc="-300" dirty="0">
                <a:latin typeface="Arial MT"/>
                <a:cs typeface="Arial MT"/>
              </a:rPr>
              <a:t>T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29" dirty="0">
                <a:latin typeface="Arial MT"/>
                <a:cs typeface="Arial MT"/>
              </a:rPr>
              <a:t>pe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20" dirty="0">
                <a:latin typeface="Arial MT"/>
                <a:cs typeface="Arial MT"/>
              </a:rPr>
              <a:t>III</a:t>
            </a:r>
            <a:r>
              <a:rPr sz="2450" spc="-114" dirty="0">
                <a:latin typeface="Arial MT"/>
                <a:cs typeface="Arial MT"/>
              </a:rPr>
              <a:t>,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y</a:t>
            </a:r>
            <a:r>
              <a:rPr sz="2450" spc="-229" dirty="0">
                <a:latin typeface="Arial MT"/>
                <a:cs typeface="Arial MT"/>
              </a:rPr>
              <a:t>ang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ua</a:t>
            </a:r>
            <a:r>
              <a:rPr sz="2450" spc="-114" dirty="0">
                <a:latin typeface="Arial MT"/>
                <a:cs typeface="Arial MT"/>
              </a:rPr>
              <a:t>t 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300" dirty="0">
                <a:latin typeface="Arial MT"/>
                <a:cs typeface="Arial MT"/>
              </a:rPr>
              <a:t>w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00" dirty="0">
                <a:latin typeface="Arial MT"/>
                <a:cs typeface="Arial MT"/>
              </a:rPr>
              <a:t>l</a:t>
            </a:r>
            <a:r>
              <a:rPr sz="2450" spc="-229" dirty="0">
                <a:latin typeface="Arial MT"/>
                <a:cs typeface="Arial MT"/>
              </a:rPr>
              <a:t>n</a:t>
            </a:r>
            <a:r>
              <a:rPr sz="2450" spc="-210" dirty="0">
                <a:latin typeface="Arial MT"/>
                <a:cs typeface="Arial MT"/>
              </a:rPr>
              <a:t>y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95" dirty="0">
                <a:latin typeface="Arial MT"/>
                <a:cs typeface="Arial MT"/>
              </a:rPr>
              <a:t>i</a:t>
            </a:r>
            <a:r>
              <a:rPr sz="2450" spc="-229" dirty="0">
                <a:latin typeface="Arial MT"/>
                <a:cs typeface="Arial MT"/>
              </a:rPr>
              <a:t>ngg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114" dirty="0">
                <a:latin typeface="Arial MT"/>
                <a:cs typeface="Arial MT"/>
              </a:rPr>
              <a:t>,</a:t>
            </a:r>
            <a:endParaRPr sz="2450">
              <a:latin typeface="Arial MT"/>
              <a:cs typeface="Arial MT"/>
            </a:endParaRPr>
          </a:p>
          <a:p>
            <a:pPr marL="616585" indent="-283845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617220" algn="l"/>
              </a:tabLst>
            </a:pPr>
            <a:r>
              <a:rPr sz="2450" spc="-300" dirty="0">
                <a:latin typeface="Arial MT"/>
                <a:cs typeface="Arial MT"/>
              </a:rPr>
              <a:t>T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29" dirty="0">
                <a:latin typeface="Arial MT"/>
                <a:cs typeface="Arial MT"/>
              </a:rPr>
              <a:t>pe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20" dirty="0">
                <a:latin typeface="Arial MT"/>
                <a:cs typeface="Arial MT"/>
              </a:rPr>
              <a:t>I</a:t>
            </a:r>
            <a:r>
              <a:rPr sz="2450" spc="-470" dirty="0">
                <a:latin typeface="Arial MT"/>
                <a:cs typeface="Arial MT"/>
              </a:rPr>
              <a:t>V</a:t>
            </a:r>
            <a:r>
              <a:rPr sz="2450" spc="-114" dirty="0">
                <a:latin typeface="Arial MT"/>
                <a:cs typeface="Arial MT"/>
              </a:rPr>
              <a:t>,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y</a:t>
            </a:r>
            <a:r>
              <a:rPr sz="2450" spc="-229" dirty="0">
                <a:latin typeface="Arial MT"/>
                <a:cs typeface="Arial MT"/>
              </a:rPr>
              <a:t>ang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pana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h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29" dirty="0">
                <a:latin typeface="Arial MT"/>
                <a:cs typeface="Arial MT"/>
              </a:rPr>
              <a:t>d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29" dirty="0">
                <a:latin typeface="Arial MT"/>
                <a:cs typeface="Arial MT"/>
              </a:rPr>
              <a:t>n</a:t>
            </a:r>
            <a:r>
              <a:rPr sz="2450" spc="-210" dirty="0">
                <a:latin typeface="Arial MT"/>
                <a:cs typeface="Arial MT"/>
              </a:rPr>
              <a:t>y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endah</a:t>
            </a:r>
            <a:r>
              <a:rPr sz="2450" spc="-114" dirty="0">
                <a:latin typeface="Arial MT"/>
                <a:cs typeface="Arial MT"/>
              </a:rPr>
              <a:t>,</a:t>
            </a:r>
            <a:endParaRPr sz="2450">
              <a:latin typeface="Arial MT"/>
              <a:cs typeface="Arial MT"/>
            </a:endParaRPr>
          </a:p>
          <a:p>
            <a:pPr marL="50800" marR="1690370" indent="282575">
              <a:lnSpc>
                <a:spcPct val="123200"/>
              </a:lnSpc>
              <a:buAutoNum type="arabicPeriod"/>
              <a:tabLst>
                <a:tab pos="617220" algn="l"/>
              </a:tabLst>
            </a:pPr>
            <a:r>
              <a:rPr sz="2450" spc="-300" dirty="0">
                <a:latin typeface="Arial MT"/>
                <a:cs typeface="Arial MT"/>
              </a:rPr>
              <a:t>T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29" dirty="0">
                <a:latin typeface="Arial MT"/>
                <a:cs typeface="Arial MT"/>
              </a:rPr>
              <a:t>pe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470" dirty="0">
                <a:latin typeface="Arial MT"/>
                <a:cs typeface="Arial MT"/>
              </a:rPr>
              <a:t>V</a:t>
            </a:r>
            <a:r>
              <a:rPr sz="2450" spc="-114" dirty="0">
                <a:latin typeface="Arial MT"/>
                <a:cs typeface="Arial MT"/>
              </a:rPr>
              <a:t>,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y</a:t>
            </a:r>
            <a:r>
              <a:rPr sz="2450" spc="-229" dirty="0">
                <a:latin typeface="Arial MT"/>
                <a:cs typeface="Arial MT"/>
              </a:rPr>
              <a:t>ang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anga</a:t>
            </a:r>
            <a:r>
              <a:rPr sz="2450" spc="-114" dirty="0">
                <a:latin typeface="Arial MT"/>
                <a:cs typeface="Arial MT"/>
              </a:rPr>
              <a:t>t 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ahan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hadap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u</a:t>
            </a:r>
            <a:r>
              <a:rPr sz="2450" spc="-100" dirty="0">
                <a:latin typeface="Arial MT"/>
                <a:cs typeface="Arial MT"/>
              </a:rPr>
              <a:t>l</a:t>
            </a:r>
            <a:r>
              <a:rPr sz="2450" spc="-120" dirty="0">
                <a:latin typeface="Arial MT"/>
                <a:cs typeface="Arial MT"/>
              </a:rPr>
              <a:t>f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20" dirty="0">
                <a:latin typeface="Arial MT"/>
                <a:cs typeface="Arial MT"/>
              </a:rPr>
              <a:t>t.  </a:t>
            </a:r>
            <a:r>
              <a:rPr sz="2450" spc="-195" dirty="0">
                <a:latin typeface="Arial MT"/>
                <a:cs typeface="Arial MT"/>
              </a:rPr>
              <a:t>Selain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50" dirty="0">
                <a:latin typeface="Arial MT"/>
                <a:cs typeface="Arial MT"/>
              </a:rPr>
              <a:t>itu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ada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00" dirty="0">
                <a:latin typeface="Arial MT"/>
                <a:cs typeface="Arial MT"/>
              </a:rPr>
              <a:t>juga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50" dirty="0">
                <a:latin typeface="Arial MT"/>
                <a:cs typeface="Arial MT"/>
              </a:rPr>
              <a:t>semen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75" dirty="0">
                <a:latin typeface="Arial MT"/>
                <a:cs typeface="Arial MT"/>
              </a:rPr>
              <a:t>jenis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55" dirty="0">
                <a:latin typeface="Arial MT"/>
                <a:cs typeface="Arial MT"/>
              </a:rPr>
              <a:t>lain,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80" dirty="0">
                <a:latin typeface="Arial MT"/>
                <a:cs typeface="Arial MT"/>
              </a:rPr>
              <a:t>yaitu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50" dirty="0">
                <a:latin typeface="Arial MT"/>
                <a:cs typeface="Arial MT"/>
              </a:rPr>
              <a:t>semen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00" dirty="0">
                <a:latin typeface="Arial MT"/>
                <a:cs typeface="Arial MT"/>
              </a:rPr>
              <a:t>pozolan.</a:t>
            </a:r>
            <a:endParaRPr sz="2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68732" y="1443654"/>
            <a:ext cx="6901815" cy="185293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450" spc="-120" dirty="0">
                <a:latin typeface="Arial MT"/>
                <a:cs typeface="Arial MT"/>
              </a:rPr>
              <a:t>f.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70" dirty="0">
                <a:latin typeface="Arial MT"/>
                <a:cs typeface="Arial MT"/>
              </a:rPr>
              <a:t>Sifat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95" dirty="0">
                <a:latin typeface="Arial MT"/>
                <a:cs typeface="Arial MT"/>
              </a:rPr>
              <a:t>agregat,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55" dirty="0">
                <a:latin typeface="Arial MT"/>
                <a:cs typeface="Arial MT"/>
              </a:rPr>
              <a:t>sifat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agregat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5" dirty="0">
                <a:latin typeface="Arial MT"/>
                <a:cs typeface="Arial MT"/>
              </a:rPr>
              <a:t>yang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mempegaruhi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55" dirty="0">
                <a:latin typeface="Arial MT"/>
                <a:cs typeface="Arial MT"/>
              </a:rPr>
              <a:t>sifat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95" dirty="0">
                <a:latin typeface="Arial MT"/>
                <a:cs typeface="Arial MT"/>
              </a:rPr>
              <a:t>beton,</a:t>
            </a:r>
            <a:endParaRPr sz="2450">
              <a:latin typeface="Arial MT"/>
              <a:cs typeface="Arial MT"/>
            </a:endParaRPr>
          </a:p>
          <a:p>
            <a:pPr marL="582930" indent="-288290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583565" algn="l"/>
              </a:tabLst>
            </a:pPr>
            <a:r>
              <a:rPr sz="2450" spc="-28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e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pe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90" dirty="0">
                <a:latin typeface="Arial MT"/>
                <a:cs typeface="Arial MT"/>
              </a:rPr>
              <a:t>mu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aan</a:t>
            </a:r>
            <a:r>
              <a:rPr sz="2450" spc="-114" dirty="0">
                <a:latin typeface="Arial MT"/>
                <a:cs typeface="Arial MT"/>
              </a:rPr>
              <a:t>,</a:t>
            </a:r>
            <a:endParaRPr sz="2450">
              <a:latin typeface="Arial MT"/>
              <a:cs typeface="Arial MT"/>
            </a:endParaRPr>
          </a:p>
          <a:p>
            <a:pPr marL="582930" indent="-288290">
              <a:lnSpc>
                <a:spcPct val="100000"/>
              </a:lnSpc>
              <a:spcBef>
                <a:spcPts val="685"/>
              </a:spcBef>
              <a:buAutoNum type="arabicPeriod"/>
              <a:tabLst>
                <a:tab pos="583565" algn="l"/>
              </a:tabLst>
            </a:pPr>
            <a:r>
              <a:rPr sz="2450" spc="-229" dirty="0">
                <a:latin typeface="Arial MT"/>
                <a:cs typeface="Arial MT"/>
              </a:rPr>
              <a:t>ben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0" dirty="0">
                <a:latin typeface="Arial MT"/>
                <a:cs typeface="Arial MT"/>
              </a:rPr>
              <a:t>uk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ag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ega</a:t>
            </a:r>
            <a:r>
              <a:rPr sz="2450" spc="-120" dirty="0">
                <a:latin typeface="Arial MT"/>
                <a:cs typeface="Arial MT"/>
              </a:rPr>
              <a:t>t,</a:t>
            </a:r>
            <a:endParaRPr sz="2450">
              <a:latin typeface="Arial MT"/>
              <a:cs typeface="Arial MT"/>
            </a:endParaRPr>
          </a:p>
          <a:p>
            <a:pPr marL="582930" indent="-288290">
              <a:lnSpc>
                <a:spcPct val="100000"/>
              </a:lnSpc>
              <a:spcBef>
                <a:spcPts val="580"/>
              </a:spcBef>
              <a:buAutoNum type="arabicPeriod"/>
              <a:tabLst>
                <a:tab pos="583565" algn="l"/>
              </a:tabLst>
            </a:pP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e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ua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ag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ega</a:t>
            </a:r>
            <a:r>
              <a:rPr sz="2450" spc="-120" dirty="0">
                <a:latin typeface="Arial MT"/>
                <a:cs typeface="Arial MT"/>
              </a:rPr>
              <a:t>t.</a:t>
            </a:r>
            <a:endParaRPr sz="2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6782" y="1411660"/>
            <a:ext cx="8518525" cy="0"/>
          </a:xfrm>
          <a:custGeom>
            <a:avLst/>
            <a:gdLst/>
            <a:ahLst/>
            <a:cxnLst/>
            <a:rect l="l" t="t" r="r" b="b"/>
            <a:pathLst>
              <a:path w="8518525">
                <a:moveTo>
                  <a:pt x="0" y="0"/>
                </a:moveTo>
                <a:lnTo>
                  <a:pt x="8518526" y="0"/>
                </a:lnTo>
              </a:path>
            </a:pathLst>
          </a:custGeom>
          <a:ln w="13145">
            <a:solidFill>
              <a:srgbClr val="AEC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75888" y="846865"/>
            <a:ext cx="2653030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300" b="0" u="none" spc="-390" dirty="0">
                <a:latin typeface="Arial MT"/>
                <a:cs typeface="Arial MT"/>
              </a:rPr>
              <a:t>B</a:t>
            </a:r>
            <a:r>
              <a:rPr sz="3300" b="0" u="none" spc="-325" dirty="0">
                <a:latin typeface="Arial MT"/>
                <a:cs typeface="Arial MT"/>
              </a:rPr>
              <a:t>e</a:t>
            </a:r>
            <a:r>
              <a:rPr sz="3300" b="0" u="none" spc="-200" dirty="0">
                <a:latin typeface="Arial MT"/>
                <a:cs typeface="Arial MT"/>
              </a:rPr>
              <a:t>r</a:t>
            </a:r>
            <a:r>
              <a:rPr sz="3300" b="0" u="none" spc="-325" dirty="0">
                <a:latin typeface="Arial MT"/>
                <a:cs typeface="Arial MT"/>
              </a:rPr>
              <a:t>a</a:t>
            </a:r>
            <a:r>
              <a:rPr sz="3300" b="0" u="none" spc="-165" dirty="0">
                <a:latin typeface="Arial MT"/>
                <a:cs typeface="Arial MT"/>
              </a:rPr>
              <a:t>t </a:t>
            </a:r>
            <a:r>
              <a:rPr sz="3300" b="0" u="none" spc="-135" dirty="0">
                <a:latin typeface="Arial MT"/>
                <a:cs typeface="Arial MT"/>
              </a:rPr>
              <a:t>j</a:t>
            </a:r>
            <a:r>
              <a:rPr sz="3300" b="0" u="none" spc="-325" dirty="0">
                <a:latin typeface="Arial MT"/>
                <a:cs typeface="Arial MT"/>
              </a:rPr>
              <a:t>en</a:t>
            </a:r>
            <a:r>
              <a:rPr sz="3300" b="0" u="none" spc="-135" dirty="0">
                <a:latin typeface="Arial MT"/>
                <a:cs typeface="Arial MT"/>
              </a:rPr>
              <a:t>i</a:t>
            </a:r>
            <a:r>
              <a:rPr sz="3300" b="0" u="none" spc="-295" dirty="0">
                <a:latin typeface="Arial MT"/>
                <a:cs typeface="Arial MT"/>
              </a:rPr>
              <a:t>s</a:t>
            </a:r>
            <a:r>
              <a:rPr sz="3300" b="0" u="none" spc="-165" dirty="0">
                <a:latin typeface="Arial MT"/>
                <a:cs typeface="Arial MT"/>
              </a:rPr>
              <a:t> </a:t>
            </a:r>
            <a:r>
              <a:rPr sz="3300" b="0" u="none" spc="-390" dirty="0">
                <a:latin typeface="Arial MT"/>
                <a:cs typeface="Arial MT"/>
              </a:rPr>
              <a:t>B</a:t>
            </a:r>
            <a:r>
              <a:rPr sz="3300" b="0" u="none" spc="-325" dirty="0">
                <a:latin typeface="Arial MT"/>
                <a:cs typeface="Arial MT"/>
              </a:rPr>
              <a:t>e</a:t>
            </a:r>
            <a:r>
              <a:rPr sz="3300" b="0" u="none" spc="-170" dirty="0">
                <a:latin typeface="Arial MT"/>
                <a:cs typeface="Arial MT"/>
              </a:rPr>
              <a:t>t</a:t>
            </a:r>
            <a:r>
              <a:rPr sz="3300" b="0" u="none" spc="-325" dirty="0">
                <a:latin typeface="Arial MT"/>
                <a:cs typeface="Arial MT"/>
              </a:rPr>
              <a:t>on</a:t>
            </a:r>
            <a:endParaRPr sz="33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1384" y="1525154"/>
            <a:ext cx="7853045" cy="179514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9050" marR="213360" indent="-6985">
              <a:lnSpc>
                <a:spcPct val="101099"/>
              </a:lnSpc>
              <a:spcBef>
                <a:spcPts val="60"/>
              </a:spcBef>
              <a:tabLst>
                <a:tab pos="5506085" algn="l"/>
              </a:tabLst>
            </a:pPr>
            <a:r>
              <a:rPr sz="2900" spc="-265" dirty="0">
                <a:latin typeface="Arial MT"/>
                <a:cs typeface="Arial MT"/>
              </a:rPr>
              <a:t>beton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70" dirty="0">
                <a:latin typeface="Arial MT"/>
                <a:cs typeface="Arial MT"/>
              </a:rPr>
              <a:t>normal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40" dirty="0">
                <a:latin typeface="Arial MT"/>
                <a:cs typeface="Arial MT"/>
              </a:rPr>
              <a:t>dibuat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dengan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54" dirty="0">
                <a:latin typeface="Arial MT"/>
                <a:cs typeface="Arial MT"/>
              </a:rPr>
              <a:t>agregat</a:t>
            </a:r>
            <a:r>
              <a:rPr sz="2900" spc="-150" dirty="0">
                <a:latin typeface="Arial MT"/>
                <a:cs typeface="Arial MT"/>
              </a:rPr>
              <a:t> </a:t>
            </a:r>
            <a:r>
              <a:rPr sz="2900" spc="-270" dirty="0">
                <a:latin typeface="Arial MT"/>
                <a:cs typeface="Arial MT"/>
              </a:rPr>
              <a:t>normal</a:t>
            </a:r>
            <a:r>
              <a:rPr sz="2900" spc="-140" dirty="0">
                <a:latin typeface="Arial MT"/>
                <a:cs typeface="Arial MT"/>
              </a:rPr>
              <a:t> </a:t>
            </a:r>
            <a:r>
              <a:rPr sz="2900" spc="-200" dirty="0">
                <a:latin typeface="Arial MT"/>
                <a:cs typeface="Arial MT"/>
              </a:rPr>
              <a:t>(bj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29" dirty="0">
                <a:latin typeface="Arial MT"/>
                <a:cs typeface="Arial MT"/>
              </a:rPr>
              <a:t>pasir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dan </a:t>
            </a:r>
            <a:r>
              <a:rPr sz="2900" spc="-790" dirty="0">
                <a:latin typeface="Arial MT"/>
                <a:cs typeface="Arial MT"/>
              </a:rPr>
              <a:t> </a:t>
            </a:r>
            <a:r>
              <a:rPr sz="2900" spc="-265" dirty="0">
                <a:latin typeface="Arial MT"/>
                <a:cs typeface="Arial MT"/>
              </a:rPr>
              <a:t>k</a:t>
            </a:r>
            <a:r>
              <a:rPr sz="2900" spc="-295" dirty="0">
                <a:latin typeface="Arial MT"/>
                <a:cs typeface="Arial MT"/>
              </a:rPr>
              <a:t>e</a:t>
            </a:r>
            <a:r>
              <a:rPr sz="2900" spc="-180" dirty="0">
                <a:latin typeface="Arial MT"/>
                <a:cs typeface="Arial MT"/>
              </a:rPr>
              <a:t>r</a:t>
            </a:r>
            <a:r>
              <a:rPr sz="2900" spc="-125" dirty="0">
                <a:latin typeface="Arial MT"/>
                <a:cs typeface="Arial MT"/>
              </a:rPr>
              <a:t>i</a:t>
            </a:r>
            <a:r>
              <a:rPr sz="2900" spc="-265" dirty="0">
                <a:latin typeface="Arial MT"/>
                <a:cs typeface="Arial MT"/>
              </a:rPr>
              <a:t>k</a:t>
            </a:r>
            <a:r>
              <a:rPr sz="2900" spc="-125" dirty="0">
                <a:latin typeface="Arial MT"/>
                <a:cs typeface="Arial MT"/>
              </a:rPr>
              <a:t>il</a:t>
            </a:r>
            <a:r>
              <a:rPr sz="2900" spc="-145" dirty="0">
                <a:latin typeface="Arial MT"/>
                <a:cs typeface="Arial MT"/>
              </a:rPr>
              <a:t>,</a:t>
            </a:r>
            <a:r>
              <a:rPr sz="2900" spc="-150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an</a:t>
            </a:r>
            <a:r>
              <a:rPr sz="2900" spc="-155" dirty="0">
                <a:latin typeface="Arial MT"/>
                <a:cs typeface="Arial MT"/>
              </a:rPr>
              <a:t>t</a:t>
            </a:r>
            <a:r>
              <a:rPr sz="2900" spc="-295" dirty="0">
                <a:latin typeface="Arial MT"/>
                <a:cs typeface="Arial MT"/>
              </a:rPr>
              <a:t>a</a:t>
            </a:r>
            <a:r>
              <a:rPr sz="2900" spc="-180" dirty="0">
                <a:latin typeface="Arial MT"/>
                <a:cs typeface="Arial MT"/>
              </a:rPr>
              <a:t>r</a:t>
            </a:r>
            <a:r>
              <a:rPr sz="2900" spc="-295" dirty="0">
                <a:latin typeface="Arial MT"/>
                <a:cs typeface="Arial MT"/>
              </a:rPr>
              <a:t>a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2</a:t>
            </a:r>
            <a:r>
              <a:rPr sz="2900" spc="-155" dirty="0">
                <a:latin typeface="Arial MT"/>
                <a:cs typeface="Arial MT"/>
              </a:rPr>
              <a:t>,</a:t>
            </a:r>
            <a:r>
              <a:rPr sz="2900" spc="-295" dirty="0">
                <a:latin typeface="Arial MT"/>
                <a:cs typeface="Arial MT"/>
              </a:rPr>
              <a:t>5</a:t>
            </a:r>
            <a:r>
              <a:rPr sz="2900" spc="-180" dirty="0">
                <a:latin typeface="Arial MT"/>
                <a:cs typeface="Arial MT"/>
              </a:rPr>
              <a:t>-</a:t>
            </a:r>
            <a:r>
              <a:rPr sz="2900" spc="-295" dirty="0">
                <a:latin typeface="Arial MT"/>
                <a:cs typeface="Arial MT"/>
              </a:rPr>
              <a:t>2</a:t>
            </a:r>
            <a:r>
              <a:rPr sz="2900" spc="-155" dirty="0">
                <a:latin typeface="Arial MT"/>
                <a:cs typeface="Arial MT"/>
              </a:rPr>
              <a:t>,</a:t>
            </a:r>
            <a:r>
              <a:rPr sz="2900" spc="-295" dirty="0">
                <a:latin typeface="Arial MT"/>
                <a:cs typeface="Arial MT"/>
              </a:rPr>
              <a:t>7</a:t>
            </a:r>
            <a:r>
              <a:rPr sz="2900" spc="-180" dirty="0">
                <a:latin typeface="Arial MT"/>
                <a:cs typeface="Arial MT"/>
              </a:rPr>
              <a:t>)</a:t>
            </a:r>
            <a:r>
              <a:rPr sz="2900" spc="-145" dirty="0">
                <a:latin typeface="Arial MT"/>
                <a:cs typeface="Arial MT"/>
              </a:rPr>
              <a:t>,</a:t>
            </a:r>
            <a:r>
              <a:rPr sz="2900" spc="-150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be</a:t>
            </a:r>
            <a:r>
              <a:rPr sz="2900" spc="-180" dirty="0">
                <a:latin typeface="Arial MT"/>
                <a:cs typeface="Arial MT"/>
              </a:rPr>
              <a:t>r</a:t>
            </a:r>
            <a:r>
              <a:rPr sz="2900" spc="-295" dirty="0">
                <a:latin typeface="Arial MT"/>
                <a:cs typeface="Arial MT"/>
              </a:rPr>
              <a:t>a</a:t>
            </a:r>
            <a:r>
              <a:rPr sz="2900" spc="-145" dirty="0">
                <a:latin typeface="Arial MT"/>
                <a:cs typeface="Arial MT"/>
              </a:rPr>
              <a:t>t</a:t>
            </a:r>
            <a:r>
              <a:rPr sz="2900" spc="-150" dirty="0">
                <a:latin typeface="Arial MT"/>
                <a:cs typeface="Arial MT"/>
              </a:rPr>
              <a:t> </a:t>
            </a:r>
            <a:r>
              <a:rPr sz="2900" spc="-125" dirty="0">
                <a:latin typeface="Arial MT"/>
                <a:cs typeface="Arial MT"/>
              </a:rPr>
              <a:t>j</a:t>
            </a:r>
            <a:r>
              <a:rPr sz="2900" spc="-295" dirty="0">
                <a:latin typeface="Arial MT"/>
                <a:cs typeface="Arial MT"/>
              </a:rPr>
              <a:t>en</a:t>
            </a:r>
            <a:r>
              <a:rPr sz="2900" spc="-125" dirty="0">
                <a:latin typeface="Arial MT"/>
                <a:cs typeface="Arial MT"/>
              </a:rPr>
              <a:t>i</a:t>
            </a:r>
            <a:r>
              <a:rPr sz="2900" spc="-265" dirty="0">
                <a:latin typeface="Arial MT"/>
                <a:cs typeface="Arial MT"/>
              </a:rPr>
              <a:t>s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be</a:t>
            </a:r>
            <a:r>
              <a:rPr sz="2900" spc="-155" dirty="0">
                <a:latin typeface="Arial MT"/>
                <a:cs typeface="Arial MT"/>
              </a:rPr>
              <a:t>t</a:t>
            </a:r>
            <a:r>
              <a:rPr sz="2900" spc="-295" dirty="0">
                <a:latin typeface="Arial MT"/>
                <a:cs typeface="Arial MT"/>
              </a:rPr>
              <a:t>on</a:t>
            </a:r>
            <a:r>
              <a:rPr sz="2900" dirty="0">
                <a:latin typeface="Arial MT"/>
                <a:cs typeface="Arial MT"/>
              </a:rPr>
              <a:t>	</a:t>
            </a:r>
            <a:r>
              <a:rPr sz="2900" spc="-295" dirty="0">
                <a:latin typeface="Arial MT"/>
                <a:cs typeface="Arial MT"/>
              </a:rPr>
              <a:t>an</a:t>
            </a:r>
            <a:r>
              <a:rPr sz="2900" spc="-155" dirty="0">
                <a:latin typeface="Arial MT"/>
                <a:cs typeface="Arial MT"/>
              </a:rPr>
              <a:t>t</a:t>
            </a:r>
            <a:r>
              <a:rPr sz="2900" spc="-295" dirty="0">
                <a:latin typeface="Arial MT"/>
                <a:cs typeface="Arial MT"/>
              </a:rPr>
              <a:t>a</a:t>
            </a:r>
            <a:r>
              <a:rPr sz="2900" spc="-180" dirty="0">
                <a:latin typeface="Arial MT"/>
                <a:cs typeface="Arial MT"/>
              </a:rPr>
              <a:t>r</a:t>
            </a:r>
            <a:r>
              <a:rPr sz="2900" spc="-295" dirty="0">
                <a:latin typeface="Arial MT"/>
                <a:cs typeface="Arial MT"/>
              </a:rPr>
              <a:t>a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2</a:t>
            </a:r>
            <a:r>
              <a:rPr sz="2900" spc="-155" dirty="0">
                <a:latin typeface="Arial MT"/>
                <a:cs typeface="Arial MT"/>
              </a:rPr>
              <a:t>,</a:t>
            </a:r>
            <a:r>
              <a:rPr sz="2900" spc="-295" dirty="0">
                <a:latin typeface="Arial MT"/>
                <a:cs typeface="Arial MT"/>
              </a:rPr>
              <a:t>3</a:t>
            </a:r>
            <a:r>
              <a:rPr sz="2900" spc="-180" dirty="0">
                <a:latin typeface="Arial MT"/>
                <a:cs typeface="Arial MT"/>
              </a:rPr>
              <a:t>-</a:t>
            </a:r>
            <a:r>
              <a:rPr sz="2900" spc="-295" dirty="0">
                <a:latin typeface="Arial MT"/>
                <a:cs typeface="Arial MT"/>
              </a:rPr>
              <a:t>2</a:t>
            </a:r>
            <a:r>
              <a:rPr sz="2900" spc="-155" dirty="0">
                <a:latin typeface="Arial MT"/>
                <a:cs typeface="Arial MT"/>
              </a:rPr>
              <a:t>,</a:t>
            </a:r>
            <a:r>
              <a:rPr sz="2900" spc="-295" dirty="0">
                <a:latin typeface="Arial MT"/>
                <a:cs typeface="Arial MT"/>
              </a:rPr>
              <a:t>4</a:t>
            </a:r>
            <a:r>
              <a:rPr sz="2900" spc="-145" dirty="0">
                <a:latin typeface="Arial MT"/>
                <a:cs typeface="Arial MT"/>
              </a:rPr>
              <a:t>.</a:t>
            </a:r>
            <a:endParaRPr sz="2900">
              <a:latin typeface="Arial MT"/>
              <a:cs typeface="Arial MT"/>
            </a:endParaRPr>
          </a:p>
          <a:p>
            <a:pPr marL="19050" marR="5080">
              <a:lnSpc>
                <a:spcPts val="3520"/>
              </a:lnSpc>
            </a:pPr>
            <a:r>
              <a:rPr sz="2900" spc="-235" dirty="0">
                <a:latin typeface="Arial MT"/>
                <a:cs typeface="Arial MT"/>
              </a:rPr>
              <a:t>Jika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305" dirty="0">
                <a:latin typeface="Arial MT"/>
                <a:cs typeface="Arial MT"/>
              </a:rPr>
              <a:t>menggunakan</a:t>
            </a:r>
            <a:r>
              <a:rPr sz="2900" spc="-140" dirty="0">
                <a:latin typeface="Arial MT"/>
                <a:cs typeface="Arial MT"/>
              </a:rPr>
              <a:t> </a:t>
            </a:r>
            <a:r>
              <a:rPr sz="2900" spc="-254" dirty="0">
                <a:latin typeface="Arial MT"/>
                <a:cs typeface="Arial MT"/>
              </a:rPr>
              <a:t>agregat</a:t>
            </a:r>
            <a:r>
              <a:rPr sz="2900" spc="-150" dirty="0">
                <a:latin typeface="Arial MT"/>
                <a:cs typeface="Arial MT"/>
              </a:rPr>
              <a:t> </a:t>
            </a:r>
            <a:r>
              <a:rPr sz="2900" spc="-285" dirty="0">
                <a:latin typeface="Arial MT"/>
                <a:cs typeface="Arial MT"/>
              </a:rPr>
              <a:t>yang</a:t>
            </a:r>
            <a:r>
              <a:rPr sz="2900" spc="-140" dirty="0">
                <a:latin typeface="Arial MT"/>
                <a:cs typeface="Arial MT"/>
              </a:rPr>
              <a:t> </a:t>
            </a:r>
            <a:r>
              <a:rPr sz="2900" spc="-245" dirty="0">
                <a:latin typeface="Arial MT"/>
                <a:cs typeface="Arial MT"/>
              </a:rPr>
              <a:t>ringan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60" dirty="0">
                <a:latin typeface="Arial MT"/>
                <a:cs typeface="Arial MT"/>
              </a:rPr>
              <a:t>atau</a:t>
            </a:r>
            <a:r>
              <a:rPr sz="2900" spc="-140" dirty="0">
                <a:latin typeface="Arial MT"/>
                <a:cs typeface="Arial MT"/>
              </a:rPr>
              <a:t> </a:t>
            </a:r>
            <a:r>
              <a:rPr sz="2900" spc="-220" dirty="0">
                <a:latin typeface="Arial MT"/>
                <a:cs typeface="Arial MT"/>
              </a:rPr>
              <a:t>diberi</a:t>
            </a:r>
            <a:r>
              <a:rPr sz="2900" spc="-140" dirty="0">
                <a:latin typeface="Arial MT"/>
                <a:cs typeface="Arial MT"/>
              </a:rPr>
              <a:t> </a:t>
            </a:r>
            <a:r>
              <a:rPr sz="2900" spc="-275" dirty="0">
                <a:latin typeface="Arial MT"/>
                <a:cs typeface="Arial MT"/>
              </a:rPr>
              <a:t>rongga </a:t>
            </a:r>
            <a:r>
              <a:rPr sz="2900" spc="-795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uda</a:t>
            </a:r>
            <a:r>
              <a:rPr sz="2900" spc="-180" dirty="0">
                <a:latin typeface="Arial MT"/>
                <a:cs typeface="Arial MT"/>
              </a:rPr>
              <a:t>r</a:t>
            </a:r>
            <a:r>
              <a:rPr sz="2900" spc="-295" dirty="0">
                <a:latin typeface="Arial MT"/>
                <a:cs typeface="Arial MT"/>
              </a:rPr>
              <a:t>a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b</a:t>
            </a:r>
            <a:r>
              <a:rPr sz="2900" spc="-120" dirty="0">
                <a:latin typeface="Arial MT"/>
                <a:cs typeface="Arial MT"/>
              </a:rPr>
              <a:t>j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be</a:t>
            </a:r>
            <a:r>
              <a:rPr sz="2900" spc="-155" dirty="0">
                <a:latin typeface="Arial MT"/>
                <a:cs typeface="Arial MT"/>
              </a:rPr>
              <a:t>t</a:t>
            </a:r>
            <a:r>
              <a:rPr sz="2900" spc="-295" dirty="0">
                <a:latin typeface="Arial MT"/>
                <a:cs typeface="Arial MT"/>
              </a:rPr>
              <a:t>on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a</a:t>
            </a:r>
            <a:r>
              <a:rPr sz="2900" spc="-265" dirty="0">
                <a:latin typeface="Arial MT"/>
                <a:cs typeface="Arial MT"/>
              </a:rPr>
              <a:t>k</a:t>
            </a:r>
            <a:r>
              <a:rPr sz="2900" spc="-295" dirty="0">
                <a:latin typeface="Arial MT"/>
                <a:cs typeface="Arial MT"/>
              </a:rPr>
              <a:t>an</a:t>
            </a:r>
            <a:r>
              <a:rPr sz="2900" spc="-145" dirty="0">
                <a:latin typeface="Arial MT"/>
                <a:cs typeface="Arial MT"/>
              </a:rPr>
              <a:t> </a:t>
            </a:r>
            <a:r>
              <a:rPr sz="2900" spc="-295" dirty="0">
                <a:latin typeface="Arial MT"/>
                <a:cs typeface="Arial MT"/>
              </a:rPr>
              <a:t>be</a:t>
            </a:r>
            <a:r>
              <a:rPr sz="2900" spc="-180" dirty="0">
                <a:latin typeface="Arial MT"/>
                <a:cs typeface="Arial MT"/>
              </a:rPr>
              <a:t>r</a:t>
            </a:r>
            <a:r>
              <a:rPr sz="2900" spc="-265" dirty="0">
                <a:latin typeface="Arial MT"/>
                <a:cs typeface="Arial MT"/>
              </a:rPr>
              <a:t>k</a:t>
            </a:r>
            <a:r>
              <a:rPr sz="2900" spc="-295" dirty="0">
                <a:latin typeface="Arial MT"/>
                <a:cs typeface="Arial MT"/>
              </a:rPr>
              <a:t>u</a:t>
            </a:r>
            <a:r>
              <a:rPr sz="2900" spc="-180" dirty="0">
                <a:latin typeface="Arial MT"/>
                <a:cs typeface="Arial MT"/>
              </a:rPr>
              <a:t>r</a:t>
            </a:r>
            <a:r>
              <a:rPr sz="2900" spc="-295" dirty="0">
                <a:latin typeface="Arial MT"/>
                <a:cs typeface="Arial MT"/>
              </a:rPr>
              <a:t>ang</a:t>
            </a:r>
            <a:r>
              <a:rPr sz="2900" spc="-145" dirty="0">
                <a:latin typeface="Arial MT"/>
                <a:cs typeface="Arial MT"/>
              </a:rPr>
              <a:t>.</a:t>
            </a:r>
            <a:endParaRPr sz="2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6782" y="1411660"/>
            <a:ext cx="8518525" cy="0"/>
          </a:xfrm>
          <a:custGeom>
            <a:avLst/>
            <a:gdLst/>
            <a:ahLst/>
            <a:cxnLst/>
            <a:rect l="l" t="t" r="r" b="b"/>
            <a:pathLst>
              <a:path w="8518525">
                <a:moveTo>
                  <a:pt x="0" y="0"/>
                </a:moveTo>
                <a:lnTo>
                  <a:pt x="8518526" y="0"/>
                </a:lnTo>
              </a:path>
            </a:pathLst>
          </a:custGeom>
          <a:ln w="13145">
            <a:solidFill>
              <a:srgbClr val="AEC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68732" y="909962"/>
            <a:ext cx="5446395" cy="4673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00" b="0" u="none" spc="-585" dirty="0">
                <a:latin typeface="Arial MT"/>
                <a:cs typeface="Arial MT"/>
              </a:rPr>
              <a:t>T</a:t>
            </a:r>
            <a:r>
              <a:rPr sz="2900" b="0" u="none" spc="-295" dirty="0">
                <a:latin typeface="Arial MT"/>
                <a:cs typeface="Arial MT"/>
              </a:rPr>
              <a:t>abe</a:t>
            </a:r>
            <a:r>
              <a:rPr sz="2900" b="0" u="none" spc="-120" dirty="0">
                <a:latin typeface="Arial MT"/>
                <a:cs typeface="Arial MT"/>
              </a:rPr>
              <a:t>l</a:t>
            </a:r>
            <a:r>
              <a:rPr sz="2900" b="0" u="none" spc="-145" dirty="0">
                <a:latin typeface="Arial MT"/>
                <a:cs typeface="Arial MT"/>
              </a:rPr>
              <a:t> </a:t>
            </a:r>
            <a:r>
              <a:rPr sz="2900" b="0" u="none" spc="-125" dirty="0">
                <a:latin typeface="Arial MT"/>
                <a:cs typeface="Arial MT"/>
              </a:rPr>
              <a:t>j</a:t>
            </a:r>
            <a:r>
              <a:rPr sz="2900" b="0" u="none" spc="-295" dirty="0">
                <a:latin typeface="Arial MT"/>
                <a:cs typeface="Arial MT"/>
              </a:rPr>
              <a:t>en</a:t>
            </a:r>
            <a:r>
              <a:rPr sz="2900" b="0" u="none" spc="-125" dirty="0">
                <a:latin typeface="Arial MT"/>
                <a:cs typeface="Arial MT"/>
              </a:rPr>
              <a:t>i</a:t>
            </a:r>
            <a:r>
              <a:rPr sz="2900" b="0" u="none" spc="-265" dirty="0">
                <a:latin typeface="Arial MT"/>
                <a:cs typeface="Arial MT"/>
              </a:rPr>
              <a:t>s</a:t>
            </a:r>
            <a:r>
              <a:rPr sz="2900" b="0" u="none" spc="-145" dirty="0">
                <a:latin typeface="Arial MT"/>
                <a:cs typeface="Arial MT"/>
              </a:rPr>
              <a:t> </a:t>
            </a:r>
            <a:r>
              <a:rPr sz="2900" b="0" u="none" spc="-295" dirty="0">
                <a:latin typeface="Arial MT"/>
                <a:cs typeface="Arial MT"/>
              </a:rPr>
              <a:t>be</a:t>
            </a:r>
            <a:r>
              <a:rPr sz="2900" b="0" u="none" spc="-155" dirty="0">
                <a:latin typeface="Arial MT"/>
                <a:cs typeface="Arial MT"/>
              </a:rPr>
              <a:t>t</a:t>
            </a:r>
            <a:r>
              <a:rPr sz="2900" b="0" u="none" spc="-295" dirty="0">
                <a:latin typeface="Arial MT"/>
                <a:cs typeface="Arial MT"/>
              </a:rPr>
              <a:t>on</a:t>
            </a:r>
            <a:r>
              <a:rPr sz="2900" b="0" u="none" spc="-145" dirty="0">
                <a:latin typeface="Arial MT"/>
                <a:cs typeface="Arial MT"/>
              </a:rPr>
              <a:t> </a:t>
            </a:r>
            <a:r>
              <a:rPr sz="2900" b="0" u="none" spc="-330" dirty="0">
                <a:latin typeface="Arial MT"/>
                <a:cs typeface="Arial MT"/>
              </a:rPr>
              <a:t>menu</a:t>
            </a:r>
            <a:r>
              <a:rPr sz="2900" b="0" u="none" spc="-180" dirty="0">
                <a:latin typeface="Arial MT"/>
                <a:cs typeface="Arial MT"/>
              </a:rPr>
              <a:t>r</a:t>
            </a:r>
            <a:r>
              <a:rPr sz="2900" b="0" u="none" spc="-295" dirty="0">
                <a:latin typeface="Arial MT"/>
                <a:cs typeface="Arial MT"/>
              </a:rPr>
              <a:t>u</a:t>
            </a:r>
            <a:r>
              <a:rPr sz="2900" b="0" u="none" spc="-145" dirty="0">
                <a:latin typeface="Arial MT"/>
                <a:cs typeface="Arial MT"/>
              </a:rPr>
              <a:t>t</a:t>
            </a:r>
            <a:r>
              <a:rPr sz="2900" b="0" u="none" spc="-150" dirty="0">
                <a:latin typeface="Arial MT"/>
                <a:cs typeface="Arial MT"/>
              </a:rPr>
              <a:t> </a:t>
            </a:r>
            <a:r>
              <a:rPr sz="2900" b="0" u="none" spc="-295" dirty="0">
                <a:latin typeface="Arial MT"/>
                <a:cs typeface="Arial MT"/>
              </a:rPr>
              <a:t>be</a:t>
            </a:r>
            <a:r>
              <a:rPr sz="2900" b="0" u="none" spc="-180" dirty="0">
                <a:latin typeface="Arial MT"/>
                <a:cs typeface="Arial MT"/>
              </a:rPr>
              <a:t>r</a:t>
            </a:r>
            <a:r>
              <a:rPr sz="2900" b="0" u="none" spc="-295" dirty="0">
                <a:latin typeface="Arial MT"/>
                <a:cs typeface="Arial MT"/>
              </a:rPr>
              <a:t>a</a:t>
            </a:r>
            <a:r>
              <a:rPr sz="2900" b="0" u="none" spc="-145" dirty="0">
                <a:latin typeface="Arial MT"/>
                <a:cs typeface="Arial MT"/>
              </a:rPr>
              <a:t>t</a:t>
            </a:r>
            <a:r>
              <a:rPr sz="2900" b="0" u="none" spc="-150" dirty="0">
                <a:latin typeface="Arial MT"/>
                <a:cs typeface="Arial MT"/>
              </a:rPr>
              <a:t> </a:t>
            </a:r>
            <a:r>
              <a:rPr sz="2900" b="0" u="none" spc="-125" dirty="0">
                <a:latin typeface="Arial MT"/>
                <a:cs typeface="Arial MT"/>
              </a:rPr>
              <a:t>j</a:t>
            </a:r>
            <a:r>
              <a:rPr sz="2900" b="0" u="none" spc="-295" dirty="0">
                <a:latin typeface="Arial MT"/>
                <a:cs typeface="Arial MT"/>
              </a:rPr>
              <a:t>en</a:t>
            </a:r>
            <a:r>
              <a:rPr sz="2900" b="0" u="none" spc="-125" dirty="0">
                <a:latin typeface="Arial MT"/>
                <a:cs typeface="Arial MT"/>
              </a:rPr>
              <a:t>i</a:t>
            </a:r>
            <a:r>
              <a:rPr sz="2900" b="0" u="none" spc="-265" dirty="0">
                <a:latin typeface="Arial MT"/>
                <a:cs typeface="Arial MT"/>
              </a:rPr>
              <a:t>s</a:t>
            </a:r>
            <a:r>
              <a:rPr sz="2900" b="0" u="none" spc="-295" dirty="0">
                <a:latin typeface="Arial MT"/>
                <a:cs typeface="Arial MT"/>
              </a:rPr>
              <a:t>n</a:t>
            </a:r>
            <a:r>
              <a:rPr sz="2900" b="0" u="none" spc="-265" dirty="0">
                <a:latin typeface="Arial MT"/>
                <a:cs typeface="Arial MT"/>
              </a:rPr>
              <a:t>y</a:t>
            </a:r>
            <a:r>
              <a:rPr sz="2900" b="0" u="none" spc="-295" dirty="0">
                <a:latin typeface="Arial MT"/>
                <a:cs typeface="Arial MT"/>
              </a:rPr>
              <a:t>a</a:t>
            </a:r>
            <a:endParaRPr sz="2900">
              <a:latin typeface="Arial MT"/>
              <a:cs typeface="Arial MT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80208" y="1878312"/>
          <a:ext cx="8519159" cy="1922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9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9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9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494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b="1" spc="-4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J</a:t>
                      </a:r>
                      <a:r>
                        <a:rPr sz="185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enis</a:t>
                      </a:r>
                      <a:r>
                        <a:rPr sz="1850" b="1" spc="-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</a:t>
                      </a:r>
                      <a:r>
                        <a:rPr sz="185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85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850" b="1" spc="-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50" b="1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n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8590B2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b="1" spc="4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Berat</a:t>
                      </a:r>
                      <a:r>
                        <a:rPr sz="1850" b="1" spc="-8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b="1" spc="-5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jenisnya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8590B2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b="1" spc="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pemakaian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8590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494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Trebuchet MS"/>
                          <a:cs typeface="Trebuchet MS"/>
                        </a:rPr>
                        <a:t>Bet</a:t>
                      </a:r>
                      <a:r>
                        <a:rPr sz="1850" spc="-5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85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dirty="0">
                          <a:latin typeface="Trebuchet MS"/>
                          <a:cs typeface="Trebuchet MS"/>
                        </a:rPr>
                        <a:t>san</a:t>
                      </a:r>
                      <a:r>
                        <a:rPr sz="1850" spc="-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50" dirty="0">
                          <a:latin typeface="Trebuchet MS"/>
                          <a:cs typeface="Trebuchet MS"/>
                        </a:rPr>
                        <a:t>at</a:t>
                      </a:r>
                      <a:r>
                        <a:rPr sz="18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dirty="0">
                          <a:latin typeface="Trebuchet MS"/>
                          <a:cs typeface="Trebuchet MS"/>
                        </a:rPr>
                        <a:t>rin</a:t>
                      </a:r>
                      <a:r>
                        <a:rPr sz="1850" spc="-5" dirty="0">
                          <a:latin typeface="Trebuchet MS"/>
                          <a:cs typeface="Trebuchet MS"/>
                        </a:rPr>
                        <a:t>g</a:t>
                      </a:r>
                      <a:r>
                        <a:rPr sz="1850" dirty="0">
                          <a:latin typeface="Trebuchet MS"/>
                          <a:cs typeface="Trebuchet MS"/>
                        </a:rPr>
                        <a:t>an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6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5" dirty="0">
                          <a:latin typeface="Trebuchet MS"/>
                          <a:cs typeface="Trebuchet MS"/>
                        </a:rPr>
                        <a:t>&lt;1,00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6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75" dirty="0">
                          <a:latin typeface="Trebuchet MS"/>
                          <a:cs typeface="Trebuchet MS"/>
                        </a:rPr>
                        <a:t>Non</a:t>
                      </a:r>
                      <a:r>
                        <a:rPr sz="185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spc="-55" dirty="0">
                          <a:latin typeface="Trebuchet MS"/>
                          <a:cs typeface="Trebuchet MS"/>
                        </a:rPr>
                        <a:t>struktur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494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60" dirty="0">
                          <a:latin typeface="Trebuchet MS"/>
                          <a:cs typeface="Trebuchet MS"/>
                        </a:rPr>
                        <a:t>Beton</a:t>
                      </a:r>
                      <a:r>
                        <a:rPr sz="185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spc="-100" dirty="0">
                          <a:latin typeface="Trebuchet MS"/>
                          <a:cs typeface="Trebuchet MS"/>
                        </a:rPr>
                        <a:t>ringan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FF0F3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95" dirty="0">
                          <a:latin typeface="Trebuchet MS"/>
                          <a:cs typeface="Trebuchet MS"/>
                        </a:rPr>
                        <a:t>1,00-2,00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FF0F3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5" dirty="0">
                          <a:latin typeface="Trebuchet MS"/>
                          <a:cs typeface="Trebuchet MS"/>
                        </a:rPr>
                        <a:t>Struktur</a:t>
                      </a:r>
                      <a:r>
                        <a:rPr sz="1850" spc="-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spc="-100" dirty="0">
                          <a:latin typeface="Trebuchet MS"/>
                          <a:cs typeface="Trebuchet MS"/>
                        </a:rPr>
                        <a:t>ringan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F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494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60" dirty="0">
                          <a:latin typeface="Trebuchet MS"/>
                          <a:cs typeface="Trebuchet MS"/>
                        </a:rPr>
                        <a:t>Beton</a:t>
                      </a:r>
                      <a:r>
                        <a:rPr sz="1850" spc="-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spc="-75" dirty="0">
                          <a:latin typeface="Trebuchet MS"/>
                          <a:cs typeface="Trebuchet MS"/>
                        </a:rPr>
                        <a:t>normal</a:t>
                      </a:r>
                      <a:r>
                        <a:rPr sz="185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spc="-110" dirty="0">
                          <a:latin typeface="Trebuchet MS"/>
                          <a:cs typeface="Trebuchet MS"/>
                        </a:rPr>
                        <a:t>(biasa)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6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95" dirty="0">
                          <a:latin typeface="Trebuchet MS"/>
                          <a:cs typeface="Trebuchet MS"/>
                        </a:rPr>
                        <a:t>2,30-2,50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6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5" dirty="0">
                          <a:latin typeface="Trebuchet MS"/>
                          <a:cs typeface="Trebuchet MS"/>
                        </a:rPr>
                        <a:t>struktur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DDF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494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60" dirty="0">
                          <a:latin typeface="Trebuchet MS"/>
                          <a:cs typeface="Trebuchet MS"/>
                        </a:rPr>
                        <a:t>Beton</a:t>
                      </a:r>
                      <a:r>
                        <a:rPr sz="1850" spc="-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spc="-100" dirty="0">
                          <a:latin typeface="Trebuchet MS"/>
                          <a:cs typeface="Trebuchet MS"/>
                        </a:rPr>
                        <a:t>berat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FF0F3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5" dirty="0">
                          <a:latin typeface="Trebuchet MS"/>
                          <a:cs typeface="Trebuchet MS"/>
                        </a:rPr>
                        <a:t>&gt;3,00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FF0F3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850" dirty="0">
                          <a:latin typeface="Trebuchet MS"/>
                          <a:cs typeface="Trebuchet MS"/>
                        </a:rPr>
                        <a:t>erisai</a:t>
                      </a:r>
                      <a:r>
                        <a:rPr sz="18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dirty="0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850" spc="-5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850" dirty="0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850" spc="-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85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850" spc="-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850" dirty="0">
                          <a:latin typeface="Trebuchet MS"/>
                          <a:cs typeface="Trebuchet MS"/>
                        </a:rPr>
                        <a:t>X</a:t>
                      </a:r>
                      <a:endParaRPr sz="1850">
                        <a:latin typeface="Trebuchet MS"/>
                        <a:cs typeface="Trebuchet MS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F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454390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361180" algn="l"/>
              </a:tabLst>
            </a:pPr>
            <a:r>
              <a:rPr sz="3300" b="0" spc="330" dirty="0">
                <a:latin typeface="Cambria"/>
                <a:cs typeface="Cambria"/>
              </a:rPr>
              <a:t> 	</a:t>
            </a:r>
            <a:r>
              <a:rPr sz="3300" b="0" spc="275" dirty="0">
                <a:latin typeface="Cambria"/>
                <a:cs typeface="Cambria"/>
              </a:rPr>
              <a:t>Modulus</a:t>
            </a:r>
            <a:r>
              <a:rPr sz="3300" b="0" spc="250" dirty="0">
                <a:latin typeface="Cambria"/>
                <a:cs typeface="Cambria"/>
              </a:rPr>
              <a:t> </a:t>
            </a:r>
            <a:r>
              <a:rPr sz="3300" b="0" spc="229" dirty="0">
                <a:latin typeface="Cambria"/>
                <a:cs typeface="Cambria"/>
              </a:rPr>
              <a:t>Elastisitas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632" y="1525154"/>
            <a:ext cx="7613015" cy="443992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39725" marR="30480" indent="-289560">
              <a:lnSpc>
                <a:spcPct val="102099"/>
              </a:lnSpc>
              <a:spcBef>
                <a:spcPts val="70"/>
              </a:spcBef>
            </a:pPr>
            <a:r>
              <a:rPr sz="2450" spc="-225" dirty="0">
                <a:latin typeface="Arial MT"/>
                <a:cs typeface="Arial MT"/>
              </a:rPr>
              <a:t>Modulus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70" dirty="0">
                <a:latin typeface="Arial MT"/>
                <a:cs typeface="Arial MT"/>
              </a:rPr>
              <a:t>elastisitas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beton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00" dirty="0">
                <a:latin typeface="Arial MT"/>
                <a:cs typeface="Arial MT"/>
              </a:rPr>
              <a:t>tergantung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pada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170" dirty="0">
                <a:latin typeface="Arial MT"/>
                <a:cs typeface="Arial MT"/>
              </a:rPr>
              <a:t>elastisitas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agregat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dan </a:t>
            </a:r>
            <a:r>
              <a:rPr sz="2450" spc="-665" dirty="0">
                <a:latin typeface="Arial MT"/>
                <a:cs typeface="Arial MT"/>
              </a:rPr>
              <a:t> </a:t>
            </a:r>
            <a:r>
              <a:rPr sz="2450" spc="-200" dirty="0">
                <a:latin typeface="Arial MT"/>
                <a:cs typeface="Arial MT"/>
              </a:rPr>
              <a:t>pastanya.</a:t>
            </a:r>
            <a:endParaRPr sz="2450">
              <a:latin typeface="Arial MT"/>
              <a:cs typeface="Arial MT"/>
            </a:endParaRPr>
          </a:p>
          <a:p>
            <a:pPr marL="50800" marR="2620645">
              <a:lnSpc>
                <a:spcPct val="119700"/>
              </a:lnSpc>
              <a:spcBef>
                <a:spcPts val="105"/>
              </a:spcBef>
            </a:pPr>
            <a:r>
              <a:rPr sz="2450" spc="-300" dirty="0">
                <a:latin typeface="Arial MT"/>
                <a:cs typeface="Arial MT"/>
              </a:rPr>
              <a:t>U</a:t>
            </a:r>
            <a:r>
              <a:rPr sz="2450" spc="-229" dirty="0">
                <a:latin typeface="Arial MT"/>
                <a:cs typeface="Arial MT"/>
              </a:rPr>
              <a:t>n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0" dirty="0">
                <a:latin typeface="Arial MT"/>
                <a:cs typeface="Arial MT"/>
              </a:rPr>
              <a:t>uk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on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no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90" dirty="0">
                <a:latin typeface="Arial MT"/>
                <a:cs typeface="Arial MT"/>
              </a:rPr>
              <a:t>ma</a:t>
            </a:r>
            <a:r>
              <a:rPr sz="2450" spc="-95" dirty="0">
                <a:latin typeface="Arial MT"/>
                <a:cs typeface="Arial MT"/>
              </a:rPr>
              <a:t>l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60" dirty="0">
                <a:latin typeface="Arial MT"/>
                <a:cs typeface="Arial MT"/>
              </a:rPr>
              <a:t>modu</a:t>
            </a:r>
            <a:r>
              <a:rPr sz="2450" spc="-100" dirty="0">
                <a:latin typeface="Arial MT"/>
                <a:cs typeface="Arial MT"/>
              </a:rPr>
              <a:t>l</a:t>
            </a:r>
            <a:r>
              <a:rPr sz="2450" spc="-229" dirty="0">
                <a:latin typeface="Arial MT"/>
                <a:cs typeface="Arial MT"/>
              </a:rPr>
              <a:t>u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e</a:t>
            </a:r>
            <a:r>
              <a:rPr sz="2450" spc="-100" dirty="0">
                <a:latin typeface="Arial MT"/>
                <a:cs typeface="Arial MT"/>
              </a:rPr>
              <a:t>l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150" dirty="0">
                <a:latin typeface="Arial MT"/>
                <a:cs typeface="Arial MT"/>
              </a:rPr>
              <a:t>is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0" dirty="0">
                <a:latin typeface="Arial MT"/>
                <a:cs typeface="Arial MT"/>
              </a:rPr>
              <a:t>as</a:t>
            </a:r>
            <a:r>
              <a:rPr sz="2450" spc="-229" dirty="0">
                <a:latin typeface="Arial MT"/>
                <a:cs typeface="Arial MT"/>
              </a:rPr>
              <a:t>n</a:t>
            </a:r>
            <a:r>
              <a:rPr sz="2450" spc="-210" dirty="0">
                <a:latin typeface="Arial MT"/>
                <a:cs typeface="Arial MT"/>
              </a:rPr>
              <a:t>y</a:t>
            </a:r>
            <a:r>
              <a:rPr sz="2450" spc="-155" dirty="0">
                <a:latin typeface="Arial MT"/>
                <a:cs typeface="Arial MT"/>
              </a:rPr>
              <a:t>a  </a:t>
            </a:r>
            <a:r>
              <a:rPr sz="2450" spc="-280" dirty="0">
                <a:latin typeface="Arial MT"/>
                <a:cs typeface="Arial MT"/>
              </a:rPr>
              <a:t>E</a:t>
            </a:r>
            <a:r>
              <a:rPr sz="2475" spc="-225" baseline="-20202" dirty="0">
                <a:latin typeface="Arial MT"/>
                <a:cs typeface="Arial MT"/>
              </a:rPr>
              <a:t>c</a:t>
            </a:r>
            <a:r>
              <a:rPr sz="2450" spc="-240" dirty="0">
                <a:latin typeface="Arial MT"/>
                <a:cs typeface="Arial MT"/>
              </a:rPr>
              <a:t>=4</a:t>
            </a:r>
            <a:r>
              <a:rPr sz="2450" spc="-229" dirty="0">
                <a:latin typeface="Arial MT"/>
                <a:cs typeface="Arial MT"/>
              </a:rPr>
              <a:t>70</a:t>
            </a:r>
            <a:r>
              <a:rPr sz="2450" spc="-235" dirty="0">
                <a:latin typeface="Arial MT"/>
                <a:cs typeface="Arial MT"/>
              </a:rPr>
              <a:t>0</a:t>
            </a:r>
            <a:r>
              <a:rPr sz="2450" spc="15" dirty="0">
                <a:latin typeface="Symbol"/>
                <a:cs typeface="Symbol"/>
              </a:rPr>
              <a:t></a:t>
            </a:r>
            <a:r>
              <a:rPr sz="2450" spc="-50" dirty="0">
                <a:latin typeface="Times New Roman"/>
                <a:cs typeface="Times New Roman"/>
              </a:rPr>
              <a:t> </a:t>
            </a:r>
            <a:r>
              <a:rPr sz="2450" spc="-80" dirty="0">
                <a:latin typeface="Arial MT"/>
                <a:cs typeface="Arial MT"/>
              </a:rPr>
              <a:t>f</a:t>
            </a:r>
            <a:r>
              <a:rPr sz="2450" spc="-100" dirty="0">
                <a:latin typeface="Arial MT"/>
                <a:cs typeface="Arial MT"/>
              </a:rPr>
              <a:t>’</a:t>
            </a:r>
            <a:r>
              <a:rPr sz="2450" spc="-210" dirty="0">
                <a:latin typeface="Arial MT"/>
                <a:cs typeface="Arial MT"/>
              </a:rPr>
              <a:t>c</a:t>
            </a:r>
            <a:endParaRPr sz="2450">
              <a:latin typeface="Arial MT"/>
              <a:cs typeface="Arial MT"/>
            </a:endParaRPr>
          </a:p>
          <a:p>
            <a:pPr marL="50800" marR="1783714">
              <a:lnSpc>
                <a:spcPct val="123200"/>
              </a:lnSpc>
            </a:pPr>
            <a:r>
              <a:rPr sz="2450" spc="-300" dirty="0">
                <a:latin typeface="Arial MT"/>
                <a:cs typeface="Arial MT"/>
              </a:rPr>
              <a:t>U</a:t>
            </a:r>
            <a:r>
              <a:rPr sz="2450" spc="-229" dirty="0">
                <a:latin typeface="Arial MT"/>
                <a:cs typeface="Arial MT"/>
              </a:rPr>
              <a:t>n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0" dirty="0">
                <a:latin typeface="Arial MT"/>
                <a:cs typeface="Arial MT"/>
              </a:rPr>
              <a:t>uk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on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dengan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14" dirty="0">
                <a:latin typeface="Arial MT"/>
                <a:cs typeface="Arial MT"/>
              </a:rPr>
              <a:t>t </a:t>
            </a:r>
            <a:r>
              <a:rPr sz="2450" spc="-100" dirty="0">
                <a:latin typeface="Arial MT"/>
                <a:cs typeface="Arial MT"/>
              </a:rPr>
              <a:t>j</a:t>
            </a:r>
            <a:r>
              <a:rPr sz="2450" spc="-229" dirty="0">
                <a:latin typeface="Arial MT"/>
                <a:cs typeface="Arial MT"/>
              </a:rPr>
              <a:t>en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305" dirty="0">
                <a:latin typeface="Arial MT"/>
                <a:cs typeface="Arial MT"/>
              </a:rPr>
              <a:t>w</a:t>
            </a:r>
            <a:r>
              <a:rPr sz="2475" spc="-225" baseline="-20202" dirty="0">
                <a:latin typeface="Arial MT"/>
                <a:cs typeface="Arial MT"/>
              </a:rPr>
              <a:t>c</a:t>
            </a:r>
            <a:r>
              <a:rPr sz="2450" spc="-240" dirty="0">
                <a:latin typeface="Arial MT"/>
                <a:cs typeface="Arial MT"/>
              </a:rPr>
              <a:t>=1</a:t>
            </a:r>
            <a:r>
              <a:rPr sz="2450" spc="-120" dirty="0">
                <a:latin typeface="Arial MT"/>
                <a:cs typeface="Arial MT"/>
              </a:rPr>
              <a:t>,</a:t>
            </a:r>
            <a:r>
              <a:rPr sz="2450" spc="-229" dirty="0">
                <a:latin typeface="Arial MT"/>
                <a:cs typeface="Arial MT"/>
              </a:rPr>
              <a:t>5</a:t>
            </a:r>
            <a:r>
              <a:rPr sz="2450" spc="-145" dirty="0">
                <a:latin typeface="Arial MT"/>
                <a:cs typeface="Arial MT"/>
              </a:rPr>
              <a:t>-</a:t>
            </a:r>
            <a:r>
              <a:rPr sz="2450" spc="-229" dirty="0">
                <a:latin typeface="Arial MT"/>
                <a:cs typeface="Arial MT"/>
              </a:rPr>
              <a:t>2</a:t>
            </a:r>
            <a:r>
              <a:rPr sz="2450" spc="-120" dirty="0">
                <a:latin typeface="Arial MT"/>
                <a:cs typeface="Arial MT"/>
              </a:rPr>
              <a:t>,</a:t>
            </a:r>
            <a:r>
              <a:rPr sz="2450" spc="-229" dirty="0">
                <a:latin typeface="Arial MT"/>
                <a:cs typeface="Arial MT"/>
              </a:rPr>
              <a:t>5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g</a:t>
            </a:r>
            <a:r>
              <a:rPr sz="2450" spc="-120" dirty="0">
                <a:latin typeface="Arial MT"/>
                <a:cs typeface="Arial MT"/>
              </a:rPr>
              <a:t>/</a:t>
            </a:r>
            <a:r>
              <a:rPr sz="2450" spc="-229" dirty="0">
                <a:latin typeface="Arial MT"/>
                <a:cs typeface="Arial MT"/>
              </a:rPr>
              <a:t>d</a:t>
            </a:r>
            <a:r>
              <a:rPr sz="2450" spc="-350" dirty="0">
                <a:latin typeface="Arial MT"/>
                <a:cs typeface="Arial MT"/>
              </a:rPr>
              <a:t>m</a:t>
            </a:r>
            <a:r>
              <a:rPr sz="2475" spc="-165" baseline="25252" dirty="0">
                <a:latin typeface="Arial MT"/>
                <a:cs typeface="Arial MT"/>
              </a:rPr>
              <a:t>3  </a:t>
            </a:r>
            <a:r>
              <a:rPr sz="2450" spc="-280" dirty="0">
                <a:latin typeface="Arial MT"/>
                <a:cs typeface="Arial MT"/>
              </a:rPr>
              <a:t>E</a:t>
            </a:r>
            <a:r>
              <a:rPr sz="2475" spc="-225" baseline="-20202" dirty="0">
                <a:latin typeface="Arial MT"/>
                <a:cs typeface="Arial MT"/>
              </a:rPr>
              <a:t>c</a:t>
            </a:r>
            <a:r>
              <a:rPr sz="2450" spc="-245" dirty="0">
                <a:latin typeface="Arial MT"/>
                <a:cs typeface="Arial MT"/>
              </a:rPr>
              <a:t>=</a:t>
            </a:r>
            <a:r>
              <a:rPr sz="2450" spc="-145" dirty="0">
                <a:latin typeface="Arial MT"/>
                <a:cs typeface="Arial MT"/>
              </a:rPr>
              <a:t>(</a:t>
            </a:r>
            <a:r>
              <a:rPr sz="2450" spc="-300" dirty="0">
                <a:latin typeface="Arial MT"/>
                <a:cs typeface="Arial MT"/>
              </a:rPr>
              <a:t>w</a:t>
            </a:r>
            <a:r>
              <a:rPr sz="2475" spc="-225" baseline="-20202" dirty="0">
                <a:latin typeface="Arial MT"/>
                <a:cs typeface="Arial MT"/>
              </a:rPr>
              <a:t>c</a:t>
            </a:r>
            <a:r>
              <a:rPr sz="2450" spc="-140" dirty="0">
                <a:latin typeface="Arial MT"/>
                <a:cs typeface="Arial MT"/>
              </a:rPr>
              <a:t>)</a:t>
            </a:r>
            <a:r>
              <a:rPr sz="2475" spc="-247" baseline="25252" dirty="0">
                <a:latin typeface="Arial MT"/>
                <a:cs typeface="Arial MT"/>
              </a:rPr>
              <a:t>1</a:t>
            </a:r>
            <a:r>
              <a:rPr sz="2475" spc="-187" baseline="25252" dirty="0">
                <a:latin typeface="Arial MT"/>
                <a:cs typeface="Arial MT"/>
              </a:rPr>
              <a:t>,5</a:t>
            </a:r>
            <a:r>
              <a:rPr sz="2450" spc="-120" dirty="0">
                <a:latin typeface="Arial MT"/>
                <a:cs typeface="Arial MT"/>
              </a:rPr>
              <a:t>.</a:t>
            </a:r>
            <a:r>
              <a:rPr sz="2450" spc="-229" dirty="0">
                <a:latin typeface="Arial MT"/>
                <a:cs typeface="Arial MT"/>
              </a:rPr>
              <a:t>0</a:t>
            </a:r>
            <a:r>
              <a:rPr sz="2450" spc="-120" dirty="0">
                <a:latin typeface="Arial MT"/>
                <a:cs typeface="Arial MT"/>
              </a:rPr>
              <a:t>,</a:t>
            </a:r>
            <a:r>
              <a:rPr sz="2450" spc="-229" dirty="0">
                <a:latin typeface="Arial MT"/>
                <a:cs typeface="Arial MT"/>
              </a:rPr>
              <a:t>043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15" dirty="0">
                <a:latin typeface="Symbol"/>
                <a:cs typeface="Symbol"/>
              </a:rPr>
              <a:t></a:t>
            </a:r>
            <a:r>
              <a:rPr sz="2450" spc="-50" dirty="0">
                <a:latin typeface="Times New Roman"/>
                <a:cs typeface="Times New Roman"/>
              </a:rPr>
              <a:t> </a:t>
            </a:r>
            <a:r>
              <a:rPr sz="2450" spc="-80" dirty="0">
                <a:latin typeface="Arial MT"/>
                <a:cs typeface="Arial MT"/>
              </a:rPr>
              <a:t>f</a:t>
            </a:r>
            <a:r>
              <a:rPr sz="2450" spc="-100" dirty="0">
                <a:latin typeface="Arial MT"/>
                <a:cs typeface="Arial MT"/>
              </a:rPr>
              <a:t>’</a:t>
            </a:r>
            <a:r>
              <a:rPr sz="2450" spc="-210" dirty="0">
                <a:latin typeface="Arial MT"/>
                <a:cs typeface="Arial MT"/>
              </a:rPr>
              <a:t>c</a:t>
            </a:r>
            <a:endParaRPr sz="24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150">
              <a:latin typeface="Arial MT"/>
              <a:cs typeface="Arial MT"/>
            </a:endParaRPr>
          </a:p>
          <a:p>
            <a:pPr marL="50800" marR="4200525">
              <a:lnSpc>
                <a:spcPct val="121500"/>
              </a:lnSpc>
            </a:pPr>
            <a:r>
              <a:rPr sz="2450" spc="-80" dirty="0">
                <a:latin typeface="Arial MT"/>
                <a:cs typeface="Arial MT"/>
              </a:rPr>
              <a:t>f</a:t>
            </a:r>
            <a:r>
              <a:rPr sz="2450" spc="-100" dirty="0">
                <a:latin typeface="Arial MT"/>
                <a:cs typeface="Arial MT"/>
              </a:rPr>
              <a:t>’</a:t>
            </a:r>
            <a:r>
              <a:rPr sz="2450" spc="-225" dirty="0">
                <a:latin typeface="Arial MT"/>
                <a:cs typeface="Arial MT"/>
              </a:rPr>
              <a:t>c=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ua</a:t>
            </a:r>
            <a:r>
              <a:rPr sz="2450" spc="-114" dirty="0">
                <a:latin typeface="Arial MT"/>
                <a:cs typeface="Arial MT"/>
              </a:rPr>
              <a:t>t 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0" dirty="0">
                <a:latin typeface="Arial MT"/>
                <a:cs typeface="Arial MT"/>
              </a:rPr>
              <a:t>ek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on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45" dirty="0">
                <a:latin typeface="Arial MT"/>
                <a:cs typeface="Arial MT"/>
              </a:rPr>
              <a:t>(</a:t>
            </a:r>
            <a:r>
              <a:rPr sz="2450" spc="-270" dirty="0">
                <a:latin typeface="Arial MT"/>
                <a:cs typeface="Arial MT"/>
              </a:rPr>
              <a:t>Mpa</a:t>
            </a:r>
            <a:r>
              <a:rPr sz="2450" spc="-125" dirty="0">
                <a:latin typeface="Arial MT"/>
                <a:cs typeface="Arial MT"/>
              </a:rPr>
              <a:t>)  </a:t>
            </a:r>
            <a:r>
              <a:rPr sz="2450" spc="-280" dirty="0">
                <a:latin typeface="Arial MT"/>
                <a:cs typeface="Arial MT"/>
              </a:rPr>
              <a:t>E</a:t>
            </a:r>
            <a:r>
              <a:rPr sz="2450" spc="-225" dirty="0">
                <a:latin typeface="Arial MT"/>
                <a:cs typeface="Arial MT"/>
              </a:rPr>
              <a:t>c=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70" dirty="0">
                <a:latin typeface="Arial MT"/>
                <a:cs typeface="Arial MT"/>
              </a:rPr>
              <a:t>mod</a:t>
            </a:r>
            <a:r>
              <a:rPr sz="2450" spc="-114" dirty="0">
                <a:latin typeface="Arial MT"/>
                <a:cs typeface="Arial MT"/>
              </a:rPr>
              <a:t>. </a:t>
            </a:r>
            <a:r>
              <a:rPr sz="2450" spc="-280" dirty="0">
                <a:latin typeface="Arial MT"/>
                <a:cs typeface="Arial MT"/>
              </a:rPr>
              <a:t>E</a:t>
            </a:r>
            <a:r>
              <a:rPr sz="2450" spc="-100" dirty="0">
                <a:latin typeface="Arial MT"/>
                <a:cs typeface="Arial MT"/>
              </a:rPr>
              <a:t>l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150" dirty="0">
                <a:latin typeface="Arial MT"/>
                <a:cs typeface="Arial MT"/>
              </a:rPr>
              <a:t>is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45" dirty="0">
                <a:latin typeface="Arial MT"/>
                <a:cs typeface="Arial MT"/>
              </a:rPr>
              <a:t>(</a:t>
            </a:r>
            <a:r>
              <a:rPr sz="2450" spc="-270" dirty="0">
                <a:latin typeface="Arial MT"/>
                <a:cs typeface="Arial MT"/>
              </a:rPr>
              <a:t>Mpa</a:t>
            </a:r>
            <a:r>
              <a:rPr sz="2450" spc="-125" dirty="0">
                <a:latin typeface="Arial MT"/>
                <a:cs typeface="Arial MT"/>
              </a:rPr>
              <a:t>)  </a:t>
            </a:r>
            <a:r>
              <a:rPr sz="2450" spc="-395" dirty="0">
                <a:latin typeface="Arial MT"/>
                <a:cs typeface="Arial MT"/>
              </a:rPr>
              <a:t>W</a:t>
            </a:r>
            <a:r>
              <a:rPr sz="2450" spc="-210" dirty="0">
                <a:latin typeface="Arial MT"/>
                <a:cs typeface="Arial MT"/>
              </a:rPr>
              <a:t>c</a:t>
            </a:r>
            <a:r>
              <a:rPr sz="2450" spc="-240" dirty="0">
                <a:latin typeface="Arial MT"/>
                <a:cs typeface="Arial MT"/>
              </a:rPr>
              <a:t>=b</a:t>
            </a:r>
            <a:r>
              <a:rPr sz="2450" spc="-229" dirty="0">
                <a:latin typeface="Arial MT"/>
                <a:cs typeface="Arial MT"/>
              </a:rPr>
              <a:t>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14" dirty="0">
                <a:latin typeface="Arial MT"/>
                <a:cs typeface="Arial MT"/>
              </a:rPr>
              <a:t>t </a:t>
            </a:r>
            <a:r>
              <a:rPr sz="2450" spc="-100" dirty="0">
                <a:latin typeface="Arial MT"/>
                <a:cs typeface="Arial MT"/>
              </a:rPr>
              <a:t>j</a:t>
            </a:r>
            <a:r>
              <a:rPr sz="2450" spc="-229" dirty="0">
                <a:latin typeface="Arial MT"/>
                <a:cs typeface="Arial MT"/>
              </a:rPr>
              <a:t>en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on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8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g</a:t>
            </a:r>
            <a:r>
              <a:rPr sz="2450" spc="-120" dirty="0">
                <a:latin typeface="Arial MT"/>
                <a:cs typeface="Arial MT"/>
              </a:rPr>
              <a:t>/</a:t>
            </a:r>
            <a:r>
              <a:rPr sz="2450" spc="-229" dirty="0">
                <a:latin typeface="Arial MT"/>
                <a:cs typeface="Arial MT"/>
              </a:rPr>
              <a:t>d</a:t>
            </a:r>
            <a:r>
              <a:rPr sz="2450" spc="-350" dirty="0">
                <a:latin typeface="Arial MT"/>
                <a:cs typeface="Arial MT"/>
              </a:rPr>
              <a:t>m</a:t>
            </a:r>
            <a:r>
              <a:rPr sz="2475" spc="-247" baseline="25252" dirty="0">
                <a:latin typeface="Arial MT"/>
                <a:cs typeface="Arial MT"/>
              </a:rPr>
              <a:t>3</a:t>
            </a:r>
            <a:endParaRPr sz="2475" baseline="25252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4550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4184015" algn="l"/>
              </a:tabLst>
            </a:pPr>
            <a:r>
              <a:rPr sz="3300" b="0" spc="330" dirty="0">
                <a:latin typeface="Cambria"/>
                <a:cs typeface="Cambria"/>
              </a:rPr>
              <a:t> 	</a:t>
            </a:r>
            <a:r>
              <a:rPr sz="3300" b="0" spc="355" dirty="0">
                <a:latin typeface="Cambria"/>
                <a:cs typeface="Cambria"/>
              </a:rPr>
              <a:t>Susutan</a:t>
            </a:r>
            <a:r>
              <a:rPr sz="3300" b="0" spc="295" dirty="0">
                <a:latin typeface="Cambria"/>
                <a:cs typeface="Cambria"/>
              </a:rPr>
              <a:t> </a:t>
            </a:r>
            <a:r>
              <a:rPr sz="3300" b="0" spc="220" dirty="0">
                <a:latin typeface="Cambria"/>
                <a:cs typeface="Cambria"/>
              </a:rPr>
              <a:t>Pengerasan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525154"/>
            <a:ext cx="7866380" cy="215265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01625" marR="5080" indent="-6985">
              <a:lnSpc>
                <a:spcPct val="102099"/>
              </a:lnSpc>
              <a:spcBef>
                <a:spcPts val="70"/>
              </a:spcBef>
            </a:pPr>
            <a:r>
              <a:rPr sz="2450" spc="-215" dirty="0">
                <a:latin typeface="Arial MT"/>
                <a:cs typeface="Arial MT"/>
              </a:rPr>
              <a:t>Terjadi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5" dirty="0">
                <a:latin typeface="Arial MT"/>
                <a:cs typeface="Arial MT"/>
              </a:rPr>
              <a:t>karena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penguapan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75" dirty="0">
                <a:latin typeface="Arial MT"/>
                <a:cs typeface="Arial MT"/>
              </a:rPr>
              <a:t>air.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35" dirty="0">
                <a:latin typeface="Arial MT"/>
                <a:cs typeface="Arial MT"/>
              </a:rPr>
              <a:t>Semakin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5" dirty="0">
                <a:latin typeface="Arial MT"/>
                <a:cs typeface="Arial MT"/>
              </a:rPr>
              <a:t>banyak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90" dirty="0">
                <a:latin typeface="Arial MT"/>
                <a:cs typeface="Arial MT"/>
              </a:rPr>
              <a:t>pasta,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5" dirty="0">
                <a:latin typeface="Arial MT"/>
                <a:cs typeface="Arial MT"/>
              </a:rPr>
              <a:t>semakin </a:t>
            </a:r>
            <a:r>
              <a:rPr sz="2450" spc="-220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besar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15" dirty="0">
                <a:latin typeface="Arial MT"/>
                <a:cs typeface="Arial MT"/>
              </a:rPr>
              <a:t>susutannya.Semakin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besar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170" dirty="0">
                <a:latin typeface="Arial MT"/>
                <a:cs typeface="Arial MT"/>
              </a:rPr>
              <a:t>fas,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5" dirty="0">
                <a:latin typeface="Arial MT"/>
                <a:cs typeface="Arial MT"/>
              </a:rPr>
              <a:t>semakin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besar</a:t>
            </a:r>
            <a:r>
              <a:rPr sz="2450" spc="-105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susutannya.</a:t>
            </a:r>
            <a:endParaRPr sz="2450">
              <a:latin typeface="Arial MT"/>
              <a:cs typeface="Arial MT"/>
            </a:endParaRPr>
          </a:p>
          <a:p>
            <a:pPr marL="12700" marR="5278120">
              <a:lnSpc>
                <a:spcPct val="121500"/>
              </a:lnSpc>
              <a:spcBef>
                <a:spcPts val="50"/>
              </a:spcBef>
            </a:pPr>
            <a:r>
              <a:rPr sz="2450" spc="-28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u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u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on</a:t>
            </a:r>
            <a:r>
              <a:rPr sz="2450" spc="-240" dirty="0">
                <a:latin typeface="Arial MT"/>
                <a:cs typeface="Arial MT"/>
              </a:rPr>
              <a:t>=0</a:t>
            </a:r>
            <a:r>
              <a:rPr sz="2450" spc="-120" dirty="0">
                <a:latin typeface="Arial MT"/>
                <a:cs typeface="Arial MT"/>
              </a:rPr>
              <a:t>,</a:t>
            </a:r>
            <a:r>
              <a:rPr sz="2450" spc="-229" dirty="0">
                <a:latin typeface="Arial MT"/>
                <a:cs typeface="Arial MT"/>
              </a:rPr>
              <a:t>0</a:t>
            </a:r>
            <a:r>
              <a:rPr sz="2450" spc="-175" dirty="0">
                <a:latin typeface="Arial MT"/>
                <a:cs typeface="Arial MT"/>
              </a:rPr>
              <a:t>02  </a:t>
            </a:r>
            <a:r>
              <a:rPr sz="2450" spc="-28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u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u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90" dirty="0">
                <a:latin typeface="Arial MT"/>
                <a:cs typeface="Arial MT"/>
              </a:rPr>
              <a:t>mo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40" dirty="0">
                <a:latin typeface="Arial MT"/>
                <a:cs typeface="Arial MT"/>
              </a:rPr>
              <a:t>=0</a:t>
            </a:r>
            <a:r>
              <a:rPr sz="2450" spc="-120" dirty="0">
                <a:latin typeface="Arial MT"/>
                <a:cs typeface="Arial MT"/>
              </a:rPr>
              <a:t>,</a:t>
            </a:r>
            <a:r>
              <a:rPr sz="2450" spc="-229" dirty="0">
                <a:latin typeface="Arial MT"/>
                <a:cs typeface="Arial MT"/>
              </a:rPr>
              <a:t>0</a:t>
            </a:r>
            <a:r>
              <a:rPr sz="2450" spc="-175" dirty="0">
                <a:latin typeface="Arial MT"/>
                <a:cs typeface="Arial MT"/>
              </a:rPr>
              <a:t>04  </a:t>
            </a:r>
            <a:r>
              <a:rPr sz="2450" spc="-28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u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u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pa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240" dirty="0">
                <a:latin typeface="Arial MT"/>
                <a:cs typeface="Arial MT"/>
              </a:rPr>
              <a:t>=0</a:t>
            </a:r>
            <a:r>
              <a:rPr sz="2450" spc="-120" dirty="0">
                <a:latin typeface="Arial MT"/>
                <a:cs typeface="Arial MT"/>
              </a:rPr>
              <a:t>,</a:t>
            </a:r>
            <a:r>
              <a:rPr sz="2450" spc="-229" dirty="0">
                <a:latin typeface="Arial MT"/>
                <a:cs typeface="Arial MT"/>
              </a:rPr>
              <a:t>006</a:t>
            </a:r>
            <a:endParaRPr sz="2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6782" y="1411660"/>
            <a:ext cx="8518525" cy="0"/>
          </a:xfrm>
          <a:custGeom>
            <a:avLst/>
            <a:gdLst/>
            <a:ahLst/>
            <a:cxnLst/>
            <a:rect l="l" t="t" r="r" b="b"/>
            <a:pathLst>
              <a:path w="8518525">
                <a:moveTo>
                  <a:pt x="0" y="0"/>
                </a:moveTo>
                <a:lnTo>
                  <a:pt x="8518526" y="0"/>
                </a:lnTo>
              </a:path>
            </a:pathLst>
          </a:custGeom>
          <a:ln w="13145">
            <a:solidFill>
              <a:srgbClr val="AEC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676235" y="846865"/>
            <a:ext cx="2852420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300" b="0" u="none" spc="235" dirty="0">
                <a:latin typeface="Cambria"/>
                <a:cs typeface="Cambria"/>
              </a:rPr>
              <a:t>Kerapatan</a:t>
            </a:r>
            <a:r>
              <a:rPr sz="3300" b="0" u="none" spc="265" dirty="0">
                <a:latin typeface="Cambria"/>
                <a:cs typeface="Cambria"/>
              </a:rPr>
              <a:t> </a:t>
            </a:r>
            <a:r>
              <a:rPr sz="3300" b="0" u="none" spc="155" dirty="0">
                <a:latin typeface="Cambria"/>
                <a:cs typeface="Cambria"/>
              </a:rPr>
              <a:t>air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8732" y="1525154"/>
            <a:ext cx="7361555" cy="253365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01625" marR="282575" indent="-6985">
              <a:lnSpc>
                <a:spcPct val="102099"/>
              </a:lnSpc>
              <a:spcBef>
                <a:spcPts val="70"/>
              </a:spcBef>
            </a:pPr>
            <a:r>
              <a:rPr sz="2450" spc="-220" dirty="0">
                <a:latin typeface="Arial MT"/>
                <a:cs typeface="Arial MT"/>
              </a:rPr>
              <a:t>Beton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90" dirty="0">
                <a:latin typeface="Arial MT"/>
                <a:cs typeface="Arial MT"/>
              </a:rPr>
              <a:t>rapat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55" dirty="0">
                <a:latin typeface="Arial MT"/>
                <a:cs typeface="Arial MT"/>
              </a:rPr>
              <a:t>air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5" dirty="0">
                <a:latin typeface="Arial MT"/>
                <a:cs typeface="Arial MT"/>
              </a:rPr>
              <a:t>(kedap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55" dirty="0">
                <a:latin typeface="Arial MT"/>
                <a:cs typeface="Arial MT"/>
              </a:rPr>
              <a:t>air)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adalah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beton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25" dirty="0">
                <a:latin typeface="Arial MT"/>
                <a:cs typeface="Arial MT"/>
              </a:rPr>
              <a:t>yang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sangat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padat </a:t>
            </a:r>
            <a:r>
              <a:rPr sz="2450" spc="-665" dirty="0">
                <a:latin typeface="Arial MT"/>
                <a:cs typeface="Arial MT"/>
              </a:rPr>
              <a:t> </a:t>
            </a:r>
            <a:r>
              <a:rPr sz="2450" spc="-215" dirty="0">
                <a:latin typeface="Arial MT"/>
                <a:cs typeface="Arial MT"/>
              </a:rPr>
              <a:t>sehingga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55" dirty="0">
                <a:latin typeface="Arial MT"/>
                <a:cs typeface="Arial MT"/>
              </a:rPr>
              <a:t>air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85" dirty="0">
                <a:latin typeface="Arial MT"/>
                <a:cs typeface="Arial MT"/>
              </a:rPr>
              <a:t>tdk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dapat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35" dirty="0">
                <a:latin typeface="Arial MT"/>
                <a:cs typeface="Arial MT"/>
              </a:rPr>
              <a:t>meresap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0" dirty="0">
                <a:latin typeface="Arial MT"/>
                <a:cs typeface="Arial MT"/>
              </a:rPr>
              <a:t>ke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5" dirty="0">
                <a:latin typeface="Arial MT"/>
                <a:cs typeface="Arial MT"/>
              </a:rPr>
              <a:t>dalamnya.</a:t>
            </a:r>
            <a:endParaRPr sz="2450">
              <a:latin typeface="Arial MT"/>
              <a:cs typeface="Arial MT"/>
            </a:endParaRPr>
          </a:p>
          <a:p>
            <a:pPr marL="485775" indent="-473709">
              <a:lnSpc>
                <a:spcPct val="100000"/>
              </a:lnSpc>
              <a:spcBef>
                <a:spcPts val="685"/>
              </a:spcBef>
              <a:buClr>
                <a:srgbClr val="727CA3"/>
              </a:buClr>
              <a:buSzPct val="75510"/>
              <a:buAutoNum type="arabicPeriod"/>
              <a:tabLst>
                <a:tab pos="485775" algn="l"/>
                <a:tab pos="486409" algn="l"/>
              </a:tabLst>
            </a:pPr>
            <a:r>
              <a:rPr sz="2450" spc="-260" dirty="0">
                <a:latin typeface="Arial MT"/>
                <a:cs typeface="Arial MT"/>
              </a:rPr>
              <a:t>Menambah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85" dirty="0">
                <a:latin typeface="Arial MT"/>
                <a:cs typeface="Arial MT"/>
              </a:rPr>
              <a:t>butiran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80" dirty="0">
                <a:latin typeface="Arial MT"/>
                <a:cs typeface="Arial MT"/>
              </a:rPr>
              <a:t>pasir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00" dirty="0">
                <a:latin typeface="Arial MT"/>
                <a:cs typeface="Arial MT"/>
              </a:rPr>
              <a:t>halus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75" dirty="0">
                <a:latin typeface="Arial MT"/>
                <a:cs typeface="Arial MT"/>
              </a:rPr>
              <a:t>(lebih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170" dirty="0">
                <a:latin typeface="Arial MT"/>
                <a:cs typeface="Arial MT"/>
              </a:rPr>
              <a:t>kecil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75" dirty="0">
                <a:latin typeface="Arial MT"/>
                <a:cs typeface="Arial MT"/>
              </a:rPr>
              <a:t>dari</a:t>
            </a:r>
            <a:r>
              <a:rPr sz="2450" spc="-110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0,30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40" dirty="0">
                <a:latin typeface="Arial MT"/>
                <a:cs typeface="Arial MT"/>
              </a:rPr>
              <a:t>mm),</a:t>
            </a:r>
            <a:endParaRPr sz="2450">
              <a:latin typeface="Arial MT"/>
              <a:cs typeface="Arial MT"/>
            </a:endParaRPr>
          </a:p>
          <a:p>
            <a:pPr marL="485775" indent="-473709">
              <a:lnSpc>
                <a:spcPct val="100000"/>
              </a:lnSpc>
              <a:spcBef>
                <a:spcPts val="580"/>
              </a:spcBef>
              <a:buClr>
                <a:srgbClr val="727CA3"/>
              </a:buClr>
              <a:buSzPct val="75510"/>
              <a:buAutoNum type="arabicPeriod"/>
              <a:tabLst>
                <a:tab pos="485775" algn="l"/>
                <a:tab pos="486409" algn="l"/>
              </a:tabLst>
            </a:pPr>
            <a:r>
              <a:rPr sz="2450" spc="-260" dirty="0">
                <a:latin typeface="Arial MT"/>
                <a:cs typeface="Arial MT"/>
              </a:rPr>
              <a:t>Menambah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00" dirty="0">
                <a:latin typeface="Arial MT"/>
                <a:cs typeface="Arial MT"/>
              </a:rPr>
              <a:t>j</a:t>
            </a:r>
            <a:r>
              <a:rPr sz="2450" spc="-290" dirty="0">
                <a:latin typeface="Arial MT"/>
                <a:cs typeface="Arial MT"/>
              </a:rPr>
              <a:t>um</a:t>
            </a:r>
            <a:r>
              <a:rPr sz="2450" spc="-100" dirty="0">
                <a:latin typeface="Arial MT"/>
                <a:cs typeface="Arial MT"/>
              </a:rPr>
              <a:t>l</a:t>
            </a:r>
            <a:r>
              <a:rPr sz="2450" spc="-229" dirty="0">
                <a:latin typeface="Arial MT"/>
                <a:cs typeface="Arial MT"/>
              </a:rPr>
              <a:t>ah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60" dirty="0">
                <a:latin typeface="Arial MT"/>
                <a:cs typeface="Arial MT"/>
              </a:rPr>
              <a:t>emen</a:t>
            </a:r>
            <a:r>
              <a:rPr sz="2450" spc="-114" dirty="0">
                <a:latin typeface="Arial MT"/>
                <a:cs typeface="Arial MT"/>
              </a:rPr>
              <a:t>.</a:t>
            </a:r>
            <a:endParaRPr sz="2450">
              <a:latin typeface="Arial MT"/>
              <a:cs typeface="Arial MT"/>
            </a:endParaRPr>
          </a:p>
          <a:p>
            <a:pPr marL="485775" marR="5080">
              <a:lnSpc>
                <a:spcPct val="102099"/>
              </a:lnSpc>
              <a:spcBef>
                <a:spcPts val="620"/>
              </a:spcBef>
            </a:pPr>
            <a:r>
              <a:rPr sz="2450" spc="-235" dirty="0">
                <a:latin typeface="Arial MT"/>
                <a:cs typeface="Arial MT"/>
              </a:rPr>
              <a:t>Penggunaan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beton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5" dirty="0">
                <a:latin typeface="Arial MT"/>
                <a:cs typeface="Arial MT"/>
              </a:rPr>
              <a:t>kedap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55" dirty="0">
                <a:latin typeface="Arial MT"/>
                <a:cs typeface="Arial MT"/>
              </a:rPr>
              <a:t>air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04" dirty="0">
                <a:latin typeface="Arial MT"/>
                <a:cs typeface="Arial MT"/>
              </a:rPr>
              <a:t>untuk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85" dirty="0">
                <a:latin typeface="Arial MT"/>
                <a:cs typeface="Arial MT"/>
              </a:rPr>
              <a:t>atap,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95" dirty="0">
                <a:latin typeface="Arial MT"/>
                <a:cs typeface="Arial MT"/>
              </a:rPr>
              <a:t>dinding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0" dirty="0">
                <a:latin typeface="Arial MT"/>
                <a:cs typeface="Arial MT"/>
              </a:rPr>
              <a:t>basement, </a:t>
            </a:r>
            <a:r>
              <a:rPr sz="2450" spc="-665" dirty="0">
                <a:latin typeface="Arial MT"/>
                <a:cs typeface="Arial MT"/>
              </a:rPr>
              <a:t> </a:t>
            </a:r>
            <a:r>
              <a:rPr sz="2450" spc="-300" dirty="0">
                <a:latin typeface="Arial MT"/>
                <a:cs typeface="Arial MT"/>
              </a:rPr>
              <a:t>w</a:t>
            </a:r>
            <a:r>
              <a:rPr sz="2450" spc="-229" dirty="0">
                <a:latin typeface="Arial MT"/>
                <a:cs typeface="Arial MT"/>
              </a:rPr>
              <a:t>adu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114" dirty="0">
                <a:latin typeface="Arial MT"/>
                <a:cs typeface="Arial MT"/>
              </a:rPr>
              <a:t>, 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250" dirty="0">
                <a:latin typeface="Arial MT"/>
                <a:cs typeface="Arial MT"/>
              </a:rPr>
              <a:t>mpungan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54" dirty="0">
                <a:latin typeface="Arial MT"/>
                <a:cs typeface="Arial MT"/>
              </a:rPr>
              <a:t>r</a:t>
            </a:r>
            <a:r>
              <a:rPr sz="2450" spc="-114" dirty="0">
                <a:latin typeface="Arial MT"/>
                <a:cs typeface="Arial MT"/>
              </a:rPr>
              <a:t>.</a:t>
            </a:r>
            <a:endParaRPr sz="2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74082" y="783769"/>
            <a:ext cx="8455025" cy="5937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2075180" algn="l"/>
              </a:tabLst>
            </a:pPr>
            <a:r>
              <a:rPr sz="3700" u="heavy" spc="-18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 	</a:t>
            </a:r>
            <a:r>
              <a:rPr sz="3700" u="heavy" spc="-43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K</a:t>
            </a:r>
            <a:r>
              <a:rPr sz="3700" u="heavy" spc="-36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e</a:t>
            </a:r>
            <a:r>
              <a:rPr sz="3700" u="heavy" spc="-185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t</a:t>
            </a:r>
            <a:r>
              <a:rPr sz="3700" u="heavy" spc="-36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ahanan</a:t>
            </a:r>
            <a:r>
              <a:rPr sz="3700" u="heavy" spc="-18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 </a:t>
            </a:r>
            <a:r>
              <a:rPr sz="3700" u="heavy" spc="-185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t</a:t>
            </a:r>
            <a:r>
              <a:rPr sz="3700" u="heavy" spc="-36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e</a:t>
            </a:r>
            <a:r>
              <a:rPr sz="3700" u="heavy" spc="-22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r</a:t>
            </a:r>
            <a:r>
              <a:rPr sz="3700" u="heavy" spc="-36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hadap</a:t>
            </a:r>
            <a:r>
              <a:rPr sz="3700" u="heavy" spc="-18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 </a:t>
            </a:r>
            <a:r>
              <a:rPr sz="3700" u="heavy" spc="-36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au</a:t>
            </a:r>
            <a:r>
              <a:rPr sz="3700" u="heavy" spc="-325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s</a:t>
            </a:r>
            <a:r>
              <a:rPr sz="3700" u="heavy" spc="-36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an</a:t>
            </a:r>
            <a:r>
              <a:rPr sz="3700" u="heavy" spc="-18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 </a:t>
            </a:r>
            <a:r>
              <a:rPr sz="3700" u="heavy" spc="-36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dan</a:t>
            </a:r>
            <a:r>
              <a:rPr sz="3700" u="heavy" spc="-18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 </a:t>
            </a:r>
            <a:r>
              <a:rPr sz="3700" u="heavy" spc="-325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k</a:t>
            </a:r>
            <a:r>
              <a:rPr sz="3700" u="heavy" spc="-36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e</a:t>
            </a:r>
            <a:r>
              <a:rPr sz="3700" u="heavy" spc="-15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j</a:t>
            </a:r>
            <a:r>
              <a:rPr sz="3700" u="heavy" spc="-36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u</a:t>
            </a:r>
            <a:r>
              <a:rPr sz="3700" u="heavy" spc="-180" dirty="0">
                <a:solidFill>
                  <a:srgbClr val="464653"/>
                </a:solidFill>
                <a:uFill>
                  <a:solidFill>
                    <a:srgbClr val="AEC5D6"/>
                  </a:solidFill>
                </a:uFill>
                <a:latin typeface="Arial MT"/>
                <a:cs typeface="Arial MT"/>
              </a:rPr>
              <a:t>t</a:t>
            </a:r>
            <a:endParaRPr sz="37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51357" y="1525154"/>
            <a:ext cx="7599680" cy="116649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9050" marR="5080" indent="-6985" algn="just">
              <a:lnSpc>
                <a:spcPct val="102099"/>
              </a:lnSpc>
              <a:spcBef>
                <a:spcPts val="70"/>
              </a:spcBef>
            </a:pPr>
            <a:r>
              <a:rPr sz="2450" spc="-229" dirty="0">
                <a:latin typeface="Arial MT"/>
                <a:cs typeface="Arial MT"/>
              </a:rPr>
              <a:t>un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0" dirty="0">
                <a:latin typeface="Arial MT"/>
                <a:cs typeface="Arial MT"/>
              </a:rPr>
              <a:t>uk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bangunan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y</a:t>
            </a:r>
            <a:r>
              <a:rPr sz="2450" spc="-229" dirty="0">
                <a:latin typeface="Arial MT"/>
                <a:cs typeface="Arial MT"/>
              </a:rPr>
              <a:t>ang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80" dirty="0">
                <a:latin typeface="Arial MT"/>
                <a:cs typeface="Arial MT"/>
              </a:rPr>
              <a:t>membu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uh</a:t>
            </a:r>
            <a:r>
              <a:rPr sz="2450" spc="-210" dirty="0">
                <a:latin typeface="Arial MT"/>
                <a:cs typeface="Arial MT"/>
              </a:rPr>
              <a:t>k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be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on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y</a:t>
            </a:r>
            <a:r>
              <a:rPr sz="2450" spc="-229" dirty="0">
                <a:latin typeface="Arial MT"/>
                <a:cs typeface="Arial MT"/>
              </a:rPr>
              <a:t>ang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ahan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au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14" dirty="0">
                <a:latin typeface="Arial MT"/>
                <a:cs typeface="Arial MT"/>
              </a:rPr>
              <a:t>, </a:t>
            </a:r>
            <a:r>
              <a:rPr sz="2450" spc="-229" dirty="0">
                <a:latin typeface="Arial MT"/>
                <a:cs typeface="Arial MT"/>
              </a:rPr>
              <a:t>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o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114" dirty="0">
                <a:latin typeface="Arial MT"/>
                <a:cs typeface="Arial MT"/>
              </a:rPr>
              <a:t>,  </a:t>
            </a:r>
            <a:r>
              <a:rPr sz="2450" spc="-229" dirty="0">
                <a:latin typeface="Arial MT"/>
                <a:cs typeface="Arial MT"/>
              </a:rPr>
              <a:t>dan </a:t>
            </a:r>
            <a:r>
              <a:rPr sz="2450" spc="-180" dirty="0">
                <a:latin typeface="Arial MT"/>
                <a:cs typeface="Arial MT"/>
              </a:rPr>
              <a:t>abrasi, seperti </a:t>
            </a:r>
            <a:r>
              <a:rPr sz="2450" spc="-220" dirty="0">
                <a:latin typeface="Arial MT"/>
                <a:cs typeface="Arial MT"/>
              </a:rPr>
              <a:t>bendung, </a:t>
            </a:r>
            <a:r>
              <a:rPr sz="2450" spc="-215" dirty="0">
                <a:latin typeface="Arial MT"/>
                <a:cs typeface="Arial MT"/>
              </a:rPr>
              <a:t>lapangan </a:t>
            </a:r>
            <a:r>
              <a:rPr sz="2450" spc="-195" dirty="0">
                <a:latin typeface="Arial MT"/>
                <a:cs typeface="Arial MT"/>
              </a:rPr>
              <a:t>terbang, dinding </a:t>
            </a:r>
            <a:r>
              <a:rPr sz="2450" spc="-229" dirty="0">
                <a:latin typeface="Arial MT"/>
                <a:cs typeface="Arial MT"/>
              </a:rPr>
              <a:t>dan </a:t>
            </a:r>
            <a:r>
              <a:rPr sz="2450" spc="-210" dirty="0">
                <a:latin typeface="Arial MT"/>
                <a:cs typeface="Arial MT"/>
              </a:rPr>
              <a:t>dasar </a:t>
            </a:r>
            <a:r>
              <a:rPr sz="2450" spc="-204" dirty="0">
                <a:latin typeface="Arial MT"/>
                <a:cs typeface="Arial MT"/>
              </a:rPr>
              <a:t> 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00" dirty="0">
                <a:latin typeface="Arial MT"/>
                <a:cs typeface="Arial MT"/>
              </a:rPr>
              <a:t>l</a:t>
            </a:r>
            <a:r>
              <a:rPr sz="2450" spc="-229" dirty="0">
                <a:latin typeface="Arial MT"/>
                <a:cs typeface="Arial MT"/>
              </a:rPr>
              <a:t>u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229" dirty="0">
                <a:latin typeface="Arial MT"/>
                <a:cs typeface="Arial MT"/>
              </a:rPr>
              <a:t>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254" dirty="0">
                <a:latin typeface="Arial MT"/>
                <a:cs typeface="Arial MT"/>
              </a:rPr>
              <a:t>r</a:t>
            </a:r>
            <a:r>
              <a:rPr sz="2450" spc="-114" dirty="0">
                <a:latin typeface="Arial MT"/>
                <a:cs typeface="Arial MT"/>
              </a:rPr>
              <a:t>, </a:t>
            </a:r>
            <a:r>
              <a:rPr sz="2450" spc="-229" dirty="0">
                <a:latin typeface="Arial MT"/>
                <a:cs typeface="Arial MT"/>
              </a:rPr>
              <a:t>da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40" dirty="0">
                <a:latin typeface="Arial MT"/>
                <a:cs typeface="Arial MT"/>
              </a:rPr>
              <a:t>r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120" dirty="0">
                <a:latin typeface="Arial MT"/>
                <a:cs typeface="Arial MT"/>
              </a:rPr>
              <a:t>t</a:t>
            </a:r>
            <a:r>
              <a:rPr sz="2450" spc="-229" dirty="0">
                <a:latin typeface="Arial MT"/>
                <a:cs typeface="Arial MT"/>
              </a:rPr>
              <a:t>e</a:t>
            </a:r>
            <a:r>
              <a:rPr sz="2450" spc="-145" dirty="0">
                <a:latin typeface="Arial MT"/>
                <a:cs typeface="Arial MT"/>
              </a:rPr>
              <a:t>r</a:t>
            </a:r>
            <a:r>
              <a:rPr sz="2450" spc="-100" dirty="0">
                <a:latin typeface="Arial MT"/>
                <a:cs typeface="Arial MT"/>
              </a:rPr>
              <a:t>j</a:t>
            </a:r>
            <a:r>
              <a:rPr sz="2450" spc="-229" dirty="0">
                <a:latin typeface="Arial MT"/>
                <a:cs typeface="Arial MT"/>
              </a:rPr>
              <a:t>unan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a</a:t>
            </a:r>
            <a:r>
              <a:rPr sz="2450" spc="-100" dirty="0">
                <a:latin typeface="Arial MT"/>
                <a:cs typeface="Arial MT"/>
              </a:rPr>
              <a:t>i</a:t>
            </a:r>
            <a:r>
              <a:rPr sz="2450" spc="-140" dirty="0">
                <a:latin typeface="Arial MT"/>
                <a:cs typeface="Arial MT"/>
              </a:rPr>
              <a:t>r</a:t>
            </a:r>
            <a:r>
              <a:rPr sz="2450" spc="-114" dirty="0">
                <a:latin typeface="Arial MT"/>
                <a:cs typeface="Arial MT"/>
              </a:rPr>
              <a:t> </a:t>
            </a:r>
            <a:r>
              <a:rPr sz="2450" spc="-229" dirty="0">
                <a:latin typeface="Arial MT"/>
                <a:cs typeface="Arial MT"/>
              </a:rPr>
              <a:t>d</a:t>
            </a:r>
            <a:r>
              <a:rPr sz="2450" spc="-210" dirty="0">
                <a:latin typeface="Arial MT"/>
                <a:cs typeface="Arial MT"/>
              </a:rPr>
              <a:t>s</a:t>
            </a:r>
            <a:r>
              <a:rPr sz="2450" spc="-229" dirty="0">
                <a:latin typeface="Arial MT"/>
                <a:cs typeface="Arial MT"/>
              </a:rPr>
              <a:t>b</a:t>
            </a:r>
            <a:r>
              <a:rPr sz="2450" spc="-114" dirty="0">
                <a:latin typeface="Arial MT"/>
                <a:cs typeface="Arial MT"/>
              </a:rPr>
              <a:t>.</a:t>
            </a:r>
            <a:endParaRPr sz="2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0386" y="438562"/>
            <a:ext cx="7867650" cy="978535"/>
            <a:chOff x="1170386" y="438562"/>
            <a:chExt cx="7867650" cy="9785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0386" y="438562"/>
              <a:ext cx="7867491" cy="63749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0386" y="1004547"/>
              <a:ext cx="3779316" cy="4123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1432" y="646615"/>
              <a:ext cx="2392548" cy="2760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1503" y="712340"/>
              <a:ext cx="5008577" cy="2760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4578" y="1093548"/>
              <a:ext cx="3707135" cy="210322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439893" y="1792869"/>
            <a:ext cx="5153660" cy="3455670"/>
            <a:chOff x="3439893" y="1792869"/>
            <a:chExt cx="5153660" cy="3455670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53039" y="1806014"/>
              <a:ext cx="5126889" cy="34292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446466" y="1799441"/>
              <a:ext cx="5140325" cy="3442970"/>
            </a:xfrm>
            <a:custGeom>
              <a:avLst/>
              <a:gdLst/>
              <a:ahLst/>
              <a:cxnLst/>
              <a:rect l="l" t="t" r="r" b="b"/>
              <a:pathLst>
                <a:path w="5140325" h="3442970">
                  <a:moveTo>
                    <a:pt x="0" y="0"/>
                  </a:moveTo>
                  <a:lnTo>
                    <a:pt x="5140036" y="0"/>
                  </a:lnTo>
                  <a:lnTo>
                    <a:pt x="5140036" y="3442378"/>
                  </a:lnTo>
                  <a:lnTo>
                    <a:pt x="0" y="3442378"/>
                  </a:lnTo>
                  <a:lnTo>
                    <a:pt x="0" y="0"/>
                  </a:lnTo>
                  <a:close/>
                </a:path>
              </a:pathLst>
            </a:custGeom>
            <a:ln w="13145">
              <a:solidFill>
                <a:srgbClr val="B77D7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29031" y="5749550"/>
            <a:ext cx="4259262" cy="118963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2441" y="228599"/>
            <a:ext cx="5140034" cy="715423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2353" y="2003191"/>
            <a:ext cx="5010221" cy="369706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9706"/>
            <a:ext cx="8543925" cy="1287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7314">
              <a:lnSpc>
                <a:spcPts val="4975"/>
              </a:lnSpc>
              <a:spcBef>
                <a:spcPts val="90"/>
              </a:spcBef>
            </a:pPr>
            <a:r>
              <a:rPr sz="4150" b="0" u="none" spc="310" dirty="0">
                <a:latin typeface="Cambria"/>
                <a:cs typeface="Cambria"/>
              </a:rPr>
              <a:t>SIFAT-SIFAT</a:t>
            </a:r>
            <a:r>
              <a:rPr sz="4150" b="0" u="none" spc="385" dirty="0">
                <a:latin typeface="Cambria"/>
                <a:cs typeface="Cambria"/>
              </a:rPr>
              <a:t> </a:t>
            </a:r>
            <a:r>
              <a:rPr sz="4150" b="0" u="none" spc="375" dirty="0">
                <a:latin typeface="Cambria"/>
                <a:cs typeface="Cambria"/>
              </a:rPr>
              <a:t>CAMPURAN</a:t>
            </a:r>
            <a:endParaRPr sz="4150">
              <a:latin typeface="Cambria"/>
              <a:cs typeface="Cambria"/>
            </a:endParaRPr>
          </a:p>
          <a:p>
            <a:pPr marL="12700">
              <a:lnSpc>
                <a:spcPts val="4975"/>
              </a:lnSpc>
              <a:tabLst>
                <a:tab pos="8530590" algn="l"/>
              </a:tabLst>
            </a:pPr>
            <a:r>
              <a:rPr sz="4150" b="0" spc="-170" dirty="0">
                <a:latin typeface="Cambria"/>
                <a:cs typeface="Cambria"/>
              </a:rPr>
              <a:t> </a:t>
            </a:r>
            <a:r>
              <a:rPr sz="4150" b="0" spc="409" dirty="0">
                <a:latin typeface="Cambria"/>
                <a:cs typeface="Cambria"/>
              </a:rPr>
              <a:t>BETON	</a:t>
            </a:r>
            <a:endParaRPr sz="415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525154"/>
            <a:ext cx="8088630" cy="25654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01625" marR="5080" indent="-289560">
              <a:lnSpc>
                <a:spcPct val="100099"/>
              </a:lnSpc>
              <a:spcBef>
                <a:spcPts val="85"/>
              </a:spcBef>
            </a:pPr>
            <a:r>
              <a:rPr sz="2700" spc="-105" dirty="0">
                <a:latin typeface="Trebuchet MS"/>
                <a:cs typeface="Trebuchet MS"/>
              </a:rPr>
              <a:t>Campuran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25" dirty="0">
                <a:latin typeface="Trebuchet MS"/>
                <a:cs typeface="Trebuchet MS"/>
              </a:rPr>
              <a:t>beton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dikatakan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mempunyai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4" dirty="0">
                <a:latin typeface="Trebuchet MS"/>
                <a:cs typeface="Trebuchet MS"/>
              </a:rPr>
              <a:t>sifat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yang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baik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4" dirty="0">
                <a:latin typeface="Trebuchet MS"/>
                <a:cs typeface="Trebuchet MS"/>
              </a:rPr>
              <a:t>bila </a:t>
            </a:r>
            <a:r>
              <a:rPr sz="2700" spc="-20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memnuhi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55" dirty="0">
                <a:latin typeface="Trebuchet MS"/>
                <a:cs typeface="Trebuchet MS"/>
              </a:rPr>
              <a:t>persyaratan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4" dirty="0">
                <a:latin typeface="Trebuchet MS"/>
                <a:cs typeface="Trebuchet MS"/>
              </a:rPr>
              <a:t>utama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campuran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5" dirty="0">
                <a:latin typeface="Trebuchet MS"/>
                <a:cs typeface="Trebuchet MS"/>
              </a:rPr>
              <a:t>yaitu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mempunyai </a:t>
            </a:r>
            <a:r>
              <a:rPr sz="2700" spc="-80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k</a:t>
            </a:r>
            <a:r>
              <a:rPr sz="2700" spc="-225" dirty="0">
                <a:latin typeface="Trebuchet MS"/>
                <a:cs typeface="Trebuchet MS"/>
              </a:rPr>
              <a:t>em</a:t>
            </a:r>
            <a:r>
              <a:rPr sz="2700" spc="-180" dirty="0">
                <a:latin typeface="Trebuchet MS"/>
                <a:cs typeface="Trebuchet MS"/>
              </a:rPr>
              <a:t>a</a:t>
            </a:r>
            <a:r>
              <a:rPr sz="2700" spc="-190" dirty="0">
                <a:latin typeface="Trebuchet MS"/>
                <a:cs typeface="Trebuchet MS"/>
              </a:rPr>
              <a:t>mpu</a:t>
            </a:r>
            <a:r>
              <a:rPr sz="2700" spc="-16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k</a:t>
            </a:r>
            <a:r>
              <a:rPr sz="2700" spc="-140" dirty="0">
                <a:latin typeface="Trebuchet MS"/>
                <a:cs typeface="Trebuchet MS"/>
              </a:rPr>
              <a:t>e</a:t>
            </a:r>
            <a:r>
              <a:rPr sz="2700" spc="-245" dirty="0">
                <a:latin typeface="Trebuchet MS"/>
                <a:cs typeface="Trebuchet MS"/>
              </a:rPr>
              <a:t>m</a:t>
            </a:r>
            <a:r>
              <a:rPr sz="2700" spc="-130" dirty="0">
                <a:latin typeface="Trebuchet MS"/>
                <a:cs typeface="Trebuchet MS"/>
              </a:rPr>
              <a:t>u</a:t>
            </a:r>
            <a:r>
              <a:rPr sz="2700" spc="-140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204" dirty="0">
                <a:latin typeface="Trebuchet MS"/>
                <a:cs typeface="Trebuchet MS"/>
              </a:rPr>
              <a:t>ha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pen</a:t>
            </a:r>
            <a:r>
              <a:rPr sz="2700" spc="-165" dirty="0">
                <a:latin typeface="Trebuchet MS"/>
                <a:cs typeface="Trebuchet MS"/>
              </a:rPr>
              <a:t>g</a:t>
            </a:r>
            <a:r>
              <a:rPr sz="2700" spc="-190" dirty="0">
                <a:latin typeface="Trebuchet MS"/>
                <a:cs typeface="Trebuchet MS"/>
              </a:rPr>
              <a:t>erj</a:t>
            </a:r>
            <a:r>
              <a:rPr sz="2700" spc="-270" dirty="0">
                <a:latin typeface="Trebuchet MS"/>
                <a:cs typeface="Trebuchet MS"/>
              </a:rPr>
              <a:t>aa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665" dirty="0">
                <a:latin typeface="Trebuchet MS"/>
                <a:cs typeface="Trebuchet MS"/>
              </a:rPr>
              <a:t>/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i="1" spc="-15" dirty="0">
                <a:latin typeface="Trebuchet MS"/>
                <a:cs typeface="Trebuchet MS"/>
              </a:rPr>
              <a:t>W</a:t>
            </a:r>
            <a:r>
              <a:rPr sz="2700" i="1" spc="-250" dirty="0">
                <a:latin typeface="Trebuchet MS"/>
                <a:cs typeface="Trebuchet MS"/>
              </a:rPr>
              <a:t>o</a:t>
            </a:r>
            <a:r>
              <a:rPr sz="2700" i="1" spc="-190" dirty="0">
                <a:latin typeface="Trebuchet MS"/>
                <a:cs typeface="Trebuchet MS"/>
              </a:rPr>
              <a:t>rka</a:t>
            </a:r>
            <a:r>
              <a:rPr sz="2700" i="1" spc="-250" dirty="0">
                <a:latin typeface="Trebuchet MS"/>
                <a:cs typeface="Trebuchet MS"/>
              </a:rPr>
              <a:t>b</a:t>
            </a:r>
            <a:r>
              <a:rPr sz="2700" i="1" spc="-320" dirty="0">
                <a:latin typeface="Trebuchet MS"/>
                <a:cs typeface="Trebuchet MS"/>
              </a:rPr>
              <a:t>ili</a:t>
            </a:r>
            <a:r>
              <a:rPr sz="2700" i="1" spc="-434" dirty="0">
                <a:latin typeface="Trebuchet MS"/>
                <a:cs typeface="Trebuchet MS"/>
              </a:rPr>
              <a:t>t</a:t>
            </a:r>
            <a:r>
              <a:rPr sz="2700" i="1" spc="-325" dirty="0">
                <a:latin typeface="Trebuchet MS"/>
                <a:cs typeface="Trebuchet MS"/>
              </a:rPr>
              <a:t>y</a:t>
            </a:r>
            <a:r>
              <a:rPr sz="2700" i="1" spc="-70" dirty="0">
                <a:latin typeface="Trebuchet MS"/>
                <a:cs typeface="Trebuchet MS"/>
              </a:rPr>
              <a:t> </a:t>
            </a:r>
            <a:r>
              <a:rPr sz="2700" spc="-475" dirty="0">
                <a:latin typeface="Trebuchet MS"/>
                <a:cs typeface="Trebuchet MS"/>
              </a:rPr>
              <a:t>/  </a:t>
            </a:r>
            <a:r>
              <a:rPr sz="2700" spc="-160" dirty="0">
                <a:latin typeface="Trebuchet MS"/>
                <a:cs typeface="Trebuchet MS"/>
              </a:rPr>
              <a:t>Kelecakan</a:t>
            </a:r>
            <a:endParaRPr sz="2700">
              <a:latin typeface="Trebuchet MS"/>
              <a:cs typeface="Trebuchet MS"/>
            </a:endParaRPr>
          </a:p>
          <a:p>
            <a:pPr marL="301625" marR="1410335" indent="-289560">
              <a:lnSpc>
                <a:spcPts val="3210"/>
              </a:lnSpc>
              <a:spcBef>
                <a:spcPts val="720"/>
              </a:spcBef>
            </a:pPr>
            <a:r>
              <a:rPr sz="2700" spc="-125" dirty="0">
                <a:latin typeface="Trebuchet MS"/>
                <a:cs typeface="Trebuchet MS"/>
              </a:rPr>
              <a:t>Si</a:t>
            </a:r>
            <a:r>
              <a:rPr sz="2700" spc="-250" dirty="0">
                <a:latin typeface="Trebuchet MS"/>
                <a:cs typeface="Trebuchet MS"/>
              </a:rPr>
              <a:t>f</a:t>
            </a:r>
            <a:r>
              <a:rPr sz="2700" spc="-355" dirty="0">
                <a:latin typeface="Trebuchet MS"/>
                <a:cs typeface="Trebuchet MS"/>
              </a:rPr>
              <a:t>a</a:t>
            </a:r>
            <a:r>
              <a:rPr sz="2700" spc="-175" dirty="0">
                <a:latin typeface="Trebuchet MS"/>
                <a:cs typeface="Trebuchet MS"/>
              </a:rPr>
              <a:t>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210" dirty="0">
                <a:latin typeface="Trebuchet MS"/>
                <a:cs typeface="Trebuchet MS"/>
              </a:rPr>
              <a:t>K</a:t>
            </a:r>
            <a:r>
              <a:rPr sz="2700" spc="35" dirty="0">
                <a:latin typeface="Trebuchet MS"/>
                <a:cs typeface="Trebuchet MS"/>
              </a:rPr>
              <a:t>E</a:t>
            </a:r>
            <a:r>
              <a:rPr sz="2700" spc="40" dirty="0">
                <a:latin typeface="Trebuchet MS"/>
                <a:cs typeface="Trebuchet MS"/>
              </a:rPr>
              <a:t>M</a:t>
            </a:r>
            <a:r>
              <a:rPr sz="2700" spc="150" dirty="0">
                <a:latin typeface="Trebuchet MS"/>
                <a:cs typeface="Trebuchet MS"/>
              </a:rPr>
              <a:t>U</a:t>
            </a:r>
            <a:r>
              <a:rPr sz="2700" spc="210" dirty="0">
                <a:latin typeface="Trebuchet MS"/>
                <a:cs typeface="Trebuchet MS"/>
              </a:rPr>
              <a:t>D</a:t>
            </a:r>
            <a:r>
              <a:rPr sz="2700" spc="240" dirty="0">
                <a:latin typeface="Trebuchet MS"/>
                <a:cs typeface="Trebuchet MS"/>
              </a:rPr>
              <a:t>AHAN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P</a:t>
            </a:r>
            <a:r>
              <a:rPr sz="2700" spc="125" dirty="0">
                <a:latin typeface="Trebuchet MS"/>
                <a:cs typeface="Trebuchet MS"/>
              </a:rPr>
              <a:t>E</a:t>
            </a:r>
            <a:r>
              <a:rPr sz="2700" spc="145" dirty="0">
                <a:latin typeface="Trebuchet MS"/>
                <a:cs typeface="Trebuchet MS"/>
              </a:rPr>
              <a:t>N</a:t>
            </a:r>
            <a:r>
              <a:rPr sz="2700" spc="160" dirty="0">
                <a:latin typeface="Trebuchet MS"/>
                <a:cs typeface="Trebuchet MS"/>
              </a:rPr>
              <a:t>G</a:t>
            </a:r>
            <a:r>
              <a:rPr sz="2700" spc="20" dirty="0">
                <a:latin typeface="Trebuchet MS"/>
                <a:cs typeface="Trebuchet MS"/>
              </a:rPr>
              <a:t>ERJAAN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60" dirty="0">
                <a:latin typeface="Trebuchet MS"/>
                <a:cs typeface="Trebuchet MS"/>
              </a:rPr>
              <a:t>uk</a:t>
            </a:r>
            <a:r>
              <a:rPr sz="2700" spc="-165" dirty="0">
                <a:latin typeface="Trebuchet MS"/>
                <a:cs typeface="Trebuchet MS"/>
              </a:rPr>
              <a:t>a</a:t>
            </a:r>
            <a:r>
              <a:rPr sz="2700" spc="15" dirty="0">
                <a:latin typeface="Trebuchet MS"/>
                <a:cs typeface="Trebuchet MS"/>
              </a:rPr>
              <a:t>r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14" dirty="0">
                <a:latin typeface="Trebuchet MS"/>
                <a:cs typeface="Trebuchet MS"/>
              </a:rPr>
              <a:t>untuk 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229" dirty="0">
                <a:latin typeface="Trebuchet MS"/>
                <a:cs typeface="Trebuchet MS"/>
              </a:rPr>
              <a:t>efi</a:t>
            </a:r>
            <a:r>
              <a:rPr sz="2700" spc="-155" dirty="0">
                <a:latin typeface="Trebuchet MS"/>
                <a:cs typeface="Trebuchet MS"/>
              </a:rPr>
              <a:t>ni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70" dirty="0">
                <a:latin typeface="Trebuchet MS"/>
                <a:cs typeface="Trebuchet MS"/>
              </a:rPr>
              <a:t>k</a:t>
            </a:r>
            <a:r>
              <a:rPr sz="2700" spc="-18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0" dirty="0">
                <a:latin typeface="Trebuchet MS"/>
                <a:cs typeface="Trebuchet MS"/>
              </a:rPr>
              <a:t>en</a:t>
            </a:r>
            <a:r>
              <a:rPr sz="2700" spc="-170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tep</a:t>
            </a:r>
            <a:r>
              <a:rPr sz="2700" spc="-210" dirty="0">
                <a:latin typeface="Trebuchet MS"/>
                <a:cs typeface="Trebuchet MS"/>
              </a:rPr>
              <a:t>a</a:t>
            </a:r>
            <a:r>
              <a:rPr sz="2700" spc="-175" dirty="0">
                <a:latin typeface="Trebuchet MS"/>
                <a:cs typeface="Trebuchet MS"/>
              </a:rPr>
              <a:t>t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335" dirty="0">
                <a:latin typeface="Cambria"/>
                <a:cs typeface="Cambria"/>
              </a:rPr>
              <a:t>KEMUDAHAN</a:t>
            </a:r>
            <a:r>
              <a:rPr sz="3300" b="0" spc="315" dirty="0">
                <a:latin typeface="Cambria"/>
                <a:cs typeface="Cambria"/>
              </a:rPr>
              <a:t> </a:t>
            </a:r>
            <a:r>
              <a:rPr sz="3300" b="0" spc="385" dirty="0">
                <a:latin typeface="Cambria"/>
                <a:cs typeface="Cambria"/>
              </a:rPr>
              <a:t>PENGERJAAN	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448912"/>
            <a:ext cx="7716520" cy="190563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69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45" dirty="0">
                <a:latin typeface="Trebuchet MS"/>
                <a:cs typeface="Trebuchet MS"/>
              </a:rPr>
              <a:t>K</a:t>
            </a:r>
            <a:r>
              <a:rPr sz="2700" spc="-225" dirty="0">
                <a:latin typeface="Trebuchet MS"/>
                <a:cs typeface="Trebuchet MS"/>
              </a:rPr>
              <a:t>em</a:t>
            </a:r>
            <a:r>
              <a:rPr sz="2700" spc="-180" dirty="0">
                <a:latin typeface="Trebuchet MS"/>
                <a:cs typeface="Trebuchet MS"/>
              </a:rPr>
              <a:t>a</a:t>
            </a:r>
            <a:r>
              <a:rPr sz="2700" spc="-190" dirty="0">
                <a:latin typeface="Trebuchet MS"/>
                <a:cs typeface="Trebuchet MS"/>
              </a:rPr>
              <a:t>mpu</a:t>
            </a:r>
            <a:r>
              <a:rPr sz="2700" spc="-16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0" dirty="0">
                <a:latin typeface="Trebuchet MS"/>
                <a:cs typeface="Trebuchet MS"/>
              </a:rPr>
              <a:t>untuk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0" dirty="0">
                <a:latin typeface="Trebuchet MS"/>
                <a:cs typeface="Trebuchet MS"/>
              </a:rPr>
              <a:t>m</a:t>
            </a:r>
            <a:r>
              <a:rPr sz="2700" spc="-130" dirty="0">
                <a:latin typeface="Trebuchet MS"/>
                <a:cs typeface="Trebuchet MS"/>
              </a:rPr>
              <a:t>u</a:t>
            </a:r>
            <a:r>
              <a:rPr sz="2700" spc="-140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h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225" dirty="0">
                <a:latin typeface="Trebuchet MS"/>
                <a:cs typeface="Trebuchet MS"/>
              </a:rPr>
              <a:t>p</a:t>
            </a:r>
            <a:r>
              <a:rPr sz="2700" spc="-215" dirty="0">
                <a:latin typeface="Trebuchet MS"/>
                <a:cs typeface="Trebuchet MS"/>
              </a:rPr>
              <a:t>a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65" dirty="0">
                <a:latin typeface="Trebuchet MS"/>
                <a:cs typeface="Trebuchet MS"/>
              </a:rPr>
              <a:t>tk</a:t>
            </a:r>
            <a:r>
              <a:rPr sz="2700" spc="-20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0" dirty="0">
                <a:latin typeface="Trebuchet MS"/>
                <a:cs typeface="Trebuchet MS"/>
              </a:rPr>
              <a:t>(</a:t>
            </a:r>
            <a:r>
              <a:rPr sz="2700" spc="-60" dirty="0">
                <a:latin typeface="Trebuchet MS"/>
                <a:cs typeface="Trebuchet MS"/>
              </a:rPr>
              <a:t>c</a:t>
            </a:r>
            <a:r>
              <a:rPr sz="2700" spc="-70" dirty="0">
                <a:latin typeface="Trebuchet MS"/>
                <a:cs typeface="Trebuchet MS"/>
              </a:rPr>
              <a:t>o</a:t>
            </a:r>
            <a:r>
              <a:rPr sz="2700" spc="-220" dirty="0">
                <a:latin typeface="Trebuchet MS"/>
                <a:cs typeface="Trebuchet MS"/>
              </a:rPr>
              <a:t>mp</a:t>
            </a:r>
            <a:r>
              <a:rPr sz="2700" spc="-170" dirty="0">
                <a:latin typeface="Trebuchet MS"/>
                <a:cs typeface="Trebuchet MS"/>
              </a:rPr>
              <a:t>a</a:t>
            </a:r>
            <a:r>
              <a:rPr sz="2700" spc="-175" dirty="0">
                <a:latin typeface="Trebuchet MS"/>
                <a:cs typeface="Trebuchet MS"/>
              </a:rPr>
              <a:t>cti</a:t>
            </a:r>
            <a:r>
              <a:rPr sz="2700" spc="-170" dirty="0">
                <a:latin typeface="Trebuchet MS"/>
                <a:cs typeface="Trebuchet MS"/>
              </a:rPr>
              <a:t>bi</a:t>
            </a:r>
            <a:r>
              <a:rPr sz="2700" spc="-215" dirty="0">
                <a:latin typeface="Trebuchet MS"/>
                <a:cs typeface="Trebuchet MS"/>
              </a:rPr>
              <a:t>l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150" dirty="0">
                <a:latin typeface="Trebuchet MS"/>
                <a:cs typeface="Trebuchet MS"/>
              </a:rPr>
              <a:t>ty)</a:t>
            </a:r>
            <a:endParaRPr sz="2700">
              <a:latin typeface="Trebuchet MS"/>
              <a:cs typeface="Trebuchet MS"/>
            </a:endParaRPr>
          </a:p>
          <a:p>
            <a:pPr marL="295275" indent="-283210">
              <a:lnSpc>
                <a:spcPct val="100000"/>
              </a:lnSpc>
              <a:spcBef>
                <a:spcPts val="59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45" dirty="0">
                <a:latin typeface="Trebuchet MS"/>
                <a:cs typeface="Trebuchet MS"/>
              </a:rPr>
              <a:t>K</a:t>
            </a:r>
            <a:r>
              <a:rPr sz="2700" spc="-225" dirty="0">
                <a:latin typeface="Trebuchet MS"/>
                <a:cs typeface="Trebuchet MS"/>
              </a:rPr>
              <a:t>em</a:t>
            </a:r>
            <a:r>
              <a:rPr sz="2700" spc="-180" dirty="0">
                <a:latin typeface="Trebuchet MS"/>
                <a:cs typeface="Trebuchet MS"/>
              </a:rPr>
              <a:t>a</a:t>
            </a:r>
            <a:r>
              <a:rPr sz="2700" spc="-190" dirty="0">
                <a:latin typeface="Trebuchet MS"/>
                <a:cs typeface="Trebuchet MS"/>
              </a:rPr>
              <a:t>mpu</a:t>
            </a:r>
            <a:r>
              <a:rPr sz="2700" spc="-16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0" dirty="0">
                <a:latin typeface="Trebuchet MS"/>
                <a:cs typeface="Trebuchet MS"/>
              </a:rPr>
              <a:t>untuk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0" dirty="0">
                <a:latin typeface="Trebuchet MS"/>
                <a:cs typeface="Trebuchet MS"/>
              </a:rPr>
              <a:t>m</a:t>
            </a:r>
            <a:r>
              <a:rPr sz="2700" spc="-130" dirty="0">
                <a:latin typeface="Trebuchet MS"/>
                <a:cs typeface="Trebuchet MS"/>
              </a:rPr>
              <a:t>u</a:t>
            </a:r>
            <a:r>
              <a:rPr sz="2700" spc="-140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h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215" dirty="0">
                <a:latin typeface="Trebuchet MS"/>
                <a:cs typeface="Trebuchet MS"/>
              </a:rPr>
              <a:t>l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105" dirty="0">
                <a:latin typeface="Trebuchet MS"/>
                <a:cs typeface="Trebuchet MS"/>
              </a:rPr>
              <a:t>rk</a:t>
            </a:r>
            <a:r>
              <a:rPr sz="2700" spc="-130" dirty="0">
                <a:latin typeface="Trebuchet MS"/>
                <a:cs typeface="Trebuchet MS"/>
              </a:rPr>
              <a:t>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0" dirty="0">
                <a:latin typeface="Trebuchet MS"/>
                <a:cs typeface="Trebuchet MS"/>
              </a:rPr>
              <a:t>(</a:t>
            </a:r>
            <a:r>
              <a:rPr sz="2700" spc="-80" dirty="0">
                <a:latin typeface="Trebuchet MS"/>
                <a:cs typeface="Trebuchet MS"/>
              </a:rPr>
              <a:t>m</a:t>
            </a:r>
            <a:r>
              <a:rPr sz="2700" spc="-60" dirty="0">
                <a:latin typeface="Trebuchet MS"/>
                <a:cs typeface="Trebuchet MS"/>
              </a:rPr>
              <a:t>o</a:t>
            </a:r>
            <a:r>
              <a:rPr sz="2700" spc="-170" dirty="0">
                <a:latin typeface="Trebuchet MS"/>
                <a:cs typeface="Trebuchet MS"/>
              </a:rPr>
              <a:t>bi</a:t>
            </a:r>
            <a:r>
              <a:rPr sz="2700" spc="-215" dirty="0">
                <a:latin typeface="Trebuchet MS"/>
                <a:cs typeface="Trebuchet MS"/>
              </a:rPr>
              <a:t>l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150" dirty="0">
                <a:latin typeface="Trebuchet MS"/>
                <a:cs typeface="Trebuchet MS"/>
              </a:rPr>
              <a:t>ty)</a:t>
            </a:r>
            <a:endParaRPr sz="2700">
              <a:latin typeface="Trebuchet MS"/>
              <a:cs typeface="Trebuchet MS"/>
            </a:endParaRPr>
          </a:p>
          <a:p>
            <a:pPr marL="301625" marR="641350" indent="-289560">
              <a:lnSpc>
                <a:spcPct val="102200"/>
              </a:lnSpc>
              <a:spcBef>
                <a:spcPts val="52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45" dirty="0">
                <a:latin typeface="Trebuchet MS"/>
                <a:cs typeface="Trebuchet MS"/>
              </a:rPr>
              <a:t>K</a:t>
            </a:r>
            <a:r>
              <a:rPr sz="2700" spc="-225" dirty="0">
                <a:latin typeface="Trebuchet MS"/>
                <a:cs typeface="Trebuchet MS"/>
              </a:rPr>
              <a:t>em</a:t>
            </a:r>
            <a:r>
              <a:rPr sz="2700" spc="-180" dirty="0">
                <a:latin typeface="Trebuchet MS"/>
                <a:cs typeface="Trebuchet MS"/>
              </a:rPr>
              <a:t>a</a:t>
            </a:r>
            <a:r>
              <a:rPr sz="2700" spc="-190" dirty="0">
                <a:latin typeface="Trebuchet MS"/>
                <a:cs typeface="Trebuchet MS"/>
              </a:rPr>
              <a:t>mpu</a:t>
            </a:r>
            <a:r>
              <a:rPr sz="2700" spc="-16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0" dirty="0">
                <a:latin typeface="Trebuchet MS"/>
                <a:cs typeface="Trebuchet MS"/>
              </a:rPr>
              <a:t>untuk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tet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160" dirty="0">
                <a:latin typeface="Trebuchet MS"/>
                <a:cs typeface="Trebuchet MS"/>
              </a:rPr>
              <a:t>p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300" dirty="0">
                <a:latin typeface="Trebuchet MS"/>
                <a:cs typeface="Trebuchet MS"/>
              </a:rPr>
              <a:t>a</a:t>
            </a:r>
            <a:r>
              <a:rPr sz="2700" spc="-225" dirty="0">
                <a:latin typeface="Trebuchet MS"/>
                <a:cs typeface="Trebuchet MS"/>
              </a:rPr>
              <a:t>p</a:t>
            </a:r>
            <a:r>
              <a:rPr sz="2700" spc="-215" dirty="0">
                <a:latin typeface="Trebuchet MS"/>
                <a:cs typeface="Trebuchet MS"/>
              </a:rPr>
              <a:t>a</a:t>
            </a:r>
            <a:r>
              <a:rPr sz="2700" spc="-175" dirty="0">
                <a:latin typeface="Trebuchet MS"/>
                <a:cs typeface="Trebuchet MS"/>
              </a:rPr>
              <a:t>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25" dirty="0">
                <a:latin typeface="Trebuchet MS"/>
                <a:cs typeface="Trebuchet MS"/>
              </a:rPr>
              <a:t>be</a:t>
            </a:r>
            <a:r>
              <a:rPr sz="2700" spc="-35" dirty="0">
                <a:latin typeface="Trebuchet MS"/>
                <a:cs typeface="Trebuchet MS"/>
              </a:rPr>
              <a:t>r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204" dirty="0">
                <a:latin typeface="Trebuchet MS"/>
                <a:cs typeface="Trebuchet MS"/>
              </a:rPr>
              <a:t>ha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40" dirty="0">
                <a:latin typeface="Trebuchet MS"/>
                <a:cs typeface="Trebuchet MS"/>
              </a:rPr>
              <a:t>er</a:t>
            </a:r>
            <a:r>
              <a:rPr sz="2700" spc="-165" dirty="0">
                <a:latin typeface="Trebuchet MS"/>
                <a:cs typeface="Trebuchet MS"/>
              </a:rPr>
              <a:t>a</a:t>
            </a:r>
            <a:r>
              <a:rPr sz="2700" spc="-210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00" dirty="0">
                <a:latin typeface="Trebuchet MS"/>
                <a:cs typeface="Trebuchet MS"/>
              </a:rPr>
              <a:t>m  </a:t>
            </a:r>
            <a:r>
              <a:rPr sz="2700" spc="-170" dirty="0">
                <a:latin typeface="Trebuchet MS"/>
                <a:cs typeface="Trebuchet MS"/>
              </a:rPr>
              <a:t>(stability)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405" dirty="0">
                <a:latin typeface="Trebuchet MS"/>
                <a:cs typeface="Trebuchet MS"/>
              </a:rPr>
              <a:t>:</a:t>
            </a:r>
            <a:r>
              <a:rPr sz="2700" spc="-340" dirty="0">
                <a:latin typeface="Trebuchet MS"/>
                <a:cs typeface="Trebuchet MS"/>
              </a:rPr>
              <a:t> </a:t>
            </a:r>
            <a:r>
              <a:rPr sz="2700" spc="-170" dirty="0">
                <a:latin typeface="Trebuchet MS"/>
                <a:cs typeface="Trebuchet MS"/>
              </a:rPr>
              <a:t>tidak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terjadi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55" dirty="0">
                <a:latin typeface="Trebuchet MS"/>
                <a:cs typeface="Trebuchet MS"/>
              </a:rPr>
              <a:t>segregasi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bleeding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9706"/>
            <a:ext cx="8543925" cy="1287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07314">
              <a:lnSpc>
                <a:spcPts val="4975"/>
              </a:lnSpc>
              <a:spcBef>
                <a:spcPts val="90"/>
              </a:spcBef>
            </a:pPr>
            <a:r>
              <a:rPr sz="4150" b="0" u="none" spc="280" dirty="0">
                <a:latin typeface="Cambria"/>
                <a:cs typeface="Cambria"/>
              </a:rPr>
              <a:t>SIFAT</a:t>
            </a:r>
            <a:r>
              <a:rPr sz="4150" b="0" u="none" spc="390" dirty="0">
                <a:latin typeface="Cambria"/>
                <a:cs typeface="Cambria"/>
              </a:rPr>
              <a:t> </a:t>
            </a:r>
            <a:r>
              <a:rPr sz="4150" b="0" u="none" spc="260" dirty="0">
                <a:latin typeface="Cambria"/>
                <a:cs typeface="Cambria"/>
              </a:rPr>
              <a:t>DAPAT</a:t>
            </a:r>
            <a:r>
              <a:rPr sz="4150" b="0" u="none" spc="395" dirty="0">
                <a:latin typeface="Cambria"/>
                <a:cs typeface="Cambria"/>
              </a:rPr>
              <a:t> </a:t>
            </a:r>
            <a:r>
              <a:rPr sz="4150" b="0" u="none" spc="380" dirty="0">
                <a:latin typeface="Cambria"/>
                <a:cs typeface="Cambria"/>
              </a:rPr>
              <a:t>BERTAHAN</a:t>
            </a:r>
            <a:endParaRPr sz="4150">
              <a:latin typeface="Cambria"/>
              <a:cs typeface="Cambria"/>
            </a:endParaRPr>
          </a:p>
          <a:p>
            <a:pPr marL="12700">
              <a:lnSpc>
                <a:spcPts val="4975"/>
              </a:lnSpc>
              <a:tabLst>
                <a:tab pos="8530590" algn="l"/>
              </a:tabLst>
            </a:pPr>
            <a:r>
              <a:rPr sz="4150" b="0" spc="-170" dirty="0">
                <a:latin typeface="Cambria"/>
                <a:cs typeface="Cambria"/>
              </a:rPr>
              <a:t> </a:t>
            </a:r>
            <a:r>
              <a:rPr sz="4150" b="0" spc="305" dirty="0">
                <a:latin typeface="Cambria"/>
                <a:cs typeface="Cambria"/>
              </a:rPr>
              <a:t>STABIL	</a:t>
            </a:r>
            <a:endParaRPr sz="415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530411"/>
            <a:ext cx="7934959" cy="3209290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301625" marR="5080" indent="-289560">
              <a:lnSpc>
                <a:spcPts val="2900"/>
              </a:lnSpc>
              <a:spcBef>
                <a:spcPts val="47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110" dirty="0">
                <a:latin typeface="Trebuchet MS"/>
                <a:cs typeface="Trebuchet MS"/>
              </a:rPr>
              <a:t>Definisi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405" dirty="0">
                <a:latin typeface="Trebuchet MS"/>
                <a:cs typeface="Trebuchet MS"/>
              </a:rPr>
              <a:t>:</a:t>
            </a:r>
            <a:r>
              <a:rPr sz="2700" spc="-340" dirty="0">
                <a:latin typeface="Trebuchet MS"/>
                <a:cs typeface="Trebuchet MS"/>
              </a:rPr>
              <a:t> </a:t>
            </a:r>
            <a:r>
              <a:rPr sz="2700" spc="-170" dirty="0">
                <a:latin typeface="Trebuchet MS"/>
                <a:cs typeface="Trebuchet MS"/>
              </a:rPr>
              <a:t>tidak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terjadi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perubahan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0" dirty="0">
                <a:latin typeface="Trebuchet MS"/>
                <a:cs typeface="Trebuchet MS"/>
              </a:rPr>
              <a:t>terhadap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keseragaman </a:t>
            </a:r>
            <a:r>
              <a:rPr sz="2700" spc="-795" dirty="0">
                <a:latin typeface="Trebuchet MS"/>
                <a:cs typeface="Trebuchet MS"/>
              </a:rPr>
              <a:t> </a:t>
            </a:r>
            <a:r>
              <a:rPr sz="2700" spc="-210" dirty="0">
                <a:latin typeface="Trebuchet MS"/>
                <a:cs typeface="Trebuchet MS"/>
              </a:rPr>
              <a:t>c</a:t>
            </a:r>
            <a:r>
              <a:rPr sz="2700" spc="-229" dirty="0">
                <a:latin typeface="Trebuchet MS"/>
                <a:cs typeface="Trebuchet MS"/>
              </a:rPr>
              <a:t>a</a:t>
            </a:r>
            <a:r>
              <a:rPr sz="2700" spc="-145" dirty="0">
                <a:latin typeface="Trebuchet MS"/>
                <a:cs typeface="Trebuchet MS"/>
              </a:rPr>
              <a:t>mpur</a:t>
            </a:r>
            <a:r>
              <a:rPr sz="2700" spc="-14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ki</a:t>
            </a:r>
            <a:r>
              <a:rPr sz="2700" spc="-225" dirty="0">
                <a:latin typeface="Trebuchet MS"/>
                <a:cs typeface="Trebuchet MS"/>
              </a:rPr>
              <a:t>b</a:t>
            </a:r>
            <a:r>
              <a:rPr sz="2700" spc="-215" dirty="0">
                <a:latin typeface="Trebuchet MS"/>
                <a:cs typeface="Trebuchet MS"/>
              </a:rPr>
              <a:t>a</a:t>
            </a:r>
            <a:r>
              <a:rPr sz="2700" spc="-175" dirty="0">
                <a:latin typeface="Trebuchet MS"/>
                <a:cs typeface="Trebuchet MS"/>
              </a:rPr>
              <a:t>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terj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5" dirty="0">
                <a:latin typeface="Trebuchet MS"/>
                <a:cs typeface="Trebuchet MS"/>
              </a:rPr>
              <a:t>in</a:t>
            </a:r>
            <a:r>
              <a:rPr sz="2700" spc="-215" dirty="0">
                <a:latin typeface="Trebuchet MS"/>
                <a:cs typeface="Trebuchet MS"/>
              </a:rPr>
              <a:t>ya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pemi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204" dirty="0">
                <a:latin typeface="Trebuchet MS"/>
                <a:cs typeface="Trebuchet MS"/>
              </a:rPr>
              <a:t>ha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65" dirty="0">
                <a:latin typeface="Trebuchet MS"/>
                <a:cs typeface="Trebuchet MS"/>
              </a:rPr>
              <a:t>buti</a:t>
            </a:r>
            <a:r>
              <a:rPr sz="2700" spc="-110" dirty="0">
                <a:latin typeface="Trebuchet MS"/>
                <a:cs typeface="Trebuchet MS"/>
              </a:rPr>
              <a:t>r</a:t>
            </a:r>
            <a:r>
              <a:rPr sz="2700" spc="-155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210" dirty="0">
                <a:latin typeface="Trebuchet MS"/>
                <a:cs typeface="Trebuchet MS"/>
              </a:rPr>
              <a:t>g</a:t>
            </a:r>
            <a:r>
              <a:rPr sz="2700" spc="-40" dirty="0">
                <a:latin typeface="Trebuchet MS"/>
                <a:cs typeface="Trebuchet MS"/>
              </a:rPr>
              <a:t>r</a:t>
            </a:r>
            <a:r>
              <a:rPr sz="2700" spc="-204" dirty="0">
                <a:latin typeface="Trebuchet MS"/>
                <a:cs typeface="Trebuchet MS"/>
              </a:rPr>
              <a:t>e</a:t>
            </a:r>
            <a:r>
              <a:rPr sz="2700" spc="-195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50" dirty="0">
                <a:latin typeface="Trebuchet MS"/>
                <a:cs typeface="Trebuchet MS"/>
              </a:rPr>
              <a:t>t  </a:t>
            </a:r>
            <a:r>
              <a:rPr sz="2700" spc="-180" dirty="0">
                <a:latin typeface="Trebuchet MS"/>
                <a:cs typeface="Trebuchet MS"/>
              </a:rPr>
              <a:t>dengan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pasta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45" dirty="0">
                <a:latin typeface="Trebuchet MS"/>
                <a:cs typeface="Trebuchet MS"/>
              </a:rPr>
              <a:t>semen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selama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80" dirty="0">
                <a:latin typeface="Trebuchet MS"/>
                <a:cs typeface="Trebuchet MS"/>
              </a:rPr>
              <a:t>proses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pengangkutan, </a:t>
            </a:r>
            <a:r>
              <a:rPr sz="2700" spc="-19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pen</a:t>
            </a:r>
            <a:r>
              <a:rPr sz="2700" spc="-165" dirty="0">
                <a:latin typeface="Trebuchet MS"/>
                <a:cs typeface="Trebuchet MS"/>
              </a:rPr>
              <a:t>g</a:t>
            </a:r>
            <a:r>
              <a:rPr sz="2700" spc="-105" dirty="0">
                <a:latin typeface="Trebuchet MS"/>
                <a:cs typeface="Trebuchet MS"/>
              </a:rPr>
              <a:t>ec</a:t>
            </a:r>
            <a:r>
              <a:rPr sz="2700" spc="-110" dirty="0">
                <a:latin typeface="Trebuchet MS"/>
                <a:cs typeface="Trebuchet MS"/>
              </a:rPr>
              <a:t>or</a:t>
            </a:r>
            <a:r>
              <a:rPr sz="2700" spc="-155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4" dirty="0">
                <a:latin typeface="Trebuchet MS"/>
                <a:cs typeface="Trebuchet MS"/>
              </a:rPr>
              <a:t>pem</a:t>
            </a:r>
            <a:r>
              <a:rPr sz="2700" spc="-175" dirty="0">
                <a:latin typeface="Trebuchet MS"/>
                <a:cs typeface="Trebuchet MS"/>
              </a:rPr>
              <a:t>a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270" dirty="0">
                <a:latin typeface="Trebuchet MS"/>
                <a:cs typeface="Trebuchet MS"/>
              </a:rPr>
              <a:t>n.</a:t>
            </a:r>
            <a:endParaRPr sz="2700">
              <a:latin typeface="Trebuchet MS"/>
              <a:cs typeface="Trebuchet MS"/>
            </a:endParaRPr>
          </a:p>
          <a:p>
            <a:pPr marL="301625" marR="816610" indent="-289560">
              <a:lnSpc>
                <a:spcPts val="3000"/>
              </a:lnSpc>
              <a:spcBef>
                <a:spcPts val="535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100" dirty="0">
                <a:latin typeface="Trebuchet MS"/>
                <a:cs typeface="Trebuchet MS"/>
              </a:rPr>
              <a:t>Bi</a:t>
            </a:r>
            <a:r>
              <a:rPr sz="2700" spc="-215" dirty="0">
                <a:latin typeface="Trebuchet MS"/>
                <a:cs typeface="Trebuchet MS"/>
              </a:rPr>
              <a:t>l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terj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pemi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204" dirty="0">
                <a:latin typeface="Trebuchet MS"/>
                <a:cs typeface="Trebuchet MS"/>
              </a:rPr>
              <a:t>ha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170" dirty="0">
                <a:latin typeface="Trebuchet MS"/>
                <a:cs typeface="Trebuchet MS"/>
              </a:rPr>
              <a:t>k</a:t>
            </a:r>
            <a:r>
              <a:rPr sz="2700" spc="-180" dirty="0">
                <a:latin typeface="Trebuchet MS"/>
                <a:cs typeface="Trebuchet MS"/>
              </a:rPr>
              <a:t>a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170" dirty="0">
                <a:latin typeface="Trebuchet MS"/>
                <a:cs typeface="Trebuchet MS"/>
              </a:rPr>
              <a:t>k</a:t>
            </a:r>
            <a:r>
              <a:rPr sz="2700" spc="-18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25" dirty="0">
                <a:latin typeface="Trebuchet MS"/>
                <a:cs typeface="Trebuchet MS"/>
              </a:rPr>
              <a:t>b</a:t>
            </a:r>
            <a:r>
              <a:rPr sz="2700" spc="-215" dirty="0">
                <a:latin typeface="Trebuchet MS"/>
                <a:cs typeface="Trebuchet MS"/>
              </a:rPr>
              <a:t>a</a:t>
            </a:r>
            <a:r>
              <a:rPr sz="2700" spc="-105" dirty="0">
                <a:latin typeface="Trebuchet MS"/>
                <a:cs typeface="Trebuchet MS"/>
              </a:rPr>
              <a:t>hw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10" dirty="0">
                <a:latin typeface="Trebuchet MS"/>
                <a:cs typeface="Trebuchet MS"/>
              </a:rPr>
              <a:t>c</a:t>
            </a:r>
            <a:r>
              <a:rPr sz="2700" spc="-229" dirty="0">
                <a:latin typeface="Trebuchet MS"/>
                <a:cs typeface="Trebuchet MS"/>
              </a:rPr>
              <a:t>a</a:t>
            </a:r>
            <a:r>
              <a:rPr sz="2700" spc="-145" dirty="0">
                <a:latin typeface="Trebuchet MS"/>
                <a:cs typeface="Trebuchet MS"/>
              </a:rPr>
              <a:t>mpur</a:t>
            </a:r>
            <a:r>
              <a:rPr sz="2700" spc="-140" dirty="0">
                <a:latin typeface="Trebuchet MS"/>
                <a:cs typeface="Trebuchet MS"/>
              </a:rPr>
              <a:t>a</a:t>
            </a:r>
            <a:r>
              <a:rPr sz="2700" spc="-95" dirty="0">
                <a:latin typeface="Trebuchet MS"/>
                <a:cs typeface="Trebuchet MS"/>
              </a:rPr>
              <a:t>n  </a:t>
            </a:r>
            <a:r>
              <a:rPr sz="2700" spc="-105" dirty="0">
                <a:latin typeface="Trebuchet MS"/>
                <a:cs typeface="Trebuchet MS"/>
              </a:rPr>
              <a:t>ter</a:t>
            </a:r>
            <a:r>
              <a:rPr sz="2700" spc="-100" dirty="0">
                <a:latin typeface="Trebuchet MS"/>
                <a:cs typeface="Trebuchet MS"/>
              </a:rPr>
              <a:t>s</a:t>
            </a:r>
            <a:r>
              <a:rPr sz="2700" spc="-165" dirty="0">
                <a:latin typeface="Trebuchet MS"/>
                <a:cs typeface="Trebuchet MS"/>
              </a:rPr>
              <a:t>ebut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ti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75" dirty="0">
                <a:latin typeface="Trebuchet MS"/>
                <a:cs typeface="Trebuchet MS"/>
              </a:rPr>
              <a:t>k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170" dirty="0">
                <a:latin typeface="Trebuchet MS"/>
                <a:cs typeface="Trebuchet MS"/>
              </a:rPr>
              <a:t>bi</a:t>
            </a:r>
            <a:r>
              <a:rPr sz="2700" spc="-210" dirty="0">
                <a:latin typeface="Trebuchet MS"/>
                <a:cs typeface="Trebuchet MS"/>
              </a:rPr>
              <a:t>l</a:t>
            </a:r>
            <a:endParaRPr sz="2700">
              <a:latin typeface="Trebuchet MS"/>
              <a:cs typeface="Trebuchet MS"/>
            </a:endParaRPr>
          </a:p>
          <a:p>
            <a:pPr marL="301625" marR="417195" indent="-289560">
              <a:lnSpc>
                <a:spcPts val="3110"/>
              </a:lnSpc>
              <a:spcBef>
                <a:spcPts val="43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155" dirty="0">
                <a:latin typeface="Trebuchet MS"/>
                <a:cs typeface="Trebuchet MS"/>
              </a:rPr>
              <a:t>Fenomena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25" dirty="0">
                <a:latin typeface="Trebuchet MS"/>
                <a:cs typeface="Trebuchet MS"/>
              </a:rPr>
              <a:t>beton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70" dirty="0">
                <a:latin typeface="Trebuchet MS"/>
                <a:cs typeface="Trebuchet MS"/>
              </a:rPr>
              <a:t>tidak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stabil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215" dirty="0">
                <a:latin typeface="Trebuchet MS"/>
                <a:cs typeface="Trebuchet MS"/>
              </a:rPr>
              <a:t>adalah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15" dirty="0">
                <a:latin typeface="Trebuchet MS"/>
                <a:cs typeface="Trebuchet MS"/>
              </a:rPr>
              <a:t>SEGREGASI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dan </a:t>
            </a:r>
            <a:r>
              <a:rPr sz="2700" spc="-800" dirty="0">
                <a:latin typeface="Trebuchet MS"/>
                <a:cs typeface="Trebuchet MS"/>
              </a:rPr>
              <a:t> </a:t>
            </a:r>
            <a:r>
              <a:rPr sz="2700" spc="70" dirty="0">
                <a:latin typeface="Trebuchet MS"/>
                <a:cs typeface="Trebuchet MS"/>
              </a:rPr>
              <a:t>BLEEDING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370" dirty="0">
                <a:latin typeface="Cambria"/>
                <a:cs typeface="Cambria"/>
              </a:rPr>
              <a:t>BLEEDING	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522524"/>
            <a:ext cx="8323580" cy="49314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5275" indent="-283210">
              <a:lnSpc>
                <a:spcPts val="3225"/>
              </a:lnSpc>
              <a:spcBef>
                <a:spcPts val="9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85" dirty="0">
                <a:latin typeface="Trebuchet MS"/>
                <a:cs typeface="Trebuchet MS"/>
              </a:rPr>
              <a:t>Defi</a:t>
            </a:r>
            <a:r>
              <a:rPr sz="2700" spc="-155" dirty="0">
                <a:latin typeface="Trebuchet MS"/>
                <a:cs typeface="Trebuchet MS"/>
              </a:rPr>
              <a:t>ni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405" dirty="0">
                <a:latin typeface="Trebuchet MS"/>
                <a:cs typeface="Trebuchet MS"/>
              </a:rPr>
              <a:t>:</a:t>
            </a:r>
            <a:r>
              <a:rPr sz="2700" spc="-335" dirty="0">
                <a:latin typeface="Trebuchet MS"/>
                <a:cs typeface="Trebuchet MS"/>
              </a:rPr>
              <a:t> </a:t>
            </a:r>
            <a:r>
              <a:rPr sz="2700" spc="-204" dirty="0">
                <a:latin typeface="Trebuchet MS"/>
                <a:cs typeface="Trebuchet MS"/>
              </a:rPr>
              <a:t>P</a:t>
            </a:r>
            <a:r>
              <a:rPr sz="2700" spc="-180" dirty="0">
                <a:latin typeface="Trebuchet MS"/>
                <a:cs typeface="Trebuchet MS"/>
              </a:rPr>
              <a:t>emi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204" dirty="0">
                <a:latin typeface="Trebuchet MS"/>
                <a:cs typeface="Trebuchet MS"/>
              </a:rPr>
              <a:t>ha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15" dirty="0">
                <a:latin typeface="Trebuchet MS"/>
                <a:cs typeface="Trebuchet MS"/>
              </a:rPr>
              <a:t>r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85" dirty="0">
                <a:latin typeface="Trebuchet MS"/>
                <a:cs typeface="Trebuchet MS"/>
              </a:rPr>
              <a:t>ri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10" dirty="0">
                <a:latin typeface="Trebuchet MS"/>
                <a:cs typeface="Trebuchet MS"/>
              </a:rPr>
              <a:t>c</a:t>
            </a:r>
            <a:r>
              <a:rPr sz="2700" spc="-229" dirty="0">
                <a:latin typeface="Trebuchet MS"/>
                <a:cs typeface="Trebuchet MS"/>
              </a:rPr>
              <a:t>a</a:t>
            </a:r>
            <a:r>
              <a:rPr sz="2700" spc="-145" dirty="0">
                <a:latin typeface="Trebuchet MS"/>
                <a:cs typeface="Trebuchet MS"/>
              </a:rPr>
              <a:t>mpur</a:t>
            </a:r>
            <a:r>
              <a:rPr sz="2700" spc="-14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20" dirty="0">
                <a:latin typeface="Trebuchet MS"/>
                <a:cs typeface="Trebuchet MS"/>
              </a:rPr>
              <a:t>bet</a:t>
            </a:r>
            <a:r>
              <a:rPr sz="2700" spc="-135" dirty="0">
                <a:latin typeface="Trebuchet MS"/>
                <a:cs typeface="Trebuchet MS"/>
              </a:rPr>
              <a:t>o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endParaRPr sz="2700">
              <a:latin typeface="Trebuchet MS"/>
              <a:cs typeface="Trebuchet MS"/>
            </a:endParaRPr>
          </a:p>
          <a:p>
            <a:pPr marL="301625" marR="881380" indent="-289560">
              <a:lnSpc>
                <a:spcPts val="2690"/>
              </a:lnSpc>
              <a:spcBef>
                <a:spcPts val="53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350" dirty="0">
                <a:latin typeface="Trebuchet MS"/>
                <a:cs typeface="Trebuchet MS"/>
              </a:rPr>
              <a:t>T</a:t>
            </a:r>
            <a:r>
              <a:rPr sz="2700" spc="-185" dirty="0">
                <a:latin typeface="Trebuchet MS"/>
                <a:cs typeface="Trebuchet MS"/>
              </a:rPr>
              <a:t>e</a:t>
            </a:r>
            <a:r>
              <a:rPr sz="2700" spc="-195" dirty="0">
                <a:latin typeface="Trebuchet MS"/>
                <a:cs typeface="Trebuchet MS"/>
              </a:rPr>
              <a:t>rj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90" dirty="0">
                <a:latin typeface="Trebuchet MS"/>
                <a:cs typeface="Trebuchet MS"/>
              </a:rPr>
              <a:t>etel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h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pen</a:t>
            </a:r>
            <a:r>
              <a:rPr sz="2700" spc="-165" dirty="0">
                <a:latin typeface="Trebuchet MS"/>
                <a:cs typeface="Trebuchet MS"/>
              </a:rPr>
              <a:t>g</a:t>
            </a:r>
            <a:r>
              <a:rPr sz="2700" spc="-105" dirty="0">
                <a:latin typeface="Trebuchet MS"/>
                <a:cs typeface="Trebuchet MS"/>
              </a:rPr>
              <a:t>ec</a:t>
            </a:r>
            <a:r>
              <a:rPr sz="2700" spc="-110" dirty="0">
                <a:latin typeface="Trebuchet MS"/>
                <a:cs typeface="Trebuchet MS"/>
              </a:rPr>
              <a:t>or</a:t>
            </a:r>
            <a:r>
              <a:rPr sz="2700" spc="-155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20" dirty="0">
                <a:latin typeface="Trebuchet MS"/>
                <a:cs typeface="Trebuchet MS"/>
              </a:rPr>
              <a:t>bet</a:t>
            </a:r>
            <a:r>
              <a:rPr sz="2700" spc="-135" dirty="0">
                <a:latin typeface="Trebuchet MS"/>
                <a:cs typeface="Trebuchet MS"/>
              </a:rPr>
              <a:t>o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25" dirty="0">
                <a:latin typeface="Trebuchet MS"/>
                <a:cs typeface="Trebuchet MS"/>
              </a:rPr>
              <a:t>p</a:t>
            </a:r>
            <a:r>
              <a:rPr sz="2700" spc="-215" dirty="0">
                <a:latin typeface="Trebuchet MS"/>
                <a:cs typeface="Trebuchet MS"/>
              </a:rPr>
              <a:t>a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cet</a:t>
            </a:r>
            <a:r>
              <a:rPr sz="2700" spc="-220" dirty="0">
                <a:latin typeface="Trebuchet MS"/>
                <a:cs typeface="Trebuchet MS"/>
              </a:rPr>
              <a:t>a</a:t>
            </a:r>
            <a:r>
              <a:rPr sz="2700" spc="-170" dirty="0">
                <a:latin typeface="Trebuchet MS"/>
                <a:cs typeface="Trebuchet MS"/>
              </a:rPr>
              <a:t>k</a:t>
            </a:r>
            <a:r>
              <a:rPr sz="2700" spc="-18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95" dirty="0">
                <a:latin typeface="Trebuchet MS"/>
                <a:cs typeface="Trebuchet MS"/>
              </a:rPr>
              <a:t>u  </a:t>
            </a:r>
            <a:r>
              <a:rPr sz="2700" spc="-150" dirty="0">
                <a:latin typeface="Trebuchet MS"/>
                <a:cs typeface="Trebuchet MS"/>
              </a:rPr>
              <a:t>bekisting</a:t>
            </a:r>
            <a:endParaRPr sz="2700">
              <a:latin typeface="Trebuchet MS"/>
              <a:cs typeface="Trebuchet MS"/>
            </a:endParaRPr>
          </a:p>
          <a:p>
            <a:pPr marL="301625" marR="5080" indent="-289560">
              <a:lnSpc>
                <a:spcPts val="2690"/>
              </a:lnSpc>
              <a:spcBef>
                <a:spcPts val="52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215" dirty="0">
                <a:latin typeface="Trebuchet MS"/>
                <a:cs typeface="Trebuchet MS"/>
              </a:rPr>
              <a:t>Terjadi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235" dirty="0">
                <a:latin typeface="Trebuchet MS"/>
                <a:cs typeface="Trebuchet MS"/>
              </a:rPr>
              <a:t>jika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50" dirty="0">
                <a:latin typeface="Trebuchet MS"/>
                <a:cs typeface="Trebuchet MS"/>
              </a:rPr>
              <a:t>kadar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45" dirty="0">
                <a:latin typeface="Trebuchet MS"/>
                <a:cs typeface="Trebuchet MS"/>
              </a:rPr>
              <a:t>semen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70" dirty="0">
                <a:latin typeface="Trebuchet MS"/>
                <a:cs typeface="Trebuchet MS"/>
              </a:rPr>
              <a:t>terlalu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220" dirty="0">
                <a:latin typeface="Trebuchet MS"/>
                <a:cs typeface="Trebuchet MS"/>
              </a:rPr>
              <a:t>kecil,</a:t>
            </a:r>
            <a:r>
              <a:rPr sz="2700" spc="-335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banyak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50" dirty="0">
                <a:latin typeface="Trebuchet MS"/>
                <a:cs typeface="Trebuchet MS"/>
              </a:rPr>
              <a:t>air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yang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70" dirty="0">
                <a:latin typeface="Trebuchet MS"/>
                <a:cs typeface="Trebuchet MS"/>
              </a:rPr>
              <a:t>tidak </a:t>
            </a:r>
            <a:r>
              <a:rPr sz="2700" spc="-795" dirty="0">
                <a:latin typeface="Trebuchet MS"/>
                <a:cs typeface="Trebuchet MS"/>
              </a:rPr>
              <a:t> </a:t>
            </a:r>
            <a:r>
              <a:rPr sz="2700" spc="-204" dirty="0">
                <a:latin typeface="Trebuchet MS"/>
                <a:cs typeface="Trebuchet MS"/>
              </a:rPr>
              <a:t>ha</a:t>
            </a:r>
            <a:r>
              <a:rPr sz="2700" spc="-170" dirty="0">
                <a:latin typeface="Trebuchet MS"/>
                <a:cs typeface="Trebuchet MS"/>
              </a:rPr>
              <a:t>bi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25" dirty="0">
                <a:latin typeface="Trebuchet MS"/>
                <a:cs typeface="Trebuchet MS"/>
              </a:rPr>
              <a:t>be</a:t>
            </a:r>
            <a:r>
              <a:rPr sz="2700" spc="-140" dirty="0">
                <a:latin typeface="Trebuchet MS"/>
                <a:cs typeface="Trebuchet MS"/>
              </a:rPr>
              <a:t>r</a:t>
            </a:r>
            <a:r>
              <a:rPr sz="2700" spc="-235" dirty="0">
                <a:latin typeface="Trebuchet MS"/>
                <a:cs typeface="Trebuchet MS"/>
              </a:rPr>
              <a:t>e</a:t>
            </a:r>
            <a:r>
              <a:rPr sz="2700" spc="-229" dirty="0">
                <a:latin typeface="Trebuchet MS"/>
                <a:cs typeface="Trebuchet MS"/>
              </a:rPr>
              <a:t>a</a:t>
            </a:r>
            <a:r>
              <a:rPr sz="2700" spc="-75" dirty="0">
                <a:latin typeface="Trebuchet MS"/>
                <a:cs typeface="Trebuchet MS"/>
              </a:rPr>
              <a:t>k</a:t>
            </a:r>
            <a:r>
              <a:rPr sz="2700" spc="-65" dirty="0">
                <a:latin typeface="Trebuchet MS"/>
                <a:cs typeface="Trebuchet MS"/>
              </a:rPr>
              <a:t>s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me</a:t>
            </a:r>
            <a:r>
              <a:rPr sz="2700" spc="-170" dirty="0">
                <a:latin typeface="Trebuchet MS"/>
                <a:cs typeface="Trebuchet MS"/>
              </a:rPr>
              <a:t>n</a:t>
            </a:r>
            <a:r>
              <a:rPr sz="2700" spc="-265" dirty="0">
                <a:latin typeface="Trebuchet MS"/>
                <a:cs typeface="Trebuchet MS"/>
              </a:rPr>
              <a:t>uj</a:t>
            </a:r>
            <a:r>
              <a:rPr sz="2700" spc="-130" dirty="0">
                <a:latin typeface="Trebuchet MS"/>
                <a:cs typeface="Trebuchet MS"/>
              </a:rPr>
              <a:t>u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10" dirty="0">
                <a:latin typeface="Trebuchet MS"/>
                <a:cs typeface="Trebuchet MS"/>
              </a:rPr>
              <a:t>k</a:t>
            </a:r>
            <a:r>
              <a:rPr sz="2700" spc="-135" dirty="0">
                <a:latin typeface="Trebuchet MS"/>
                <a:cs typeface="Trebuchet MS"/>
              </a:rPr>
              <a:t>e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10" dirty="0">
                <a:latin typeface="Trebuchet MS"/>
                <a:cs typeface="Trebuchet MS"/>
              </a:rPr>
              <a:t>per</a:t>
            </a:r>
            <a:r>
              <a:rPr sz="2700" spc="-210" dirty="0">
                <a:latin typeface="Trebuchet MS"/>
                <a:cs typeface="Trebuchet MS"/>
              </a:rPr>
              <a:t>m</a:t>
            </a:r>
            <a:r>
              <a:rPr sz="2700" spc="-160" dirty="0">
                <a:latin typeface="Trebuchet MS"/>
                <a:cs typeface="Trebuchet MS"/>
              </a:rPr>
              <a:t>uk</a:t>
            </a:r>
            <a:r>
              <a:rPr sz="2700" spc="-165" dirty="0">
                <a:latin typeface="Trebuchet MS"/>
                <a:cs typeface="Trebuchet MS"/>
              </a:rPr>
              <a:t>a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405" dirty="0">
                <a:latin typeface="Trebuchet MS"/>
                <a:cs typeface="Trebuchet MS"/>
              </a:rPr>
              <a:t>.</a:t>
            </a:r>
            <a:endParaRPr sz="2700">
              <a:latin typeface="Trebuchet MS"/>
              <a:cs typeface="Trebuchet MS"/>
            </a:endParaRPr>
          </a:p>
          <a:p>
            <a:pPr marL="295275" indent="-283210">
              <a:lnSpc>
                <a:spcPts val="3210"/>
              </a:lnSpc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350" dirty="0">
                <a:latin typeface="Trebuchet MS"/>
                <a:cs typeface="Trebuchet MS"/>
              </a:rPr>
              <a:t>T</a:t>
            </a:r>
            <a:r>
              <a:rPr sz="2700" spc="-190" dirty="0">
                <a:latin typeface="Trebuchet MS"/>
                <a:cs typeface="Trebuchet MS"/>
              </a:rPr>
              <a:t>erj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409" dirty="0">
                <a:latin typeface="Trebuchet MS"/>
                <a:cs typeface="Trebuchet MS"/>
              </a:rPr>
              <a:t>j</a:t>
            </a:r>
            <a:r>
              <a:rPr sz="2700" spc="-180" dirty="0">
                <a:latin typeface="Trebuchet MS"/>
                <a:cs typeface="Trebuchet MS"/>
              </a:rPr>
              <a:t>u</a:t>
            </a:r>
            <a:r>
              <a:rPr sz="2700" spc="-170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409" dirty="0">
                <a:latin typeface="Trebuchet MS"/>
                <a:cs typeface="Trebuchet MS"/>
              </a:rPr>
              <a:t>j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175" dirty="0">
                <a:latin typeface="Trebuchet MS"/>
                <a:cs typeface="Trebuchet MS"/>
              </a:rPr>
              <a:t>ka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60" dirty="0">
                <a:latin typeface="Trebuchet MS"/>
                <a:cs typeface="Trebuchet MS"/>
              </a:rPr>
              <a:t>uk</a:t>
            </a:r>
            <a:r>
              <a:rPr sz="2700" spc="-165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70" dirty="0">
                <a:latin typeface="Trebuchet MS"/>
                <a:cs typeface="Trebuchet MS"/>
              </a:rPr>
              <a:t>emen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40" dirty="0">
                <a:latin typeface="Trebuchet MS"/>
                <a:cs typeface="Trebuchet MS"/>
              </a:rPr>
              <a:t>terl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215" dirty="0">
                <a:latin typeface="Trebuchet MS"/>
                <a:cs typeface="Trebuchet MS"/>
              </a:rPr>
              <a:t>l</a:t>
            </a:r>
            <a:r>
              <a:rPr sz="2700" spc="-130" dirty="0">
                <a:latin typeface="Trebuchet MS"/>
                <a:cs typeface="Trebuchet MS"/>
              </a:rPr>
              <a:t>u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k</a:t>
            </a:r>
            <a:r>
              <a:rPr sz="2700" spc="-190" dirty="0">
                <a:latin typeface="Trebuchet MS"/>
                <a:cs typeface="Trebuchet MS"/>
              </a:rPr>
              <a:t>ent</a:t>
            </a:r>
            <a:r>
              <a:rPr sz="2700" spc="-204" dirty="0">
                <a:latin typeface="Trebuchet MS"/>
                <a:cs typeface="Trebuchet MS"/>
              </a:rPr>
              <a:t>a</a:t>
            </a:r>
            <a:r>
              <a:rPr sz="2700" spc="-210" dirty="0">
                <a:latin typeface="Trebuchet MS"/>
                <a:cs typeface="Trebuchet MS"/>
              </a:rPr>
              <a:t>l</a:t>
            </a:r>
            <a:r>
              <a:rPr sz="2700" spc="-405" dirty="0">
                <a:latin typeface="Trebuchet MS"/>
                <a:cs typeface="Trebuchet MS"/>
              </a:rPr>
              <a:t>.</a:t>
            </a:r>
            <a:endParaRPr sz="2700">
              <a:latin typeface="Trebuchet MS"/>
              <a:cs typeface="Trebuchet MS"/>
            </a:endParaRPr>
          </a:p>
          <a:p>
            <a:pPr marL="301625" marR="360680" indent="-289560">
              <a:lnSpc>
                <a:spcPct val="80700"/>
              </a:lnSpc>
              <a:spcBef>
                <a:spcPts val="805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95" dirty="0">
                <a:latin typeface="Trebuchet MS"/>
                <a:cs typeface="Trebuchet MS"/>
              </a:rPr>
              <a:t>Beton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0" dirty="0">
                <a:latin typeface="Trebuchet MS"/>
                <a:cs typeface="Trebuchet MS"/>
              </a:rPr>
              <a:t>dengan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kualitas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50" dirty="0">
                <a:latin typeface="Trebuchet MS"/>
                <a:cs typeface="Trebuchet MS"/>
              </a:rPr>
              <a:t>rendah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210" dirty="0">
                <a:latin typeface="Trebuchet MS"/>
                <a:cs typeface="Trebuchet MS"/>
              </a:rPr>
              <a:t>pada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60" dirty="0">
                <a:latin typeface="Trebuchet MS"/>
                <a:cs typeface="Trebuchet MS"/>
              </a:rPr>
              <a:t>permukaan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25" dirty="0">
                <a:latin typeface="Trebuchet MS"/>
                <a:cs typeface="Trebuchet MS"/>
              </a:rPr>
              <a:t>beton </a:t>
            </a:r>
            <a:r>
              <a:rPr sz="2700" spc="-120" dirty="0">
                <a:latin typeface="Trebuchet MS"/>
                <a:cs typeface="Trebuchet MS"/>
              </a:rPr>
              <a:t> </a:t>
            </a:r>
            <a:r>
              <a:rPr sz="2700" spc="-240" dirty="0">
                <a:latin typeface="Trebuchet MS"/>
                <a:cs typeface="Trebuchet MS"/>
              </a:rPr>
              <a:t>(</a:t>
            </a:r>
            <a:r>
              <a:rPr sz="2700" i="1" spc="-240" dirty="0">
                <a:latin typeface="Trebuchet MS"/>
                <a:cs typeface="Trebuchet MS"/>
              </a:rPr>
              <a:t>Laitance</a:t>
            </a:r>
            <a:r>
              <a:rPr sz="2700" spc="-240" dirty="0">
                <a:latin typeface="Trebuchet MS"/>
                <a:cs typeface="Trebuchet MS"/>
              </a:rPr>
              <a:t>),</a:t>
            </a:r>
            <a:r>
              <a:rPr sz="2700" spc="-335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lapisan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65" dirty="0">
                <a:latin typeface="Trebuchet MS"/>
                <a:cs typeface="Trebuchet MS"/>
              </a:rPr>
              <a:t>ini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akan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menghalangi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70" dirty="0">
                <a:latin typeface="Trebuchet MS"/>
                <a:cs typeface="Trebuchet MS"/>
              </a:rPr>
              <a:t>perekatan</a:t>
            </a:r>
            <a:r>
              <a:rPr sz="2700" spc="-60" dirty="0">
                <a:latin typeface="Trebuchet MS"/>
                <a:cs typeface="Trebuchet MS"/>
              </a:rPr>
              <a:t> </a:t>
            </a:r>
            <a:r>
              <a:rPr sz="2700" spc="-185" dirty="0">
                <a:latin typeface="Trebuchet MS"/>
                <a:cs typeface="Trebuchet MS"/>
              </a:rPr>
              <a:t>antara </a:t>
            </a:r>
            <a:r>
              <a:rPr sz="2700" spc="-800" dirty="0">
                <a:latin typeface="Trebuchet MS"/>
                <a:cs typeface="Trebuchet MS"/>
              </a:rPr>
              <a:t> </a:t>
            </a:r>
            <a:r>
              <a:rPr sz="2700" spc="-120" dirty="0">
                <a:latin typeface="Trebuchet MS"/>
                <a:cs typeface="Trebuchet MS"/>
              </a:rPr>
              <a:t>bet</a:t>
            </a:r>
            <a:r>
              <a:rPr sz="2700" spc="-135" dirty="0">
                <a:latin typeface="Trebuchet MS"/>
                <a:cs typeface="Trebuchet MS"/>
              </a:rPr>
              <a:t>o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85" dirty="0">
                <a:latin typeface="Trebuchet MS"/>
                <a:cs typeface="Trebuchet MS"/>
              </a:rPr>
              <a:t>n</a:t>
            </a:r>
            <a:r>
              <a:rPr sz="2700" spc="-215" dirty="0">
                <a:latin typeface="Trebuchet MS"/>
                <a:cs typeface="Trebuchet MS"/>
              </a:rPr>
              <a:t>ya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409" dirty="0">
                <a:latin typeface="Trebuchet MS"/>
                <a:cs typeface="Trebuchet MS"/>
              </a:rPr>
              <a:t>j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175" dirty="0">
                <a:latin typeface="Trebuchet MS"/>
                <a:cs typeface="Trebuchet MS"/>
              </a:rPr>
              <a:t>ka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215" dirty="0">
                <a:latin typeface="Trebuchet MS"/>
                <a:cs typeface="Trebuchet MS"/>
              </a:rPr>
              <a:t>l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40" dirty="0">
                <a:latin typeface="Trebuchet MS"/>
                <a:cs typeface="Trebuchet MS"/>
              </a:rPr>
              <a:t>kuk</a:t>
            </a:r>
            <a:r>
              <a:rPr sz="2700" spc="-145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pen</a:t>
            </a:r>
            <a:r>
              <a:rPr sz="2700" spc="-165" dirty="0">
                <a:latin typeface="Trebuchet MS"/>
                <a:cs typeface="Trebuchet MS"/>
              </a:rPr>
              <a:t>g</a:t>
            </a:r>
            <a:r>
              <a:rPr sz="2700" spc="-105" dirty="0">
                <a:latin typeface="Trebuchet MS"/>
                <a:cs typeface="Trebuchet MS"/>
              </a:rPr>
              <a:t>ec</a:t>
            </a:r>
            <a:r>
              <a:rPr sz="2700" spc="-110" dirty="0">
                <a:latin typeface="Trebuchet MS"/>
                <a:cs typeface="Trebuchet MS"/>
              </a:rPr>
              <a:t>or</a:t>
            </a:r>
            <a:r>
              <a:rPr sz="2700" spc="-155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0" dirty="0">
                <a:latin typeface="Trebuchet MS"/>
                <a:cs typeface="Trebuchet MS"/>
              </a:rPr>
              <a:t>beri</a:t>
            </a:r>
            <a:r>
              <a:rPr sz="2700" spc="-125" dirty="0">
                <a:latin typeface="Trebuchet MS"/>
                <a:cs typeface="Trebuchet MS"/>
              </a:rPr>
              <a:t>kut</a:t>
            </a:r>
            <a:r>
              <a:rPr sz="2700" spc="-195" dirty="0">
                <a:latin typeface="Trebuchet MS"/>
                <a:cs typeface="Trebuchet MS"/>
              </a:rPr>
              <a:t>n</a:t>
            </a:r>
            <a:r>
              <a:rPr sz="2700" spc="-204" dirty="0">
                <a:latin typeface="Trebuchet MS"/>
                <a:cs typeface="Trebuchet MS"/>
              </a:rPr>
              <a:t>y</a:t>
            </a:r>
            <a:r>
              <a:rPr sz="2700" spc="-225" dirty="0">
                <a:latin typeface="Trebuchet MS"/>
                <a:cs typeface="Trebuchet MS"/>
              </a:rPr>
              <a:t>a</a:t>
            </a:r>
            <a:r>
              <a:rPr sz="2700" spc="-355" dirty="0">
                <a:latin typeface="Trebuchet MS"/>
                <a:cs typeface="Trebuchet MS"/>
              </a:rPr>
              <a:t>,  </a:t>
            </a:r>
            <a:r>
              <a:rPr sz="2700" spc="-215" dirty="0">
                <a:latin typeface="Trebuchet MS"/>
                <a:cs typeface="Trebuchet MS"/>
              </a:rPr>
              <a:t>l</a:t>
            </a:r>
            <a:r>
              <a:rPr sz="2700" spc="-300" dirty="0">
                <a:latin typeface="Trebuchet MS"/>
                <a:cs typeface="Trebuchet MS"/>
              </a:rPr>
              <a:t>a</a:t>
            </a:r>
            <a:r>
              <a:rPr sz="2700" spc="-170" dirty="0">
                <a:latin typeface="Trebuchet MS"/>
                <a:cs typeface="Trebuchet MS"/>
              </a:rPr>
              <a:t>pi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155" dirty="0">
                <a:latin typeface="Trebuchet MS"/>
                <a:cs typeface="Trebuchet MS"/>
              </a:rPr>
              <a:t>ni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40" dirty="0">
                <a:latin typeface="Trebuchet MS"/>
                <a:cs typeface="Trebuchet MS"/>
              </a:rPr>
              <a:t>pun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70" dirty="0">
                <a:latin typeface="Trebuchet MS"/>
                <a:cs typeface="Trebuchet MS"/>
              </a:rPr>
              <a:t>k</a:t>
            </a:r>
            <a:r>
              <a:rPr sz="2700" spc="-18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20" dirty="0">
                <a:latin typeface="Trebuchet MS"/>
                <a:cs typeface="Trebuchet MS"/>
              </a:rPr>
              <a:t>menj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temp</a:t>
            </a:r>
            <a:r>
              <a:rPr sz="2700" spc="-185" dirty="0">
                <a:latin typeface="Trebuchet MS"/>
                <a:cs typeface="Trebuchet MS"/>
              </a:rPr>
              <a:t>a</a:t>
            </a:r>
            <a:r>
              <a:rPr sz="2700" spc="-175" dirty="0">
                <a:latin typeface="Trebuchet MS"/>
                <a:cs typeface="Trebuchet MS"/>
              </a:rPr>
              <a:t>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m</a:t>
            </a:r>
            <a:r>
              <a:rPr sz="2700" spc="-175" dirty="0">
                <a:latin typeface="Trebuchet MS"/>
                <a:cs typeface="Trebuchet MS"/>
              </a:rPr>
              <a:t>a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00" dirty="0">
                <a:latin typeface="Trebuchet MS"/>
                <a:cs typeface="Trebuchet MS"/>
              </a:rPr>
              <a:t>ukk</a:t>
            </a:r>
            <a:r>
              <a:rPr sz="2700" spc="-165" dirty="0">
                <a:latin typeface="Trebuchet MS"/>
                <a:cs typeface="Trebuchet MS"/>
              </a:rPr>
              <a:t>n</a:t>
            </a:r>
            <a:r>
              <a:rPr sz="2700" spc="-215" dirty="0">
                <a:latin typeface="Trebuchet MS"/>
                <a:cs typeface="Trebuchet MS"/>
              </a:rPr>
              <a:t>ya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10" dirty="0">
                <a:latin typeface="Trebuchet MS"/>
                <a:cs typeface="Trebuchet MS"/>
              </a:rPr>
              <a:t>r  </a:t>
            </a:r>
            <a:r>
              <a:rPr sz="2700" spc="-70" dirty="0">
                <a:latin typeface="Trebuchet MS"/>
                <a:cs typeface="Trebuchet MS"/>
              </a:rPr>
              <a:t>(bocor)</a:t>
            </a:r>
            <a:endParaRPr sz="2700">
              <a:latin typeface="Trebuchet MS"/>
              <a:cs typeface="Trebuchet MS"/>
            </a:endParaRPr>
          </a:p>
          <a:p>
            <a:pPr marL="295275" indent="-283210">
              <a:lnSpc>
                <a:spcPts val="3210"/>
              </a:lnSpc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210" dirty="0">
                <a:latin typeface="Trebuchet MS"/>
                <a:cs typeface="Trebuchet MS"/>
              </a:rPr>
              <a:t>K</a:t>
            </a:r>
            <a:r>
              <a:rPr sz="2700" spc="35" dirty="0">
                <a:latin typeface="Trebuchet MS"/>
                <a:cs typeface="Trebuchet MS"/>
              </a:rPr>
              <a:t>A</a:t>
            </a:r>
            <a:r>
              <a:rPr sz="2700" spc="25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15" dirty="0">
                <a:latin typeface="Trebuchet MS"/>
                <a:cs typeface="Trebuchet MS"/>
              </a:rPr>
              <a:t>r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15" dirty="0">
                <a:latin typeface="Trebuchet MS"/>
                <a:cs typeface="Trebuchet MS"/>
              </a:rPr>
              <a:t>r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4" dirty="0">
                <a:latin typeface="Trebuchet MS"/>
                <a:cs typeface="Trebuchet MS"/>
              </a:rPr>
              <a:t>ha</a:t>
            </a:r>
            <a:r>
              <a:rPr sz="2700" spc="-60" dirty="0">
                <a:latin typeface="Trebuchet MS"/>
                <a:cs typeface="Trebuchet MS"/>
              </a:rPr>
              <a:t>rus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114" dirty="0">
                <a:latin typeface="Trebuchet MS"/>
                <a:cs typeface="Trebuchet MS"/>
              </a:rPr>
              <a:t>kur</a:t>
            </a:r>
            <a:r>
              <a:rPr sz="2700" spc="-130" dirty="0">
                <a:latin typeface="Trebuchet MS"/>
                <a:cs typeface="Trebuchet MS"/>
              </a:rPr>
              <a:t>a</a:t>
            </a:r>
            <a:r>
              <a:rPr sz="2700" spc="-180" dirty="0">
                <a:latin typeface="Trebuchet MS"/>
                <a:cs typeface="Trebuchet MS"/>
              </a:rPr>
              <a:t>n</a:t>
            </a:r>
            <a:r>
              <a:rPr sz="2700" spc="-170" dirty="0">
                <a:latin typeface="Trebuchet MS"/>
                <a:cs typeface="Trebuchet MS"/>
              </a:rPr>
              <a:t>g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endParaRPr sz="2700">
              <a:latin typeface="Trebuchet MS"/>
              <a:cs typeface="Trebuchet MS"/>
            </a:endParaRPr>
          </a:p>
          <a:p>
            <a:pPr marL="295275" indent="-283210">
              <a:lnSpc>
                <a:spcPct val="100000"/>
              </a:lnSpc>
              <a:spcBef>
                <a:spcPts val="7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145" dirty="0">
                <a:latin typeface="Trebuchet MS"/>
                <a:cs typeface="Trebuchet MS"/>
              </a:rPr>
              <a:t>Menggunakan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lebih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banyak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agregat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50" dirty="0">
                <a:latin typeface="Trebuchet MS"/>
                <a:cs typeface="Trebuchet MS"/>
              </a:rPr>
              <a:t>butiran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65" dirty="0">
                <a:latin typeface="Trebuchet MS"/>
                <a:cs typeface="Trebuchet MS"/>
              </a:rPr>
              <a:t>halus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430" dirty="0">
                <a:latin typeface="Cambria"/>
                <a:cs typeface="Cambria"/>
              </a:rPr>
              <a:t>SEGREGASI	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530411"/>
            <a:ext cx="8063230" cy="4279265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301625" marR="5080" indent="-289560">
              <a:lnSpc>
                <a:spcPct val="79300"/>
              </a:lnSpc>
              <a:spcBef>
                <a:spcPts val="815"/>
              </a:spcBef>
              <a:buClr>
                <a:srgbClr val="727CA3"/>
              </a:buClr>
              <a:buSzPct val="75862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900" spc="-100" dirty="0">
                <a:latin typeface="Trebuchet MS"/>
                <a:cs typeface="Trebuchet MS"/>
              </a:rPr>
              <a:t>Beton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20" dirty="0">
                <a:latin typeface="Trebuchet MS"/>
                <a:cs typeface="Trebuchet MS"/>
              </a:rPr>
              <a:t>dapat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15" dirty="0">
                <a:latin typeface="Trebuchet MS"/>
                <a:cs typeface="Trebuchet MS"/>
              </a:rPr>
              <a:t>dianggap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04" dirty="0">
                <a:latin typeface="Trebuchet MS"/>
                <a:cs typeface="Trebuchet MS"/>
              </a:rPr>
              <a:t>sebagai</a:t>
            </a:r>
            <a:r>
              <a:rPr sz="2900" spc="-65" dirty="0">
                <a:latin typeface="Trebuchet MS"/>
                <a:cs typeface="Trebuchet MS"/>
              </a:rPr>
              <a:t> </a:t>
            </a:r>
            <a:r>
              <a:rPr sz="2900" spc="-165" dirty="0">
                <a:latin typeface="Trebuchet MS"/>
                <a:cs typeface="Trebuchet MS"/>
              </a:rPr>
              <a:t>suatu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75" dirty="0">
                <a:latin typeface="Trebuchet MS"/>
                <a:cs typeface="Trebuchet MS"/>
              </a:rPr>
              <a:t>massa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04" dirty="0">
                <a:latin typeface="Trebuchet MS"/>
                <a:cs typeface="Trebuchet MS"/>
              </a:rPr>
              <a:t>dimana </a:t>
            </a:r>
            <a:r>
              <a:rPr sz="2900" spc="-200" dirty="0">
                <a:latin typeface="Trebuchet MS"/>
                <a:cs typeface="Trebuchet MS"/>
              </a:rPr>
              <a:t> </a:t>
            </a:r>
            <a:r>
              <a:rPr sz="2900" spc="-260" dirty="0">
                <a:latin typeface="Trebuchet MS"/>
                <a:cs typeface="Trebuchet MS"/>
              </a:rPr>
              <a:t>a</a:t>
            </a:r>
            <a:r>
              <a:rPr sz="2900" spc="-254" dirty="0">
                <a:latin typeface="Trebuchet MS"/>
                <a:cs typeface="Trebuchet MS"/>
              </a:rPr>
              <a:t>g</a:t>
            </a:r>
            <a:r>
              <a:rPr sz="2900" spc="-135" dirty="0">
                <a:latin typeface="Trebuchet MS"/>
                <a:cs typeface="Trebuchet MS"/>
              </a:rPr>
              <a:t>r</a:t>
            </a:r>
            <a:r>
              <a:rPr sz="2900" spc="-110" dirty="0">
                <a:latin typeface="Trebuchet MS"/>
                <a:cs typeface="Trebuchet MS"/>
              </a:rPr>
              <a:t>e</a:t>
            </a:r>
            <a:r>
              <a:rPr sz="2900" spc="-220" dirty="0">
                <a:latin typeface="Trebuchet MS"/>
                <a:cs typeface="Trebuchet MS"/>
              </a:rPr>
              <a:t>g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185" dirty="0">
                <a:latin typeface="Trebuchet MS"/>
                <a:cs typeface="Trebuchet MS"/>
              </a:rPr>
              <a:t>t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80" dirty="0">
                <a:latin typeface="Trebuchet MS"/>
                <a:cs typeface="Trebuchet MS"/>
              </a:rPr>
              <a:t>k</a:t>
            </a:r>
            <a:r>
              <a:rPr sz="2900" spc="-190" dirty="0">
                <a:latin typeface="Trebuchet MS"/>
                <a:cs typeface="Trebuchet MS"/>
              </a:rPr>
              <a:t>a</a:t>
            </a:r>
            <a:r>
              <a:rPr sz="2900" spc="-60" dirty="0">
                <a:latin typeface="Trebuchet MS"/>
                <a:cs typeface="Trebuchet MS"/>
              </a:rPr>
              <a:t>s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20" dirty="0">
                <a:latin typeface="Trebuchet MS"/>
                <a:cs typeface="Trebuchet MS"/>
              </a:rPr>
              <a:t>r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95" dirty="0">
                <a:latin typeface="Trebuchet MS"/>
                <a:cs typeface="Trebuchet MS"/>
              </a:rPr>
              <a:t>men</a:t>
            </a:r>
            <a:r>
              <a:rPr sz="2900" spc="-155" dirty="0">
                <a:latin typeface="Trebuchet MS"/>
                <a:cs typeface="Trebuchet MS"/>
              </a:rPr>
              <a:t>g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229" dirty="0">
                <a:latin typeface="Trebuchet MS"/>
                <a:cs typeface="Trebuchet MS"/>
              </a:rPr>
              <a:t>mb</a:t>
            </a:r>
            <a:r>
              <a:rPr sz="2900" spc="-180" dirty="0">
                <a:latin typeface="Trebuchet MS"/>
                <a:cs typeface="Trebuchet MS"/>
              </a:rPr>
              <a:t>ang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40" dirty="0">
                <a:latin typeface="Trebuchet MS"/>
                <a:cs typeface="Trebuchet MS"/>
              </a:rPr>
              <a:t>d</a:t>
            </a:r>
            <a:r>
              <a:rPr sz="2900" spc="-200" dirty="0">
                <a:latin typeface="Trebuchet MS"/>
                <a:cs typeface="Trebuchet MS"/>
              </a:rPr>
              <a:t>i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204" dirty="0">
                <a:latin typeface="Trebuchet MS"/>
                <a:cs typeface="Trebuchet MS"/>
              </a:rPr>
              <a:t>t</a:t>
            </a:r>
            <a:r>
              <a:rPr sz="2900" spc="-275" dirty="0">
                <a:latin typeface="Trebuchet MS"/>
                <a:cs typeface="Trebuchet MS"/>
              </a:rPr>
              <a:t>a</a:t>
            </a:r>
            <a:r>
              <a:rPr sz="2900" spc="-60" dirty="0">
                <a:latin typeface="Trebuchet MS"/>
                <a:cs typeface="Trebuchet MS"/>
              </a:rPr>
              <a:t>s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65" dirty="0">
                <a:latin typeface="Trebuchet MS"/>
                <a:cs typeface="Trebuchet MS"/>
              </a:rPr>
              <a:t>k</a:t>
            </a:r>
            <a:r>
              <a:rPr sz="2900" spc="40" dirty="0">
                <a:latin typeface="Trebuchet MS"/>
                <a:cs typeface="Trebuchet MS"/>
              </a:rPr>
              <a:t>o</a:t>
            </a:r>
            <a:r>
              <a:rPr sz="2900" spc="-170" dirty="0">
                <a:latin typeface="Trebuchet MS"/>
                <a:cs typeface="Trebuchet MS"/>
              </a:rPr>
              <a:t>mpenen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220" dirty="0">
                <a:latin typeface="Trebuchet MS"/>
                <a:cs typeface="Trebuchet MS"/>
              </a:rPr>
              <a:t>g</a:t>
            </a:r>
            <a:r>
              <a:rPr sz="2900" spc="-40" dirty="0">
                <a:latin typeface="Trebuchet MS"/>
                <a:cs typeface="Trebuchet MS"/>
              </a:rPr>
              <a:t>r</a:t>
            </a:r>
            <a:r>
              <a:rPr sz="2900" spc="-215" dirty="0">
                <a:latin typeface="Trebuchet MS"/>
                <a:cs typeface="Trebuchet MS"/>
              </a:rPr>
              <a:t>e</a:t>
            </a:r>
            <a:r>
              <a:rPr sz="2900" spc="-204" dirty="0">
                <a:latin typeface="Trebuchet MS"/>
                <a:cs typeface="Trebuchet MS"/>
              </a:rPr>
              <a:t>g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160" dirty="0">
                <a:latin typeface="Trebuchet MS"/>
                <a:cs typeface="Trebuchet MS"/>
              </a:rPr>
              <a:t>t  </a:t>
            </a:r>
            <a:r>
              <a:rPr sz="2900" spc="-170" dirty="0">
                <a:latin typeface="Trebuchet MS"/>
                <a:cs typeface="Trebuchet MS"/>
              </a:rPr>
              <a:t>halus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90" dirty="0">
                <a:latin typeface="Trebuchet MS"/>
                <a:cs typeface="Trebuchet MS"/>
              </a:rPr>
              <a:t>dan</a:t>
            </a:r>
            <a:r>
              <a:rPr sz="2900" spc="-65" dirty="0">
                <a:latin typeface="Trebuchet MS"/>
                <a:cs typeface="Trebuchet MS"/>
              </a:rPr>
              <a:t> </a:t>
            </a:r>
            <a:r>
              <a:rPr sz="2900" spc="-200" dirty="0">
                <a:latin typeface="Trebuchet MS"/>
                <a:cs typeface="Trebuchet MS"/>
              </a:rPr>
              <a:t>pasta</a:t>
            </a:r>
            <a:r>
              <a:rPr sz="2900" spc="-65" dirty="0">
                <a:latin typeface="Trebuchet MS"/>
                <a:cs typeface="Trebuchet MS"/>
              </a:rPr>
              <a:t> </a:t>
            </a:r>
            <a:r>
              <a:rPr sz="2900" spc="-200" dirty="0">
                <a:latin typeface="Trebuchet MS"/>
                <a:cs typeface="Trebuchet MS"/>
              </a:rPr>
              <a:t>semen,</a:t>
            </a:r>
            <a:r>
              <a:rPr sz="2900" spc="-355" dirty="0">
                <a:latin typeface="Trebuchet MS"/>
                <a:cs typeface="Trebuchet MS"/>
              </a:rPr>
              <a:t> </a:t>
            </a:r>
            <a:r>
              <a:rPr sz="2900" spc="-185" dirty="0">
                <a:latin typeface="Trebuchet MS"/>
                <a:cs typeface="Trebuchet MS"/>
              </a:rPr>
              <a:t>sehingga</a:t>
            </a:r>
            <a:r>
              <a:rPr sz="2900" spc="-65" dirty="0">
                <a:latin typeface="Trebuchet MS"/>
                <a:cs typeface="Trebuchet MS"/>
              </a:rPr>
              <a:t> </a:t>
            </a:r>
            <a:r>
              <a:rPr sz="2900" spc="-204" dirty="0">
                <a:latin typeface="Trebuchet MS"/>
                <a:cs typeface="Trebuchet MS"/>
              </a:rPr>
              <a:t>terjadi</a:t>
            </a:r>
            <a:r>
              <a:rPr sz="2900" spc="-65" dirty="0">
                <a:latin typeface="Trebuchet MS"/>
                <a:cs typeface="Trebuchet MS"/>
              </a:rPr>
              <a:t> </a:t>
            </a:r>
            <a:r>
              <a:rPr sz="2900" spc="-185" dirty="0">
                <a:latin typeface="Trebuchet MS"/>
                <a:cs typeface="Trebuchet MS"/>
              </a:rPr>
              <a:t>pemisahan </a:t>
            </a:r>
            <a:r>
              <a:rPr sz="2900" spc="-180" dirty="0">
                <a:latin typeface="Trebuchet MS"/>
                <a:cs typeface="Trebuchet MS"/>
              </a:rPr>
              <a:t> 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195" dirty="0">
                <a:latin typeface="Trebuchet MS"/>
                <a:cs typeface="Trebuchet MS"/>
              </a:rPr>
              <a:t>nt</a:t>
            </a:r>
            <a:r>
              <a:rPr sz="2900" spc="-225" dirty="0">
                <a:latin typeface="Trebuchet MS"/>
                <a:cs typeface="Trebuchet MS"/>
              </a:rPr>
              <a:t>a</a:t>
            </a:r>
            <a:r>
              <a:rPr sz="2900" spc="-135" dirty="0">
                <a:latin typeface="Trebuchet MS"/>
                <a:cs typeface="Trebuchet MS"/>
              </a:rPr>
              <a:t>ra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220" dirty="0">
                <a:latin typeface="Trebuchet MS"/>
                <a:cs typeface="Trebuchet MS"/>
              </a:rPr>
              <a:t>g</a:t>
            </a:r>
            <a:r>
              <a:rPr sz="2900" spc="-40" dirty="0">
                <a:latin typeface="Trebuchet MS"/>
                <a:cs typeface="Trebuchet MS"/>
              </a:rPr>
              <a:t>r</a:t>
            </a:r>
            <a:r>
              <a:rPr sz="2900" spc="-215" dirty="0">
                <a:latin typeface="Trebuchet MS"/>
                <a:cs typeface="Trebuchet MS"/>
              </a:rPr>
              <a:t>e</a:t>
            </a:r>
            <a:r>
              <a:rPr sz="2900" spc="-204" dirty="0">
                <a:latin typeface="Trebuchet MS"/>
                <a:cs typeface="Trebuchet MS"/>
              </a:rPr>
              <a:t>g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185" dirty="0">
                <a:latin typeface="Trebuchet MS"/>
                <a:cs typeface="Trebuchet MS"/>
              </a:rPr>
              <a:t>t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20" dirty="0">
                <a:latin typeface="Trebuchet MS"/>
                <a:cs typeface="Trebuchet MS"/>
              </a:rPr>
              <a:t>h</a:t>
            </a:r>
            <a:r>
              <a:rPr sz="2900" spc="-215" dirty="0">
                <a:latin typeface="Trebuchet MS"/>
                <a:cs typeface="Trebuchet MS"/>
              </a:rPr>
              <a:t>a</a:t>
            </a:r>
            <a:r>
              <a:rPr sz="2900" spc="-225" dirty="0">
                <a:latin typeface="Trebuchet MS"/>
                <a:cs typeface="Trebuchet MS"/>
              </a:rPr>
              <a:t>l</a:t>
            </a:r>
            <a:r>
              <a:rPr sz="2900" spc="-114" dirty="0">
                <a:latin typeface="Trebuchet MS"/>
                <a:cs typeface="Trebuchet MS"/>
              </a:rPr>
              <a:t>u</a:t>
            </a:r>
            <a:r>
              <a:rPr sz="2900" spc="-90" dirty="0">
                <a:latin typeface="Trebuchet MS"/>
                <a:cs typeface="Trebuchet MS"/>
              </a:rPr>
              <a:t>s</a:t>
            </a:r>
            <a:r>
              <a:rPr sz="2900" spc="-430" dirty="0">
                <a:latin typeface="Trebuchet MS"/>
                <a:cs typeface="Trebuchet MS"/>
              </a:rPr>
              <a:t>,</a:t>
            </a:r>
            <a:r>
              <a:rPr sz="2900" spc="-360" dirty="0">
                <a:latin typeface="Trebuchet MS"/>
                <a:cs typeface="Trebuchet MS"/>
              </a:rPr>
              <a:t> 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220" dirty="0">
                <a:latin typeface="Trebuchet MS"/>
                <a:cs typeface="Trebuchet MS"/>
              </a:rPr>
              <a:t>g</a:t>
            </a:r>
            <a:r>
              <a:rPr sz="2900" spc="-135" dirty="0">
                <a:latin typeface="Trebuchet MS"/>
                <a:cs typeface="Trebuchet MS"/>
              </a:rPr>
              <a:t>r</a:t>
            </a:r>
            <a:r>
              <a:rPr sz="2900" spc="-110" dirty="0">
                <a:latin typeface="Trebuchet MS"/>
                <a:cs typeface="Trebuchet MS"/>
              </a:rPr>
              <a:t>e</a:t>
            </a:r>
            <a:r>
              <a:rPr sz="2900" spc="-220" dirty="0">
                <a:latin typeface="Trebuchet MS"/>
                <a:cs typeface="Trebuchet MS"/>
              </a:rPr>
              <a:t>g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185" dirty="0">
                <a:latin typeface="Trebuchet MS"/>
                <a:cs typeface="Trebuchet MS"/>
              </a:rPr>
              <a:t>t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80" dirty="0">
                <a:latin typeface="Trebuchet MS"/>
                <a:cs typeface="Trebuchet MS"/>
              </a:rPr>
              <a:t>k</a:t>
            </a:r>
            <a:r>
              <a:rPr sz="2900" spc="-190" dirty="0">
                <a:latin typeface="Trebuchet MS"/>
                <a:cs typeface="Trebuchet MS"/>
              </a:rPr>
              <a:t>a</a:t>
            </a:r>
            <a:r>
              <a:rPr sz="2900" spc="-60" dirty="0">
                <a:latin typeface="Trebuchet MS"/>
                <a:cs typeface="Trebuchet MS"/>
              </a:rPr>
              <a:t>s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20" dirty="0">
                <a:latin typeface="Trebuchet MS"/>
                <a:cs typeface="Trebuchet MS"/>
              </a:rPr>
              <a:t>r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40" dirty="0">
                <a:latin typeface="Trebuchet MS"/>
                <a:cs typeface="Trebuchet MS"/>
              </a:rPr>
              <a:t>d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140" dirty="0">
                <a:latin typeface="Trebuchet MS"/>
                <a:cs typeface="Trebuchet MS"/>
              </a:rPr>
              <a:t>n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35" dirty="0">
                <a:latin typeface="Trebuchet MS"/>
                <a:cs typeface="Trebuchet MS"/>
              </a:rPr>
              <a:t>p</a:t>
            </a:r>
            <a:r>
              <a:rPr sz="2900" spc="-225" dirty="0">
                <a:latin typeface="Trebuchet MS"/>
                <a:cs typeface="Trebuchet MS"/>
              </a:rPr>
              <a:t>a</a:t>
            </a:r>
            <a:r>
              <a:rPr sz="2900" spc="-60" dirty="0">
                <a:latin typeface="Trebuchet MS"/>
                <a:cs typeface="Trebuchet MS"/>
              </a:rPr>
              <a:t>s</a:t>
            </a:r>
            <a:r>
              <a:rPr sz="2900" spc="-204" dirty="0">
                <a:latin typeface="Trebuchet MS"/>
                <a:cs typeface="Trebuchet MS"/>
              </a:rPr>
              <a:t>t</a:t>
            </a:r>
            <a:r>
              <a:rPr sz="2900" spc="-275" dirty="0">
                <a:latin typeface="Trebuchet MS"/>
                <a:cs typeface="Trebuchet MS"/>
              </a:rPr>
              <a:t>a</a:t>
            </a:r>
            <a:r>
              <a:rPr sz="2900" spc="-430" dirty="0">
                <a:latin typeface="Trebuchet MS"/>
                <a:cs typeface="Trebuchet MS"/>
              </a:rPr>
              <a:t>.</a:t>
            </a:r>
            <a:endParaRPr sz="2900">
              <a:latin typeface="Trebuchet MS"/>
              <a:cs typeface="Trebuchet MS"/>
            </a:endParaRPr>
          </a:p>
          <a:p>
            <a:pPr marL="301625" marR="258445" indent="-289560" algn="just">
              <a:lnSpc>
                <a:spcPct val="81800"/>
              </a:lnSpc>
              <a:spcBef>
                <a:spcPts val="570"/>
              </a:spcBef>
              <a:buClr>
                <a:srgbClr val="727CA3"/>
              </a:buClr>
              <a:buSzPct val="75862"/>
              <a:buFont typeface="Microsoft Sans Serif"/>
              <a:buChar char=""/>
              <a:tabLst>
                <a:tab pos="295910" algn="l"/>
              </a:tabLst>
            </a:pPr>
            <a:r>
              <a:rPr sz="2900" spc="-190" dirty="0">
                <a:latin typeface="Trebuchet MS"/>
                <a:cs typeface="Trebuchet MS"/>
              </a:rPr>
              <a:t>Pemisahan </a:t>
            </a:r>
            <a:r>
              <a:rPr sz="2900" spc="-140" dirty="0">
                <a:latin typeface="Trebuchet MS"/>
                <a:cs typeface="Trebuchet MS"/>
              </a:rPr>
              <a:t>tersebut </a:t>
            </a:r>
            <a:r>
              <a:rPr sz="2900" spc="-204" dirty="0">
                <a:latin typeface="Trebuchet MS"/>
                <a:cs typeface="Trebuchet MS"/>
              </a:rPr>
              <a:t>terjadi </a:t>
            </a:r>
            <a:r>
              <a:rPr sz="2900" spc="-250" dirty="0">
                <a:latin typeface="Trebuchet MS"/>
                <a:cs typeface="Trebuchet MS"/>
              </a:rPr>
              <a:t>jika daya </a:t>
            </a:r>
            <a:r>
              <a:rPr sz="2900" spc="-120" dirty="0">
                <a:latin typeface="Trebuchet MS"/>
                <a:cs typeface="Trebuchet MS"/>
              </a:rPr>
              <a:t>kohesi </a:t>
            </a:r>
            <a:r>
              <a:rPr sz="2900" spc="-180" dirty="0">
                <a:latin typeface="Trebuchet MS"/>
                <a:cs typeface="Trebuchet MS"/>
              </a:rPr>
              <a:t>adukan </a:t>
            </a:r>
            <a:r>
              <a:rPr sz="2900" spc="-175" dirty="0">
                <a:latin typeface="Trebuchet MS"/>
                <a:cs typeface="Trebuchet MS"/>
              </a:rPr>
              <a:t> </a:t>
            </a:r>
            <a:r>
              <a:rPr sz="2900" spc="-190" dirty="0">
                <a:latin typeface="Trebuchet MS"/>
                <a:cs typeface="Trebuchet MS"/>
              </a:rPr>
              <a:t>ti</a:t>
            </a:r>
            <a:r>
              <a:rPr sz="2900" spc="-140" dirty="0">
                <a:latin typeface="Trebuchet MS"/>
                <a:cs typeface="Trebuchet MS"/>
              </a:rPr>
              <a:t>d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75" dirty="0">
                <a:latin typeface="Trebuchet MS"/>
                <a:cs typeface="Trebuchet MS"/>
              </a:rPr>
              <a:t>k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85" dirty="0">
                <a:latin typeface="Trebuchet MS"/>
                <a:cs typeface="Trebuchet MS"/>
              </a:rPr>
              <a:t>m</a:t>
            </a:r>
            <a:r>
              <a:rPr sz="2900" spc="-185" dirty="0">
                <a:latin typeface="Trebuchet MS"/>
                <a:cs typeface="Trebuchet MS"/>
              </a:rPr>
              <a:t>a</a:t>
            </a:r>
            <a:r>
              <a:rPr sz="2900" spc="-160" dirty="0">
                <a:latin typeface="Trebuchet MS"/>
                <a:cs typeface="Trebuchet MS"/>
              </a:rPr>
              <a:t>mpu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10" dirty="0">
                <a:latin typeface="Trebuchet MS"/>
                <a:cs typeface="Trebuchet MS"/>
              </a:rPr>
              <a:t>men</a:t>
            </a:r>
            <a:r>
              <a:rPr sz="2900" spc="-175" dirty="0">
                <a:latin typeface="Trebuchet MS"/>
                <a:cs typeface="Trebuchet MS"/>
              </a:rPr>
              <a:t>a</a:t>
            </a:r>
            <a:r>
              <a:rPr sz="2900" spc="-220" dirty="0">
                <a:latin typeface="Trebuchet MS"/>
                <a:cs typeface="Trebuchet MS"/>
              </a:rPr>
              <a:t>h</a:t>
            </a:r>
            <a:r>
              <a:rPr sz="2900" spc="-215" dirty="0">
                <a:latin typeface="Trebuchet MS"/>
                <a:cs typeface="Trebuchet MS"/>
              </a:rPr>
              <a:t>a</a:t>
            </a:r>
            <a:r>
              <a:rPr sz="2900" spc="-140" dirty="0">
                <a:latin typeface="Trebuchet MS"/>
                <a:cs typeface="Trebuchet MS"/>
              </a:rPr>
              <a:t>n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70" dirty="0">
                <a:latin typeface="Trebuchet MS"/>
                <a:cs typeface="Trebuchet MS"/>
              </a:rPr>
              <a:t>buti</a:t>
            </a:r>
            <a:r>
              <a:rPr sz="2900" spc="-114" dirty="0">
                <a:latin typeface="Trebuchet MS"/>
                <a:cs typeface="Trebuchet MS"/>
              </a:rPr>
              <a:t>r</a:t>
            </a:r>
            <a:r>
              <a:rPr sz="2900" spc="-160" dirty="0">
                <a:latin typeface="Trebuchet MS"/>
                <a:cs typeface="Trebuchet MS"/>
              </a:rPr>
              <a:t>a</a:t>
            </a:r>
            <a:r>
              <a:rPr sz="2900" spc="-140" dirty="0">
                <a:latin typeface="Trebuchet MS"/>
                <a:cs typeface="Trebuchet MS"/>
              </a:rPr>
              <a:t>n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220" dirty="0">
                <a:latin typeface="Trebuchet MS"/>
                <a:cs typeface="Trebuchet MS"/>
              </a:rPr>
              <a:t>g</a:t>
            </a:r>
            <a:r>
              <a:rPr sz="2900" spc="-40" dirty="0">
                <a:latin typeface="Trebuchet MS"/>
                <a:cs typeface="Trebuchet MS"/>
              </a:rPr>
              <a:t>r</a:t>
            </a:r>
            <a:r>
              <a:rPr sz="2900" spc="-215" dirty="0">
                <a:latin typeface="Trebuchet MS"/>
                <a:cs typeface="Trebuchet MS"/>
              </a:rPr>
              <a:t>e</a:t>
            </a:r>
            <a:r>
              <a:rPr sz="2900" spc="-204" dirty="0">
                <a:latin typeface="Trebuchet MS"/>
                <a:cs typeface="Trebuchet MS"/>
              </a:rPr>
              <a:t>g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185" dirty="0">
                <a:latin typeface="Trebuchet MS"/>
                <a:cs typeface="Trebuchet MS"/>
              </a:rPr>
              <a:t>t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35" dirty="0">
                <a:latin typeface="Trebuchet MS"/>
                <a:cs typeface="Trebuchet MS"/>
              </a:rPr>
              <a:t>untuk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90" dirty="0">
                <a:latin typeface="Trebuchet MS"/>
                <a:cs typeface="Trebuchet MS"/>
              </a:rPr>
              <a:t>ti</a:t>
            </a:r>
            <a:r>
              <a:rPr sz="2900" spc="-140" dirty="0">
                <a:latin typeface="Trebuchet MS"/>
                <a:cs typeface="Trebuchet MS"/>
              </a:rPr>
              <a:t>d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55" dirty="0">
                <a:latin typeface="Trebuchet MS"/>
                <a:cs typeface="Trebuchet MS"/>
              </a:rPr>
              <a:t>k  </a:t>
            </a:r>
            <a:r>
              <a:rPr sz="2900" spc="-200" dirty="0">
                <a:latin typeface="Trebuchet MS"/>
                <a:cs typeface="Trebuchet MS"/>
              </a:rPr>
              <a:t>mengambang</a:t>
            </a:r>
            <a:endParaRPr sz="2900">
              <a:latin typeface="Trebuchet MS"/>
              <a:cs typeface="Trebuchet MS"/>
            </a:endParaRPr>
          </a:p>
          <a:p>
            <a:pPr marL="301625" marR="369570" indent="-289560">
              <a:lnSpc>
                <a:spcPts val="2900"/>
              </a:lnSpc>
              <a:spcBef>
                <a:spcPts val="515"/>
              </a:spcBef>
              <a:buClr>
                <a:srgbClr val="727CA3"/>
              </a:buClr>
              <a:buSzPct val="75862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900" spc="-305" dirty="0">
                <a:latin typeface="Trebuchet MS"/>
                <a:cs typeface="Trebuchet MS"/>
              </a:rPr>
              <a:t>Jika</a:t>
            </a:r>
            <a:r>
              <a:rPr sz="2900" spc="-300" dirty="0">
                <a:latin typeface="Trebuchet MS"/>
                <a:cs typeface="Trebuchet MS"/>
              </a:rPr>
              <a:t> </a:t>
            </a:r>
            <a:r>
              <a:rPr sz="2900" spc="-175" dirty="0">
                <a:latin typeface="Trebuchet MS"/>
                <a:cs typeface="Trebuchet MS"/>
              </a:rPr>
              <a:t>kandungan </a:t>
            </a:r>
            <a:r>
              <a:rPr sz="2900" spc="-155" dirty="0">
                <a:latin typeface="Trebuchet MS"/>
                <a:cs typeface="Trebuchet MS"/>
              </a:rPr>
              <a:t>air </a:t>
            </a:r>
            <a:r>
              <a:rPr sz="2900" spc="-229" dirty="0">
                <a:latin typeface="Trebuchet MS"/>
                <a:cs typeface="Trebuchet MS"/>
              </a:rPr>
              <a:t>banyak, </a:t>
            </a:r>
            <a:r>
              <a:rPr sz="2900" spc="-200" dirty="0">
                <a:latin typeface="Trebuchet MS"/>
                <a:cs typeface="Trebuchet MS"/>
              </a:rPr>
              <a:t>akan </a:t>
            </a:r>
            <a:r>
              <a:rPr sz="2900" spc="-185" dirty="0">
                <a:latin typeface="Trebuchet MS"/>
                <a:cs typeface="Trebuchet MS"/>
              </a:rPr>
              <a:t>mudah </a:t>
            </a:r>
            <a:r>
              <a:rPr sz="2900" spc="-215" dirty="0">
                <a:latin typeface="Trebuchet MS"/>
                <a:cs typeface="Trebuchet MS"/>
              </a:rPr>
              <a:t>dikerjakan, </a:t>
            </a:r>
            <a:r>
              <a:rPr sz="2900" spc="-860" dirty="0">
                <a:latin typeface="Trebuchet MS"/>
                <a:cs typeface="Trebuchet MS"/>
              </a:rPr>
              <a:t> </a:t>
            </a:r>
            <a:r>
              <a:rPr sz="2900" spc="-204" dirty="0">
                <a:latin typeface="Trebuchet MS"/>
                <a:cs typeface="Trebuchet MS"/>
              </a:rPr>
              <a:t>tet</a:t>
            </a:r>
            <a:r>
              <a:rPr sz="2900" spc="-270" dirty="0">
                <a:latin typeface="Trebuchet MS"/>
                <a:cs typeface="Trebuchet MS"/>
              </a:rPr>
              <a:t>a</a:t>
            </a:r>
            <a:r>
              <a:rPr sz="2900" spc="-180" dirty="0">
                <a:latin typeface="Trebuchet MS"/>
                <a:cs typeface="Trebuchet MS"/>
              </a:rPr>
              <a:t>pi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40" dirty="0">
                <a:latin typeface="Trebuchet MS"/>
                <a:cs typeface="Trebuchet MS"/>
              </a:rPr>
              <a:t>r</a:t>
            </a:r>
            <a:r>
              <a:rPr sz="2900" spc="-200" dirty="0">
                <a:latin typeface="Trebuchet MS"/>
                <a:cs typeface="Trebuchet MS"/>
              </a:rPr>
              <a:t>ent</a:t>
            </a:r>
            <a:r>
              <a:rPr sz="2900" spc="-215" dirty="0">
                <a:latin typeface="Trebuchet MS"/>
                <a:cs typeface="Trebuchet MS"/>
              </a:rPr>
              <a:t>a</a:t>
            </a:r>
            <a:r>
              <a:rPr sz="2900" spc="-140" dirty="0">
                <a:latin typeface="Trebuchet MS"/>
                <a:cs typeface="Trebuchet MS"/>
              </a:rPr>
              <a:t>n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60" dirty="0">
                <a:latin typeface="Trebuchet MS"/>
                <a:cs typeface="Trebuchet MS"/>
              </a:rPr>
              <a:t>s</a:t>
            </a:r>
            <a:r>
              <a:rPr sz="2900" spc="-215" dirty="0">
                <a:latin typeface="Trebuchet MS"/>
                <a:cs typeface="Trebuchet MS"/>
              </a:rPr>
              <a:t>e</a:t>
            </a:r>
            <a:r>
              <a:rPr sz="2900" spc="-204" dirty="0">
                <a:latin typeface="Trebuchet MS"/>
                <a:cs typeface="Trebuchet MS"/>
              </a:rPr>
              <a:t>g</a:t>
            </a:r>
            <a:r>
              <a:rPr sz="2900" spc="-40" dirty="0">
                <a:latin typeface="Trebuchet MS"/>
                <a:cs typeface="Trebuchet MS"/>
              </a:rPr>
              <a:t>r</a:t>
            </a:r>
            <a:r>
              <a:rPr sz="2900" spc="-215" dirty="0">
                <a:latin typeface="Trebuchet MS"/>
                <a:cs typeface="Trebuchet MS"/>
              </a:rPr>
              <a:t>e</a:t>
            </a:r>
            <a:r>
              <a:rPr sz="2900" spc="-204" dirty="0">
                <a:latin typeface="Trebuchet MS"/>
                <a:cs typeface="Trebuchet MS"/>
              </a:rPr>
              <a:t>g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60" dirty="0">
                <a:latin typeface="Trebuchet MS"/>
                <a:cs typeface="Trebuchet MS"/>
              </a:rPr>
              <a:t>s</a:t>
            </a:r>
            <a:r>
              <a:rPr sz="2900" spc="-200" dirty="0">
                <a:latin typeface="Trebuchet MS"/>
                <a:cs typeface="Trebuchet MS"/>
              </a:rPr>
              <a:t>i</a:t>
            </a:r>
            <a:r>
              <a:rPr sz="2900" spc="-430" dirty="0">
                <a:latin typeface="Trebuchet MS"/>
                <a:cs typeface="Trebuchet MS"/>
              </a:rPr>
              <a:t>.</a:t>
            </a:r>
            <a:endParaRPr sz="2900">
              <a:latin typeface="Trebuchet MS"/>
              <a:cs typeface="Trebuchet MS"/>
            </a:endParaRPr>
          </a:p>
          <a:p>
            <a:pPr marL="301625" marR="581660" indent="-289560">
              <a:lnSpc>
                <a:spcPts val="2900"/>
              </a:lnSpc>
              <a:spcBef>
                <a:spcPts val="515"/>
              </a:spcBef>
              <a:buClr>
                <a:srgbClr val="727CA3"/>
              </a:buClr>
              <a:buSzPct val="75862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900" spc="-120" dirty="0">
                <a:latin typeface="Trebuchet MS"/>
                <a:cs typeface="Trebuchet MS"/>
              </a:rPr>
              <a:t>Diatasi</a:t>
            </a:r>
            <a:r>
              <a:rPr sz="2900" spc="-65" dirty="0">
                <a:latin typeface="Trebuchet MS"/>
                <a:cs typeface="Trebuchet MS"/>
              </a:rPr>
              <a:t> </a:t>
            </a:r>
            <a:r>
              <a:rPr sz="2900" spc="-190" dirty="0">
                <a:latin typeface="Trebuchet MS"/>
                <a:cs typeface="Trebuchet MS"/>
              </a:rPr>
              <a:t>dengan</a:t>
            </a:r>
            <a:r>
              <a:rPr sz="2900" spc="-65" dirty="0">
                <a:latin typeface="Trebuchet MS"/>
                <a:cs typeface="Trebuchet MS"/>
              </a:rPr>
              <a:t> </a:t>
            </a:r>
            <a:r>
              <a:rPr sz="2900" spc="-170" dirty="0">
                <a:latin typeface="Trebuchet MS"/>
                <a:cs typeface="Trebuchet MS"/>
              </a:rPr>
              <a:t>mengurangi</a:t>
            </a:r>
            <a:r>
              <a:rPr sz="2900" spc="-60" dirty="0">
                <a:latin typeface="Trebuchet MS"/>
                <a:cs typeface="Trebuchet MS"/>
              </a:rPr>
              <a:t> </a:t>
            </a:r>
            <a:r>
              <a:rPr sz="2900" spc="-130" dirty="0">
                <a:latin typeface="Trebuchet MS"/>
                <a:cs typeface="Trebuchet MS"/>
              </a:rPr>
              <a:t>ukuran</a:t>
            </a:r>
            <a:r>
              <a:rPr sz="2900" spc="-65" dirty="0">
                <a:latin typeface="Trebuchet MS"/>
                <a:cs typeface="Trebuchet MS"/>
              </a:rPr>
              <a:t> </a:t>
            </a:r>
            <a:r>
              <a:rPr sz="2900" spc="-135" dirty="0">
                <a:latin typeface="Trebuchet MS"/>
                <a:cs typeface="Trebuchet MS"/>
              </a:rPr>
              <a:t>butir</a:t>
            </a:r>
            <a:r>
              <a:rPr sz="2900" spc="-60" dirty="0">
                <a:latin typeface="Trebuchet MS"/>
                <a:cs typeface="Trebuchet MS"/>
              </a:rPr>
              <a:t> </a:t>
            </a:r>
            <a:r>
              <a:rPr sz="2900" spc="-235" dirty="0">
                <a:latin typeface="Trebuchet MS"/>
                <a:cs typeface="Trebuchet MS"/>
              </a:rPr>
              <a:t>agregat, </a:t>
            </a:r>
            <a:r>
              <a:rPr sz="2900" spc="-860" dirty="0">
                <a:latin typeface="Trebuchet MS"/>
                <a:cs typeface="Trebuchet MS"/>
              </a:rPr>
              <a:t> </a:t>
            </a:r>
            <a:r>
              <a:rPr sz="2900" spc="-195" dirty="0">
                <a:latin typeface="Trebuchet MS"/>
                <a:cs typeface="Trebuchet MS"/>
              </a:rPr>
              <a:t>men</a:t>
            </a:r>
            <a:r>
              <a:rPr sz="2900" spc="-155" dirty="0">
                <a:latin typeface="Trebuchet MS"/>
                <a:cs typeface="Trebuchet MS"/>
              </a:rPr>
              <a:t>g</a:t>
            </a:r>
            <a:r>
              <a:rPr sz="2900" spc="-200" dirty="0">
                <a:latin typeface="Trebuchet MS"/>
                <a:cs typeface="Trebuchet MS"/>
              </a:rPr>
              <a:t>ub</a:t>
            </a:r>
            <a:r>
              <a:rPr sz="2900" spc="-195" dirty="0">
                <a:latin typeface="Trebuchet MS"/>
                <a:cs typeface="Trebuchet MS"/>
              </a:rPr>
              <a:t>a</a:t>
            </a:r>
            <a:r>
              <a:rPr sz="2900" spc="-140" dirty="0">
                <a:latin typeface="Trebuchet MS"/>
                <a:cs typeface="Trebuchet MS"/>
              </a:rPr>
              <a:t>h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20" dirty="0">
                <a:latin typeface="Trebuchet MS"/>
                <a:cs typeface="Trebuchet MS"/>
              </a:rPr>
              <a:t>g</a:t>
            </a:r>
            <a:r>
              <a:rPr sz="2900" spc="-114" dirty="0">
                <a:latin typeface="Trebuchet MS"/>
                <a:cs typeface="Trebuchet MS"/>
              </a:rPr>
              <a:t>r</a:t>
            </a:r>
            <a:r>
              <a:rPr sz="2900" spc="-160" dirty="0">
                <a:latin typeface="Trebuchet MS"/>
                <a:cs typeface="Trebuchet MS"/>
              </a:rPr>
              <a:t>a</a:t>
            </a:r>
            <a:r>
              <a:rPr sz="2900" spc="-140" dirty="0">
                <a:latin typeface="Trebuchet MS"/>
                <a:cs typeface="Trebuchet MS"/>
              </a:rPr>
              <a:t>d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60" dirty="0">
                <a:latin typeface="Trebuchet MS"/>
                <a:cs typeface="Trebuchet MS"/>
              </a:rPr>
              <a:t>s</a:t>
            </a:r>
            <a:r>
              <a:rPr sz="2900" spc="-195" dirty="0">
                <a:latin typeface="Trebuchet MS"/>
                <a:cs typeface="Trebuchet MS"/>
              </a:rPr>
              <a:t>i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220" dirty="0">
                <a:latin typeface="Trebuchet MS"/>
                <a:cs typeface="Trebuchet MS"/>
              </a:rPr>
              <a:t>g</a:t>
            </a:r>
            <a:r>
              <a:rPr sz="2900" spc="-40" dirty="0">
                <a:latin typeface="Trebuchet MS"/>
                <a:cs typeface="Trebuchet MS"/>
              </a:rPr>
              <a:t>r</a:t>
            </a:r>
            <a:r>
              <a:rPr sz="2900" spc="-215" dirty="0">
                <a:latin typeface="Trebuchet MS"/>
                <a:cs typeface="Trebuchet MS"/>
              </a:rPr>
              <a:t>e</a:t>
            </a:r>
            <a:r>
              <a:rPr sz="2900" spc="-204" dirty="0">
                <a:latin typeface="Trebuchet MS"/>
                <a:cs typeface="Trebuchet MS"/>
              </a:rPr>
              <a:t>g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185" dirty="0">
                <a:latin typeface="Trebuchet MS"/>
                <a:cs typeface="Trebuchet MS"/>
              </a:rPr>
              <a:t>t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140" dirty="0">
                <a:latin typeface="Trebuchet MS"/>
                <a:cs typeface="Trebuchet MS"/>
              </a:rPr>
              <a:t>d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140" dirty="0">
                <a:latin typeface="Trebuchet MS"/>
                <a:cs typeface="Trebuchet MS"/>
              </a:rPr>
              <a:t>n</a:t>
            </a:r>
            <a:r>
              <a:rPr sz="2900" spc="-70" dirty="0">
                <a:latin typeface="Trebuchet MS"/>
                <a:cs typeface="Trebuchet MS"/>
              </a:rPr>
              <a:t> </a:t>
            </a:r>
            <a:r>
              <a:rPr sz="2900" spc="-290" dirty="0">
                <a:latin typeface="Trebuchet MS"/>
                <a:cs typeface="Trebuchet MS"/>
              </a:rPr>
              <a:t>a</a:t>
            </a:r>
            <a:r>
              <a:rPr sz="2900" spc="-170" dirty="0">
                <a:latin typeface="Trebuchet MS"/>
                <a:cs typeface="Trebuchet MS"/>
              </a:rPr>
              <a:t>d</a:t>
            </a:r>
            <a:r>
              <a:rPr sz="2900" spc="-140" dirty="0">
                <a:latin typeface="Trebuchet MS"/>
                <a:cs typeface="Trebuchet MS"/>
              </a:rPr>
              <a:t>d</a:t>
            </a:r>
            <a:r>
              <a:rPr sz="2900" spc="-200" dirty="0">
                <a:latin typeface="Trebuchet MS"/>
                <a:cs typeface="Trebuchet MS"/>
              </a:rPr>
              <a:t>i</a:t>
            </a:r>
            <a:r>
              <a:rPr sz="2900" spc="-190" dirty="0">
                <a:latin typeface="Trebuchet MS"/>
                <a:cs typeface="Trebuchet MS"/>
              </a:rPr>
              <a:t>ti</a:t>
            </a:r>
            <a:r>
              <a:rPr sz="2900" spc="-215" dirty="0">
                <a:latin typeface="Trebuchet MS"/>
                <a:cs typeface="Trebuchet MS"/>
              </a:rPr>
              <a:t>v</a:t>
            </a:r>
            <a:r>
              <a:rPr sz="2900" spc="-195" dirty="0">
                <a:latin typeface="Trebuchet MS"/>
                <a:cs typeface="Trebuchet MS"/>
              </a:rPr>
              <a:t>e</a:t>
            </a:r>
            <a:endParaRPr sz="2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310" dirty="0">
                <a:latin typeface="Cambria"/>
                <a:cs typeface="Cambria"/>
              </a:rPr>
              <a:t>RANGKAK	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448912"/>
            <a:ext cx="6922770" cy="198437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69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400" dirty="0">
                <a:latin typeface="Trebuchet MS"/>
                <a:cs typeface="Trebuchet MS"/>
              </a:rPr>
              <a:t>Ji</a:t>
            </a:r>
            <a:r>
              <a:rPr sz="2700" spc="-175" dirty="0">
                <a:latin typeface="Trebuchet MS"/>
                <a:cs typeface="Trebuchet MS"/>
              </a:rPr>
              <a:t>ka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85" dirty="0">
                <a:latin typeface="Trebuchet MS"/>
                <a:cs typeface="Trebuchet MS"/>
              </a:rPr>
              <a:t>te</a:t>
            </a:r>
            <a:r>
              <a:rPr sz="2700" spc="-204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80" dirty="0">
                <a:latin typeface="Trebuchet MS"/>
                <a:cs typeface="Trebuchet MS"/>
              </a:rPr>
              <a:t>n</a:t>
            </a:r>
            <a:r>
              <a:rPr sz="2700" spc="-170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5" dirty="0">
                <a:latin typeface="Trebuchet MS"/>
                <a:cs typeface="Trebuchet MS"/>
              </a:rPr>
              <a:t>i</a:t>
            </a:r>
            <a:r>
              <a:rPr sz="2700" spc="-125" dirty="0">
                <a:latin typeface="Trebuchet MS"/>
                <a:cs typeface="Trebuchet MS"/>
              </a:rPr>
              <a:t>pe</a:t>
            </a:r>
            <a:r>
              <a:rPr sz="2700" spc="-35" dirty="0">
                <a:latin typeface="Trebuchet MS"/>
                <a:cs typeface="Trebuchet MS"/>
              </a:rPr>
              <a:t>r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204" dirty="0">
                <a:latin typeface="Trebuchet MS"/>
                <a:cs typeface="Trebuchet MS"/>
              </a:rPr>
              <a:t>ha</a:t>
            </a:r>
            <a:r>
              <a:rPr sz="2700" spc="-160" dirty="0">
                <a:latin typeface="Trebuchet MS"/>
                <a:cs typeface="Trebuchet MS"/>
              </a:rPr>
              <a:t>nk</a:t>
            </a:r>
            <a:r>
              <a:rPr sz="2700" spc="-165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5" dirty="0">
                <a:latin typeface="Trebuchet MS"/>
                <a:cs typeface="Trebuchet MS"/>
              </a:rPr>
              <a:t>tet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160" dirty="0">
                <a:latin typeface="Trebuchet MS"/>
                <a:cs typeface="Trebuchet MS"/>
              </a:rPr>
              <a:t>p</a:t>
            </a:r>
            <a:endParaRPr sz="2700">
              <a:latin typeface="Trebuchet MS"/>
              <a:cs typeface="Trebuchet MS"/>
            </a:endParaRPr>
          </a:p>
          <a:p>
            <a:pPr marL="295275" indent="-283210">
              <a:lnSpc>
                <a:spcPct val="100000"/>
              </a:lnSpc>
              <a:spcBef>
                <a:spcPts val="59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50" dirty="0">
                <a:latin typeface="Trebuchet MS"/>
                <a:cs typeface="Trebuchet MS"/>
              </a:rPr>
              <a:t>Ak</a:t>
            </a:r>
            <a:r>
              <a:rPr sz="2700" spc="-55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terj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25" dirty="0">
                <a:latin typeface="Trebuchet MS"/>
                <a:cs typeface="Trebuchet MS"/>
              </a:rPr>
              <a:t>pe</a:t>
            </a:r>
            <a:r>
              <a:rPr sz="2700" spc="-35" dirty="0">
                <a:latin typeface="Trebuchet MS"/>
                <a:cs typeface="Trebuchet MS"/>
              </a:rPr>
              <a:t>r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220" dirty="0">
                <a:latin typeface="Trebuchet MS"/>
                <a:cs typeface="Trebuchet MS"/>
              </a:rPr>
              <a:t>mb</a:t>
            </a:r>
            <a:r>
              <a:rPr sz="2700" spc="-170" dirty="0">
                <a:latin typeface="Trebuchet MS"/>
                <a:cs typeface="Trebuchet MS"/>
              </a:rPr>
              <a:t>a</a:t>
            </a:r>
            <a:r>
              <a:rPr sz="2700" spc="-204" dirty="0">
                <a:latin typeface="Trebuchet MS"/>
                <a:cs typeface="Trebuchet MS"/>
              </a:rPr>
              <a:t>ha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40" dirty="0">
                <a:latin typeface="Trebuchet MS"/>
                <a:cs typeface="Trebuchet MS"/>
              </a:rPr>
              <a:t>r</a:t>
            </a:r>
            <a:r>
              <a:rPr sz="2700" spc="-204" dirty="0">
                <a:latin typeface="Trebuchet MS"/>
                <a:cs typeface="Trebuchet MS"/>
              </a:rPr>
              <a:t>e</a:t>
            </a:r>
            <a:r>
              <a:rPr sz="2700" spc="-195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80" dirty="0">
                <a:latin typeface="Trebuchet MS"/>
                <a:cs typeface="Trebuchet MS"/>
              </a:rPr>
              <a:t>n</a:t>
            </a:r>
            <a:r>
              <a:rPr sz="2700" spc="-170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endParaRPr sz="2700">
              <a:latin typeface="Trebuchet MS"/>
              <a:cs typeface="Trebuchet MS"/>
            </a:endParaRPr>
          </a:p>
          <a:p>
            <a:pPr marL="295275" indent="-283210">
              <a:lnSpc>
                <a:spcPct val="100000"/>
              </a:lnSpc>
              <a:spcBef>
                <a:spcPts val="59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120" dirty="0">
                <a:latin typeface="Trebuchet MS"/>
                <a:cs typeface="Trebuchet MS"/>
              </a:rPr>
              <a:t>Re</a:t>
            </a:r>
            <a:r>
              <a:rPr sz="2700" spc="-110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80" dirty="0">
                <a:latin typeface="Trebuchet MS"/>
                <a:cs typeface="Trebuchet MS"/>
              </a:rPr>
              <a:t>n</a:t>
            </a:r>
            <a:r>
              <a:rPr sz="2700" spc="-170" dirty="0">
                <a:latin typeface="Trebuchet MS"/>
                <a:cs typeface="Trebuchet MS"/>
              </a:rPr>
              <a:t>g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05" dirty="0">
                <a:latin typeface="Trebuchet MS"/>
                <a:cs typeface="Trebuchet MS"/>
              </a:rPr>
              <a:t>ter</a:t>
            </a:r>
            <a:r>
              <a:rPr sz="2700" spc="-100" dirty="0">
                <a:latin typeface="Trebuchet MS"/>
                <a:cs typeface="Trebuchet MS"/>
              </a:rPr>
              <a:t>s</a:t>
            </a:r>
            <a:r>
              <a:rPr sz="2700" spc="-165" dirty="0">
                <a:latin typeface="Trebuchet MS"/>
                <a:cs typeface="Trebuchet MS"/>
              </a:rPr>
              <a:t>ebut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55" dirty="0">
                <a:latin typeface="Trebuchet MS"/>
                <a:cs typeface="Trebuchet MS"/>
              </a:rPr>
              <a:t>merup</a:t>
            </a:r>
            <a:r>
              <a:rPr sz="2700" spc="-145" dirty="0">
                <a:latin typeface="Trebuchet MS"/>
                <a:cs typeface="Trebuchet MS"/>
              </a:rPr>
              <a:t>a</a:t>
            </a:r>
            <a:r>
              <a:rPr sz="2700" spc="-170" dirty="0">
                <a:latin typeface="Trebuchet MS"/>
                <a:cs typeface="Trebuchet MS"/>
              </a:rPr>
              <a:t>k</a:t>
            </a:r>
            <a:r>
              <a:rPr sz="2700" spc="-18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n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00" dirty="0">
                <a:latin typeface="Trebuchet MS"/>
                <a:cs typeface="Trebuchet MS"/>
              </a:rPr>
              <a:t>fun</a:t>
            </a:r>
            <a:r>
              <a:rPr sz="2700" spc="-210" dirty="0">
                <a:latin typeface="Trebuchet MS"/>
                <a:cs typeface="Trebuchet MS"/>
              </a:rPr>
              <a:t>g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80" dirty="0">
                <a:latin typeface="Trebuchet MS"/>
                <a:cs typeface="Trebuchet MS"/>
              </a:rPr>
              <a:t>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35" dirty="0">
                <a:latin typeface="Trebuchet MS"/>
                <a:cs typeface="Trebuchet MS"/>
              </a:rPr>
              <a:t>d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85" dirty="0">
                <a:latin typeface="Trebuchet MS"/>
                <a:cs typeface="Trebuchet MS"/>
              </a:rPr>
              <a:t>ri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80" dirty="0">
                <a:latin typeface="Trebuchet MS"/>
                <a:cs typeface="Trebuchet MS"/>
              </a:rPr>
              <a:t>w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ktu</a:t>
            </a:r>
            <a:endParaRPr sz="2700">
              <a:latin typeface="Trebuchet MS"/>
              <a:cs typeface="Trebuchet MS"/>
            </a:endParaRPr>
          </a:p>
          <a:p>
            <a:pPr marL="295275" indent="-283210">
              <a:lnSpc>
                <a:spcPct val="100000"/>
              </a:lnSpc>
              <a:spcBef>
                <a:spcPts val="69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90" dirty="0">
                <a:latin typeface="Trebuchet MS"/>
                <a:cs typeface="Trebuchet MS"/>
              </a:rPr>
              <a:t>Di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65" dirty="0">
                <a:latin typeface="Trebuchet MS"/>
                <a:cs typeface="Trebuchet MS"/>
              </a:rPr>
              <a:t>ebut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dirty="0">
                <a:latin typeface="Trebuchet MS"/>
                <a:cs typeface="Trebuchet MS"/>
              </a:rPr>
              <a:t>CREEP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270" dirty="0">
                <a:latin typeface="Trebuchet MS"/>
                <a:cs typeface="Trebuchet MS"/>
              </a:rPr>
              <a:t>a</a:t>
            </a:r>
            <a:r>
              <a:rPr sz="2700" spc="-195" dirty="0">
                <a:latin typeface="Trebuchet MS"/>
                <a:cs typeface="Trebuchet MS"/>
              </a:rPr>
              <a:t>t</a:t>
            </a:r>
            <a:r>
              <a:rPr sz="2700" spc="-260" dirty="0">
                <a:latin typeface="Trebuchet MS"/>
                <a:cs typeface="Trebuchet MS"/>
              </a:rPr>
              <a:t>a</a:t>
            </a:r>
            <a:r>
              <a:rPr sz="2700" spc="-130" dirty="0">
                <a:latin typeface="Trebuchet MS"/>
                <a:cs typeface="Trebuchet MS"/>
              </a:rPr>
              <a:t>u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204" dirty="0">
                <a:latin typeface="Trebuchet MS"/>
                <a:cs typeface="Trebuchet MS"/>
              </a:rPr>
              <a:t>RA</a:t>
            </a:r>
            <a:r>
              <a:rPr sz="2700" spc="215" dirty="0">
                <a:latin typeface="Trebuchet MS"/>
                <a:cs typeface="Trebuchet MS"/>
              </a:rPr>
              <a:t>N</a:t>
            </a:r>
            <a:r>
              <a:rPr sz="2700" spc="160" dirty="0">
                <a:latin typeface="Trebuchet MS"/>
                <a:cs typeface="Trebuchet MS"/>
              </a:rPr>
              <a:t>G</a:t>
            </a:r>
            <a:r>
              <a:rPr sz="2700" spc="210" dirty="0">
                <a:latin typeface="Trebuchet MS"/>
                <a:cs typeface="Trebuchet MS"/>
              </a:rPr>
              <a:t>K</a:t>
            </a:r>
            <a:r>
              <a:rPr sz="2700" spc="204" dirty="0">
                <a:latin typeface="Trebuchet MS"/>
                <a:cs typeface="Trebuchet MS"/>
              </a:rPr>
              <a:t>AK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409" dirty="0">
                <a:latin typeface="Cambria"/>
                <a:cs typeface="Cambria"/>
              </a:rPr>
              <a:t>SUSUT	</a:t>
            </a:r>
            <a:endParaRPr sz="330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8732" y="1448912"/>
            <a:ext cx="7686040" cy="998219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295275" indent="-283210">
              <a:lnSpc>
                <a:spcPct val="100000"/>
              </a:lnSpc>
              <a:spcBef>
                <a:spcPts val="69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-135" dirty="0">
                <a:latin typeface="Trebuchet MS"/>
                <a:cs typeface="Trebuchet MS"/>
              </a:rPr>
              <a:t>Berkurangnya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45" dirty="0">
                <a:latin typeface="Trebuchet MS"/>
                <a:cs typeface="Trebuchet MS"/>
              </a:rPr>
              <a:t>volume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90" dirty="0">
                <a:latin typeface="Trebuchet MS"/>
                <a:cs typeface="Trebuchet MS"/>
              </a:rPr>
              <a:t>akibat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175" dirty="0">
                <a:latin typeface="Trebuchet MS"/>
                <a:cs typeface="Trebuchet MS"/>
              </a:rPr>
              <a:t>keluarnya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50" dirty="0">
                <a:latin typeface="Trebuchet MS"/>
                <a:cs typeface="Trebuchet MS"/>
              </a:rPr>
              <a:t>air</a:t>
            </a:r>
            <a:r>
              <a:rPr sz="2700" spc="-65" dirty="0">
                <a:latin typeface="Trebuchet MS"/>
                <a:cs typeface="Trebuchet MS"/>
              </a:rPr>
              <a:t> </a:t>
            </a:r>
            <a:r>
              <a:rPr sz="2700" spc="-210" dirty="0">
                <a:latin typeface="Trebuchet MS"/>
                <a:cs typeface="Trebuchet MS"/>
              </a:rPr>
              <a:t>pada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125" dirty="0">
                <a:latin typeface="Trebuchet MS"/>
                <a:cs typeface="Trebuchet MS"/>
              </a:rPr>
              <a:t>beton</a:t>
            </a:r>
            <a:endParaRPr sz="2700">
              <a:latin typeface="Trebuchet MS"/>
              <a:cs typeface="Trebuchet MS"/>
            </a:endParaRPr>
          </a:p>
          <a:p>
            <a:pPr marL="295275" indent="-283210">
              <a:lnSpc>
                <a:spcPct val="100000"/>
              </a:lnSpc>
              <a:spcBef>
                <a:spcPts val="590"/>
              </a:spcBef>
              <a:buClr>
                <a:srgbClr val="727CA3"/>
              </a:buClr>
              <a:buSzPct val="75925"/>
              <a:buFont typeface="Microsoft Sans Serif"/>
              <a:buChar char=""/>
              <a:tabLst>
                <a:tab pos="295275" algn="l"/>
                <a:tab pos="295910" algn="l"/>
              </a:tabLst>
            </a:pPr>
            <a:r>
              <a:rPr sz="2700" spc="90" dirty="0">
                <a:latin typeface="Trebuchet MS"/>
                <a:cs typeface="Trebuchet MS"/>
              </a:rPr>
              <a:t>Di</a:t>
            </a:r>
            <a:r>
              <a:rPr sz="2700" spc="-60" dirty="0">
                <a:latin typeface="Trebuchet MS"/>
                <a:cs typeface="Trebuchet MS"/>
              </a:rPr>
              <a:t>s</a:t>
            </a:r>
            <a:r>
              <a:rPr sz="2700" spc="-165" dirty="0">
                <a:latin typeface="Trebuchet MS"/>
                <a:cs typeface="Trebuchet MS"/>
              </a:rPr>
              <a:t>ebut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45" dirty="0">
                <a:latin typeface="Trebuchet MS"/>
                <a:cs typeface="Trebuchet MS"/>
              </a:rPr>
              <a:t>SUSUT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-665" dirty="0">
                <a:latin typeface="Trebuchet MS"/>
                <a:cs typeface="Trebuchet MS"/>
              </a:rPr>
              <a:t>/</a:t>
            </a:r>
            <a:r>
              <a:rPr sz="2700" spc="-70" dirty="0">
                <a:latin typeface="Trebuchet MS"/>
                <a:cs typeface="Trebuchet MS"/>
              </a:rPr>
              <a:t> </a:t>
            </a:r>
            <a:r>
              <a:rPr sz="2700" spc="65" dirty="0">
                <a:latin typeface="Trebuchet MS"/>
                <a:cs typeface="Trebuchet MS"/>
              </a:rPr>
              <a:t>SRI</a:t>
            </a:r>
            <a:r>
              <a:rPr sz="2700" spc="85" dirty="0">
                <a:latin typeface="Trebuchet MS"/>
                <a:cs typeface="Trebuchet MS"/>
              </a:rPr>
              <a:t>N</a:t>
            </a:r>
            <a:r>
              <a:rPr sz="2700" spc="210" dirty="0">
                <a:latin typeface="Trebuchet MS"/>
                <a:cs typeface="Trebuchet MS"/>
              </a:rPr>
              <a:t>K</a:t>
            </a:r>
            <a:r>
              <a:rPr sz="2700" spc="90" dirty="0">
                <a:latin typeface="Trebuchet MS"/>
                <a:cs typeface="Trebuchet MS"/>
              </a:rPr>
              <a:t>A</a:t>
            </a:r>
            <a:r>
              <a:rPr sz="2700" spc="160" dirty="0">
                <a:latin typeface="Trebuchet MS"/>
                <a:cs typeface="Trebuchet MS"/>
              </a:rPr>
              <a:t>G</a:t>
            </a:r>
            <a:r>
              <a:rPr sz="2700" spc="-105" dirty="0">
                <a:latin typeface="Trebuchet MS"/>
                <a:cs typeface="Trebuchet MS"/>
              </a:rPr>
              <a:t>E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3495" y="6886602"/>
            <a:ext cx="125095" cy="197485"/>
          </a:xfrm>
          <a:custGeom>
            <a:avLst/>
            <a:gdLst/>
            <a:ahLst/>
            <a:cxnLst/>
            <a:rect l="l" t="t" r="r" b="b"/>
            <a:pathLst>
              <a:path w="125094" h="197484">
                <a:moveTo>
                  <a:pt x="0" y="0"/>
                </a:moveTo>
                <a:lnTo>
                  <a:pt x="0" y="197176"/>
                </a:lnTo>
                <a:lnTo>
                  <a:pt x="124885" y="98588"/>
                </a:lnTo>
                <a:lnTo>
                  <a:pt x="0" y="0"/>
                </a:lnTo>
                <a:close/>
              </a:path>
            </a:pathLst>
          </a:custGeom>
          <a:solidFill>
            <a:srgbClr val="AEC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4082" y="846865"/>
            <a:ext cx="8543925" cy="530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530590" algn="l"/>
              </a:tabLst>
            </a:pPr>
            <a:r>
              <a:rPr sz="3300" b="0" spc="15" dirty="0">
                <a:latin typeface="Cambria"/>
                <a:cs typeface="Cambria"/>
              </a:rPr>
              <a:t> </a:t>
            </a:r>
            <a:r>
              <a:rPr sz="3300" b="0" spc="229" dirty="0">
                <a:latin typeface="Cambria"/>
                <a:cs typeface="Cambria"/>
              </a:rPr>
              <a:t>Finishing	</a:t>
            </a:r>
            <a:endParaRPr sz="3300">
              <a:latin typeface="Cambria"/>
              <a:cs typeface="Cambri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4532" y="1884884"/>
            <a:ext cx="3233884" cy="289521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238781" y="1856567"/>
            <a:ext cx="4039870" cy="2976245"/>
            <a:chOff x="5238781" y="1856567"/>
            <a:chExt cx="4039870" cy="29762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8781" y="1856567"/>
              <a:ext cx="4039487" cy="297598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67170" y="1884885"/>
              <a:ext cx="3902682" cy="28393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</TotalTime>
  <Words>1100</Words>
  <Application>Microsoft Office PowerPoint</Application>
  <PresentationFormat>Custom</PresentationFormat>
  <Paragraphs>128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Arial</vt:lpstr>
      <vt:lpstr>Arial MT</vt:lpstr>
      <vt:lpstr>Calibri</vt:lpstr>
      <vt:lpstr>Cambria</vt:lpstr>
      <vt:lpstr>Microsoft Sans Serif</vt:lpstr>
      <vt:lpstr>Symbol</vt:lpstr>
      <vt:lpstr>Times New Roman</vt:lpstr>
      <vt:lpstr>Trebuchet MS</vt:lpstr>
      <vt:lpstr>Office Theme</vt:lpstr>
      <vt:lpstr>FAKTOR AIR SEMEN</vt:lpstr>
      <vt:lpstr>FAKTOR AIR SEMEN</vt:lpstr>
      <vt:lpstr> Kelebihan beton </vt:lpstr>
      <vt:lpstr> Kelemahan beton </vt:lpstr>
      <vt:lpstr> Bahan Penyusun Beton </vt:lpstr>
      <vt:lpstr> Komposisi Fraksi Penyusun Beton </vt:lpstr>
      <vt:lpstr> What is Concrete? </vt:lpstr>
      <vt:lpstr>PowerPoint Presentation</vt:lpstr>
      <vt:lpstr> Cara pengujian kuat tekan </vt:lpstr>
      <vt:lpstr>PowerPoint Presentation</vt:lpstr>
      <vt:lpstr> UJI TEKAN </vt:lpstr>
      <vt:lpstr> KUAT TARIK BELAH </vt:lpstr>
      <vt:lpstr> UJI TARIK BELAH </vt:lpstr>
      <vt:lpstr>  Kuat tekan beton tergantung pada, </vt:lpstr>
      <vt:lpstr>PowerPoint Presentation</vt:lpstr>
      <vt:lpstr>PowerPoint Presentation</vt:lpstr>
      <vt:lpstr>PowerPoint Presentation</vt:lpstr>
      <vt:lpstr>Berat jenis Beton</vt:lpstr>
      <vt:lpstr>Tabel jenis beton menurut berat jenisnya</vt:lpstr>
      <vt:lpstr>  Modulus Elastisitas</vt:lpstr>
      <vt:lpstr>  Susutan Pengerasan</vt:lpstr>
      <vt:lpstr>Kerapatan air</vt:lpstr>
      <vt:lpstr>PowerPoint Presentation</vt:lpstr>
      <vt:lpstr>PowerPoint Presentation</vt:lpstr>
      <vt:lpstr>PowerPoint Presentation</vt:lpstr>
      <vt:lpstr>PowerPoint Presentation</vt:lpstr>
      <vt:lpstr>SIFAT-SIFAT CAMPURAN  BETON </vt:lpstr>
      <vt:lpstr> KEMUDAHAN PENGERJAAN </vt:lpstr>
      <vt:lpstr>SIFAT DAPAT BERTAHAN  STABIL </vt:lpstr>
      <vt:lpstr> BLEEDING </vt:lpstr>
      <vt:lpstr> SEGREGASI </vt:lpstr>
      <vt:lpstr> RANGKAK </vt:lpstr>
      <vt:lpstr> SUSUT </vt:lpstr>
      <vt:lpstr> Finishing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Sri Atmaja P. Rosyidi, Ph.D., P.Eng.</dc:title>
  <dc:creator>Mr.Luqman</dc:creator>
  <cp:lastModifiedBy>Mr.Luqman</cp:lastModifiedBy>
  <cp:revision>3</cp:revision>
  <dcterms:created xsi:type="dcterms:W3CDTF">2022-11-01T04:10:41Z</dcterms:created>
  <dcterms:modified xsi:type="dcterms:W3CDTF">2022-11-24T11:23:32Z</dcterms:modified>
</cp:coreProperties>
</file>