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Lst>
  <p:handoutMasterIdLst>
    <p:handoutMasterId r:id="rId26"/>
  </p:handoutMasterIdLst>
  <p:sldIdLst>
    <p:sldId id="257" r:id="rId2"/>
    <p:sldId id="258" r:id="rId3"/>
    <p:sldId id="259" r:id="rId4"/>
    <p:sldId id="287" r:id="rId5"/>
    <p:sldId id="260" r:id="rId6"/>
    <p:sldId id="261" r:id="rId7"/>
    <p:sldId id="285" r:id="rId8"/>
    <p:sldId id="264" r:id="rId9"/>
    <p:sldId id="265" r:id="rId10"/>
    <p:sldId id="266" r:id="rId11"/>
    <p:sldId id="269" r:id="rId12"/>
    <p:sldId id="270" r:id="rId13"/>
    <p:sldId id="284" r:id="rId14"/>
    <p:sldId id="272" r:id="rId15"/>
    <p:sldId id="274" r:id="rId16"/>
    <p:sldId id="275" r:id="rId17"/>
    <p:sldId id="288" r:id="rId18"/>
    <p:sldId id="276" r:id="rId19"/>
    <p:sldId id="277" r:id="rId20"/>
    <p:sldId id="289" r:id="rId21"/>
    <p:sldId id="283" r:id="rId22"/>
    <p:sldId id="291" r:id="rId23"/>
    <p:sldId id="282" r:id="rId24"/>
    <p:sldId id="256" r:id="rId25"/>
  </p:sldIdLst>
  <p:sldSz cx="9144000" cy="6858000" type="screen4x3"/>
  <p:notesSz cx="6853238" cy="9236075"/>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FFFF00"/>
    <a:srgbClr val="FFCCCC"/>
    <a:srgbClr val="00FFFF"/>
    <a:srgbClr val="99CC00"/>
    <a:srgbClr val="66FF33"/>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059" autoAdjust="0"/>
    <p:restoredTop sz="90929"/>
  </p:normalViewPr>
  <p:slideViewPr>
    <p:cSldViewPr>
      <p:cViewPr varScale="1">
        <p:scale>
          <a:sx n="59" d="100"/>
          <a:sy n="59" d="100"/>
        </p:scale>
        <p:origin x="1421"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0213"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endParaRPr lang="en-US"/>
          </a:p>
        </p:txBody>
      </p:sp>
      <p:sp>
        <p:nvSpPr>
          <p:cNvPr id="4099" name="Rectangle 3"/>
          <p:cNvSpPr>
            <a:spLocks noGrp="1" noChangeArrowheads="1"/>
          </p:cNvSpPr>
          <p:nvPr>
            <p:ph type="dt" sz="quarter" idx="1"/>
          </p:nvPr>
        </p:nvSpPr>
        <p:spPr bwMode="auto">
          <a:xfrm>
            <a:off x="3883025" y="0"/>
            <a:ext cx="2970213"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endParaRPr lang="en-US"/>
          </a:p>
        </p:txBody>
      </p:sp>
      <p:sp>
        <p:nvSpPr>
          <p:cNvPr id="4100" name="Rectangle 4"/>
          <p:cNvSpPr>
            <a:spLocks noGrp="1" noChangeArrowheads="1"/>
          </p:cNvSpPr>
          <p:nvPr>
            <p:ph type="ftr" sz="quarter" idx="2"/>
          </p:nvPr>
        </p:nvSpPr>
        <p:spPr bwMode="auto">
          <a:xfrm>
            <a:off x="0" y="8774113"/>
            <a:ext cx="2970213"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endParaRPr lang="en-US"/>
          </a:p>
        </p:txBody>
      </p:sp>
      <p:sp>
        <p:nvSpPr>
          <p:cNvPr id="4101" name="Rectangle 5"/>
          <p:cNvSpPr>
            <a:spLocks noGrp="1" noChangeArrowheads="1"/>
          </p:cNvSpPr>
          <p:nvPr>
            <p:ph type="sldNum" sz="quarter" idx="3"/>
          </p:nvPr>
        </p:nvSpPr>
        <p:spPr bwMode="auto">
          <a:xfrm>
            <a:off x="3883025" y="8774113"/>
            <a:ext cx="2970213"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fld id="{F7A13376-A5C5-40D5-82C8-97ECAF988AD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3D5CB9-68DC-4B89-9C2A-089B82B08A5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0B4B4-3EDD-4720-8E06-F72F3596ADC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7B9B6E-F489-4040-ACAD-0CB4864CDD5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1343F-789D-47C4-9F6A-2227DD4E78D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86C9F7-7ED3-4AAD-8B10-C37C912E2DD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6CDD53-08D6-411B-98F6-69E18DE8F6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AAFF83-0FC0-43E7-A6EB-CA770DA389D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041940-CB2A-4C18-A82A-B4112996E68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060A7E-BCC1-4792-906C-46504B3847A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8BC1EF-9AD6-48C4-BD95-FC25C6EAD4D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BD844-3F2B-45C3-8EFD-126C280801C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endParaRPr lang="en-US"/>
          </a:p>
        </p:txBody>
      </p:sp>
      <p:sp>
        <p:nvSpPr>
          <p:cNvPr id="4" name="Footer Placeholder 3"/>
          <p:cNvSpPr>
            <a:spLocks noGrp="1"/>
          </p:cNvSpPr>
          <p:nvPr>
            <p:ph type="ftr" sz="quarter" idx="10"/>
          </p:nvPr>
        </p:nvSpPr>
        <p:spPr>
          <a:xfrm>
            <a:off x="3124200" y="6248400"/>
            <a:ext cx="2895600" cy="457200"/>
          </a:xfrm>
        </p:spPr>
        <p:txBody>
          <a:bodyPr/>
          <a:lstStyle>
            <a:lvl1pPr>
              <a:defRPr/>
            </a:lvl1pPr>
          </a:lstStyle>
          <a:p>
            <a:endParaRPr lang="en-US"/>
          </a:p>
        </p:txBody>
      </p:sp>
      <p:sp>
        <p:nvSpPr>
          <p:cNvPr id="5" name="Slide Number Placeholder 4"/>
          <p:cNvSpPr>
            <a:spLocks noGrp="1"/>
          </p:cNvSpPr>
          <p:nvPr>
            <p:ph type="sldNum" sz="quarter" idx="11"/>
          </p:nvPr>
        </p:nvSpPr>
        <p:spPr>
          <a:xfrm>
            <a:off x="6553200" y="6243638"/>
            <a:ext cx="2133600" cy="457200"/>
          </a:xfrm>
        </p:spPr>
        <p:txBody>
          <a:bodyPr/>
          <a:lstStyle>
            <a:lvl1pPr>
              <a:defRPr/>
            </a:lvl1pPr>
          </a:lstStyle>
          <a:p>
            <a:fld id="{F268B8A8-106E-406F-B595-3872C80CFD3C}" type="slidenum">
              <a:rPr lang="en-US"/>
              <a:pPr/>
              <a:t>‹#›</a:t>
            </a:fld>
            <a:endParaRPr lang="en-US"/>
          </a:p>
        </p:txBody>
      </p:sp>
      <p:sp>
        <p:nvSpPr>
          <p:cNvPr id="6" name="Date Placeholder 5"/>
          <p:cNvSpPr>
            <a:spLocks noGrp="1"/>
          </p:cNvSpPr>
          <p:nvPr>
            <p:ph type="dt" sz="half" idx="12"/>
          </p:nvPr>
        </p:nvSpPr>
        <p:spPr>
          <a:xfrm>
            <a:off x="457200" y="6248400"/>
            <a:ext cx="2133600" cy="457200"/>
          </a:xfrm>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4DB172-A7F3-48D9-876B-0C99E36AEEF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a:t>PEMANTAUAN UDARA AMBIEN DAN EMISI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id-ID" dirty="0" smtClean="0"/>
              <a:t>General</a:t>
            </a:r>
            <a:endParaRPr lang="en-US" dirty="0"/>
          </a:p>
        </p:txBody>
      </p:sp>
      <p:sp>
        <p:nvSpPr>
          <p:cNvPr id="6147" name="Rectangle 3"/>
          <p:cNvSpPr>
            <a:spLocks noGrp="1" noChangeArrowheads="1"/>
          </p:cNvSpPr>
          <p:nvPr>
            <p:ph idx="1"/>
          </p:nvPr>
        </p:nvSpPr>
        <p:spPr>
          <a:xfrm>
            <a:off x="731838" y="2132013"/>
            <a:ext cx="7772400" cy="3940193"/>
          </a:xfrm>
        </p:spPr>
        <p:txBody>
          <a:bodyPr>
            <a:normAutofit fontScale="92500" lnSpcReduction="10000"/>
          </a:bodyPr>
          <a:lstStyle/>
          <a:p>
            <a:pPr algn="just">
              <a:buFont typeface="Wingdings" pitchFamily="2" charset="2"/>
              <a:buNone/>
            </a:pPr>
            <a:r>
              <a:rPr lang="id-ID" altLang="ja-JP" dirty="0" smtClean="0">
                <a:ea typeface="ＭＳ Ｐゴシック" charset="-128"/>
              </a:rPr>
              <a:t>	Program Pemantauan Kualitas Udara  meliputi :</a:t>
            </a:r>
          </a:p>
          <a:p>
            <a:pPr marL="514350" indent="-514350" algn="just">
              <a:buFont typeface="Wingdings" pitchFamily="2" charset="2"/>
              <a:buAutoNum type="arabicPeriod"/>
            </a:pPr>
            <a:r>
              <a:rPr lang="id-ID" altLang="ja-JP" dirty="0" smtClean="0">
                <a:ea typeface="ＭＳ Ｐゴシック" charset="-128"/>
              </a:rPr>
              <a:t>Pengambilan sampel (sampling)</a:t>
            </a:r>
          </a:p>
          <a:p>
            <a:pPr marL="514350" indent="-514350" algn="just">
              <a:buNone/>
            </a:pPr>
            <a:r>
              <a:rPr lang="id-ID" altLang="ja-JP" dirty="0" smtClean="0">
                <a:ea typeface="ＭＳ Ｐゴシック" charset="-128"/>
              </a:rPr>
              <a:t>2. 	Analisa di Laboratorium</a:t>
            </a:r>
          </a:p>
          <a:p>
            <a:pPr marL="514350" indent="-514350" algn="just">
              <a:buAutoNum type="arabicPeriod" startAt="3"/>
            </a:pPr>
            <a:r>
              <a:rPr lang="id-ID" altLang="ja-JP" dirty="0" smtClean="0">
                <a:ea typeface="ＭＳ Ｐゴシック" charset="-128"/>
              </a:rPr>
              <a:t>Pengelolaan data dengan metoda statistika</a:t>
            </a:r>
          </a:p>
          <a:p>
            <a:pPr marL="514350" indent="-514350" algn="just">
              <a:buNone/>
            </a:pPr>
            <a:r>
              <a:rPr lang="id-ID" dirty="0" smtClean="0">
                <a:ea typeface="ＭＳ Ｐゴシック" charset="-128"/>
              </a:rPr>
              <a:t>	</a:t>
            </a:r>
            <a:r>
              <a:rPr lang="id-ID" sz="3000" dirty="0" smtClean="0">
                <a:solidFill>
                  <a:srgbClr val="C00000"/>
                </a:solidFill>
                <a:ea typeface="ＭＳ Ｐゴシック" charset="-128"/>
              </a:rPr>
              <a:t>Keabsahan dan keterpecayaan data hasil pemantauan sangat ditentukan oleh metoda sampling dan analisa yang diterapkan</a:t>
            </a:r>
            <a:endParaRPr lang="en-US" sz="30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checkerboard(across)">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checkerboard(across)">
                                      <p:cBhvr>
                                        <p:cTn id="12" dur="5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checkerboard(across)">
                                      <p:cBhvr>
                                        <p:cTn id="17" dur="500"/>
                                        <p:tgtEl>
                                          <p:spTgt spid="61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7">
                                            <p:txEl>
                                              <p:pRg st="3" end="3"/>
                                            </p:txEl>
                                          </p:spTgt>
                                        </p:tgtEl>
                                        <p:attrNameLst>
                                          <p:attrName>style.visibility</p:attrName>
                                        </p:attrNameLst>
                                      </p:cBhvr>
                                      <p:to>
                                        <p:strVal val="visible"/>
                                      </p:to>
                                    </p:set>
                                    <p:animEffect transition="in" filter="checkerboard(across)">
                                      <p:cBhvr>
                                        <p:cTn id="22" dur="500"/>
                                        <p:tgtEl>
                                          <p:spTgt spid="61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147">
                                            <p:txEl>
                                              <p:pRg st="4" end="4"/>
                                            </p:txEl>
                                          </p:spTgt>
                                        </p:tgtEl>
                                        <p:attrNameLst>
                                          <p:attrName>style.visibility</p:attrName>
                                        </p:attrNameLst>
                                      </p:cBhvr>
                                      <p:to>
                                        <p:strVal val="visible"/>
                                      </p:to>
                                    </p:set>
                                    <p:animEffect transition="in" filter="checkerboard(across)">
                                      <p:cBhvr>
                                        <p:cTn id="27"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endParaRPr lang="en-US"/>
          </a:p>
        </p:txBody>
      </p:sp>
      <p:sp>
        <p:nvSpPr>
          <p:cNvPr id="7171" name="Rectangle 3"/>
          <p:cNvSpPr>
            <a:spLocks noGrp="1" noChangeArrowheads="1"/>
          </p:cNvSpPr>
          <p:nvPr>
            <p:ph idx="1"/>
          </p:nvPr>
        </p:nvSpPr>
        <p:spPr>
          <a:xfrm>
            <a:off x="457200" y="1600200"/>
            <a:ext cx="8229600" cy="4472006"/>
          </a:xfrm>
        </p:spPr>
        <p:txBody>
          <a:bodyPr>
            <a:normAutofit fontScale="85000" lnSpcReduction="20000"/>
          </a:bodyPr>
          <a:lstStyle/>
          <a:p>
            <a:pPr algn="just">
              <a:buFont typeface="Wingdings" pitchFamily="2" charset="2"/>
              <a:buNone/>
            </a:pPr>
            <a:r>
              <a:rPr lang="id-ID" dirty="0" smtClean="0"/>
              <a:t>	Pencemaran udara di suatu daerah secara langsung sangat ditentukan oleh intensitas sumber emisi pencemar dan pola penyebaran (dispersi, difusi dan  dilusi) di dalam atmosfer.</a:t>
            </a:r>
          </a:p>
          <a:p>
            <a:pPr algn="just">
              <a:buFont typeface="Wingdings" pitchFamily="2" charset="2"/>
              <a:buNone/>
            </a:pPr>
            <a:r>
              <a:rPr lang="id-ID" dirty="0" smtClean="0"/>
              <a:t>	Konsentrasi pencemar udara akan berbeda dari satu tempat dengan waktu yang berbeda atau dengan tempat yang lainnya.</a:t>
            </a:r>
          </a:p>
          <a:p>
            <a:pPr algn="just">
              <a:buFont typeface="Wingdings" pitchFamily="2" charset="2"/>
              <a:buNone/>
            </a:pPr>
            <a:r>
              <a:rPr lang="id-ID" dirty="0" smtClean="0"/>
              <a:t>	Pencemaran udara juga dipengaruhi oleh sumber pencemaran, rotasi aliran udara, dan keadaan meteorologi</a:t>
            </a:r>
          </a:p>
          <a:p>
            <a:pPr algn="just">
              <a:buFont typeface="Wingdings" pitchFamily="2" charset="2"/>
              <a:buNone/>
            </a:pPr>
            <a:endParaRPr lang="id-ID" dirty="0" smtClean="0"/>
          </a:p>
          <a:p>
            <a:pPr algn="just">
              <a:buFont typeface="Wingdings" pitchFamily="2" charset="2"/>
              <a:buNone/>
            </a:pPr>
            <a:r>
              <a:rPr lang="id-ID" dirty="0" smtClean="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checkerboard(across)">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checkerboard(across)">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checkerboard(across)">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171">
                                            <p:txEl>
                                              <p:pRg st="4" end="4"/>
                                            </p:txEl>
                                          </p:spTgt>
                                        </p:tgtEl>
                                        <p:attrNameLst>
                                          <p:attrName>style.visibility</p:attrName>
                                        </p:attrNameLst>
                                      </p:cBhvr>
                                      <p:to>
                                        <p:strVal val="visible"/>
                                      </p:to>
                                    </p:set>
                                    <p:animEffect transition="in" filter="checkerboard(across)">
                                      <p:cBhvr>
                                        <p:cTn id="22" dur="5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id-ID" dirty="0" smtClean="0"/>
              <a:t>Jenis Pemantauan</a:t>
            </a:r>
            <a:endParaRPr lang="en-US" dirty="0"/>
          </a:p>
        </p:txBody>
      </p:sp>
      <p:sp>
        <p:nvSpPr>
          <p:cNvPr id="10243" name="Rectangle 3"/>
          <p:cNvSpPr>
            <a:spLocks noGrp="1" noChangeArrowheads="1"/>
          </p:cNvSpPr>
          <p:nvPr>
            <p:ph idx="1"/>
          </p:nvPr>
        </p:nvSpPr>
        <p:spPr>
          <a:xfrm>
            <a:off x="457200" y="1357298"/>
            <a:ext cx="8229600" cy="4768865"/>
          </a:xfrm>
        </p:spPr>
        <p:txBody>
          <a:bodyPr>
            <a:normAutofit fontScale="92500" lnSpcReduction="10000"/>
          </a:bodyPr>
          <a:lstStyle/>
          <a:p>
            <a:pPr marL="514350" indent="-514350">
              <a:buFont typeface="Wingdings" pitchFamily="2" charset="2"/>
              <a:buAutoNum type="arabicPeriod"/>
            </a:pPr>
            <a:r>
              <a:rPr lang="id-ID" dirty="0" smtClean="0"/>
              <a:t>Pemantauan Sumber Emisi</a:t>
            </a:r>
          </a:p>
          <a:p>
            <a:pPr marL="514350" indent="-514350">
              <a:buNone/>
            </a:pPr>
            <a:r>
              <a:rPr lang="id-ID" dirty="0" smtClean="0"/>
              <a:t>	dilakukan untuk mengetahui tingkat emisi dan unsur pencemar spesifik</a:t>
            </a:r>
          </a:p>
          <a:p>
            <a:pPr marL="514350" indent="-514350">
              <a:buAutoNum type="arabicPeriod" startAt="2"/>
            </a:pPr>
            <a:r>
              <a:rPr lang="id-ID" dirty="0" smtClean="0"/>
              <a:t>Pemantauan udara ambien</a:t>
            </a:r>
          </a:p>
          <a:p>
            <a:pPr marL="514350" indent="-514350">
              <a:buNone/>
            </a:pPr>
            <a:r>
              <a:rPr lang="id-ID" dirty="0" smtClean="0"/>
              <a:t>	dilakukan untuk mengetahui tingkat pencemaran udara yang didasarkan atas pencemar indikatif yang umum.</a:t>
            </a:r>
          </a:p>
          <a:p>
            <a:pPr marL="514350" indent="-514350">
              <a:buNone/>
            </a:pPr>
            <a:r>
              <a:rPr lang="id-ID" dirty="0" smtClean="0"/>
              <a:t>	</a:t>
            </a:r>
            <a:r>
              <a:rPr lang="id-ID" sz="3000" dirty="0" smtClean="0">
                <a:solidFill>
                  <a:srgbClr val="C00000"/>
                </a:solidFill>
              </a:rPr>
              <a:t>Adanya pembedaan sistem pemantauan ini akan membedakan metoda sampling udara yang digunakan</a:t>
            </a:r>
            <a:endParaRPr lang="en-US" sz="30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checkerboard(across)">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checkerboard(across)">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checkerboard(across)">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checkerboard(across)">
                                      <p:cBhvr>
                                        <p:cTn id="22" dur="500"/>
                                        <p:tgtEl>
                                          <p:spTgt spid="102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0243">
                                            <p:txEl>
                                              <p:pRg st="4" end="4"/>
                                            </p:txEl>
                                          </p:spTgt>
                                        </p:tgtEl>
                                        <p:attrNameLst>
                                          <p:attrName>style.visibility</p:attrName>
                                        </p:attrNameLst>
                                      </p:cBhvr>
                                      <p:to>
                                        <p:strVal val="visible"/>
                                      </p:to>
                                    </p:set>
                                    <p:animEffect transition="in" filter="checkerboard(across)">
                                      <p:cBhvr>
                                        <p:cTn id="27"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endParaRPr lang="en-US"/>
          </a:p>
        </p:txBody>
      </p:sp>
      <p:pic>
        <p:nvPicPr>
          <p:cNvPr id="4" name="Picture 4" descr="gbr Hopke"/>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id-ID" dirty="0" smtClean="0"/>
              <a:t>Pencemar indikatif dan spesifik</a:t>
            </a:r>
            <a:endParaRPr lang="en-US" dirty="0"/>
          </a:p>
        </p:txBody>
      </p:sp>
      <p:sp>
        <p:nvSpPr>
          <p:cNvPr id="9219" name="Rectangle 3"/>
          <p:cNvSpPr>
            <a:spLocks noGrp="1" noChangeArrowheads="1"/>
          </p:cNvSpPr>
          <p:nvPr>
            <p:ph idx="1"/>
          </p:nvPr>
        </p:nvSpPr>
        <p:spPr>
          <a:xfrm>
            <a:off x="457200" y="1357298"/>
            <a:ext cx="8229600" cy="5024452"/>
          </a:xfrm>
        </p:spPr>
        <p:txBody>
          <a:bodyPr>
            <a:normAutofit lnSpcReduction="10000"/>
          </a:bodyPr>
          <a:lstStyle/>
          <a:p>
            <a:pPr>
              <a:lnSpc>
                <a:spcPct val="80000"/>
              </a:lnSpc>
              <a:buNone/>
            </a:pPr>
            <a:r>
              <a:rPr lang="id-ID" sz="3000" b="1" dirty="0" smtClean="0"/>
              <a:t>1. Pencemar Indikatif</a:t>
            </a:r>
          </a:p>
          <a:p>
            <a:pPr>
              <a:lnSpc>
                <a:spcPct val="80000"/>
              </a:lnSpc>
              <a:buNone/>
            </a:pPr>
            <a:r>
              <a:rPr lang="id-ID" sz="3000" b="1" dirty="0" smtClean="0"/>
              <a:t>	</a:t>
            </a:r>
            <a:r>
              <a:rPr lang="id-ID" sz="3000" dirty="0" smtClean="0"/>
              <a:t>zat pencemar yang dijadikan indikator pencemar udara secara umum, biasanya tercantum dalam peraturan kualitas pencemaran udara yang berlaku.</a:t>
            </a:r>
          </a:p>
          <a:p>
            <a:pPr>
              <a:lnSpc>
                <a:spcPct val="80000"/>
              </a:lnSpc>
              <a:buNone/>
            </a:pPr>
            <a:r>
              <a:rPr lang="id-ID" sz="3000" dirty="0" smtClean="0">
                <a:solidFill>
                  <a:srgbClr val="66FF33"/>
                </a:solidFill>
              </a:rPr>
              <a:t>	</a:t>
            </a:r>
            <a:r>
              <a:rPr lang="id-ID" sz="3000" dirty="0" smtClean="0"/>
              <a:t>contoh : Suspended particulate matter (SPM/debu), CO, total hidrokarbon (THC), oksida-oksida nitrogen, sulfur dioksida (SO2) dan oksidan fotokimia (ozon).</a:t>
            </a:r>
          </a:p>
          <a:p>
            <a:pPr>
              <a:lnSpc>
                <a:spcPct val="80000"/>
              </a:lnSpc>
              <a:buNone/>
            </a:pPr>
            <a:r>
              <a:rPr lang="id-ID" sz="3000" b="1" dirty="0" smtClean="0"/>
              <a:t>2. Pencemar Spesifik</a:t>
            </a:r>
          </a:p>
          <a:p>
            <a:pPr>
              <a:lnSpc>
                <a:spcPct val="80000"/>
              </a:lnSpc>
              <a:buNone/>
            </a:pPr>
            <a:r>
              <a:rPr lang="id-ID" sz="3000" dirty="0" smtClean="0"/>
              <a:t>	zat pencemar yang diemisikan dari sumbernya.</a:t>
            </a:r>
          </a:p>
          <a:p>
            <a:pPr>
              <a:lnSpc>
                <a:spcPct val="80000"/>
              </a:lnSpc>
              <a:buNone/>
            </a:pPr>
            <a:r>
              <a:rPr lang="id-ID" sz="3000" dirty="0" smtClean="0"/>
              <a:t>	contoh : chlor, ammonia, hidrogen sulfida, mercaptan, formaldehida, dll.</a:t>
            </a:r>
            <a:endParaRPr lang="sv-SE"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checkerboard(across)">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checkerboard(across)">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checkerboard(across)">
                                      <p:cBhvr>
                                        <p:cTn id="17" dur="5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checkerboard(across)">
                                      <p:cBhvr>
                                        <p:cTn id="22" dur="500"/>
                                        <p:tgtEl>
                                          <p:spTgt spid="9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Effect transition="in" filter="checkerboard(across)">
                                      <p:cBhvr>
                                        <p:cTn id="27" dur="500"/>
                                        <p:tgtEl>
                                          <p:spTgt spid="9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9219">
                                            <p:txEl>
                                              <p:pRg st="5" end="5"/>
                                            </p:txEl>
                                          </p:spTgt>
                                        </p:tgtEl>
                                        <p:attrNameLst>
                                          <p:attrName>style.visibility</p:attrName>
                                        </p:attrNameLst>
                                      </p:cBhvr>
                                      <p:to>
                                        <p:strVal val="visible"/>
                                      </p:to>
                                    </p:set>
                                    <p:animEffect transition="in" filter="checkerboard(across)">
                                      <p:cBhvr>
                                        <p:cTn id="32" dur="500"/>
                                        <p:tgtEl>
                                          <p:spTgt spid="9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7813"/>
            <a:ext cx="8229600" cy="847725"/>
          </a:xfrm>
        </p:spPr>
        <p:txBody>
          <a:bodyPr>
            <a:normAutofit/>
          </a:bodyPr>
          <a:lstStyle/>
          <a:p>
            <a:r>
              <a:rPr lang="en-US" dirty="0"/>
              <a:t>SKEMA </a:t>
            </a:r>
            <a:r>
              <a:rPr lang="en-US" dirty="0" smtClean="0"/>
              <a:t>SAMPLIN</a:t>
            </a:r>
            <a:r>
              <a:rPr lang="id-ID" smtClean="0"/>
              <a:t>G</a:t>
            </a:r>
            <a:endParaRPr lang="en-US" dirty="0"/>
          </a:p>
        </p:txBody>
      </p:sp>
      <p:sp>
        <p:nvSpPr>
          <p:cNvPr id="12294" name="Text Box 6"/>
          <p:cNvSpPr txBox="1">
            <a:spLocks noChangeArrowheads="1"/>
          </p:cNvSpPr>
          <p:nvPr/>
        </p:nvSpPr>
        <p:spPr bwMode="auto">
          <a:xfrm>
            <a:off x="6429388" y="3214686"/>
            <a:ext cx="1863732" cy="338554"/>
          </a:xfrm>
          <a:prstGeom prst="rect">
            <a:avLst/>
          </a:prstGeom>
          <a:solidFill>
            <a:schemeClr val="accent4">
              <a:lumMod val="20000"/>
              <a:lumOff val="80000"/>
            </a:schemeClr>
          </a:solidFill>
          <a:ln w="9525">
            <a:solidFill>
              <a:schemeClr val="tx1"/>
            </a:solidFill>
            <a:miter lim="800000"/>
            <a:headEnd/>
            <a:tailEnd/>
          </a:ln>
          <a:effectLst/>
        </p:spPr>
        <p:txBody>
          <a:bodyPr wrap="square">
            <a:spAutoFit/>
          </a:bodyPr>
          <a:lstStyle/>
          <a:p>
            <a:pPr>
              <a:spcBef>
                <a:spcPct val="50000"/>
              </a:spcBef>
            </a:pPr>
            <a:r>
              <a:rPr lang="id-ID" sz="1600" b="1" dirty="0" smtClean="0"/>
              <a:t>  </a:t>
            </a:r>
            <a:r>
              <a:rPr lang="en-US" sz="1600" b="1" dirty="0" smtClean="0"/>
              <a:t>UDARA </a:t>
            </a:r>
            <a:r>
              <a:rPr lang="en-US" sz="1600" b="1" dirty="0"/>
              <a:t>MASUK</a:t>
            </a:r>
          </a:p>
        </p:txBody>
      </p:sp>
      <p:sp>
        <p:nvSpPr>
          <p:cNvPr id="12295" name="Text Box 7"/>
          <p:cNvSpPr txBox="1">
            <a:spLocks noChangeArrowheads="1"/>
          </p:cNvSpPr>
          <p:nvPr/>
        </p:nvSpPr>
        <p:spPr bwMode="auto">
          <a:xfrm>
            <a:off x="3428992" y="3286124"/>
            <a:ext cx="1943100" cy="336550"/>
          </a:xfrm>
          <a:prstGeom prst="rect">
            <a:avLst/>
          </a:prstGeom>
          <a:solidFill>
            <a:schemeClr val="accent4">
              <a:lumMod val="20000"/>
              <a:lumOff val="80000"/>
            </a:schemeClr>
          </a:solidFill>
          <a:ln w="9525">
            <a:solidFill>
              <a:schemeClr val="tx1"/>
            </a:solidFill>
            <a:miter lim="800000"/>
            <a:headEnd/>
            <a:tailEnd/>
          </a:ln>
          <a:effectLst/>
        </p:spPr>
        <p:txBody>
          <a:bodyPr>
            <a:spAutoFit/>
          </a:bodyPr>
          <a:lstStyle/>
          <a:p>
            <a:pPr>
              <a:spcBef>
                <a:spcPct val="50000"/>
              </a:spcBef>
            </a:pPr>
            <a:r>
              <a:rPr lang="id-ID" sz="1600" b="1" dirty="0" smtClean="0">
                <a:solidFill>
                  <a:schemeClr val="accent1"/>
                </a:solidFill>
              </a:rPr>
              <a:t>  </a:t>
            </a:r>
            <a:r>
              <a:rPr lang="en-US" sz="1600" b="1" dirty="0" smtClean="0">
                <a:solidFill>
                  <a:schemeClr val="accent1"/>
                </a:solidFill>
              </a:rPr>
              <a:t>UDARA </a:t>
            </a:r>
            <a:r>
              <a:rPr lang="en-US" sz="1600" b="1" dirty="0">
                <a:solidFill>
                  <a:schemeClr val="accent1"/>
                </a:solidFill>
              </a:rPr>
              <a:t>KELUAR</a:t>
            </a:r>
          </a:p>
        </p:txBody>
      </p:sp>
      <p:sp>
        <p:nvSpPr>
          <p:cNvPr id="15" name="Text Box 7"/>
          <p:cNvSpPr txBox="1">
            <a:spLocks noChangeArrowheads="1"/>
          </p:cNvSpPr>
          <p:nvPr/>
        </p:nvSpPr>
        <p:spPr bwMode="auto">
          <a:xfrm>
            <a:off x="714348" y="2000240"/>
            <a:ext cx="1943100" cy="584775"/>
          </a:xfrm>
          <a:prstGeom prst="rect">
            <a:avLst/>
          </a:prstGeom>
          <a:solidFill>
            <a:srgbClr val="00B0F0"/>
          </a:solidFill>
          <a:ln w="9525">
            <a:solidFill>
              <a:schemeClr val="tx1"/>
            </a:solidFill>
            <a:miter lim="800000"/>
            <a:headEnd/>
            <a:tailEnd/>
          </a:ln>
          <a:effectLst/>
        </p:spPr>
        <p:txBody>
          <a:bodyPr>
            <a:spAutoFit/>
          </a:bodyPr>
          <a:lstStyle/>
          <a:p>
            <a:pPr>
              <a:spcBef>
                <a:spcPct val="50000"/>
              </a:spcBef>
            </a:pPr>
            <a:r>
              <a:rPr lang="id-ID" sz="1600" b="1" dirty="0" smtClean="0"/>
              <a:t>Peralatan Sampling</a:t>
            </a:r>
            <a:endParaRPr lang="en-US" sz="1600" b="1" dirty="0"/>
          </a:p>
        </p:txBody>
      </p:sp>
      <p:sp>
        <p:nvSpPr>
          <p:cNvPr id="16" name="Text Box 7"/>
          <p:cNvSpPr txBox="1">
            <a:spLocks noChangeArrowheads="1"/>
          </p:cNvSpPr>
          <p:nvPr/>
        </p:nvSpPr>
        <p:spPr bwMode="auto">
          <a:xfrm>
            <a:off x="714348" y="1357298"/>
            <a:ext cx="1943100" cy="336550"/>
          </a:xfrm>
          <a:prstGeom prst="rect">
            <a:avLst/>
          </a:prstGeom>
          <a:solidFill>
            <a:srgbClr val="00B0F0"/>
          </a:solidFill>
          <a:ln w="9525">
            <a:solidFill>
              <a:schemeClr val="tx1"/>
            </a:solidFill>
            <a:miter lim="800000"/>
            <a:headEnd/>
            <a:tailEnd/>
          </a:ln>
          <a:effectLst/>
        </p:spPr>
        <p:txBody>
          <a:bodyPr>
            <a:spAutoFit/>
          </a:bodyPr>
          <a:lstStyle/>
          <a:p>
            <a:pPr>
              <a:spcBef>
                <a:spcPct val="50000"/>
              </a:spcBef>
            </a:pPr>
            <a:r>
              <a:rPr lang="id-ID" sz="1600" b="1" dirty="0" smtClean="0"/>
              <a:t>  </a:t>
            </a:r>
            <a:r>
              <a:rPr lang="en-US" sz="1600" b="1" dirty="0" smtClean="0"/>
              <a:t>U</a:t>
            </a:r>
            <a:r>
              <a:rPr lang="id-ID" sz="1600" b="1" dirty="0" smtClean="0"/>
              <a:t>dara Bergerak</a:t>
            </a:r>
            <a:endParaRPr lang="en-US" sz="1600" b="1" dirty="0"/>
          </a:p>
        </p:txBody>
      </p:sp>
      <p:sp>
        <p:nvSpPr>
          <p:cNvPr id="17" name="Text Box 7"/>
          <p:cNvSpPr txBox="1">
            <a:spLocks noChangeArrowheads="1"/>
          </p:cNvSpPr>
          <p:nvPr/>
        </p:nvSpPr>
        <p:spPr bwMode="auto">
          <a:xfrm>
            <a:off x="6357950" y="2214554"/>
            <a:ext cx="1943100" cy="336550"/>
          </a:xfrm>
          <a:prstGeom prst="rect">
            <a:avLst/>
          </a:prstGeom>
          <a:solidFill>
            <a:srgbClr val="FF0000"/>
          </a:solidFill>
          <a:ln w="9525">
            <a:solidFill>
              <a:schemeClr val="tx1"/>
            </a:solidFill>
            <a:miter lim="800000"/>
            <a:headEnd/>
            <a:tailEnd/>
          </a:ln>
          <a:effectLst/>
        </p:spPr>
        <p:txBody>
          <a:bodyPr>
            <a:spAutoFit/>
          </a:bodyPr>
          <a:lstStyle/>
          <a:p>
            <a:pPr>
              <a:spcBef>
                <a:spcPct val="50000"/>
              </a:spcBef>
            </a:pPr>
            <a:r>
              <a:rPr lang="id-ID" sz="1600" b="1" dirty="0" smtClean="0"/>
              <a:t>  ANALYZER</a:t>
            </a:r>
            <a:endParaRPr lang="en-US" sz="1600" b="1" dirty="0"/>
          </a:p>
        </p:txBody>
      </p:sp>
      <p:sp>
        <p:nvSpPr>
          <p:cNvPr id="18" name="Text Box 7"/>
          <p:cNvSpPr txBox="1">
            <a:spLocks noChangeArrowheads="1"/>
          </p:cNvSpPr>
          <p:nvPr/>
        </p:nvSpPr>
        <p:spPr bwMode="auto">
          <a:xfrm>
            <a:off x="6357950" y="1357298"/>
            <a:ext cx="1943100" cy="584775"/>
          </a:xfrm>
          <a:prstGeom prst="rect">
            <a:avLst/>
          </a:prstGeom>
          <a:solidFill>
            <a:srgbClr val="FF66FF"/>
          </a:solidFill>
          <a:ln w="9525">
            <a:solidFill>
              <a:schemeClr val="tx1"/>
            </a:solidFill>
            <a:miter lim="800000"/>
            <a:headEnd/>
            <a:tailEnd/>
          </a:ln>
          <a:effectLst/>
        </p:spPr>
        <p:txBody>
          <a:bodyPr>
            <a:spAutoFit/>
          </a:bodyPr>
          <a:lstStyle/>
          <a:p>
            <a:pPr>
              <a:spcBef>
                <a:spcPct val="50000"/>
              </a:spcBef>
            </a:pPr>
            <a:r>
              <a:rPr lang="id-ID" sz="1600" b="1" dirty="0" smtClean="0"/>
              <a:t>Pengumpulan Sample</a:t>
            </a:r>
            <a:endParaRPr lang="en-US" sz="1600" b="1" dirty="0"/>
          </a:p>
        </p:txBody>
      </p:sp>
      <p:sp>
        <p:nvSpPr>
          <p:cNvPr id="19" name="Text Box 7"/>
          <p:cNvSpPr txBox="1">
            <a:spLocks noChangeArrowheads="1"/>
          </p:cNvSpPr>
          <p:nvPr/>
        </p:nvSpPr>
        <p:spPr bwMode="auto">
          <a:xfrm>
            <a:off x="3428992" y="1357298"/>
            <a:ext cx="1943100" cy="584775"/>
          </a:xfrm>
          <a:prstGeom prst="rect">
            <a:avLst/>
          </a:prstGeom>
          <a:solidFill>
            <a:srgbClr val="FFFF00"/>
          </a:solidFill>
          <a:ln w="9525">
            <a:solidFill>
              <a:schemeClr val="tx1"/>
            </a:solidFill>
            <a:miter lim="800000"/>
            <a:headEnd/>
            <a:tailEnd/>
          </a:ln>
          <a:effectLst/>
        </p:spPr>
        <p:txBody>
          <a:bodyPr>
            <a:spAutoFit/>
          </a:bodyPr>
          <a:lstStyle/>
          <a:p>
            <a:pPr>
              <a:spcBef>
                <a:spcPct val="50000"/>
              </a:spcBef>
            </a:pPr>
            <a:r>
              <a:rPr lang="id-ID" sz="1600" b="1" dirty="0" smtClean="0"/>
              <a:t>Pengkondisian Sampel</a:t>
            </a:r>
            <a:endParaRPr lang="en-US" sz="1600" b="1" dirty="0"/>
          </a:p>
        </p:txBody>
      </p:sp>
      <p:sp>
        <p:nvSpPr>
          <p:cNvPr id="20" name="Text Box 7"/>
          <p:cNvSpPr txBox="1">
            <a:spLocks noChangeArrowheads="1"/>
          </p:cNvSpPr>
          <p:nvPr/>
        </p:nvSpPr>
        <p:spPr bwMode="auto">
          <a:xfrm>
            <a:off x="3428992" y="2143116"/>
            <a:ext cx="1943100" cy="830997"/>
          </a:xfrm>
          <a:prstGeom prst="rect">
            <a:avLst/>
          </a:prstGeom>
          <a:solidFill>
            <a:schemeClr val="accent4">
              <a:lumMod val="20000"/>
              <a:lumOff val="80000"/>
            </a:schemeClr>
          </a:solidFill>
          <a:ln w="9525">
            <a:solidFill>
              <a:schemeClr val="tx1"/>
            </a:solidFill>
            <a:miter lim="800000"/>
            <a:headEnd/>
            <a:tailEnd/>
          </a:ln>
          <a:effectLst/>
        </p:spPr>
        <p:txBody>
          <a:bodyPr>
            <a:spAutoFit/>
          </a:bodyPr>
          <a:lstStyle/>
          <a:p>
            <a:pPr>
              <a:spcBef>
                <a:spcPct val="50000"/>
              </a:spcBef>
            </a:pPr>
            <a:r>
              <a:rPr lang="id-ID" sz="1600" b="1" dirty="0" smtClean="0">
                <a:solidFill>
                  <a:schemeClr val="accent1"/>
                </a:solidFill>
              </a:rPr>
              <a:t>  Kontrol Aliran dan Pengukuran pada Analyze</a:t>
            </a:r>
            <a:endParaRPr lang="en-US" sz="1600" b="1" dirty="0">
              <a:solidFill>
                <a:schemeClr val="accent1"/>
              </a:solidFill>
            </a:endParaRPr>
          </a:p>
        </p:txBody>
      </p:sp>
      <p:sp>
        <p:nvSpPr>
          <p:cNvPr id="21" name="Text Box 7"/>
          <p:cNvSpPr txBox="1">
            <a:spLocks noChangeArrowheads="1"/>
          </p:cNvSpPr>
          <p:nvPr/>
        </p:nvSpPr>
        <p:spPr bwMode="auto">
          <a:xfrm>
            <a:off x="714348" y="2857496"/>
            <a:ext cx="1943100" cy="336550"/>
          </a:xfrm>
          <a:prstGeom prst="rect">
            <a:avLst/>
          </a:prstGeom>
          <a:solidFill>
            <a:srgbClr val="00B0F0"/>
          </a:solidFill>
          <a:ln w="9525">
            <a:solidFill>
              <a:schemeClr val="tx1"/>
            </a:solidFill>
            <a:miter lim="800000"/>
            <a:headEnd/>
            <a:tailEnd/>
          </a:ln>
          <a:effectLst/>
        </p:spPr>
        <p:txBody>
          <a:bodyPr>
            <a:spAutoFit/>
          </a:bodyPr>
          <a:lstStyle/>
          <a:p>
            <a:pPr>
              <a:spcBef>
                <a:spcPct val="50000"/>
              </a:spcBef>
            </a:pPr>
            <a:r>
              <a:rPr lang="id-ID" sz="1600" b="1" dirty="0" smtClean="0"/>
              <a:t>Pencatatan Data</a:t>
            </a:r>
            <a:endParaRPr lang="en-US" sz="1600" b="1" dirty="0"/>
          </a:p>
        </p:txBody>
      </p:sp>
      <p:sp>
        <p:nvSpPr>
          <p:cNvPr id="22" name="Text Box 7"/>
          <p:cNvSpPr txBox="1">
            <a:spLocks noChangeArrowheads="1"/>
          </p:cNvSpPr>
          <p:nvPr/>
        </p:nvSpPr>
        <p:spPr bwMode="auto">
          <a:xfrm>
            <a:off x="714348" y="3500438"/>
            <a:ext cx="1943100" cy="584775"/>
          </a:xfrm>
          <a:prstGeom prst="rect">
            <a:avLst/>
          </a:prstGeom>
          <a:solidFill>
            <a:srgbClr val="00B0F0"/>
          </a:solidFill>
          <a:ln w="9525">
            <a:solidFill>
              <a:schemeClr val="tx1"/>
            </a:solidFill>
            <a:miter lim="800000"/>
            <a:headEnd/>
            <a:tailEnd/>
          </a:ln>
          <a:effectLst/>
        </p:spPr>
        <p:txBody>
          <a:bodyPr>
            <a:spAutoFit/>
          </a:bodyPr>
          <a:lstStyle/>
          <a:p>
            <a:pPr>
              <a:spcBef>
                <a:spcPct val="50000"/>
              </a:spcBef>
            </a:pPr>
            <a:r>
              <a:rPr lang="id-ID" sz="1600" b="1" dirty="0" smtClean="0"/>
              <a:t>  Peralatan Kalibrasi</a:t>
            </a:r>
            <a:endParaRPr lang="en-US" sz="16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p:cNvPicPr>
            <a:picLocks noChangeAspect="1" noChangeArrowheads="1"/>
          </p:cNvPicPr>
          <p:nvPr/>
        </p:nvPicPr>
        <p:blipFill>
          <a:blip r:embed="rId2"/>
          <a:srcRect/>
          <a:stretch>
            <a:fillRect/>
          </a:stretch>
        </p:blipFill>
        <p:spPr bwMode="auto">
          <a:xfrm>
            <a:off x="725514" y="1700213"/>
            <a:ext cx="7632700" cy="4373562"/>
          </a:xfrm>
          <a:prstGeom prst="rect">
            <a:avLst/>
          </a:prstGeom>
          <a:noFill/>
        </p:spPr>
      </p:pic>
      <p:sp>
        <p:nvSpPr>
          <p:cNvPr id="12290" name="Rectangle 2"/>
          <p:cNvSpPr>
            <a:spLocks noGrp="1" noChangeArrowheads="1"/>
          </p:cNvSpPr>
          <p:nvPr>
            <p:ph type="title"/>
          </p:nvPr>
        </p:nvSpPr>
        <p:spPr>
          <a:xfrm>
            <a:off x="457200" y="277813"/>
            <a:ext cx="8229600" cy="847725"/>
          </a:xfrm>
        </p:spPr>
        <p:txBody>
          <a:bodyPr>
            <a:normAutofit/>
          </a:bodyPr>
          <a:lstStyle/>
          <a:p>
            <a:r>
              <a:rPr lang="en-US"/>
              <a:t>SKEMA SAMPLING SECARA UMUM</a:t>
            </a:r>
          </a:p>
        </p:txBody>
      </p:sp>
      <p:sp>
        <p:nvSpPr>
          <p:cNvPr id="12293" name="Line 5"/>
          <p:cNvSpPr>
            <a:spLocks noChangeShapeType="1"/>
          </p:cNvSpPr>
          <p:nvPr/>
        </p:nvSpPr>
        <p:spPr bwMode="auto">
          <a:xfrm>
            <a:off x="2700338" y="3933825"/>
            <a:ext cx="503237" cy="0"/>
          </a:xfrm>
          <a:prstGeom prst="line">
            <a:avLst/>
          </a:prstGeom>
          <a:noFill/>
          <a:ln w="9525">
            <a:solidFill>
              <a:schemeClr val="accent2"/>
            </a:solidFill>
            <a:round/>
            <a:headEnd/>
            <a:tailEnd type="triangle" w="med" len="med"/>
          </a:ln>
          <a:effectLst/>
        </p:spPr>
        <p:txBody>
          <a:bodyPr/>
          <a:lstStyle/>
          <a:p>
            <a:endParaRPr lang="en-US"/>
          </a:p>
        </p:txBody>
      </p:sp>
      <p:sp>
        <p:nvSpPr>
          <p:cNvPr id="12294" name="Text Box 6"/>
          <p:cNvSpPr txBox="1">
            <a:spLocks noChangeArrowheads="1"/>
          </p:cNvSpPr>
          <p:nvPr/>
        </p:nvSpPr>
        <p:spPr bwMode="auto">
          <a:xfrm>
            <a:off x="3571869" y="1125538"/>
            <a:ext cx="1863732" cy="338554"/>
          </a:xfrm>
          <a:prstGeom prst="rect">
            <a:avLst/>
          </a:prstGeom>
          <a:solidFill>
            <a:schemeClr val="accent4">
              <a:lumMod val="20000"/>
              <a:lumOff val="80000"/>
            </a:schemeClr>
          </a:solidFill>
          <a:ln w="9525">
            <a:solidFill>
              <a:schemeClr val="tx1"/>
            </a:solidFill>
            <a:miter lim="800000"/>
            <a:headEnd/>
            <a:tailEnd/>
          </a:ln>
          <a:effectLst/>
        </p:spPr>
        <p:txBody>
          <a:bodyPr wrap="square">
            <a:spAutoFit/>
          </a:bodyPr>
          <a:lstStyle/>
          <a:p>
            <a:pPr>
              <a:spcBef>
                <a:spcPct val="50000"/>
              </a:spcBef>
            </a:pPr>
            <a:r>
              <a:rPr lang="id-ID" sz="1600" b="1" dirty="0" smtClean="0"/>
              <a:t>  </a:t>
            </a:r>
            <a:r>
              <a:rPr lang="en-US" sz="1600" b="1" dirty="0" smtClean="0"/>
              <a:t>UDARA </a:t>
            </a:r>
            <a:r>
              <a:rPr lang="en-US" sz="1600" b="1" dirty="0"/>
              <a:t>MASUK</a:t>
            </a:r>
          </a:p>
        </p:txBody>
      </p:sp>
      <p:sp>
        <p:nvSpPr>
          <p:cNvPr id="12295" name="Text Box 7"/>
          <p:cNvSpPr txBox="1">
            <a:spLocks noChangeArrowheads="1"/>
          </p:cNvSpPr>
          <p:nvPr/>
        </p:nvSpPr>
        <p:spPr bwMode="auto">
          <a:xfrm>
            <a:off x="3492500" y="6308725"/>
            <a:ext cx="1943100" cy="336550"/>
          </a:xfrm>
          <a:prstGeom prst="rect">
            <a:avLst/>
          </a:prstGeom>
          <a:solidFill>
            <a:schemeClr val="accent4">
              <a:lumMod val="20000"/>
              <a:lumOff val="80000"/>
            </a:schemeClr>
          </a:solidFill>
          <a:ln w="9525">
            <a:solidFill>
              <a:schemeClr val="tx1"/>
            </a:solidFill>
            <a:miter lim="800000"/>
            <a:headEnd/>
            <a:tailEnd/>
          </a:ln>
          <a:effectLst/>
        </p:spPr>
        <p:txBody>
          <a:bodyPr>
            <a:spAutoFit/>
          </a:bodyPr>
          <a:lstStyle/>
          <a:p>
            <a:pPr>
              <a:spcBef>
                <a:spcPct val="50000"/>
              </a:spcBef>
            </a:pPr>
            <a:r>
              <a:rPr lang="id-ID" sz="1600" b="1" dirty="0" smtClean="0">
                <a:solidFill>
                  <a:schemeClr val="accent1"/>
                </a:solidFill>
              </a:rPr>
              <a:t>  </a:t>
            </a:r>
            <a:r>
              <a:rPr lang="en-US" sz="1600" b="1" dirty="0" smtClean="0">
                <a:solidFill>
                  <a:schemeClr val="accent1"/>
                </a:solidFill>
              </a:rPr>
              <a:t>UDARA </a:t>
            </a:r>
            <a:r>
              <a:rPr lang="en-US" sz="1600" b="1" dirty="0">
                <a:solidFill>
                  <a:schemeClr val="accent1"/>
                </a:solidFill>
              </a:rPr>
              <a:t>KELUAR</a:t>
            </a:r>
          </a:p>
        </p:txBody>
      </p:sp>
      <p:sp>
        <p:nvSpPr>
          <p:cNvPr id="12296" name="Line 8"/>
          <p:cNvSpPr>
            <a:spLocks noChangeShapeType="1"/>
          </p:cNvSpPr>
          <p:nvPr/>
        </p:nvSpPr>
        <p:spPr bwMode="auto">
          <a:xfrm flipH="1">
            <a:off x="5867400" y="3933825"/>
            <a:ext cx="504825" cy="0"/>
          </a:xfrm>
          <a:prstGeom prst="line">
            <a:avLst/>
          </a:prstGeom>
          <a:noFill/>
          <a:ln w="9525">
            <a:solidFill>
              <a:schemeClr val="accent2"/>
            </a:solidFill>
            <a:round/>
            <a:headEnd/>
            <a:tailEnd type="triangle" w="med" len="med"/>
          </a:ln>
          <a:effectLst/>
        </p:spPr>
        <p:txBody>
          <a:bodyPr/>
          <a:lstStyle/>
          <a:p>
            <a:endParaRPr lang="en-US"/>
          </a:p>
        </p:txBody>
      </p:sp>
      <p:sp>
        <p:nvSpPr>
          <p:cNvPr id="12297" name="Line 9"/>
          <p:cNvSpPr>
            <a:spLocks noChangeShapeType="1"/>
          </p:cNvSpPr>
          <p:nvPr/>
        </p:nvSpPr>
        <p:spPr bwMode="auto">
          <a:xfrm>
            <a:off x="4500563" y="1628775"/>
            <a:ext cx="0" cy="287338"/>
          </a:xfrm>
          <a:prstGeom prst="line">
            <a:avLst/>
          </a:prstGeom>
          <a:noFill/>
          <a:ln w="9525">
            <a:solidFill>
              <a:schemeClr val="accent2"/>
            </a:solidFill>
            <a:round/>
            <a:headEnd/>
            <a:tailEnd type="triangle" w="med" len="med"/>
          </a:ln>
          <a:effectLst/>
        </p:spPr>
        <p:txBody>
          <a:bodyPr/>
          <a:lstStyle/>
          <a:p>
            <a:endParaRPr lang="en-US"/>
          </a:p>
        </p:txBody>
      </p:sp>
      <p:sp>
        <p:nvSpPr>
          <p:cNvPr id="12298" name="Line 10"/>
          <p:cNvSpPr>
            <a:spLocks noChangeShapeType="1"/>
          </p:cNvSpPr>
          <p:nvPr/>
        </p:nvSpPr>
        <p:spPr bwMode="auto">
          <a:xfrm>
            <a:off x="4500563" y="2276475"/>
            <a:ext cx="0" cy="215900"/>
          </a:xfrm>
          <a:prstGeom prst="line">
            <a:avLst/>
          </a:prstGeom>
          <a:noFill/>
          <a:ln w="9525">
            <a:solidFill>
              <a:schemeClr val="accent2"/>
            </a:solidFill>
            <a:round/>
            <a:headEnd/>
            <a:tailEnd/>
          </a:ln>
          <a:effectLst/>
        </p:spPr>
        <p:txBody>
          <a:bodyPr/>
          <a:lstStyle/>
          <a:p>
            <a:endParaRPr lang="en-US"/>
          </a:p>
        </p:txBody>
      </p:sp>
      <p:sp>
        <p:nvSpPr>
          <p:cNvPr id="12299" name="Line 11"/>
          <p:cNvSpPr>
            <a:spLocks noChangeShapeType="1"/>
          </p:cNvSpPr>
          <p:nvPr/>
        </p:nvSpPr>
        <p:spPr bwMode="auto">
          <a:xfrm>
            <a:off x="4500563" y="2924175"/>
            <a:ext cx="0" cy="217488"/>
          </a:xfrm>
          <a:prstGeom prst="line">
            <a:avLst/>
          </a:prstGeom>
          <a:noFill/>
          <a:ln w="9525">
            <a:solidFill>
              <a:schemeClr val="accent2"/>
            </a:solidFill>
            <a:round/>
            <a:headEnd/>
            <a:tailEnd/>
          </a:ln>
          <a:effectLst/>
        </p:spPr>
        <p:txBody>
          <a:bodyPr/>
          <a:lstStyle/>
          <a:p>
            <a:endParaRPr lang="en-US"/>
          </a:p>
        </p:txBody>
      </p:sp>
      <p:sp>
        <p:nvSpPr>
          <p:cNvPr id="12300" name="Line 12"/>
          <p:cNvSpPr>
            <a:spLocks noChangeShapeType="1"/>
          </p:cNvSpPr>
          <p:nvPr/>
        </p:nvSpPr>
        <p:spPr bwMode="auto">
          <a:xfrm>
            <a:off x="4500563" y="3571875"/>
            <a:ext cx="0" cy="217488"/>
          </a:xfrm>
          <a:prstGeom prst="line">
            <a:avLst/>
          </a:prstGeom>
          <a:noFill/>
          <a:ln w="9525">
            <a:solidFill>
              <a:schemeClr val="accent2"/>
            </a:solidFill>
            <a:round/>
            <a:headEnd/>
            <a:tailEnd/>
          </a:ln>
          <a:effectLst/>
        </p:spPr>
        <p:txBody>
          <a:bodyPr/>
          <a:lstStyle/>
          <a:p>
            <a:endParaRPr lang="en-US"/>
          </a:p>
        </p:txBody>
      </p:sp>
      <p:sp>
        <p:nvSpPr>
          <p:cNvPr id="12301" name="Line 13"/>
          <p:cNvSpPr>
            <a:spLocks noChangeShapeType="1"/>
          </p:cNvSpPr>
          <p:nvPr/>
        </p:nvSpPr>
        <p:spPr bwMode="auto">
          <a:xfrm>
            <a:off x="4500563" y="4003675"/>
            <a:ext cx="0" cy="504825"/>
          </a:xfrm>
          <a:prstGeom prst="line">
            <a:avLst/>
          </a:prstGeom>
          <a:noFill/>
          <a:ln w="9525">
            <a:solidFill>
              <a:schemeClr val="accent2"/>
            </a:solidFill>
            <a:round/>
            <a:headEnd/>
            <a:tailEnd/>
          </a:ln>
          <a:effectLst/>
        </p:spPr>
        <p:txBody>
          <a:bodyPr/>
          <a:lstStyle/>
          <a:p>
            <a:endParaRPr lang="en-US"/>
          </a:p>
        </p:txBody>
      </p:sp>
      <p:sp>
        <p:nvSpPr>
          <p:cNvPr id="12302" name="Line 14"/>
          <p:cNvSpPr>
            <a:spLocks noChangeShapeType="1"/>
          </p:cNvSpPr>
          <p:nvPr/>
        </p:nvSpPr>
        <p:spPr bwMode="auto">
          <a:xfrm>
            <a:off x="4500563" y="5227638"/>
            <a:ext cx="0" cy="217487"/>
          </a:xfrm>
          <a:prstGeom prst="line">
            <a:avLst/>
          </a:prstGeom>
          <a:noFill/>
          <a:ln w="9525">
            <a:solidFill>
              <a:schemeClr val="accent2"/>
            </a:solidFill>
            <a:round/>
            <a:headEnd/>
            <a:tailEnd/>
          </a:ln>
          <a:effectLst/>
        </p:spPr>
        <p:txBody>
          <a:bodyPr/>
          <a:lstStyle/>
          <a:p>
            <a:endParaRPr lang="en-US"/>
          </a:p>
        </p:txBody>
      </p:sp>
      <p:sp>
        <p:nvSpPr>
          <p:cNvPr id="12305" name="Line 17"/>
          <p:cNvSpPr>
            <a:spLocks noChangeShapeType="1"/>
          </p:cNvSpPr>
          <p:nvPr/>
        </p:nvSpPr>
        <p:spPr bwMode="auto">
          <a:xfrm>
            <a:off x="4500563" y="5805488"/>
            <a:ext cx="0" cy="503237"/>
          </a:xfrm>
          <a:prstGeom prst="line">
            <a:avLst/>
          </a:prstGeom>
          <a:noFill/>
          <a:ln w="9525">
            <a:solidFill>
              <a:schemeClr val="accent2"/>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sv-SE" sz="3800" b="1" dirty="0"/>
              <a:t>Pemantauan Kualitas Udara Ambien</a:t>
            </a:r>
            <a:endParaRPr lang="en-US" sz="3800" b="1" dirty="0"/>
          </a:p>
        </p:txBody>
      </p:sp>
      <p:sp>
        <p:nvSpPr>
          <p:cNvPr id="13315" name="Rectangle 3"/>
          <p:cNvSpPr>
            <a:spLocks noGrp="1" noChangeArrowheads="1"/>
          </p:cNvSpPr>
          <p:nvPr>
            <p:ph idx="1"/>
          </p:nvPr>
        </p:nvSpPr>
        <p:spPr/>
        <p:txBody>
          <a:bodyPr/>
          <a:lstStyle/>
          <a:p>
            <a:pPr>
              <a:buFont typeface="Wingdings" pitchFamily="2" charset="2"/>
              <a:buNone/>
            </a:pPr>
            <a:r>
              <a:rPr lang="id-ID" sz="2800" dirty="0" smtClean="0"/>
              <a:t>	</a:t>
            </a:r>
            <a:r>
              <a:rPr lang="sv-SE" dirty="0" smtClean="0"/>
              <a:t>Dalam </a:t>
            </a:r>
            <a:r>
              <a:rPr lang="sv-SE" dirty="0"/>
              <a:t>perencaaan harus dipertimbangkan beberapa hal, yaitu:</a:t>
            </a:r>
            <a:endParaRPr lang="en-US" dirty="0"/>
          </a:p>
          <a:p>
            <a:pPr>
              <a:buNone/>
            </a:pPr>
            <a:r>
              <a:rPr lang="id-ID" sz="2800" dirty="0" smtClean="0"/>
              <a:t>1. T</a:t>
            </a:r>
            <a:r>
              <a:rPr lang="en-US" sz="2800" dirty="0" err="1" smtClean="0"/>
              <a:t>ujuan</a:t>
            </a:r>
            <a:r>
              <a:rPr lang="en-US" sz="2800" dirty="0" smtClean="0"/>
              <a:t> </a:t>
            </a:r>
            <a:r>
              <a:rPr lang="en-US" sz="2800" dirty="0" err="1"/>
              <a:t>pemantauan</a:t>
            </a:r>
            <a:r>
              <a:rPr lang="en-US" sz="2800" dirty="0"/>
              <a:t> </a:t>
            </a:r>
            <a:r>
              <a:rPr lang="en-US" sz="2800" dirty="0" err="1"/>
              <a:t>kualitas</a:t>
            </a:r>
            <a:r>
              <a:rPr lang="en-US" sz="2800" dirty="0"/>
              <a:t> </a:t>
            </a:r>
            <a:r>
              <a:rPr lang="en-US" sz="2800" dirty="0" err="1"/>
              <a:t>ambien</a:t>
            </a:r>
            <a:endParaRPr lang="en-US" sz="2800" dirty="0"/>
          </a:p>
          <a:p>
            <a:pPr>
              <a:buNone/>
            </a:pPr>
            <a:r>
              <a:rPr lang="id-ID" sz="2800" dirty="0" smtClean="0"/>
              <a:t>2. </a:t>
            </a:r>
            <a:r>
              <a:rPr lang="en-US" sz="2800" dirty="0" smtClean="0"/>
              <a:t>Parameter </a:t>
            </a:r>
            <a:r>
              <a:rPr lang="en-US" sz="2800" dirty="0" err="1"/>
              <a:t>zat</a:t>
            </a:r>
            <a:r>
              <a:rPr lang="en-US" sz="2800" dirty="0"/>
              <a:t> </a:t>
            </a:r>
            <a:r>
              <a:rPr lang="en-US" sz="2800" dirty="0" err="1"/>
              <a:t>pencemar</a:t>
            </a:r>
            <a:r>
              <a:rPr lang="en-US" sz="2800" dirty="0"/>
              <a:t> yang </a:t>
            </a:r>
            <a:r>
              <a:rPr lang="en-US" sz="2800" dirty="0" err="1"/>
              <a:t>akan</a:t>
            </a:r>
            <a:r>
              <a:rPr lang="en-US" sz="2800" dirty="0"/>
              <a:t> </a:t>
            </a:r>
            <a:r>
              <a:rPr lang="en-US" sz="2800" dirty="0" err="1"/>
              <a:t>diukur</a:t>
            </a:r>
            <a:endParaRPr lang="sv-SE" sz="2800" dirty="0"/>
          </a:p>
          <a:p>
            <a:pPr>
              <a:buNone/>
            </a:pPr>
            <a:r>
              <a:rPr lang="id-ID" sz="2800" dirty="0" smtClean="0"/>
              <a:t>3. </a:t>
            </a:r>
            <a:r>
              <a:rPr lang="sv-SE" sz="2800" dirty="0" smtClean="0"/>
              <a:t>Jumlah </a:t>
            </a:r>
            <a:r>
              <a:rPr lang="sv-SE" sz="2800" dirty="0"/>
              <a:t>stasiun pengamat, termasuk lokasi, durasi periode sampling serta metode sampling yang digunakan</a:t>
            </a:r>
            <a:endParaRPr lang="en-US" sz="2800" dirty="0"/>
          </a:p>
          <a:p>
            <a:pPr>
              <a:buNone/>
            </a:pPr>
            <a:r>
              <a:rPr lang="id-ID" sz="2800" dirty="0" smtClean="0"/>
              <a:t>4. </a:t>
            </a:r>
            <a:r>
              <a:rPr lang="en-US" sz="2800" dirty="0" err="1" smtClean="0"/>
              <a:t>Metode</a:t>
            </a:r>
            <a:r>
              <a:rPr lang="en-US" sz="2800" dirty="0" smtClean="0"/>
              <a:t> </a:t>
            </a:r>
            <a:r>
              <a:rPr lang="en-US" sz="2800" dirty="0" err="1"/>
              <a:t>pengukuran</a:t>
            </a:r>
            <a:r>
              <a:rPr lang="en-US" sz="2800" dirty="0"/>
              <a:t> yang </a:t>
            </a:r>
            <a:r>
              <a:rPr lang="en-US" sz="2800" dirty="0" err="1"/>
              <a:t>digunakan</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checkerboard(across)">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checkerboard(across)">
                                      <p:cBhvr>
                                        <p:cTn id="12" dur="500"/>
                                        <p:tgtEl>
                                          <p:spTgt spid="13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checkerboard(across)">
                                      <p:cBhvr>
                                        <p:cTn id="17" dur="500"/>
                                        <p:tgtEl>
                                          <p:spTgt spid="13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checkerboard(across)">
                                      <p:cBhvr>
                                        <p:cTn id="22" dur="500"/>
                                        <p:tgtEl>
                                          <p:spTgt spid="133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3315">
                                            <p:txEl>
                                              <p:pRg st="4" end="4"/>
                                            </p:txEl>
                                          </p:spTgt>
                                        </p:tgtEl>
                                        <p:attrNameLst>
                                          <p:attrName>style.visibility</p:attrName>
                                        </p:attrNameLst>
                                      </p:cBhvr>
                                      <p:to>
                                        <p:strVal val="visible"/>
                                      </p:to>
                                    </p:set>
                                    <p:animEffect transition="in" filter="checkerboard(across)">
                                      <p:cBhvr>
                                        <p:cTn id="27" dur="500"/>
                                        <p:tgtEl>
                                          <p:spTgt spid="133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b="1" dirty="0" err="1"/>
              <a:t>Tujuan</a:t>
            </a:r>
            <a:r>
              <a:rPr lang="en-US" b="1" dirty="0"/>
              <a:t> </a:t>
            </a:r>
            <a:r>
              <a:rPr lang="en-US" b="1" dirty="0" err="1"/>
              <a:t>Pemantauan</a:t>
            </a:r>
            <a:r>
              <a:rPr lang="en-US" b="1" dirty="0"/>
              <a:t> </a:t>
            </a:r>
            <a:r>
              <a:rPr lang="en-US" b="1" dirty="0" err="1"/>
              <a:t>Kualitas</a:t>
            </a:r>
            <a:r>
              <a:rPr lang="en-US" b="1" dirty="0"/>
              <a:t> </a:t>
            </a:r>
            <a:r>
              <a:rPr lang="en-US" b="1" dirty="0" err="1"/>
              <a:t>Udara</a:t>
            </a:r>
            <a:r>
              <a:rPr lang="en-US" b="1" dirty="0"/>
              <a:t> </a:t>
            </a:r>
            <a:r>
              <a:rPr lang="en-US" b="1" dirty="0" err="1"/>
              <a:t>Ambien</a:t>
            </a:r>
            <a:endParaRPr lang="en-US" dirty="0"/>
          </a:p>
        </p:txBody>
      </p:sp>
      <p:sp>
        <p:nvSpPr>
          <p:cNvPr id="14339" name="Rectangle 3"/>
          <p:cNvSpPr>
            <a:spLocks noGrp="1" noChangeArrowheads="1"/>
          </p:cNvSpPr>
          <p:nvPr>
            <p:ph idx="1"/>
          </p:nvPr>
        </p:nvSpPr>
        <p:spPr>
          <a:xfrm>
            <a:off x="468313" y="2060575"/>
            <a:ext cx="8229600" cy="3673475"/>
          </a:xfrm>
        </p:spPr>
        <p:txBody>
          <a:bodyPr>
            <a:normAutofit/>
          </a:bodyPr>
          <a:lstStyle/>
          <a:p>
            <a:pPr>
              <a:lnSpc>
                <a:spcPct val="80000"/>
              </a:lnSpc>
              <a:buNone/>
            </a:pPr>
            <a:r>
              <a:rPr lang="id-ID" sz="2800" dirty="0" smtClean="0"/>
              <a:t>1. Memenuhi dan mematuhi baku mutu udara ambien</a:t>
            </a:r>
            <a:r>
              <a:rPr lang="sv-SE" sz="2800" dirty="0" smtClean="0"/>
              <a:t>.</a:t>
            </a:r>
            <a:endParaRPr lang="sv-SE" sz="2800" dirty="0"/>
          </a:p>
          <a:p>
            <a:pPr>
              <a:lnSpc>
                <a:spcPct val="80000"/>
              </a:lnSpc>
              <a:buNone/>
            </a:pPr>
            <a:r>
              <a:rPr lang="id-ID" sz="2800" dirty="0" smtClean="0"/>
              <a:t>2. </a:t>
            </a:r>
            <a:r>
              <a:rPr lang="sv-SE" sz="2800" dirty="0" smtClean="0"/>
              <a:t>pengumpulan data</a:t>
            </a:r>
            <a:r>
              <a:rPr lang="id-ID" sz="2800" dirty="0" smtClean="0"/>
              <a:t> dasar</a:t>
            </a:r>
            <a:r>
              <a:rPr lang="sv-SE" sz="2800" dirty="0" smtClean="0"/>
              <a:t> </a:t>
            </a:r>
            <a:r>
              <a:rPr lang="sv-SE" sz="2800" dirty="0"/>
              <a:t>(</a:t>
            </a:r>
            <a:r>
              <a:rPr lang="sv-SE" sz="2800" i="1" dirty="0"/>
              <a:t>data base</a:t>
            </a:r>
            <a:r>
              <a:rPr lang="sv-SE" sz="2800" dirty="0"/>
              <a:t>) </a:t>
            </a:r>
            <a:r>
              <a:rPr lang="id-ID" sz="2800" dirty="0" smtClean="0"/>
              <a:t>untuk evaluasi</a:t>
            </a:r>
            <a:endParaRPr lang="sv-SE" sz="2800" dirty="0"/>
          </a:p>
          <a:p>
            <a:pPr>
              <a:lnSpc>
                <a:spcPct val="80000"/>
              </a:lnSpc>
              <a:buNone/>
            </a:pPr>
            <a:r>
              <a:rPr lang="id-ID" sz="2800" dirty="0" smtClean="0"/>
              <a:t>3. </a:t>
            </a:r>
            <a:r>
              <a:rPr lang="sv-SE" sz="2800" dirty="0" smtClean="0"/>
              <a:t>mengamati </a:t>
            </a:r>
            <a:r>
              <a:rPr lang="sv-SE" sz="2800" dirty="0"/>
              <a:t>kecenderungan tingkat pencemaran </a:t>
            </a:r>
            <a:r>
              <a:rPr lang="sv-SE" sz="2800" dirty="0" smtClean="0"/>
              <a:t>udara</a:t>
            </a:r>
            <a:r>
              <a:rPr lang="id-ID" sz="2800" dirty="0" smtClean="0"/>
              <a:t> </a:t>
            </a:r>
          </a:p>
          <a:p>
            <a:pPr>
              <a:lnSpc>
                <a:spcPct val="80000"/>
              </a:lnSpc>
              <a:buNone/>
            </a:pPr>
            <a:r>
              <a:rPr lang="id-ID" sz="2800" dirty="0" smtClean="0"/>
              <a:t>4. menilai keberhasilan program pengendalian udara yang dijalankan</a:t>
            </a:r>
            <a:endParaRPr lang="sv-SE" sz="2800" dirty="0"/>
          </a:p>
          <a:p>
            <a:pPr>
              <a:lnSpc>
                <a:spcPct val="80000"/>
              </a:lnSpc>
              <a:buNone/>
            </a:pPr>
            <a:r>
              <a:rPr lang="id-ID" sz="2800" dirty="0" smtClean="0"/>
              <a:t>5. </a:t>
            </a:r>
            <a:r>
              <a:rPr lang="sv-SE" sz="2800" dirty="0" smtClean="0"/>
              <a:t>mencegah </a:t>
            </a:r>
            <a:r>
              <a:rPr lang="sv-SE" sz="2800" dirty="0"/>
              <a:t>timbulnya episode pencemaran </a:t>
            </a:r>
            <a:r>
              <a:rPr lang="sv-SE" sz="2800" dirty="0" smtClean="0"/>
              <a:t>udara</a:t>
            </a:r>
            <a:r>
              <a:rPr lang="id-ID" sz="2800" dirty="0" smtClean="0"/>
              <a:t> (menentukan prosedur kontrol darurat)</a:t>
            </a:r>
            <a:r>
              <a:rPr lang="sv-SE" sz="2800" dirty="0" smtClean="0"/>
              <a:t>.</a:t>
            </a:r>
            <a:endParaRPr lang="sv-SE"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checkerboard(across)">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checkerboard(across)">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checkerboard(across)">
                                      <p:cBhvr>
                                        <p:cTn id="17" dur="500"/>
                                        <p:tgtEl>
                                          <p:spTgt spid="14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checkerboard(across)">
                                      <p:cBhvr>
                                        <p:cTn id="22" dur="500"/>
                                        <p:tgtEl>
                                          <p:spTgt spid="143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checkerboard(across)">
                                      <p:cBhvr>
                                        <p:cTn id="27"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sv-SE" b="1"/>
              <a:t>Jaringan Stasiun Pengamat</a:t>
            </a:r>
            <a:endParaRPr lang="en-US"/>
          </a:p>
        </p:txBody>
      </p:sp>
      <p:sp>
        <p:nvSpPr>
          <p:cNvPr id="17411" name="Rectangle 3"/>
          <p:cNvSpPr>
            <a:spLocks noGrp="1" noChangeArrowheads="1"/>
          </p:cNvSpPr>
          <p:nvPr>
            <p:ph idx="1"/>
          </p:nvPr>
        </p:nvSpPr>
        <p:spPr>
          <a:xfrm>
            <a:off x="457200" y="1285860"/>
            <a:ext cx="8229600" cy="5072098"/>
          </a:xfrm>
        </p:spPr>
        <p:txBody>
          <a:bodyPr>
            <a:normAutofit fontScale="92500" lnSpcReduction="20000"/>
          </a:bodyPr>
          <a:lstStyle/>
          <a:p>
            <a:pPr>
              <a:lnSpc>
                <a:spcPct val="80000"/>
              </a:lnSpc>
              <a:buNone/>
            </a:pPr>
            <a:r>
              <a:rPr lang="id-ID" sz="2400" dirty="0" smtClean="0"/>
              <a:t>	</a:t>
            </a:r>
            <a:r>
              <a:rPr lang="id-ID" sz="3000" dirty="0" smtClean="0"/>
              <a:t>Perencanaan jaringan stasiun pengamat dilakukan berdasarkan </a:t>
            </a:r>
            <a:r>
              <a:rPr lang="sv-SE" sz="3000" dirty="0" smtClean="0"/>
              <a:t>tingkat </a:t>
            </a:r>
            <a:r>
              <a:rPr lang="sv-SE" sz="3000" dirty="0"/>
              <a:t>konsentrasi pencemar, penyebaran pencemar dan inventori emisi. </a:t>
            </a:r>
            <a:endParaRPr lang="id-ID" sz="3000" dirty="0" smtClean="0"/>
          </a:p>
          <a:p>
            <a:pPr>
              <a:lnSpc>
                <a:spcPct val="80000"/>
              </a:lnSpc>
              <a:buNone/>
            </a:pPr>
            <a:endParaRPr lang="sv-SE" sz="3000" dirty="0"/>
          </a:p>
          <a:p>
            <a:pPr>
              <a:lnSpc>
                <a:spcPct val="80000"/>
              </a:lnSpc>
              <a:buNone/>
            </a:pPr>
            <a:r>
              <a:rPr lang="id-ID" sz="3000" dirty="0" smtClean="0"/>
              <a:t>	Penetapan besarnya jaringan ini s</a:t>
            </a:r>
            <a:r>
              <a:rPr lang="sv-SE" sz="3000" dirty="0" smtClean="0"/>
              <a:t>angat </a:t>
            </a:r>
            <a:r>
              <a:rPr lang="sv-SE" sz="3000" dirty="0"/>
              <a:t>ditentukan oleh faktor-faktor jumlah penduduk, tingkat pencemaran dan keragamannya serta kebijakan-kebijakan yang berlaku</a:t>
            </a:r>
            <a:r>
              <a:rPr lang="sv-SE" sz="3000" dirty="0" smtClean="0"/>
              <a:t>.</a:t>
            </a:r>
            <a:endParaRPr lang="id-ID" sz="3000" dirty="0" smtClean="0"/>
          </a:p>
          <a:p>
            <a:pPr>
              <a:lnSpc>
                <a:spcPct val="80000"/>
              </a:lnSpc>
              <a:buNone/>
            </a:pPr>
            <a:endParaRPr lang="sv-SE" sz="3000" dirty="0"/>
          </a:p>
          <a:p>
            <a:pPr>
              <a:lnSpc>
                <a:spcPct val="80000"/>
              </a:lnSpc>
              <a:buNone/>
            </a:pPr>
            <a:r>
              <a:rPr lang="id-ID" sz="3000" dirty="0" smtClean="0"/>
              <a:t>	</a:t>
            </a:r>
            <a:r>
              <a:rPr lang="sv-SE" sz="3000" dirty="0" smtClean="0"/>
              <a:t>Secara </a:t>
            </a:r>
            <a:r>
              <a:rPr lang="sv-SE" sz="3000" dirty="0"/>
              <a:t>teknis, penetapan besar jaringan dapat ditentukan berdasarkan:</a:t>
            </a:r>
          </a:p>
          <a:p>
            <a:pPr>
              <a:lnSpc>
                <a:spcPct val="80000"/>
              </a:lnSpc>
              <a:buFont typeface="Wingdings" pitchFamily="2" charset="2"/>
              <a:buNone/>
            </a:pPr>
            <a:r>
              <a:rPr lang="id-ID" sz="3000" dirty="0" smtClean="0"/>
              <a:t>	1. </a:t>
            </a:r>
            <a:r>
              <a:rPr lang="sv-SE" sz="3000" dirty="0" smtClean="0"/>
              <a:t>jumlah </a:t>
            </a:r>
            <a:r>
              <a:rPr lang="sv-SE" sz="3000" dirty="0"/>
              <a:t>penduduk yaitu dengan membuat kurva aproksimasi (untuk pencemar CO</a:t>
            </a:r>
            <a:r>
              <a:rPr lang="sv-SE" sz="3000" baseline="-25000" dirty="0"/>
              <a:t>2</a:t>
            </a:r>
            <a:r>
              <a:rPr lang="sv-SE" sz="3000" dirty="0"/>
              <a:t>, CO, HC, NOx dan oksidan</a:t>
            </a:r>
            <a:r>
              <a:rPr lang="sv-SE" sz="3000" dirty="0" smtClean="0"/>
              <a:t>).</a:t>
            </a:r>
            <a:endParaRPr lang="id-ID" sz="3000" dirty="0" smtClean="0"/>
          </a:p>
          <a:p>
            <a:pPr>
              <a:lnSpc>
                <a:spcPct val="80000"/>
              </a:lnSpc>
              <a:buFont typeface="Wingdings" pitchFamily="2" charset="2"/>
              <a:buNone/>
            </a:pPr>
            <a:endParaRPr lang="en-US" sz="3000" dirty="0"/>
          </a:p>
          <a:p>
            <a:pPr>
              <a:lnSpc>
                <a:spcPct val="80000"/>
              </a:lnSpc>
              <a:buFont typeface="Wingdings" pitchFamily="2" charset="2"/>
              <a:buNone/>
            </a:pPr>
            <a:r>
              <a:rPr lang="id-ID" sz="3000" dirty="0" smtClean="0"/>
              <a:t>	2. </a:t>
            </a:r>
            <a:r>
              <a:rPr lang="en-US" sz="3000" dirty="0" err="1" smtClean="0"/>
              <a:t>berdasarkan</a:t>
            </a:r>
            <a:r>
              <a:rPr lang="en-US" sz="3000" dirty="0" smtClean="0"/>
              <a:t> </a:t>
            </a:r>
            <a:r>
              <a:rPr lang="en-US" sz="3000" dirty="0" err="1"/>
              <a:t>perhitungan</a:t>
            </a:r>
            <a:r>
              <a:rPr lang="en-US" sz="300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checkerboard(across)">
                                      <p:cBhvr>
                                        <p:cTn id="7" dur="5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7411">
                                            <p:txEl>
                                              <p:pRg st="2" end="2"/>
                                            </p:txEl>
                                          </p:spTgt>
                                        </p:tgtEl>
                                        <p:attrNameLst>
                                          <p:attrName>style.visibility</p:attrName>
                                        </p:attrNameLst>
                                      </p:cBhvr>
                                      <p:to>
                                        <p:strVal val="visible"/>
                                      </p:to>
                                    </p:set>
                                    <p:animEffect transition="in" filter="checkerboard(across)">
                                      <p:cBhvr>
                                        <p:cTn id="12" dur="500"/>
                                        <p:tgtEl>
                                          <p:spTgt spid="174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7411">
                                            <p:txEl>
                                              <p:pRg st="4" end="4"/>
                                            </p:txEl>
                                          </p:spTgt>
                                        </p:tgtEl>
                                        <p:attrNameLst>
                                          <p:attrName>style.visibility</p:attrName>
                                        </p:attrNameLst>
                                      </p:cBhvr>
                                      <p:to>
                                        <p:strVal val="visible"/>
                                      </p:to>
                                    </p:set>
                                    <p:animEffect transition="in" filter="checkerboard(across)">
                                      <p:cBhvr>
                                        <p:cTn id="17" dur="500"/>
                                        <p:tgtEl>
                                          <p:spTgt spid="1741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7411">
                                            <p:txEl>
                                              <p:pRg st="5" end="5"/>
                                            </p:txEl>
                                          </p:spTgt>
                                        </p:tgtEl>
                                        <p:attrNameLst>
                                          <p:attrName>style.visibility</p:attrName>
                                        </p:attrNameLst>
                                      </p:cBhvr>
                                      <p:to>
                                        <p:strVal val="visible"/>
                                      </p:to>
                                    </p:set>
                                    <p:animEffect transition="in" filter="checkerboard(across)">
                                      <p:cBhvr>
                                        <p:cTn id="22" dur="500"/>
                                        <p:tgtEl>
                                          <p:spTgt spid="1741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7411">
                                            <p:txEl>
                                              <p:pRg st="7" end="7"/>
                                            </p:txEl>
                                          </p:spTgt>
                                        </p:tgtEl>
                                        <p:attrNameLst>
                                          <p:attrName>style.visibility</p:attrName>
                                        </p:attrNameLst>
                                      </p:cBhvr>
                                      <p:to>
                                        <p:strVal val="visible"/>
                                      </p:to>
                                    </p:set>
                                    <p:animEffect transition="in" filter="checkerboard(across)">
                                      <p:cBhvr>
                                        <p:cTn id="27" dur="500"/>
                                        <p:tgtEl>
                                          <p:spTgt spid="174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r>
              <a:rPr lang="id-ID" sz="3800" b="1" i="1"/>
              <a:t>Berdasarkan populasi penduduk</a:t>
            </a:r>
            <a:endParaRPr lang="en-US" sz="3800"/>
          </a:p>
        </p:txBody>
      </p:sp>
      <p:sp>
        <p:nvSpPr>
          <p:cNvPr id="18435" name="Rectangle 3"/>
          <p:cNvSpPr>
            <a:spLocks noGrp="1" noChangeArrowheads="1"/>
          </p:cNvSpPr>
          <p:nvPr>
            <p:ph idx="1"/>
          </p:nvPr>
        </p:nvSpPr>
        <p:spPr>
          <a:xfrm>
            <a:off x="468313" y="1341438"/>
            <a:ext cx="8229600" cy="4530725"/>
          </a:xfrm>
        </p:spPr>
        <p:txBody>
          <a:bodyPr>
            <a:normAutofit fontScale="92500"/>
          </a:bodyPr>
          <a:lstStyle/>
          <a:p>
            <a:pPr>
              <a:lnSpc>
                <a:spcPct val="80000"/>
              </a:lnSpc>
            </a:pPr>
            <a:r>
              <a:rPr lang="id-ID" sz="2800" dirty="0"/>
              <a:t>Penentuan jumlah stasiun monitoring di suatu wilayah dapat dilakukan berdasarkan jumlah penduduk yaitu menggunakan kurva pendekatan (aproksimasi)</a:t>
            </a:r>
            <a:r>
              <a:rPr lang="en-US" sz="2800" dirty="0"/>
              <a:t>.</a:t>
            </a:r>
            <a:r>
              <a:rPr lang="id-ID" sz="2800" dirty="0"/>
              <a:t> </a:t>
            </a:r>
            <a:endParaRPr lang="en-US" sz="2800" dirty="0"/>
          </a:p>
          <a:p>
            <a:pPr>
              <a:lnSpc>
                <a:spcPct val="80000"/>
              </a:lnSpc>
            </a:pPr>
            <a:r>
              <a:rPr lang="sv-SE" sz="2800" dirty="0"/>
              <a:t>Meskipun kurva tersebut memberikan perkiraan yang tepat dan baik untuk pemantauan pencemar perkotaan dengan sumber emisi dari kendaraan bermotor seperti CO, HC, NOx, SO2 dan oksidan </a:t>
            </a:r>
            <a:r>
              <a:rPr lang="sv-SE" sz="2800" dirty="0" smtClean="0"/>
              <a:t>tetapi</a:t>
            </a:r>
            <a:r>
              <a:rPr lang="id-ID" sz="2800" dirty="0" smtClean="0"/>
              <a:t> tidak </a:t>
            </a:r>
            <a:r>
              <a:rPr lang="sv-SE" sz="2800" dirty="0" smtClean="0"/>
              <a:t>bisa </a:t>
            </a:r>
            <a:r>
              <a:rPr lang="sv-SE" sz="2800" dirty="0"/>
              <a:t>diterapkan langsung untuk parameter SO2 dan partikulat, karena pencemar tersebut (SO2 dan partikulat) sangat dipengaruhi oleh kompleksitas sektor industri dan pola penggunaan bahan bakar di daerah tersebut, dengan demikian akan berpengaruh terhadap ukuran jaringan monitoring.</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checkerboard(across)">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checkerboard(across)">
                                      <p:cBhvr>
                                        <p:cTn id="12" dur="500"/>
                                        <p:tgtEl>
                                          <p:spTgt spid="18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Kurva Aproksimasi</a:t>
            </a:r>
            <a:endParaRPr lang="id-ID" dirty="0"/>
          </a:p>
        </p:txBody>
      </p:sp>
      <p:pic>
        <p:nvPicPr>
          <p:cNvPr id="1026" name="Picture 2" descr="H:\bu titik 1.jpg"/>
          <p:cNvPicPr>
            <a:picLocks noGrp="1" noChangeAspect="1" noChangeArrowheads="1"/>
          </p:cNvPicPr>
          <p:nvPr>
            <p:ph idx="1"/>
          </p:nvPr>
        </p:nvPicPr>
        <p:blipFill>
          <a:blip r:embed="rId2"/>
          <a:srcRect/>
          <a:stretch>
            <a:fillRect/>
          </a:stretch>
        </p:blipFill>
        <p:spPr bwMode="auto">
          <a:xfrm>
            <a:off x="0" y="1142984"/>
            <a:ext cx="9144000" cy="592935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id-ID" b="1" i="1">
                <a:solidFill>
                  <a:schemeClr val="tx1"/>
                </a:solidFill>
              </a:rPr>
              <a:t>Berdasarkan perhitungan</a:t>
            </a:r>
            <a:endParaRPr lang="en-US" b="1" i="1">
              <a:solidFill>
                <a:schemeClr val="tx1"/>
              </a:solidFill>
            </a:endParaRPr>
          </a:p>
        </p:txBody>
      </p:sp>
      <p:pic>
        <p:nvPicPr>
          <p:cNvPr id="20486" name="Picture 6"/>
          <p:cNvPicPr>
            <a:picLocks noChangeAspect="1" noChangeArrowheads="1"/>
          </p:cNvPicPr>
          <p:nvPr/>
        </p:nvPicPr>
        <p:blipFill>
          <a:blip r:embed="rId2"/>
          <a:srcRect/>
          <a:stretch>
            <a:fillRect/>
          </a:stretch>
        </p:blipFill>
        <p:spPr bwMode="auto">
          <a:xfrm>
            <a:off x="684213" y="1341438"/>
            <a:ext cx="7848600" cy="527685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85728"/>
            <a:ext cx="8229600" cy="785818"/>
          </a:xfrm>
        </p:spPr>
        <p:txBody>
          <a:bodyPr>
            <a:noAutofit/>
          </a:bodyPr>
          <a:lstStyle/>
          <a:p>
            <a:r>
              <a:rPr lang="id-ID" sz="3200" b="1" dirty="0" smtClean="0"/>
              <a:t/>
            </a:r>
            <a:br>
              <a:rPr lang="id-ID" sz="3200" b="1" dirty="0" smtClean="0"/>
            </a:br>
            <a:r>
              <a:rPr lang="id-ID" sz="3200" b="1" dirty="0" smtClean="0"/>
              <a:t/>
            </a:r>
            <a:br>
              <a:rPr lang="id-ID" sz="3200" b="1" dirty="0" smtClean="0"/>
            </a:br>
            <a:r>
              <a:rPr lang="en-US" sz="3200" b="1" dirty="0" err="1" smtClean="0"/>
              <a:t>Kriteria</a:t>
            </a:r>
            <a:r>
              <a:rPr lang="en-US" sz="3200" b="1" dirty="0" smtClean="0"/>
              <a:t> </a:t>
            </a:r>
            <a:r>
              <a:rPr lang="en-US" sz="3200" b="1" dirty="0" err="1" smtClean="0"/>
              <a:t>Penempatan</a:t>
            </a:r>
            <a:r>
              <a:rPr lang="en-US" sz="3200" b="1" dirty="0" smtClean="0"/>
              <a:t> </a:t>
            </a:r>
            <a:r>
              <a:rPr lang="en-US" sz="3200" b="1" dirty="0" err="1" smtClean="0"/>
              <a:t>Stasiun</a:t>
            </a:r>
            <a:r>
              <a:rPr lang="en-US" sz="3200" b="1" dirty="0" smtClean="0"/>
              <a:t> </a:t>
            </a:r>
            <a:r>
              <a:rPr lang="en-US" sz="3200" b="1" dirty="0" err="1" smtClean="0"/>
              <a:t>Pemantauan</a:t>
            </a:r>
            <a:r>
              <a:rPr lang="id-ID" sz="3200" b="1" dirty="0" smtClean="0"/>
              <a:t/>
            </a:r>
            <a:br>
              <a:rPr lang="id-ID" sz="3200" b="1" dirty="0" smtClean="0"/>
            </a:br>
            <a:r>
              <a:rPr lang="en-US" sz="3200" dirty="0" smtClean="0"/>
              <a:t/>
            </a:r>
            <a:br>
              <a:rPr lang="en-US" sz="3200" dirty="0" smtClean="0"/>
            </a:br>
            <a:endParaRPr lang="en-US" sz="3200" dirty="0"/>
          </a:p>
        </p:txBody>
      </p:sp>
      <p:sp>
        <p:nvSpPr>
          <p:cNvPr id="22531" name="Rectangle 3"/>
          <p:cNvSpPr>
            <a:spLocks noGrp="1" noChangeArrowheads="1"/>
          </p:cNvSpPr>
          <p:nvPr>
            <p:ph idx="1"/>
          </p:nvPr>
        </p:nvSpPr>
        <p:spPr>
          <a:xfrm>
            <a:off x="457200" y="1000108"/>
            <a:ext cx="8229600" cy="5126055"/>
          </a:xfrm>
        </p:spPr>
        <p:txBody>
          <a:bodyPr>
            <a:normAutofit fontScale="85000" lnSpcReduction="20000"/>
          </a:bodyPr>
          <a:lstStyle/>
          <a:p>
            <a:pPr marL="514350" indent="-514350">
              <a:buAutoNum type="arabicPeriod"/>
            </a:pPr>
            <a:r>
              <a:rPr lang="id-ID" dirty="0" smtClean="0"/>
              <a:t>Area dengan konsentrasi pencemaran tinggi (satu atau dua stasiun pemantauan).</a:t>
            </a:r>
          </a:p>
          <a:p>
            <a:pPr marL="514350" indent="-514350">
              <a:buNone/>
            </a:pPr>
            <a:r>
              <a:rPr lang="id-ID" dirty="0" smtClean="0"/>
              <a:t>2.   Area dengan kepadatan penduduk tinggi</a:t>
            </a:r>
          </a:p>
          <a:p>
            <a:pPr marL="514350" indent="-514350">
              <a:buNone/>
            </a:pPr>
            <a:r>
              <a:rPr lang="id-ID" dirty="0" smtClean="0"/>
              <a:t>3.   Di daerah sekitar lokasi</a:t>
            </a:r>
          </a:p>
          <a:p>
            <a:pPr marL="514350" indent="-514350">
              <a:buAutoNum type="arabicPeriod" startAt="4"/>
            </a:pPr>
            <a:r>
              <a:rPr lang="id-ID" dirty="0" smtClean="0"/>
              <a:t>Di daerah proyeksi</a:t>
            </a:r>
          </a:p>
          <a:p>
            <a:pPr marL="514350" indent="-514350">
              <a:buNone/>
            </a:pPr>
            <a:r>
              <a:rPr lang="id-ID" dirty="0" smtClean="0"/>
              <a:t>	</a:t>
            </a:r>
            <a:r>
              <a:rPr lang="id-ID" sz="2800" dirty="0" smtClean="0">
                <a:solidFill>
                  <a:srgbClr val="C00000"/>
                </a:solidFill>
              </a:rPr>
              <a:t>(untuk menentukan pengaruh pengembangan perkotaan di masa yang akan datang maka stasiun pemantauan perlu ditempatkan di sini)</a:t>
            </a:r>
          </a:p>
          <a:p>
            <a:pPr marL="514350" indent="-514350">
              <a:buAutoNum type="arabicPeriod" startAt="5"/>
            </a:pPr>
            <a:r>
              <a:rPr lang="id-ID" dirty="0" smtClean="0"/>
              <a:t>Sesuai dengan strategi pengendalian pencemaran </a:t>
            </a:r>
          </a:p>
          <a:p>
            <a:pPr marL="514350" indent="-514350">
              <a:buNone/>
            </a:pPr>
            <a:r>
              <a:rPr lang="id-ID" dirty="0" smtClean="0"/>
              <a:t>	</a:t>
            </a:r>
            <a:r>
              <a:rPr lang="id-ID" sz="3000" dirty="0" smtClean="0">
                <a:solidFill>
                  <a:srgbClr val="C00000"/>
                </a:solidFill>
              </a:rPr>
              <a:t>(agar strategi pengendalian dapat dievaluasi)</a:t>
            </a:r>
          </a:p>
          <a:p>
            <a:pPr marL="514350" indent="-514350">
              <a:buAutoNum type="arabicPeriod" startAt="6"/>
            </a:pPr>
            <a:r>
              <a:rPr lang="id-ID" dirty="0" smtClean="0"/>
              <a:t>Mewakili seluruh wilayah studi.</a:t>
            </a:r>
          </a:p>
          <a:p>
            <a:pPr marL="514350" indent="-514350">
              <a:buNone/>
            </a:pPr>
            <a:r>
              <a:rPr lang="id-ID" dirty="0" smtClean="0"/>
              <a:t>	</a:t>
            </a:r>
            <a:r>
              <a:rPr lang="id-ID" sz="2800" dirty="0" smtClean="0">
                <a:solidFill>
                  <a:srgbClr val="C00000"/>
                </a:solidFill>
              </a:rPr>
              <a:t>( agar kualitas udara di seluruh wilayah studi bisa dipantau/dievaluasi)</a:t>
            </a:r>
            <a:r>
              <a:rPr lang="id-ID" sz="2800" dirty="0" smtClean="0"/>
              <a:t> </a:t>
            </a:r>
          </a:p>
          <a:p>
            <a:pPr marL="514350" indent="-514350">
              <a:buAutoNum type="arabicPeriod" startAt="6"/>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checkerboard(across)">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checkerboard(across)">
                                      <p:cBhvr>
                                        <p:cTn id="12" dur="500"/>
                                        <p:tgtEl>
                                          <p:spTgt spid="225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checkerboard(across)">
                                      <p:cBhvr>
                                        <p:cTn id="17" dur="500"/>
                                        <p:tgtEl>
                                          <p:spTgt spid="225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2531">
                                            <p:txEl>
                                              <p:pRg st="3" end="3"/>
                                            </p:txEl>
                                          </p:spTgt>
                                        </p:tgtEl>
                                        <p:attrNameLst>
                                          <p:attrName>style.visibility</p:attrName>
                                        </p:attrNameLst>
                                      </p:cBhvr>
                                      <p:to>
                                        <p:strVal val="visible"/>
                                      </p:to>
                                    </p:set>
                                    <p:animEffect transition="in" filter="checkerboard(across)">
                                      <p:cBhvr>
                                        <p:cTn id="22" dur="500"/>
                                        <p:tgtEl>
                                          <p:spTgt spid="225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2531">
                                            <p:txEl>
                                              <p:pRg st="4" end="4"/>
                                            </p:txEl>
                                          </p:spTgt>
                                        </p:tgtEl>
                                        <p:attrNameLst>
                                          <p:attrName>style.visibility</p:attrName>
                                        </p:attrNameLst>
                                      </p:cBhvr>
                                      <p:to>
                                        <p:strVal val="visible"/>
                                      </p:to>
                                    </p:set>
                                    <p:animEffect transition="in" filter="checkerboard(across)">
                                      <p:cBhvr>
                                        <p:cTn id="27" dur="500"/>
                                        <p:tgtEl>
                                          <p:spTgt spid="2253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2531">
                                            <p:txEl>
                                              <p:pRg st="5" end="5"/>
                                            </p:txEl>
                                          </p:spTgt>
                                        </p:tgtEl>
                                        <p:attrNameLst>
                                          <p:attrName>style.visibility</p:attrName>
                                        </p:attrNameLst>
                                      </p:cBhvr>
                                      <p:to>
                                        <p:strVal val="visible"/>
                                      </p:to>
                                    </p:set>
                                    <p:animEffect transition="in" filter="checkerboard(across)">
                                      <p:cBhvr>
                                        <p:cTn id="32" dur="500"/>
                                        <p:tgtEl>
                                          <p:spTgt spid="2253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2531">
                                            <p:txEl>
                                              <p:pRg st="6" end="6"/>
                                            </p:txEl>
                                          </p:spTgt>
                                        </p:tgtEl>
                                        <p:attrNameLst>
                                          <p:attrName>style.visibility</p:attrName>
                                        </p:attrNameLst>
                                      </p:cBhvr>
                                      <p:to>
                                        <p:strVal val="visible"/>
                                      </p:to>
                                    </p:set>
                                    <p:animEffect transition="in" filter="checkerboard(across)">
                                      <p:cBhvr>
                                        <p:cTn id="37" dur="500"/>
                                        <p:tgtEl>
                                          <p:spTgt spid="2253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22531">
                                            <p:txEl>
                                              <p:pRg st="7" end="7"/>
                                            </p:txEl>
                                          </p:spTgt>
                                        </p:tgtEl>
                                        <p:attrNameLst>
                                          <p:attrName>style.visibility</p:attrName>
                                        </p:attrNameLst>
                                      </p:cBhvr>
                                      <p:to>
                                        <p:strVal val="visible"/>
                                      </p:to>
                                    </p:set>
                                    <p:animEffect transition="in" filter="checkerboard(across)">
                                      <p:cBhvr>
                                        <p:cTn id="42" dur="500"/>
                                        <p:tgtEl>
                                          <p:spTgt spid="2253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22531">
                                            <p:txEl>
                                              <p:pRg st="8" end="8"/>
                                            </p:txEl>
                                          </p:spTgt>
                                        </p:tgtEl>
                                        <p:attrNameLst>
                                          <p:attrName>style.visibility</p:attrName>
                                        </p:attrNameLst>
                                      </p:cBhvr>
                                      <p:to>
                                        <p:strVal val="visible"/>
                                      </p:to>
                                    </p:set>
                                    <p:animEffect transition="in" filter="checkerboard(across)">
                                      <p:cBhvr>
                                        <p:cTn id="47" dur="500"/>
                                        <p:tgtEl>
                                          <p:spTgt spid="2253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4637"/>
            <a:ext cx="7329510" cy="582595"/>
          </a:xfrm>
        </p:spPr>
        <p:txBody>
          <a:bodyPr>
            <a:normAutofit fontScale="90000"/>
          </a:bodyPr>
          <a:lstStyle/>
          <a:p>
            <a:r>
              <a:rPr lang="id-ID" dirty="0" smtClean="0"/>
              <a:t>Periode dan Frekuensi Sampling</a:t>
            </a:r>
            <a:endParaRPr lang="en-US" dirty="0"/>
          </a:p>
        </p:txBody>
      </p:sp>
      <p:sp>
        <p:nvSpPr>
          <p:cNvPr id="23555" name="Rectangle 3"/>
          <p:cNvSpPr>
            <a:spLocks noGrp="1" noChangeArrowheads="1"/>
          </p:cNvSpPr>
          <p:nvPr>
            <p:ph idx="1"/>
          </p:nvPr>
        </p:nvSpPr>
        <p:spPr>
          <a:xfrm>
            <a:off x="457200" y="928670"/>
            <a:ext cx="8229600" cy="5197493"/>
          </a:xfrm>
        </p:spPr>
        <p:txBody>
          <a:bodyPr>
            <a:normAutofit/>
          </a:bodyPr>
          <a:lstStyle/>
          <a:p>
            <a:pPr>
              <a:lnSpc>
                <a:spcPct val="80000"/>
              </a:lnSpc>
              <a:buFont typeface="Wingdings" pitchFamily="2" charset="2"/>
              <a:buNone/>
            </a:pPr>
            <a:endParaRPr lang="id-ID" sz="2400" dirty="0"/>
          </a:p>
          <a:p>
            <a:pPr>
              <a:lnSpc>
                <a:spcPct val="80000"/>
              </a:lnSpc>
              <a:buNone/>
            </a:pPr>
            <a:r>
              <a:rPr lang="id-ID" sz="2400" dirty="0" smtClean="0"/>
              <a:t>	</a:t>
            </a:r>
            <a:r>
              <a:rPr lang="en-US" sz="2400" dirty="0" smtClean="0"/>
              <a:t>P</a:t>
            </a:r>
            <a:r>
              <a:rPr lang="id-ID" sz="2400" dirty="0"/>
              <a:t>enentuan periode dan frekuensi sampling harus memperhatikan </a:t>
            </a:r>
            <a:r>
              <a:rPr lang="id-ID" sz="2400" dirty="0" smtClean="0"/>
              <a:t>apakah </a:t>
            </a:r>
            <a:r>
              <a:rPr lang="id-ID" sz="2400" dirty="0"/>
              <a:t>sampling udara ambien dilakukan dengan </a:t>
            </a:r>
            <a:r>
              <a:rPr lang="id-ID" sz="2400" dirty="0" smtClean="0"/>
              <a:t>:</a:t>
            </a:r>
          </a:p>
          <a:p>
            <a:pPr marL="457200" indent="-457200">
              <a:lnSpc>
                <a:spcPct val="80000"/>
              </a:lnSpc>
              <a:buAutoNum type="arabicPeriod"/>
            </a:pPr>
            <a:r>
              <a:rPr lang="id-ID" sz="2400" dirty="0" smtClean="0"/>
              <a:t>sampling </a:t>
            </a:r>
            <a:r>
              <a:rPr lang="id-ID" sz="2400" dirty="0"/>
              <a:t>terus-menerus (kontinu</a:t>
            </a:r>
            <a:r>
              <a:rPr lang="id-ID" sz="2400" dirty="0" smtClean="0"/>
              <a:t>)</a:t>
            </a:r>
          </a:p>
          <a:p>
            <a:pPr marL="457200" indent="-457200">
              <a:lnSpc>
                <a:spcPct val="80000"/>
              </a:lnSpc>
              <a:buNone/>
            </a:pPr>
            <a:endParaRPr lang="id-ID" sz="2400" dirty="0" smtClean="0"/>
          </a:p>
          <a:p>
            <a:pPr marL="457200" indent="-457200">
              <a:lnSpc>
                <a:spcPct val="80000"/>
              </a:lnSpc>
              <a:buAutoNum type="arabicPeriod" startAt="2"/>
            </a:pPr>
            <a:r>
              <a:rPr lang="id-ID" sz="2400" dirty="0" smtClean="0"/>
              <a:t>semi </a:t>
            </a:r>
            <a:r>
              <a:rPr lang="id-ID" sz="2400" dirty="0"/>
              <a:t>kontinu </a:t>
            </a:r>
            <a:r>
              <a:rPr lang="id-ID" sz="2400" dirty="0" smtClean="0"/>
              <a:t>dan</a:t>
            </a:r>
          </a:p>
          <a:p>
            <a:pPr marL="457200" indent="-457200">
              <a:lnSpc>
                <a:spcPct val="80000"/>
              </a:lnSpc>
              <a:buNone/>
            </a:pPr>
            <a:endParaRPr lang="id-ID" sz="2400" dirty="0" smtClean="0"/>
          </a:p>
          <a:p>
            <a:pPr marL="457200" indent="-457200">
              <a:lnSpc>
                <a:spcPct val="80000"/>
              </a:lnSpc>
              <a:buNone/>
            </a:pPr>
            <a:r>
              <a:rPr lang="id-ID" sz="2400" dirty="0" smtClean="0"/>
              <a:t>3.   </a:t>
            </a:r>
            <a:r>
              <a:rPr lang="id-ID" sz="2400" dirty="0"/>
              <a:t>sampling sesaat (</a:t>
            </a:r>
            <a:r>
              <a:rPr lang="id-ID" sz="2400" i="1" dirty="0"/>
              <a:t>grab sampling</a:t>
            </a:r>
            <a:r>
              <a:rPr lang="id-ID" sz="2400" dirty="0" smtClean="0"/>
              <a:t>).</a:t>
            </a:r>
          </a:p>
          <a:p>
            <a:pPr marL="457200" indent="-457200">
              <a:lnSpc>
                <a:spcPct val="80000"/>
              </a:lnSpc>
              <a:buNone/>
            </a:pPr>
            <a:endParaRPr lang="id-ID" sz="2400" dirty="0" smtClean="0"/>
          </a:p>
          <a:p>
            <a:pPr marL="457200" indent="-457200">
              <a:lnSpc>
                <a:spcPct val="80000"/>
              </a:lnSpc>
              <a:buNone/>
            </a:pPr>
            <a:endParaRPr lang="id-ID"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animEffect transition="in" filter="blinds(horizontal)">
                                      <p:cBhvr>
                                        <p:cTn id="7" dur="500"/>
                                        <p:tgtEl>
                                          <p:spTgt spid="235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555">
                                            <p:txEl>
                                              <p:pRg st="2" end="2"/>
                                            </p:txEl>
                                          </p:spTgt>
                                        </p:tgtEl>
                                        <p:attrNameLst>
                                          <p:attrName>style.visibility</p:attrName>
                                        </p:attrNameLst>
                                      </p:cBhvr>
                                      <p:to>
                                        <p:strVal val="visible"/>
                                      </p:to>
                                    </p:set>
                                    <p:animEffect transition="in" filter="blinds(horizontal)">
                                      <p:cBhvr>
                                        <p:cTn id="12" dur="500"/>
                                        <p:tgtEl>
                                          <p:spTgt spid="2355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555">
                                            <p:txEl>
                                              <p:pRg st="4" end="4"/>
                                            </p:txEl>
                                          </p:spTgt>
                                        </p:tgtEl>
                                        <p:attrNameLst>
                                          <p:attrName>style.visibility</p:attrName>
                                        </p:attrNameLst>
                                      </p:cBhvr>
                                      <p:to>
                                        <p:strVal val="visible"/>
                                      </p:to>
                                    </p:set>
                                    <p:animEffect transition="in" filter="blinds(horizontal)">
                                      <p:cBhvr>
                                        <p:cTn id="17" dur="500"/>
                                        <p:tgtEl>
                                          <p:spTgt spid="2355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555">
                                            <p:txEl>
                                              <p:pRg st="6" end="6"/>
                                            </p:txEl>
                                          </p:spTgt>
                                        </p:tgtEl>
                                        <p:attrNameLst>
                                          <p:attrName>style.visibility</p:attrName>
                                        </p:attrNameLst>
                                      </p:cBhvr>
                                      <p:to>
                                        <p:strVal val="visible"/>
                                      </p:to>
                                    </p:set>
                                    <p:animEffect transition="in" filter="blinds(horizontal)">
                                      <p:cBhvr>
                                        <p:cTn id="22" dur="500"/>
                                        <p:tgtEl>
                                          <p:spTgt spid="235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4637"/>
            <a:ext cx="7329510" cy="582595"/>
          </a:xfrm>
        </p:spPr>
        <p:txBody>
          <a:bodyPr>
            <a:normAutofit fontScale="90000"/>
          </a:bodyPr>
          <a:lstStyle/>
          <a:p>
            <a:r>
              <a:rPr lang="id-ID" dirty="0" smtClean="0"/>
              <a:t>Periode dan Frekuensi Sampling</a:t>
            </a:r>
            <a:endParaRPr lang="en-US" dirty="0"/>
          </a:p>
        </p:txBody>
      </p:sp>
      <p:sp>
        <p:nvSpPr>
          <p:cNvPr id="23555" name="Rectangle 3"/>
          <p:cNvSpPr>
            <a:spLocks noGrp="1" noChangeArrowheads="1"/>
          </p:cNvSpPr>
          <p:nvPr>
            <p:ph idx="1"/>
          </p:nvPr>
        </p:nvSpPr>
        <p:spPr>
          <a:xfrm>
            <a:off x="457200" y="928670"/>
            <a:ext cx="8229600" cy="5197493"/>
          </a:xfrm>
        </p:spPr>
        <p:txBody>
          <a:bodyPr>
            <a:normAutofit/>
          </a:bodyPr>
          <a:lstStyle/>
          <a:p>
            <a:pPr>
              <a:lnSpc>
                <a:spcPct val="80000"/>
              </a:lnSpc>
              <a:buFont typeface="Wingdings" pitchFamily="2" charset="2"/>
              <a:buNone/>
            </a:pPr>
            <a:endParaRPr lang="id-ID" sz="2400" dirty="0"/>
          </a:p>
          <a:p>
            <a:pPr>
              <a:lnSpc>
                <a:spcPct val="80000"/>
              </a:lnSpc>
            </a:pPr>
            <a:r>
              <a:rPr lang="id-ID" sz="2400" dirty="0" smtClean="0"/>
              <a:t>Sampling </a:t>
            </a:r>
            <a:r>
              <a:rPr lang="id-ID" sz="2400" dirty="0"/>
              <a:t>kontinu merupakan metode yang paling ideal dalam suatu program pemantauan dan pengawasan kualitas udara, khususnya di daerah perkotaan</a:t>
            </a:r>
            <a:r>
              <a:rPr lang="id-ID" sz="2400" dirty="0" smtClean="0"/>
              <a:t>.</a:t>
            </a:r>
          </a:p>
          <a:p>
            <a:pPr>
              <a:lnSpc>
                <a:spcPct val="80000"/>
              </a:lnSpc>
              <a:buNone/>
            </a:pPr>
            <a:endParaRPr lang="id-ID" sz="2400" dirty="0"/>
          </a:p>
          <a:p>
            <a:pPr>
              <a:lnSpc>
                <a:spcPct val="80000"/>
              </a:lnSpc>
            </a:pPr>
            <a:r>
              <a:rPr lang="id-ID" sz="2400" dirty="0"/>
              <a:t>Sampling semi kontinu dapat diterapkan di daerah-daerah yang agak tercemar, yang tidak terlalu ditandai </a:t>
            </a:r>
            <a:r>
              <a:rPr lang="id-ID" sz="2400" dirty="0" smtClean="0"/>
              <a:t>dengan </a:t>
            </a:r>
            <a:r>
              <a:rPr lang="id-ID" sz="2400" dirty="0"/>
              <a:t>fluktuasi episodik yang tinggi</a:t>
            </a:r>
            <a:r>
              <a:rPr lang="id-ID" sz="2400" dirty="0" smtClean="0"/>
              <a:t>.</a:t>
            </a:r>
          </a:p>
          <a:p>
            <a:pPr>
              <a:lnSpc>
                <a:spcPct val="80000"/>
              </a:lnSpc>
              <a:buNone/>
            </a:pPr>
            <a:endParaRPr lang="id-ID" sz="2400" dirty="0"/>
          </a:p>
          <a:p>
            <a:pPr>
              <a:lnSpc>
                <a:spcPct val="80000"/>
              </a:lnSpc>
            </a:pPr>
            <a:r>
              <a:rPr lang="id-ID" sz="2400" dirty="0"/>
              <a:t>Sampling sesaat biasanya hanya dilakukan untuk maksud tertentu, misal menguji keabsahan data yang diperoleh dari sampling kontinu dan sampling semi kontinu, atau suatu langkah awal penentuan titik-titik sampling yang diperlukan di dalam pemantauan dan pengawasan kualitas udara.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animEffect transition="in" filter="blinds(horizontal)">
                                      <p:cBhvr>
                                        <p:cTn id="7" dur="500"/>
                                        <p:tgtEl>
                                          <p:spTgt spid="235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555">
                                            <p:txEl>
                                              <p:pRg st="3" end="3"/>
                                            </p:txEl>
                                          </p:spTgt>
                                        </p:tgtEl>
                                        <p:attrNameLst>
                                          <p:attrName>style.visibility</p:attrName>
                                        </p:attrNameLst>
                                      </p:cBhvr>
                                      <p:to>
                                        <p:strVal val="visible"/>
                                      </p:to>
                                    </p:set>
                                    <p:animEffect transition="in" filter="blinds(horizontal)">
                                      <p:cBhvr>
                                        <p:cTn id="12" dur="500"/>
                                        <p:tgtEl>
                                          <p:spTgt spid="2355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555">
                                            <p:txEl>
                                              <p:pRg st="5" end="5"/>
                                            </p:txEl>
                                          </p:spTgt>
                                        </p:tgtEl>
                                        <p:attrNameLst>
                                          <p:attrName>style.visibility</p:attrName>
                                        </p:attrNameLst>
                                      </p:cBhvr>
                                      <p:to>
                                        <p:strVal val="visible"/>
                                      </p:to>
                                    </p:set>
                                    <p:animEffect transition="in" filter="blinds(horizontal)">
                                      <p:cBhvr>
                                        <p:cTn id="17" dur="500"/>
                                        <p:tgtEl>
                                          <p:spTgt spid="235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id-ID" dirty="0" smtClean="0"/>
              <a:t>Frekuensi sampling kualitas udara</a:t>
            </a:r>
            <a:endParaRPr lang="en-US" dirty="0"/>
          </a:p>
        </p:txBody>
      </p:sp>
      <p:pic>
        <p:nvPicPr>
          <p:cNvPr id="24580" name="Picture 4"/>
          <p:cNvPicPr>
            <a:picLocks noChangeAspect="1" noChangeArrowheads="1"/>
          </p:cNvPicPr>
          <p:nvPr/>
        </p:nvPicPr>
        <p:blipFill>
          <a:blip r:embed="rId2"/>
          <a:srcRect/>
          <a:stretch>
            <a:fillRect/>
          </a:stretch>
        </p:blipFill>
        <p:spPr bwMode="auto">
          <a:xfrm>
            <a:off x="731838" y="2619375"/>
            <a:ext cx="7966075" cy="273367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939784"/>
          </a:xfrm>
        </p:spPr>
        <p:txBody>
          <a:bodyPr>
            <a:normAutofit/>
          </a:bodyPr>
          <a:lstStyle/>
          <a:p>
            <a:r>
              <a:rPr lang="id-ID" sz="3600" dirty="0" smtClean="0"/>
              <a:t>Metoda Sampling Udara Ambien</a:t>
            </a:r>
            <a:endParaRPr lang="en-US" sz="3600" dirty="0"/>
          </a:p>
        </p:txBody>
      </p:sp>
      <p:sp>
        <p:nvSpPr>
          <p:cNvPr id="25603" name="Rectangle 3"/>
          <p:cNvSpPr>
            <a:spLocks noGrp="1" noChangeArrowheads="1"/>
          </p:cNvSpPr>
          <p:nvPr>
            <p:ph idx="1"/>
          </p:nvPr>
        </p:nvSpPr>
        <p:spPr>
          <a:xfrm>
            <a:off x="457200" y="1142984"/>
            <a:ext cx="8229600" cy="4983179"/>
          </a:xfrm>
        </p:spPr>
        <p:txBody>
          <a:bodyPr>
            <a:normAutofit/>
          </a:bodyPr>
          <a:lstStyle/>
          <a:p>
            <a:pPr>
              <a:lnSpc>
                <a:spcPct val="80000"/>
              </a:lnSpc>
              <a:buFont typeface="Wingdings" pitchFamily="2" charset="2"/>
              <a:buNone/>
            </a:pPr>
            <a:endParaRPr lang="id-ID" sz="2800" dirty="0"/>
          </a:p>
          <a:p>
            <a:pPr>
              <a:lnSpc>
                <a:spcPct val="80000"/>
              </a:lnSpc>
            </a:pPr>
            <a:r>
              <a:rPr lang="id-ID" sz="2800" dirty="0"/>
              <a:t>Dalam pengukuran kualitas udara dengan menggunakan metode dan peralatan yang manual, terlebih dahulu dilakukan sampling yang dilanjutkan dengan analisa di laboratorium.</a:t>
            </a:r>
          </a:p>
          <a:p>
            <a:pPr>
              <a:lnSpc>
                <a:spcPct val="80000"/>
              </a:lnSpc>
            </a:pPr>
            <a:r>
              <a:rPr lang="id-ID" sz="2800" dirty="0"/>
              <a:t>Untuk mengumpulkan gas dari udara ambien diperlukan suatu teknik pengumpulan dan peralatan tertentu. Teknik pengumpulan gas yang umum digunakan untuk menangkap gas di udara ambien adalah </a:t>
            </a:r>
            <a:r>
              <a:rPr lang="id-ID" sz="2800" dirty="0" smtClean="0"/>
              <a:t>absorpsi</a:t>
            </a:r>
            <a:r>
              <a:rPr lang="id-ID" sz="2800" dirty="0"/>
              <a:t>, adsorpsi, pendinginan dan pengumpulan pada kantong udara (</a:t>
            </a:r>
            <a:r>
              <a:rPr lang="id-ID" sz="2800" i="1" dirty="0"/>
              <a:t>bag sampler</a:t>
            </a:r>
            <a:r>
              <a:rPr lang="id-ID" sz="2800" dirty="0"/>
              <a:t> atau </a:t>
            </a:r>
            <a:r>
              <a:rPr lang="id-ID" sz="2800" i="1" dirty="0"/>
              <a:t>tube sampler</a:t>
            </a:r>
            <a:r>
              <a:rPr lang="id-ID" sz="2800" dirty="0"/>
              <a:t>).</a:t>
            </a: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939784"/>
          </a:xfrm>
        </p:spPr>
        <p:txBody>
          <a:bodyPr>
            <a:normAutofit/>
          </a:bodyPr>
          <a:lstStyle/>
          <a:p>
            <a:r>
              <a:rPr lang="id-ID" sz="3600" dirty="0" smtClean="0"/>
              <a:t>Perbedaan adsorbsi dan absorbsi</a:t>
            </a:r>
            <a:endParaRPr lang="en-US" sz="3600" dirty="0"/>
          </a:p>
        </p:txBody>
      </p:sp>
      <p:sp>
        <p:nvSpPr>
          <p:cNvPr id="25603" name="Rectangle 3"/>
          <p:cNvSpPr>
            <a:spLocks noGrp="1" noChangeArrowheads="1"/>
          </p:cNvSpPr>
          <p:nvPr>
            <p:ph idx="1"/>
          </p:nvPr>
        </p:nvSpPr>
        <p:spPr>
          <a:xfrm>
            <a:off x="457200" y="1142984"/>
            <a:ext cx="8229600" cy="4983179"/>
          </a:xfrm>
        </p:spPr>
        <p:txBody>
          <a:bodyPr>
            <a:normAutofit/>
          </a:bodyPr>
          <a:lstStyle/>
          <a:p>
            <a:pPr>
              <a:lnSpc>
                <a:spcPct val="80000"/>
              </a:lnSpc>
              <a:buFont typeface="Wingdings" pitchFamily="2" charset="2"/>
              <a:buNone/>
            </a:pPr>
            <a:r>
              <a:rPr lang="id-ID" sz="2800" dirty="0" smtClean="0"/>
              <a:t>	Adsorbsi adalah teknik pengumpulan gas pencemar yang didasarkan pada kemampuan gas pencemar tersebut teradsorbsi pada permukaan padat adsorbent.</a:t>
            </a:r>
          </a:p>
          <a:p>
            <a:pPr>
              <a:lnSpc>
                <a:spcPct val="80000"/>
              </a:lnSpc>
              <a:buFont typeface="Wingdings" pitchFamily="2" charset="2"/>
              <a:buNone/>
            </a:pPr>
            <a:r>
              <a:rPr lang="id-ID" sz="2800" dirty="0" smtClean="0"/>
              <a:t>	Biasanya digunakan pada pencemar organik seperti benzene, toluene, HC, dll</a:t>
            </a:r>
          </a:p>
          <a:p>
            <a:pPr>
              <a:lnSpc>
                <a:spcPct val="80000"/>
              </a:lnSpc>
              <a:buFont typeface="Wingdings" pitchFamily="2" charset="2"/>
              <a:buNone/>
            </a:pPr>
            <a:r>
              <a:rPr lang="id-ID" sz="2800" dirty="0" smtClean="0"/>
              <a:t>	Absorbsi adalah teknik pengumpulan gas berdasarkan kemampuan gas pencemar tersebut untuk terabsorbsi/bereaksi dengan larutan pereaksi yang spesifik.</a:t>
            </a:r>
          </a:p>
          <a:p>
            <a:pPr>
              <a:lnSpc>
                <a:spcPct val="80000"/>
              </a:lnSpc>
              <a:buFont typeface="Wingdings" pitchFamily="2" charset="2"/>
              <a:buNone/>
            </a:pPr>
            <a:r>
              <a:rPr lang="id-ID" sz="2800" dirty="0" smtClean="0"/>
              <a:t>	misalnya : pengukuran SO2, Nox, Ozon/ oksidan</a:t>
            </a:r>
            <a:endParaRPr lang="id-ID"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3800" dirty="0"/>
              <a:t>SAMPLING UDARA AMBIEN</a:t>
            </a:r>
          </a:p>
        </p:txBody>
      </p:sp>
      <p:sp>
        <p:nvSpPr>
          <p:cNvPr id="34820" name="Rectangle 4"/>
          <p:cNvSpPr>
            <a:spLocks noChangeArrowheads="1"/>
          </p:cNvSpPr>
          <p:nvPr/>
        </p:nvSpPr>
        <p:spPr bwMode="auto">
          <a:xfrm>
            <a:off x="827088" y="2924175"/>
            <a:ext cx="1873250" cy="865188"/>
          </a:xfrm>
          <a:prstGeom prst="rect">
            <a:avLst/>
          </a:prstGeom>
          <a:solidFill>
            <a:schemeClr val="accent6">
              <a:lumMod val="20000"/>
              <a:lumOff val="80000"/>
            </a:schemeClr>
          </a:solidFill>
          <a:ln w="9525">
            <a:solidFill>
              <a:schemeClr val="tx1"/>
            </a:solidFill>
            <a:miter lim="800000"/>
            <a:headEnd/>
            <a:tailEnd/>
          </a:ln>
          <a:effectLst/>
        </p:spPr>
        <p:txBody>
          <a:bodyPr wrap="none" anchor="ctr"/>
          <a:lstStyle/>
          <a:p>
            <a:pPr algn="ctr"/>
            <a:r>
              <a:rPr lang="en-US" b="1" dirty="0"/>
              <a:t>POMPA</a:t>
            </a:r>
          </a:p>
        </p:txBody>
      </p:sp>
      <p:sp>
        <p:nvSpPr>
          <p:cNvPr id="34821" name="Rectangle 5"/>
          <p:cNvSpPr>
            <a:spLocks noChangeArrowheads="1"/>
          </p:cNvSpPr>
          <p:nvPr/>
        </p:nvSpPr>
        <p:spPr bwMode="auto">
          <a:xfrm>
            <a:off x="3268669" y="2276475"/>
            <a:ext cx="2160587" cy="2232025"/>
          </a:xfrm>
          <a:prstGeom prst="rect">
            <a:avLst/>
          </a:prstGeom>
          <a:solidFill>
            <a:schemeClr val="bg2"/>
          </a:solidFill>
          <a:ln w="9525">
            <a:solidFill>
              <a:schemeClr val="tx1"/>
            </a:solidFill>
            <a:miter lim="800000"/>
            <a:headEnd/>
            <a:tailEnd/>
          </a:ln>
          <a:effectLst/>
        </p:spPr>
        <p:txBody>
          <a:bodyPr wrap="none" anchor="ctr"/>
          <a:lstStyle/>
          <a:p>
            <a:pPr algn="ctr"/>
            <a:r>
              <a:rPr lang="en-US" b="1" dirty="0" smtClean="0">
                <a:solidFill>
                  <a:schemeClr val="accent2"/>
                </a:solidFill>
              </a:rPr>
              <a:t>ALAT</a:t>
            </a:r>
            <a:endParaRPr lang="id-ID" b="1" dirty="0" smtClean="0">
              <a:solidFill>
                <a:schemeClr val="accent2"/>
              </a:solidFill>
            </a:endParaRPr>
          </a:p>
          <a:p>
            <a:pPr algn="ctr"/>
            <a:r>
              <a:rPr lang="id-ID" b="1" dirty="0" smtClean="0">
                <a:solidFill>
                  <a:schemeClr val="accent2"/>
                </a:solidFill>
              </a:rPr>
              <a:t>(collector)</a:t>
            </a:r>
            <a:endParaRPr lang="en-US" b="1" dirty="0">
              <a:solidFill>
                <a:schemeClr val="accent2"/>
              </a:solidFill>
            </a:endParaRPr>
          </a:p>
        </p:txBody>
      </p:sp>
      <p:sp>
        <p:nvSpPr>
          <p:cNvPr id="34822" name="Text Box 6"/>
          <p:cNvSpPr txBox="1">
            <a:spLocks noChangeArrowheads="1"/>
          </p:cNvSpPr>
          <p:nvPr/>
        </p:nvSpPr>
        <p:spPr bwMode="auto">
          <a:xfrm>
            <a:off x="5940425" y="3141663"/>
            <a:ext cx="2087563" cy="366712"/>
          </a:xfrm>
          <a:prstGeom prst="rect">
            <a:avLst/>
          </a:prstGeom>
          <a:noFill/>
          <a:ln w="9525">
            <a:noFill/>
            <a:miter lim="800000"/>
            <a:headEnd/>
            <a:tailEnd/>
          </a:ln>
          <a:effectLst/>
        </p:spPr>
        <p:txBody>
          <a:bodyPr>
            <a:spAutoFit/>
          </a:bodyPr>
          <a:lstStyle/>
          <a:p>
            <a:pPr>
              <a:spcBef>
                <a:spcPct val="50000"/>
              </a:spcBef>
            </a:pPr>
            <a:endParaRPr lang="en-US"/>
          </a:p>
        </p:txBody>
      </p:sp>
      <p:sp>
        <p:nvSpPr>
          <p:cNvPr id="34823" name="Text Box 7"/>
          <p:cNvSpPr txBox="1">
            <a:spLocks noChangeArrowheads="1"/>
          </p:cNvSpPr>
          <p:nvPr/>
        </p:nvSpPr>
        <p:spPr bwMode="auto">
          <a:xfrm>
            <a:off x="5000628" y="3213100"/>
            <a:ext cx="2952750" cy="376238"/>
          </a:xfrm>
          <a:prstGeom prst="rect">
            <a:avLst/>
          </a:prstGeom>
          <a:solidFill>
            <a:srgbClr val="66FF33"/>
          </a:solidFill>
          <a:ln w="9525">
            <a:solidFill>
              <a:srgbClr val="9999FF"/>
            </a:solidFill>
            <a:miter lim="800000"/>
            <a:headEnd/>
            <a:tailEnd/>
          </a:ln>
          <a:effectLst/>
        </p:spPr>
        <p:txBody>
          <a:bodyPr>
            <a:spAutoFit/>
          </a:bodyPr>
          <a:lstStyle/>
          <a:p>
            <a:pPr>
              <a:spcBef>
                <a:spcPct val="50000"/>
              </a:spcBef>
            </a:pPr>
            <a:r>
              <a:rPr lang="en-US">
                <a:solidFill>
                  <a:schemeClr val="accent2"/>
                </a:solidFill>
              </a:rPr>
              <a:t>ROTAMETER</a:t>
            </a:r>
          </a:p>
        </p:txBody>
      </p:sp>
      <p:sp>
        <p:nvSpPr>
          <p:cNvPr id="34824" name="Rectangle 8"/>
          <p:cNvSpPr>
            <a:spLocks noChangeArrowheads="1"/>
          </p:cNvSpPr>
          <p:nvPr/>
        </p:nvSpPr>
        <p:spPr bwMode="auto">
          <a:xfrm>
            <a:off x="8243888" y="2924175"/>
            <a:ext cx="576262" cy="1441450"/>
          </a:xfrm>
          <a:prstGeom prst="rect">
            <a:avLst/>
          </a:prstGeom>
          <a:solidFill>
            <a:srgbClr val="FFCCCC"/>
          </a:solidFill>
          <a:ln w="9525">
            <a:solidFill>
              <a:schemeClr val="tx1"/>
            </a:solidFill>
            <a:miter lim="800000"/>
            <a:headEnd/>
            <a:tailEnd/>
          </a:ln>
          <a:effectLst/>
        </p:spPr>
        <p:txBody>
          <a:bodyPr wrap="none" anchor="ctr"/>
          <a:lstStyle/>
          <a:p>
            <a:pPr algn="ctr"/>
            <a:r>
              <a:rPr lang="en-US">
                <a:solidFill>
                  <a:schemeClr val="accent2"/>
                </a:solidFill>
              </a:rPr>
              <a:t>P</a:t>
            </a:r>
          </a:p>
          <a:p>
            <a:pPr algn="ctr"/>
            <a:r>
              <a:rPr lang="en-US">
                <a:solidFill>
                  <a:schemeClr val="accent2"/>
                </a:solidFill>
              </a:rPr>
              <a:t>R</a:t>
            </a:r>
          </a:p>
          <a:p>
            <a:pPr algn="ctr"/>
            <a:r>
              <a:rPr lang="en-US">
                <a:solidFill>
                  <a:schemeClr val="accent2"/>
                </a:solidFill>
              </a:rPr>
              <a:t>O</a:t>
            </a:r>
          </a:p>
          <a:p>
            <a:pPr algn="ctr"/>
            <a:r>
              <a:rPr lang="en-US">
                <a:solidFill>
                  <a:schemeClr val="accent2"/>
                </a:solidFill>
              </a:rPr>
              <a:t>B</a:t>
            </a:r>
          </a:p>
          <a:p>
            <a:pPr algn="ctr"/>
            <a:r>
              <a:rPr lang="en-US">
                <a:solidFill>
                  <a:schemeClr val="accent2"/>
                </a:solidFill>
              </a:rPr>
              <a:t>E</a:t>
            </a:r>
          </a:p>
        </p:txBody>
      </p:sp>
      <p:sp>
        <p:nvSpPr>
          <p:cNvPr id="34825" name="Line 9"/>
          <p:cNvSpPr>
            <a:spLocks noChangeShapeType="1"/>
          </p:cNvSpPr>
          <p:nvPr/>
        </p:nvSpPr>
        <p:spPr bwMode="auto">
          <a:xfrm>
            <a:off x="2700338" y="3357563"/>
            <a:ext cx="576262" cy="0"/>
          </a:xfrm>
          <a:prstGeom prst="line">
            <a:avLst/>
          </a:prstGeom>
          <a:noFill/>
          <a:ln w="38100">
            <a:solidFill>
              <a:schemeClr val="tx1"/>
            </a:solidFill>
            <a:round/>
            <a:headEnd/>
            <a:tailEnd/>
          </a:ln>
          <a:effectLst/>
        </p:spPr>
        <p:txBody>
          <a:bodyPr/>
          <a:lstStyle/>
          <a:p>
            <a:endParaRPr lang="en-US"/>
          </a:p>
        </p:txBody>
      </p:sp>
      <p:sp>
        <p:nvSpPr>
          <p:cNvPr id="34826" name="Line 10"/>
          <p:cNvSpPr>
            <a:spLocks noChangeShapeType="1"/>
          </p:cNvSpPr>
          <p:nvPr/>
        </p:nvSpPr>
        <p:spPr bwMode="auto">
          <a:xfrm>
            <a:off x="7956550" y="3357563"/>
            <a:ext cx="287338" cy="0"/>
          </a:xfrm>
          <a:prstGeom prst="line">
            <a:avLst/>
          </a:prstGeom>
          <a:noFill/>
          <a:ln w="38100">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SAMPLING UDARA EMISI</a:t>
            </a:r>
            <a:endParaRPr lang="id-ID" dirty="0"/>
          </a:p>
        </p:txBody>
      </p:sp>
      <p:sp>
        <p:nvSpPr>
          <p:cNvPr id="3" name="Content Placeholder 2"/>
          <p:cNvSpPr>
            <a:spLocks noGrp="1"/>
          </p:cNvSpPr>
          <p:nvPr>
            <p:ph idx="1"/>
          </p:nvPr>
        </p:nvSpPr>
        <p:spPr/>
        <p:txBody>
          <a:bodyPr/>
          <a:lstStyle/>
          <a:p>
            <a:pPr>
              <a:buNone/>
            </a:pPr>
            <a:r>
              <a:rPr lang="id-ID" dirty="0" smtClean="0"/>
              <a:t>Tujuannya adalah :</a:t>
            </a:r>
          </a:p>
          <a:p>
            <a:pPr marL="514350" indent="-514350">
              <a:buAutoNum type="arabicPeriod"/>
            </a:pPr>
            <a:r>
              <a:rPr lang="id-ID" dirty="0" smtClean="0"/>
              <a:t>Mengetahui besaran emisi pencemar sesuai dengan peraturan yang berlaku</a:t>
            </a:r>
          </a:p>
          <a:p>
            <a:pPr marL="514350" indent="-514350">
              <a:buAutoNum type="arabicPeriod" startAt="2"/>
            </a:pPr>
            <a:r>
              <a:rPr lang="id-ID" dirty="0" smtClean="0"/>
              <a:t>Mengetahui tingkat emisi dan laju </a:t>
            </a:r>
            <a:r>
              <a:rPr lang="id-ID" smtClean="0"/>
              <a:t>produksi/operasi industri</a:t>
            </a:r>
            <a:endParaRPr lang="id-ID" dirty="0" smtClean="0"/>
          </a:p>
          <a:p>
            <a:pPr marL="514350" indent="-514350">
              <a:buNone/>
            </a:pPr>
            <a:r>
              <a:rPr lang="id-ID" dirty="0" smtClean="0"/>
              <a:t>3.  Melakukan monitoring perlengkapan pencegahan pencemaran</a:t>
            </a:r>
            <a:endParaRPr lang="id-ID"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z="3800"/>
              <a:t>SAMPLING EMISI</a:t>
            </a:r>
          </a:p>
        </p:txBody>
      </p:sp>
      <p:pic>
        <p:nvPicPr>
          <p:cNvPr id="33796" name="Picture 4"/>
          <p:cNvPicPr>
            <a:picLocks noChangeAspect="1" noChangeArrowheads="1"/>
          </p:cNvPicPr>
          <p:nvPr/>
        </p:nvPicPr>
        <p:blipFill>
          <a:blip r:embed="rId2"/>
          <a:srcRect/>
          <a:stretch>
            <a:fillRect/>
          </a:stretch>
        </p:blipFill>
        <p:spPr bwMode="auto">
          <a:xfrm>
            <a:off x="395288" y="1125538"/>
            <a:ext cx="8207375" cy="4751387"/>
          </a:xfrm>
          <a:prstGeom prst="rect">
            <a:avLst/>
          </a:prstGeom>
          <a:noFill/>
        </p:spPr>
      </p:pic>
      <p:sp>
        <p:nvSpPr>
          <p:cNvPr id="33797" name="Text Box 5"/>
          <p:cNvSpPr txBox="1">
            <a:spLocks noChangeArrowheads="1"/>
          </p:cNvSpPr>
          <p:nvPr/>
        </p:nvSpPr>
        <p:spPr bwMode="auto">
          <a:xfrm>
            <a:off x="2411413" y="6165850"/>
            <a:ext cx="3384550" cy="457200"/>
          </a:xfrm>
          <a:prstGeom prst="rect">
            <a:avLst/>
          </a:prstGeom>
          <a:noFill/>
          <a:ln w="9525">
            <a:noFill/>
            <a:miter lim="800000"/>
            <a:headEnd/>
            <a:tailEnd/>
          </a:ln>
          <a:effectLst/>
        </p:spPr>
        <p:txBody>
          <a:bodyPr>
            <a:spAutoFit/>
          </a:bodyPr>
          <a:lstStyle/>
          <a:p>
            <a:pPr eaLnBrk="1" hangingPunct="1">
              <a:spcBef>
                <a:spcPct val="50000"/>
              </a:spcBef>
            </a:pPr>
            <a:r>
              <a:rPr lang="en-US" sz="2400">
                <a:latin typeface="Times New Roman" pitchFamily="18" charset="0"/>
              </a:rPr>
              <a:t>Sampling sumber titik</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812800" y="228600"/>
            <a:ext cx="7772400" cy="361950"/>
          </a:xfrm>
        </p:spPr>
        <p:txBody>
          <a:bodyPr>
            <a:normAutofit fontScale="90000"/>
          </a:bodyPr>
          <a:lstStyle/>
          <a:p>
            <a:r>
              <a:rPr lang="en-US" sz="3800"/>
              <a:t>MONITORING</a:t>
            </a:r>
          </a:p>
        </p:txBody>
      </p:sp>
      <p:sp>
        <p:nvSpPr>
          <p:cNvPr id="2052" name="Text Box 4"/>
          <p:cNvSpPr txBox="1">
            <a:spLocks noChangeArrowheads="1"/>
          </p:cNvSpPr>
          <p:nvPr/>
        </p:nvSpPr>
        <p:spPr bwMode="auto">
          <a:xfrm>
            <a:off x="3454400" y="91440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TUJUAN</a:t>
            </a:r>
          </a:p>
        </p:txBody>
      </p:sp>
      <p:sp>
        <p:nvSpPr>
          <p:cNvPr id="2053" name="Text Box 5"/>
          <p:cNvSpPr txBox="1">
            <a:spLocks noChangeArrowheads="1"/>
          </p:cNvSpPr>
          <p:nvPr/>
        </p:nvSpPr>
        <p:spPr bwMode="auto">
          <a:xfrm>
            <a:off x="3454400" y="1200150"/>
            <a:ext cx="2032000" cy="101441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KONSENTRASI BACKGROUND, VALIDASI MODEL, PEMENUHAN BMU, VARIASI KUALITAS UDARA</a:t>
            </a:r>
          </a:p>
        </p:txBody>
      </p:sp>
      <p:sp>
        <p:nvSpPr>
          <p:cNvPr id="2054" name="Text Box 6"/>
          <p:cNvSpPr txBox="1">
            <a:spLocks noChangeArrowheads="1"/>
          </p:cNvSpPr>
          <p:nvPr/>
        </p:nvSpPr>
        <p:spPr bwMode="auto">
          <a:xfrm>
            <a:off x="6705600" y="234315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DURASI</a:t>
            </a:r>
          </a:p>
        </p:txBody>
      </p:sp>
      <p:sp>
        <p:nvSpPr>
          <p:cNvPr id="2055" name="Text Box 7"/>
          <p:cNvSpPr txBox="1">
            <a:spLocks noChangeArrowheads="1"/>
          </p:cNvSpPr>
          <p:nvPr/>
        </p:nvSpPr>
        <p:spPr bwMode="auto">
          <a:xfrm>
            <a:off x="6705600" y="2628900"/>
            <a:ext cx="2032000" cy="649288"/>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SKEDUL SAMPLING, RATA WAKTU, JUMLAH SAMPEL DAN MUSIM</a:t>
            </a:r>
          </a:p>
        </p:txBody>
      </p:sp>
      <p:sp>
        <p:nvSpPr>
          <p:cNvPr id="2056" name="Text Box 8"/>
          <p:cNvSpPr txBox="1">
            <a:spLocks noChangeArrowheads="1"/>
          </p:cNvSpPr>
          <p:nvPr/>
        </p:nvSpPr>
        <p:spPr bwMode="auto">
          <a:xfrm>
            <a:off x="3454400" y="240030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PARAMETER</a:t>
            </a:r>
          </a:p>
        </p:txBody>
      </p:sp>
      <p:sp>
        <p:nvSpPr>
          <p:cNvPr id="2057" name="Text Box 9"/>
          <p:cNvSpPr txBox="1">
            <a:spLocks noChangeArrowheads="1"/>
          </p:cNvSpPr>
          <p:nvPr/>
        </p:nvSpPr>
        <p:spPr bwMode="auto">
          <a:xfrm>
            <a:off x="3454400" y="2686050"/>
            <a:ext cx="2032000" cy="46672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METEOROLOGI,POLUTAN, TOPOGRAFI, DEMOGRAFI</a:t>
            </a:r>
          </a:p>
        </p:txBody>
      </p:sp>
      <p:sp>
        <p:nvSpPr>
          <p:cNvPr id="2058" name="Text Box 10"/>
          <p:cNvSpPr txBox="1">
            <a:spLocks noChangeArrowheads="1"/>
          </p:cNvSpPr>
          <p:nvPr/>
        </p:nvSpPr>
        <p:spPr bwMode="auto">
          <a:xfrm>
            <a:off x="609600" y="240030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TEMPAT</a:t>
            </a:r>
          </a:p>
        </p:txBody>
      </p:sp>
      <p:sp>
        <p:nvSpPr>
          <p:cNvPr id="2059" name="Text Box 11"/>
          <p:cNvSpPr txBox="1">
            <a:spLocks noChangeArrowheads="1"/>
          </p:cNvSpPr>
          <p:nvPr/>
        </p:nvSpPr>
        <p:spPr bwMode="auto">
          <a:xfrm>
            <a:off x="609600" y="2686050"/>
            <a:ext cx="2032000" cy="649288"/>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LOKASI-JUMLAH, REPRESENTATIF, ASSESIBILITAS, AMAN</a:t>
            </a:r>
          </a:p>
        </p:txBody>
      </p:sp>
      <p:sp>
        <p:nvSpPr>
          <p:cNvPr id="2061" name="Text Box 13"/>
          <p:cNvSpPr txBox="1">
            <a:spLocks noChangeArrowheads="1"/>
          </p:cNvSpPr>
          <p:nvPr/>
        </p:nvSpPr>
        <p:spPr bwMode="auto">
          <a:xfrm>
            <a:off x="6705600" y="4457700"/>
            <a:ext cx="2032000" cy="7413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UKURAN POLUTAN</a:t>
            </a:r>
          </a:p>
          <a:p>
            <a:pPr algn="ctr" eaLnBrk="1" hangingPunct="1">
              <a:spcBef>
                <a:spcPct val="50000"/>
              </a:spcBef>
            </a:pPr>
            <a:r>
              <a:rPr lang="en-US" sz="1200"/>
              <a:t>LAJU SAMPLING DAN RESPONS</a:t>
            </a:r>
          </a:p>
        </p:txBody>
      </p:sp>
      <p:sp>
        <p:nvSpPr>
          <p:cNvPr id="2062" name="Text Box 14"/>
          <p:cNvSpPr txBox="1">
            <a:spLocks noChangeArrowheads="1"/>
          </p:cNvSpPr>
          <p:nvPr/>
        </p:nvSpPr>
        <p:spPr bwMode="auto">
          <a:xfrm>
            <a:off x="3454400" y="4114800"/>
            <a:ext cx="2032000" cy="2841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b="1"/>
              <a:t>SELEKSI PERALATAN</a:t>
            </a:r>
          </a:p>
        </p:txBody>
      </p:sp>
      <p:sp>
        <p:nvSpPr>
          <p:cNvPr id="2063" name="Text Box 15"/>
          <p:cNvSpPr txBox="1">
            <a:spLocks noChangeArrowheads="1"/>
          </p:cNvSpPr>
          <p:nvPr/>
        </p:nvSpPr>
        <p:spPr bwMode="auto">
          <a:xfrm>
            <a:off x="3454400" y="4400550"/>
            <a:ext cx="2032000" cy="7413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a:t>METODE ANALISIS</a:t>
            </a:r>
          </a:p>
          <a:p>
            <a:pPr algn="ctr" eaLnBrk="1" hangingPunct="1">
              <a:spcBef>
                <a:spcPct val="50000"/>
              </a:spcBef>
            </a:pPr>
            <a:r>
              <a:rPr lang="en-US" sz="1200"/>
              <a:t>SAMPLER YANG DIGUNAKAN</a:t>
            </a:r>
          </a:p>
        </p:txBody>
      </p:sp>
      <p:sp>
        <p:nvSpPr>
          <p:cNvPr id="2064" name="Text Box 16"/>
          <p:cNvSpPr txBox="1">
            <a:spLocks noChangeArrowheads="1"/>
          </p:cNvSpPr>
          <p:nvPr/>
        </p:nvSpPr>
        <p:spPr bwMode="auto">
          <a:xfrm>
            <a:off x="609600" y="4114800"/>
            <a:ext cx="2032000" cy="2841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b="1"/>
              <a:t>KETERBATASAN</a:t>
            </a:r>
          </a:p>
        </p:txBody>
      </p:sp>
      <p:sp>
        <p:nvSpPr>
          <p:cNvPr id="2065" name="Text Box 17"/>
          <p:cNvSpPr txBox="1">
            <a:spLocks noChangeArrowheads="1"/>
          </p:cNvSpPr>
          <p:nvPr/>
        </p:nvSpPr>
        <p:spPr bwMode="auto">
          <a:xfrm>
            <a:off x="609600" y="4400550"/>
            <a:ext cx="2032000" cy="649288"/>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dirty="0"/>
              <a:t>LEGAL, EKONOMI, TEKNIK,POLITIK, PERSONAL DAN </a:t>
            </a:r>
            <a:r>
              <a:rPr lang="en-US" sz="1200" dirty="0" smtClean="0"/>
              <a:t>WAKTU</a:t>
            </a:r>
            <a:endParaRPr lang="en-US" sz="1200" dirty="0"/>
          </a:p>
        </p:txBody>
      </p:sp>
      <p:sp>
        <p:nvSpPr>
          <p:cNvPr id="2066" name="Text Box 18"/>
          <p:cNvSpPr txBox="1">
            <a:spLocks noChangeArrowheads="1"/>
          </p:cNvSpPr>
          <p:nvPr/>
        </p:nvSpPr>
        <p:spPr bwMode="auto">
          <a:xfrm>
            <a:off x="2743200" y="3600450"/>
            <a:ext cx="3556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METODE SAMPLING</a:t>
            </a:r>
          </a:p>
        </p:txBody>
      </p:sp>
      <p:sp>
        <p:nvSpPr>
          <p:cNvPr id="2067" name="Text Box 19"/>
          <p:cNvSpPr txBox="1">
            <a:spLocks noChangeArrowheads="1"/>
          </p:cNvSpPr>
          <p:nvPr/>
        </p:nvSpPr>
        <p:spPr bwMode="auto">
          <a:xfrm>
            <a:off x="3454400" y="5486400"/>
            <a:ext cx="2032000" cy="34607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KALIBRASI</a:t>
            </a:r>
          </a:p>
        </p:txBody>
      </p:sp>
      <p:sp>
        <p:nvSpPr>
          <p:cNvPr id="2068" name="Text Box 20"/>
          <p:cNvSpPr txBox="1">
            <a:spLocks noChangeArrowheads="1"/>
          </p:cNvSpPr>
          <p:nvPr/>
        </p:nvSpPr>
        <p:spPr bwMode="auto">
          <a:xfrm>
            <a:off x="3454400" y="6000750"/>
            <a:ext cx="2032000" cy="314325"/>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400" b="1"/>
              <a:t>PENCATATAN DATA</a:t>
            </a:r>
          </a:p>
        </p:txBody>
      </p:sp>
      <p:sp>
        <p:nvSpPr>
          <p:cNvPr id="2069" name="Text Box 21"/>
          <p:cNvSpPr txBox="1">
            <a:spLocks noChangeArrowheads="1"/>
          </p:cNvSpPr>
          <p:nvPr/>
        </p:nvSpPr>
        <p:spPr bwMode="auto">
          <a:xfrm>
            <a:off x="3454400" y="6400800"/>
            <a:ext cx="2032000" cy="284163"/>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200" b="1"/>
              <a:t>ANALISIS DATA</a:t>
            </a:r>
          </a:p>
        </p:txBody>
      </p:sp>
      <p:sp>
        <p:nvSpPr>
          <p:cNvPr id="2070" name="Text Box 22"/>
          <p:cNvSpPr txBox="1">
            <a:spLocks noChangeArrowheads="1"/>
          </p:cNvSpPr>
          <p:nvPr/>
        </p:nvSpPr>
        <p:spPr bwMode="auto">
          <a:xfrm>
            <a:off x="6299200" y="5943600"/>
            <a:ext cx="2438400" cy="590550"/>
          </a:xfrm>
          <a:prstGeom prst="rect">
            <a:avLst/>
          </a:prstGeom>
          <a:noFill/>
          <a:ln w="9525">
            <a:solidFill>
              <a:schemeClr val="tx1"/>
            </a:solidFill>
            <a:miter lim="800000"/>
            <a:headEnd/>
            <a:tailEnd/>
          </a:ln>
          <a:effectLst/>
        </p:spPr>
        <p:txBody>
          <a:bodyPr>
            <a:spAutoFit/>
          </a:bodyPr>
          <a:lstStyle/>
          <a:p>
            <a:pPr algn="ctr" eaLnBrk="1" hangingPunct="1">
              <a:spcBef>
                <a:spcPct val="50000"/>
              </a:spcBef>
            </a:pPr>
            <a:r>
              <a:rPr lang="en-US" sz="1600" b="1"/>
              <a:t>KEHANDALAN PENGUKURAN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1735</TotalTime>
  <Words>540</Words>
  <Application>Microsoft Office PowerPoint</Application>
  <PresentationFormat>On-screen Show (4:3)</PresentationFormat>
  <Paragraphs>138</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ＭＳ Ｐゴシック</vt:lpstr>
      <vt:lpstr>Arial</vt:lpstr>
      <vt:lpstr>Calibri</vt:lpstr>
      <vt:lpstr>Tahoma</vt:lpstr>
      <vt:lpstr>Times New Roman</vt:lpstr>
      <vt:lpstr>Wingdings</vt:lpstr>
      <vt:lpstr>Office Theme</vt:lpstr>
      <vt:lpstr>PEMANTAUAN UDARA AMBIEN DAN EMISI</vt:lpstr>
      <vt:lpstr>General</vt:lpstr>
      <vt:lpstr>PowerPoint Presentation</vt:lpstr>
      <vt:lpstr>Jenis Pemantauan</vt:lpstr>
      <vt:lpstr>PowerPoint Presentation</vt:lpstr>
      <vt:lpstr>Pencemar indikatif dan spesifik</vt:lpstr>
      <vt:lpstr>SKEMA SAMPLING</vt:lpstr>
      <vt:lpstr>SKEMA SAMPLING SECARA UMUM</vt:lpstr>
      <vt:lpstr>Pemantauan Kualitas Udara Ambien</vt:lpstr>
      <vt:lpstr>Tujuan Pemantauan Kualitas Udara Ambien</vt:lpstr>
      <vt:lpstr>Jaringan Stasiun Pengamat</vt:lpstr>
      <vt:lpstr>Berdasarkan populasi penduduk</vt:lpstr>
      <vt:lpstr>Kurva Aproksimasi</vt:lpstr>
      <vt:lpstr>Berdasarkan perhitungan</vt:lpstr>
      <vt:lpstr>  Kriteria Penempatan Stasiun Pemantauan  </vt:lpstr>
      <vt:lpstr>Periode dan Frekuensi Sampling</vt:lpstr>
      <vt:lpstr>Periode dan Frekuensi Sampling</vt:lpstr>
      <vt:lpstr>Frekuensi sampling kualitas udara</vt:lpstr>
      <vt:lpstr>Metoda Sampling Udara Ambien</vt:lpstr>
      <vt:lpstr>Perbedaan adsorbsi dan absorbsi</vt:lpstr>
      <vt:lpstr>SAMPLING UDARA AMBIEN</vt:lpstr>
      <vt:lpstr>SAMPLING UDARA EMISI</vt:lpstr>
      <vt:lpstr>SAMPLING EMISI</vt:lpstr>
      <vt:lpstr>MONITORING</vt:lpstr>
    </vt:vector>
  </TitlesOfParts>
  <Company>TL-UNDIP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MONITORING</dc:title>
  <dc:creator>User</dc:creator>
  <cp:lastModifiedBy>ASUS</cp:lastModifiedBy>
  <cp:revision>40</cp:revision>
  <dcterms:created xsi:type="dcterms:W3CDTF">2007-03-14T13:39:15Z</dcterms:created>
  <dcterms:modified xsi:type="dcterms:W3CDTF">2021-12-02T00:49:12Z</dcterms:modified>
</cp:coreProperties>
</file>