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263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603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881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915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522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370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368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911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260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616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926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6242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77240" y="6185915"/>
            <a:ext cx="7543800" cy="0"/>
          </a:xfrm>
          <a:custGeom>
            <a:avLst/>
            <a:gdLst/>
            <a:ahLst/>
            <a:cxnLst/>
            <a:rect l="l" t="t" r="r" b="b"/>
            <a:pathLst>
              <a:path w="7543800">
                <a:moveTo>
                  <a:pt x="0" y="0"/>
                </a:moveTo>
                <a:lnTo>
                  <a:pt x="7543800" y="0"/>
                </a:lnTo>
              </a:path>
            </a:pathLst>
          </a:custGeom>
          <a:ln w="27431">
            <a:solidFill>
              <a:srgbClr val="A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973072" y="3029076"/>
            <a:ext cx="4137025" cy="7283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5730"/>
              </a:lnSpc>
            </a:pPr>
            <a:r>
              <a:rPr sz="4800" spc="-5" dirty="0">
                <a:solidFill>
                  <a:srgbClr val="252525"/>
                </a:solidFill>
                <a:latin typeface="Impact"/>
                <a:cs typeface="Impact"/>
              </a:rPr>
              <a:t>Strategi</a:t>
            </a:r>
            <a:r>
              <a:rPr sz="4800" spc="-7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4800" spc="-5" dirty="0">
                <a:solidFill>
                  <a:srgbClr val="252525"/>
                </a:solidFill>
                <a:latin typeface="Impact"/>
                <a:cs typeface="Impact"/>
              </a:rPr>
              <a:t>E-Bisnis</a:t>
            </a:r>
            <a:endParaRPr sz="4800">
              <a:latin typeface="Impact"/>
              <a:cs typeface="Impac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77240" y="6185915"/>
            <a:ext cx="7543800" cy="0"/>
          </a:xfrm>
          <a:custGeom>
            <a:avLst/>
            <a:gdLst/>
            <a:ahLst/>
            <a:cxnLst/>
            <a:rect l="l" t="t" r="r" b="b"/>
            <a:pathLst>
              <a:path w="7543800">
                <a:moveTo>
                  <a:pt x="0" y="0"/>
                </a:moveTo>
                <a:lnTo>
                  <a:pt x="7543800" y="0"/>
                </a:lnTo>
              </a:path>
            </a:pathLst>
          </a:custGeom>
          <a:ln w="27431">
            <a:solidFill>
              <a:srgbClr val="A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6609" rIns="0" bIns="0" rtlCol="0">
            <a:spAutoFit/>
          </a:bodyPr>
          <a:lstStyle/>
          <a:p>
            <a:pPr marL="566420">
              <a:lnSpc>
                <a:spcPts val="5845"/>
              </a:lnSpc>
            </a:pPr>
            <a:r>
              <a:rPr sz="4900" spc="-5" dirty="0">
                <a:solidFill>
                  <a:srgbClr val="252525"/>
                </a:solidFill>
                <a:latin typeface="Impact"/>
                <a:cs typeface="Impact"/>
              </a:rPr>
              <a:t>Definisi </a:t>
            </a:r>
            <a:r>
              <a:rPr sz="4900" spc="-10" dirty="0">
                <a:solidFill>
                  <a:srgbClr val="252525"/>
                </a:solidFill>
                <a:latin typeface="Impact"/>
                <a:cs typeface="Impact"/>
              </a:rPr>
              <a:t>Strategi</a:t>
            </a:r>
            <a:r>
              <a:rPr sz="4900" spc="-1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4900" spc="-10" dirty="0">
                <a:solidFill>
                  <a:srgbClr val="252525"/>
                </a:solidFill>
                <a:latin typeface="Impact"/>
                <a:cs typeface="Impact"/>
              </a:rPr>
              <a:t>E-Bisnis</a:t>
            </a:r>
            <a:endParaRPr sz="4900">
              <a:latin typeface="Impact"/>
              <a:cs typeface="Impact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907719" y="1500677"/>
          <a:ext cx="8015066" cy="8939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64246"/>
                <a:gridCol w="2646726"/>
                <a:gridCol w="1451007"/>
                <a:gridCol w="731938"/>
                <a:gridCol w="1121149"/>
              </a:tblGrid>
              <a:tr h="456476">
                <a:tc>
                  <a:txBody>
                    <a:bodyPr/>
                    <a:lstStyle/>
                    <a:p>
                      <a:pPr marL="296545" indent="-274320">
                        <a:lnSpc>
                          <a:spcPts val="3325"/>
                        </a:lnSpc>
                        <a:buClr>
                          <a:srgbClr val="AC0000"/>
                        </a:buClr>
                        <a:buFont typeface="Arial"/>
                        <a:buChar char="•"/>
                        <a:tabLst>
                          <a:tab pos="295910" algn="l"/>
                          <a:tab pos="296545" algn="l"/>
                        </a:tabLst>
                      </a:pPr>
                      <a:r>
                        <a:rPr sz="2800" spc="-5" dirty="0">
                          <a:latin typeface="Times New Roman"/>
                          <a:cs typeface="Times New Roman"/>
                        </a:rPr>
                        <a:t>Penentuan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ts val="3325"/>
                        </a:lnSpc>
                        <a:tabLst>
                          <a:tab pos="1341120" algn="l"/>
                        </a:tabLst>
                      </a:pPr>
                      <a:r>
                        <a:rPr sz="2800" dirty="0">
                          <a:latin typeface="Times New Roman"/>
                          <a:cs typeface="Times New Roman"/>
                        </a:rPr>
                        <a:t>tujuan	</a:t>
                      </a:r>
                      <a:r>
                        <a:rPr sz="2800" spc="-5" dirty="0">
                          <a:latin typeface="Times New Roman"/>
                          <a:cs typeface="Times New Roman"/>
                        </a:rPr>
                        <a:t>jangka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335">
                        <a:lnSpc>
                          <a:spcPts val="3325"/>
                        </a:lnSpc>
                      </a:pPr>
                      <a:r>
                        <a:rPr sz="2800" spc="-5" dirty="0">
                          <a:latin typeface="Times New Roman"/>
                          <a:cs typeface="Times New Roman"/>
                        </a:rPr>
                        <a:t>panjang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ts val="3325"/>
                        </a:lnSpc>
                      </a:pPr>
                      <a:r>
                        <a:rPr sz="2800" spc="-5" dirty="0">
                          <a:latin typeface="Times New Roman"/>
                          <a:cs typeface="Times New Roman"/>
                        </a:rPr>
                        <a:t>dan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ts val="3325"/>
                        </a:lnSpc>
                      </a:pPr>
                      <a:r>
                        <a:rPr sz="2800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2800" spc="5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2800" dirty="0">
                          <a:latin typeface="Times New Roman"/>
                          <a:cs typeface="Times New Roman"/>
                        </a:rPr>
                        <a:t>j</a:t>
                      </a:r>
                      <a:r>
                        <a:rPr sz="2800" spc="5" dirty="0"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2800" dirty="0">
                          <a:latin typeface="Times New Roman"/>
                          <a:cs typeface="Times New Roman"/>
                        </a:rPr>
                        <a:t>an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37447">
                <a:tc>
                  <a:txBody>
                    <a:bodyPr/>
                    <a:lstStyle/>
                    <a:p>
                      <a:pPr marL="295910">
                        <a:lnSpc>
                          <a:spcPts val="3095"/>
                        </a:lnSpc>
                      </a:pPr>
                      <a:r>
                        <a:rPr sz="2800" spc="-5" dirty="0">
                          <a:latin typeface="Times New Roman"/>
                          <a:cs typeface="Times New Roman"/>
                        </a:rPr>
                        <a:t>perusahaan,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2235">
                        <a:lnSpc>
                          <a:spcPts val="3095"/>
                        </a:lnSpc>
                        <a:tabLst>
                          <a:tab pos="800100" algn="l"/>
                        </a:tabLst>
                      </a:pPr>
                      <a:r>
                        <a:rPr sz="2800" dirty="0">
                          <a:latin typeface="Times New Roman"/>
                          <a:cs typeface="Times New Roman"/>
                        </a:rPr>
                        <a:t>dan	p</a:t>
                      </a:r>
                      <a:r>
                        <a:rPr sz="2800" spc="-1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280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2800" spc="5" dirty="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280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800" spc="-25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2800" dirty="0">
                          <a:latin typeface="Times New Roman"/>
                          <a:cs typeface="Times New Roman"/>
                        </a:rPr>
                        <a:t>bi</a:t>
                      </a:r>
                      <a:r>
                        <a:rPr sz="2800" spc="5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2800" dirty="0">
                          <a:latin typeface="Times New Roman"/>
                          <a:cs typeface="Times New Roman"/>
                        </a:rPr>
                        <a:t>an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0180">
                        <a:lnSpc>
                          <a:spcPts val="3095"/>
                        </a:lnSpc>
                      </a:pPr>
                      <a:r>
                        <a:rPr sz="2800" spc="-5" dirty="0">
                          <a:latin typeface="Times New Roman"/>
                          <a:cs typeface="Times New Roman"/>
                        </a:rPr>
                        <a:t>tindakan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3095"/>
                        </a:lnSpc>
                      </a:pPr>
                      <a:r>
                        <a:rPr sz="2800" spc="-5" dirty="0">
                          <a:latin typeface="Times New Roman"/>
                          <a:cs typeface="Times New Roman"/>
                        </a:rPr>
                        <a:t>dan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5875" algn="r">
                        <a:lnSpc>
                          <a:spcPts val="3095"/>
                        </a:lnSpc>
                      </a:pPr>
                      <a:r>
                        <a:rPr sz="2800" dirty="0">
                          <a:latin typeface="Times New Roman"/>
                          <a:cs typeface="Times New Roman"/>
                        </a:rPr>
                        <a:t>alok</a:t>
                      </a:r>
                      <a:r>
                        <a:rPr sz="2800" spc="-1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800" dirty="0">
                          <a:latin typeface="Times New Roman"/>
                          <a:cs typeface="Times New Roman"/>
                        </a:rPr>
                        <a:t>si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3590544" y="2930651"/>
            <a:ext cx="1812036" cy="1226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52444" y="3118104"/>
            <a:ext cx="1990344" cy="9235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60140" y="2988182"/>
            <a:ext cx="1671320" cy="1086485"/>
          </a:xfrm>
          <a:custGeom>
            <a:avLst/>
            <a:gdLst/>
            <a:ahLst/>
            <a:cxnLst/>
            <a:rect l="l" t="t" r="r" b="b"/>
            <a:pathLst>
              <a:path w="1671320" h="1086485">
                <a:moveTo>
                  <a:pt x="1490218" y="0"/>
                </a:moveTo>
                <a:lnTo>
                  <a:pt x="181101" y="0"/>
                </a:lnTo>
                <a:lnTo>
                  <a:pt x="132938" y="6465"/>
                </a:lnTo>
                <a:lnTo>
                  <a:pt x="89671" y="24713"/>
                </a:lnTo>
                <a:lnTo>
                  <a:pt x="53022" y="53022"/>
                </a:lnTo>
                <a:lnTo>
                  <a:pt x="24713" y="89671"/>
                </a:lnTo>
                <a:lnTo>
                  <a:pt x="6465" y="132938"/>
                </a:lnTo>
                <a:lnTo>
                  <a:pt x="0" y="181101"/>
                </a:lnTo>
                <a:lnTo>
                  <a:pt x="0" y="905255"/>
                </a:lnTo>
                <a:lnTo>
                  <a:pt x="6465" y="953419"/>
                </a:lnTo>
                <a:lnTo>
                  <a:pt x="24713" y="996686"/>
                </a:lnTo>
                <a:lnTo>
                  <a:pt x="53022" y="1033335"/>
                </a:lnTo>
                <a:lnTo>
                  <a:pt x="89671" y="1061644"/>
                </a:lnTo>
                <a:lnTo>
                  <a:pt x="132938" y="1079892"/>
                </a:lnTo>
                <a:lnTo>
                  <a:pt x="181101" y="1086358"/>
                </a:lnTo>
                <a:lnTo>
                  <a:pt x="1490218" y="1086358"/>
                </a:lnTo>
                <a:lnTo>
                  <a:pt x="1538337" y="1079892"/>
                </a:lnTo>
                <a:lnTo>
                  <a:pt x="1581592" y="1061644"/>
                </a:lnTo>
                <a:lnTo>
                  <a:pt x="1618249" y="1033335"/>
                </a:lnTo>
                <a:lnTo>
                  <a:pt x="1646578" y="996686"/>
                </a:lnTo>
                <a:lnTo>
                  <a:pt x="1664845" y="953419"/>
                </a:lnTo>
                <a:lnTo>
                  <a:pt x="1671320" y="905255"/>
                </a:lnTo>
                <a:lnTo>
                  <a:pt x="1671320" y="181101"/>
                </a:lnTo>
                <a:lnTo>
                  <a:pt x="1664845" y="132938"/>
                </a:lnTo>
                <a:lnTo>
                  <a:pt x="1646578" y="89671"/>
                </a:lnTo>
                <a:lnTo>
                  <a:pt x="1618249" y="53022"/>
                </a:lnTo>
                <a:lnTo>
                  <a:pt x="1581592" y="24713"/>
                </a:lnTo>
                <a:lnTo>
                  <a:pt x="1538337" y="6465"/>
                </a:lnTo>
                <a:lnTo>
                  <a:pt x="1490218" y="0"/>
                </a:lnTo>
                <a:close/>
              </a:path>
            </a:pathLst>
          </a:custGeom>
          <a:solidFill>
            <a:srgbClr val="424E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660140" y="2988182"/>
            <a:ext cx="1671320" cy="1086485"/>
          </a:xfrm>
          <a:custGeom>
            <a:avLst/>
            <a:gdLst/>
            <a:ahLst/>
            <a:cxnLst/>
            <a:rect l="l" t="t" r="r" b="b"/>
            <a:pathLst>
              <a:path w="1671320" h="1086485">
                <a:moveTo>
                  <a:pt x="0" y="181101"/>
                </a:moveTo>
                <a:lnTo>
                  <a:pt x="6465" y="132938"/>
                </a:lnTo>
                <a:lnTo>
                  <a:pt x="24713" y="89671"/>
                </a:lnTo>
                <a:lnTo>
                  <a:pt x="53022" y="53022"/>
                </a:lnTo>
                <a:lnTo>
                  <a:pt x="89671" y="24713"/>
                </a:lnTo>
                <a:lnTo>
                  <a:pt x="132938" y="6465"/>
                </a:lnTo>
                <a:lnTo>
                  <a:pt x="181101" y="0"/>
                </a:lnTo>
                <a:lnTo>
                  <a:pt x="1490218" y="0"/>
                </a:lnTo>
                <a:lnTo>
                  <a:pt x="1538337" y="6465"/>
                </a:lnTo>
                <a:lnTo>
                  <a:pt x="1581592" y="24713"/>
                </a:lnTo>
                <a:lnTo>
                  <a:pt x="1618249" y="53022"/>
                </a:lnTo>
                <a:lnTo>
                  <a:pt x="1646578" y="89671"/>
                </a:lnTo>
                <a:lnTo>
                  <a:pt x="1664845" y="132938"/>
                </a:lnTo>
                <a:lnTo>
                  <a:pt x="1671320" y="181101"/>
                </a:lnTo>
                <a:lnTo>
                  <a:pt x="1671320" y="905255"/>
                </a:lnTo>
                <a:lnTo>
                  <a:pt x="1664845" y="953419"/>
                </a:lnTo>
                <a:lnTo>
                  <a:pt x="1646578" y="996686"/>
                </a:lnTo>
                <a:lnTo>
                  <a:pt x="1618249" y="1033335"/>
                </a:lnTo>
                <a:lnTo>
                  <a:pt x="1581592" y="1061644"/>
                </a:lnTo>
                <a:lnTo>
                  <a:pt x="1538337" y="1079892"/>
                </a:lnTo>
                <a:lnTo>
                  <a:pt x="1490218" y="1086358"/>
                </a:lnTo>
                <a:lnTo>
                  <a:pt x="181101" y="1086358"/>
                </a:lnTo>
                <a:lnTo>
                  <a:pt x="132938" y="1079892"/>
                </a:lnTo>
                <a:lnTo>
                  <a:pt x="89671" y="1061644"/>
                </a:lnTo>
                <a:lnTo>
                  <a:pt x="53022" y="1033335"/>
                </a:lnTo>
                <a:lnTo>
                  <a:pt x="24713" y="996686"/>
                </a:lnTo>
                <a:lnTo>
                  <a:pt x="6465" y="953419"/>
                </a:lnTo>
                <a:lnTo>
                  <a:pt x="0" y="905255"/>
                </a:lnTo>
                <a:lnTo>
                  <a:pt x="0" y="181101"/>
                </a:lnTo>
                <a:close/>
              </a:path>
            </a:pathLst>
          </a:custGeom>
          <a:ln w="349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91564" y="2350134"/>
            <a:ext cx="7720965" cy="139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sumber daya yang diperlukan untuk </a:t>
            </a:r>
            <a:r>
              <a:rPr sz="2800" spc="-10" dirty="0">
                <a:latin typeface="Times New Roman"/>
                <a:cs typeface="Times New Roman"/>
              </a:rPr>
              <a:t>mencapai </a:t>
            </a:r>
            <a:r>
              <a:rPr sz="2800" spc="-5" dirty="0">
                <a:latin typeface="Times New Roman"/>
                <a:cs typeface="Times New Roman"/>
              </a:rPr>
              <a:t>tujuan  tersebut.</a:t>
            </a:r>
            <a:endParaRPr sz="2800">
              <a:latin typeface="Times New Roman"/>
              <a:cs typeface="Times New Roman"/>
            </a:endParaRPr>
          </a:p>
          <a:p>
            <a:pPr marR="1106170" algn="ctr">
              <a:lnSpc>
                <a:spcPct val="100000"/>
              </a:lnSpc>
              <a:spcBef>
                <a:spcPts val="350"/>
              </a:spcBef>
            </a:pP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Purpose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43525" y="3805428"/>
            <a:ext cx="600710" cy="1340485"/>
          </a:xfrm>
          <a:custGeom>
            <a:avLst/>
            <a:gdLst/>
            <a:ahLst/>
            <a:cxnLst/>
            <a:rect l="l" t="t" r="r" b="b"/>
            <a:pathLst>
              <a:path w="600710" h="1340485">
                <a:moveTo>
                  <a:pt x="0" y="0"/>
                </a:moveTo>
                <a:lnTo>
                  <a:pt x="39264" y="29362"/>
                </a:lnTo>
                <a:lnTo>
                  <a:pt x="77345" y="59895"/>
                </a:lnTo>
                <a:lnTo>
                  <a:pt x="114228" y="91561"/>
                </a:lnTo>
                <a:lnTo>
                  <a:pt x="149896" y="124325"/>
                </a:lnTo>
                <a:lnTo>
                  <a:pt x="184334" y="158150"/>
                </a:lnTo>
                <a:lnTo>
                  <a:pt x="217526" y="193001"/>
                </a:lnTo>
                <a:lnTo>
                  <a:pt x="249455" y="228840"/>
                </a:lnTo>
                <a:lnTo>
                  <a:pt x="280106" y="265632"/>
                </a:lnTo>
                <a:lnTo>
                  <a:pt x="309463" y="303340"/>
                </a:lnTo>
                <a:lnTo>
                  <a:pt x="337510" y="341929"/>
                </a:lnTo>
                <a:lnTo>
                  <a:pt x="364231" y="381361"/>
                </a:lnTo>
                <a:lnTo>
                  <a:pt x="389611" y="421601"/>
                </a:lnTo>
                <a:lnTo>
                  <a:pt x="413632" y="462613"/>
                </a:lnTo>
                <a:lnTo>
                  <a:pt x="436281" y="504360"/>
                </a:lnTo>
                <a:lnTo>
                  <a:pt x="457539" y="546806"/>
                </a:lnTo>
                <a:lnTo>
                  <a:pt x="477393" y="589915"/>
                </a:lnTo>
                <a:lnTo>
                  <a:pt x="495824" y="633650"/>
                </a:lnTo>
                <a:lnTo>
                  <a:pt x="512819" y="677975"/>
                </a:lnTo>
                <a:lnTo>
                  <a:pt x="528361" y="722855"/>
                </a:lnTo>
                <a:lnTo>
                  <a:pt x="542433" y="768253"/>
                </a:lnTo>
                <a:lnTo>
                  <a:pt x="555021" y="814132"/>
                </a:lnTo>
                <a:lnTo>
                  <a:pt x="566108" y="860457"/>
                </a:lnTo>
                <a:lnTo>
                  <a:pt x="575678" y="907191"/>
                </a:lnTo>
                <a:lnTo>
                  <a:pt x="583715" y="954297"/>
                </a:lnTo>
                <a:lnTo>
                  <a:pt x="590204" y="1001741"/>
                </a:lnTo>
                <a:lnTo>
                  <a:pt x="595129" y="1049485"/>
                </a:lnTo>
                <a:lnTo>
                  <a:pt x="598473" y="1097493"/>
                </a:lnTo>
                <a:lnTo>
                  <a:pt x="600220" y="1145730"/>
                </a:lnTo>
                <a:lnTo>
                  <a:pt x="600356" y="1194158"/>
                </a:lnTo>
                <a:lnTo>
                  <a:pt x="598863" y="1242741"/>
                </a:lnTo>
                <a:lnTo>
                  <a:pt x="595727" y="1291444"/>
                </a:lnTo>
                <a:lnTo>
                  <a:pt x="590930" y="1340231"/>
                </a:lnTo>
              </a:path>
            </a:pathLst>
          </a:custGeom>
          <a:ln w="15875">
            <a:solidFill>
              <a:srgbClr val="424E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43271" y="5102352"/>
            <a:ext cx="1813560" cy="12283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023103" y="5289803"/>
            <a:ext cx="1559052" cy="9235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14265" y="5160390"/>
            <a:ext cx="1671320" cy="1086485"/>
          </a:xfrm>
          <a:custGeom>
            <a:avLst/>
            <a:gdLst/>
            <a:ahLst/>
            <a:cxnLst/>
            <a:rect l="l" t="t" r="r" b="b"/>
            <a:pathLst>
              <a:path w="1671320" h="1086485">
                <a:moveTo>
                  <a:pt x="1490218" y="0"/>
                </a:moveTo>
                <a:lnTo>
                  <a:pt x="181101" y="0"/>
                </a:lnTo>
                <a:lnTo>
                  <a:pt x="132982" y="6474"/>
                </a:lnTo>
                <a:lnTo>
                  <a:pt x="89727" y="24741"/>
                </a:lnTo>
                <a:lnTo>
                  <a:pt x="53070" y="53070"/>
                </a:lnTo>
                <a:lnTo>
                  <a:pt x="24741" y="89727"/>
                </a:lnTo>
                <a:lnTo>
                  <a:pt x="6474" y="132982"/>
                </a:lnTo>
                <a:lnTo>
                  <a:pt x="0" y="181101"/>
                </a:lnTo>
                <a:lnTo>
                  <a:pt x="0" y="905319"/>
                </a:lnTo>
                <a:lnTo>
                  <a:pt x="6474" y="953448"/>
                </a:lnTo>
                <a:lnTo>
                  <a:pt x="24741" y="996697"/>
                </a:lnTo>
                <a:lnTo>
                  <a:pt x="53070" y="1033340"/>
                </a:lnTo>
                <a:lnTo>
                  <a:pt x="89727" y="1061650"/>
                </a:lnTo>
                <a:lnTo>
                  <a:pt x="132982" y="1079903"/>
                </a:lnTo>
                <a:lnTo>
                  <a:pt x="181101" y="1086370"/>
                </a:lnTo>
                <a:lnTo>
                  <a:pt x="1490218" y="1086370"/>
                </a:lnTo>
                <a:lnTo>
                  <a:pt x="1538381" y="1079903"/>
                </a:lnTo>
                <a:lnTo>
                  <a:pt x="1581648" y="1061650"/>
                </a:lnTo>
                <a:lnTo>
                  <a:pt x="1618297" y="1033340"/>
                </a:lnTo>
                <a:lnTo>
                  <a:pt x="1646606" y="996697"/>
                </a:lnTo>
                <a:lnTo>
                  <a:pt x="1664854" y="953448"/>
                </a:lnTo>
                <a:lnTo>
                  <a:pt x="1671319" y="905319"/>
                </a:lnTo>
                <a:lnTo>
                  <a:pt x="1671319" y="181101"/>
                </a:lnTo>
                <a:lnTo>
                  <a:pt x="1664854" y="132982"/>
                </a:lnTo>
                <a:lnTo>
                  <a:pt x="1646606" y="89727"/>
                </a:lnTo>
                <a:lnTo>
                  <a:pt x="1618297" y="53070"/>
                </a:lnTo>
                <a:lnTo>
                  <a:pt x="1581648" y="24741"/>
                </a:lnTo>
                <a:lnTo>
                  <a:pt x="1538381" y="6474"/>
                </a:lnTo>
                <a:lnTo>
                  <a:pt x="1490218" y="0"/>
                </a:lnTo>
                <a:close/>
              </a:path>
            </a:pathLst>
          </a:custGeom>
          <a:solidFill>
            <a:srgbClr val="2B6B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914265" y="5160390"/>
            <a:ext cx="1671320" cy="1086485"/>
          </a:xfrm>
          <a:custGeom>
            <a:avLst/>
            <a:gdLst/>
            <a:ahLst/>
            <a:cxnLst/>
            <a:rect l="l" t="t" r="r" b="b"/>
            <a:pathLst>
              <a:path w="1671320" h="1086485">
                <a:moveTo>
                  <a:pt x="0" y="181101"/>
                </a:moveTo>
                <a:lnTo>
                  <a:pt x="6474" y="132982"/>
                </a:lnTo>
                <a:lnTo>
                  <a:pt x="24741" y="89727"/>
                </a:lnTo>
                <a:lnTo>
                  <a:pt x="53070" y="53070"/>
                </a:lnTo>
                <a:lnTo>
                  <a:pt x="89727" y="24741"/>
                </a:lnTo>
                <a:lnTo>
                  <a:pt x="132982" y="6474"/>
                </a:lnTo>
                <a:lnTo>
                  <a:pt x="181101" y="0"/>
                </a:lnTo>
                <a:lnTo>
                  <a:pt x="1490218" y="0"/>
                </a:lnTo>
                <a:lnTo>
                  <a:pt x="1538381" y="6474"/>
                </a:lnTo>
                <a:lnTo>
                  <a:pt x="1581648" y="24741"/>
                </a:lnTo>
                <a:lnTo>
                  <a:pt x="1618297" y="53070"/>
                </a:lnTo>
                <a:lnTo>
                  <a:pt x="1646606" y="89727"/>
                </a:lnTo>
                <a:lnTo>
                  <a:pt x="1664854" y="132982"/>
                </a:lnTo>
                <a:lnTo>
                  <a:pt x="1671319" y="181101"/>
                </a:lnTo>
                <a:lnTo>
                  <a:pt x="1671319" y="905319"/>
                </a:lnTo>
                <a:lnTo>
                  <a:pt x="1664854" y="953448"/>
                </a:lnTo>
                <a:lnTo>
                  <a:pt x="1646606" y="996697"/>
                </a:lnTo>
                <a:lnTo>
                  <a:pt x="1618297" y="1033340"/>
                </a:lnTo>
                <a:lnTo>
                  <a:pt x="1581648" y="1061650"/>
                </a:lnTo>
                <a:lnTo>
                  <a:pt x="1538381" y="1079903"/>
                </a:lnTo>
                <a:lnTo>
                  <a:pt x="1490218" y="1086370"/>
                </a:lnTo>
                <a:lnTo>
                  <a:pt x="181101" y="1086370"/>
                </a:lnTo>
                <a:lnTo>
                  <a:pt x="132982" y="1079903"/>
                </a:lnTo>
                <a:lnTo>
                  <a:pt x="89727" y="1061650"/>
                </a:lnTo>
                <a:lnTo>
                  <a:pt x="53070" y="1033340"/>
                </a:lnTo>
                <a:lnTo>
                  <a:pt x="24741" y="996697"/>
                </a:lnTo>
                <a:lnTo>
                  <a:pt x="6474" y="953448"/>
                </a:lnTo>
                <a:lnTo>
                  <a:pt x="0" y="905319"/>
                </a:lnTo>
                <a:lnTo>
                  <a:pt x="0" y="181101"/>
                </a:lnTo>
                <a:close/>
              </a:path>
            </a:pathLst>
          </a:custGeom>
          <a:ln w="349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296915" y="5420461"/>
            <a:ext cx="907415" cy="4991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Plans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807205" y="6253492"/>
            <a:ext cx="1377315" cy="173990"/>
          </a:xfrm>
          <a:custGeom>
            <a:avLst/>
            <a:gdLst/>
            <a:ahLst/>
            <a:cxnLst/>
            <a:rect l="l" t="t" r="r" b="b"/>
            <a:pathLst>
              <a:path w="1377314" h="173989">
                <a:moveTo>
                  <a:pt x="1377188" y="0"/>
                </a:moveTo>
                <a:lnTo>
                  <a:pt x="1332434" y="23196"/>
                </a:lnTo>
                <a:lnTo>
                  <a:pt x="1287095" y="44736"/>
                </a:lnTo>
                <a:lnTo>
                  <a:pt x="1241212" y="64619"/>
                </a:lnTo>
                <a:lnTo>
                  <a:pt x="1194831" y="82845"/>
                </a:lnTo>
                <a:lnTo>
                  <a:pt x="1147993" y="99415"/>
                </a:lnTo>
                <a:lnTo>
                  <a:pt x="1100742" y="114327"/>
                </a:lnTo>
                <a:lnTo>
                  <a:pt x="1053123" y="127582"/>
                </a:lnTo>
                <a:lnTo>
                  <a:pt x="1005178" y="139181"/>
                </a:lnTo>
                <a:lnTo>
                  <a:pt x="956950" y="149122"/>
                </a:lnTo>
                <a:lnTo>
                  <a:pt x="908484" y="157407"/>
                </a:lnTo>
                <a:lnTo>
                  <a:pt x="859822" y="164035"/>
                </a:lnTo>
                <a:lnTo>
                  <a:pt x="811008" y="169005"/>
                </a:lnTo>
                <a:lnTo>
                  <a:pt x="762086" y="172319"/>
                </a:lnTo>
                <a:lnTo>
                  <a:pt x="713098" y="173976"/>
                </a:lnTo>
                <a:lnTo>
                  <a:pt x="664089" y="173976"/>
                </a:lnTo>
                <a:lnTo>
                  <a:pt x="615101" y="172319"/>
                </a:lnTo>
                <a:lnTo>
                  <a:pt x="566179" y="169005"/>
                </a:lnTo>
                <a:lnTo>
                  <a:pt x="517365" y="164035"/>
                </a:lnTo>
                <a:lnTo>
                  <a:pt x="468703" y="157407"/>
                </a:lnTo>
                <a:lnTo>
                  <a:pt x="420237" y="149122"/>
                </a:lnTo>
                <a:lnTo>
                  <a:pt x="372009" y="139181"/>
                </a:lnTo>
                <a:lnTo>
                  <a:pt x="324064" y="127582"/>
                </a:lnTo>
                <a:lnTo>
                  <a:pt x="276445" y="114327"/>
                </a:lnTo>
                <a:lnTo>
                  <a:pt x="229194" y="99415"/>
                </a:lnTo>
                <a:lnTo>
                  <a:pt x="182356" y="82845"/>
                </a:lnTo>
                <a:lnTo>
                  <a:pt x="135975" y="64619"/>
                </a:lnTo>
                <a:lnTo>
                  <a:pt x="90092" y="44736"/>
                </a:lnTo>
                <a:lnTo>
                  <a:pt x="44753" y="23196"/>
                </a:lnTo>
                <a:lnTo>
                  <a:pt x="0" y="0"/>
                </a:lnTo>
              </a:path>
            </a:pathLst>
          </a:custGeom>
          <a:ln w="15875">
            <a:solidFill>
              <a:srgbClr val="2B6B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336292" y="5102352"/>
            <a:ext cx="1812035" cy="12283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400300" y="5289803"/>
            <a:ext cx="1786127" cy="9235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06014" y="5160390"/>
            <a:ext cx="1671320" cy="1086485"/>
          </a:xfrm>
          <a:custGeom>
            <a:avLst/>
            <a:gdLst/>
            <a:ahLst/>
            <a:cxnLst/>
            <a:rect l="l" t="t" r="r" b="b"/>
            <a:pathLst>
              <a:path w="1671320" h="1086485">
                <a:moveTo>
                  <a:pt x="1490218" y="0"/>
                </a:moveTo>
                <a:lnTo>
                  <a:pt x="181102" y="0"/>
                </a:lnTo>
                <a:lnTo>
                  <a:pt x="132938" y="6474"/>
                </a:lnTo>
                <a:lnTo>
                  <a:pt x="89671" y="24741"/>
                </a:lnTo>
                <a:lnTo>
                  <a:pt x="53022" y="53070"/>
                </a:lnTo>
                <a:lnTo>
                  <a:pt x="24713" y="89727"/>
                </a:lnTo>
                <a:lnTo>
                  <a:pt x="6465" y="132982"/>
                </a:lnTo>
                <a:lnTo>
                  <a:pt x="0" y="181101"/>
                </a:lnTo>
                <a:lnTo>
                  <a:pt x="0" y="905319"/>
                </a:lnTo>
                <a:lnTo>
                  <a:pt x="6465" y="953448"/>
                </a:lnTo>
                <a:lnTo>
                  <a:pt x="24713" y="996697"/>
                </a:lnTo>
                <a:lnTo>
                  <a:pt x="53022" y="1033340"/>
                </a:lnTo>
                <a:lnTo>
                  <a:pt x="89671" y="1061650"/>
                </a:lnTo>
                <a:lnTo>
                  <a:pt x="132938" y="1079903"/>
                </a:lnTo>
                <a:lnTo>
                  <a:pt x="181102" y="1086370"/>
                </a:lnTo>
                <a:lnTo>
                  <a:pt x="1490218" y="1086370"/>
                </a:lnTo>
                <a:lnTo>
                  <a:pt x="1538337" y="1079903"/>
                </a:lnTo>
                <a:lnTo>
                  <a:pt x="1581592" y="1061650"/>
                </a:lnTo>
                <a:lnTo>
                  <a:pt x="1618249" y="1033340"/>
                </a:lnTo>
                <a:lnTo>
                  <a:pt x="1646578" y="996697"/>
                </a:lnTo>
                <a:lnTo>
                  <a:pt x="1664845" y="953448"/>
                </a:lnTo>
                <a:lnTo>
                  <a:pt x="1671320" y="905319"/>
                </a:lnTo>
                <a:lnTo>
                  <a:pt x="1671320" y="181101"/>
                </a:lnTo>
                <a:lnTo>
                  <a:pt x="1664845" y="132982"/>
                </a:lnTo>
                <a:lnTo>
                  <a:pt x="1646578" y="89727"/>
                </a:lnTo>
                <a:lnTo>
                  <a:pt x="1618249" y="53070"/>
                </a:lnTo>
                <a:lnTo>
                  <a:pt x="1581592" y="24741"/>
                </a:lnTo>
                <a:lnTo>
                  <a:pt x="1538337" y="6474"/>
                </a:lnTo>
                <a:lnTo>
                  <a:pt x="1490218" y="0"/>
                </a:lnTo>
                <a:close/>
              </a:path>
            </a:pathLst>
          </a:custGeom>
          <a:solidFill>
            <a:srgbClr val="730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06014" y="5160390"/>
            <a:ext cx="1671320" cy="1086485"/>
          </a:xfrm>
          <a:custGeom>
            <a:avLst/>
            <a:gdLst/>
            <a:ahLst/>
            <a:cxnLst/>
            <a:rect l="l" t="t" r="r" b="b"/>
            <a:pathLst>
              <a:path w="1671320" h="1086485">
                <a:moveTo>
                  <a:pt x="0" y="181101"/>
                </a:moveTo>
                <a:lnTo>
                  <a:pt x="6465" y="132982"/>
                </a:lnTo>
                <a:lnTo>
                  <a:pt x="24713" y="89727"/>
                </a:lnTo>
                <a:lnTo>
                  <a:pt x="53022" y="53070"/>
                </a:lnTo>
                <a:lnTo>
                  <a:pt x="89671" y="24741"/>
                </a:lnTo>
                <a:lnTo>
                  <a:pt x="132938" y="6474"/>
                </a:lnTo>
                <a:lnTo>
                  <a:pt x="181102" y="0"/>
                </a:lnTo>
                <a:lnTo>
                  <a:pt x="1490218" y="0"/>
                </a:lnTo>
                <a:lnTo>
                  <a:pt x="1538337" y="6474"/>
                </a:lnTo>
                <a:lnTo>
                  <a:pt x="1581592" y="24741"/>
                </a:lnTo>
                <a:lnTo>
                  <a:pt x="1618249" y="53070"/>
                </a:lnTo>
                <a:lnTo>
                  <a:pt x="1646578" y="89727"/>
                </a:lnTo>
                <a:lnTo>
                  <a:pt x="1664845" y="132982"/>
                </a:lnTo>
                <a:lnTo>
                  <a:pt x="1671320" y="181101"/>
                </a:lnTo>
                <a:lnTo>
                  <a:pt x="1671320" y="905319"/>
                </a:lnTo>
                <a:lnTo>
                  <a:pt x="1664845" y="953448"/>
                </a:lnTo>
                <a:lnTo>
                  <a:pt x="1646578" y="996697"/>
                </a:lnTo>
                <a:lnTo>
                  <a:pt x="1618249" y="1033340"/>
                </a:lnTo>
                <a:lnTo>
                  <a:pt x="1581592" y="1061650"/>
                </a:lnTo>
                <a:lnTo>
                  <a:pt x="1538337" y="1079903"/>
                </a:lnTo>
                <a:lnTo>
                  <a:pt x="1490218" y="1086370"/>
                </a:lnTo>
                <a:lnTo>
                  <a:pt x="181102" y="1086370"/>
                </a:lnTo>
                <a:lnTo>
                  <a:pt x="132938" y="1079903"/>
                </a:lnTo>
                <a:lnTo>
                  <a:pt x="89671" y="1061650"/>
                </a:lnTo>
                <a:lnTo>
                  <a:pt x="53022" y="1033340"/>
                </a:lnTo>
                <a:lnTo>
                  <a:pt x="24713" y="996697"/>
                </a:lnTo>
                <a:lnTo>
                  <a:pt x="6465" y="953448"/>
                </a:lnTo>
                <a:lnTo>
                  <a:pt x="0" y="905319"/>
                </a:lnTo>
                <a:lnTo>
                  <a:pt x="0" y="181101"/>
                </a:lnTo>
                <a:close/>
              </a:path>
            </a:pathLst>
          </a:custGeom>
          <a:ln w="349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673857" y="5420461"/>
            <a:ext cx="1132840" cy="4991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Action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047718" y="3805428"/>
            <a:ext cx="600710" cy="1340485"/>
          </a:xfrm>
          <a:custGeom>
            <a:avLst/>
            <a:gdLst/>
            <a:ahLst/>
            <a:cxnLst/>
            <a:rect l="l" t="t" r="r" b="b"/>
            <a:pathLst>
              <a:path w="600710" h="1340485">
                <a:moveTo>
                  <a:pt x="9425" y="1340231"/>
                </a:moveTo>
                <a:lnTo>
                  <a:pt x="4629" y="1291444"/>
                </a:lnTo>
                <a:lnTo>
                  <a:pt x="1492" y="1242741"/>
                </a:lnTo>
                <a:lnTo>
                  <a:pt x="0" y="1194158"/>
                </a:lnTo>
                <a:lnTo>
                  <a:pt x="135" y="1145730"/>
                </a:lnTo>
                <a:lnTo>
                  <a:pt x="1883" y="1097493"/>
                </a:lnTo>
                <a:lnTo>
                  <a:pt x="5227" y="1049485"/>
                </a:lnTo>
                <a:lnTo>
                  <a:pt x="10151" y="1001741"/>
                </a:lnTo>
                <a:lnTo>
                  <a:pt x="16640" y="954297"/>
                </a:lnTo>
                <a:lnTo>
                  <a:pt x="24678" y="907191"/>
                </a:lnTo>
                <a:lnTo>
                  <a:pt x="34248" y="860457"/>
                </a:lnTo>
                <a:lnTo>
                  <a:pt x="45334" y="814132"/>
                </a:lnTo>
                <a:lnTo>
                  <a:pt x="57922" y="768253"/>
                </a:lnTo>
                <a:lnTo>
                  <a:pt x="71995" y="722855"/>
                </a:lnTo>
                <a:lnTo>
                  <a:pt x="87536" y="677975"/>
                </a:lnTo>
                <a:lnTo>
                  <a:pt x="104531" y="633650"/>
                </a:lnTo>
                <a:lnTo>
                  <a:pt x="122963" y="589914"/>
                </a:lnTo>
                <a:lnTo>
                  <a:pt x="142816" y="546806"/>
                </a:lnTo>
                <a:lnTo>
                  <a:pt x="164075" y="504360"/>
                </a:lnTo>
                <a:lnTo>
                  <a:pt x="186723" y="462613"/>
                </a:lnTo>
                <a:lnTo>
                  <a:pt x="210745" y="421601"/>
                </a:lnTo>
                <a:lnTo>
                  <a:pt x="236124" y="381361"/>
                </a:lnTo>
                <a:lnTo>
                  <a:pt x="262845" y="341929"/>
                </a:lnTo>
                <a:lnTo>
                  <a:pt x="290892" y="303340"/>
                </a:lnTo>
                <a:lnTo>
                  <a:pt x="320249" y="265632"/>
                </a:lnTo>
                <a:lnTo>
                  <a:pt x="350901" y="228840"/>
                </a:lnTo>
                <a:lnTo>
                  <a:pt x="382830" y="193001"/>
                </a:lnTo>
                <a:lnTo>
                  <a:pt x="416021" y="158150"/>
                </a:lnTo>
                <a:lnTo>
                  <a:pt x="450459" y="124325"/>
                </a:lnTo>
                <a:lnTo>
                  <a:pt x="486128" y="91561"/>
                </a:lnTo>
                <a:lnTo>
                  <a:pt x="523010" y="59895"/>
                </a:lnTo>
                <a:lnTo>
                  <a:pt x="561092" y="29362"/>
                </a:lnTo>
                <a:lnTo>
                  <a:pt x="600356" y="0"/>
                </a:lnTo>
              </a:path>
            </a:pathLst>
          </a:custGeom>
          <a:ln w="15875">
            <a:solidFill>
              <a:srgbClr val="730D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77240" y="6185915"/>
            <a:ext cx="7543800" cy="0"/>
          </a:xfrm>
          <a:custGeom>
            <a:avLst/>
            <a:gdLst/>
            <a:ahLst/>
            <a:cxnLst/>
            <a:rect l="l" t="t" r="r" b="b"/>
            <a:pathLst>
              <a:path w="7543800">
                <a:moveTo>
                  <a:pt x="0" y="0"/>
                </a:moveTo>
                <a:lnTo>
                  <a:pt x="7543800" y="0"/>
                </a:lnTo>
              </a:path>
            </a:pathLst>
          </a:custGeom>
          <a:ln w="27431">
            <a:solidFill>
              <a:srgbClr val="A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1805">
              <a:lnSpc>
                <a:spcPts val="4790"/>
              </a:lnSpc>
            </a:pPr>
            <a:r>
              <a:rPr sz="4000" spc="-5" dirty="0">
                <a:solidFill>
                  <a:srgbClr val="252525"/>
                </a:solidFill>
                <a:latin typeface="Impact"/>
                <a:cs typeface="Impact"/>
              </a:rPr>
              <a:t>Strategi </a:t>
            </a:r>
            <a:r>
              <a:rPr sz="3600" spc="-5" dirty="0">
                <a:solidFill>
                  <a:srgbClr val="252525"/>
                </a:solidFill>
                <a:latin typeface="Impact"/>
                <a:cs typeface="Impact"/>
              </a:rPr>
              <a:t>E-Bisnis </a:t>
            </a:r>
            <a:r>
              <a:rPr sz="4000" spc="-5" dirty="0">
                <a:solidFill>
                  <a:srgbClr val="252525"/>
                </a:solidFill>
                <a:latin typeface="Impact"/>
                <a:cs typeface="Impact"/>
              </a:rPr>
              <a:t>dan Strategi</a:t>
            </a:r>
            <a:r>
              <a:rPr sz="4000" spc="12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4000" spc="-10" dirty="0">
                <a:solidFill>
                  <a:srgbClr val="252525"/>
                </a:solidFill>
                <a:latin typeface="Impact"/>
                <a:cs typeface="Impact"/>
              </a:rPr>
              <a:t>Lainnya</a:t>
            </a:r>
            <a:endParaRPr sz="4000">
              <a:latin typeface="Impact"/>
              <a:cs typeface="Impac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763264" y="2834894"/>
            <a:ext cx="1541780" cy="770890"/>
          </a:xfrm>
          <a:custGeom>
            <a:avLst/>
            <a:gdLst/>
            <a:ahLst/>
            <a:cxnLst/>
            <a:rect l="l" t="t" r="r" b="b"/>
            <a:pathLst>
              <a:path w="1541779" h="770889">
                <a:moveTo>
                  <a:pt x="1464183" y="0"/>
                </a:moveTo>
                <a:lnTo>
                  <a:pt x="77088" y="0"/>
                </a:lnTo>
                <a:lnTo>
                  <a:pt x="47041" y="6062"/>
                </a:lnTo>
                <a:lnTo>
                  <a:pt x="22542" y="22590"/>
                </a:lnTo>
                <a:lnTo>
                  <a:pt x="6044" y="47095"/>
                </a:lnTo>
                <a:lnTo>
                  <a:pt x="0" y="77088"/>
                </a:lnTo>
                <a:lnTo>
                  <a:pt x="0" y="693546"/>
                </a:lnTo>
                <a:lnTo>
                  <a:pt x="6044" y="723540"/>
                </a:lnTo>
                <a:lnTo>
                  <a:pt x="22542" y="748045"/>
                </a:lnTo>
                <a:lnTo>
                  <a:pt x="47041" y="764573"/>
                </a:lnTo>
                <a:lnTo>
                  <a:pt x="77088" y="770635"/>
                </a:lnTo>
                <a:lnTo>
                  <a:pt x="1464183" y="770635"/>
                </a:lnTo>
                <a:lnTo>
                  <a:pt x="1494230" y="764573"/>
                </a:lnTo>
                <a:lnTo>
                  <a:pt x="1518729" y="748045"/>
                </a:lnTo>
                <a:lnTo>
                  <a:pt x="1535227" y="723540"/>
                </a:lnTo>
                <a:lnTo>
                  <a:pt x="1541272" y="693546"/>
                </a:lnTo>
                <a:lnTo>
                  <a:pt x="1541272" y="77088"/>
                </a:lnTo>
                <a:lnTo>
                  <a:pt x="1535227" y="47095"/>
                </a:lnTo>
                <a:lnTo>
                  <a:pt x="1518729" y="22590"/>
                </a:lnTo>
                <a:lnTo>
                  <a:pt x="1494230" y="6062"/>
                </a:lnTo>
                <a:lnTo>
                  <a:pt x="1464183" y="0"/>
                </a:lnTo>
                <a:close/>
              </a:path>
            </a:pathLst>
          </a:custGeom>
          <a:solidFill>
            <a:srgbClr val="2F2F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63264" y="2834894"/>
            <a:ext cx="1541780" cy="770890"/>
          </a:xfrm>
          <a:custGeom>
            <a:avLst/>
            <a:gdLst/>
            <a:ahLst/>
            <a:cxnLst/>
            <a:rect l="l" t="t" r="r" b="b"/>
            <a:pathLst>
              <a:path w="1541779" h="770889">
                <a:moveTo>
                  <a:pt x="0" y="77088"/>
                </a:moveTo>
                <a:lnTo>
                  <a:pt x="6044" y="47095"/>
                </a:lnTo>
                <a:lnTo>
                  <a:pt x="22542" y="22590"/>
                </a:lnTo>
                <a:lnTo>
                  <a:pt x="47041" y="6062"/>
                </a:lnTo>
                <a:lnTo>
                  <a:pt x="77088" y="0"/>
                </a:lnTo>
                <a:lnTo>
                  <a:pt x="1464183" y="0"/>
                </a:lnTo>
                <a:lnTo>
                  <a:pt x="1494230" y="6062"/>
                </a:lnTo>
                <a:lnTo>
                  <a:pt x="1518729" y="22590"/>
                </a:lnTo>
                <a:lnTo>
                  <a:pt x="1535227" y="47095"/>
                </a:lnTo>
                <a:lnTo>
                  <a:pt x="1541272" y="77088"/>
                </a:lnTo>
                <a:lnTo>
                  <a:pt x="1541272" y="693546"/>
                </a:lnTo>
                <a:lnTo>
                  <a:pt x="1535227" y="723540"/>
                </a:lnTo>
                <a:lnTo>
                  <a:pt x="1518729" y="748045"/>
                </a:lnTo>
                <a:lnTo>
                  <a:pt x="1494230" y="764573"/>
                </a:lnTo>
                <a:lnTo>
                  <a:pt x="1464183" y="770635"/>
                </a:lnTo>
                <a:lnTo>
                  <a:pt x="77088" y="770635"/>
                </a:lnTo>
                <a:lnTo>
                  <a:pt x="47041" y="764573"/>
                </a:lnTo>
                <a:lnTo>
                  <a:pt x="22542" y="748045"/>
                </a:lnTo>
                <a:lnTo>
                  <a:pt x="6044" y="723540"/>
                </a:lnTo>
                <a:lnTo>
                  <a:pt x="0" y="693546"/>
                </a:lnTo>
                <a:lnTo>
                  <a:pt x="0" y="77088"/>
                </a:lnTo>
                <a:close/>
              </a:path>
            </a:pathLst>
          </a:custGeom>
          <a:ln w="22225">
            <a:solidFill>
              <a:srgbClr val="DEDE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968877" y="2954019"/>
            <a:ext cx="1130300" cy="537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3195" marR="5080" indent="-151130">
              <a:lnSpc>
                <a:spcPts val="2080"/>
              </a:lnSpc>
            </a:pP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-b</a:t>
            </a:r>
            <a:r>
              <a:rPr sz="2000" spc="1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siness  strategy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990338" y="3676650"/>
            <a:ext cx="568325" cy="568325"/>
          </a:xfrm>
          <a:custGeom>
            <a:avLst/>
            <a:gdLst/>
            <a:ahLst/>
            <a:cxnLst/>
            <a:rect l="l" t="t" r="r" b="b"/>
            <a:pathLst>
              <a:path w="568325" h="568325">
                <a:moveTo>
                  <a:pt x="266953" y="152526"/>
                </a:moveTo>
                <a:lnTo>
                  <a:pt x="38100" y="152526"/>
                </a:lnTo>
                <a:lnTo>
                  <a:pt x="415798" y="530225"/>
                </a:lnTo>
                <a:lnTo>
                  <a:pt x="377698" y="568325"/>
                </a:lnTo>
                <a:lnTo>
                  <a:pt x="568325" y="568325"/>
                </a:lnTo>
                <a:lnTo>
                  <a:pt x="568325" y="415798"/>
                </a:lnTo>
                <a:lnTo>
                  <a:pt x="530225" y="415798"/>
                </a:lnTo>
                <a:lnTo>
                  <a:pt x="266953" y="152526"/>
                </a:lnTo>
                <a:close/>
              </a:path>
              <a:path w="568325" h="568325">
                <a:moveTo>
                  <a:pt x="568325" y="377698"/>
                </a:moveTo>
                <a:lnTo>
                  <a:pt x="530225" y="415798"/>
                </a:lnTo>
                <a:lnTo>
                  <a:pt x="568325" y="415798"/>
                </a:lnTo>
                <a:lnTo>
                  <a:pt x="568325" y="377698"/>
                </a:lnTo>
                <a:close/>
              </a:path>
              <a:path w="568325" h="568325">
                <a:moveTo>
                  <a:pt x="190626" y="0"/>
                </a:moveTo>
                <a:lnTo>
                  <a:pt x="0" y="0"/>
                </a:lnTo>
                <a:lnTo>
                  <a:pt x="0" y="190626"/>
                </a:lnTo>
                <a:lnTo>
                  <a:pt x="38100" y="152526"/>
                </a:lnTo>
                <a:lnTo>
                  <a:pt x="266953" y="152526"/>
                </a:lnTo>
                <a:lnTo>
                  <a:pt x="152526" y="38100"/>
                </a:lnTo>
                <a:lnTo>
                  <a:pt x="190626" y="0"/>
                </a:lnTo>
                <a:close/>
              </a:path>
            </a:pathLst>
          </a:custGeom>
          <a:solidFill>
            <a:srgbClr val="ACA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244465" y="4316095"/>
            <a:ext cx="1541780" cy="770890"/>
          </a:xfrm>
          <a:custGeom>
            <a:avLst/>
            <a:gdLst/>
            <a:ahLst/>
            <a:cxnLst/>
            <a:rect l="l" t="t" r="r" b="b"/>
            <a:pathLst>
              <a:path w="1541779" h="770889">
                <a:moveTo>
                  <a:pt x="1464310" y="0"/>
                </a:moveTo>
                <a:lnTo>
                  <a:pt x="77088" y="0"/>
                </a:lnTo>
                <a:lnTo>
                  <a:pt x="47041" y="6062"/>
                </a:lnTo>
                <a:lnTo>
                  <a:pt x="22542" y="22590"/>
                </a:lnTo>
                <a:lnTo>
                  <a:pt x="6044" y="47095"/>
                </a:lnTo>
                <a:lnTo>
                  <a:pt x="0" y="77088"/>
                </a:lnTo>
                <a:lnTo>
                  <a:pt x="0" y="693546"/>
                </a:lnTo>
                <a:lnTo>
                  <a:pt x="6044" y="723594"/>
                </a:lnTo>
                <a:lnTo>
                  <a:pt x="22542" y="748093"/>
                </a:lnTo>
                <a:lnTo>
                  <a:pt x="47041" y="764591"/>
                </a:lnTo>
                <a:lnTo>
                  <a:pt x="77088" y="770635"/>
                </a:lnTo>
                <a:lnTo>
                  <a:pt x="1464310" y="770635"/>
                </a:lnTo>
                <a:lnTo>
                  <a:pt x="1494283" y="764591"/>
                </a:lnTo>
                <a:lnTo>
                  <a:pt x="1518745" y="748093"/>
                </a:lnTo>
                <a:lnTo>
                  <a:pt x="1535229" y="723594"/>
                </a:lnTo>
                <a:lnTo>
                  <a:pt x="1541271" y="693546"/>
                </a:lnTo>
                <a:lnTo>
                  <a:pt x="1541271" y="77088"/>
                </a:lnTo>
                <a:lnTo>
                  <a:pt x="1535229" y="47095"/>
                </a:lnTo>
                <a:lnTo>
                  <a:pt x="1518745" y="22590"/>
                </a:lnTo>
                <a:lnTo>
                  <a:pt x="1494283" y="6062"/>
                </a:lnTo>
                <a:lnTo>
                  <a:pt x="1464310" y="0"/>
                </a:lnTo>
                <a:close/>
              </a:path>
            </a:pathLst>
          </a:custGeom>
          <a:solidFill>
            <a:srgbClr val="2F2F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44465" y="4316095"/>
            <a:ext cx="1541780" cy="770890"/>
          </a:xfrm>
          <a:custGeom>
            <a:avLst/>
            <a:gdLst/>
            <a:ahLst/>
            <a:cxnLst/>
            <a:rect l="l" t="t" r="r" b="b"/>
            <a:pathLst>
              <a:path w="1541779" h="770889">
                <a:moveTo>
                  <a:pt x="0" y="77088"/>
                </a:moveTo>
                <a:lnTo>
                  <a:pt x="6044" y="47095"/>
                </a:lnTo>
                <a:lnTo>
                  <a:pt x="22542" y="22590"/>
                </a:lnTo>
                <a:lnTo>
                  <a:pt x="47041" y="6062"/>
                </a:lnTo>
                <a:lnTo>
                  <a:pt x="77088" y="0"/>
                </a:lnTo>
                <a:lnTo>
                  <a:pt x="1464310" y="0"/>
                </a:lnTo>
                <a:lnTo>
                  <a:pt x="1494283" y="6062"/>
                </a:lnTo>
                <a:lnTo>
                  <a:pt x="1518745" y="22590"/>
                </a:lnTo>
                <a:lnTo>
                  <a:pt x="1535229" y="47095"/>
                </a:lnTo>
                <a:lnTo>
                  <a:pt x="1541271" y="77088"/>
                </a:lnTo>
                <a:lnTo>
                  <a:pt x="1541271" y="693546"/>
                </a:lnTo>
                <a:lnTo>
                  <a:pt x="1535229" y="723594"/>
                </a:lnTo>
                <a:lnTo>
                  <a:pt x="1518745" y="748093"/>
                </a:lnTo>
                <a:lnTo>
                  <a:pt x="1494283" y="764591"/>
                </a:lnTo>
                <a:lnTo>
                  <a:pt x="1464310" y="770635"/>
                </a:lnTo>
                <a:lnTo>
                  <a:pt x="77088" y="770635"/>
                </a:lnTo>
                <a:lnTo>
                  <a:pt x="47041" y="764591"/>
                </a:lnTo>
                <a:lnTo>
                  <a:pt x="22542" y="748093"/>
                </a:lnTo>
                <a:lnTo>
                  <a:pt x="6044" y="723594"/>
                </a:lnTo>
                <a:lnTo>
                  <a:pt x="0" y="693546"/>
                </a:lnTo>
                <a:lnTo>
                  <a:pt x="0" y="77088"/>
                </a:lnTo>
                <a:close/>
              </a:path>
            </a:pathLst>
          </a:custGeom>
          <a:ln w="22225">
            <a:solidFill>
              <a:srgbClr val="DEDE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600446" y="4402963"/>
            <a:ext cx="830580" cy="563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110"/>
              </a:lnSpc>
            </a:pPr>
            <a:r>
              <a:rPr sz="1900" spc="-10" dirty="0">
                <a:solidFill>
                  <a:srgbClr val="FFFFFF"/>
                </a:solidFill>
                <a:latin typeface="Times New Roman"/>
                <a:cs typeface="Times New Roman"/>
              </a:rPr>
              <a:t>CRM</a:t>
            </a:r>
            <a:endParaRPr sz="1900">
              <a:latin typeface="Times New Roman"/>
              <a:cs typeface="Times New Roman"/>
            </a:endParaRPr>
          </a:p>
          <a:p>
            <a:pPr algn="ctr">
              <a:lnSpc>
                <a:spcPts val="2230"/>
              </a:lnSpc>
            </a:pP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stra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egy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990338" y="5157851"/>
            <a:ext cx="568325" cy="568960"/>
          </a:xfrm>
          <a:custGeom>
            <a:avLst/>
            <a:gdLst/>
            <a:ahLst/>
            <a:cxnLst/>
            <a:rect l="l" t="t" r="r" b="b"/>
            <a:pathLst>
              <a:path w="568325" h="568960">
                <a:moveTo>
                  <a:pt x="0" y="377698"/>
                </a:moveTo>
                <a:lnTo>
                  <a:pt x="0" y="568388"/>
                </a:lnTo>
                <a:lnTo>
                  <a:pt x="190626" y="568388"/>
                </a:lnTo>
                <a:lnTo>
                  <a:pt x="152526" y="530250"/>
                </a:lnTo>
                <a:lnTo>
                  <a:pt x="266971" y="415798"/>
                </a:lnTo>
                <a:lnTo>
                  <a:pt x="38100" y="415798"/>
                </a:lnTo>
                <a:lnTo>
                  <a:pt x="0" y="377698"/>
                </a:lnTo>
                <a:close/>
              </a:path>
              <a:path w="568325" h="568960">
                <a:moveTo>
                  <a:pt x="568325" y="0"/>
                </a:moveTo>
                <a:lnTo>
                  <a:pt x="377698" y="0"/>
                </a:lnTo>
                <a:lnTo>
                  <a:pt x="415798" y="38100"/>
                </a:lnTo>
                <a:lnTo>
                  <a:pt x="38100" y="415798"/>
                </a:lnTo>
                <a:lnTo>
                  <a:pt x="266971" y="415798"/>
                </a:lnTo>
                <a:lnTo>
                  <a:pt x="530225" y="152527"/>
                </a:lnTo>
                <a:lnTo>
                  <a:pt x="568325" y="152527"/>
                </a:lnTo>
                <a:lnTo>
                  <a:pt x="568325" y="0"/>
                </a:lnTo>
                <a:close/>
              </a:path>
              <a:path w="568325" h="568960">
                <a:moveTo>
                  <a:pt x="568325" y="152527"/>
                </a:moveTo>
                <a:lnTo>
                  <a:pt x="530225" y="152527"/>
                </a:lnTo>
                <a:lnTo>
                  <a:pt x="568325" y="190754"/>
                </a:lnTo>
                <a:lnTo>
                  <a:pt x="568325" y="152527"/>
                </a:lnTo>
                <a:close/>
              </a:path>
            </a:pathLst>
          </a:custGeom>
          <a:solidFill>
            <a:srgbClr val="ACA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63264" y="5797296"/>
            <a:ext cx="1541780" cy="770890"/>
          </a:xfrm>
          <a:custGeom>
            <a:avLst/>
            <a:gdLst/>
            <a:ahLst/>
            <a:cxnLst/>
            <a:rect l="l" t="t" r="r" b="b"/>
            <a:pathLst>
              <a:path w="1541779" h="770890">
                <a:moveTo>
                  <a:pt x="1464183" y="0"/>
                </a:moveTo>
                <a:lnTo>
                  <a:pt x="77088" y="0"/>
                </a:lnTo>
                <a:lnTo>
                  <a:pt x="47041" y="6056"/>
                </a:lnTo>
                <a:lnTo>
                  <a:pt x="22542" y="22572"/>
                </a:lnTo>
                <a:lnTo>
                  <a:pt x="6044" y="47068"/>
                </a:lnTo>
                <a:lnTo>
                  <a:pt x="0" y="77063"/>
                </a:lnTo>
                <a:lnTo>
                  <a:pt x="0" y="693610"/>
                </a:lnTo>
                <a:lnTo>
                  <a:pt x="6044" y="723605"/>
                </a:lnTo>
                <a:lnTo>
                  <a:pt x="22542" y="748101"/>
                </a:lnTo>
                <a:lnTo>
                  <a:pt x="47041" y="764617"/>
                </a:lnTo>
                <a:lnTo>
                  <a:pt x="77088" y="770674"/>
                </a:lnTo>
                <a:lnTo>
                  <a:pt x="1464183" y="770674"/>
                </a:lnTo>
                <a:lnTo>
                  <a:pt x="1494230" y="764617"/>
                </a:lnTo>
                <a:lnTo>
                  <a:pt x="1518729" y="748101"/>
                </a:lnTo>
                <a:lnTo>
                  <a:pt x="1535227" y="723605"/>
                </a:lnTo>
                <a:lnTo>
                  <a:pt x="1541272" y="693610"/>
                </a:lnTo>
                <a:lnTo>
                  <a:pt x="1541272" y="77063"/>
                </a:lnTo>
                <a:lnTo>
                  <a:pt x="1535227" y="47068"/>
                </a:lnTo>
                <a:lnTo>
                  <a:pt x="1518729" y="22572"/>
                </a:lnTo>
                <a:lnTo>
                  <a:pt x="1494230" y="6056"/>
                </a:lnTo>
                <a:lnTo>
                  <a:pt x="1464183" y="0"/>
                </a:lnTo>
                <a:close/>
              </a:path>
            </a:pathLst>
          </a:custGeom>
          <a:solidFill>
            <a:srgbClr val="2F2F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63264" y="5797296"/>
            <a:ext cx="1541780" cy="770890"/>
          </a:xfrm>
          <a:custGeom>
            <a:avLst/>
            <a:gdLst/>
            <a:ahLst/>
            <a:cxnLst/>
            <a:rect l="l" t="t" r="r" b="b"/>
            <a:pathLst>
              <a:path w="1541779" h="770890">
                <a:moveTo>
                  <a:pt x="0" y="77063"/>
                </a:moveTo>
                <a:lnTo>
                  <a:pt x="6044" y="47068"/>
                </a:lnTo>
                <a:lnTo>
                  <a:pt x="22542" y="22572"/>
                </a:lnTo>
                <a:lnTo>
                  <a:pt x="47041" y="6056"/>
                </a:lnTo>
                <a:lnTo>
                  <a:pt x="77088" y="0"/>
                </a:lnTo>
                <a:lnTo>
                  <a:pt x="1464183" y="0"/>
                </a:lnTo>
                <a:lnTo>
                  <a:pt x="1494230" y="6056"/>
                </a:lnTo>
                <a:lnTo>
                  <a:pt x="1518729" y="22572"/>
                </a:lnTo>
                <a:lnTo>
                  <a:pt x="1535227" y="47068"/>
                </a:lnTo>
                <a:lnTo>
                  <a:pt x="1541272" y="77063"/>
                </a:lnTo>
                <a:lnTo>
                  <a:pt x="1541272" y="693610"/>
                </a:lnTo>
                <a:lnTo>
                  <a:pt x="1535227" y="723605"/>
                </a:lnTo>
                <a:lnTo>
                  <a:pt x="1518729" y="748101"/>
                </a:lnTo>
                <a:lnTo>
                  <a:pt x="1494230" y="764617"/>
                </a:lnTo>
                <a:lnTo>
                  <a:pt x="1464183" y="770674"/>
                </a:lnTo>
                <a:lnTo>
                  <a:pt x="77088" y="770674"/>
                </a:lnTo>
                <a:lnTo>
                  <a:pt x="47041" y="764617"/>
                </a:lnTo>
                <a:lnTo>
                  <a:pt x="22542" y="748101"/>
                </a:lnTo>
                <a:lnTo>
                  <a:pt x="6044" y="723605"/>
                </a:lnTo>
                <a:lnTo>
                  <a:pt x="0" y="693610"/>
                </a:lnTo>
                <a:lnTo>
                  <a:pt x="0" y="77063"/>
                </a:lnTo>
                <a:close/>
              </a:path>
            </a:pathLst>
          </a:custGeom>
          <a:ln w="22225">
            <a:solidFill>
              <a:srgbClr val="DEDE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974972" y="6005982"/>
            <a:ext cx="1120140" cy="316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IS</a:t>
            </a:r>
            <a:r>
              <a:rPr sz="20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strategy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509136" y="5157851"/>
            <a:ext cx="568325" cy="568960"/>
          </a:xfrm>
          <a:custGeom>
            <a:avLst/>
            <a:gdLst/>
            <a:ahLst/>
            <a:cxnLst/>
            <a:rect l="l" t="t" r="r" b="b"/>
            <a:pathLst>
              <a:path w="568325" h="568960">
                <a:moveTo>
                  <a:pt x="266954" y="152527"/>
                </a:moveTo>
                <a:lnTo>
                  <a:pt x="38100" y="152527"/>
                </a:lnTo>
                <a:lnTo>
                  <a:pt x="415798" y="530250"/>
                </a:lnTo>
                <a:lnTo>
                  <a:pt x="377698" y="568388"/>
                </a:lnTo>
                <a:lnTo>
                  <a:pt x="568325" y="568388"/>
                </a:lnTo>
                <a:lnTo>
                  <a:pt x="568325" y="415798"/>
                </a:lnTo>
                <a:lnTo>
                  <a:pt x="530225" y="415798"/>
                </a:lnTo>
                <a:lnTo>
                  <a:pt x="266954" y="152527"/>
                </a:lnTo>
                <a:close/>
              </a:path>
              <a:path w="568325" h="568960">
                <a:moveTo>
                  <a:pt x="568325" y="377698"/>
                </a:moveTo>
                <a:lnTo>
                  <a:pt x="530225" y="415798"/>
                </a:lnTo>
                <a:lnTo>
                  <a:pt x="568325" y="415798"/>
                </a:lnTo>
                <a:lnTo>
                  <a:pt x="568325" y="377698"/>
                </a:lnTo>
                <a:close/>
              </a:path>
              <a:path w="568325" h="568960">
                <a:moveTo>
                  <a:pt x="190626" y="0"/>
                </a:moveTo>
                <a:lnTo>
                  <a:pt x="0" y="0"/>
                </a:lnTo>
                <a:lnTo>
                  <a:pt x="0" y="190754"/>
                </a:lnTo>
                <a:lnTo>
                  <a:pt x="38100" y="152527"/>
                </a:lnTo>
                <a:lnTo>
                  <a:pt x="266954" y="152527"/>
                </a:lnTo>
                <a:lnTo>
                  <a:pt x="152526" y="38100"/>
                </a:lnTo>
                <a:lnTo>
                  <a:pt x="190626" y="0"/>
                </a:lnTo>
                <a:close/>
              </a:path>
            </a:pathLst>
          </a:custGeom>
          <a:solidFill>
            <a:srgbClr val="ACA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82063" y="4316095"/>
            <a:ext cx="1541780" cy="770890"/>
          </a:xfrm>
          <a:custGeom>
            <a:avLst/>
            <a:gdLst/>
            <a:ahLst/>
            <a:cxnLst/>
            <a:rect l="l" t="t" r="r" b="b"/>
            <a:pathLst>
              <a:path w="1541779" h="770889">
                <a:moveTo>
                  <a:pt x="1464183" y="0"/>
                </a:moveTo>
                <a:lnTo>
                  <a:pt x="76962" y="0"/>
                </a:lnTo>
                <a:lnTo>
                  <a:pt x="46988" y="6062"/>
                </a:lnTo>
                <a:lnTo>
                  <a:pt x="22526" y="22590"/>
                </a:lnTo>
                <a:lnTo>
                  <a:pt x="6042" y="47095"/>
                </a:lnTo>
                <a:lnTo>
                  <a:pt x="0" y="77088"/>
                </a:lnTo>
                <a:lnTo>
                  <a:pt x="0" y="693546"/>
                </a:lnTo>
                <a:lnTo>
                  <a:pt x="6042" y="723594"/>
                </a:lnTo>
                <a:lnTo>
                  <a:pt x="22526" y="748093"/>
                </a:lnTo>
                <a:lnTo>
                  <a:pt x="46988" y="764591"/>
                </a:lnTo>
                <a:lnTo>
                  <a:pt x="76962" y="770635"/>
                </a:lnTo>
                <a:lnTo>
                  <a:pt x="1464183" y="770635"/>
                </a:lnTo>
                <a:lnTo>
                  <a:pt x="1494176" y="764591"/>
                </a:lnTo>
                <a:lnTo>
                  <a:pt x="1518681" y="748093"/>
                </a:lnTo>
                <a:lnTo>
                  <a:pt x="1535209" y="723594"/>
                </a:lnTo>
                <a:lnTo>
                  <a:pt x="1541272" y="693546"/>
                </a:lnTo>
                <a:lnTo>
                  <a:pt x="1541272" y="77088"/>
                </a:lnTo>
                <a:lnTo>
                  <a:pt x="1535209" y="47095"/>
                </a:lnTo>
                <a:lnTo>
                  <a:pt x="1518681" y="22590"/>
                </a:lnTo>
                <a:lnTo>
                  <a:pt x="1494176" y="6062"/>
                </a:lnTo>
                <a:lnTo>
                  <a:pt x="1464183" y="0"/>
                </a:lnTo>
                <a:close/>
              </a:path>
            </a:pathLst>
          </a:custGeom>
          <a:solidFill>
            <a:srgbClr val="2F2F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82063" y="4316095"/>
            <a:ext cx="1541780" cy="770890"/>
          </a:xfrm>
          <a:custGeom>
            <a:avLst/>
            <a:gdLst/>
            <a:ahLst/>
            <a:cxnLst/>
            <a:rect l="l" t="t" r="r" b="b"/>
            <a:pathLst>
              <a:path w="1541779" h="770889">
                <a:moveTo>
                  <a:pt x="0" y="77088"/>
                </a:moveTo>
                <a:lnTo>
                  <a:pt x="6042" y="47095"/>
                </a:lnTo>
                <a:lnTo>
                  <a:pt x="22526" y="22590"/>
                </a:lnTo>
                <a:lnTo>
                  <a:pt x="46988" y="6062"/>
                </a:lnTo>
                <a:lnTo>
                  <a:pt x="76962" y="0"/>
                </a:lnTo>
                <a:lnTo>
                  <a:pt x="1464183" y="0"/>
                </a:lnTo>
                <a:lnTo>
                  <a:pt x="1494176" y="6062"/>
                </a:lnTo>
                <a:lnTo>
                  <a:pt x="1518681" y="22590"/>
                </a:lnTo>
                <a:lnTo>
                  <a:pt x="1535209" y="47095"/>
                </a:lnTo>
                <a:lnTo>
                  <a:pt x="1541272" y="77088"/>
                </a:lnTo>
                <a:lnTo>
                  <a:pt x="1541272" y="693546"/>
                </a:lnTo>
                <a:lnTo>
                  <a:pt x="1535209" y="723594"/>
                </a:lnTo>
                <a:lnTo>
                  <a:pt x="1518681" y="748093"/>
                </a:lnTo>
                <a:lnTo>
                  <a:pt x="1494176" y="764591"/>
                </a:lnTo>
                <a:lnTo>
                  <a:pt x="1464183" y="770635"/>
                </a:lnTo>
                <a:lnTo>
                  <a:pt x="76962" y="770635"/>
                </a:lnTo>
                <a:lnTo>
                  <a:pt x="46988" y="764591"/>
                </a:lnTo>
                <a:lnTo>
                  <a:pt x="22526" y="748093"/>
                </a:lnTo>
                <a:lnTo>
                  <a:pt x="6042" y="723594"/>
                </a:lnTo>
                <a:lnTo>
                  <a:pt x="0" y="693546"/>
                </a:lnTo>
                <a:lnTo>
                  <a:pt x="0" y="77088"/>
                </a:lnTo>
                <a:close/>
              </a:path>
            </a:pathLst>
          </a:custGeom>
          <a:ln w="22224">
            <a:solidFill>
              <a:srgbClr val="DEDE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638425" y="4392929"/>
            <a:ext cx="830580" cy="580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2240"/>
              </a:lnSpc>
            </a:pP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SCM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ts val="2240"/>
              </a:lnSpc>
            </a:pP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stra</a:t>
            </a:r>
            <a:r>
              <a:rPr sz="2000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egy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509136" y="3676650"/>
            <a:ext cx="568325" cy="568325"/>
          </a:xfrm>
          <a:custGeom>
            <a:avLst/>
            <a:gdLst/>
            <a:ahLst/>
            <a:cxnLst/>
            <a:rect l="l" t="t" r="r" b="b"/>
            <a:pathLst>
              <a:path w="568325" h="568325">
                <a:moveTo>
                  <a:pt x="0" y="377698"/>
                </a:moveTo>
                <a:lnTo>
                  <a:pt x="0" y="568325"/>
                </a:lnTo>
                <a:lnTo>
                  <a:pt x="190626" y="568325"/>
                </a:lnTo>
                <a:lnTo>
                  <a:pt x="152526" y="530225"/>
                </a:lnTo>
                <a:lnTo>
                  <a:pt x="266953" y="415798"/>
                </a:lnTo>
                <a:lnTo>
                  <a:pt x="38100" y="415798"/>
                </a:lnTo>
                <a:lnTo>
                  <a:pt x="0" y="377698"/>
                </a:lnTo>
                <a:close/>
              </a:path>
              <a:path w="568325" h="568325">
                <a:moveTo>
                  <a:pt x="568325" y="0"/>
                </a:moveTo>
                <a:lnTo>
                  <a:pt x="377698" y="0"/>
                </a:lnTo>
                <a:lnTo>
                  <a:pt x="415798" y="38100"/>
                </a:lnTo>
                <a:lnTo>
                  <a:pt x="38100" y="415798"/>
                </a:lnTo>
                <a:lnTo>
                  <a:pt x="266953" y="415798"/>
                </a:lnTo>
                <a:lnTo>
                  <a:pt x="530225" y="152526"/>
                </a:lnTo>
                <a:lnTo>
                  <a:pt x="568325" y="152526"/>
                </a:lnTo>
                <a:lnTo>
                  <a:pt x="568325" y="0"/>
                </a:lnTo>
                <a:close/>
              </a:path>
              <a:path w="568325" h="568325">
                <a:moveTo>
                  <a:pt x="568325" y="152526"/>
                </a:moveTo>
                <a:lnTo>
                  <a:pt x="530225" y="152526"/>
                </a:lnTo>
                <a:lnTo>
                  <a:pt x="568325" y="190626"/>
                </a:lnTo>
                <a:lnTo>
                  <a:pt x="568325" y="152526"/>
                </a:lnTo>
                <a:close/>
              </a:path>
            </a:pathLst>
          </a:custGeom>
          <a:solidFill>
            <a:srgbClr val="ACA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43555" y="1484375"/>
            <a:ext cx="4133088" cy="780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816351" y="1470660"/>
            <a:ext cx="3686555" cy="9326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90800" y="1493266"/>
            <a:ext cx="4038600" cy="685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590800" y="1493266"/>
            <a:ext cx="4038600" cy="685800"/>
          </a:xfrm>
          <a:custGeom>
            <a:avLst/>
            <a:gdLst/>
            <a:ahLst/>
            <a:cxnLst/>
            <a:rect l="l" t="t" r="r" b="b"/>
            <a:pathLst>
              <a:path w="4038600" h="685800">
                <a:moveTo>
                  <a:pt x="0" y="114300"/>
                </a:moveTo>
                <a:lnTo>
                  <a:pt x="8983" y="69758"/>
                </a:lnTo>
                <a:lnTo>
                  <a:pt x="33480" y="33432"/>
                </a:lnTo>
                <a:lnTo>
                  <a:pt x="69812" y="8965"/>
                </a:lnTo>
                <a:lnTo>
                  <a:pt x="114300" y="0"/>
                </a:lnTo>
                <a:lnTo>
                  <a:pt x="3924300" y="0"/>
                </a:lnTo>
                <a:lnTo>
                  <a:pt x="3968787" y="8965"/>
                </a:lnTo>
                <a:lnTo>
                  <a:pt x="4005119" y="33432"/>
                </a:lnTo>
                <a:lnTo>
                  <a:pt x="4029616" y="69758"/>
                </a:lnTo>
                <a:lnTo>
                  <a:pt x="4038600" y="114300"/>
                </a:lnTo>
                <a:lnTo>
                  <a:pt x="4038600" y="571373"/>
                </a:lnTo>
                <a:lnTo>
                  <a:pt x="4029616" y="615934"/>
                </a:lnTo>
                <a:lnTo>
                  <a:pt x="4005119" y="652303"/>
                </a:lnTo>
                <a:lnTo>
                  <a:pt x="3968787" y="676814"/>
                </a:lnTo>
                <a:lnTo>
                  <a:pt x="3924300" y="685800"/>
                </a:lnTo>
                <a:lnTo>
                  <a:pt x="114300" y="685800"/>
                </a:lnTo>
                <a:lnTo>
                  <a:pt x="69812" y="676814"/>
                </a:lnTo>
                <a:lnTo>
                  <a:pt x="33480" y="652303"/>
                </a:lnTo>
                <a:lnTo>
                  <a:pt x="8983" y="615934"/>
                </a:lnTo>
                <a:lnTo>
                  <a:pt x="0" y="571373"/>
                </a:lnTo>
                <a:lnTo>
                  <a:pt x="0" y="114300"/>
                </a:lnTo>
                <a:close/>
              </a:path>
            </a:pathLst>
          </a:custGeom>
          <a:ln w="15875">
            <a:solidFill>
              <a:srgbClr val="808D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088004" y="1579371"/>
            <a:ext cx="3041015" cy="4991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Corporate</a:t>
            </a:r>
            <a:r>
              <a:rPr sz="32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strategy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360164" y="2165604"/>
            <a:ext cx="355091" cy="6812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419600" y="2179066"/>
            <a:ext cx="236600" cy="5793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419600" y="2179066"/>
            <a:ext cx="236854" cy="579755"/>
          </a:xfrm>
          <a:custGeom>
            <a:avLst/>
            <a:gdLst/>
            <a:ahLst/>
            <a:cxnLst/>
            <a:rect l="l" t="t" r="r" b="b"/>
            <a:pathLst>
              <a:path w="236854" h="579755">
                <a:moveTo>
                  <a:pt x="0" y="118237"/>
                </a:moveTo>
                <a:lnTo>
                  <a:pt x="118237" y="0"/>
                </a:lnTo>
                <a:lnTo>
                  <a:pt x="236600" y="118237"/>
                </a:lnTo>
                <a:lnTo>
                  <a:pt x="177419" y="118237"/>
                </a:lnTo>
                <a:lnTo>
                  <a:pt x="177419" y="461137"/>
                </a:lnTo>
                <a:lnTo>
                  <a:pt x="236600" y="461137"/>
                </a:lnTo>
                <a:lnTo>
                  <a:pt x="118237" y="579374"/>
                </a:lnTo>
                <a:lnTo>
                  <a:pt x="0" y="461137"/>
                </a:lnTo>
                <a:lnTo>
                  <a:pt x="59182" y="461137"/>
                </a:lnTo>
                <a:lnTo>
                  <a:pt x="59182" y="118237"/>
                </a:lnTo>
                <a:lnTo>
                  <a:pt x="0" y="118237"/>
                </a:lnTo>
                <a:close/>
              </a:path>
            </a:pathLst>
          </a:custGeom>
          <a:ln w="15875">
            <a:solidFill>
              <a:srgbClr val="808D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627376" y="2234183"/>
            <a:ext cx="1679448" cy="6019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715767" y="2226564"/>
            <a:ext cx="1664208" cy="6659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849626" y="2286253"/>
            <a:ext cx="1338580" cy="4292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5585" marR="5080" indent="-222885">
              <a:lnSpc>
                <a:spcPct val="100000"/>
              </a:lnSpc>
            </a:pPr>
            <a:r>
              <a:rPr sz="1400" spc="-5" dirty="0">
                <a:latin typeface="Gulim"/>
                <a:cs typeface="Gulim"/>
              </a:rPr>
              <a:t>Constraints</a:t>
            </a:r>
            <a:r>
              <a:rPr sz="1400" spc="-85" dirty="0">
                <a:latin typeface="Gulim"/>
                <a:cs typeface="Gulim"/>
              </a:rPr>
              <a:t> </a:t>
            </a:r>
            <a:r>
              <a:rPr sz="1400" dirty="0">
                <a:latin typeface="Gulim"/>
                <a:cs typeface="Gulim"/>
              </a:rPr>
              <a:t>and  </a:t>
            </a:r>
            <a:r>
              <a:rPr sz="1400" spc="-5" dirty="0">
                <a:latin typeface="Gulim"/>
                <a:cs typeface="Gulim"/>
              </a:rPr>
              <a:t>o</a:t>
            </a:r>
            <a:r>
              <a:rPr sz="1400" dirty="0">
                <a:latin typeface="Gulim"/>
                <a:cs typeface="Gulim"/>
              </a:rPr>
              <a:t>p</a:t>
            </a:r>
            <a:r>
              <a:rPr sz="1400" spc="-5" dirty="0">
                <a:latin typeface="Gulim"/>
                <a:cs typeface="Gulim"/>
              </a:rPr>
              <a:t>p</a:t>
            </a:r>
            <a:r>
              <a:rPr sz="1400" dirty="0">
                <a:latin typeface="Gulim"/>
                <a:cs typeface="Gulim"/>
              </a:rPr>
              <a:t>ort</a:t>
            </a:r>
            <a:r>
              <a:rPr sz="1400" spc="-5" dirty="0">
                <a:latin typeface="Gulim"/>
                <a:cs typeface="Gulim"/>
              </a:rPr>
              <a:t>u</a:t>
            </a:r>
            <a:r>
              <a:rPr sz="1400" dirty="0">
                <a:latin typeface="Gulim"/>
                <a:cs typeface="Gulim"/>
              </a:rPr>
              <a:t>n</a:t>
            </a:r>
            <a:r>
              <a:rPr sz="1400" spc="-5" dirty="0">
                <a:latin typeface="Gulim"/>
                <a:cs typeface="Gulim"/>
              </a:rPr>
              <a:t>iti</a:t>
            </a:r>
            <a:r>
              <a:rPr sz="1400" spc="-10" dirty="0">
                <a:latin typeface="Gulim"/>
                <a:cs typeface="Gulim"/>
              </a:rPr>
              <a:t>e</a:t>
            </a:r>
            <a:r>
              <a:rPr sz="1400" dirty="0">
                <a:latin typeface="Gulim"/>
                <a:cs typeface="Gulim"/>
              </a:rPr>
              <a:t>s</a:t>
            </a:r>
            <a:endParaRPr sz="1400">
              <a:latin typeface="Gulim"/>
              <a:cs typeface="Gulim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837176" y="2296667"/>
            <a:ext cx="1679448" cy="3870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821935" y="2289048"/>
            <a:ext cx="1225296" cy="45262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956428" y="2349246"/>
            <a:ext cx="899160" cy="215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latin typeface="Gulim"/>
                <a:cs typeface="Gulim"/>
              </a:rPr>
              <a:t>Objectives</a:t>
            </a:r>
            <a:endParaRPr sz="1400">
              <a:latin typeface="Gulim"/>
              <a:cs typeface="Guli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77240" y="6185915"/>
            <a:ext cx="7543800" cy="0"/>
          </a:xfrm>
          <a:custGeom>
            <a:avLst/>
            <a:gdLst/>
            <a:ahLst/>
            <a:cxnLst/>
            <a:rect l="l" t="t" r="r" b="b"/>
            <a:pathLst>
              <a:path w="7543800">
                <a:moveTo>
                  <a:pt x="0" y="0"/>
                </a:moveTo>
                <a:lnTo>
                  <a:pt x="7543800" y="0"/>
                </a:lnTo>
              </a:path>
            </a:pathLst>
          </a:custGeom>
          <a:ln w="27431">
            <a:solidFill>
              <a:srgbClr val="A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08100" y="5300167"/>
            <a:ext cx="2282825" cy="8172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434"/>
              </a:lnSpc>
            </a:pPr>
            <a:r>
              <a:rPr sz="5400" spc="-5" dirty="0">
                <a:solidFill>
                  <a:srgbClr val="252525"/>
                </a:solidFill>
                <a:latin typeface="Impact"/>
                <a:cs typeface="Impact"/>
              </a:rPr>
              <a:t>Strategi</a:t>
            </a:r>
            <a:endParaRPr sz="5400">
              <a:latin typeface="Impact"/>
              <a:cs typeface="Impac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8200" y="2819400"/>
            <a:ext cx="7919084" cy="1903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buClr>
                <a:srgbClr val="AC0000"/>
              </a:buClr>
              <a:buFont typeface="Arial"/>
              <a:buChar char="•"/>
              <a:tabLst>
                <a:tab pos="287020" algn="l"/>
                <a:tab pos="287655" algn="l"/>
              </a:tabLst>
            </a:pPr>
            <a:r>
              <a:rPr lang="en-GB" sz="2800" spc="-5" dirty="0" err="1" smtClean="0"/>
              <a:t>Strategi</a:t>
            </a:r>
            <a:r>
              <a:rPr lang="en-GB" sz="2800" spc="-35" dirty="0" smtClean="0"/>
              <a:t> </a:t>
            </a:r>
            <a:r>
              <a:rPr lang="en-GB" sz="2800" spc="-5" dirty="0" smtClean="0"/>
              <a:t>Perusahaan</a:t>
            </a:r>
            <a:endParaRPr lang="en-US" sz="2800" spc="-5" dirty="0" smtClean="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buClr>
                <a:srgbClr val="AC0000"/>
              </a:buClr>
              <a:buFont typeface="Arial"/>
              <a:buChar char="•"/>
              <a:tabLst>
                <a:tab pos="287020" algn="l"/>
                <a:tab pos="287655" algn="l"/>
              </a:tabLst>
            </a:pPr>
            <a:r>
              <a:rPr sz="2800" spc="-5" smtClean="0">
                <a:latin typeface="Times New Roman"/>
                <a:cs typeface="Times New Roman"/>
              </a:rPr>
              <a:t>Strategi</a:t>
            </a:r>
            <a:r>
              <a:rPr sz="2800" spc="-55" smtClean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E-Bisnis</a:t>
            </a:r>
            <a:endParaRPr sz="28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670"/>
              </a:spcBef>
              <a:buClr>
                <a:srgbClr val="AC0000"/>
              </a:buClr>
              <a:buFont typeface="Arial"/>
              <a:buChar char="•"/>
              <a:tabLst>
                <a:tab pos="287020" algn="l"/>
                <a:tab pos="287655" algn="l"/>
              </a:tabLst>
            </a:pPr>
            <a:r>
              <a:rPr sz="2800" spc="-5" dirty="0">
                <a:latin typeface="Times New Roman"/>
                <a:cs typeface="Times New Roman"/>
              </a:rPr>
              <a:t>Strategi</a:t>
            </a:r>
            <a:r>
              <a:rPr sz="2800" spc="-6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Fungsional</a:t>
            </a:r>
            <a:endParaRPr sz="28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670"/>
              </a:spcBef>
              <a:buClr>
                <a:srgbClr val="AC0000"/>
              </a:buClr>
              <a:buFont typeface="Arial"/>
              <a:buChar char="•"/>
              <a:tabLst>
                <a:tab pos="287020" algn="l"/>
                <a:tab pos="287655" algn="l"/>
              </a:tabLst>
            </a:pPr>
            <a:r>
              <a:rPr sz="2800" spc="-5" dirty="0">
                <a:latin typeface="Times New Roman"/>
                <a:cs typeface="Times New Roman"/>
              </a:rPr>
              <a:t>Strategi Implementasi </a:t>
            </a:r>
            <a:r>
              <a:rPr sz="2800" dirty="0">
                <a:latin typeface="Times New Roman"/>
                <a:cs typeface="Times New Roman"/>
              </a:rPr>
              <a:t>(berdasarkan prosedur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operasi)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0739" y="5300167"/>
            <a:ext cx="5784850" cy="8172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434"/>
              </a:lnSpc>
            </a:pPr>
            <a:r>
              <a:rPr sz="5400" spc="-5" dirty="0">
                <a:solidFill>
                  <a:srgbClr val="252525"/>
                </a:solidFill>
                <a:latin typeface="Impact"/>
                <a:cs typeface="Impact"/>
              </a:rPr>
              <a:t>Strategi</a:t>
            </a:r>
            <a:r>
              <a:rPr sz="5400" spc="-6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5400" dirty="0">
                <a:solidFill>
                  <a:srgbClr val="252525"/>
                </a:solidFill>
                <a:latin typeface="Impact"/>
                <a:cs typeface="Impact"/>
              </a:rPr>
              <a:t>Perusahaan</a:t>
            </a:r>
            <a:endParaRPr sz="5400">
              <a:latin typeface="Impact"/>
              <a:cs typeface="Impac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1895" y="231647"/>
            <a:ext cx="8234172" cy="50993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0739" y="5300167"/>
            <a:ext cx="4648835" cy="8172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434"/>
              </a:lnSpc>
            </a:pPr>
            <a:r>
              <a:rPr sz="5400" spc="-5" dirty="0">
                <a:solidFill>
                  <a:srgbClr val="252525"/>
                </a:solidFill>
                <a:latin typeface="Impact"/>
                <a:cs typeface="Impact"/>
              </a:rPr>
              <a:t>Strategi</a:t>
            </a:r>
            <a:r>
              <a:rPr sz="5400" spc="-4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5400" spc="-10" dirty="0">
                <a:solidFill>
                  <a:srgbClr val="252525"/>
                </a:solidFill>
                <a:latin typeface="Impact"/>
                <a:cs typeface="Impact"/>
              </a:rPr>
              <a:t>E-Bisnis</a:t>
            </a:r>
            <a:endParaRPr sz="5400">
              <a:latin typeface="Impact"/>
              <a:cs typeface="Impac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03247" y="699516"/>
            <a:ext cx="6089904" cy="1487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77240" y="6185915"/>
            <a:ext cx="7543800" cy="0"/>
          </a:xfrm>
          <a:custGeom>
            <a:avLst/>
            <a:gdLst/>
            <a:ahLst/>
            <a:cxnLst/>
            <a:rect l="l" t="t" r="r" b="b"/>
            <a:pathLst>
              <a:path w="7543800">
                <a:moveTo>
                  <a:pt x="0" y="0"/>
                </a:moveTo>
                <a:lnTo>
                  <a:pt x="7543800" y="0"/>
                </a:lnTo>
              </a:path>
            </a:pathLst>
          </a:custGeom>
          <a:ln w="27431">
            <a:solidFill>
              <a:srgbClr val="A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40739" y="5300167"/>
            <a:ext cx="5506085" cy="8172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434"/>
              </a:lnSpc>
            </a:pPr>
            <a:r>
              <a:rPr sz="5400" spc="-5" dirty="0">
                <a:solidFill>
                  <a:srgbClr val="252525"/>
                </a:solidFill>
                <a:latin typeface="Impact"/>
                <a:cs typeface="Impact"/>
              </a:rPr>
              <a:t>Strategi</a:t>
            </a:r>
            <a:r>
              <a:rPr sz="5400" spc="-7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5400" dirty="0">
                <a:solidFill>
                  <a:srgbClr val="252525"/>
                </a:solidFill>
                <a:latin typeface="Impact"/>
                <a:cs typeface="Impact"/>
              </a:rPr>
              <a:t>Fungsional</a:t>
            </a:r>
            <a:endParaRPr sz="5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0163" y="1378965"/>
            <a:ext cx="3393237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spc="-5" smtClean="0"/>
              <a:t>Marke</a:t>
            </a:r>
            <a:r>
              <a:rPr lang="en-US" spc="-5" dirty="0" smtClean="0"/>
              <a:t>ting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762000" y="2743200"/>
            <a:ext cx="7434580" cy="1450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sz="2800" spc="-5" dirty="0">
                <a:latin typeface="Times New Roman"/>
                <a:cs typeface="Times New Roman"/>
              </a:rPr>
              <a:t>Operasi &amp; Produksi (Inbound/Outbound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Logistik)</a:t>
            </a:r>
            <a:endParaRPr sz="28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670"/>
              </a:spcBef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sz="2800" spc="-5" dirty="0">
                <a:latin typeface="Times New Roman"/>
                <a:cs typeface="Times New Roman"/>
              </a:rPr>
              <a:t>Sumber Daya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Manusia</a:t>
            </a:r>
            <a:endParaRPr sz="28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670"/>
              </a:spcBef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sz="2800" spc="-5" dirty="0">
                <a:latin typeface="Times New Roman"/>
                <a:cs typeface="Times New Roman"/>
              </a:rPr>
              <a:t>Keuangan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0739" y="5300167"/>
            <a:ext cx="6332220" cy="8172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434"/>
              </a:lnSpc>
            </a:pPr>
            <a:r>
              <a:rPr sz="5400" spc="-5" dirty="0">
                <a:solidFill>
                  <a:srgbClr val="252525"/>
                </a:solidFill>
                <a:latin typeface="Impact"/>
                <a:cs typeface="Impact"/>
              </a:rPr>
              <a:t>Strategi</a:t>
            </a:r>
            <a:r>
              <a:rPr sz="5400" spc="-7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5400" dirty="0">
                <a:solidFill>
                  <a:srgbClr val="252525"/>
                </a:solidFill>
                <a:latin typeface="Impact"/>
                <a:cs typeface="Impact"/>
              </a:rPr>
              <a:t>Implementasi</a:t>
            </a:r>
            <a:endParaRPr sz="5400">
              <a:latin typeface="Impact"/>
              <a:cs typeface="Impac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96567" y="1438655"/>
            <a:ext cx="6333744" cy="29504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77240" y="6185915"/>
            <a:ext cx="7543800" cy="0"/>
          </a:xfrm>
          <a:custGeom>
            <a:avLst/>
            <a:gdLst/>
            <a:ahLst/>
            <a:cxnLst/>
            <a:rect l="l" t="t" r="r" b="b"/>
            <a:pathLst>
              <a:path w="7543800">
                <a:moveTo>
                  <a:pt x="0" y="0"/>
                </a:moveTo>
                <a:lnTo>
                  <a:pt x="7543800" y="0"/>
                </a:lnTo>
              </a:path>
            </a:pathLst>
          </a:custGeom>
          <a:ln w="27431">
            <a:solidFill>
              <a:srgbClr val="A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17244" y="6186932"/>
            <a:ext cx="6990715" cy="608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4790"/>
              </a:lnSpc>
            </a:pPr>
            <a:r>
              <a:rPr sz="4000" spc="-10" dirty="0">
                <a:solidFill>
                  <a:srgbClr val="252525"/>
                </a:solidFill>
                <a:latin typeface="Impact"/>
                <a:cs typeface="Impact"/>
              </a:rPr>
              <a:t>Contoh Studi </a:t>
            </a:r>
            <a:r>
              <a:rPr sz="4000" spc="-5" dirty="0">
                <a:solidFill>
                  <a:srgbClr val="252525"/>
                </a:solidFill>
                <a:latin typeface="Impact"/>
                <a:cs typeface="Impact"/>
              </a:rPr>
              <a:t>Kasus :</a:t>
            </a:r>
            <a:r>
              <a:rPr sz="4000" spc="2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4000" spc="5" dirty="0">
                <a:solidFill>
                  <a:srgbClr val="252525"/>
                </a:solidFill>
                <a:latin typeface="Impact"/>
                <a:cs typeface="Impact"/>
              </a:rPr>
              <a:t>AMAZON.COM</a:t>
            </a:r>
            <a:endParaRPr sz="4000">
              <a:latin typeface="Impact"/>
              <a:cs typeface="Impac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554721" y="457200"/>
            <a:ext cx="1524000" cy="152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17244" y="490473"/>
            <a:ext cx="6623684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tabLst>
                <a:tab pos="354965" algn="l"/>
                <a:tab pos="355600" algn="l"/>
                <a:tab pos="2221230" algn="l"/>
                <a:tab pos="3650615" algn="l"/>
                <a:tab pos="4591050" algn="l"/>
                <a:tab pos="5726430" algn="l"/>
              </a:tabLst>
            </a:pPr>
            <a:endParaRPr spc="-5" dirty="0"/>
          </a:p>
        </p:txBody>
      </p:sp>
      <p:sp>
        <p:nvSpPr>
          <p:cNvPr id="7" name="object 7"/>
          <p:cNvSpPr txBox="1"/>
          <p:nvPr/>
        </p:nvSpPr>
        <p:spPr>
          <a:xfrm>
            <a:off x="917244" y="917194"/>
            <a:ext cx="6623684" cy="9515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965">
              <a:lnSpc>
                <a:spcPct val="100000"/>
              </a:lnSpc>
            </a:pPr>
            <a:endParaRPr sz="2800" smtClean="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  <a:tab pos="1726564" algn="l"/>
                <a:tab pos="2470785" algn="l"/>
                <a:tab pos="3916045" algn="l"/>
                <a:tab pos="5231130" algn="l"/>
              </a:tabLst>
            </a:pPr>
            <a:r>
              <a:rPr sz="2800" spc="-5" smtClean="0">
                <a:latin typeface="Times New Roman"/>
                <a:cs typeface="Times New Roman"/>
              </a:rPr>
              <a:t>Pertama</a:t>
            </a:r>
            <a:r>
              <a:rPr sz="2800" spc="-5" dirty="0">
                <a:latin typeface="Times New Roman"/>
                <a:cs typeface="Times New Roman"/>
              </a:rPr>
              <a:t>	</a:t>
            </a:r>
            <a:r>
              <a:rPr sz="2800" spc="0" dirty="0">
                <a:latin typeface="Times New Roman"/>
                <a:cs typeface="Times New Roman"/>
              </a:rPr>
              <a:t>k</a:t>
            </a:r>
            <a:r>
              <a:rPr sz="2800" spc="-5" dirty="0">
                <a:latin typeface="Times New Roman"/>
                <a:cs typeface="Times New Roman"/>
              </a:rPr>
              <a:t>ali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be</a:t>
            </a:r>
            <a:r>
              <a:rPr sz="2800" spc="-5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ger</a:t>
            </a:r>
            <a:r>
              <a:rPr sz="2800" spc="-20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k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bisnis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pen</a:t>
            </a:r>
            <a:r>
              <a:rPr sz="2800" dirty="0">
                <a:latin typeface="Times New Roman"/>
                <a:cs typeface="Times New Roman"/>
              </a:rPr>
              <a:t>j</a:t>
            </a:r>
            <a:r>
              <a:rPr sz="2800" spc="-5" dirty="0">
                <a:latin typeface="Times New Roman"/>
                <a:cs typeface="Times New Roman"/>
              </a:rPr>
              <a:t>ual</a:t>
            </a:r>
            <a:r>
              <a:rPr sz="2800" spc="-20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n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60094" y="1856359"/>
            <a:ext cx="2192020" cy="43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202690" algn="l"/>
              </a:tabLst>
            </a:pPr>
            <a:r>
              <a:rPr sz="2800" spc="-5" dirty="0">
                <a:latin typeface="Times New Roman"/>
                <a:cs typeface="Times New Roman"/>
              </a:rPr>
              <a:t>buku	o</a:t>
            </a:r>
            <a:r>
              <a:rPr sz="2800" spc="-20" dirty="0">
                <a:latin typeface="Times New Roman"/>
                <a:cs typeface="Times New Roman"/>
              </a:rPr>
              <a:t>n</a:t>
            </a:r>
            <a:r>
              <a:rPr sz="2800" spc="-5" dirty="0">
                <a:latin typeface="Times New Roman"/>
                <a:cs typeface="Times New Roman"/>
              </a:rPr>
              <a:t>li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5" dirty="0">
                <a:latin typeface="Times New Roman"/>
                <a:cs typeface="Times New Roman"/>
              </a:rPr>
              <a:t>e,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03090" y="1856359"/>
            <a:ext cx="3637915" cy="8648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888489" algn="l"/>
              </a:tabLst>
            </a:pPr>
            <a:r>
              <a:rPr sz="2800" spc="-5" dirty="0">
                <a:latin typeface="Times New Roman"/>
                <a:cs typeface="Times New Roman"/>
              </a:rPr>
              <a:t>k</a:t>
            </a:r>
            <a:r>
              <a:rPr sz="2800" spc="-20" dirty="0">
                <a:latin typeface="Times New Roman"/>
                <a:cs typeface="Times New Roman"/>
              </a:rPr>
              <a:t>e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-5" dirty="0">
                <a:latin typeface="Times New Roman"/>
                <a:cs typeface="Times New Roman"/>
              </a:rPr>
              <a:t>ian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spc="-20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5" dirty="0">
                <a:latin typeface="Times New Roman"/>
                <a:cs typeface="Times New Roman"/>
              </a:rPr>
              <a:t>rl</a:t>
            </a:r>
            <a:r>
              <a:rPr sz="2800" dirty="0">
                <a:latin typeface="Times New Roman"/>
                <a:cs typeface="Times New Roman"/>
              </a:rPr>
              <a:t>u</a:t>
            </a:r>
            <a:r>
              <a:rPr sz="2800" spc="-5" dirty="0">
                <a:latin typeface="Times New Roman"/>
                <a:cs typeface="Times New Roman"/>
              </a:rPr>
              <a:t>as</a:t>
            </a:r>
            <a:endParaRPr sz="2800">
              <a:latin typeface="Times New Roman"/>
              <a:cs typeface="Times New Roman"/>
            </a:endParaRPr>
          </a:p>
          <a:p>
            <a:pPr marL="48895">
              <a:lnSpc>
                <a:spcPct val="100000"/>
              </a:lnSpc>
              <a:tabLst>
                <a:tab pos="1597660" algn="l"/>
                <a:tab pos="2615565" algn="l"/>
              </a:tabLst>
            </a:pPr>
            <a:r>
              <a:rPr sz="2800" spc="-5" dirty="0">
                <a:latin typeface="Times New Roman"/>
                <a:cs typeface="Times New Roman"/>
              </a:rPr>
              <a:t>sejumlah	besar	produk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60094" y="2283078"/>
            <a:ext cx="2436495" cy="8648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  <a:tabLst>
                <a:tab pos="615950" algn="l"/>
                <a:tab pos="1612900" algn="l"/>
              </a:tabLst>
            </a:pPr>
            <a:r>
              <a:rPr sz="2800" dirty="0">
                <a:latin typeface="Times New Roman"/>
                <a:cs typeface="Times New Roman"/>
              </a:rPr>
              <a:t>k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-</a:t>
            </a:r>
            <a:r>
              <a:rPr sz="2800" spc="-5" dirty="0">
                <a:latin typeface="Times New Roman"/>
                <a:cs typeface="Times New Roman"/>
              </a:rPr>
              <a:t>tail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5" dirty="0">
                <a:latin typeface="Times New Roman"/>
                <a:cs typeface="Times New Roman"/>
              </a:rPr>
              <a:t>tuk  dan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-5">
                <a:latin typeface="Times New Roman"/>
                <a:cs typeface="Times New Roman"/>
              </a:rPr>
              <a:t>layanan</a:t>
            </a:r>
            <a:r>
              <a:rPr sz="2800" spc="-5" smtClean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80160" y="5745478"/>
            <a:ext cx="2316479" cy="11125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95780" y="3469385"/>
            <a:ext cx="2286000" cy="2286635"/>
          </a:xfrm>
          <a:custGeom>
            <a:avLst/>
            <a:gdLst/>
            <a:ahLst/>
            <a:cxnLst/>
            <a:rect l="l" t="t" r="r" b="b"/>
            <a:pathLst>
              <a:path w="2286000" h="2286635">
                <a:moveTo>
                  <a:pt x="2089531" y="0"/>
                </a:moveTo>
                <a:lnTo>
                  <a:pt x="196469" y="0"/>
                </a:lnTo>
                <a:lnTo>
                  <a:pt x="151435" y="5191"/>
                </a:lnTo>
                <a:lnTo>
                  <a:pt x="110088" y="19977"/>
                </a:lnTo>
                <a:lnTo>
                  <a:pt x="73608" y="43177"/>
                </a:lnTo>
                <a:lnTo>
                  <a:pt x="43177" y="73608"/>
                </a:lnTo>
                <a:lnTo>
                  <a:pt x="19977" y="110088"/>
                </a:lnTo>
                <a:lnTo>
                  <a:pt x="5191" y="151435"/>
                </a:lnTo>
                <a:lnTo>
                  <a:pt x="0" y="196469"/>
                </a:lnTo>
                <a:lnTo>
                  <a:pt x="0" y="2089530"/>
                </a:lnTo>
                <a:lnTo>
                  <a:pt x="5191" y="2134598"/>
                </a:lnTo>
                <a:lnTo>
                  <a:pt x="19977" y="2175963"/>
                </a:lnTo>
                <a:lnTo>
                  <a:pt x="43177" y="2212449"/>
                </a:lnTo>
                <a:lnTo>
                  <a:pt x="73608" y="2242877"/>
                </a:lnTo>
                <a:lnTo>
                  <a:pt x="110088" y="2266070"/>
                </a:lnTo>
                <a:lnTo>
                  <a:pt x="151435" y="2280849"/>
                </a:lnTo>
                <a:lnTo>
                  <a:pt x="196469" y="2286038"/>
                </a:lnTo>
                <a:lnTo>
                  <a:pt x="2089531" y="2286038"/>
                </a:lnTo>
                <a:lnTo>
                  <a:pt x="2134604" y="2280849"/>
                </a:lnTo>
                <a:lnTo>
                  <a:pt x="2175967" y="2266070"/>
                </a:lnTo>
                <a:lnTo>
                  <a:pt x="2212445" y="2242877"/>
                </a:lnTo>
                <a:lnTo>
                  <a:pt x="2242862" y="2212449"/>
                </a:lnTo>
                <a:lnTo>
                  <a:pt x="2266044" y="2175963"/>
                </a:lnTo>
                <a:lnTo>
                  <a:pt x="2280815" y="2134598"/>
                </a:lnTo>
                <a:lnTo>
                  <a:pt x="2285999" y="2089530"/>
                </a:lnTo>
                <a:lnTo>
                  <a:pt x="2285999" y="196469"/>
                </a:lnTo>
                <a:lnTo>
                  <a:pt x="2280815" y="151435"/>
                </a:lnTo>
                <a:lnTo>
                  <a:pt x="2266044" y="110088"/>
                </a:lnTo>
                <a:lnTo>
                  <a:pt x="2242862" y="73608"/>
                </a:lnTo>
                <a:lnTo>
                  <a:pt x="2212445" y="43177"/>
                </a:lnTo>
                <a:lnTo>
                  <a:pt x="2175967" y="19977"/>
                </a:lnTo>
                <a:lnTo>
                  <a:pt x="2134604" y="5191"/>
                </a:lnTo>
                <a:lnTo>
                  <a:pt x="2089531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95780" y="3469385"/>
            <a:ext cx="2285999" cy="22860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564123" y="3284220"/>
            <a:ext cx="1560576" cy="25069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724655" y="3375659"/>
            <a:ext cx="2025396" cy="24338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87895" y="3360420"/>
            <a:ext cx="1664207" cy="22113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7240" y="0"/>
            <a:ext cx="7543800" cy="381000"/>
          </a:xfrm>
          <a:custGeom>
            <a:avLst/>
            <a:gdLst/>
            <a:ahLst/>
            <a:cxnLst/>
            <a:rect l="l" t="t" r="r" b="b"/>
            <a:pathLst>
              <a:path w="7543800" h="381000">
                <a:moveTo>
                  <a:pt x="0" y="381000"/>
                </a:moveTo>
                <a:lnTo>
                  <a:pt x="7543800" y="381000"/>
                </a:lnTo>
                <a:lnTo>
                  <a:pt x="7543800" y="0"/>
                </a:lnTo>
                <a:lnTo>
                  <a:pt x="0" y="0"/>
                </a:lnTo>
                <a:lnTo>
                  <a:pt x="0" y="381000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40" y="6185915"/>
            <a:ext cx="7543800" cy="0"/>
          </a:xfrm>
          <a:custGeom>
            <a:avLst/>
            <a:gdLst/>
            <a:ahLst/>
            <a:cxnLst/>
            <a:rect l="l" t="t" r="r" b="b"/>
            <a:pathLst>
              <a:path w="7543800">
                <a:moveTo>
                  <a:pt x="0" y="0"/>
                </a:moveTo>
                <a:lnTo>
                  <a:pt x="7543800" y="0"/>
                </a:lnTo>
              </a:path>
            </a:pathLst>
          </a:custGeom>
          <a:ln w="27431">
            <a:solidFill>
              <a:srgbClr val="A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48640">
              <a:lnSpc>
                <a:spcPct val="100000"/>
              </a:lnSpc>
            </a:pPr>
            <a:r>
              <a:rPr sz="4400" spc="10" dirty="0">
                <a:solidFill>
                  <a:srgbClr val="252525"/>
                </a:solidFill>
                <a:latin typeface="Impact"/>
                <a:cs typeface="Impact"/>
              </a:rPr>
              <a:t>AMAZON.COM </a:t>
            </a:r>
            <a:r>
              <a:rPr sz="4400" dirty="0">
                <a:solidFill>
                  <a:srgbClr val="252525"/>
                </a:solidFill>
                <a:latin typeface="Impact"/>
                <a:cs typeface="Impact"/>
              </a:rPr>
              <a:t>tetap</a:t>
            </a:r>
            <a:r>
              <a:rPr sz="4400" spc="-12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4400" spc="10" dirty="0">
                <a:solidFill>
                  <a:srgbClr val="252525"/>
                </a:solidFill>
                <a:latin typeface="Impact"/>
                <a:cs typeface="Impact"/>
              </a:rPr>
              <a:t>bertahan</a:t>
            </a:r>
            <a:endParaRPr sz="4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305800" cy="21580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35990" indent="-274320">
              <a:lnSpc>
                <a:spcPct val="100000"/>
              </a:lnSpc>
              <a:buClr>
                <a:srgbClr val="AC0000"/>
              </a:buClr>
              <a:buFont typeface="Arial"/>
              <a:buChar char="•"/>
              <a:tabLst>
                <a:tab pos="935355" algn="l"/>
                <a:tab pos="935990" algn="l"/>
              </a:tabLst>
            </a:pPr>
            <a:r>
              <a:rPr spc="-5" dirty="0"/>
              <a:t>Niat baik </a:t>
            </a:r>
            <a:r>
              <a:rPr dirty="0"/>
              <a:t>investor </a:t>
            </a:r>
            <a:r>
              <a:rPr spc="-5" dirty="0"/>
              <a:t>dan pemberi</a:t>
            </a:r>
            <a:r>
              <a:rPr spc="-35" dirty="0"/>
              <a:t> </a:t>
            </a:r>
            <a:r>
              <a:rPr dirty="0"/>
              <a:t>hutang.</a:t>
            </a:r>
          </a:p>
          <a:p>
            <a:pPr marL="935990" indent="-274320">
              <a:lnSpc>
                <a:spcPct val="100000"/>
              </a:lnSpc>
              <a:spcBef>
                <a:spcPts val="675"/>
              </a:spcBef>
              <a:buClr>
                <a:srgbClr val="AC0000"/>
              </a:buClr>
              <a:buFont typeface="Arial"/>
              <a:buChar char="•"/>
              <a:tabLst>
                <a:tab pos="935355" algn="l"/>
                <a:tab pos="935990" algn="l"/>
              </a:tabLst>
            </a:pPr>
            <a:r>
              <a:rPr spc="-5" dirty="0"/>
              <a:t>Mereka melihat model </a:t>
            </a:r>
            <a:r>
              <a:rPr dirty="0"/>
              <a:t>bisnis </a:t>
            </a:r>
            <a:r>
              <a:rPr spc="-5" dirty="0"/>
              <a:t>AMAZON</a:t>
            </a:r>
            <a:r>
              <a:rPr spc="-10" dirty="0"/>
              <a:t> menjanjikan</a:t>
            </a:r>
          </a:p>
          <a:p>
            <a:pPr marL="935355">
              <a:lnSpc>
                <a:spcPct val="100000"/>
              </a:lnSpc>
            </a:pPr>
            <a:r>
              <a:rPr spc="-5" dirty="0"/>
              <a:t>keuntungan dimasa</a:t>
            </a:r>
            <a:r>
              <a:rPr spc="-30" dirty="0"/>
              <a:t> </a:t>
            </a:r>
            <a:r>
              <a:rPr spc="-5"/>
              <a:t>depan</a:t>
            </a:r>
            <a:r>
              <a:rPr spc="-5" smtClean="0"/>
              <a:t>.</a:t>
            </a:r>
            <a:endParaRPr spc="-5" dirty="0"/>
          </a:p>
        </p:txBody>
      </p:sp>
      <p:sp>
        <p:nvSpPr>
          <p:cNvPr id="6" name="object 6"/>
          <p:cNvSpPr/>
          <p:nvPr/>
        </p:nvSpPr>
        <p:spPr>
          <a:xfrm>
            <a:off x="6647688" y="4361686"/>
            <a:ext cx="2496311" cy="24963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42759" y="4556759"/>
            <a:ext cx="2301240" cy="23012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77240" y="6185915"/>
            <a:ext cx="7543800" cy="0"/>
          </a:xfrm>
          <a:custGeom>
            <a:avLst/>
            <a:gdLst/>
            <a:ahLst/>
            <a:cxnLst/>
            <a:rect l="l" t="t" r="r" b="b"/>
            <a:pathLst>
              <a:path w="7543800">
                <a:moveTo>
                  <a:pt x="0" y="0"/>
                </a:moveTo>
                <a:lnTo>
                  <a:pt x="7543800" y="0"/>
                </a:lnTo>
              </a:path>
            </a:pathLst>
          </a:custGeom>
          <a:ln w="27431">
            <a:solidFill>
              <a:srgbClr val="A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2165" marR="5080" indent="-274320">
              <a:lnSpc>
                <a:spcPct val="100000"/>
              </a:lnSpc>
              <a:buClr>
                <a:srgbClr val="AC0000"/>
              </a:buClr>
              <a:buFont typeface="Arial"/>
              <a:buChar char="•"/>
              <a:tabLst>
                <a:tab pos="811530" algn="l"/>
                <a:tab pos="812165" algn="l"/>
                <a:tab pos="1854835" algn="l"/>
                <a:tab pos="2814955" algn="l"/>
                <a:tab pos="4537075" algn="l"/>
                <a:tab pos="6471285" algn="l"/>
                <a:tab pos="7421245" algn="l"/>
              </a:tabLst>
            </a:pPr>
            <a:endParaRPr spc="-30" dirty="0"/>
          </a:p>
        </p:txBody>
      </p:sp>
      <p:sp>
        <p:nvSpPr>
          <p:cNvPr id="5" name="object 5"/>
          <p:cNvSpPr txBox="1"/>
          <p:nvPr/>
        </p:nvSpPr>
        <p:spPr>
          <a:xfrm>
            <a:off x="840739" y="1390269"/>
            <a:ext cx="7921625" cy="5647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2425" marR="5080" indent="-274320" algn="just">
              <a:lnSpc>
                <a:spcPct val="100000"/>
              </a:lnSpc>
              <a:buClr>
                <a:srgbClr val="AC0000"/>
              </a:buClr>
              <a:buFont typeface="Arial"/>
              <a:buChar char="•"/>
              <a:tabLst>
                <a:tab pos="353060" algn="l"/>
              </a:tabLst>
            </a:pPr>
            <a:r>
              <a:rPr sz="2800" spc="-5" dirty="0">
                <a:latin typeface="Times New Roman"/>
                <a:cs typeface="Times New Roman"/>
              </a:rPr>
              <a:t>Pada </a:t>
            </a:r>
            <a:r>
              <a:rPr sz="2800" spc="-10" dirty="0">
                <a:latin typeface="Times New Roman"/>
                <a:cs typeface="Times New Roman"/>
              </a:rPr>
              <a:t>masa </a:t>
            </a:r>
            <a:r>
              <a:rPr sz="2800" dirty="0">
                <a:latin typeface="Times New Roman"/>
                <a:cs typeface="Times New Roman"/>
              </a:rPr>
              <a:t>itu, </a:t>
            </a:r>
            <a:r>
              <a:rPr sz="2800" spc="-5" dirty="0">
                <a:latin typeface="Times New Roman"/>
                <a:cs typeface="Times New Roman"/>
              </a:rPr>
              <a:t>seperti perusahaan dot-com lainnya,  nialai pasar AMAZON menurun dari </a:t>
            </a:r>
            <a:r>
              <a:rPr sz="2800" dirty="0">
                <a:latin typeface="Times New Roman"/>
                <a:cs typeface="Times New Roman"/>
              </a:rPr>
              <a:t>$23 </a:t>
            </a:r>
            <a:r>
              <a:rPr sz="2800" spc="-5" dirty="0">
                <a:latin typeface="Times New Roman"/>
                <a:cs typeface="Times New Roman"/>
              </a:rPr>
              <a:t>miliar  menjadi </a:t>
            </a:r>
            <a:r>
              <a:rPr sz="2800" dirty="0">
                <a:latin typeface="Times New Roman"/>
                <a:cs typeface="Times New Roman"/>
              </a:rPr>
              <a:t>$16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spc="-25">
                <a:latin typeface="Times New Roman"/>
                <a:cs typeface="Times New Roman"/>
              </a:rPr>
              <a:t>miliar</a:t>
            </a:r>
            <a:r>
              <a:rPr sz="2800" spc="-25" smtClean="0">
                <a:latin typeface="Times New Roman"/>
                <a:cs typeface="Times New Roman"/>
              </a:rPr>
              <a:t>.</a:t>
            </a:r>
            <a:endParaRPr lang="en-US" sz="2800" spc="-25" dirty="0" smtClean="0">
              <a:latin typeface="Times New Roman"/>
              <a:cs typeface="Times New Roman"/>
            </a:endParaRPr>
          </a:p>
          <a:p>
            <a:pPr marL="352425" marR="5080" indent="-274320" algn="just">
              <a:lnSpc>
                <a:spcPct val="100000"/>
              </a:lnSpc>
              <a:buClr>
                <a:srgbClr val="AC0000"/>
              </a:buClr>
              <a:buFont typeface="Arial"/>
              <a:buChar char="•"/>
              <a:tabLst>
                <a:tab pos="353060" algn="l"/>
              </a:tabLst>
            </a:pPr>
            <a:r>
              <a:rPr lang="en-GB" sz="2800" spc="-204" dirty="0" err="1" smtClean="0"/>
              <a:t>T</a:t>
            </a:r>
            <a:r>
              <a:rPr lang="en-GB" sz="2800" spc="-5" dirty="0" err="1" smtClean="0"/>
              <a:t>ahun</a:t>
            </a:r>
            <a:r>
              <a:rPr lang="en-GB" sz="2800" dirty="0" smtClean="0"/>
              <a:t>	1999</a:t>
            </a:r>
            <a:r>
              <a:rPr lang="en-GB" sz="2800" spc="-5" dirty="0" smtClean="0"/>
              <a:t>,</a:t>
            </a:r>
            <a:r>
              <a:rPr lang="en-GB" sz="2800" dirty="0" smtClean="0"/>
              <a:t>	</a:t>
            </a:r>
            <a:r>
              <a:rPr lang="en-GB" sz="2800" spc="-5" dirty="0" smtClean="0"/>
              <a:t>AM</a:t>
            </a:r>
            <a:r>
              <a:rPr lang="en-GB" sz="2800" spc="0" dirty="0" smtClean="0"/>
              <a:t>A</a:t>
            </a:r>
            <a:r>
              <a:rPr lang="en-GB" sz="2800" spc="-5" dirty="0" smtClean="0"/>
              <a:t>ZON</a:t>
            </a:r>
            <a:r>
              <a:rPr lang="en-GB" sz="2800" dirty="0" smtClean="0"/>
              <a:t>	</a:t>
            </a:r>
            <a:r>
              <a:rPr lang="en-GB" sz="2800" spc="-20" dirty="0" err="1" smtClean="0"/>
              <a:t>m</a:t>
            </a:r>
            <a:r>
              <a:rPr lang="en-GB" sz="2800" spc="-5" dirty="0" err="1" smtClean="0"/>
              <a:t>e</a:t>
            </a:r>
            <a:r>
              <a:rPr lang="en-GB" sz="2800" spc="-15" dirty="0" err="1" smtClean="0"/>
              <a:t>m</a:t>
            </a:r>
            <a:r>
              <a:rPr lang="en-GB" sz="2800" spc="-5" dirty="0" err="1" smtClean="0"/>
              <a:t>erlu</a:t>
            </a:r>
            <a:r>
              <a:rPr lang="en-GB" sz="2800" spc="0" dirty="0" err="1" smtClean="0"/>
              <a:t>k</a:t>
            </a:r>
            <a:r>
              <a:rPr lang="en-GB" sz="2800" spc="-5" dirty="0" err="1" smtClean="0"/>
              <a:t>an</a:t>
            </a:r>
            <a:r>
              <a:rPr lang="en-GB" sz="2800" dirty="0" smtClean="0"/>
              <a:t>	</a:t>
            </a:r>
            <a:r>
              <a:rPr lang="en-GB" sz="2800" spc="-5" dirty="0" err="1" smtClean="0"/>
              <a:t>u</a:t>
            </a:r>
            <a:r>
              <a:rPr lang="en-GB" sz="2800" dirty="0" err="1" smtClean="0"/>
              <a:t>t</a:t>
            </a:r>
            <a:r>
              <a:rPr lang="en-GB" sz="2800" spc="-5" dirty="0" err="1" smtClean="0"/>
              <a:t>ang</a:t>
            </a:r>
            <a:r>
              <a:rPr lang="en-GB" sz="2800" dirty="0" smtClean="0"/>
              <a:t>	</a:t>
            </a:r>
            <a:r>
              <a:rPr lang="en-GB" sz="2800" spc="-5" dirty="0" err="1" smtClean="0"/>
              <a:t>ja</a:t>
            </a:r>
            <a:r>
              <a:rPr lang="en-GB" sz="2800" spc="-15" dirty="0" err="1" smtClean="0"/>
              <a:t>n</a:t>
            </a:r>
            <a:r>
              <a:rPr lang="en-GB" sz="2800" spc="-5" dirty="0" err="1" smtClean="0"/>
              <a:t>g</a:t>
            </a:r>
            <a:r>
              <a:rPr lang="en-GB" sz="2800" dirty="0" err="1" smtClean="0"/>
              <a:t>k</a:t>
            </a:r>
            <a:r>
              <a:rPr lang="en-GB" sz="2800" spc="-5" dirty="0" err="1" smtClean="0"/>
              <a:t>a</a:t>
            </a:r>
            <a:r>
              <a:rPr lang="en-GB" sz="2800" spc="-5" dirty="0" smtClean="0"/>
              <a:t>  </a:t>
            </a:r>
            <a:r>
              <a:rPr lang="en-GB" sz="2800" spc="-5" dirty="0" err="1" smtClean="0"/>
              <a:t>panjang</a:t>
            </a:r>
            <a:r>
              <a:rPr lang="en-GB" sz="2800" spc="-5" dirty="0" smtClean="0"/>
              <a:t> </a:t>
            </a:r>
            <a:r>
              <a:rPr lang="en-GB" sz="2800" dirty="0" err="1" smtClean="0"/>
              <a:t>ke</a:t>
            </a:r>
            <a:r>
              <a:rPr lang="en-GB" sz="2800" dirty="0" smtClean="0"/>
              <a:t> investor </a:t>
            </a:r>
            <a:r>
              <a:rPr lang="en-GB" sz="2800" spc="-5" dirty="0" err="1" smtClean="0"/>
              <a:t>sebesar</a:t>
            </a:r>
            <a:r>
              <a:rPr lang="en-GB" sz="2800" spc="-5" dirty="0" smtClean="0"/>
              <a:t> $1,5</a:t>
            </a:r>
            <a:r>
              <a:rPr lang="en-GB" sz="2800" spc="-25" dirty="0" smtClean="0"/>
              <a:t> </a:t>
            </a:r>
            <a:r>
              <a:rPr lang="en-GB" sz="2800" spc="-30" dirty="0" err="1" smtClean="0"/>
              <a:t>miliar</a:t>
            </a:r>
            <a:r>
              <a:rPr lang="en-GB" sz="2800" spc="-30" dirty="0" smtClean="0"/>
              <a:t>.</a:t>
            </a:r>
            <a:endParaRPr sz="2800">
              <a:latin typeface="Times New Roman"/>
              <a:cs typeface="Times New Roman"/>
            </a:endParaRPr>
          </a:p>
          <a:p>
            <a:pPr marL="352425" marR="6350" indent="-274320" algn="just">
              <a:lnSpc>
                <a:spcPct val="100000"/>
              </a:lnSpc>
              <a:spcBef>
                <a:spcPts val="670"/>
              </a:spcBef>
              <a:buClr>
                <a:srgbClr val="AC0000"/>
              </a:buClr>
              <a:buFont typeface="Arial"/>
              <a:buChar char="•"/>
              <a:tabLst>
                <a:tab pos="353060" algn="l"/>
              </a:tabLst>
            </a:pPr>
            <a:r>
              <a:rPr sz="2800" spc="-5" dirty="0">
                <a:latin typeface="Times New Roman"/>
                <a:cs typeface="Times New Roman"/>
              </a:rPr>
              <a:t>AMAZON menjaga loyalitas </a:t>
            </a:r>
            <a:r>
              <a:rPr sz="2800" dirty="0">
                <a:latin typeface="Times New Roman"/>
                <a:cs typeface="Times New Roman"/>
              </a:rPr>
              <a:t>investor </a:t>
            </a:r>
            <a:r>
              <a:rPr sz="2800" spc="-5" dirty="0">
                <a:latin typeface="Times New Roman"/>
                <a:cs typeface="Times New Roman"/>
              </a:rPr>
              <a:t>dengan </a:t>
            </a:r>
            <a:r>
              <a:rPr sz="2800" spc="-10" dirty="0">
                <a:latin typeface="Times New Roman"/>
                <a:cs typeface="Times New Roman"/>
              </a:rPr>
              <a:t>cara  </a:t>
            </a:r>
            <a:r>
              <a:rPr sz="2800" spc="-5" dirty="0">
                <a:latin typeface="Times New Roman"/>
                <a:cs typeface="Times New Roman"/>
              </a:rPr>
              <a:t>menonjolkan jumlah pengunjung </a:t>
            </a:r>
            <a:r>
              <a:rPr sz="2800" spc="-10" dirty="0">
                <a:latin typeface="Times New Roman"/>
                <a:cs typeface="Times New Roman"/>
              </a:rPr>
              <a:t>setiap </a:t>
            </a:r>
            <a:r>
              <a:rPr sz="2800" spc="-5" dirty="0">
                <a:latin typeface="Times New Roman"/>
                <a:cs typeface="Times New Roman"/>
              </a:rPr>
              <a:t>bulan  sebagai </a:t>
            </a:r>
            <a:r>
              <a:rPr sz="2800" dirty="0">
                <a:latin typeface="Times New Roman"/>
                <a:cs typeface="Times New Roman"/>
              </a:rPr>
              <a:t>indikator </a:t>
            </a:r>
            <a:r>
              <a:rPr sz="2800" spc="-5" dirty="0">
                <a:latin typeface="Times New Roman"/>
                <a:cs typeface="Times New Roman"/>
              </a:rPr>
              <a:t>kunci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pertumbuhan.</a:t>
            </a:r>
            <a:endParaRPr sz="2800">
              <a:latin typeface="Times New Roman"/>
              <a:cs typeface="Times New Roman"/>
            </a:endParaRPr>
          </a:p>
          <a:p>
            <a:pPr marL="352425" marR="6985" indent="-274320" algn="just">
              <a:lnSpc>
                <a:spcPct val="100000"/>
              </a:lnSpc>
              <a:spcBef>
                <a:spcPts val="670"/>
              </a:spcBef>
              <a:buClr>
                <a:srgbClr val="AC0000"/>
              </a:buClr>
              <a:buFont typeface="Arial"/>
              <a:buChar char="•"/>
              <a:tabLst>
                <a:tab pos="353060" algn="l"/>
              </a:tabLst>
            </a:pPr>
            <a:r>
              <a:rPr sz="2800" spc="-45" dirty="0">
                <a:latin typeface="Times New Roman"/>
                <a:cs typeface="Times New Roman"/>
              </a:rPr>
              <a:t>Tahun </a:t>
            </a:r>
            <a:r>
              <a:rPr sz="2800" dirty="0">
                <a:latin typeface="Times New Roman"/>
                <a:cs typeface="Times New Roman"/>
              </a:rPr>
              <a:t>2000, </a:t>
            </a:r>
            <a:r>
              <a:rPr sz="2800" spc="-5" dirty="0">
                <a:latin typeface="Times New Roman"/>
                <a:cs typeface="Times New Roman"/>
              </a:rPr>
              <a:t>investor </a:t>
            </a:r>
            <a:r>
              <a:rPr sz="2800" spc="-10" dirty="0">
                <a:latin typeface="Times New Roman"/>
                <a:cs typeface="Times New Roman"/>
              </a:rPr>
              <a:t>mulai </a:t>
            </a:r>
            <a:r>
              <a:rPr sz="2800" spc="-5" dirty="0">
                <a:latin typeface="Times New Roman"/>
                <a:cs typeface="Times New Roman"/>
              </a:rPr>
              <a:t>tidak sabar dan  mengharapkan keuntungan dari</a:t>
            </a:r>
            <a:r>
              <a:rPr sz="2800" spc="-14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AMAZON.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ts val="6434"/>
              </a:lnSpc>
            </a:pPr>
            <a:r>
              <a:rPr sz="5400" dirty="0">
                <a:solidFill>
                  <a:srgbClr val="252525"/>
                </a:solidFill>
                <a:latin typeface="Impact"/>
                <a:cs typeface="Impact"/>
              </a:rPr>
              <a:t>Krisis</a:t>
            </a:r>
            <a:r>
              <a:rPr sz="5400" spc="-9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5400" spc="20" dirty="0">
                <a:solidFill>
                  <a:srgbClr val="252525"/>
                </a:solidFill>
                <a:latin typeface="Impact"/>
                <a:cs typeface="Impact"/>
              </a:rPr>
              <a:t>AMAZON</a:t>
            </a:r>
            <a:endParaRPr sz="5400">
              <a:latin typeface="Impact"/>
              <a:cs typeface="Impac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086600" y="5867400"/>
            <a:ext cx="2057400" cy="9905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77240" y="6185915"/>
            <a:ext cx="7543800" cy="0"/>
          </a:xfrm>
          <a:custGeom>
            <a:avLst/>
            <a:gdLst/>
            <a:ahLst/>
            <a:cxnLst/>
            <a:rect l="l" t="t" r="r" b="b"/>
            <a:pathLst>
              <a:path w="7543800">
                <a:moveTo>
                  <a:pt x="0" y="0"/>
                </a:moveTo>
                <a:lnTo>
                  <a:pt x="7543800" y="0"/>
                </a:lnTo>
              </a:path>
            </a:pathLst>
          </a:custGeom>
          <a:ln w="27431">
            <a:solidFill>
              <a:srgbClr val="A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40739" y="5375859"/>
            <a:ext cx="4086225" cy="742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5845"/>
              </a:lnSpc>
            </a:pPr>
            <a:r>
              <a:rPr sz="4900" spc="-5" dirty="0">
                <a:solidFill>
                  <a:srgbClr val="252525"/>
                </a:solidFill>
                <a:latin typeface="Impact"/>
                <a:cs typeface="Impact"/>
              </a:rPr>
              <a:t>Kondisi</a:t>
            </a:r>
            <a:r>
              <a:rPr sz="4900" spc="-7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4900" spc="15" dirty="0">
                <a:solidFill>
                  <a:srgbClr val="252525"/>
                </a:solidFill>
                <a:latin typeface="Impact"/>
                <a:cs typeface="Impact"/>
              </a:rPr>
              <a:t>AMAZON</a:t>
            </a:r>
            <a:endParaRPr sz="49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06576" y="627126"/>
            <a:ext cx="8006080" cy="396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sz="2600" dirty="0"/>
              <a:t>Niat baik </a:t>
            </a:r>
            <a:r>
              <a:rPr sz="2600" spc="-5" dirty="0"/>
              <a:t>dari </a:t>
            </a:r>
            <a:r>
              <a:rPr sz="2600" dirty="0"/>
              <a:t>investor tidak </a:t>
            </a:r>
            <a:r>
              <a:rPr sz="2600" spc="-5" dirty="0"/>
              <a:t>cukup membuat   </a:t>
            </a:r>
            <a:r>
              <a:rPr sz="2600" spc="150" dirty="0"/>
              <a:t> </a:t>
            </a:r>
            <a:r>
              <a:rPr sz="2600" spc="-5" dirty="0"/>
              <a:t>AMAZON</a:t>
            </a:r>
            <a:endParaRPr sz="2600"/>
          </a:p>
        </p:txBody>
      </p:sp>
      <p:sp>
        <p:nvSpPr>
          <p:cNvPr id="6" name="object 6"/>
          <p:cNvSpPr txBox="1"/>
          <p:nvPr/>
        </p:nvSpPr>
        <p:spPr>
          <a:xfrm>
            <a:off x="906576" y="1023365"/>
            <a:ext cx="8009255" cy="2072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6385">
              <a:lnSpc>
                <a:spcPct val="100000"/>
              </a:lnSpc>
            </a:pPr>
            <a:r>
              <a:rPr sz="2600" dirty="0">
                <a:latin typeface="Times New Roman"/>
                <a:cs typeface="Times New Roman"/>
              </a:rPr>
              <a:t>bertahan.</a:t>
            </a:r>
            <a:endParaRPr sz="2600">
              <a:latin typeface="Times New Roman"/>
              <a:cs typeface="Times New Roman"/>
            </a:endParaRPr>
          </a:p>
          <a:p>
            <a:pPr marL="287020" marR="5080" indent="-274320" algn="just">
              <a:lnSpc>
                <a:spcPct val="100000"/>
              </a:lnSpc>
              <a:spcBef>
                <a:spcPts val="625"/>
              </a:spcBef>
              <a:buClr>
                <a:srgbClr val="AC0000"/>
              </a:buClr>
              <a:buFont typeface="Arial"/>
              <a:buChar char="•"/>
              <a:tabLst>
                <a:tab pos="287020" algn="l"/>
              </a:tabLst>
            </a:pPr>
            <a:r>
              <a:rPr sz="2600" dirty="0">
                <a:latin typeface="Times New Roman"/>
                <a:cs typeface="Times New Roman"/>
              </a:rPr>
              <a:t>Cepat </a:t>
            </a:r>
            <a:r>
              <a:rPr sz="2600" spc="-5" dirty="0">
                <a:latin typeface="Times New Roman"/>
                <a:cs typeface="Times New Roman"/>
              </a:rPr>
              <a:t>atau lambat, </a:t>
            </a:r>
            <a:r>
              <a:rPr sz="2600" dirty="0">
                <a:latin typeface="Times New Roman"/>
                <a:cs typeface="Times New Roman"/>
              </a:rPr>
              <a:t>dibutuhkan </a:t>
            </a:r>
            <a:r>
              <a:rPr sz="2600" spc="-5" dirty="0">
                <a:latin typeface="Times New Roman"/>
                <a:cs typeface="Times New Roman"/>
              </a:rPr>
              <a:t>KEUNTUNGAN  EKONOMI </a:t>
            </a:r>
            <a:r>
              <a:rPr sz="2600" dirty="0">
                <a:latin typeface="Times New Roman"/>
                <a:cs typeface="Times New Roman"/>
              </a:rPr>
              <a:t>agar bisa </a:t>
            </a:r>
            <a:r>
              <a:rPr sz="2600" spc="-5" dirty="0">
                <a:latin typeface="Times New Roman"/>
                <a:cs typeface="Times New Roman"/>
              </a:rPr>
              <a:t>menarik </a:t>
            </a:r>
            <a:r>
              <a:rPr sz="2600" dirty="0">
                <a:latin typeface="Times New Roman"/>
                <a:cs typeface="Times New Roman"/>
              </a:rPr>
              <a:t>sejumlah besar investor  </a:t>
            </a:r>
            <a:r>
              <a:rPr sz="2600" spc="-5" dirty="0">
                <a:latin typeface="Times New Roman"/>
                <a:cs typeface="Times New Roman"/>
              </a:rPr>
              <a:t>dan </a:t>
            </a:r>
            <a:r>
              <a:rPr sz="2600" dirty="0">
                <a:latin typeface="Times New Roman"/>
                <a:cs typeface="Times New Roman"/>
              </a:rPr>
              <a:t>volume </a:t>
            </a:r>
            <a:r>
              <a:rPr sz="2600" spc="-5" dirty="0">
                <a:latin typeface="Times New Roman"/>
                <a:cs typeface="Times New Roman"/>
              </a:rPr>
              <a:t>yang besar untuk dana investari </a:t>
            </a:r>
            <a:r>
              <a:rPr sz="2600" dirty="0">
                <a:latin typeface="Times New Roman"/>
                <a:cs typeface="Times New Roman"/>
              </a:rPr>
              <a:t>agar </a:t>
            </a:r>
            <a:r>
              <a:rPr sz="2600" spc="-5" dirty="0">
                <a:latin typeface="Times New Roman"/>
                <a:cs typeface="Times New Roman"/>
              </a:rPr>
              <a:t>bisa  </a:t>
            </a:r>
            <a:r>
              <a:rPr sz="2600" dirty="0">
                <a:latin typeface="Times New Roman"/>
                <a:cs typeface="Times New Roman"/>
              </a:rPr>
              <a:t>tumbuh dan mencapai tujuan yang</a:t>
            </a:r>
            <a:r>
              <a:rPr sz="2600" spc="-10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diharapkan.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03476" y="3218688"/>
            <a:ext cx="2898648" cy="21747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80176" y="3124200"/>
            <a:ext cx="2212848" cy="2212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77240" y="6185915"/>
            <a:ext cx="7543800" cy="0"/>
          </a:xfrm>
          <a:custGeom>
            <a:avLst/>
            <a:gdLst/>
            <a:ahLst/>
            <a:cxnLst/>
            <a:rect l="l" t="t" r="r" b="b"/>
            <a:pathLst>
              <a:path w="7543800">
                <a:moveTo>
                  <a:pt x="0" y="0"/>
                </a:moveTo>
                <a:lnTo>
                  <a:pt x="7543800" y="0"/>
                </a:lnTo>
              </a:path>
            </a:pathLst>
          </a:custGeom>
          <a:ln w="27431">
            <a:solidFill>
              <a:srgbClr val="A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40739" y="5391607"/>
            <a:ext cx="7978140" cy="7283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5730"/>
              </a:lnSpc>
            </a:pPr>
            <a:r>
              <a:rPr sz="4800" spc="-5" dirty="0">
                <a:solidFill>
                  <a:srgbClr val="252525"/>
                </a:solidFill>
                <a:latin typeface="Impact"/>
                <a:cs typeface="Impact"/>
              </a:rPr>
              <a:t>Evaluasi </a:t>
            </a:r>
            <a:r>
              <a:rPr sz="4800" dirty="0">
                <a:solidFill>
                  <a:srgbClr val="252525"/>
                </a:solidFill>
                <a:latin typeface="Impact"/>
                <a:cs typeface="Impact"/>
              </a:rPr>
              <a:t>Strategi Bisnis</a:t>
            </a:r>
            <a:r>
              <a:rPr sz="4800" spc="-2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4800" spc="20" dirty="0">
                <a:solidFill>
                  <a:srgbClr val="252525"/>
                </a:solidFill>
                <a:latin typeface="Impact"/>
                <a:cs typeface="Impact"/>
              </a:rPr>
              <a:t>AMAZON</a:t>
            </a:r>
            <a:endParaRPr sz="48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44067" y="719073"/>
            <a:ext cx="7931150" cy="1291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marR="5080" indent="-274320" algn="just">
              <a:lnSpc>
                <a:spcPct val="100000"/>
              </a:lnSpc>
              <a:buClr>
                <a:srgbClr val="AC0000"/>
              </a:buClr>
              <a:buFont typeface="Arial"/>
              <a:buChar char="•"/>
              <a:tabLst>
                <a:tab pos="287020" algn="l"/>
              </a:tabLst>
            </a:pPr>
            <a:r>
              <a:rPr spc="-5" dirty="0"/>
              <a:t>Berfokus kepada aspirasi jangka panjang, </a:t>
            </a:r>
            <a:r>
              <a:rPr spc="-10" dirty="0"/>
              <a:t>apakah  </a:t>
            </a:r>
            <a:r>
              <a:rPr spc="-5" dirty="0"/>
              <a:t>perusahaan sedang menuju kearah yang benar untuk  </a:t>
            </a:r>
            <a:r>
              <a:rPr spc="-10" dirty="0"/>
              <a:t>mencapai</a:t>
            </a:r>
            <a:r>
              <a:rPr spc="-55" dirty="0"/>
              <a:t> </a:t>
            </a:r>
            <a:r>
              <a:rPr dirty="0"/>
              <a:t>tujuan.</a:t>
            </a:r>
          </a:p>
        </p:txBody>
      </p:sp>
      <p:sp>
        <p:nvSpPr>
          <p:cNvPr id="6" name="object 6"/>
          <p:cNvSpPr/>
          <p:nvPr/>
        </p:nvSpPr>
        <p:spPr>
          <a:xfrm>
            <a:off x="2103120" y="2881883"/>
            <a:ext cx="3329939" cy="2499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38800" y="3200400"/>
            <a:ext cx="2415539" cy="19141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77240" y="6185915"/>
            <a:ext cx="7543800" cy="0"/>
          </a:xfrm>
          <a:custGeom>
            <a:avLst/>
            <a:gdLst/>
            <a:ahLst/>
            <a:cxnLst/>
            <a:rect l="l" t="t" r="r" b="b"/>
            <a:pathLst>
              <a:path w="7543800">
                <a:moveTo>
                  <a:pt x="0" y="0"/>
                </a:moveTo>
                <a:lnTo>
                  <a:pt x="7543800" y="0"/>
                </a:lnTo>
              </a:path>
            </a:pathLst>
          </a:custGeom>
          <a:ln w="27431">
            <a:solidFill>
              <a:srgbClr val="A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40739" y="5375859"/>
            <a:ext cx="6202045" cy="742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5845"/>
              </a:lnSpc>
            </a:pPr>
            <a:r>
              <a:rPr sz="4900" spc="-5" dirty="0">
                <a:solidFill>
                  <a:srgbClr val="252525"/>
                </a:solidFill>
                <a:latin typeface="Impact"/>
                <a:cs typeface="Impact"/>
              </a:rPr>
              <a:t>Analisa E-Bisnis</a:t>
            </a:r>
            <a:r>
              <a:rPr sz="4900" spc="-30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4900" spc="15" dirty="0">
                <a:solidFill>
                  <a:srgbClr val="252525"/>
                </a:solidFill>
                <a:latin typeface="Impact"/>
                <a:cs typeface="Impact"/>
              </a:rPr>
              <a:t>AMAZON</a:t>
            </a:r>
            <a:endParaRPr sz="49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06576" y="467614"/>
            <a:ext cx="7399224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buClr>
                <a:srgbClr val="AC0000"/>
              </a:buClr>
              <a:tabLst>
                <a:tab pos="286385" algn="l"/>
                <a:tab pos="287020" algn="l"/>
              </a:tabLst>
            </a:pPr>
            <a:r>
              <a:rPr dirty="0"/>
              <a:t>Posisi </a:t>
            </a:r>
            <a:r>
              <a:rPr spc="-5" dirty="0"/>
              <a:t>perusahaan </a:t>
            </a:r>
            <a:r>
              <a:rPr spc="-5"/>
              <a:t>saat</a:t>
            </a:r>
            <a:r>
              <a:rPr spc="-70"/>
              <a:t> </a:t>
            </a:r>
            <a:r>
              <a:rPr smtClean="0"/>
              <a:t>ini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838200" y="1447800"/>
            <a:ext cx="7779384" cy="281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marR="5080" indent="-274320">
              <a:lnSpc>
                <a:spcPct val="100000"/>
              </a:lnSpc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  <a:tab pos="3405504" algn="l"/>
              </a:tabLst>
            </a:pPr>
            <a:r>
              <a:rPr sz="2800" spc="-5" dirty="0">
                <a:latin typeface="Times New Roman"/>
                <a:cs typeface="Times New Roman"/>
              </a:rPr>
              <a:t>Di</a:t>
            </a:r>
            <a:r>
              <a:rPr sz="2800" spc="35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mana</a:t>
            </a:r>
            <a:r>
              <a:rPr sz="2800" spc="34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perusahaan	dapat diposisi</a:t>
            </a:r>
            <a:r>
              <a:rPr sz="2800" spc="66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dengan</a:t>
            </a:r>
            <a:r>
              <a:rPr sz="2800" spc="33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melihat  sumber daya dan </a:t>
            </a:r>
            <a:r>
              <a:rPr sz="2800" spc="-10" dirty="0">
                <a:latin typeface="Times New Roman"/>
                <a:cs typeface="Times New Roman"/>
              </a:rPr>
              <a:t>kemampuan </a:t>
            </a:r>
            <a:r>
              <a:rPr sz="2800" spc="-5" dirty="0">
                <a:latin typeface="Times New Roman"/>
                <a:cs typeface="Times New Roman"/>
              </a:rPr>
              <a:t>saat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ini.</a:t>
            </a:r>
            <a:endParaRPr sz="28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675"/>
              </a:spcBef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sz="2800" spc="-5" dirty="0">
                <a:latin typeface="Times New Roman"/>
                <a:cs typeface="Times New Roman"/>
              </a:rPr>
              <a:t>Manfaat mengadopsi </a:t>
            </a:r>
            <a:r>
              <a:rPr sz="2800" dirty="0">
                <a:latin typeface="Times New Roman"/>
                <a:cs typeface="Times New Roman"/>
              </a:rPr>
              <a:t>tingkat </a:t>
            </a:r>
            <a:r>
              <a:rPr sz="2800" spc="-5" dirty="0">
                <a:latin typeface="Times New Roman"/>
                <a:cs typeface="Times New Roman"/>
              </a:rPr>
              <a:t>e-bisnis yang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berbeda.</a:t>
            </a:r>
            <a:endParaRPr sz="28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670"/>
              </a:spcBef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sz="2800" spc="-5" dirty="0">
                <a:latin typeface="Times New Roman"/>
                <a:cs typeface="Times New Roman"/>
              </a:rPr>
              <a:t>Posisi perusahaan yang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dicita-citakan.</a:t>
            </a:r>
            <a:endParaRPr sz="28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670"/>
              </a:spcBef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  <a:tab pos="1739264" algn="l"/>
                <a:tab pos="2915920" algn="l"/>
                <a:tab pos="3935729" algn="l"/>
                <a:tab pos="5880735" algn="l"/>
                <a:tab pos="7135495" algn="l"/>
              </a:tabLst>
            </a:pPr>
            <a:r>
              <a:rPr sz="2800" spc="-5" dirty="0">
                <a:latin typeface="Times New Roman"/>
                <a:cs typeface="Times New Roman"/>
              </a:rPr>
              <a:t>L</a:t>
            </a:r>
            <a:r>
              <a:rPr sz="2800" spc="-15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g</a:t>
            </a:r>
            <a:r>
              <a:rPr sz="2800" spc="-5" dirty="0">
                <a:latin typeface="Times New Roman"/>
                <a:cs typeface="Times New Roman"/>
              </a:rPr>
              <a:t>kah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aktis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unt</a:t>
            </a:r>
            <a:r>
              <a:rPr sz="2800" dirty="0">
                <a:latin typeface="Times New Roman"/>
                <a:cs typeface="Times New Roman"/>
              </a:rPr>
              <a:t>u</a:t>
            </a:r>
            <a:r>
              <a:rPr sz="2800" spc="-5" dirty="0">
                <a:latin typeface="Times New Roman"/>
                <a:cs typeface="Times New Roman"/>
              </a:rPr>
              <a:t>k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0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ene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apkan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strategi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baru</a:t>
            </a:r>
            <a:endParaRPr sz="28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dalam </a:t>
            </a:r>
            <a:r>
              <a:rPr sz="2800" spc="-10" dirty="0">
                <a:latin typeface="Times New Roman"/>
                <a:cs typeface="Times New Roman"/>
              </a:rPr>
              <a:t>mencapai </a:t>
            </a:r>
            <a:r>
              <a:rPr sz="2800" dirty="0">
                <a:latin typeface="Times New Roman"/>
                <a:cs typeface="Times New Roman"/>
              </a:rPr>
              <a:t>keunggulan </a:t>
            </a:r>
            <a:r>
              <a:rPr sz="2800" spc="-5" dirty="0">
                <a:latin typeface="Times New Roman"/>
                <a:cs typeface="Times New Roman"/>
              </a:rPr>
              <a:t>kompetitif.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77240" y="6185915"/>
            <a:ext cx="7543800" cy="0"/>
          </a:xfrm>
          <a:custGeom>
            <a:avLst/>
            <a:gdLst/>
            <a:ahLst/>
            <a:cxnLst/>
            <a:rect l="l" t="t" r="r" b="b"/>
            <a:pathLst>
              <a:path w="7543800">
                <a:moveTo>
                  <a:pt x="0" y="0"/>
                </a:moveTo>
                <a:lnTo>
                  <a:pt x="7543800" y="0"/>
                </a:lnTo>
              </a:path>
            </a:pathLst>
          </a:custGeom>
          <a:ln w="27431">
            <a:solidFill>
              <a:srgbClr val="A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40739" y="5300167"/>
            <a:ext cx="4658360" cy="8172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434"/>
              </a:lnSpc>
            </a:pPr>
            <a:r>
              <a:rPr sz="5400" dirty="0">
                <a:solidFill>
                  <a:srgbClr val="252525"/>
                </a:solidFill>
                <a:latin typeface="Impact"/>
                <a:cs typeface="Impact"/>
              </a:rPr>
              <a:t>Tujuan</a:t>
            </a:r>
            <a:r>
              <a:rPr sz="5400" spc="-8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5400" spc="-5" dirty="0">
                <a:solidFill>
                  <a:srgbClr val="252525"/>
                </a:solidFill>
                <a:latin typeface="Impact"/>
                <a:cs typeface="Impact"/>
              </a:rPr>
              <a:t>Strategis</a:t>
            </a:r>
            <a:endParaRPr sz="54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06576" y="516382"/>
            <a:ext cx="745363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</a:tabLst>
            </a:pP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685800" y="1752600"/>
            <a:ext cx="7033259" cy="3677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sz="2800" spc="-5" dirty="0">
                <a:latin typeface="Times New Roman"/>
                <a:cs typeface="Times New Roman"/>
              </a:rPr>
              <a:t>Menjadi </a:t>
            </a:r>
            <a:r>
              <a:rPr sz="2800" spc="-10" dirty="0">
                <a:latin typeface="Times New Roman"/>
                <a:cs typeface="Times New Roman"/>
              </a:rPr>
              <a:t>pemimpin </a:t>
            </a:r>
            <a:r>
              <a:rPr sz="2800" dirty="0">
                <a:latin typeface="Times New Roman"/>
                <a:cs typeface="Times New Roman"/>
              </a:rPr>
              <a:t>teknologi di sektor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industri.</a:t>
            </a:r>
            <a:endParaRPr sz="28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335"/>
              </a:spcBef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sz="2800" spc="-5" dirty="0">
                <a:latin typeface="Times New Roman"/>
                <a:cs typeface="Times New Roman"/>
              </a:rPr>
              <a:t>Mempunyai Skill yang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>
                <a:latin typeface="Times New Roman"/>
                <a:cs typeface="Times New Roman"/>
              </a:rPr>
              <a:t>baik</a:t>
            </a:r>
            <a:r>
              <a:rPr sz="2800" smtClean="0">
                <a:latin typeface="Times New Roman"/>
                <a:cs typeface="Times New Roman"/>
              </a:rPr>
              <a:t>.</a:t>
            </a:r>
            <a:endParaRPr lang="en-US" sz="2800" dirty="0" smtClean="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335"/>
              </a:spcBef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lang="en-GB" sz="2800" spc="-5" dirty="0" err="1" smtClean="0"/>
              <a:t>Sasaran</a:t>
            </a:r>
            <a:r>
              <a:rPr lang="en-GB" sz="2800" spc="-5" dirty="0" smtClean="0"/>
              <a:t> </a:t>
            </a:r>
            <a:r>
              <a:rPr lang="en-GB" sz="2800" dirty="0" err="1" smtClean="0"/>
              <a:t>untuk</a:t>
            </a:r>
            <a:r>
              <a:rPr lang="en-GB" sz="2800" dirty="0" smtClean="0"/>
              <a:t> </a:t>
            </a:r>
            <a:r>
              <a:rPr lang="en-GB" sz="2800" dirty="0" err="1" smtClean="0"/>
              <a:t>pangsa</a:t>
            </a:r>
            <a:r>
              <a:rPr lang="en-GB" sz="2800" dirty="0" smtClean="0"/>
              <a:t> </a:t>
            </a:r>
            <a:r>
              <a:rPr lang="en-GB" sz="2800" spc="-5" dirty="0" err="1" smtClean="0"/>
              <a:t>pasar</a:t>
            </a:r>
            <a:r>
              <a:rPr lang="en-GB" sz="2800" spc="-5" dirty="0" smtClean="0"/>
              <a:t> yang </a:t>
            </a:r>
            <a:r>
              <a:rPr lang="en-GB" sz="2800" spc="-5" dirty="0" err="1" smtClean="0"/>
              <a:t>terus</a:t>
            </a:r>
            <a:r>
              <a:rPr lang="en-GB" sz="2800" spc="-10" dirty="0" smtClean="0"/>
              <a:t> </a:t>
            </a:r>
            <a:r>
              <a:rPr lang="en-GB" sz="2800" spc="-5" dirty="0" err="1" smtClean="0"/>
              <a:t>meningkat</a:t>
            </a:r>
            <a:r>
              <a:rPr lang="en-GB" sz="2800" spc="-5" dirty="0" smtClean="0"/>
              <a:t>.</a:t>
            </a:r>
            <a:endParaRPr sz="28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340"/>
              </a:spcBef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sz="2800" spc="-5" dirty="0">
                <a:latin typeface="Times New Roman"/>
                <a:cs typeface="Times New Roman"/>
              </a:rPr>
              <a:t>Pengaturan </a:t>
            </a:r>
            <a:r>
              <a:rPr sz="2800" spc="-10" dirty="0">
                <a:latin typeface="Times New Roman"/>
                <a:cs typeface="Times New Roman"/>
              </a:rPr>
              <a:t>target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keuntungan.</a:t>
            </a:r>
            <a:endParaRPr sz="28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335"/>
              </a:spcBef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sz="2800" spc="-5" dirty="0">
                <a:latin typeface="Times New Roman"/>
                <a:cs typeface="Times New Roman"/>
              </a:rPr>
              <a:t>Mengembangkan berbagai produk/jasa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baru.</a:t>
            </a:r>
            <a:endParaRPr sz="28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335"/>
              </a:spcBef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sz="2800" spc="-5" dirty="0">
                <a:latin typeface="Times New Roman"/>
                <a:cs typeface="Times New Roman"/>
              </a:rPr>
              <a:t>Sasaran </a:t>
            </a:r>
            <a:r>
              <a:rPr sz="2800" dirty="0">
                <a:latin typeface="Times New Roman"/>
                <a:cs typeface="Times New Roman"/>
              </a:rPr>
              <a:t>untuk </a:t>
            </a:r>
            <a:r>
              <a:rPr sz="2800" spc="-5" dirty="0">
                <a:latin typeface="Times New Roman"/>
                <a:cs typeface="Times New Roman"/>
              </a:rPr>
              <a:t>kepuasan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pelanggan.</a:t>
            </a:r>
            <a:endParaRPr sz="28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335"/>
              </a:spcBef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sz="2800" spc="-5" dirty="0">
                <a:latin typeface="Times New Roman"/>
                <a:cs typeface="Times New Roman"/>
              </a:rPr>
              <a:t>Sasaran </a:t>
            </a:r>
            <a:r>
              <a:rPr sz="2800" dirty="0">
                <a:latin typeface="Times New Roman"/>
                <a:cs typeface="Times New Roman"/>
              </a:rPr>
              <a:t>untuk </a:t>
            </a:r>
            <a:r>
              <a:rPr sz="2800" spc="-5" dirty="0">
                <a:latin typeface="Times New Roman"/>
                <a:cs typeface="Times New Roman"/>
              </a:rPr>
              <a:t>waktu pengiriman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produk.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923276" y="1007363"/>
            <a:ext cx="1220724" cy="1222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15200" y="4648200"/>
            <a:ext cx="1438655" cy="8915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18476" y="2436876"/>
            <a:ext cx="1208531" cy="7452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96328" y="3430523"/>
            <a:ext cx="1414272" cy="7162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77240" y="6185915"/>
            <a:ext cx="7543800" cy="0"/>
          </a:xfrm>
          <a:custGeom>
            <a:avLst/>
            <a:gdLst/>
            <a:ahLst/>
            <a:cxnLst/>
            <a:rect l="l" t="t" r="r" b="b"/>
            <a:pathLst>
              <a:path w="7543800">
                <a:moveTo>
                  <a:pt x="0" y="0"/>
                </a:moveTo>
                <a:lnTo>
                  <a:pt x="7543800" y="0"/>
                </a:lnTo>
              </a:path>
            </a:pathLst>
          </a:custGeom>
          <a:ln w="27431">
            <a:solidFill>
              <a:srgbClr val="A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40739" y="5300167"/>
            <a:ext cx="5553710" cy="8172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434"/>
              </a:lnSpc>
            </a:pPr>
            <a:r>
              <a:rPr sz="5400" spc="-5" dirty="0">
                <a:solidFill>
                  <a:srgbClr val="252525"/>
                </a:solidFill>
                <a:latin typeface="Impact"/>
                <a:cs typeface="Impact"/>
              </a:rPr>
              <a:t>Evaluasi Strategi</a:t>
            </a:r>
            <a:r>
              <a:rPr sz="5400" spc="-2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5400" spc="-5" dirty="0">
                <a:solidFill>
                  <a:srgbClr val="252525"/>
                </a:solidFill>
                <a:latin typeface="Impact"/>
                <a:cs typeface="Impact"/>
              </a:rPr>
              <a:t>(1)</a:t>
            </a:r>
            <a:endParaRPr sz="5400">
              <a:latin typeface="Impact"/>
              <a:cs typeface="Impac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06576" y="751078"/>
            <a:ext cx="6212205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marR="5080" indent="-274320">
              <a:lnSpc>
                <a:spcPct val="100000"/>
              </a:lnSpc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  <a:tab pos="1471295" algn="l"/>
                <a:tab pos="2455545" algn="l"/>
                <a:tab pos="3934460" algn="l"/>
                <a:tab pos="4841240" algn="l"/>
              </a:tabLst>
            </a:pPr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906576" y="1689861"/>
            <a:ext cx="5432425" cy="426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sz="2800" spc="-5" dirty="0">
                <a:latin typeface="Times New Roman"/>
                <a:cs typeface="Times New Roman"/>
              </a:rPr>
              <a:t>Efektivitas strategi yang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dieksekusi.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78216" y="2202307"/>
            <a:ext cx="834390" cy="43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15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uk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6576" y="2202307"/>
            <a:ext cx="7704024" cy="2333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marR="5080" indent="-274320">
              <a:lnSpc>
                <a:spcPct val="100000"/>
              </a:lnSpc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  <a:tab pos="2051685" algn="l"/>
                <a:tab pos="3326129" algn="l"/>
                <a:tab pos="4244975" algn="l"/>
                <a:tab pos="5161280" algn="l"/>
              </a:tabLst>
            </a:pPr>
            <a:r>
              <a:rPr sz="2800" spc="-5" dirty="0">
                <a:latin typeface="Times New Roman"/>
                <a:cs typeface="Times New Roman"/>
              </a:rPr>
              <a:t>Efekti</a:t>
            </a:r>
            <a:r>
              <a:rPr sz="2800" dirty="0">
                <a:latin typeface="Times New Roman"/>
                <a:cs typeface="Times New Roman"/>
              </a:rPr>
              <a:t>v</a:t>
            </a:r>
            <a:r>
              <a:rPr sz="2800" spc="-5" dirty="0">
                <a:latin typeface="Times New Roman"/>
                <a:cs typeface="Times New Roman"/>
              </a:rPr>
              <a:t>it</a:t>
            </a:r>
            <a:r>
              <a:rPr sz="2800" spc="-20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st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ategi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yang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tel</a:t>
            </a:r>
            <a:r>
              <a:rPr sz="2800" spc="-25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h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sa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pai</a:t>
            </a:r>
            <a:r>
              <a:rPr sz="2800" dirty="0">
                <a:latin typeface="Times New Roman"/>
                <a:cs typeface="Times New Roman"/>
              </a:rPr>
              <a:t>k</a:t>
            </a:r>
            <a:r>
              <a:rPr sz="2800" spc="-5" dirty="0">
                <a:latin typeface="Times New Roman"/>
                <a:cs typeface="Times New Roman"/>
              </a:rPr>
              <a:t>an  </a:t>
            </a:r>
            <a:r>
              <a:rPr sz="2800" spc="-10" dirty="0">
                <a:latin typeface="Times New Roman"/>
                <a:cs typeface="Times New Roman"/>
              </a:rPr>
              <a:t>semua</a:t>
            </a:r>
            <a:r>
              <a:rPr sz="2800" spc="-7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pihak.</a:t>
            </a:r>
            <a:endParaRPr sz="28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670"/>
              </a:spcBef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sz="2800" spc="-5" dirty="0">
                <a:latin typeface="Times New Roman"/>
                <a:cs typeface="Times New Roman"/>
              </a:rPr>
              <a:t>Akurasi analisa internal dan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spc="-5">
                <a:latin typeface="Times New Roman"/>
                <a:cs typeface="Times New Roman"/>
              </a:rPr>
              <a:t>eksternal</a:t>
            </a:r>
            <a:r>
              <a:rPr sz="2800" spc="-5" smtClean="0">
                <a:latin typeface="Times New Roman"/>
                <a:cs typeface="Times New Roman"/>
              </a:rPr>
              <a:t>.</a:t>
            </a:r>
            <a:endParaRPr lang="en-US" sz="2800" spc="-5" dirty="0" smtClean="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670"/>
              </a:spcBef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lang="en-GB" sz="2800" b="1" spc="-5" dirty="0" err="1" smtClean="0"/>
              <a:t>Sejauh</a:t>
            </a:r>
            <a:r>
              <a:rPr lang="en-GB" sz="2800" b="1" spc="-5" dirty="0" smtClean="0"/>
              <a:t>	</a:t>
            </a:r>
            <a:r>
              <a:rPr lang="en-GB" sz="2800" b="1" spc="-5" dirty="0" err="1" smtClean="0"/>
              <a:t>m</a:t>
            </a:r>
            <a:r>
              <a:rPr lang="en-GB" sz="2800" b="1" spc="-15" dirty="0" err="1" smtClean="0"/>
              <a:t>a</a:t>
            </a:r>
            <a:r>
              <a:rPr lang="en-GB" sz="2800" b="1" spc="-5" dirty="0" err="1" smtClean="0"/>
              <a:t>na</a:t>
            </a:r>
            <a:r>
              <a:rPr lang="en-GB" sz="2800" b="1" dirty="0" smtClean="0"/>
              <a:t>	</a:t>
            </a:r>
            <a:r>
              <a:rPr lang="en-GB" sz="2800" b="1" spc="-5" dirty="0" err="1" smtClean="0"/>
              <a:t>st</a:t>
            </a:r>
            <a:r>
              <a:rPr lang="en-GB" sz="2800" b="1" dirty="0" err="1" smtClean="0"/>
              <a:t>r</a:t>
            </a:r>
            <a:r>
              <a:rPr lang="en-GB" sz="2800" b="1" spc="-5" dirty="0" err="1" smtClean="0"/>
              <a:t>at</a:t>
            </a:r>
            <a:r>
              <a:rPr lang="en-GB" sz="2800" b="1" spc="-25" dirty="0" err="1" smtClean="0"/>
              <a:t>e</a:t>
            </a:r>
            <a:r>
              <a:rPr lang="en-GB" sz="2800" b="1" spc="-5" dirty="0" err="1" smtClean="0"/>
              <a:t>gi</a:t>
            </a:r>
            <a:r>
              <a:rPr lang="en-GB" sz="2800" b="1" dirty="0" smtClean="0"/>
              <a:t>	</a:t>
            </a:r>
            <a:r>
              <a:rPr lang="en-GB" sz="2800" b="1" spc="-5" dirty="0" err="1" smtClean="0"/>
              <a:t>telah</a:t>
            </a:r>
            <a:r>
              <a:rPr lang="en-GB" sz="2800" b="1" dirty="0" smtClean="0"/>
              <a:t>	</a:t>
            </a:r>
            <a:r>
              <a:rPr lang="en-GB" sz="2800" b="1" spc="-20" dirty="0" err="1" smtClean="0"/>
              <a:t>m</a:t>
            </a:r>
            <a:r>
              <a:rPr lang="en-GB" sz="2800" b="1" spc="-5" dirty="0" err="1" smtClean="0"/>
              <a:t>enc</a:t>
            </a:r>
            <a:r>
              <a:rPr lang="en-GB" sz="2800" b="1" spc="-20" dirty="0" err="1" smtClean="0"/>
              <a:t>a</a:t>
            </a:r>
            <a:r>
              <a:rPr lang="en-GB" sz="2800" b="1" spc="-5" dirty="0" err="1" smtClean="0"/>
              <a:t>pai</a:t>
            </a:r>
            <a:r>
              <a:rPr lang="en-GB" sz="2800" b="1" spc="-5" dirty="0" smtClean="0"/>
              <a:t> </a:t>
            </a:r>
            <a:r>
              <a:rPr lang="en-GB" sz="2800" b="1" spc="-5" dirty="0" err="1" smtClean="0"/>
              <a:t>hasil</a:t>
            </a:r>
            <a:r>
              <a:rPr lang="en-GB" sz="2800" b="1" spc="-5" dirty="0" smtClean="0"/>
              <a:t> yang  </a:t>
            </a:r>
            <a:r>
              <a:rPr lang="en-GB" sz="2800" b="1" dirty="0" err="1" smtClean="0"/>
              <a:t>diinginkan</a:t>
            </a:r>
            <a:r>
              <a:rPr lang="en-GB" sz="2800" b="1" dirty="0" smtClean="0"/>
              <a:t>.</a:t>
            </a:r>
            <a:endParaRPr sz="2800" b="1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77240" y="6185915"/>
            <a:ext cx="7543800" cy="0"/>
          </a:xfrm>
          <a:custGeom>
            <a:avLst/>
            <a:gdLst/>
            <a:ahLst/>
            <a:cxnLst/>
            <a:rect l="l" t="t" r="r" b="b"/>
            <a:pathLst>
              <a:path w="7543800">
                <a:moveTo>
                  <a:pt x="0" y="0"/>
                </a:moveTo>
                <a:lnTo>
                  <a:pt x="7543800" y="0"/>
                </a:lnTo>
              </a:path>
            </a:pathLst>
          </a:custGeom>
          <a:ln w="27431">
            <a:solidFill>
              <a:srgbClr val="A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38200" y="1524000"/>
            <a:ext cx="8007984" cy="28546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670"/>
              </a:spcBef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sz="2800" spc="-5" smtClean="0">
                <a:latin typeface="Times New Roman"/>
                <a:cs typeface="Times New Roman"/>
              </a:rPr>
              <a:t>Kedalaman </a:t>
            </a:r>
            <a:r>
              <a:rPr sz="2800" spc="-5" dirty="0">
                <a:latin typeface="Times New Roman"/>
                <a:cs typeface="Times New Roman"/>
              </a:rPr>
              <a:t>analisa strategi alternatif yang</a:t>
            </a:r>
            <a:r>
              <a:rPr sz="2800" spc="3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diambil.</a:t>
            </a:r>
            <a:endParaRPr sz="28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675"/>
              </a:spcBef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  <a:tab pos="1416050" algn="l"/>
                <a:tab pos="2345690" algn="l"/>
                <a:tab pos="3178175" algn="l"/>
                <a:tab pos="4327525" algn="l"/>
                <a:tab pos="6156325" algn="l"/>
                <a:tab pos="7480934" algn="l"/>
              </a:tabLst>
            </a:pPr>
            <a:r>
              <a:rPr sz="2800" spc="-5" dirty="0">
                <a:latin typeface="Times New Roman"/>
                <a:cs typeface="Times New Roman"/>
              </a:rPr>
              <a:t>Sejauh	m</a:t>
            </a:r>
            <a:r>
              <a:rPr sz="2800" spc="-20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na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hasil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sedang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20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to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ing,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di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ekam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dan</a:t>
            </a:r>
            <a:endParaRPr sz="28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dianalisa.</a:t>
            </a:r>
            <a:endParaRPr sz="28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670"/>
              </a:spcBef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</a:tabLst>
            </a:pPr>
            <a:r>
              <a:rPr sz="2800" spc="-5" dirty="0">
                <a:latin typeface="Times New Roman"/>
                <a:cs typeface="Times New Roman"/>
              </a:rPr>
              <a:t>tingkat diagnosis tren yang tepat.</a:t>
            </a:r>
            <a:endParaRPr sz="2800">
              <a:latin typeface="Times New Roman"/>
              <a:cs typeface="Times New Roman"/>
            </a:endParaRPr>
          </a:p>
          <a:p>
            <a:pPr marL="287020" indent="-274320">
              <a:lnSpc>
                <a:spcPct val="100000"/>
              </a:lnSpc>
              <a:spcBef>
                <a:spcPts val="670"/>
              </a:spcBef>
              <a:buClr>
                <a:srgbClr val="AC0000"/>
              </a:buClr>
              <a:buFont typeface="Arial"/>
              <a:buChar char="•"/>
              <a:tabLst>
                <a:tab pos="286385" algn="l"/>
                <a:tab pos="287020" algn="l"/>
                <a:tab pos="1677035" algn="l"/>
                <a:tab pos="3553460" algn="l"/>
                <a:tab pos="4717415" algn="l"/>
                <a:tab pos="6000750" algn="l"/>
                <a:tab pos="7480934" algn="l"/>
              </a:tabLst>
            </a:pPr>
            <a:r>
              <a:rPr sz="2800" spc="-110" dirty="0">
                <a:latin typeface="Times New Roman"/>
                <a:cs typeface="Times New Roman"/>
              </a:rPr>
              <a:t>T</a:t>
            </a:r>
            <a:r>
              <a:rPr sz="2800" spc="-5" dirty="0">
                <a:latin typeface="Times New Roman"/>
                <a:cs typeface="Times New Roman"/>
              </a:rPr>
              <a:t>in</a:t>
            </a:r>
            <a:r>
              <a:rPr sz="2800" dirty="0">
                <a:latin typeface="Times New Roman"/>
                <a:cs typeface="Times New Roman"/>
              </a:rPr>
              <a:t>g</a:t>
            </a:r>
            <a:r>
              <a:rPr sz="2800" spc="-5" dirty="0">
                <a:latin typeface="Times New Roman"/>
                <a:cs typeface="Times New Roman"/>
              </a:rPr>
              <a:t>kat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k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5" dirty="0">
                <a:latin typeface="Times New Roman"/>
                <a:cs typeface="Times New Roman"/>
              </a:rPr>
              <a:t>nsi</a:t>
            </a:r>
            <a:r>
              <a:rPr sz="2800" spc="-20" dirty="0">
                <a:latin typeface="Times New Roman"/>
                <a:cs typeface="Times New Roman"/>
              </a:rPr>
              <a:t>s</a:t>
            </a:r>
            <a:r>
              <a:rPr sz="2800" spc="-5" dirty="0">
                <a:latin typeface="Times New Roman"/>
                <a:cs typeface="Times New Roman"/>
              </a:rPr>
              <a:t>tensi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antara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pi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20" dirty="0">
                <a:latin typeface="Times New Roman"/>
                <a:cs typeface="Times New Roman"/>
              </a:rPr>
              <a:t>i</a:t>
            </a:r>
            <a:r>
              <a:rPr sz="2800" spc="-5" dirty="0">
                <a:latin typeface="Times New Roman"/>
                <a:cs typeface="Times New Roman"/>
              </a:rPr>
              <a:t>han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st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at</a:t>
            </a:r>
            <a:r>
              <a:rPr sz="2800" spc="-20" dirty="0">
                <a:latin typeface="Times New Roman"/>
                <a:cs typeface="Times New Roman"/>
              </a:rPr>
              <a:t>e</a:t>
            </a:r>
            <a:r>
              <a:rPr sz="2800" spc="-5" dirty="0">
                <a:latin typeface="Times New Roman"/>
                <a:cs typeface="Times New Roman"/>
              </a:rPr>
              <a:t>gis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dan</a:t>
            </a:r>
            <a:endParaRPr sz="28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</a:pPr>
            <a:r>
              <a:rPr sz="2800" spc="-5" smtClean="0">
                <a:latin typeface="Times New Roman"/>
                <a:cs typeface="Times New Roman"/>
              </a:rPr>
              <a:t>implementasi.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82865" y="4415408"/>
            <a:ext cx="1229360" cy="43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resource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0739" y="4415408"/>
            <a:ext cx="6489700" cy="1702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9250" marR="5080" indent="-274320">
              <a:lnSpc>
                <a:spcPct val="100000"/>
              </a:lnSpc>
              <a:buClr>
                <a:srgbClr val="AC0000"/>
              </a:buClr>
              <a:buFont typeface="Arial"/>
              <a:buChar char="•"/>
              <a:tabLst>
                <a:tab pos="349250" algn="l"/>
                <a:tab pos="349885" algn="l"/>
                <a:tab pos="1633855" algn="l"/>
                <a:tab pos="2778760" algn="l"/>
                <a:tab pos="4205605" algn="l"/>
                <a:tab pos="5450840" algn="l"/>
              </a:tabLst>
            </a:pPr>
            <a:r>
              <a:rPr sz="2800" spc="-5" dirty="0">
                <a:latin typeface="Times New Roman"/>
                <a:cs typeface="Times New Roman"/>
              </a:rPr>
              <a:t>sejauh	</a:t>
            </a:r>
            <a:r>
              <a:rPr sz="2800" spc="-20" dirty="0">
                <a:latin typeface="Times New Roman"/>
                <a:cs typeface="Times New Roman"/>
              </a:rPr>
              <a:t>m</a:t>
            </a:r>
            <a:r>
              <a:rPr sz="2800" spc="-5" dirty="0">
                <a:latin typeface="Times New Roman"/>
                <a:cs typeface="Times New Roman"/>
              </a:rPr>
              <a:t>ana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st</a:t>
            </a:r>
            <a:r>
              <a:rPr sz="2800" spc="10" dirty="0">
                <a:latin typeface="Times New Roman"/>
                <a:cs typeface="Times New Roman"/>
              </a:rPr>
              <a:t>r</a:t>
            </a:r>
            <a:r>
              <a:rPr sz="2800" spc="-5" dirty="0">
                <a:latin typeface="Times New Roman"/>
                <a:cs typeface="Times New Roman"/>
              </a:rPr>
              <a:t>ategi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se</a:t>
            </a:r>
            <a:r>
              <a:rPr sz="2800" spc="-15" dirty="0">
                <a:latin typeface="Times New Roman"/>
                <a:cs typeface="Times New Roman"/>
              </a:rPr>
              <a:t>s</a:t>
            </a:r>
            <a:r>
              <a:rPr sz="2800" spc="-5" dirty="0">
                <a:latin typeface="Times New Roman"/>
                <a:cs typeface="Times New Roman"/>
              </a:rPr>
              <a:t>uai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dengan  yang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ada.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6434"/>
              </a:lnSpc>
              <a:spcBef>
                <a:spcPts val="240"/>
              </a:spcBef>
            </a:pPr>
            <a:r>
              <a:rPr sz="5400" spc="-5" dirty="0">
                <a:solidFill>
                  <a:srgbClr val="252525"/>
                </a:solidFill>
                <a:latin typeface="Impact"/>
                <a:cs typeface="Impact"/>
              </a:rPr>
              <a:t>Evaluasi Strategi</a:t>
            </a:r>
            <a:r>
              <a:rPr sz="5400" spc="-25" dirty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5400" spc="-5" dirty="0">
                <a:solidFill>
                  <a:srgbClr val="252525"/>
                </a:solidFill>
                <a:latin typeface="Impact"/>
                <a:cs typeface="Impact"/>
              </a:rPr>
              <a:t>(2)</a:t>
            </a:r>
            <a:endParaRPr sz="5400">
              <a:latin typeface="Impact"/>
              <a:cs typeface="Impac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Grand </a:t>
            </a:r>
            <a:r>
              <a:rPr lang="en-GB" dirty="0" err="1" smtClean="0"/>
              <a:t>Livina</a:t>
            </a:r>
            <a:r>
              <a:rPr lang="en-GB" dirty="0" smtClean="0"/>
              <a:t> </a:t>
            </a:r>
            <a:r>
              <a:rPr lang="en-GB" dirty="0" err="1" smtClean="0"/>
              <a:t>dan</a:t>
            </a:r>
            <a:r>
              <a:rPr lang="en-GB" dirty="0" smtClean="0"/>
              <a:t> </a:t>
            </a:r>
            <a:r>
              <a:rPr lang="en-GB" dirty="0" err="1" smtClean="0"/>
              <a:t>Kisah</a:t>
            </a:r>
            <a:r>
              <a:rPr lang="en-GB" dirty="0" smtClean="0"/>
              <a:t> </a:t>
            </a:r>
            <a:r>
              <a:rPr lang="en-GB" dirty="0" err="1" smtClean="0"/>
              <a:t>Revolusi</a:t>
            </a:r>
            <a:r>
              <a:rPr lang="en-GB" dirty="0" smtClean="0"/>
              <a:t> </a:t>
            </a:r>
            <a:r>
              <a:rPr lang="en-GB" dirty="0" err="1" smtClean="0"/>
              <a:t>Manajemen</a:t>
            </a:r>
            <a:r>
              <a:rPr lang="en-GB" dirty="0" smtClean="0"/>
              <a:t> </a:t>
            </a:r>
            <a:r>
              <a:rPr lang="en-GB" dirty="0" err="1" smtClean="0"/>
              <a:t>di</a:t>
            </a:r>
            <a:r>
              <a:rPr lang="en-GB" dirty="0" smtClean="0"/>
              <a:t> Nissan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	</a:t>
            </a:r>
            <a:r>
              <a:rPr lang="en-GB" dirty="0" err="1" smtClean="0"/>
              <a:t>Diluncurkan</a:t>
            </a:r>
            <a:r>
              <a:rPr lang="en-GB" dirty="0" smtClean="0"/>
              <a:t> </a:t>
            </a:r>
            <a:r>
              <a:rPr lang="en-GB" dirty="0" err="1" smtClean="0"/>
              <a:t>bulan</a:t>
            </a:r>
            <a:r>
              <a:rPr lang="en-GB" dirty="0" smtClean="0"/>
              <a:t> April </a:t>
            </a:r>
            <a:r>
              <a:rPr lang="en-GB" dirty="0" err="1" smtClean="0"/>
              <a:t>tahun</a:t>
            </a:r>
            <a:r>
              <a:rPr lang="en-GB" dirty="0" smtClean="0"/>
              <a:t> 2007. </a:t>
            </a:r>
            <a:r>
              <a:rPr lang="en-GB" dirty="0" err="1" smtClean="0"/>
              <a:t>Laju</a:t>
            </a:r>
            <a:r>
              <a:rPr lang="en-GB" dirty="0" smtClean="0"/>
              <a:t> </a:t>
            </a:r>
            <a:r>
              <a:rPr lang="en-GB" dirty="0" err="1" smtClean="0"/>
              <a:t>penjualannya</a:t>
            </a:r>
            <a:r>
              <a:rPr lang="en-GB" dirty="0" smtClean="0"/>
              <a:t> </a:t>
            </a:r>
            <a:r>
              <a:rPr lang="en-GB" dirty="0" err="1" smtClean="0"/>
              <a:t>membuat</a:t>
            </a:r>
            <a:r>
              <a:rPr lang="en-GB" dirty="0" smtClean="0"/>
              <a:t> sang </a:t>
            </a:r>
            <a:r>
              <a:rPr lang="en-GB" dirty="0" err="1" smtClean="0"/>
              <a:t>penguasa</a:t>
            </a:r>
            <a:r>
              <a:rPr lang="en-GB" dirty="0" smtClean="0"/>
              <a:t> </a:t>
            </a:r>
            <a:r>
              <a:rPr lang="en-GB" dirty="0" err="1" smtClean="0"/>
              <a:t>pasar</a:t>
            </a:r>
            <a:r>
              <a:rPr lang="en-GB" dirty="0" smtClean="0"/>
              <a:t>, </a:t>
            </a:r>
            <a:r>
              <a:rPr lang="en-GB" dirty="0" err="1" smtClean="0"/>
              <a:t>Kijang</a:t>
            </a:r>
            <a:r>
              <a:rPr lang="en-GB" dirty="0" smtClean="0"/>
              <a:t> </a:t>
            </a:r>
            <a:r>
              <a:rPr lang="en-GB" dirty="0" err="1" smtClean="0"/>
              <a:t>Innova</a:t>
            </a:r>
            <a:r>
              <a:rPr lang="en-GB" dirty="0" smtClean="0"/>
              <a:t>, </a:t>
            </a:r>
            <a:r>
              <a:rPr lang="en-GB" dirty="0" err="1" smtClean="0"/>
              <a:t>menjadi</a:t>
            </a:r>
            <a:r>
              <a:rPr lang="en-GB" dirty="0" smtClean="0"/>
              <a:t> </a:t>
            </a:r>
            <a:r>
              <a:rPr lang="en-GB" dirty="0" err="1" smtClean="0"/>
              <a:t>ketar-ketir</a:t>
            </a:r>
            <a:r>
              <a:rPr lang="en-GB" dirty="0" smtClean="0"/>
              <a:t>. </a:t>
            </a:r>
            <a:r>
              <a:rPr lang="en-GB" dirty="0" err="1" smtClean="0"/>
              <a:t>Perjuangan</a:t>
            </a:r>
            <a:r>
              <a:rPr lang="en-GB" dirty="0" smtClean="0"/>
              <a:t> Grand </a:t>
            </a:r>
            <a:r>
              <a:rPr lang="en-GB" dirty="0" err="1" smtClean="0"/>
              <a:t>Livina</a:t>
            </a:r>
            <a:r>
              <a:rPr lang="en-GB" dirty="0" smtClean="0"/>
              <a:t> </a:t>
            </a:r>
            <a:r>
              <a:rPr lang="en-GB" dirty="0" err="1" smtClean="0"/>
              <a:t>ini</a:t>
            </a:r>
            <a:r>
              <a:rPr lang="en-GB" dirty="0" smtClean="0"/>
              <a:t> </a:t>
            </a:r>
            <a:r>
              <a:rPr lang="en-GB" dirty="0" err="1" smtClean="0"/>
              <a:t>seolah</a:t>
            </a:r>
            <a:r>
              <a:rPr lang="en-GB" dirty="0" smtClean="0"/>
              <a:t> </a:t>
            </a:r>
            <a:r>
              <a:rPr lang="en-GB" dirty="0" err="1" smtClean="0"/>
              <a:t>mengulang</a:t>
            </a:r>
            <a:r>
              <a:rPr lang="en-GB" dirty="0" smtClean="0"/>
              <a:t> </a:t>
            </a:r>
            <a:r>
              <a:rPr lang="en-GB" dirty="0" err="1" smtClean="0"/>
              <a:t>kesuksesan</a:t>
            </a:r>
            <a:r>
              <a:rPr lang="en-GB" dirty="0" smtClean="0"/>
              <a:t> Nissan </a:t>
            </a:r>
            <a:r>
              <a:rPr lang="en-GB" dirty="0" err="1" smtClean="0"/>
              <a:t>XTrail</a:t>
            </a:r>
            <a:r>
              <a:rPr lang="en-GB" dirty="0" smtClean="0"/>
              <a:t> yang </a:t>
            </a:r>
            <a:r>
              <a:rPr lang="en-GB" dirty="0" err="1" smtClean="0"/>
              <a:t>pada</a:t>
            </a:r>
            <a:r>
              <a:rPr lang="en-GB" dirty="0" smtClean="0"/>
              <a:t> </a:t>
            </a:r>
            <a:r>
              <a:rPr lang="en-GB" dirty="0" err="1" smtClean="0"/>
              <a:t>tahun</a:t>
            </a:r>
            <a:r>
              <a:rPr lang="en-GB" dirty="0" smtClean="0"/>
              <a:t> 2005 </a:t>
            </a:r>
            <a:r>
              <a:rPr lang="en-GB" dirty="0" err="1" smtClean="0"/>
              <a:t>pernah</a:t>
            </a:r>
            <a:r>
              <a:rPr lang="en-GB" dirty="0" smtClean="0"/>
              <a:t> </a:t>
            </a:r>
            <a:r>
              <a:rPr lang="en-GB" dirty="0" err="1" smtClean="0"/>
              <a:t>menjadi</a:t>
            </a:r>
            <a:r>
              <a:rPr lang="en-GB" dirty="0" smtClean="0"/>
              <a:t> No. 1 SUV </a:t>
            </a:r>
            <a:r>
              <a:rPr lang="en-GB" dirty="0" err="1" smtClean="0"/>
              <a:t>di</a:t>
            </a:r>
            <a:r>
              <a:rPr lang="en-GB" dirty="0" smtClean="0"/>
              <a:t> Indonesia. </a:t>
            </a:r>
          </a:p>
          <a:p>
            <a:pPr>
              <a:buNone/>
            </a:pPr>
            <a:r>
              <a:rPr lang="en-US" dirty="0" smtClean="0"/>
              <a:t>1998/1999 </a:t>
            </a:r>
            <a:r>
              <a:rPr lang="en-US" dirty="0" err="1" smtClean="0"/>
              <a:t>dilupakan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dgn</a:t>
            </a:r>
            <a:r>
              <a:rPr lang="en-US" dirty="0" smtClean="0"/>
              <a:t> </a:t>
            </a:r>
            <a:r>
              <a:rPr lang="en-US" dirty="0" err="1" smtClean="0"/>
              <a:t>hutang</a:t>
            </a:r>
            <a:r>
              <a:rPr lang="en-US" dirty="0" smtClean="0"/>
              <a:t> 200 T</a:t>
            </a:r>
          </a:p>
          <a:p>
            <a:pPr>
              <a:buNone/>
            </a:pPr>
            <a:r>
              <a:rPr lang="en-US" dirty="0" err="1" smtClean="0"/>
              <a:t>Saham</a:t>
            </a:r>
            <a:r>
              <a:rPr lang="en-US" dirty="0" smtClean="0"/>
              <a:t> 37% Renault, </a:t>
            </a:r>
            <a:r>
              <a:rPr lang="en-GB" dirty="0" smtClean="0"/>
              <a:t>Carlos </a:t>
            </a:r>
            <a:r>
              <a:rPr lang="en-GB" dirty="0" err="1" smtClean="0"/>
              <a:t>Ghosn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PT POS INDONESIA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858</TotalTime>
  <Words>281</Words>
  <Application>Microsoft Office PowerPoint</Application>
  <PresentationFormat>On-screen Show (4:3)</PresentationFormat>
  <Paragraphs>97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Strategi E-Bisnis</vt:lpstr>
      <vt:lpstr>Definisi Strategi E-Bisnis</vt:lpstr>
      <vt:lpstr>Strategi E-Bisnis dan Strategi Lainnya</vt:lpstr>
      <vt:lpstr>PowerPoint Presentation</vt:lpstr>
      <vt:lpstr>PowerPoint Presentation</vt:lpstr>
      <vt:lpstr>PowerPoint Presentation</vt:lpstr>
      <vt:lpstr>Marketing</vt:lpstr>
      <vt:lpstr>PowerPoint Presentation</vt:lpstr>
      <vt:lpstr>PowerPoint Presentation</vt:lpstr>
      <vt:lpstr>AMAZON.COM tetap bertahan</vt:lpstr>
      <vt:lpstr>PowerPoint Presentation</vt:lpstr>
      <vt:lpstr>Niat baik dari investor tidak cukup membuat    AMAZON</vt:lpstr>
      <vt:lpstr>Berfokus kepada aspirasi jangka panjang, apakah  perusahaan sedang menuju kearah yang benar untuk  mencapai tujuan.</vt:lpstr>
      <vt:lpstr>Posisi perusahaan saat ini</vt:lpstr>
      <vt:lpstr>PowerPoint Presentation</vt:lpstr>
      <vt:lpstr>PowerPoint Presentation</vt:lpstr>
      <vt:lpstr>PowerPoint Presentation</vt:lpstr>
      <vt:lpstr>Grand Livina dan Kisah Revolusi Manajemen di Nissan</vt:lpstr>
      <vt:lpstr>PT POS INDONESIA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정윤주</dc:creator>
  <cp:lastModifiedBy>ismail - [2010]</cp:lastModifiedBy>
  <cp:revision>21</cp:revision>
  <dcterms:created xsi:type="dcterms:W3CDTF">2016-04-05T01:49:57Z</dcterms:created>
  <dcterms:modified xsi:type="dcterms:W3CDTF">2017-03-20T02:48:53Z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2012-12-19T00:00:00Z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2016-04-05T00:00:00Z</vt:filetime>
  </property>
</Properties>
</file>