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5"/>
  </p:notesMasterIdLst>
  <p:sldIdLst>
    <p:sldId id="256" r:id="rId2"/>
    <p:sldId id="257" r:id="rId3"/>
    <p:sldId id="258" r:id="rId4"/>
    <p:sldId id="263" r:id="rId5"/>
    <p:sldId id="259" r:id="rId6"/>
    <p:sldId id="260" r:id="rId7"/>
    <p:sldId id="261" r:id="rId8"/>
    <p:sldId id="262" r:id="rId9"/>
    <p:sldId id="264" r:id="rId10"/>
    <p:sldId id="265" r:id="rId11"/>
    <p:sldId id="266" r:id="rId12"/>
    <p:sldId id="267" r:id="rId13"/>
    <p:sldId id="268" r:id="rId14"/>
    <p:sldId id="269" r:id="rId15"/>
    <p:sldId id="270" r:id="rId16"/>
    <p:sldId id="271" r:id="rId17"/>
    <p:sldId id="272" r:id="rId18"/>
    <p:sldId id="273" r:id="rId19"/>
    <p:sldId id="274" r:id="rId20"/>
    <p:sldId id="288" r:id="rId21"/>
    <p:sldId id="275" r:id="rId22"/>
    <p:sldId id="276" r:id="rId23"/>
    <p:sldId id="277" r:id="rId24"/>
    <p:sldId id="278" r:id="rId25"/>
    <p:sldId id="279" r:id="rId26"/>
    <p:sldId id="280" r:id="rId27"/>
    <p:sldId id="281" r:id="rId28"/>
    <p:sldId id="282" r:id="rId29"/>
    <p:sldId id="283" r:id="rId30"/>
    <p:sldId id="285" r:id="rId31"/>
    <p:sldId id="284" r:id="rId32"/>
    <p:sldId id="287" r:id="rId33"/>
    <p:sldId id="286" r:id="rId34"/>
  </p:sldIdLst>
  <p:sldSz cx="9144000" cy="6858000" type="screen4x3"/>
  <p:notesSz cx="6858000" cy="9144000"/>
  <p:defaultTex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4" d="100"/>
          <a:sy n="64" d="100"/>
        </p:scale>
        <p:origin x="-612" y="-10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58D9A2E-9ADC-49CB-BF15-5BAAF1ACA741}" type="datetimeFigureOut">
              <a:rPr lang="en-US" smtClean="0"/>
              <a:t>11/10/2015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5CC4A57-EEA3-4E27-9766-F134634782FD}"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5CC4A57-EEA3-4E27-9766-F134634782FD}" type="slidenum">
              <a:rPr lang="en-US" smtClean="0"/>
              <a:t>10</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id-ID"/>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id-ID"/>
          </a:p>
        </p:txBody>
      </p:sp>
      <p:sp>
        <p:nvSpPr>
          <p:cNvPr id="4" name="Date Placeholder 3"/>
          <p:cNvSpPr>
            <a:spLocks noGrp="1"/>
          </p:cNvSpPr>
          <p:nvPr>
            <p:ph type="dt" sz="half" idx="10"/>
          </p:nvPr>
        </p:nvSpPr>
        <p:spPr/>
        <p:txBody>
          <a:bodyPr/>
          <a:lstStyle/>
          <a:p>
            <a:fld id="{2E6DD858-D38A-4C97-AA23-3448D9F35D71}" type="datetimeFigureOut">
              <a:rPr lang="id-ID" smtClean="0"/>
              <a:pPr/>
              <a:t>10/11/2015</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FD366468-6B54-40F8-B34C-C8A0BAF1DFB2}" type="slidenum">
              <a:rPr lang="id-ID" smtClean="0"/>
              <a:pPr/>
              <a:t>‹#›</a:t>
            </a:fld>
            <a:endParaRPr lang="id-ID"/>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10"/>
          </p:nvPr>
        </p:nvSpPr>
        <p:spPr/>
        <p:txBody>
          <a:bodyPr/>
          <a:lstStyle/>
          <a:p>
            <a:fld id="{2E6DD858-D38A-4C97-AA23-3448D9F35D71}" type="datetimeFigureOut">
              <a:rPr lang="id-ID" smtClean="0"/>
              <a:pPr/>
              <a:t>10/11/2015</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FD366468-6B54-40F8-B34C-C8A0BAF1DFB2}" type="slidenum">
              <a:rPr lang="id-ID" smtClean="0"/>
              <a:pPr/>
              <a:t>‹#›</a:t>
            </a:fld>
            <a:endParaRPr lang="id-ID"/>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id-ID"/>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E6DD858-D38A-4C97-AA23-3448D9F35D71}" type="datetimeFigureOut">
              <a:rPr lang="id-ID" smtClean="0"/>
              <a:pPr/>
              <a:t>10/11/2015</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FD366468-6B54-40F8-B34C-C8A0BAF1DFB2}" type="slidenum">
              <a:rPr lang="id-ID" smtClean="0"/>
              <a:pPr/>
              <a:t>‹#›</a:t>
            </a:fld>
            <a:endParaRPr lang="id-ID"/>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5" name="Date Placeholder 4"/>
          <p:cNvSpPr>
            <a:spLocks noGrp="1"/>
          </p:cNvSpPr>
          <p:nvPr>
            <p:ph type="dt" sz="half" idx="10"/>
          </p:nvPr>
        </p:nvSpPr>
        <p:spPr/>
        <p:txBody>
          <a:bodyPr/>
          <a:lstStyle/>
          <a:p>
            <a:fld id="{2E6DD858-D38A-4C97-AA23-3448D9F35D71}" type="datetimeFigureOut">
              <a:rPr lang="id-ID" smtClean="0"/>
              <a:pPr/>
              <a:t>10/11/2015</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FD366468-6B54-40F8-B34C-C8A0BAF1DFB2}" type="slidenum">
              <a:rPr lang="id-ID" smtClean="0"/>
              <a:pPr/>
              <a:t>‹#›</a:t>
            </a:fld>
            <a:endParaRPr lang="id-ID"/>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id-ID"/>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7" name="Date Placeholder 6"/>
          <p:cNvSpPr>
            <a:spLocks noGrp="1"/>
          </p:cNvSpPr>
          <p:nvPr>
            <p:ph type="dt" sz="half" idx="10"/>
          </p:nvPr>
        </p:nvSpPr>
        <p:spPr/>
        <p:txBody>
          <a:bodyPr/>
          <a:lstStyle/>
          <a:p>
            <a:fld id="{2E6DD858-D38A-4C97-AA23-3448D9F35D71}" type="datetimeFigureOut">
              <a:rPr lang="id-ID" smtClean="0"/>
              <a:pPr/>
              <a:t>10/11/2015</a:t>
            </a:fld>
            <a:endParaRPr lang="id-ID"/>
          </a:p>
        </p:txBody>
      </p:sp>
      <p:sp>
        <p:nvSpPr>
          <p:cNvPr id="8" name="Footer Placeholder 7"/>
          <p:cNvSpPr>
            <a:spLocks noGrp="1"/>
          </p:cNvSpPr>
          <p:nvPr>
            <p:ph type="ftr" sz="quarter" idx="11"/>
          </p:nvPr>
        </p:nvSpPr>
        <p:spPr/>
        <p:txBody>
          <a:bodyPr/>
          <a:lstStyle/>
          <a:p>
            <a:endParaRPr lang="id-ID"/>
          </a:p>
        </p:txBody>
      </p:sp>
      <p:sp>
        <p:nvSpPr>
          <p:cNvPr id="9" name="Slide Number Placeholder 8"/>
          <p:cNvSpPr>
            <a:spLocks noGrp="1"/>
          </p:cNvSpPr>
          <p:nvPr>
            <p:ph type="sldNum" sz="quarter" idx="12"/>
          </p:nvPr>
        </p:nvSpPr>
        <p:spPr/>
        <p:txBody>
          <a:bodyPr/>
          <a:lstStyle/>
          <a:p>
            <a:fld id="{FD366468-6B54-40F8-B34C-C8A0BAF1DFB2}" type="slidenum">
              <a:rPr lang="id-ID" smtClean="0"/>
              <a:pPr/>
              <a:t>‹#›</a:t>
            </a:fld>
            <a:endParaRPr lang="id-ID"/>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Date Placeholder 2"/>
          <p:cNvSpPr>
            <a:spLocks noGrp="1"/>
          </p:cNvSpPr>
          <p:nvPr>
            <p:ph type="dt" sz="half" idx="10"/>
          </p:nvPr>
        </p:nvSpPr>
        <p:spPr/>
        <p:txBody>
          <a:bodyPr/>
          <a:lstStyle/>
          <a:p>
            <a:fld id="{2E6DD858-D38A-4C97-AA23-3448D9F35D71}" type="datetimeFigureOut">
              <a:rPr lang="id-ID" smtClean="0"/>
              <a:pPr/>
              <a:t>10/11/2015</a:t>
            </a:fld>
            <a:endParaRPr lang="id-ID"/>
          </a:p>
        </p:txBody>
      </p:sp>
      <p:sp>
        <p:nvSpPr>
          <p:cNvPr id="4" name="Footer Placeholder 3"/>
          <p:cNvSpPr>
            <a:spLocks noGrp="1"/>
          </p:cNvSpPr>
          <p:nvPr>
            <p:ph type="ftr" sz="quarter" idx="11"/>
          </p:nvPr>
        </p:nvSpPr>
        <p:spPr/>
        <p:txBody>
          <a:bodyPr/>
          <a:lstStyle/>
          <a:p>
            <a:endParaRPr lang="id-ID"/>
          </a:p>
        </p:txBody>
      </p:sp>
      <p:sp>
        <p:nvSpPr>
          <p:cNvPr id="5" name="Slide Number Placeholder 4"/>
          <p:cNvSpPr>
            <a:spLocks noGrp="1"/>
          </p:cNvSpPr>
          <p:nvPr>
            <p:ph type="sldNum" sz="quarter" idx="12"/>
          </p:nvPr>
        </p:nvSpPr>
        <p:spPr/>
        <p:txBody>
          <a:bodyPr/>
          <a:lstStyle/>
          <a:p>
            <a:fld id="{FD366468-6B54-40F8-B34C-C8A0BAF1DFB2}" type="slidenum">
              <a:rPr lang="id-ID" smtClean="0"/>
              <a:pPr/>
              <a:t>‹#›</a:t>
            </a:fld>
            <a:endParaRPr lang="id-ID"/>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E6DD858-D38A-4C97-AA23-3448D9F35D71}" type="datetimeFigureOut">
              <a:rPr lang="id-ID" smtClean="0"/>
              <a:pPr/>
              <a:t>10/11/2015</a:t>
            </a:fld>
            <a:endParaRPr lang="id-ID"/>
          </a:p>
        </p:txBody>
      </p:sp>
      <p:sp>
        <p:nvSpPr>
          <p:cNvPr id="3" name="Footer Placeholder 2"/>
          <p:cNvSpPr>
            <a:spLocks noGrp="1"/>
          </p:cNvSpPr>
          <p:nvPr>
            <p:ph type="ftr" sz="quarter" idx="11"/>
          </p:nvPr>
        </p:nvSpPr>
        <p:spPr/>
        <p:txBody>
          <a:bodyPr/>
          <a:lstStyle/>
          <a:p>
            <a:endParaRPr lang="id-ID"/>
          </a:p>
        </p:txBody>
      </p:sp>
      <p:sp>
        <p:nvSpPr>
          <p:cNvPr id="4" name="Slide Number Placeholder 3"/>
          <p:cNvSpPr>
            <a:spLocks noGrp="1"/>
          </p:cNvSpPr>
          <p:nvPr>
            <p:ph type="sldNum" sz="quarter" idx="12"/>
          </p:nvPr>
        </p:nvSpPr>
        <p:spPr/>
        <p:txBody>
          <a:bodyPr/>
          <a:lstStyle/>
          <a:p>
            <a:fld id="{FD366468-6B54-40F8-B34C-C8A0BAF1DFB2}" type="slidenum">
              <a:rPr lang="id-ID" smtClean="0"/>
              <a:pPr/>
              <a:t>‹#›</a:t>
            </a:fld>
            <a:endParaRPr lang="id-ID"/>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id-ID"/>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E6DD858-D38A-4C97-AA23-3448D9F35D71}" type="datetimeFigureOut">
              <a:rPr lang="id-ID" smtClean="0"/>
              <a:pPr/>
              <a:t>10/11/2015</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FD366468-6B54-40F8-B34C-C8A0BAF1DFB2}" type="slidenum">
              <a:rPr lang="id-ID" smtClean="0"/>
              <a:pPr/>
              <a:t>‹#›</a:t>
            </a:fld>
            <a:endParaRPr lang="id-ID"/>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id-ID"/>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d-ID"/>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E6DD858-D38A-4C97-AA23-3448D9F35D71}" type="datetimeFigureOut">
              <a:rPr lang="id-ID" smtClean="0"/>
              <a:pPr/>
              <a:t>10/11/2015</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FD366468-6B54-40F8-B34C-C8A0BAF1DFB2}" type="slidenum">
              <a:rPr lang="id-ID" smtClean="0"/>
              <a:pPr/>
              <a:t>‹#›</a:t>
            </a:fld>
            <a:endParaRPr lang="id-ID"/>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10"/>
          </p:nvPr>
        </p:nvSpPr>
        <p:spPr/>
        <p:txBody>
          <a:bodyPr/>
          <a:lstStyle/>
          <a:p>
            <a:fld id="{2E6DD858-D38A-4C97-AA23-3448D9F35D71}" type="datetimeFigureOut">
              <a:rPr lang="id-ID" smtClean="0"/>
              <a:pPr/>
              <a:t>10/11/2015</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FD366468-6B54-40F8-B34C-C8A0BAF1DFB2}" type="slidenum">
              <a:rPr lang="id-ID" smtClean="0"/>
              <a:pPr/>
              <a:t>‹#›</a:t>
            </a:fld>
            <a:endParaRPr lang="id-ID"/>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id-ID"/>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10"/>
          </p:nvPr>
        </p:nvSpPr>
        <p:spPr/>
        <p:txBody>
          <a:bodyPr/>
          <a:lstStyle/>
          <a:p>
            <a:fld id="{2E6DD858-D38A-4C97-AA23-3448D9F35D71}" type="datetimeFigureOut">
              <a:rPr lang="id-ID" smtClean="0"/>
              <a:pPr/>
              <a:t>10/11/2015</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FD366468-6B54-40F8-B34C-C8A0BAF1DFB2}" type="slidenum">
              <a:rPr lang="id-ID" smtClean="0"/>
              <a:pPr/>
              <a:t>‹#›</a:t>
            </a:fld>
            <a:endParaRPr lang="id-ID"/>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id-ID"/>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E6DD858-D38A-4C97-AA23-3448D9F35D71}" type="datetimeFigureOut">
              <a:rPr lang="id-ID" smtClean="0"/>
              <a:pPr/>
              <a:t>10/11/2015</a:t>
            </a:fld>
            <a:endParaRPr lang="id-ID"/>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d-ID"/>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D366468-6B54-40F8-B34C-C8A0BAF1DFB2}" type="slidenum">
              <a:rPr lang="id-ID" smtClean="0"/>
              <a:pPr/>
              <a:t>‹#›</a:t>
            </a:fld>
            <a:endParaRPr lang="id-ID"/>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hyperlink" Target="http://id.wikipedia.org/wiki/Pesan" TargetMode="Externa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4.gif"/><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57818" y="1214423"/>
            <a:ext cx="3429024" cy="2386028"/>
          </a:xfrm>
        </p:spPr>
        <p:txBody>
          <a:bodyPr>
            <a:normAutofit/>
          </a:bodyPr>
          <a:lstStyle/>
          <a:p>
            <a:pPr algn="l"/>
            <a:r>
              <a:rPr lang="id-ID" dirty="0" smtClean="0"/>
              <a:t>ILMU KOMUNIKASI</a:t>
            </a:r>
            <a:endParaRPr lang="id-ID" dirty="0"/>
          </a:p>
        </p:txBody>
      </p:sp>
      <p:sp>
        <p:nvSpPr>
          <p:cNvPr id="3" name="Subtitle 2"/>
          <p:cNvSpPr>
            <a:spLocks noGrp="1"/>
          </p:cNvSpPr>
          <p:nvPr>
            <p:ph type="subTitle" idx="1"/>
          </p:nvPr>
        </p:nvSpPr>
        <p:spPr>
          <a:xfrm>
            <a:off x="5429256" y="3886200"/>
            <a:ext cx="2343144" cy="1752600"/>
          </a:xfrm>
        </p:spPr>
        <p:txBody>
          <a:bodyPr/>
          <a:lstStyle/>
          <a:p>
            <a:pPr algn="l"/>
            <a:r>
              <a:rPr lang="id-ID" dirty="0" smtClean="0"/>
              <a:t>Sejarah, definisi, </a:t>
            </a:r>
            <a:endParaRPr lang="en-US" dirty="0" smtClean="0"/>
          </a:p>
          <a:p>
            <a:pPr algn="l"/>
            <a:r>
              <a:rPr lang="id-ID" dirty="0" smtClean="0"/>
              <a:t>dan Tujuan </a:t>
            </a:r>
            <a:endParaRPr lang="id-ID" dirty="0"/>
          </a:p>
        </p:txBody>
      </p:sp>
      <p:pic>
        <p:nvPicPr>
          <p:cNvPr id="5" name="Picture 4" descr="621d96d051673535dc55792dd32bc57e.gif"/>
          <p:cNvPicPr>
            <a:picLocks noChangeAspect="1"/>
          </p:cNvPicPr>
          <p:nvPr/>
        </p:nvPicPr>
        <p:blipFill>
          <a:blip r:embed="rId2"/>
          <a:stretch>
            <a:fillRect/>
          </a:stretch>
        </p:blipFill>
        <p:spPr>
          <a:xfrm>
            <a:off x="0" y="0"/>
            <a:ext cx="5070975" cy="6858000"/>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Sejarah</a:t>
            </a:r>
            <a:endParaRPr lang="id-ID" dirty="0"/>
          </a:p>
        </p:txBody>
      </p:sp>
      <p:sp>
        <p:nvSpPr>
          <p:cNvPr id="3" name="Content Placeholder 2"/>
          <p:cNvSpPr>
            <a:spLocks noGrp="1"/>
          </p:cNvSpPr>
          <p:nvPr>
            <p:ph idx="1"/>
          </p:nvPr>
        </p:nvSpPr>
        <p:spPr/>
        <p:txBody>
          <a:bodyPr/>
          <a:lstStyle/>
          <a:p>
            <a:r>
              <a:rPr lang="id-ID" dirty="0" smtClean="0"/>
              <a:t>Komunikasi adalah produk budaya. Maka seperti produk budaya yang lain komunikasi bergerak dari waktu ke waktu. Cara berkomunikasi dari tempat ke tempat yang lain juga berbeda sesuai dengan sejarah, kondisi geografis, perkembangan ilmu pengetahuan dan lain-lain.  </a:t>
            </a:r>
            <a:endParaRPr lang="id-ID"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42918"/>
            <a:ext cx="8229600" cy="5483245"/>
          </a:xfrm>
        </p:spPr>
        <p:txBody>
          <a:bodyPr/>
          <a:lstStyle/>
          <a:p>
            <a:r>
              <a:rPr lang="id-ID" dirty="0" smtClean="0"/>
              <a:t>Di satu tempat seorang ibu dipanggil emak, enyak, embok, biyung dan panggilan lain. Dulu kita bisa mendengar orang memanggil ‘mama’, ‘ibu’, ‘umi’ kemudian populer memanggil ‘bunda’.  </a:t>
            </a:r>
            <a:endParaRPr lang="id-ID" dirty="0"/>
          </a:p>
        </p:txBody>
      </p:sp>
      <p:pic>
        <p:nvPicPr>
          <p:cNvPr id="4" name="Picture 3" descr="3ddb677c4d485bcfde97937fad8417ba.gif"/>
          <p:cNvPicPr>
            <a:picLocks noChangeAspect="1"/>
          </p:cNvPicPr>
          <p:nvPr/>
        </p:nvPicPr>
        <p:blipFill>
          <a:blip r:embed="rId2"/>
          <a:stretch>
            <a:fillRect/>
          </a:stretch>
        </p:blipFill>
        <p:spPr>
          <a:xfrm>
            <a:off x="3428992" y="3429000"/>
            <a:ext cx="2286000" cy="3048000"/>
          </a:xfrm>
          <a:prstGeom prst="rect">
            <a:avLst/>
          </a:prstGeom>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id-ID"/>
          </a:p>
        </p:txBody>
      </p:sp>
      <p:sp>
        <p:nvSpPr>
          <p:cNvPr id="3" name="Content Placeholder 2"/>
          <p:cNvSpPr>
            <a:spLocks noGrp="1"/>
          </p:cNvSpPr>
          <p:nvPr>
            <p:ph idx="1"/>
          </p:nvPr>
        </p:nvSpPr>
        <p:spPr/>
        <p:txBody>
          <a:bodyPr/>
          <a:lstStyle/>
          <a:p>
            <a:r>
              <a:rPr lang="id-ID" dirty="0" smtClean="0"/>
              <a:t>Pada masa lalu komunikasi hanya dilakukan dengan menggunakan suara dan gerakan tubuh, selanjutnya komunikasi berkembang menggunakan syimbul, tari, musik, lukisan di tas batu, dll. Sampai kemudian ditemukannya mesin cetak maka babak awal komunikasi moderen di mulai. Pada babak ini orang dapat menyampaikan dan memperbanyak informasi, ide, pengetahuan melalui buku.</a:t>
            </a:r>
            <a:endParaRPr lang="id-ID"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Alat komunikasi </a:t>
            </a:r>
            <a:endParaRPr lang="id-ID" dirty="0"/>
          </a:p>
        </p:txBody>
      </p:sp>
      <p:sp>
        <p:nvSpPr>
          <p:cNvPr id="3" name="Content Placeholder 2"/>
          <p:cNvSpPr>
            <a:spLocks noGrp="1"/>
          </p:cNvSpPr>
          <p:nvPr>
            <p:ph idx="1"/>
          </p:nvPr>
        </p:nvSpPr>
        <p:spPr/>
        <p:txBody>
          <a:bodyPr/>
          <a:lstStyle/>
          <a:p>
            <a:r>
              <a:rPr lang="id-ID" dirty="0" smtClean="0"/>
              <a:t>Alat komunikasi juga bergerak sesuai dengan perkembangan teknologi. Hal ini dapat kita lihat dari lagu-lagu. </a:t>
            </a:r>
          </a:p>
          <a:p>
            <a:r>
              <a:rPr lang="id-ID" dirty="0" smtClean="0"/>
              <a:t>Kita ingat Dewa 19 pernah menganyikan lagu ‘Kangen’. Lagu itu diciptakan dalam era surat, era perangko. Lagu sebagai petanda era surat yang lain adalah ‘layang kangen’ karya Didi Kempot. </a:t>
            </a:r>
            <a:endParaRPr lang="id-ID"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29190" y="0"/>
            <a:ext cx="3757610" cy="1643050"/>
          </a:xfrm>
        </p:spPr>
        <p:txBody>
          <a:bodyPr>
            <a:normAutofit/>
          </a:bodyPr>
          <a:lstStyle/>
          <a:p>
            <a:pPr algn="l"/>
            <a:r>
              <a:rPr lang="id-ID" dirty="0" smtClean="0"/>
              <a:t>Alat komunikasi</a:t>
            </a:r>
            <a:endParaRPr lang="id-ID" dirty="0"/>
          </a:p>
        </p:txBody>
      </p:sp>
      <p:sp>
        <p:nvSpPr>
          <p:cNvPr id="3" name="Content Placeholder 2"/>
          <p:cNvSpPr>
            <a:spLocks noGrp="1"/>
          </p:cNvSpPr>
          <p:nvPr>
            <p:ph idx="1"/>
          </p:nvPr>
        </p:nvSpPr>
        <p:spPr>
          <a:xfrm>
            <a:off x="4929190" y="1600200"/>
            <a:ext cx="3757610" cy="4900634"/>
          </a:xfrm>
        </p:spPr>
        <p:txBody>
          <a:bodyPr>
            <a:normAutofit fontScale="85000" lnSpcReduction="10000"/>
          </a:bodyPr>
          <a:lstStyle/>
          <a:p>
            <a:r>
              <a:rPr lang="id-ID" dirty="0" smtClean="0"/>
              <a:t>Kita juga mengenal lagu berjudul SMS sebagai petanda sebuah lagu diciptakan pada era telpun sesluler sedang marak.</a:t>
            </a:r>
          </a:p>
          <a:p>
            <a:r>
              <a:rPr lang="id-ID" dirty="0" smtClean="0"/>
              <a:t>Kemudian group band Gigi menciptakan lagu ‘facebook’ sebagai petanda era media sosial. </a:t>
            </a:r>
            <a:endParaRPr lang="id-ID" dirty="0"/>
          </a:p>
        </p:txBody>
      </p:sp>
      <p:pic>
        <p:nvPicPr>
          <p:cNvPr id="4" name="Picture 3" descr="7df5054d92d5b8c0163b0fd73b5627b4.gif"/>
          <p:cNvPicPr>
            <a:picLocks noChangeAspect="1"/>
          </p:cNvPicPr>
          <p:nvPr/>
        </p:nvPicPr>
        <p:blipFill>
          <a:blip r:embed="rId2"/>
          <a:stretch>
            <a:fillRect/>
          </a:stretch>
        </p:blipFill>
        <p:spPr>
          <a:xfrm>
            <a:off x="0" y="0"/>
            <a:ext cx="4652646" cy="6858000"/>
          </a:xfrm>
          <a:prstGeom prst="rect">
            <a:avLst/>
          </a:prstGeom>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id-ID" dirty="0"/>
          </a:p>
        </p:txBody>
      </p:sp>
      <p:sp>
        <p:nvSpPr>
          <p:cNvPr id="3" name="Content Placeholder 2"/>
          <p:cNvSpPr>
            <a:spLocks noGrp="1"/>
          </p:cNvSpPr>
          <p:nvPr>
            <p:ph idx="1"/>
          </p:nvPr>
        </p:nvSpPr>
        <p:spPr/>
        <p:txBody>
          <a:bodyPr>
            <a:normAutofit fontScale="92500" lnSpcReduction="20000"/>
          </a:bodyPr>
          <a:lstStyle/>
          <a:p>
            <a:r>
              <a:rPr lang="id-ID" dirty="0" smtClean="0"/>
              <a:t>Menurut Onong Uchjana Effendy, dalam bukunya </a:t>
            </a:r>
            <a:r>
              <a:rPr lang="id-ID" i="1" dirty="0" smtClean="0"/>
              <a:t>Komunikasi teori dan praktik</a:t>
            </a:r>
            <a:r>
              <a:rPr lang="id-ID" dirty="0" smtClean="0"/>
              <a:t> bahwa istilah lain dari komunikasi adalah publistik dan jurnalistik. Mulanya adalah ide seorang tokoh jurnalisme Amerika Serika Joseph Pulitzer. Ia memiliki ide membuat sebuah sekolah ‘School Of Journalism’ sebagai lembaga untuk meningkatkan kemampuan wartawan. Kemudian Charles Eliot dan Nicholas Murray Butler rektor Harvard University dan Colombia University memberi tanggapan positif. </a:t>
            </a:r>
            <a:endParaRPr lang="id-ID"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28596" y="357166"/>
            <a:ext cx="8229600" cy="4525963"/>
          </a:xfrm>
        </p:spPr>
        <p:txBody>
          <a:bodyPr/>
          <a:lstStyle/>
          <a:p>
            <a:r>
              <a:rPr lang="id-ID" dirty="0" smtClean="0"/>
              <a:t>Di Amerika Serikat koran pertama didirikan di Harvard College pada tahun 1632. Dan lebih dua abad kemudian yaitu tahun 1903 ide pendirian sekolah komunikasi dari Joseph Pulitzer tersebut terlontar. </a:t>
            </a:r>
            <a:endParaRPr lang="id-ID" dirty="0"/>
          </a:p>
        </p:txBody>
      </p:sp>
      <p:pic>
        <p:nvPicPr>
          <p:cNvPr id="4" name="Picture 3" descr="4910a224743397d4b416e0be175b030e.gif"/>
          <p:cNvPicPr>
            <a:picLocks noChangeAspect="1"/>
          </p:cNvPicPr>
          <p:nvPr/>
        </p:nvPicPr>
        <p:blipFill>
          <a:blip r:embed="rId2"/>
          <a:stretch>
            <a:fillRect/>
          </a:stretch>
        </p:blipFill>
        <p:spPr>
          <a:xfrm>
            <a:off x="2786050" y="3286100"/>
            <a:ext cx="3571900" cy="3571900"/>
          </a:xfrm>
          <a:prstGeom prst="rect">
            <a:avLst/>
          </a:prstGeom>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Pengertian komunikasi </a:t>
            </a:r>
            <a:endParaRPr lang="id-ID" dirty="0"/>
          </a:p>
        </p:txBody>
      </p:sp>
      <p:sp>
        <p:nvSpPr>
          <p:cNvPr id="3" name="Content Placeholder 2"/>
          <p:cNvSpPr>
            <a:spLocks noGrp="1"/>
          </p:cNvSpPr>
          <p:nvPr>
            <p:ph idx="1"/>
          </p:nvPr>
        </p:nvSpPr>
        <p:spPr/>
        <p:txBody>
          <a:bodyPr/>
          <a:lstStyle/>
          <a:p>
            <a:r>
              <a:rPr lang="id-ID" dirty="0" smtClean="0"/>
              <a:t>Disampaikan oleh Joseph A. DeVito dalam bukunya </a:t>
            </a:r>
            <a:r>
              <a:rPr lang="id-ID" i="1" dirty="0" smtClean="0"/>
              <a:t>Komunikasi antar manusia, </a:t>
            </a:r>
            <a:r>
              <a:rPr lang="id-ID" dirty="0" smtClean="0"/>
              <a:t>komunikasi mengacu kepada tindakan, oleh satu orang tau lebih, yang mengirim dan menerima pesan yang terdistorsi oleh gangguan (noise), terjadi dalam suatu konteks tertentumempunyai pengaruh tertentu, dan ada kesempatan untuk melakukan umpan balik.  </a:t>
            </a:r>
            <a:endParaRPr lang="id-ID"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id-ID" dirty="0" smtClean="0"/>
              <a:t>Komunikasi antar manusia</a:t>
            </a:r>
            <a:br>
              <a:rPr lang="id-ID" dirty="0" smtClean="0"/>
            </a:br>
            <a:r>
              <a:rPr lang="id-ID" dirty="0" smtClean="0"/>
              <a:t>bidang dan tujuan</a:t>
            </a:r>
            <a:endParaRPr lang="id-ID" dirty="0"/>
          </a:p>
        </p:txBody>
      </p:sp>
      <p:graphicFrame>
        <p:nvGraphicFramePr>
          <p:cNvPr id="4" name="Content Placeholder 3"/>
          <p:cNvGraphicFramePr>
            <a:graphicFrameLocks noGrp="1"/>
          </p:cNvGraphicFramePr>
          <p:nvPr>
            <p:ph idx="1"/>
          </p:nvPr>
        </p:nvGraphicFramePr>
        <p:xfrm>
          <a:off x="457200" y="1600200"/>
          <a:ext cx="8229600" cy="4119880"/>
        </p:xfrm>
        <a:graphic>
          <a:graphicData uri="http://schemas.openxmlformats.org/drawingml/2006/table">
            <a:tbl>
              <a:tblPr firstRow="1" bandRow="1">
                <a:tableStyleId>{5C22544A-7EE6-4342-B048-85BDC9FD1C3A}</a:tableStyleId>
              </a:tblPr>
              <a:tblGrid>
                <a:gridCol w="4114800"/>
                <a:gridCol w="4114800"/>
              </a:tblGrid>
              <a:tr h="370840">
                <a:tc>
                  <a:txBody>
                    <a:bodyPr/>
                    <a:lstStyle/>
                    <a:p>
                      <a:r>
                        <a:rPr lang="id-ID" dirty="0" smtClean="0"/>
                        <a:t>Bidang komunikasi antar manusia</a:t>
                      </a:r>
                      <a:endParaRPr lang="id-ID" dirty="0"/>
                    </a:p>
                  </a:txBody>
                  <a:tcPr/>
                </a:tc>
                <a:tc>
                  <a:txBody>
                    <a:bodyPr/>
                    <a:lstStyle/>
                    <a:p>
                      <a:r>
                        <a:rPr lang="id-ID" dirty="0" smtClean="0"/>
                        <a:t>Beberapa tujuan yang lazim</a:t>
                      </a:r>
                      <a:endParaRPr lang="id-ID" dirty="0"/>
                    </a:p>
                  </a:txBody>
                  <a:tcPr/>
                </a:tc>
              </a:tr>
              <a:tr h="370840">
                <a:tc>
                  <a:txBody>
                    <a:bodyPr/>
                    <a:lstStyle/>
                    <a:p>
                      <a:r>
                        <a:rPr lang="id-ID" b="1" dirty="0" smtClean="0"/>
                        <a:t>Intrapribadi:</a:t>
                      </a:r>
                      <a:r>
                        <a:rPr lang="id-ID" dirty="0" smtClean="0"/>
                        <a:t> komunikasi dengan diri sendiri</a:t>
                      </a:r>
                      <a:endParaRPr lang="id-ID" dirty="0"/>
                    </a:p>
                  </a:txBody>
                  <a:tcPr/>
                </a:tc>
                <a:tc>
                  <a:txBody>
                    <a:bodyPr/>
                    <a:lstStyle/>
                    <a:p>
                      <a:r>
                        <a:rPr lang="id-ID" dirty="0" smtClean="0"/>
                        <a:t>Berpikir, melakukan penalaran, menganalisis, merenung.</a:t>
                      </a:r>
                      <a:endParaRPr lang="id-ID" dirty="0"/>
                    </a:p>
                  </a:txBody>
                  <a:tcPr/>
                </a:tc>
              </a:tr>
              <a:tr h="370840">
                <a:tc>
                  <a:txBody>
                    <a:bodyPr/>
                    <a:lstStyle/>
                    <a:p>
                      <a:r>
                        <a:rPr lang="id-ID" b="1" dirty="0" smtClean="0"/>
                        <a:t>Antarpribadi</a:t>
                      </a:r>
                      <a:r>
                        <a:rPr lang="id-ID" dirty="0" smtClean="0"/>
                        <a:t>: komunikasi antara dua orang.</a:t>
                      </a:r>
                      <a:endParaRPr lang="id-ID" dirty="0"/>
                    </a:p>
                  </a:txBody>
                  <a:tcPr/>
                </a:tc>
                <a:tc>
                  <a:txBody>
                    <a:bodyPr/>
                    <a:lstStyle/>
                    <a:p>
                      <a:r>
                        <a:rPr lang="id-ID" dirty="0" smtClean="0"/>
                        <a:t>Mengenal, berhubungan, mempengaruhi, bermain, dan membantu.</a:t>
                      </a:r>
                      <a:endParaRPr lang="id-ID" dirty="0"/>
                    </a:p>
                  </a:txBody>
                  <a:tcPr/>
                </a:tc>
              </a:tr>
              <a:tr h="370840">
                <a:tc>
                  <a:txBody>
                    <a:bodyPr/>
                    <a:lstStyle/>
                    <a:p>
                      <a:r>
                        <a:rPr lang="id-ID" b="1" dirty="0" smtClean="0"/>
                        <a:t>Kelompok kecil</a:t>
                      </a:r>
                      <a:r>
                        <a:rPr lang="id-ID" dirty="0" smtClean="0"/>
                        <a:t>: komunikasi dengan sekelompok </a:t>
                      </a:r>
                      <a:r>
                        <a:rPr lang="id-ID" dirty="0" smtClean="0"/>
                        <a:t>k</a:t>
                      </a:r>
                      <a:r>
                        <a:rPr lang="en-US" dirty="0" smtClean="0"/>
                        <a:t>e</a:t>
                      </a:r>
                      <a:r>
                        <a:rPr lang="id-ID" dirty="0" smtClean="0"/>
                        <a:t>cil</a:t>
                      </a:r>
                      <a:r>
                        <a:rPr lang="id-ID" baseline="0" dirty="0" smtClean="0"/>
                        <a:t> </a:t>
                      </a:r>
                      <a:r>
                        <a:rPr lang="id-ID" baseline="0" dirty="0" smtClean="0"/>
                        <a:t>orang.</a:t>
                      </a:r>
                      <a:endParaRPr lang="id-ID" dirty="0"/>
                    </a:p>
                  </a:txBody>
                  <a:tcPr/>
                </a:tc>
                <a:tc>
                  <a:txBody>
                    <a:bodyPr/>
                    <a:lstStyle/>
                    <a:p>
                      <a:r>
                        <a:rPr lang="id-ID" dirty="0" smtClean="0"/>
                        <a:t>Berbagi informasi,  mengembangkan gagasan,</a:t>
                      </a:r>
                      <a:r>
                        <a:rPr lang="id-ID" baseline="0" dirty="0" smtClean="0"/>
                        <a:t> memecahkan masalah, membantu.</a:t>
                      </a:r>
                      <a:endParaRPr lang="id-ID" dirty="0"/>
                    </a:p>
                  </a:txBody>
                  <a:tcPr/>
                </a:tc>
              </a:tr>
              <a:tr h="370840">
                <a:tc>
                  <a:txBody>
                    <a:bodyPr/>
                    <a:lstStyle/>
                    <a:p>
                      <a:r>
                        <a:rPr lang="id-ID" b="1" dirty="0" smtClean="0"/>
                        <a:t>Organisasi</a:t>
                      </a:r>
                      <a:r>
                        <a:rPr lang="id-ID" dirty="0" smtClean="0"/>
                        <a:t>: komunikasi dalam suatu organisasi formal</a:t>
                      </a:r>
                      <a:endParaRPr lang="id-ID" dirty="0"/>
                    </a:p>
                  </a:txBody>
                  <a:tcPr/>
                </a:tc>
                <a:tc>
                  <a:txBody>
                    <a:bodyPr/>
                    <a:lstStyle/>
                    <a:p>
                      <a:r>
                        <a:rPr lang="id-ID" dirty="0" smtClean="0"/>
                        <a:t>Meningkatkan produktifitas, membangkitkan semangat kerja, memberi informasi, meyakinkan.</a:t>
                      </a:r>
                      <a:endParaRPr lang="id-ID" dirty="0"/>
                    </a:p>
                  </a:txBody>
                  <a:tcPr/>
                </a:tc>
              </a:tr>
              <a:tr h="370840">
                <a:tc>
                  <a:txBody>
                    <a:bodyPr/>
                    <a:lstStyle/>
                    <a:p>
                      <a:r>
                        <a:rPr lang="id-ID" b="1" dirty="0" smtClean="0"/>
                        <a:t>Publik</a:t>
                      </a:r>
                      <a:r>
                        <a:rPr lang="id-ID" b="1" baseline="0" dirty="0" smtClean="0"/>
                        <a:t> (terbuka)</a:t>
                      </a:r>
                      <a:r>
                        <a:rPr lang="id-ID" baseline="0" dirty="0" smtClean="0"/>
                        <a:t>: komunikasi dari pembicara kepada khalayak</a:t>
                      </a:r>
                      <a:endParaRPr lang="id-ID" dirty="0"/>
                    </a:p>
                  </a:txBody>
                  <a:tcPr/>
                </a:tc>
                <a:tc>
                  <a:txBody>
                    <a:bodyPr/>
                    <a:lstStyle/>
                    <a:p>
                      <a:r>
                        <a:rPr lang="id-ID" dirty="0" smtClean="0"/>
                        <a:t>Memberi informasi, menyakinkan, menghibur. </a:t>
                      </a:r>
                      <a:endParaRPr lang="id-ID" dirty="0"/>
                    </a:p>
                  </a:txBody>
                  <a:tcPr/>
                </a:tc>
              </a:tr>
            </a:tbl>
          </a:graphicData>
        </a:graphic>
      </p:graphicFrame>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1000" r="-11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id-ID"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Komunikasi antar manusia</a:t>
            </a:r>
            <a:endParaRPr lang="id-ID"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graphicFrame>
        <p:nvGraphicFramePr>
          <p:cNvPr id="4" name="Content Placeholder 3"/>
          <p:cNvGraphicFramePr>
            <a:graphicFrameLocks noGrp="1"/>
          </p:cNvGraphicFramePr>
          <p:nvPr>
            <p:ph idx="1"/>
          </p:nvPr>
        </p:nvGraphicFramePr>
        <p:xfrm>
          <a:off x="457200" y="1600200"/>
          <a:ext cx="8229600" cy="2199640"/>
        </p:xfrm>
        <a:graphic>
          <a:graphicData uri="http://schemas.openxmlformats.org/drawingml/2006/table">
            <a:tbl>
              <a:tblPr firstRow="1" bandRow="1">
                <a:tableStyleId>{5C22544A-7EE6-4342-B048-85BDC9FD1C3A}</a:tableStyleId>
              </a:tblPr>
              <a:tblGrid>
                <a:gridCol w="4114800"/>
                <a:gridCol w="4114800"/>
              </a:tblGrid>
              <a:tr h="370840">
                <a:tc>
                  <a:txBody>
                    <a:bodyPr/>
                    <a:lstStyle/>
                    <a:p>
                      <a:r>
                        <a:rPr lang="id-ID" dirty="0" smtClean="0"/>
                        <a:t>Bidang </a:t>
                      </a:r>
                      <a:endParaRPr lang="id-ID" dirty="0"/>
                    </a:p>
                  </a:txBody>
                  <a:tcPr/>
                </a:tc>
                <a:tc>
                  <a:txBody>
                    <a:bodyPr/>
                    <a:lstStyle/>
                    <a:p>
                      <a:r>
                        <a:rPr lang="id-ID" dirty="0" smtClean="0"/>
                        <a:t>Tujuan </a:t>
                      </a:r>
                      <a:endParaRPr lang="id-ID" dirty="0"/>
                    </a:p>
                  </a:txBody>
                  <a:tcPr/>
                </a:tc>
              </a:tr>
              <a:tr h="370840">
                <a:tc>
                  <a:txBody>
                    <a:bodyPr/>
                    <a:lstStyle/>
                    <a:p>
                      <a:r>
                        <a:rPr lang="id-ID" dirty="0" smtClean="0"/>
                        <a:t>Antarbudaya: komunikasi antara</a:t>
                      </a:r>
                      <a:r>
                        <a:rPr lang="id-ID" baseline="0" dirty="0" smtClean="0"/>
                        <a:t> orang dari budaya yang berbeda. </a:t>
                      </a:r>
                      <a:endParaRPr lang="id-ID" dirty="0"/>
                    </a:p>
                  </a:txBody>
                  <a:tcPr/>
                </a:tc>
                <a:tc>
                  <a:txBody>
                    <a:bodyPr/>
                    <a:lstStyle/>
                    <a:p>
                      <a:r>
                        <a:rPr lang="id-ID" dirty="0" smtClean="0"/>
                        <a:t>Mengenal, berhubungan, mempengaruhi, bermain, membantu.</a:t>
                      </a:r>
                      <a:endParaRPr lang="id-ID" dirty="0"/>
                    </a:p>
                  </a:txBody>
                  <a:tcPr/>
                </a:tc>
              </a:tr>
              <a:tr h="370840">
                <a:tc>
                  <a:txBody>
                    <a:bodyPr/>
                    <a:lstStyle/>
                    <a:p>
                      <a:r>
                        <a:rPr lang="id-ID" dirty="0" smtClean="0"/>
                        <a:t>Massa: komunikasi yang diarahkan kepada khalayak</a:t>
                      </a:r>
                      <a:r>
                        <a:rPr lang="id-ID" baseline="0" dirty="0" smtClean="0"/>
                        <a:t> yang sangat luas, disalurkan melalui sarana audio dan auatu visual.</a:t>
                      </a:r>
                      <a:endParaRPr lang="id-ID" dirty="0"/>
                    </a:p>
                  </a:txBody>
                  <a:tcPr/>
                </a:tc>
                <a:tc>
                  <a:txBody>
                    <a:bodyPr/>
                    <a:lstStyle/>
                    <a:p>
                      <a:r>
                        <a:rPr lang="id-ID" dirty="0" smtClean="0"/>
                        <a:t>Menghibur, menyakinkan</a:t>
                      </a:r>
                      <a:r>
                        <a:rPr lang="id-ID" baseline="0" dirty="0" smtClean="0"/>
                        <a:t> (mengukuhkan, mengubah, mengangktifkan) memberi informasi, mengukuhkan status, membius, menciptakan rasa persatuan. </a:t>
                      </a:r>
                      <a:endParaRPr lang="id-ID" dirty="0"/>
                    </a:p>
                  </a:txBody>
                  <a:tcPr/>
                </a:tc>
              </a:tr>
            </a:tbl>
          </a:graphicData>
        </a:graphic>
      </p:graphicFrame>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Komunikasi intra pribadi</a:t>
            </a:r>
            <a:endParaRPr lang="id-ID" dirty="0"/>
          </a:p>
        </p:txBody>
      </p:sp>
      <p:pic>
        <p:nvPicPr>
          <p:cNvPr id="4" name="Content Placeholder 3" descr="20090108134507.jpg"/>
          <p:cNvPicPr>
            <a:picLocks noGrp="1" noChangeAspect="1"/>
          </p:cNvPicPr>
          <p:nvPr>
            <p:ph idx="1"/>
          </p:nvPr>
        </p:nvPicPr>
        <p:blipFill>
          <a:blip r:embed="rId2"/>
          <a:stretch>
            <a:fillRect/>
          </a:stretch>
        </p:blipFill>
        <p:spPr>
          <a:xfrm>
            <a:off x="1357290" y="1285860"/>
            <a:ext cx="6643734" cy="4906142"/>
          </a:xfrm>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Komunikasi antarpribadi</a:t>
            </a:r>
            <a:endParaRPr lang="id-ID" dirty="0"/>
          </a:p>
        </p:txBody>
      </p:sp>
      <p:pic>
        <p:nvPicPr>
          <p:cNvPr id="4" name="Content Placeholder 3" descr="barriers-interpersonal-communication-2.1-800X800.jpg"/>
          <p:cNvPicPr>
            <a:picLocks noGrp="1" noChangeAspect="1"/>
          </p:cNvPicPr>
          <p:nvPr>
            <p:ph idx="1"/>
          </p:nvPr>
        </p:nvPicPr>
        <p:blipFill>
          <a:blip r:embed="rId2"/>
          <a:stretch>
            <a:fillRect/>
          </a:stretch>
        </p:blipFill>
        <p:spPr>
          <a:xfrm>
            <a:off x="1285852" y="1142984"/>
            <a:ext cx="6715172" cy="5095431"/>
          </a:xfrm>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Komunikasi kelompok kecil </a:t>
            </a:r>
            <a:endParaRPr lang="id-ID" dirty="0"/>
          </a:p>
        </p:txBody>
      </p:sp>
      <p:pic>
        <p:nvPicPr>
          <p:cNvPr id="4" name="Content Placeholder 3" descr="Diskusi Kelompok.jpg"/>
          <p:cNvPicPr>
            <a:picLocks noGrp="1" noChangeAspect="1"/>
          </p:cNvPicPr>
          <p:nvPr>
            <p:ph idx="1"/>
          </p:nvPr>
        </p:nvPicPr>
        <p:blipFill>
          <a:blip r:embed="rId2"/>
          <a:stretch>
            <a:fillRect/>
          </a:stretch>
        </p:blipFill>
        <p:spPr>
          <a:xfrm>
            <a:off x="1071538" y="1581630"/>
            <a:ext cx="7000924" cy="4563102"/>
          </a:xfrm>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Organisasi</a:t>
            </a:r>
            <a:endParaRPr lang="id-ID" dirty="0"/>
          </a:p>
        </p:txBody>
      </p:sp>
      <p:pic>
        <p:nvPicPr>
          <p:cNvPr id="4" name="Content Placeholder 3" descr="organisasi.jpg"/>
          <p:cNvPicPr>
            <a:picLocks noGrp="1" noChangeAspect="1"/>
          </p:cNvPicPr>
          <p:nvPr>
            <p:ph idx="1"/>
          </p:nvPr>
        </p:nvPicPr>
        <p:blipFill>
          <a:blip r:embed="rId2"/>
          <a:stretch>
            <a:fillRect/>
          </a:stretch>
        </p:blipFill>
        <p:spPr>
          <a:xfrm>
            <a:off x="1357290" y="1357298"/>
            <a:ext cx="6500858" cy="4875644"/>
          </a:xfrm>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Publik </a:t>
            </a:r>
            <a:endParaRPr lang="id-ID" dirty="0"/>
          </a:p>
        </p:txBody>
      </p:sp>
      <p:pic>
        <p:nvPicPr>
          <p:cNvPr id="4" name="Content Placeholder 3" descr="publik.jpg"/>
          <p:cNvPicPr>
            <a:picLocks noGrp="1" noChangeAspect="1"/>
          </p:cNvPicPr>
          <p:nvPr>
            <p:ph idx="1"/>
          </p:nvPr>
        </p:nvPicPr>
        <p:blipFill>
          <a:blip r:embed="rId2"/>
          <a:stretch>
            <a:fillRect/>
          </a:stretch>
        </p:blipFill>
        <p:spPr>
          <a:xfrm>
            <a:off x="1785918" y="1214422"/>
            <a:ext cx="5643602" cy="4537456"/>
          </a:xfrm>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Antar Budaya</a:t>
            </a:r>
            <a:endParaRPr lang="id-ID" dirty="0"/>
          </a:p>
        </p:txBody>
      </p:sp>
      <p:pic>
        <p:nvPicPr>
          <p:cNvPr id="4" name="Content Placeholder 3" descr="Mengapa komunikasi antar budaya itu penting.png"/>
          <p:cNvPicPr>
            <a:picLocks noGrp="1" noChangeAspect="1"/>
          </p:cNvPicPr>
          <p:nvPr>
            <p:ph idx="1"/>
          </p:nvPr>
        </p:nvPicPr>
        <p:blipFill>
          <a:blip r:embed="rId2"/>
          <a:stretch>
            <a:fillRect/>
          </a:stretch>
        </p:blipFill>
        <p:spPr>
          <a:xfrm>
            <a:off x="857224" y="1764877"/>
            <a:ext cx="7286676" cy="4115904"/>
          </a:xfrm>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Massa </a:t>
            </a:r>
            <a:endParaRPr lang="id-ID" dirty="0"/>
          </a:p>
        </p:txBody>
      </p:sp>
      <p:pic>
        <p:nvPicPr>
          <p:cNvPr id="4" name="Content Placeholder 3" descr="technology_addiction_by_vilusa97-d4q9wfk.jpg"/>
          <p:cNvPicPr>
            <a:picLocks noGrp="1" noChangeAspect="1"/>
          </p:cNvPicPr>
          <p:nvPr>
            <p:ph idx="1"/>
          </p:nvPr>
        </p:nvPicPr>
        <p:blipFill>
          <a:blip r:embed="rId2"/>
          <a:stretch>
            <a:fillRect/>
          </a:stretch>
        </p:blipFill>
        <p:spPr>
          <a:xfrm>
            <a:off x="1541221" y="1600200"/>
            <a:ext cx="6061558" cy="4525963"/>
          </a:xfrm>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Menurut para ahli yang lain</a:t>
            </a:r>
            <a:endParaRPr lang="id-ID" dirty="0"/>
          </a:p>
        </p:txBody>
      </p:sp>
      <p:sp>
        <p:nvSpPr>
          <p:cNvPr id="3" name="Content Placeholder 2"/>
          <p:cNvSpPr>
            <a:spLocks noGrp="1"/>
          </p:cNvSpPr>
          <p:nvPr>
            <p:ph idx="1"/>
          </p:nvPr>
        </p:nvSpPr>
        <p:spPr/>
        <p:txBody>
          <a:bodyPr>
            <a:normAutofit fontScale="70000" lnSpcReduction="20000"/>
          </a:bodyPr>
          <a:lstStyle/>
          <a:p>
            <a:r>
              <a:rPr lang="en-US" dirty="0" err="1" smtClean="0"/>
              <a:t>Menurut</a:t>
            </a:r>
            <a:r>
              <a:rPr lang="en-US" dirty="0" smtClean="0"/>
              <a:t> </a:t>
            </a:r>
            <a:r>
              <a:rPr lang="en-US" b="1" dirty="0" err="1" smtClean="0"/>
              <a:t>Onong</a:t>
            </a:r>
            <a:r>
              <a:rPr lang="en-US" b="1" dirty="0" smtClean="0"/>
              <a:t> </a:t>
            </a:r>
            <a:r>
              <a:rPr lang="en-US" b="1" dirty="0" err="1" smtClean="0"/>
              <a:t>Uchjana</a:t>
            </a:r>
            <a:r>
              <a:rPr lang="en-US" b="1" dirty="0" smtClean="0"/>
              <a:t> </a:t>
            </a:r>
            <a:r>
              <a:rPr lang="en-US" b="1" dirty="0" err="1" smtClean="0"/>
              <a:t>Effendy</a:t>
            </a:r>
            <a:r>
              <a:rPr lang="en-US" b="1" dirty="0" smtClean="0"/>
              <a:t> </a:t>
            </a:r>
            <a:r>
              <a:rPr lang="en-US" dirty="0" err="1" smtClean="0"/>
              <a:t>komunikasi</a:t>
            </a:r>
            <a:r>
              <a:rPr lang="en-US" dirty="0" smtClean="0"/>
              <a:t> </a:t>
            </a:r>
            <a:r>
              <a:rPr lang="en-US" dirty="0" err="1" smtClean="0"/>
              <a:t>adalah</a:t>
            </a:r>
            <a:r>
              <a:rPr lang="en-US" dirty="0" smtClean="0"/>
              <a:t> </a:t>
            </a:r>
            <a:r>
              <a:rPr lang="en-US" dirty="0" err="1" smtClean="0"/>
              <a:t>proses</a:t>
            </a:r>
            <a:r>
              <a:rPr lang="en-US" dirty="0" smtClean="0"/>
              <a:t> </a:t>
            </a:r>
            <a:r>
              <a:rPr lang="en-US" dirty="0" err="1" smtClean="0"/>
              <a:t>penyampaian</a:t>
            </a:r>
            <a:r>
              <a:rPr lang="en-US" dirty="0" smtClean="0"/>
              <a:t> </a:t>
            </a:r>
            <a:r>
              <a:rPr lang="en-US" u="sng" dirty="0" err="1" smtClean="0">
                <a:hlinkClick r:id="rId2" tooltip="Pesan"/>
              </a:rPr>
              <a:t>pesan</a:t>
            </a:r>
            <a:r>
              <a:rPr lang="en-US" dirty="0" smtClean="0"/>
              <a:t> </a:t>
            </a:r>
            <a:r>
              <a:rPr lang="en-US" dirty="0" err="1" smtClean="0"/>
              <a:t>oleh</a:t>
            </a:r>
            <a:r>
              <a:rPr lang="en-US" dirty="0" smtClean="0"/>
              <a:t> </a:t>
            </a:r>
            <a:r>
              <a:rPr lang="en-US" dirty="0" err="1" smtClean="0"/>
              <a:t>seseorang</a:t>
            </a:r>
            <a:r>
              <a:rPr lang="en-US" dirty="0" smtClean="0"/>
              <a:t> </a:t>
            </a:r>
            <a:r>
              <a:rPr lang="en-US" dirty="0" err="1" smtClean="0"/>
              <a:t>kepada</a:t>
            </a:r>
            <a:r>
              <a:rPr lang="en-US" dirty="0" smtClean="0"/>
              <a:t> </a:t>
            </a:r>
            <a:r>
              <a:rPr lang="en-US" dirty="0" err="1" smtClean="0"/>
              <a:t>orang</a:t>
            </a:r>
            <a:r>
              <a:rPr lang="en-US" dirty="0" smtClean="0"/>
              <a:t> lain </a:t>
            </a:r>
            <a:r>
              <a:rPr lang="en-US" dirty="0" err="1" smtClean="0"/>
              <a:t>untuk</a:t>
            </a:r>
            <a:r>
              <a:rPr lang="en-US" dirty="0" smtClean="0"/>
              <a:t> </a:t>
            </a:r>
            <a:r>
              <a:rPr lang="en-US" dirty="0" err="1" smtClean="0"/>
              <a:t>memberitahu</a:t>
            </a:r>
            <a:r>
              <a:rPr lang="en-US" dirty="0" smtClean="0"/>
              <a:t>, </a:t>
            </a:r>
            <a:r>
              <a:rPr lang="en-US" dirty="0" err="1" smtClean="0"/>
              <a:t>mengubah</a:t>
            </a:r>
            <a:r>
              <a:rPr lang="en-US" dirty="0" smtClean="0"/>
              <a:t> </a:t>
            </a:r>
            <a:r>
              <a:rPr lang="en-US" dirty="0" err="1" smtClean="0"/>
              <a:t>sikap</a:t>
            </a:r>
            <a:r>
              <a:rPr lang="en-US" dirty="0" smtClean="0"/>
              <a:t>, </a:t>
            </a:r>
            <a:r>
              <a:rPr lang="en-US" dirty="0" err="1" smtClean="0"/>
              <a:t>pendapat</a:t>
            </a:r>
            <a:r>
              <a:rPr lang="en-US" dirty="0" smtClean="0"/>
              <a:t>, </a:t>
            </a:r>
            <a:r>
              <a:rPr lang="en-US" dirty="0" err="1" smtClean="0"/>
              <a:t>atau</a:t>
            </a:r>
            <a:r>
              <a:rPr lang="en-US" dirty="0" smtClean="0"/>
              <a:t> </a:t>
            </a:r>
            <a:r>
              <a:rPr lang="en-US" dirty="0" err="1" smtClean="0"/>
              <a:t>perilaku</a:t>
            </a:r>
            <a:r>
              <a:rPr lang="en-US" dirty="0" smtClean="0"/>
              <a:t>, </a:t>
            </a:r>
            <a:r>
              <a:rPr lang="en-US" dirty="0" err="1" smtClean="0"/>
              <a:t>baik</a:t>
            </a:r>
            <a:r>
              <a:rPr lang="en-US" dirty="0" smtClean="0"/>
              <a:t> </a:t>
            </a:r>
            <a:r>
              <a:rPr lang="en-US" dirty="0" err="1" smtClean="0"/>
              <a:t>secara</a:t>
            </a:r>
            <a:r>
              <a:rPr lang="en-US" dirty="0" smtClean="0"/>
              <a:t> </a:t>
            </a:r>
            <a:r>
              <a:rPr lang="en-US" dirty="0" err="1" smtClean="0"/>
              <a:t>lisan</a:t>
            </a:r>
            <a:r>
              <a:rPr lang="en-US" dirty="0" smtClean="0"/>
              <a:t> (</a:t>
            </a:r>
            <a:r>
              <a:rPr lang="en-US" dirty="0" err="1" smtClean="0"/>
              <a:t>langsung</a:t>
            </a:r>
            <a:r>
              <a:rPr lang="en-US" dirty="0" smtClean="0"/>
              <a:t>) </a:t>
            </a:r>
            <a:r>
              <a:rPr lang="en-US" dirty="0" err="1" smtClean="0"/>
              <a:t>ataupun</a:t>
            </a:r>
            <a:r>
              <a:rPr lang="en-US" dirty="0" smtClean="0"/>
              <a:t> </a:t>
            </a:r>
            <a:r>
              <a:rPr lang="en-US" dirty="0" err="1" smtClean="0"/>
              <a:t>tidak</a:t>
            </a:r>
            <a:r>
              <a:rPr lang="en-US" dirty="0" smtClean="0"/>
              <a:t> </a:t>
            </a:r>
            <a:r>
              <a:rPr lang="en-US" dirty="0" err="1" smtClean="0"/>
              <a:t>langsung</a:t>
            </a:r>
            <a:r>
              <a:rPr lang="en-US" dirty="0" smtClean="0"/>
              <a:t> (</a:t>
            </a:r>
            <a:r>
              <a:rPr lang="en-US" dirty="0" err="1" smtClean="0"/>
              <a:t>melalui</a:t>
            </a:r>
            <a:r>
              <a:rPr lang="en-US" dirty="0" smtClean="0"/>
              <a:t> media)</a:t>
            </a:r>
            <a:endParaRPr lang="id-ID" dirty="0" smtClean="0"/>
          </a:p>
          <a:p>
            <a:r>
              <a:rPr lang="en-US" dirty="0" err="1" smtClean="0"/>
              <a:t>Menurut</a:t>
            </a:r>
            <a:r>
              <a:rPr lang="en-US" dirty="0" smtClean="0"/>
              <a:t> </a:t>
            </a:r>
            <a:r>
              <a:rPr lang="en-US" b="1" dirty="0" smtClean="0"/>
              <a:t>Charles H. Cooley </a:t>
            </a:r>
            <a:r>
              <a:rPr lang="en-US" dirty="0" smtClean="0"/>
              <a:t>(</a:t>
            </a:r>
            <a:r>
              <a:rPr lang="en-US" dirty="0" err="1" smtClean="0"/>
              <a:t>Effendy</a:t>
            </a:r>
            <a:r>
              <a:rPr lang="en-US" dirty="0" smtClean="0"/>
              <a:t>, 1992 : 40), </a:t>
            </a:r>
            <a:r>
              <a:rPr lang="en-US" dirty="0" err="1" smtClean="0"/>
              <a:t>komunikasi</a:t>
            </a:r>
            <a:r>
              <a:rPr lang="en-US" dirty="0" smtClean="0"/>
              <a:t> </a:t>
            </a:r>
            <a:r>
              <a:rPr lang="en-US" dirty="0" err="1" smtClean="0"/>
              <a:t>adalah</a:t>
            </a:r>
            <a:r>
              <a:rPr lang="en-US" dirty="0" smtClean="0"/>
              <a:t> </a:t>
            </a:r>
            <a:r>
              <a:rPr lang="en-US" dirty="0" err="1" smtClean="0"/>
              <a:t>mekanisme</a:t>
            </a:r>
            <a:r>
              <a:rPr lang="en-US" dirty="0" smtClean="0"/>
              <a:t> yang </a:t>
            </a:r>
            <a:r>
              <a:rPr lang="en-US" dirty="0" err="1" smtClean="0"/>
              <a:t>menyebabkan</a:t>
            </a:r>
            <a:r>
              <a:rPr lang="en-US" dirty="0" smtClean="0"/>
              <a:t> </a:t>
            </a:r>
            <a:r>
              <a:rPr lang="en-US" dirty="0" err="1" smtClean="0"/>
              <a:t>terjadinya</a:t>
            </a:r>
            <a:r>
              <a:rPr lang="en-US" dirty="0" smtClean="0"/>
              <a:t> </a:t>
            </a:r>
            <a:r>
              <a:rPr lang="en-US" dirty="0" err="1" smtClean="0"/>
              <a:t>hubungan</a:t>
            </a:r>
            <a:r>
              <a:rPr lang="en-US" dirty="0" smtClean="0"/>
              <a:t> </a:t>
            </a:r>
            <a:r>
              <a:rPr lang="en-US" dirty="0" err="1" smtClean="0"/>
              <a:t>antar</a:t>
            </a:r>
            <a:r>
              <a:rPr lang="en-US" dirty="0" smtClean="0"/>
              <a:t> </a:t>
            </a:r>
            <a:r>
              <a:rPr lang="en-US" dirty="0" err="1" smtClean="0"/>
              <a:t>manusia</a:t>
            </a:r>
            <a:r>
              <a:rPr lang="en-US" dirty="0" smtClean="0"/>
              <a:t> </a:t>
            </a:r>
            <a:r>
              <a:rPr lang="en-US" dirty="0" err="1" smtClean="0"/>
              <a:t>dan</a:t>
            </a:r>
            <a:r>
              <a:rPr lang="en-US" dirty="0" smtClean="0"/>
              <a:t> yang </a:t>
            </a:r>
            <a:r>
              <a:rPr lang="en-US" dirty="0" err="1" smtClean="0"/>
              <a:t>mengembangkan</a:t>
            </a:r>
            <a:r>
              <a:rPr lang="en-US" dirty="0" smtClean="0"/>
              <a:t> </a:t>
            </a:r>
            <a:r>
              <a:rPr lang="en-US" dirty="0" err="1" smtClean="0"/>
              <a:t>semua</a:t>
            </a:r>
            <a:r>
              <a:rPr lang="en-US" dirty="0" smtClean="0"/>
              <a:t> </a:t>
            </a:r>
            <a:r>
              <a:rPr lang="en-US" dirty="0" err="1" smtClean="0"/>
              <a:t>lambang</a:t>
            </a:r>
            <a:r>
              <a:rPr lang="en-US" dirty="0" smtClean="0"/>
              <a:t> </a:t>
            </a:r>
            <a:r>
              <a:rPr lang="en-US" dirty="0" err="1" smtClean="0"/>
              <a:t>pikiran</a:t>
            </a:r>
            <a:r>
              <a:rPr lang="en-US" dirty="0" smtClean="0"/>
              <a:t> </a:t>
            </a:r>
            <a:r>
              <a:rPr lang="en-US" dirty="0" err="1" smtClean="0"/>
              <a:t>bersama</a:t>
            </a:r>
            <a:r>
              <a:rPr lang="en-US" dirty="0" smtClean="0"/>
              <a:t> - </a:t>
            </a:r>
            <a:r>
              <a:rPr lang="en-US" dirty="0" err="1" smtClean="0"/>
              <a:t>sama</a:t>
            </a:r>
            <a:r>
              <a:rPr lang="en-US" dirty="0" smtClean="0"/>
              <a:t> </a:t>
            </a:r>
            <a:r>
              <a:rPr lang="en-US" dirty="0" err="1" smtClean="0"/>
              <a:t>dengan</a:t>
            </a:r>
            <a:r>
              <a:rPr lang="en-US" dirty="0" smtClean="0"/>
              <a:t> </a:t>
            </a:r>
            <a:r>
              <a:rPr lang="en-US" dirty="0" err="1" smtClean="0"/>
              <a:t>alat</a:t>
            </a:r>
            <a:r>
              <a:rPr lang="en-US" dirty="0" smtClean="0"/>
              <a:t> </a:t>
            </a:r>
            <a:r>
              <a:rPr lang="en-US" dirty="0" err="1" smtClean="0"/>
              <a:t>untuk</a:t>
            </a:r>
            <a:r>
              <a:rPr lang="en-US" dirty="0" smtClean="0"/>
              <a:t> </a:t>
            </a:r>
            <a:r>
              <a:rPr lang="en-US" dirty="0" err="1" smtClean="0"/>
              <a:t>menyiarkan</a:t>
            </a:r>
            <a:r>
              <a:rPr lang="en-US" dirty="0" smtClean="0"/>
              <a:t> </a:t>
            </a:r>
            <a:r>
              <a:rPr lang="en-US" dirty="0" err="1" smtClean="0"/>
              <a:t>dalam</a:t>
            </a:r>
            <a:r>
              <a:rPr lang="en-US" dirty="0" smtClean="0"/>
              <a:t> </a:t>
            </a:r>
            <a:r>
              <a:rPr lang="en-US" dirty="0" err="1" smtClean="0"/>
              <a:t>ruang</a:t>
            </a:r>
            <a:r>
              <a:rPr lang="en-US" dirty="0" smtClean="0"/>
              <a:t> </a:t>
            </a:r>
            <a:r>
              <a:rPr lang="en-US" dirty="0" err="1" smtClean="0"/>
              <a:t>dan</a:t>
            </a:r>
            <a:r>
              <a:rPr lang="en-US" dirty="0" smtClean="0"/>
              <a:t> </a:t>
            </a:r>
            <a:r>
              <a:rPr lang="en-US" dirty="0" err="1" smtClean="0"/>
              <a:t>merekamnya</a:t>
            </a:r>
            <a:r>
              <a:rPr lang="en-US" dirty="0" smtClean="0"/>
              <a:t> </a:t>
            </a:r>
            <a:r>
              <a:rPr lang="en-US" dirty="0" err="1" smtClean="0"/>
              <a:t>dalam</a:t>
            </a:r>
            <a:r>
              <a:rPr lang="en-US" dirty="0" smtClean="0"/>
              <a:t> </a:t>
            </a:r>
            <a:r>
              <a:rPr lang="en-US" dirty="0" err="1" smtClean="0"/>
              <a:t>waktu</a:t>
            </a:r>
            <a:r>
              <a:rPr lang="en-US" dirty="0" smtClean="0"/>
              <a:t>, </a:t>
            </a:r>
            <a:r>
              <a:rPr lang="en-US" dirty="0" err="1" smtClean="0"/>
              <a:t>kata</a:t>
            </a:r>
            <a:r>
              <a:rPr lang="en-US" dirty="0" smtClean="0"/>
              <a:t> - </a:t>
            </a:r>
            <a:r>
              <a:rPr lang="en-US" dirty="0" err="1" smtClean="0"/>
              <a:t>kata</a:t>
            </a:r>
            <a:r>
              <a:rPr lang="en-US" dirty="0" smtClean="0"/>
              <a:t> </a:t>
            </a:r>
            <a:r>
              <a:rPr lang="en-US" dirty="0" err="1" smtClean="0"/>
              <a:t>tertulis</a:t>
            </a:r>
            <a:r>
              <a:rPr lang="en-US" dirty="0" smtClean="0"/>
              <a:t>, </a:t>
            </a:r>
            <a:r>
              <a:rPr lang="en-US" dirty="0" err="1" smtClean="0"/>
              <a:t>percetakan</a:t>
            </a:r>
            <a:r>
              <a:rPr lang="en-US" dirty="0" smtClean="0"/>
              <a:t>, telegram, </a:t>
            </a:r>
            <a:r>
              <a:rPr lang="en-US" dirty="0" err="1" smtClean="0"/>
              <a:t>dan</a:t>
            </a:r>
            <a:r>
              <a:rPr lang="en-US" dirty="0" smtClean="0"/>
              <a:t> </a:t>
            </a:r>
            <a:r>
              <a:rPr lang="en-US" dirty="0" err="1" smtClean="0"/>
              <a:t>apa</a:t>
            </a:r>
            <a:r>
              <a:rPr lang="en-US" dirty="0" smtClean="0"/>
              <a:t> </a:t>
            </a:r>
            <a:r>
              <a:rPr lang="en-US" dirty="0" err="1" smtClean="0"/>
              <a:t>saja</a:t>
            </a:r>
            <a:r>
              <a:rPr lang="en-US" dirty="0" smtClean="0"/>
              <a:t> yang </a:t>
            </a:r>
            <a:r>
              <a:rPr lang="en-US" dirty="0" err="1" smtClean="0"/>
              <a:t>merupakan</a:t>
            </a:r>
            <a:r>
              <a:rPr lang="en-US" dirty="0" smtClean="0"/>
              <a:t> </a:t>
            </a:r>
            <a:r>
              <a:rPr lang="en-US" dirty="0" err="1" smtClean="0"/>
              <a:t>penemuan</a:t>
            </a:r>
            <a:r>
              <a:rPr lang="en-US" dirty="0" smtClean="0"/>
              <a:t> </a:t>
            </a:r>
            <a:r>
              <a:rPr lang="en-US" dirty="0" err="1" smtClean="0"/>
              <a:t>mutakhir</a:t>
            </a:r>
            <a:r>
              <a:rPr lang="en-US" dirty="0" smtClean="0"/>
              <a:t> </a:t>
            </a:r>
            <a:r>
              <a:rPr lang="en-US" dirty="0" err="1" smtClean="0"/>
              <a:t>untuk</a:t>
            </a:r>
            <a:r>
              <a:rPr lang="en-US" dirty="0" smtClean="0"/>
              <a:t> </a:t>
            </a:r>
            <a:r>
              <a:rPr lang="en-US" dirty="0" err="1" smtClean="0"/>
              <a:t>ruang</a:t>
            </a:r>
            <a:r>
              <a:rPr lang="en-US" dirty="0" smtClean="0"/>
              <a:t> </a:t>
            </a:r>
            <a:r>
              <a:rPr lang="en-US" dirty="0" err="1" smtClean="0"/>
              <a:t>dan</a:t>
            </a:r>
            <a:r>
              <a:rPr lang="en-US" dirty="0" smtClean="0"/>
              <a:t> </a:t>
            </a:r>
            <a:r>
              <a:rPr lang="en-US" dirty="0" err="1" smtClean="0"/>
              <a:t>waktu</a:t>
            </a:r>
            <a:r>
              <a:rPr lang="en-US" dirty="0" smtClean="0"/>
              <a:t>.</a:t>
            </a:r>
            <a:endParaRPr lang="id-ID" dirty="0" smtClean="0"/>
          </a:p>
          <a:p>
            <a:r>
              <a:rPr lang="en-US" b="1" dirty="0" smtClean="0"/>
              <a:t>Carl I. </a:t>
            </a:r>
            <a:r>
              <a:rPr lang="en-US" b="1" dirty="0" err="1" smtClean="0"/>
              <a:t>Hovland</a:t>
            </a:r>
            <a:r>
              <a:rPr lang="en-US" b="1" dirty="0" smtClean="0"/>
              <a:t>; </a:t>
            </a:r>
            <a:r>
              <a:rPr lang="en-US" dirty="0" err="1" smtClean="0"/>
              <a:t>Komunikasi</a:t>
            </a:r>
            <a:r>
              <a:rPr lang="en-US" dirty="0" smtClean="0"/>
              <a:t> </a:t>
            </a:r>
            <a:r>
              <a:rPr lang="en-US" dirty="0" err="1" smtClean="0"/>
              <a:t>adalah</a:t>
            </a:r>
            <a:r>
              <a:rPr lang="en-US" dirty="0" smtClean="0"/>
              <a:t> </a:t>
            </a:r>
            <a:r>
              <a:rPr lang="en-US" dirty="0" err="1" smtClean="0"/>
              <a:t>suatu</a:t>
            </a:r>
            <a:r>
              <a:rPr lang="en-US" dirty="0" smtClean="0"/>
              <a:t> </a:t>
            </a:r>
            <a:r>
              <a:rPr lang="en-US" dirty="0" err="1" smtClean="0"/>
              <a:t>proses</a:t>
            </a:r>
            <a:r>
              <a:rPr lang="en-US" dirty="0" smtClean="0"/>
              <a:t> yang </a:t>
            </a:r>
            <a:r>
              <a:rPr lang="en-US" dirty="0" err="1" smtClean="0"/>
              <a:t>memungkinkan</a:t>
            </a:r>
            <a:r>
              <a:rPr lang="en-US" dirty="0" smtClean="0"/>
              <a:t> </a:t>
            </a:r>
            <a:r>
              <a:rPr lang="en-US" dirty="0" err="1" smtClean="0"/>
              <a:t>seseorang</a:t>
            </a:r>
            <a:r>
              <a:rPr lang="en-US" dirty="0" smtClean="0"/>
              <a:t> </a:t>
            </a:r>
            <a:r>
              <a:rPr lang="en-US" dirty="0" err="1" smtClean="0"/>
              <a:t>menyampaikan</a:t>
            </a:r>
            <a:r>
              <a:rPr lang="en-US" dirty="0" smtClean="0"/>
              <a:t> </a:t>
            </a:r>
            <a:r>
              <a:rPr lang="en-US" dirty="0" err="1" smtClean="0"/>
              <a:t>rangsangan</a:t>
            </a:r>
            <a:r>
              <a:rPr lang="en-US" dirty="0" smtClean="0"/>
              <a:t> (</a:t>
            </a:r>
            <a:r>
              <a:rPr lang="en-US" dirty="0" err="1" smtClean="0"/>
              <a:t>biasanya</a:t>
            </a:r>
            <a:r>
              <a:rPr lang="en-US" dirty="0" smtClean="0"/>
              <a:t> </a:t>
            </a:r>
            <a:r>
              <a:rPr lang="en-US" dirty="0" err="1" smtClean="0"/>
              <a:t>dengan</a:t>
            </a:r>
            <a:r>
              <a:rPr lang="en-US" dirty="0" smtClean="0"/>
              <a:t> </a:t>
            </a:r>
            <a:r>
              <a:rPr lang="en-US" dirty="0" err="1" smtClean="0"/>
              <a:t>menggunakan</a:t>
            </a:r>
            <a:r>
              <a:rPr lang="en-US" dirty="0" smtClean="0"/>
              <a:t> </a:t>
            </a:r>
            <a:r>
              <a:rPr lang="en-US" dirty="0" err="1" smtClean="0"/>
              <a:t>lambang</a:t>
            </a:r>
            <a:r>
              <a:rPr lang="en-US" dirty="0" smtClean="0"/>
              <a:t> verbal) </a:t>
            </a:r>
            <a:r>
              <a:rPr lang="en-US" dirty="0" err="1" smtClean="0"/>
              <a:t>untuk</a:t>
            </a:r>
            <a:r>
              <a:rPr lang="en-US" dirty="0" smtClean="0"/>
              <a:t> </a:t>
            </a:r>
            <a:r>
              <a:rPr lang="en-US" dirty="0" err="1" smtClean="0"/>
              <a:t>mengubah</a:t>
            </a:r>
            <a:r>
              <a:rPr lang="en-US" dirty="0" smtClean="0"/>
              <a:t> </a:t>
            </a:r>
            <a:r>
              <a:rPr lang="en-US" dirty="0" err="1" smtClean="0"/>
              <a:t>perilaku</a:t>
            </a:r>
            <a:r>
              <a:rPr lang="en-US" dirty="0" smtClean="0"/>
              <a:t> </a:t>
            </a:r>
            <a:r>
              <a:rPr lang="en-US" dirty="0" err="1" smtClean="0"/>
              <a:t>orang</a:t>
            </a:r>
            <a:r>
              <a:rPr lang="en-US" dirty="0" smtClean="0"/>
              <a:t> lain.</a:t>
            </a:r>
            <a:endParaRPr lang="id-ID" dirty="0" smtClean="0"/>
          </a:p>
          <a:p>
            <a:endParaRPr lang="id-ID"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id-ID" dirty="0" smtClean="0"/>
              <a:t>Menurut Joseph A. DeVito tujuan komunikasi adalah</a:t>
            </a:r>
            <a:endParaRPr lang="id-ID" dirty="0"/>
          </a:p>
        </p:txBody>
      </p:sp>
      <p:sp>
        <p:nvSpPr>
          <p:cNvPr id="3" name="Content Placeholder 2"/>
          <p:cNvSpPr>
            <a:spLocks noGrp="1"/>
          </p:cNvSpPr>
          <p:nvPr>
            <p:ph idx="1"/>
          </p:nvPr>
        </p:nvSpPr>
        <p:spPr/>
        <p:txBody>
          <a:bodyPr>
            <a:normAutofit fontScale="77500" lnSpcReduction="20000"/>
          </a:bodyPr>
          <a:lstStyle/>
          <a:p>
            <a:r>
              <a:rPr lang="id-ID" dirty="0" smtClean="0"/>
              <a:t>Menemukan: saat kita berkomunikasi kita belajar mengenal diri kita sendiri dan mengenal orang lain.</a:t>
            </a:r>
          </a:p>
          <a:p>
            <a:r>
              <a:rPr lang="id-ID" dirty="0" smtClean="0"/>
              <a:t>Untuk berhubungan: Salah satu motivasi kita adalah berhubungan dengan orang lain. Membina dan memelihara hubungan dengan orang lain, ingin dicintai dan mencintai.</a:t>
            </a:r>
          </a:p>
          <a:p>
            <a:r>
              <a:rPr lang="id-ID" dirty="0" smtClean="0"/>
              <a:t>Untuk meyakinkan: Media massa ada sebagaian besar membujuk kita agar mengubah sikap dan perilaku kita. </a:t>
            </a:r>
          </a:p>
          <a:p>
            <a:r>
              <a:rPr lang="id-ID" dirty="0" smtClean="0"/>
              <a:t>Untuk bermain: sebgaian perilaku komunikasi kita untuk menghibur orang lain. Kita menyampaikan lelucon-lelucon, cerita-cerita untuk menghibur. Hiburan seringkali tujuan akhir komunikasi tetapi kadang juga sebagai cara untuk memelihara hubungan. </a:t>
            </a:r>
            <a:endParaRPr lang="id-ID"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Tujuan Kumunikasi</a:t>
            </a:r>
            <a:endParaRPr lang="id-ID" dirty="0"/>
          </a:p>
        </p:txBody>
      </p:sp>
      <p:sp>
        <p:nvSpPr>
          <p:cNvPr id="3" name="Content Placeholder 2"/>
          <p:cNvSpPr>
            <a:spLocks noGrp="1"/>
          </p:cNvSpPr>
          <p:nvPr>
            <p:ph idx="1"/>
          </p:nvPr>
        </p:nvSpPr>
        <p:spPr/>
        <p:txBody>
          <a:bodyPr>
            <a:normAutofit fontScale="77500" lnSpcReduction="20000"/>
          </a:bodyPr>
          <a:lstStyle/>
          <a:p>
            <a:r>
              <a:rPr lang="en-US" dirty="0" err="1" smtClean="0"/>
              <a:t>Menurut</a:t>
            </a:r>
            <a:r>
              <a:rPr lang="en-US" dirty="0" smtClean="0"/>
              <a:t> </a:t>
            </a:r>
            <a:r>
              <a:rPr lang="en-US" dirty="0" err="1" smtClean="0"/>
              <a:t>Riant</a:t>
            </a:r>
            <a:r>
              <a:rPr lang="en-US" dirty="0" smtClean="0"/>
              <a:t> </a:t>
            </a:r>
            <a:r>
              <a:rPr lang="en-US" dirty="0" err="1" smtClean="0"/>
              <a:t>Nugroho</a:t>
            </a:r>
            <a:r>
              <a:rPr lang="en-US" dirty="0" smtClean="0"/>
              <a:t> (2004:72) </a:t>
            </a:r>
            <a:r>
              <a:rPr lang="en-US" dirty="0" err="1" smtClean="0"/>
              <a:t>tujuan</a:t>
            </a:r>
            <a:r>
              <a:rPr lang="en-US" dirty="0" smtClean="0"/>
              <a:t> </a:t>
            </a:r>
            <a:r>
              <a:rPr lang="en-US" dirty="0" err="1" smtClean="0"/>
              <a:t>komunikasi</a:t>
            </a:r>
            <a:r>
              <a:rPr lang="en-US" dirty="0" smtClean="0"/>
              <a:t> </a:t>
            </a:r>
            <a:r>
              <a:rPr lang="en-US" dirty="0" err="1" smtClean="0"/>
              <a:t>adalah</a:t>
            </a:r>
            <a:r>
              <a:rPr lang="en-US" dirty="0" smtClean="0"/>
              <a:t> </a:t>
            </a:r>
            <a:r>
              <a:rPr lang="en-US" dirty="0" err="1" smtClean="0"/>
              <a:t>menciptakan</a:t>
            </a:r>
            <a:r>
              <a:rPr lang="en-US" dirty="0" smtClean="0"/>
              <a:t> </a:t>
            </a:r>
            <a:r>
              <a:rPr lang="en-US" dirty="0" err="1" smtClean="0"/>
              <a:t>pemahaman</a:t>
            </a:r>
            <a:r>
              <a:rPr lang="en-US" dirty="0" smtClean="0"/>
              <a:t> </a:t>
            </a:r>
            <a:r>
              <a:rPr lang="en-US" dirty="0" err="1" smtClean="0"/>
              <a:t>bersama</a:t>
            </a:r>
            <a:r>
              <a:rPr lang="en-US" dirty="0" smtClean="0"/>
              <a:t> </a:t>
            </a:r>
            <a:r>
              <a:rPr lang="en-US" dirty="0" err="1" smtClean="0"/>
              <a:t>atau</a:t>
            </a:r>
            <a:r>
              <a:rPr lang="en-US" dirty="0" smtClean="0"/>
              <a:t> </a:t>
            </a:r>
            <a:r>
              <a:rPr lang="en-US" dirty="0" err="1" smtClean="0"/>
              <a:t>mengubah</a:t>
            </a:r>
            <a:r>
              <a:rPr lang="en-US" dirty="0" smtClean="0"/>
              <a:t> </a:t>
            </a:r>
            <a:r>
              <a:rPr lang="en-US" dirty="0" err="1" smtClean="0"/>
              <a:t>persepsi</a:t>
            </a:r>
            <a:r>
              <a:rPr lang="en-US" dirty="0" smtClean="0"/>
              <a:t>, </a:t>
            </a:r>
            <a:r>
              <a:rPr lang="en-US" dirty="0" err="1" smtClean="0"/>
              <a:t>bahkan</a:t>
            </a:r>
            <a:r>
              <a:rPr lang="en-US" dirty="0" smtClean="0"/>
              <a:t> </a:t>
            </a:r>
            <a:r>
              <a:rPr lang="en-US" dirty="0" err="1" smtClean="0"/>
              <a:t>perilaku</a:t>
            </a:r>
            <a:r>
              <a:rPr lang="en-US" dirty="0" smtClean="0"/>
              <a:t>. </a:t>
            </a:r>
            <a:r>
              <a:rPr lang="en-US" dirty="0" err="1" smtClean="0"/>
              <a:t>Sedangkan</a:t>
            </a:r>
            <a:r>
              <a:rPr lang="en-US" dirty="0" smtClean="0"/>
              <a:t> </a:t>
            </a:r>
            <a:r>
              <a:rPr lang="en-US" dirty="0" err="1" smtClean="0"/>
              <a:t>menurut</a:t>
            </a:r>
            <a:r>
              <a:rPr lang="en-US" dirty="0" smtClean="0"/>
              <a:t> Katz an Robert Kahn yang </a:t>
            </a:r>
            <a:r>
              <a:rPr lang="en-US" dirty="0" err="1" smtClean="0"/>
              <a:t>merupakan</a:t>
            </a:r>
            <a:r>
              <a:rPr lang="en-US" dirty="0" smtClean="0"/>
              <a:t> </a:t>
            </a:r>
            <a:r>
              <a:rPr lang="en-US" dirty="0" err="1" smtClean="0"/>
              <a:t>hal</a:t>
            </a:r>
            <a:r>
              <a:rPr lang="en-US" dirty="0" smtClean="0"/>
              <a:t> </a:t>
            </a:r>
            <a:r>
              <a:rPr lang="en-US" dirty="0" err="1" smtClean="0"/>
              <a:t>utama</a:t>
            </a:r>
            <a:r>
              <a:rPr lang="en-US" dirty="0" smtClean="0"/>
              <a:t> </a:t>
            </a:r>
            <a:r>
              <a:rPr lang="en-US" dirty="0" err="1" smtClean="0"/>
              <a:t>dari</a:t>
            </a:r>
            <a:r>
              <a:rPr lang="en-US" dirty="0" smtClean="0"/>
              <a:t> </a:t>
            </a:r>
            <a:r>
              <a:rPr lang="en-US" dirty="0" err="1" smtClean="0"/>
              <a:t>komunikasi</a:t>
            </a:r>
            <a:r>
              <a:rPr lang="en-US" dirty="0" smtClean="0"/>
              <a:t> </a:t>
            </a:r>
            <a:r>
              <a:rPr lang="en-US" dirty="0" err="1" smtClean="0"/>
              <a:t>adalah</a:t>
            </a:r>
            <a:r>
              <a:rPr lang="en-US" dirty="0" smtClean="0"/>
              <a:t> </a:t>
            </a:r>
            <a:r>
              <a:rPr lang="en-US" dirty="0" err="1" smtClean="0"/>
              <a:t>pertukaran</a:t>
            </a:r>
            <a:r>
              <a:rPr lang="en-US" dirty="0" smtClean="0"/>
              <a:t> </a:t>
            </a:r>
            <a:r>
              <a:rPr lang="en-US" dirty="0" err="1" smtClean="0"/>
              <a:t>informasi</a:t>
            </a:r>
            <a:r>
              <a:rPr lang="en-US" dirty="0" smtClean="0"/>
              <a:t> </a:t>
            </a:r>
            <a:r>
              <a:rPr lang="en-US" dirty="0" err="1" smtClean="0"/>
              <a:t>dan</a:t>
            </a:r>
            <a:r>
              <a:rPr lang="en-US" dirty="0" smtClean="0"/>
              <a:t> </a:t>
            </a:r>
            <a:r>
              <a:rPr lang="en-US" dirty="0" err="1" smtClean="0"/>
              <a:t>penyampaian</a:t>
            </a:r>
            <a:r>
              <a:rPr lang="en-US" dirty="0" smtClean="0"/>
              <a:t> </a:t>
            </a:r>
            <a:r>
              <a:rPr lang="en-US" dirty="0" err="1" smtClean="0"/>
              <a:t>makna</a:t>
            </a:r>
            <a:r>
              <a:rPr lang="en-US" dirty="0" smtClean="0"/>
              <a:t> </a:t>
            </a:r>
            <a:r>
              <a:rPr lang="en-US" dirty="0" err="1" smtClean="0"/>
              <a:t>suatu</a:t>
            </a:r>
            <a:r>
              <a:rPr lang="en-US" dirty="0" smtClean="0"/>
              <a:t> system social </a:t>
            </a:r>
            <a:r>
              <a:rPr lang="en-US" dirty="0" err="1" smtClean="0"/>
              <a:t>atau</a:t>
            </a:r>
            <a:r>
              <a:rPr lang="en-US" dirty="0" smtClean="0"/>
              <a:t> </a:t>
            </a:r>
            <a:r>
              <a:rPr lang="en-US" dirty="0" err="1" smtClean="0"/>
              <a:t>organisasi</a:t>
            </a:r>
            <a:r>
              <a:rPr lang="en-US" dirty="0" smtClean="0"/>
              <a:t>. </a:t>
            </a:r>
            <a:r>
              <a:rPr lang="en-US" dirty="0" err="1" smtClean="0"/>
              <a:t>Akan</a:t>
            </a:r>
            <a:r>
              <a:rPr lang="en-US" dirty="0" smtClean="0"/>
              <a:t> </a:t>
            </a:r>
            <a:r>
              <a:rPr lang="en-US" dirty="0" err="1" smtClean="0"/>
              <a:t>tetapi</a:t>
            </a:r>
            <a:r>
              <a:rPr lang="en-US" dirty="0" smtClean="0"/>
              <a:t> </a:t>
            </a:r>
            <a:r>
              <a:rPr lang="en-US" dirty="0" err="1" smtClean="0"/>
              <a:t>komunikasi</a:t>
            </a:r>
            <a:r>
              <a:rPr lang="en-US" dirty="0" smtClean="0"/>
              <a:t> </a:t>
            </a:r>
            <a:r>
              <a:rPr lang="en-US" dirty="0" err="1" smtClean="0"/>
              <a:t>tidak</a:t>
            </a:r>
            <a:r>
              <a:rPr lang="en-US" dirty="0" smtClean="0"/>
              <a:t> </a:t>
            </a:r>
            <a:r>
              <a:rPr lang="en-US" dirty="0" err="1" smtClean="0"/>
              <a:t>hanya</a:t>
            </a:r>
            <a:r>
              <a:rPr lang="en-US" dirty="0" smtClean="0"/>
              <a:t> </a:t>
            </a:r>
            <a:r>
              <a:rPr lang="en-US" dirty="0" err="1" smtClean="0"/>
              <a:t>menyampaikan</a:t>
            </a:r>
            <a:r>
              <a:rPr lang="en-US" dirty="0" smtClean="0"/>
              <a:t> </a:t>
            </a:r>
            <a:r>
              <a:rPr lang="en-US" dirty="0" err="1" smtClean="0"/>
              <a:t>informasi</a:t>
            </a:r>
            <a:r>
              <a:rPr lang="en-US" dirty="0" smtClean="0"/>
              <a:t> </a:t>
            </a:r>
            <a:r>
              <a:rPr lang="en-US" dirty="0" err="1" smtClean="0"/>
              <a:t>atau</a:t>
            </a:r>
            <a:r>
              <a:rPr lang="en-US" dirty="0" smtClean="0"/>
              <a:t> </a:t>
            </a:r>
            <a:r>
              <a:rPr lang="en-US" dirty="0" err="1" smtClean="0"/>
              <a:t>pesan</a:t>
            </a:r>
            <a:r>
              <a:rPr lang="en-US" dirty="0" smtClean="0"/>
              <a:t> </a:t>
            </a:r>
            <a:r>
              <a:rPr lang="en-US" dirty="0" err="1" smtClean="0"/>
              <a:t>saja</a:t>
            </a:r>
            <a:r>
              <a:rPr lang="en-US" dirty="0" smtClean="0"/>
              <a:t>, </a:t>
            </a:r>
            <a:r>
              <a:rPr lang="en-US" dirty="0" err="1" smtClean="0"/>
              <a:t>tetapi</a:t>
            </a:r>
            <a:r>
              <a:rPr lang="en-US" dirty="0" smtClean="0"/>
              <a:t> </a:t>
            </a:r>
            <a:r>
              <a:rPr lang="en-US" dirty="0" err="1" smtClean="0"/>
              <a:t>komunikasi</a:t>
            </a:r>
            <a:r>
              <a:rPr lang="en-US" dirty="0" smtClean="0"/>
              <a:t> </a:t>
            </a:r>
            <a:r>
              <a:rPr lang="en-US" dirty="0" err="1" smtClean="0"/>
              <a:t>dilakukan</a:t>
            </a:r>
            <a:r>
              <a:rPr lang="en-US" dirty="0" smtClean="0"/>
              <a:t> </a:t>
            </a:r>
            <a:r>
              <a:rPr lang="en-US" dirty="0" err="1" smtClean="0"/>
              <a:t>seorang</a:t>
            </a:r>
            <a:r>
              <a:rPr lang="en-US" dirty="0" smtClean="0"/>
              <a:t> </a:t>
            </a:r>
            <a:r>
              <a:rPr lang="en-US" dirty="0" err="1" smtClean="0"/>
              <a:t>dengan</a:t>
            </a:r>
            <a:r>
              <a:rPr lang="en-US" dirty="0" smtClean="0"/>
              <a:t> </a:t>
            </a:r>
            <a:r>
              <a:rPr lang="en-US" dirty="0" err="1" smtClean="0"/>
              <a:t>pihak</a:t>
            </a:r>
            <a:r>
              <a:rPr lang="en-US" dirty="0" smtClean="0"/>
              <a:t> </a:t>
            </a:r>
            <a:r>
              <a:rPr lang="en-US" dirty="0" err="1" smtClean="0"/>
              <a:t>lainnya</a:t>
            </a:r>
            <a:r>
              <a:rPr lang="en-US" dirty="0" smtClean="0"/>
              <a:t> </a:t>
            </a:r>
            <a:r>
              <a:rPr lang="en-US" dirty="0" err="1" smtClean="0"/>
              <a:t>dalam</a:t>
            </a:r>
            <a:r>
              <a:rPr lang="en-US" dirty="0" smtClean="0"/>
              <a:t> </a:t>
            </a:r>
            <a:r>
              <a:rPr lang="en-US" dirty="0" err="1" smtClean="0"/>
              <a:t>upaya</a:t>
            </a:r>
            <a:r>
              <a:rPr lang="en-US" dirty="0" smtClean="0"/>
              <a:t> </a:t>
            </a:r>
            <a:r>
              <a:rPr lang="en-US" dirty="0" err="1" smtClean="0"/>
              <a:t>membentuk</a:t>
            </a:r>
            <a:r>
              <a:rPr lang="en-US" dirty="0" smtClean="0"/>
              <a:t> </a:t>
            </a:r>
            <a:r>
              <a:rPr lang="en-US" dirty="0" err="1" smtClean="0"/>
              <a:t>suatu</a:t>
            </a:r>
            <a:r>
              <a:rPr lang="en-US" dirty="0" smtClean="0"/>
              <a:t> </a:t>
            </a:r>
            <a:r>
              <a:rPr lang="en-US" dirty="0" err="1" smtClean="0"/>
              <a:t>makna</a:t>
            </a:r>
            <a:r>
              <a:rPr lang="en-US" dirty="0" smtClean="0"/>
              <a:t> </a:t>
            </a:r>
            <a:r>
              <a:rPr lang="en-US" dirty="0" err="1" smtClean="0"/>
              <a:t>serta</a:t>
            </a:r>
            <a:r>
              <a:rPr lang="en-US" dirty="0" smtClean="0"/>
              <a:t> </a:t>
            </a:r>
            <a:r>
              <a:rPr lang="en-US" dirty="0" err="1" smtClean="0"/>
              <a:t>mengemban</a:t>
            </a:r>
            <a:r>
              <a:rPr lang="en-US" dirty="0" smtClean="0"/>
              <a:t> </a:t>
            </a:r>
            <a:r>
              <a:rPr lang="en-US" dirty="0" err="1" smtClean="0"/>
              <a:t>harapan-harapannya</a:t>
            </a:r>
            <a:r>
              <a:rPr lang="en-US" dirty="0" smtClean="0"/>
              <a:t> (</a:t>
            </a:r>
            <a:r>
              <a:rPr lang="en-US" dirty="0" err="1" smtClean="0"/>
              <a:t>Rosadi</a:t>
            </a:r>
            <a:r>
              <a:rPr lang="en-US" dirty="0" smtClean="0"/>
              <a:t> </a:t>
            </a:r>
            <a:r>
              <a:rPr lang="en-US" dirty="0" err="1" smtClean="0"/>
              <a:t>Ruslan</a:t>
            </a:r>
            <a:r>
              <a:rPr lang="en-US" dirty="0" smtClean="0"/>
              <a:t>, 2003:83). </a:t>
            </a:r>
            <a:r>
              <a:rPr lang="en-US" dirty="0" err="1" smtClean="0"/>
              <a:t>Dengan</a:t>
            </a:r>
            <a:r>
              <a:rPr lang="en-US" dirty="0" smtClean="0"/>
              <a:t> </a:t>
            </a:r>
            <a:r>
              <a:rPr lang="en-US" dirty="0" err="1" smtClean="0"/>
              <a:t>demikian</a:t>
            </a:r>
            <a:r>
              <a:rPr lang="en-US" dirty="0" smtClean="0"/>
              <a:t> </a:t>
            </a:r>
            <a:r>
              <a:rPr lang="en-US" dirty="0" err="1" smtClean="0"/>
              <a:t>komunikasi</a:t>
            </a:r>
            <a:r>
              <a:rPr lang="en-US" dirty="0" smtClean="0"/>
              <a:t> </a:t>
            </a:r>
            <a:r>
              <a:rPr lang="en-US" dirty="0" err="1" smtClean="0"/>
              <a:t>mempunyai</a:t>
            </a:r>
            <a:r>
              <a:rPr lang="en-US" dirty="0" smtClean="0"/>
              <a:t> </a:t>
            </a:r>
            <a:r>
              <a:rPr lang="en-US" dirty="0" err="1" smtClean="0"/>
              <a:t>peranan</a:t>
            </a:r>
            <a:r>
              <a:rPr lang="en-US" dirty="0" smtClean="0"/>
              <a:t> yang </a:t>
            </a:r>
            <a:r>
              <a:rPr lang="en-US" dirty="0" err="1" smtClean="0"/>
              <a:t>sangat</a:t>
            </a:r>
            <a:r>
              <a:rPr lang="en-US" dirty="0" smtClean="0"/>
              <a:t> </a:t>
            </a:r>
            <a:r>
              <a:rPr lang="en-US" dirty="0" err="1" smtClean="0"/>
              <a:t>penting</a:t>
            </a:r>
            <a:r>
              <a:rPr lang="en-US" dirty="0" smtClean="0"/>
              <a:t> </a:t>
            </a:r>
            <a:r>
              <a:rPr lang="en-US" dirty="0" err="1" smtClean="0"/>
              <a:t>dalam</a:t>
            </a:r>
            <a:r>
              <a:rPr lang="en-US" dirty="0" smtClean="0"/>
              <a:t> </a:t>
            </a:r>
            <a:r>
              <a:rPr lang="en-US" dirty="0" err="1" smtClean="0"/>
              <a:t>menentukan</a:t>
            </a:r>
            <a:r>
              <a:rPr lang="en-US" dirty="0" smtClean="0"/>
              <a:t> </a:t>
            </a:r>
            <a:r>
              <a:rPr lang="en-US" dirty="0" err="1" smtClean="0"/>
              <a:t>betapa</a:t>
            </a:r>
            <a:r>
              <a:rPr lang="en-US" dirty="0" smtClean="0"/>
              <a:t> </a:t>
            </a:r>
            <a:r>
              <a:rPr lang="en-US" dirty="0" err="1" smtClean="0"/>
              <a:t>efektifnya</a:t>
            </a:r>
            <a:r>
              <a:rPr lang="en-US" dirty="0" smtClean="0"/>
              <a:t> </a:t>
            </a:r>
            <a:r>
              <a:rPr lang="en-US" dirty="0" err="1" smtClean="0"/>
              <a:t>orang-orang</a:t>
            </a:r>
            <a:r>
              <a:rPr lang="en-US" dirty="0" smtClean="0"/>
              <a:t> </a:t>
            </a:r>
            <a:r>
              <a:rPr lang="en-US" dirty="0" err="1" smtClean="0"/>
              <a:t>bekerja</a:t>
            </a:r>
            <a:r>
              <a:rPr lang="en-US" dirty="0" smtClean="0"/>
              <a:t> </a:t>
            </a:r>
            <a:r>
              <a:rPr lang="en-US" dirty="0" err="1" smtClean="0"/>
              <a:t>sama</a:t>
            </a:r>
            <a:r>
              <a:rPr lang="en-US" dirty="0" smtClean="0"/>
              <a:t> </a:t>
            </a:r>
            <a:r>
              <a:rPr lang="en-US" dirty="0" err="1" smtClean="0"/>
              <a:t>dan</a:t>
            </a:r>
            <a:r>
              <a:rPr lang="en-US" dirty="0" smtClean="0"/>
              <a:t> </a:t>
            </a:r>
            <a:r>
              <a:rPr lang="en-US" dirty="0" err="1" smtClean="0"/>
              <a:t>mengkoordinasikan</a:t>
            </a:r>
            <a:r>
              <a:rPr lang="en-US" dirty="0" smtClean="0"/>
              <a:t> </a:t>
            </a:r>
            <a:r>
              <a:rPr lang="en-US" dirty="0" err="1" smtClean="0"/>
              <a:t>usaha-usaha</a:t>
            </a:r>
            <a:r>
              <a:rPr lang="en-US" dirty="0" smtClean="0"/>
              <a:t> </a:t>
            </a:r>
            <a:r>
              <a:rPr lang="en-US" dirty="0" err="1" smtClean="0"/>
              <a:t>untuk</a:t>
            </a:r>
            <a:r>
              <a:rPr lang="en-US" dirty="0" smtClean="0"/>
              <a:t> </a:t>
            </a:r>
            <a:r>
              <a:rPr lang="en-US" dirty="0" err="1" smtClean="0"/>
              <a:t>mencapai</a:t>
            </a:r>
            <a:r>
              <a:rPr lang="en-US" dirty="0" smtClean="0"/>
              <a:t> </a:t>
            </a:r>
            <a:r>
              <a:rPr lang="en-US" dirty="0" err="1" smtClean="0"/>
              <a:t>tujuan</a:t>
            </a:r>
            <a:r>
              <a:rPr lang="en-US" dirty="0" smtClean="0"/>
              <a:t>.</a:t>
            </a:r>
            <a:endParaRPr lang="id-ID" dirty="0" smtClean="0"/>
          </a:p>
          <a:p>
            <a:endParaRPr lang="id-ID"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Tujuan komunikasi pada umumnya</a:t>
            </a:r>
            <a:endParaRPr lang="id-ID" dirty="0"/>
          </a:p>
        </p:txBody>
      </p:sp>
      <p:sp>
        <p:nvSpPr>
          <p:cNvPr id="3" name="Content Placeholder 2"/>
          <p:cNvSpPr>
            <a:spLocks noGrp="1"/>
          </p:cNvSpPr>
          <p:nvPr>
            <p:ph idx="1"/>
          </p:nvPr>
        </p:nvSpPr>
        <p:spPr/>
        <p:txBody>
          <a:bodyPr>
            <a:normAutofit fontScale="70000" lnSpcReduction="20000"/>
          </a:bodyPr>
          <a:lstStyle/>
          <a:p>
            <a:pPr lvl="0"/>
            <a:r>
              <a:rPr lang="en-US" dirty="0" err="1" smtClean="0"/>
              <a:t>Supaya</a:t>
            </a:r>
            <a:r>
              <a:rPr lang="en-US" dirty="0" smtClean="0"/>
              <a:t> yang </a:t>
            </a:r>
            <a:r>
              <a:rPr lang="en-US" dirty="0" err="1" smtClean="0"/>
              <a:t>kita</a:t>
            </a:r>
            <a:r>
              <a:rPr lang="en-US" dirty="0" smtClean="0"/>
              <a:t> </a:t>
            </a:r>
            <a:r>
              <a:rPr lang="en-US" dirty="0" err="1" smtClean="0"/>
              <a:t>sampaikan</a:t>
            </a:r>
            <a:r>
              <a:rPr lang="en-US" dirty="0" smtClean="0"/>
              <a:t> </a:t>
            </a:r>
            <a:r>
              <a:rPr lang="en-US" dirty="0" err="1" smtClean="0"/>
              <a:t>dapat</a:t>
            </a:r>
            <a:r>
              <a:rPr lang="en-US" dirty="0" smtClean="0"/>
              <a:t> </a:t>
            </a:r>
            <a:r>
              <a:rPr lang="en-US" dirty="0" err="1" smtClean="0"/>
              <a:t>mengerti</a:t>
            </a:r>
            <a:r>
              <a:rPr lang="en-US" dirty="0" smtClean="0"/>
              <a:t>, </a:t>
            </a:r>
            <a:r>
              <a:rPr lang="en-US" dirty="0" err="1" smtClean="0"/>
              <a:t>sebagai</a:t>
            </a:r>
            <a:r>
              <a:rPr lang="en-US" dirty="0" smtClean="0"/>
              <a:t> </a:t>
            </a:r>
            <a:r>
              <a:rPr lang="en-US" dirty="0" err="1" smtClean="0"/>
              <a:t>komunikator</a:t>
            </a:r>
            <a:r>
              <a:rPr lang="en-US" dirty="0" smtClean="0"/>
              <a:t> </a:t>
            </a:r>
            <a:r>
              <a:rPr lang="en-US" dirty="0" err="1" smtClean="0"/>
              <a:t>kita</a:t>
            </a:r>
            <a:r>
              <a:rPr lang="en-US" dirty="0" smtClean="0"/>
              <a:t> </a:t>
            </a:r>
            <a:r>
              <a:rPr lang="en-US" dirty="0" err="1" smtClean="0"/>
              <a:t>harus</a:t>
            </a:r>
            <a:r>
              <a:rPr lang="en-US" dirty="0" smtClean="0"/>
              <a:t> </a:t>
            </a:r>
            <a:r>
              <a:rPr lang="en-US" dirty="0" err="1" smtClean="0"/>
              <a:t>menjelaskan</a:t>
            </a:r>
            <a:r>
              <a:rPr lang="en-US" dirty="0" smtClean="0"/>
              <a:t> </a:t>
            </a:r>
            <a:r>
              <a:rPr lang="en-US" dirty="0" err="1" smtClean="0"/>
              <a:t>kepada</a:t>
            </a:r>
            <a:r>
              <a:rPr lang="en-US" dirty="0" smtClean="0"/>
              <a:t> </a:t>
            </a:r>
            <a:r>
              <a:rPr lang="en-US" dirty="0" err="1" smtClean="0"/>
              <a:t>komunikan</a:t>
            </a:r>
            <a:r>
              <a:rPr lang="en-US" dirty="0" smtClean="0"/>
              <a:t> (</a:t>
            </a:r>
            <a:r>
              <a:rPr lang="en-US" dirty="0" err="1" smtClean="0"/>
              <a:t>penerima</a:t>
            </a:r>
            <a:r>
              <a:rPr lang="en-US" dirty="0" smtClean="0"/>
              <a:t>) </a:t>
            </a:r>
            <a:r>
              <a:rPr lang="en-US" dirty="0" err="1" smtClean="0"/>
              <a:t>dengan</a:t>
            </a:r>
            <a:r>
              <a:rPr lang="en-US" dirty="0" smtClean="0"/>
              <a:t> </a:t>
            </a:r>
            <a:r>
              <a:rPr lang="en-US" dirty="0" err="1" smtClean="0"/>
              <a:t>sebaik-baiknya</a:t>
            </a:r>
            <a:r>
              <a:rPr lang="en-US" dirty="0" smtClean="0"/>
              <a:t> </a:t>
            </a:r>
            <a:r>
              <a:rPr lang="en-US" dirty="0" err="1" smtClean="0"/>
              <a:t>dan</a:t>
            </a:r>
            <a:r>
              <a:rPr lang="en-US" dirty="0" smtClean="0"/>
              <a:t> </a:t>
            </a:r>
            <a:r>
              <a:rPr lang="en-US" dirty="0" err="1" smtClean="0"/>
              <a:t>tuntas</a:t>
            </a:r>
            <a:r>
              <a:rPr lang="en-US" dirty="0" smtClean="0"/>
              <a:t> </a:t>
            </a:r>
            <a:r>
              <a:rPr lang="en-US" dirty="0" err="1" smtClean="0"/>
              <a:t>sehingga</a:t>
            </a:r>
            <a:r>
              <a:rPr lang="en-US" dirty="0" smtClean="0"/>
              <a:t> </a:t>
            </a:r>
            <a:r>
              <a:rPr lang="en-US" dirty="0" err="1" smtClean="0"/>
              <a:t>mereka</a:t>
            </a:r>
            <a:r>
              <a:rPr lang="en-US" dirty="0" smtClean="0"/>
              <a:t> </a:t>
            </a:r>
            <a:r>
              <a:rPr lang="en-US" dirty="0" err="1" smtClean="0"/>
              <a:t>dapat</a:t>
            </a:r>
            <a:r>
              <a:rPr lang="en-US" dirty="0" smtClean="0"/>
              <a:t> </a:t>
            </a:r>
            <a:r>
              <a:rPr lang="en-US" dirty="0" err="1" smtClean="0"/>
              <a:t>mengerti</a:t>
            </a:r>
            <a:r>
              <a:rPr lang="en-US" dirty="0" smtClean="0"/>
              <a:t> </a:t>
            </a:r>
            <a:r>
              <a:rPr lang="en-US" dirty="0" err="1" smtClean="0"/>
              <a:t>dan</a:t>
            </a:r>
            <a:r>
              <a:rPr lang="en-US" dirty="0" smtClean="0"/>
              <a:t> </a:t>
            </a:r>
            <a:r>
              <a:rPr lang="en-US" dirty="0" err="1" smtClean="0"/>
              <a:t>mengakui</a:t>
            </a:r>
            <a:r>
              <a:rPr lang="en-US" dirty="0" smtClean="0"/>
              <a:t> </a:t>
            </a:r>
            <a:r>
              <a:rPr lang="en-US" dirty="0" err="1" smtClean="0"/>
              <a:t>apa</a:t>
            </a:r>
            <a:r>
              <a:rPr lang="en-US" dirty="0" smtClean="0"/>
              <a:t> yang </a:t>
            </a:r>
            <a:r>
              <a:rPr lang="en-US" dirty="0" err="1" smtClean="0"/>
              <a:t>kita</a:t>
            </a:r>
            <a:r>
              <a:rPr lang="en-US" dirty="0" smtClean="0"/>
              <a:t> </a:t>
            </a:r>
            <a:r>
              <a:rPr lang="en-US" dirty="0" err="1" smtClean="0"/>
              <a:t>maksud</a:t>
            </a:r>
            <a:r>
              <a:rPr lang="en-US" dirty="0" smtClean="0"/>
              <a:t>.</a:t>
            </a:r>
            <a:endParaRPr lang="id-ID" dirty="0" smtClean="0"/>
          </a:p>
          <a:p>
            <a:pPr lvl="0"/>
            <a:r>
              <a:rPr lang="en-US" dirty="0" err="1" smtClean="0"/>
              <a:t>Memahami</a:t>
            </a:r>
            <a:r>
              <a:rPr lang="en-US" dirty="0" smtClean="0"/>
              <a:t> </a:t>
            </a:r>
            <a:r>
              <a:rPr lang="en-US" dirty="0" err="1" smtClean="0"/>
              <a:t>orang</a:t>
            </a:r>
            <a:r>
              <a:rPr lang="en-US" dirty="0" smtClean="0"/>
              <a:t> lain. Kita </a:t>
            </a:r>
            <a:r>
              <a:rPr lang="en-US" dirty="0" err="1" smtClean="0"/>
              <a:t>sebagai</a:t>
            </a:r>
            <a:r>
              <a:rPr lang="en-US" dirty="0" smtClean="0"/>
              <a:t> </a:t>
            </a:r>
            <a:r>
              <a:rPr lang="en-US" dirty="0" err="1" smtClean="0"/>
              <a:t>komunikator</a:t>
            </a:r>
            <a:r>
              <a:rPr lang="en-US" dirty="0" smtClean="0"/>
              <a:t> </a:t>
            </a:r>
            <a:r>
              <a:rPr lang="en-US" dirty="0" err="1" smtClean="0"/>
              <a:t>harus</a:t>
            </a:r>
            <a:r>
              <a:rPr lang="en-US" dirty="0" smtClean="0"/>
              <a:t> </a:t>
            </a:r>
            <a:r>
              <a:rPr lang="en-US" dirty="0" err="1" smtClean="0"/>
              <a:t>mengerti</a:t>
            </a:r>
            <a:r>
              <a:rPr lang="en-US" dirty="0" smtClean="0"/>
              <a:t> </a:t>
            </a:r>
            <a:r>
              <a:rPr lang="en-US" dirty="0" err="1" smtClean="0"/>
              <a:t>benar</a:t>
            </a:r>
            <a:r>
              <a:rPr lang="en-US" dirty="0" smtClean="0"/>
              <a:t> </a:t>
            </a:r>
            <a:r>
              <a:rPr lang="en-US" dirty="0" err="1" smtClean="0"/>
              <a:t>aspirasi</a:t>
            </a:r>
            <a:r>
              <a:rPr lang="en-US" dirty="0" smtClean="0"/>
              <a:t> </a:t>
            </a:r>
            <a:r>
              <a:rPr lang="en-US" dirty="0" err="1" smtClean="0"/>
              <a:t>masyarakat</a:t>
            </a:r>
            <a:r>
              <a:rPr lang="en-US" dirty="0" smtClean="0"/>
              <a:t> </a:t>
            </a:r>
            <a:r>
              <a:rPr lang="en-US" dirty="0" err="1" smtClean="0"/>
              <a:t>tentang</a:t>
            </a:r>
            <a:r>
              <a:rPr lang="en-US" dirty="0" smtClean="0"/>
              <a:t> </a:t>
            </a:r>
            <a:r>
              <a:rPr lang="en-US" dirty="0" err="1" smtClean="0"/>
              <a:t>apa</a:t>
            </a:r>
            <a:r>
              <a:rPr lang="en-US" dirty="0" smtClean="0"/>
              <a:t> yang </a:t>
            </a:r>
            <a:r>
              <a:rPr lang="en-US" dirty="0" err="1" smtClean="0"/>
              <a:t>diinginkan</a:t>
            </a:r>
            <a:r>
              <a:rPr lang="en-US" dirty="0" smtClean="0"/>
              <a:t> </a:t>
            </a:r>
            <a:r>
              <a:rPr lang="en-US" dirty="0" err="1" smtClean="0"/>
              <a:t>kemauannya</a:t>
            </a:r>
            <a:r>
              <a:rPr lang="en-US" dirty="0" smtClean="0"/>
              <a:t>.</a:t>
            </a:r>
            <a:endParaRPr lang="id-ID" dirty="0" smtClean="0"/>
          </a:p>
          <a:p>
            <a:pPr lvl="0"/>
            <a:r>
              <a:rPr lang="en-US" dirty="0" err="1" smtClean="0"/>
              <a:t>Supaya</a:t>
            </a:r>
            <a:r>
              <a:rPr lang="en-US" dirty="0" smtClean="0"/>
              <a:t> </a:t>
            </a:r>
            <a:r>
              <a:rPr lang="en-US" dirty="0" err="1" smtClean="0"/>
              <a:t>gagasan</a:t>
            </a:r>
            <a:r>
              <a:rPr lang="en-US" dirty="0" smtClean="0"/>
              <a:t> </a:t>
            </a:r>
            <a:r>
              <a:rPr lang="en-US" dirty="0" err="1" smtClean="0"/>
              <a:t>dapat</a:t>
            </a:r>
            <a:r>
              <a:rPr lang="en-US" dirty="0" smtClean="0"/>
              <a:t> </a:t>
            </a:r>
            <a:r>
              <a:rPr lang="en-US" dirty="0" err="1" smtClean="0"/>
              <a:t>diterima</a:t>
            </a:r>
            <a:r>
              <a:rPr lang="en-US" dirty="0" smtClean="0"/>
              <a:t> </a:t>
            </a:r>
            <a:r>
              <a:rPr lang="en-US" dirty="0" err="1" smtClean="0"/>
              <a:t>orang</a:t>
            </a:r>
            <a:r>
              <a:rPr lang="en-US" dirty="0" smtClean="0"/>
              <a:t> lain. Kita </a:t>
            </a:r>
            <a:r>
              <a:rPr lang="en-US" dirty="0" err="1" smtClean="0"/>
              <a:t>berusaha</a:t>
            </a:r>
            <a:r>
              <a:rPr lang="en-US" dirty="0" smtClean="0"/>
              <a:t> agar </a:t>
            </a:r>
            <a:r>
              <a:rPr lang="en-US" dirty="0" err="1" smtClean="0"/>
              <a:t>gagasan</a:t>
            </a:r>
            <a:r>
              <a:rPr lang="en-US" dirty="0" smtClean="0"/>
              <a:t> </a:t>
            </a:r>
            <a:r>
              <a:rPr lang="en-US" dirty="0" err="1" smtClean="0"/>
              <a:t>kita</a:t>
            </a:r>
            <a:r>
              <a:rPr lang="en-US" dirty="0" smtClean="0"/>
              <a:t> </a:t>
            </a:r>
            <a:r>
              <a:rPr lang="en-US" dirty="0" err="1" smtClean="0"/>
              <a:t>dapat</a:t>
            </a:r>
            <a:r>
              <a:rPr lang="en-US" dirty="0" smtClean="0"/>
              <a:t> </a:t>
            </a:r>
            <a:r>
              <a:rPr lang="en-US" dirty="0" err="1" smtClean="0"/>
              <a:t>diterima</a:t>
            </a:r>
            <a:r>
              <a:rPr lang="en-US" dirty="0" smtClean="0"/>
              <a:t> </a:t>
            </a:r>
            <a:r>
              <a:rPr lang="en-US" dirty="0" err="1" smtClean="0"/>
              <a:t>orang</a:t>
            </a:r>
            <a:r>
              <a:rPr lang="en-US" dirty="0" smtClean="0"/>
              <a:t> lain </a:t>
            </a:r>
            <a:r>
              <a:rPr lang="en-US" dirty="0" err="1" smtClean="0"/>
              <a:t>dengan</a:t>
            </a:r>
            <a:r>
              <a:rPr lang="en-US" dirty="0" smtClean="0"/>
              <a:t> </a:t>
            </a:r>
            <a:r>
              <a:rPr lang="en-US" dirty="0" err="1" smtClean="0"/>
              <a:t>pendekatan</a:t>
            </a:r>
            <a:r>
              <a:rPr lang="en-US" dirty="0" smtClean="0"/>
              <a:t> persuasive </a:t>
            </a:r>
            <a:r>
              <a:rPr lang="en-US" dirty="0" err="1" smtClean="0"/>
              <a:t>bukan</a:t>
            </a:r>
            <a:r>
              <a:rPr lang="en-US" dirty="0" smtClean="0"/>
              <a:t> </a:t>
            </a:r>
            <a:r>
              <a:rPr lang="en-US" dirty="0" err="1" smtClean="0"/>
              <a:t>memaksakan</a:t>
            </a:r>
            <a:r>
              <a:rPr lang="en-US" dirty="0" smtClean="0"/>
              <a:t> </a:t>
            </a:r>
            <a:r>
              <a:rPr lang="en-US" dirty="0" err="1" smtClean="0"/>
              <a:t>kehendak</a:t>
            </a:r>
            <a:r>
              <a:rPr lang="en-US" dirty="0" smtClean="0"/>
              <a:t>.</a:t>
            </a:r>
            <a:endParaRPr lang="id-ID" dirty="0" smtClean="0"/>
          </a:p>
          <a:p>
            <a:pPr lvl="0"/>
            <a:r>
              <a:rPr lang="en-US" dirty="0" err="1" smtClean="0"/>
              <a:t>Menggerakkan</a:t>
            </a:r>
            <a:r>
              <a:rPr lang="en-US" dirty="0" smtClean="0"/>
              <a:t> </a:t>
            </a:r>
            <a:r>
              <a:rPr lang="en-US" dirty="0" err="1" smtClean="0"/>
              <a:t>orang</a:t>
            </a:r>
            <a:r>
              <a:rPr lang="en-US" dirty="0" smtClean="0"/>
              <a:t> lain </a:t>
            </a:r>
            <a:r>
              <a:rPr lang="en-US" dirty="0" err="1" smtClean="0"/>
              <a:t>untuk</a:t>
            </a:r>
            <a:r>
              <a:rPr lang="en-US" dirty="0" smtClean="0"/>
              <a:t> </a:t>
            </a:r>
            <a:r>
              <a:rPr lang="en-US" dirty="0" err="1" smtClean="0"/>
              <a:t>melakukan</a:t>
            </a:r>
            <a:r>
              <a:rPr lang="en-US" dirty="0" smtClean="0"/>
              <a:t> </a:t>
            </a:r>
            <a:r>
              <a:rPr lang="en-US" dirty="0" err="1" smtClean="0"/>
              <a:t>sesuatu</a:t>
            </a:r>
            <a:r>
              <a:rPr lang="en-US" dirty="0" smtClean="0"/>
              <a:t>, </a:t>
            </a:r>
            <a:r>
              <a:rPr lang="en-US" dirty="0" err="1" smtClean="0"/>
              <a:t>menggerakan</a:t>
            </a:r>
            <a:r>
              <a:rPr lang="en-US" dirty="0" smtClean="0"/>
              <a:t> </a:t>
            </a:r>
            <a:r>
              <a:rPr lang="en-US" dirty="0" err="1" smtClean="0"/>
              <a:t>sesuatu</a:t>
            </a:r>
            <a:r>
              <a:rPr lang="en-US" dirty="0" smtClean="0"/>
              <a:t> </a:t>
            </a:r>
            <a:r>
              <a:rPr lang="en-US" dirty="0" err="1" smtClean="0"/>
              <a:t>itu</a:t>
            </a:r>
            <a:r>
              <a:rPr lang="en-US" dirty="0" smtClean="0"/>
              <a:t> </a:t>
            </a:r>
            <a:r>
              <a:rPr lang="en-US" dirty="0" err="1" smtClean="0"/>
              <a:t>dapat</a:t>
            </a:r>
            <a:r>
              <a:rPr lang="en-US" dirty="0" smtClean="0"/>
              <a:t> </a:t>
            </a:r>
            <a:r>
              <a:rPr lang="en-US" dirty="0" err="1" smtClean="0"/>
              <a:t>bermacam-macam</a:t>
            </a:r>
            <a:r>
              <a:rPr lang="en-US" dirty="0" smtClean="0"/>
              <a:t>, </a:t>
            </a:r>
            <a:r>
              <a:rPr lang="en-US" dirty="0" err="1" smtClean="0"/>
              <a:t>mungkin</a:t>
            </a:r>
            <a:r>
              <a:rPr lang="en-US" dirty="0" smtClean="0"/>
              <a:t> </a:t>
            </a:r>
            <a:r>
              <a:rPr lang="en-US" dirty="0" err="1" smtClean="0"/>
              <a:t>berupa</a:t>
            </a:r>
            <a:r>
              <a:rPr lang="en-US" dirty="0" smtClean="0"/>
              <a:t> </a:t>
            </a:r>
            <a:r>
              <a:rPr lang="en-US" dirty="0" err="1" smtClean="0"/>
              <a:t>kegiatan</a:t>
            </a:r>
            <a:r>
              <a:rPr lang="en-US" dirty="0" smtClean="0"/>
              <a:t>. </a:t>
            </a:r>
            <a:r>
              <a:rPr lang="en-US" dirty="0" err="1" smtClean="0"/>
              <a:t>Kegiatan</a:t>
            </a:r>
            <a:r>
              <a:rPr lang="en-US" dirty="0" smtClean="0"/>
              <a:t> </a:t>
            </a:r>
            <a:r>
              <a:rPr lang="en-US" dirty="0" err="1" smtClean="0"/>
              <a:t>dimaksud</a:t>
            </a:r>
            <a:r>
              <a:rPr lang="en-US" dirty="0" smtClean="0"/>
              <a:t> </a:t>
            </a:r>
            <a:r>
              <a:rPr lang="en-US" dirty="0" err="1" smtClean="0"/>
              <a:t>di</a:t>
            </a:r>
            <a:r>
              <a:rPr lang="en-US" dirty="0" smtClean="0"/>
              <a:t> </a:t>
            </a:r>
            <a:r>
              <a:rPr lang="en-US" dirty="0" err="1" smtClean="0"/>
              <a:t>sini</a:t>
            </a:r>
            <a:r>
              <a:rPr lang="en-US" dirty="0" smtClean="0"/>
              <a:t> </a:t>
            </a:r>
            <a:r>
              <a:rPr lang="en-US" dirty="0" err="1" smtClean="0"/>
              <a:t>adalah</a:t>
            </a:r>
            <a:r>
              <a:rPr lang="en-US" dirty="0" smtClean="0"/>
              <a:t> </a:t>
            </a:r>
            <a:r>
              <a:rPr lang="en-US" dirty="0" err="1" smtClean="0"/>
              <a:t>kegiatan</a:t>
            </a:r>
            <a:r>
              <a:rPr lang="en-US" dirty="0" smtClean="0"/>
              <a:t> yang </a:t>
            </a:r>
            <a:r>
              <a:rPr lang="en-US" dirty="0" err="1" smtClean="0"/>
              <a:t>lebih</a:t>
            </a:r>
            <a:r>
              <a:rPr lang="en-US" dirty="0" smtClean="0"/>
              <a:t> </a:t>
            </a:r>
            <a:r>
              <a:rPr lang="en-US" dirty="0" err="1" smtClean="0"/>
              <a:t>banyak</a:t>
            </a:r>
            <a:r>
              <a:rPr lang="en-US" dirty="0" smtClean="0"/>
              <a:t> </a:t>
            </a:r>
            <a:r>
              <a:rPr lang="en-US" dirty="0" err="1" smtClean="0"/>
              <a:t>mendorong</a:t>
            </a:r>
            <a:r>
              <a:rPr lang="en-US" dirty="0" smtClean="0"/>
              <a:t>, </a:t>
            </a:r>
            <a:r>
              <a:rPr lang="en-US" dirty="0" err="1" smtClean="0"/>
              <a:t>namun</a:t>
            </a:r>
            <a:r>
              <a:rPr lang="en-US" dirty="0" smtClean="0"/>
              <a:t> yang </a:t>
            </a:r>
            <a:r>
              <a:rPr lang="en-US" dirty="0" err="1" smtClean="0"/>
              <a:t>penting</a:t>
            </a:r>
            <a:r>
              <a:rPr lang="en-US" dirty="0" smtClean="0"/>
              <a:t> </a:t>
            </a:r>
            <a:r>
              <a:rPr lang="en-US" dirty="0" err="1" smtClean="0"/>
              <a:t>harus</a:t>
            </a:r>
            <a:r>
              <a:rPr lang="en-US" dirty="0" smtClean="0"/>
              <a:t> </a:t>
            </a:r>
            <a:r>
              <a:rPr lang="en-US" dirty="0" err="1" smtClean="0"/>
              <a:t>diingat</a:t>
            </a:r>
            <a:r>
              <a:rPr lang="en-US" dirty="0" smtClean="0"/>
              <a:t> </a:t>
            </a:r>
            <a:r>
              <a:rPr lang="en-US" dirty="0" err="1" smtClean="0"/>
              <a:t>adalah</a:t>
            </a:r>
            <a:r>
              <a:rPr lang="en-US" dirty="0" smtClean="0"/>
              <a:t> </a:t>
            </a:r>
            <a:r>
              <a:rPr lang="en-US" dirty="0" err="1" smtClean="0"/>
              <a:t>bagaimana</a:t>
            </a:r>
            <a:r>
              <a:rPr lang="en-US" dirty="0" smtClean="0"/>
              <a:t> </a:t>
            </a:r>
            <a:r>
              <a:rPr lang="en-US" dirty="0" err="1" smtClean="0"/>
              <a:t>cara</a:t>
            </a:r>
            <a:r>
              <a:rPr lang="en-US" dirty="0" smtClean="0"/>
              <a:t> </a:t>
            </a:r>
            <a:r>
              <a:rPr lang="en-US" dirty="0" err="1" smtClean="0"/>
              <a:t>baik</a:t>
            </a:r>
            <a:r>
              <a:rPr lang="en-US" dirty="0" smtClean="0"/>
              <a:t> </a:t>
            </a:r>
            <a:r>
              <a:rPr lang="en-US" dirty="0" err="1" smtClean="0"/>
              <a:t>untuk</a:t>
            </a:r>
            <a:r>
              <a:rPr lang="en-US" dirty="0" smtClean="0"/>
              <a:t> </a:t>
            </a:r>
            <a:r>
              <a:rPr lang="en-US" dirty="0" err="1" smtClean="0"/>
              <a:t>melakukan</a:t>
            </a:r>
            <a:r>
              <a:rPr lang="en-US" dirty="0" smtClean="0"/>
              <a:t> (</a:t>
            </a:r>
            <a:r>
              <a:rPr lang="en-US" dirty="0" err="1" smtClean="0"/>
              <a:t>Widjaja</a:t>
            </a:r>
            <a:r>
              <a:rPr lang="en-US" dirty="0" smtClean="0"/>
              <a:t>, 200:66-67).</a:t>
            </a:r>
            <a:endParaRPr lang="id-ID" dirty="0" smtClean="0"/>
          </a:p>
          <a:p>
            <a:endParaRPr lang="id-ID"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Fungsi komunikasi </a:t>
            </a:r>
            <a:endParaRPr lang="id-ID" dirty="0"/>
          </a:p>
        </p:txBody>
      </p:sp>
      <p:sp>
        <p:nvSpPr>
          <p:cNvPr id="3" name="Content Placeholder 2"/>
          <p:cNvSpPr>
            <a:spLocks noGrp="1"/>
          </p:cNvSpPr>
          <p:nvPr>
            <p:ph idx="1"/>
          </p:nvPr>
        </p:nvSpPr>
        <p:spPr/>
        <p:txBody>
          <a:bodyPr/>
          <a:lstStyle/>
          <a:p>
            <a:r>
              <a:rPr lang="id-ID" dirty="0" smtClean="0"/>
              <a:t>Menyampaikan pesan atau informasi</a:t>
            </a:r>
          </a:p>
          <a:p>
            <a:r>
              <a:rPr lang="id-ID" dirty="0" smtClean="0"/>
              <a:t>Mempengaruhi</a:t>
            </a:r>
          </a:p>
          <a:p>
            <a:r>
              <a:rPr lang="id-ID" dirty="0" smtClean="0"/>
              <a:t>Mendidik</a:t>
            </a:r>
          </a:p>
          <a:p>
            <a:r>
              <a:rPr lang="id-ID" dirty="0" smtClean="0"/>
              <a:t>Menghibur </a:t>
            </a:r>
            <a:endParaRPr lang="id-ID"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Unsur-unsur dan pola</a:t>
            </a:r>
            <a:endParaRPr lang="id-ID" dirty="0"/>
          </a:p>
        </p:txBody>
      </p:sp>
      <p:pic>
        <p:nvPicPr>
          <p:cNvPr id="4" name="Content Placeholder 3" descr="komunikasi efektif.jpg"/>
          <p:cNvPicPr>
            <a:picLocks noGrp="1" noChangeAspect="1"/>
          </p:cNvPicPr>
          <p:nvPr>
            <p:ph idx="1"/>
          </p:nvPr>
        </p:nvPicPr>
        <p:blipFill>
          <a:blip r:embed="rId2"/>
          <a:stretch>
            <a:fillRect/>
          </a:stretch>
        </p:blipFill>
        <p:spPr>
          <a:xfrm>
            <a:off x="515200" y="2000240"/>
            <a:ext cx="7933848" cy="3643338"/>
          </a:xfrm>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Unsur-unsur</a:t>
            </a:r>
            <a:endParaRPr lang="id-ID" dirty="0"/>
          </a:p>
        </p:txBody>
      </p:sp>
      <p:pic>
        <p:nvPicPr>
          <p:cNvPr id="4" name="Content Placeholder 3" descr="bagan-1-proses-komunikasi2.gif"/>
          <p:cNvPicPr>
            <a:picLocks noGrp="1" noChangeAspect="1"/>
          </p:cNvPicPr>
          <p:nvPr>
            <p:ph idx="1"/>
          </p:nvPr>
        </p:nvPicPr>
        <p:blipFill>
          <a:blip r:embed="rId2"/>
          <a:stretch>
            <a:fillRect/>
          </a:stretch>
        </p:blipFill>
        <p:spPr>
          <a:xfrm>
            <a:off x="757237" y="1758156"/>
            <a:ext cx="7629525" cy="4210050"/>
          </a:xfrm>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Unsur-unsur komunikasi</a:t>
            </a:r>
            <a:endParaRPr lang="id-ID" dirty="0"/>
          </a:p>
        </p:txBody>
      </p:sp>
      <p:sp>
        <p:nvSpPr>
          <p:cNvPr id="3" name="Content Placeholder 2"/>
          <p:cNvSpPr>
            <a:spLocks noGrp="1"/>
          </p:cNvSpPr>
          <p:nvPr>
            <p:ph idx="1"/>
          </p:nvPr>
        </p:nvSpPr>
        <p:spPr/>
        <p:txBody>
          <a:bodyPr/>
          <a:lstStyle/>
          <a:p>
            <a:r>
              <a:rPr lang="id-ID" dirty="0" smtClean="0"/>
              <a:t>Sumber-penerima</a:t>
            </a:r>
          </a:p>
          <a:p>
            <a:pPr>
              <a:buNone/>
            </a:pPr>
            <a:r>
              <a:rPr lang="id-ID" dirty="0" smtClean="0"/>
              <a:t>	Setiap orang yang terlibat komunikasi adalah sumber sekaligus penerima pesan.</a:t>
            </a:r>
          </a:p>
          <a:p>
            <a:r>
              <a:rPr lang="id-ID" dirty="0" smtClean="0"/>
              <a:t>Enkoding-dekoding </a:t>
            </a:r>
          </a:p>
          <a:p>
            <a:pPr>
              <a:buNone/>
            </a:pPr>
            <a:r>
              <a:rPr lang="id-ID" dirty="0" smtClean="0"/>
              <a:t>	enkoding adalah tindakan menghasilkan pesan. Dekoding adalah tindakan menerima pesan. Pelakunya dinamakan enkoder dan dekoder. </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id-ID" dirty="0" smtClean="0"/>
              <a:t>Kompetensi komunikasi</a:t>
            </a:r>
          </a:p>
          <a:p>
            <a:pPr>
              <a:buNone/>
            </a:pPr>
            <a:r>
              <a:rPr lang="id-ID" dirty="0" smtClean="0"/>
              <a:t>	adalah kemampuan orang untuk berkomunikasi. Misalnya satu pesan tepat atau tidak kepada seseorang, suatu pesan tepat atau tidak disampaikan pada tempat tertentu. </a:t>
            </a:r>
            <a:endParaRPr lang="id-ID"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28604"/>
            <a:ext cx="8229600" cy="4525963"/>
          </a:xfrm>
        </p:spPr>
        <p:txBody>
          <a:bodyPr>
            <a:normAutofit fontScale="85000" lnSpcReduction="20000"/>
          </a:bodyPr>
          <a:lstStyle/>
          <a:p>
            <a:r>
              <a:rPr lang="id-ID" dirty="0" smtClean="0"/>
              <a:t>Pesan dan saluran </a:t>
            </a:r>
          </a:p>
          <a:p>
            <a:pPr>
              <a:buNone/>
            </a:pPr>
            <a:r>
              <a:rPr lang="id-ID" dirty="0" smtClean="0"/>
              <a:t>	pesan komunikasi bisa melalui banyak bentuk tidak hanya verbal (lisan dan tertulis) tetapi juga non verbal. Sebagai contoh, busana yang kita kenakan, cara berjalan, potongan rambut, jabatan tangan, cara kita duduk adalah bentuk komunikasi juga. Segala hal yang ada dalam diri kita adalah komunikasi.</a:t>
            </a:r>
          </a:p>
          <a:p>
            <a:pPr>
              <a:buNone/>
            </a:pPr>
            <a:r>
              <a:rPr lang="id-ID" dirty="0" smtClean="0"/>
              <a:t>	Saluran komunikasi adalah media yang dilalui pesan. Jarang sekali komunikasi yang hanya menggunakan satu saluran. Sebagai contoh, dalam interaksi selain kita mendengarkan kita juga melihat, mencium, bahkan meraba.  </a:t>
            </a:r>
            <a:endParaRPr lang="id-ID"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Umpan balik dan umpan maju</a:t>
            </a:r>
            <a:endParaRPr lang="id-ID" dirty="0"/>
          </a:p>
        </p:txBody>
      </p:sp>
      <p:sp>
        <p:nvSpPr>
          <p:cNvPr id="3" name="Content Placeholder 2"/>
          <p:cNvSpPr>
            <a:spLocks noGrp="1"/>
          </p:cNvSpPr>
          <p:nvPr>
            <p:ph idx="1"/>
          </p:nvPr>
        </p:nvSpPr>
        <p:spPr/>
        <p:txBody>
          <a:bodyPr>
            <a:normAutofit fontScale="92500" lnSpcReduction="20000"/>
          </a:bodyPr>
          <a:lstStyle/>
          <a:p>
            <a:r>
              <a:rPr lang="id-ID" dirty="0" smtClean="0"/>
              <a:t>Umpan balik adalah informasi yang dikirimkan balik ke sumbernya. Umpan balik bisa juga berasal dari diri kita sendiri atau lawan bicara kita. Apabila kita bicara pada orang lain dan kita mendengar apa yang kita bicarakan itu namanya umpan balik. Umpan balik bisa berupa kerutan dahi, tepukan pundak, desahan, dll.</a:t>
            </a:r>
          </a:p>
          <a:p>
            <a:r>
              <a:rPr lang="id-ID" dirty="0" smtClean="0"/>
              <a:t>Umpan maju, informasi tentang mesan yang akan kita sampakan. Sebagai pengantar pesan. Contoh ‘Kalau tidak melakukan kecerobohan ia akan juara pertama tetapi.....</a:t>
            </a:r>
            <a:endParaRPr lang="id-ID"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Gangguan atau Noise</a:t>
            </a:r>
            <a:endParaRPr lang="id-ID" dirty="0"/>
          </a:p>
        </p:txBody>
      </p:sp>
      <p:sp>
        <p:nvSpPr>
          <p:cNvPr id="3" name="Content Placeholder 2"/>
          <p:cNvSpPr>
            <a:spLocks noGrp="1"/>
          </p:cNvSpPr>
          <p:nvPr>
            <p:ph idx="1"/>
          </p:nvPr>
        </p:nvSpPr>
        <p:spPr/>
        <p:txBody>
          <a:bodyPr/>
          <a:lstStyle/>
          <a:p>
            <a:r>
              <a:rPr lang="id-ID" dirty="0" smtClean="0"/>
              <a:t>Adalah gangguan dalam omunikasi yang mendistorsi pesan. Gangguan menghalangi penerima dalam menerima pesan dan sumber dalam mengirimkan pesan. Gangguan dianggap ada apabila pesan yang isampaikan dengan pesan yang diterima berbeda. Gangguan ini berupa fisik, psikologis, semantik. </a:t>
            </a:r>
            <a:endParaRPr lang="id-ID"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Agar gangguan bisa diminimalkan</a:t>
            </a:r>
            <a:endParaRPr lang="id-ID" dirty="0"/>
          </a:p>
        </p:txBody>
      </p:sp>
      <p:sp>
        <p:nvSpPr>
          <p:cNvPr id="3" name="Content Placeholder 2"/>
          <p:cNvSpPr>
            <a:spLocks noGrp="1"/>
          </p:cNvSpPr>
          <p:nvPr>
            <p:ph idx="1"/>
          </p:nvPr>
        </p:nvSpPr>
        <p:spPr/>
        <p:txBody>
          <a:bodyPr/>
          <a:lstStyle/>
          <a:p>
            <a:r>
              <a:rPr lang="id-ID" dirty="0" smtClean="0"/>
              <a:t>Menggunakan bahasa yang akurat</a:t>
            </a:r>
          </a:p>
          <a:p>
            <a:r>
              <a:rPr lang="id-ID" dirty="0" smtClean="0"/>
              <a:t>Mempelajari keterampilan mengirim dan menerima pesan non verbal. </a:t>
            </a:r>
          </a:p>
          <a:p>
            <a:r>
              <a:rPr lang="id-ID" dirty="0" smtClean="0"/>
              <a:t>Mempelajari keterampilan mengirim dan menerima umpan balik. </a:t>
            </a:r>
            <a:endParaRPr lang="id-ID"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Tiga macam gangguan</a:t>
            </a:r>
            <a:endParaRPr lang="id-ID" dirty="0"/>
          </a:p>
        </p:txBody>
      </p:sp>
      <p:graphicFrame>
        <p:nvGraphicFramePr>
          <p:cNvPr id="4" name="Content Placeholder 3"/>
          <p:cNvGraphicFramePr>
            <a:graphicFrameLocks noGrp="1"/>
          </p:cNvGraphicFramePr>
          <p:nvPr>
            <p:ph idx="1"/>
          </p:nvPr>
        </p:nvGraphicFramePr>
        <p:xfrm>
          <a:off x="457200" y="1600200"/>
          <a:ext cx="8229600" cy="3388360"/>
        </p:xfrm>
        <a:graphic>
          <a:graphicData uri="http://schemas.openxmlformats.org/drawingml/2006/table">
            <a:tbl>
              <a:tblPr firstRow="1" bandRow="1">
                <a:tableStyleId>{5C22544A-7EE6-4342-B048-85BDC9FD1C3A}</a:tableStyleId>
              </a:tblPr>
              <a:tblGrid>
                <a:gridCol w="1757346"/>
                <a:gridCol w="3286148"/>
                <a:gridCol w="3186106"/>
              </a:tblGrid>
              <a:tr h="370840">
                <a:tc>
                  <a:txBody>
                    <a:bodyPr/>
                    <a:lstStyle/>
                    <a:p>
                      <a:r>
                        <a:rPr lang="id-ID" dirty="0" smtClean="0"/>
                        <a:t>Macam </a:t>
                      </a:r>
                      <a:endParaRPr lang="id-ID" dirty="0"/>
                    </a:p>
                  </a:txBody>
                  <a:tcPr/>
                </a:tc>
                <a:tc>
                  <a:txBody>
                    <a:bodyPr/>
                    <a:lstStyle/>
                    <a:p>
                      <a:r>
                        <a:rPr lang="id-ID" dirty="0" smtClean="0"/>
                        <a:t>Definisi </a:t>
                      </a:r>
                      <a:endParaRPr lang="id-ID" dirty="0"/>
                    </a:p>
                  </a:txBody>
                  <a:tcPr/>
                </a:tc>
                <a:tc>
                  <a:txBody>
                    <a:bodyPr/>
                    <a:lstStyle/>
                    <a:p>
                      <a:r>
                        <a:rPr lang="id-ID" dirty="0" smtClean="0"/>
                        <a:t>Contoh </a:t>
                      </a:r>
                      <a:endParaRPr lang="id-ID" dirty="0"/>
                    </a:p>
                  </a:txBody>
                  <a:tcPr/>
                </a:tc>
              </a:tr>
              <a:tr h="370840">
                <a:tc>
                  <a:txBody>
                    <a:bodyPr/>
                    <a:lstStyle/>
                    <a:p>
                      <a:r>
                        <a:rPr lang="id-ID" dirty="0" smtClean="0"/>
                        <a:t>Fisik </a:t>
                      </a:r>
                      <a:endParaRPr lang="id-ID" dirty="0"/>
                    </a:p>
                  </a:txBody>
                  <a:tcPr/>
                </a:tc>
                <a:tc>
                  <a:txBody>
                    <a:bodyPr/>
                    <a:lstStyle/>
                    <a:p>
                      <a:r>
                        <a:rPr lang="id-ID" dirty="0" smtClean="0"/>
                        <a:t>Interferensi dalam transmisi fisik isyarat atau pesan lain. </a:t>
                      </a:r>
                      <a:endParaRPr lang="id-ID" dirty="0"/>
                    </a:p>
                  </a:txBody>
                  <a:tcPr/>
                </a:tc>
                <a:tc>
                  <a:txBody>
                    <a:bodyPr/>
                    <a:lstStyle/>
                    <a:p>
                      <a:r>
                        <a:rPr lang="id-ID" dirty="0" smtClean="0"/>
                        <a:t>Desingan mobil yang lewat, dengunagn komputer, kacamata. </a:t>
                      </a:r>
                      <a:endParaRPr lang="id-ID" dirty="0"/>
                    </a:p>
                  </a:txBody>
                  <a:tcPr/>
                </a:tc>
              </a:tr>
              <a:tr h="370840">
                <a:tc>
                  <a:txBody>
                    <a:bodyPr/>
                    <a:lstStyle/>
                    <a:p>
                      <a:r>
                        <a:rPr lang="id-ID" dirty="0" smtClean="0"/>
                        <a:t>Psikologis </a:t>
                      </a:r>
                      <a:endParaRPr lang="id-ID" dirty="0"/>
                    </a:p>
                  </a:txBody>
                  <a:tcPr/>
                </a:tc>
                <a:tc>
                  <a:txBody>
                    <a:bodyPr/>
                    <a:lstStyle/>
                    <a:p>
                      <a:r>
                        <a:rPr lang="id-ID" dirty="0" smtClean="0"/>
                        <a:t>Interferensi kognitif atau mental.</a:t>
                      </a:r>
                      <a:endParaRPr lang="id-ID" dirty="0"/>
                    </a:p>
                  </a:txBody>
                  <a:tcPr/>
                </a:tc>
                <a:tc>
                  <a:txBody>
                    <a:bodyPr/>
                    <a:lstStyle/>
                    <a:p>
                      <a:r>
                        <a:rPr lang="id-ID" dirty="0" smtClean="0"/>
                        <a:t>Prasangka an bias pada sumer penerima, pikiran yang sempit.</a:t>
                      </a:r>
                      <a:endParaRPr lang="id-ID" dirty="0"/>
                    </a:p>
                  </a:txBody>
                  <a:tcPr/>
                </a:tc>
              </a:tr>
              <a:tr h="370840">
                <a:tc>
                  <a:txBody>
                    <a:bodyPr/>
                    <a:lstStyle/>
                    <a:p>
                      <a:r>
                        <a:rPr lang="id-ID" dirty="0" smtClean="0"/>
                        <a:t>Semantik </a:t>
                      </a:r>
                      <a:endParaRPr lang="id-ID" dirty="0"/>
                    </a:p>
                  </a:txBody>
                  <a:tcPr/>
                </a:tc>
                <a:tc>
                  <a:txBody>
                    <a:bodyPr/>
                    <a:lstStyle/>
                    <a:p>
                      <a:r>
                        <a:rPr lang="id-ID" dirty="0" smtClean="0"/>
                        <a:t>Pembicara dan pendengar memberi arti yang berlainan.</a:t>
                      </a:r>
                      <a:endParaRPr lang="id-ID" dirty="0"/>
                    </a:p>
                  </a:txBody>
                  <a:tcPr/>
                </a:tc>
                <a:tc>
                  <a:txBody>
                    <a:bodyPr/>
                    <a:lstStyle/>
                    <a:p>
                      <a:r>
                        <a:rPr lang="id-ID" dirty="0" smtClean="0"/>
                        <a:t>Orang berbicara dengan bahasa yang berbeda, menggunakan jargon atau istilah yang terlalu rumit yang tidak dipahami pendengar. </a:t>
                      </a:r>
                      <a:endParaRPr lang="id-ID" dirty="0"/>
                    </a:p>
                  </a:txBody>
                  <a:tcPr/>
                </a:tc>
              </a:tr>
            </a:tbl>
          </a:graphicData>
        </a:graphic>
      </p:graphicFrame>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596" y="3000372"/>
            <a:ext cx="8229600" cy="1143000"/>
          </a:xfrm>
        </p:spPr>
        <p:txBody>
          <a:bodyPr>
            <a:normAutofit fontScale="90000"/>
          </a:bodyPr>
          <a:lstStyle/>
          <a:p>
            <a:r>
              <a:rPr lang="id-ID" dirty="0" smtClean="0"/>
              <a:t>Selanjutnya kita akan belajar efek, etik komunikasi, dll</a:t>
            </a:r>
            <a:endParaRPr lang="id-ID"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449</TotalTime>
  <Words>1282</Words>
  <Application>Microsoft Office PowerPoint</Application>
  <PresentationFormat>On-screen Show (4:3)</PresentationFormat>
  <Paragraphs>101</Paragraphs>
  <Slides>33</Slides>
  <Notes>1</Notes>
  <HiddenSlides>0</HiddenSlides>
  <MMClips>0</MMClips>
  <ScaleCrop>false</ScaleCrop>
  <HeadingPairs>
    <vt:vector size="4" baseType="variant">
      <vt:variant>
        <vt:lpstr>Theme</vt:lpstr>
      </vt:variant>
      <vt:variant>
        <vt:i4>1</vt:i4>
      </vt:variant>
      <vt:variant>
        <vt:lpstr>Slide Titles</vt:lpstr>
      </vt:variant>
      <vt:variant>
        <vt:i4>33</vt:i4>
      </vt:variant>
    </vt:vector>
  </HeadingPairs>
  <TitlesOfParts>
    <vt:vector size="34" baseType="lpstr">
      <vt:lpstr>Office Theme</vt:lpstr>
      <vt:lpstr>ILMU KOMUNIKASI</vt:lpstr>
      <vt:lpstr>Sejarah</vt:lpstr>
      <vt:lpstr>Slide 3</vt:lpstr>
      <vt:lpstr>Slide 4</vt:lpstr>
      <vt:lpstr>Alat komunikasi </vt:lpstr>
      <vt:lpstr>Alat komunikasi</vt:lpstr>
      <vt:lpstr>Slide 7</vt:lpstr>
      <vt:lpstr>Slide 8</vt:lpstr>
      <vt:lpstr>Pengertian komunikasi </vt:lpstr>
      <vt:lpstr>Komunikasi antar manusia bidang dan tujuan</vt:lpstr>
      <vt:lpstr>Komunikasi antar manusia</vt:lpstr>
      <vt:lpstr>Komunikasi intra pribadi</vt:lpstr>
      <vt:lpstr>Komunikasi antarpribadi</vt:lpstr>
      <vt:lpstr>Komunikasi kelompok kecil </vt:lpstr>
      <vt:lpstr>Organisasi</vt:lpstr>
      <vt:lpstr>Publik </vt:lpstr>
      <vt:lpstr>Antar Budaya</vt:lpstr>
      <vt:lpstr>Massa </vt:lpstr>
      <vt:lpstr>Menurut para ahli yang lain</vt:lpstr>
      <vt:lpstr>Menurut Joseph A. DeVito tujuan komunikasi adalah</vt:lpstr>
      <vt:lpstr>Tujuan Kumunikasi</vt:lpstr>
      <vt:lpstr>Tujuan komunikasi pada umumnya</vt:lpstr>
      <vt:lpstr>Fungsi komunikasi </vt:lpstr>
      <vt:lpstr>Unsur-unsur dan pola</vt:lpstr>
      <vt:lpstr>Unsur-unsur</vt:lpstr>
      <vt:lpstr>Unsur-unsur komunikasi</vt:lpstr>
      <vt:lpstr>Slide 27</vt:lpstr>
      <vt:lpstr>Slide 28</vt:lpstr>
      <vt:lpstr>Umpan balik dan umpan maju</vt:lpstr>
      <vt:lpstr>Gangguan atau Noise</vt:lpstr>
      <vt:lpstr>Agar gangguan bisa diminimalkan</vt:lpstr>
      <vt:lpstr>Tiga macam gangguan</vt:lpstr>
      <vt:lpstr>Selanjutnya kita akan belajar efek, etik komunikasi, dll</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ILMU KOMUNIKASI</dc:title>
  <dc:creator>humas</dc:creator>
  <cp:lastModifiedBy>Muhajir</cp:lastModifiedBy>
  <cp:revision>49</cp:revision>
  <dcterms:created xsi:type="dcterms:W3CDTF">2014-10-01T01:55:37Z</dcterms:created>
  <dcterms:modified xsi:type="dcterms:W3CDTF">2015-11-10T11:10:08Z</dcterms:modified>
</cp:coreProperties>
</file>