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080764" y="1501216"/>
            <a:ext cx="3158490" cy="346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3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77007" y="461899"/>
            <a:ext cx="3189985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75182" y="1605737"/>
            <a:ext cx="7393635" cy="1535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anford.edu/class/cs229/materials/smo.pdf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gate.net/profile/Shervan_Fekri_Ershad2/publ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7274" y="2209800"/>
            <a:ext cx="54724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latin typeface="Calibri"/>
                <a:cs typeface="Calibri"/>
              </a:rPr>
              <a:t>Learning</a:t>
            </a:r>
            <a:r>
              <a:rPr sz="4400" spc="5" dirty="0">
                <a:latin typeface="Calibri"/>
                <a:cs typeface="Calibri"/>
              </a:rPr>
              <a:t> </a:t>
            </a:r>
            <a:r>
              <a:rPr sz="4400" spc="-5" dirty="0">
                <a:latin typeface="Calibri"/>
                <a:cs typeface="Calibri"/>
              </a:rPr>
              <a:t>–basic</a:t>
            </a:r>
            <a:r>
              <a:rPr sz="4400" spc="-25" dirty="0">
                <a:latin typeface="Calibri"/>
                <a:cs typeface="Calibri"/>
              </a:rPr>
              <a:t> </a:t>
            </a:r>
            <a:r>
              <a:rPr sz="4400" spc="-10" dirty="0">
                <a:latin typeface="Calibri"/>
                <a:cs typeface="Calibri"/>
              </a:rPr>
              <a:t>concept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3292" y="533400"/>
            <a:ext cx="482371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Calibri"/>
              </a:rPr>
              <a:t>Machine</a:t>
            </a:r>
            <a:r>
              <a:rPr sz="4000" spc="-65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Calibri"/>
              </a:rPr>
              <a:t> </a:t>
            </a:r>
            <a:r>
              <a:rPr sz="4000" spc="-5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Calibri"/>
              </a:rPr>
              <a:t>Learning</a:t>
            </a:r>
            <a:endParaRPr sz="4000" dirty="0">
              <a:latin typeface="Adobe Gothic Std B" panose="020B0800000000000000" pitchFamily="34" charset="-128"/>
              <a:ea typeface="Adobe Gothic Std B" panose="020B0800000000000000" pitchFamily="34" charset="-128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3292" y="4261316"/>
            <a:ext cx="8240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accent5"/>
                </a:solidFill>
                <a:latin typeface="Algerian" panose="04020705040A02060702" pitchFamily="82" charset="0"/>
              </a:rPr>
              <a:t>Oleh</a:t>
            </a:r>
            <a:r>
              <a:rPr lang="en-US" sz="2800" b="1" dirty="0" smtClean="0">
                <a:solidFill>
                  <a:schemeClr val="accent5"/>
                </a:solidFill>
                <a:latin typeface="Algerian" panose="04020705040A02060702" pitchFamily="82" charset="0"/>
              </a:rPr>
              <a:t> : </a:t>
            </a:r>
          </a:p>
          <a:p>
            <a:pPr algn="ctr"/>
            <a:r>
              <a:rPr lang="en-US" sz="2800" b="1" dirty="0" err="1" smtClean="0">
                <a:solidFill>
                  <a:schemeClr val="accent5"/>
                </a:solidFill>
                <a:latin typeface="Algerian" panose="04020705040A02060702" pitchFamily="82" charset="0"/>
              </a:rPr>
              <a:t>Rahmat</a:t>
            </a:r>
            <a:r>
              <a:rPr lang="en-US" sz="2800" b="1" dirty="0" smtClean="0">
                <a:solidFill>
                  <a:schemeClr val="accent5"/>
                </a:solidFill>
                <a:latin typeface="Algerian" panose="04020705040A02060702" pitchFamily="82" charset="0"/>
              </a:rPr>
              <a:t> Robi </a:t>
            </a:r>
            <a:r>
              <a:rPr lang="en-US" sz="2800" b="1" dirty="0" err="1" smtClean="0">
                <a:solidFill>
                  <a:schemeClr val="accent5"/>
                </a:solidFill>
                <a:latin typeface="Algerian" panose="04020705040A02060702" pitchFamily="82" charset="0"/>
              </a:rPr>
              <a:t>Waliyansyah</a:t>
            </a:r>
            <a:r>
              <a:rPr lang="en-US" sz="2800" b="1" dirty="0" smtClean="0">
                <a:solidFill>
                  <a:schemeClr val="accent5"/>
                </a:solidFill>
                <a:latin typeface="Algerian" panose="04020705040A02060702" pitchFamily="82" charset="0"/>
              </a:rPr>
              <a:t>, </a:t>
            </a:r>
            <a:r>
              <a:rPr lang="en-US" sz="2800" b="1" dirty="0" err="1" smtClean="0">
                <a:solidFill>
                  <a:schemeClr val="accent5"/>
                </a:solidFill>
                <a:latin typeface="Algerian" panose="04020705040A02060702" pitchFamily="82" charset="0"/>
              </a:rPr>
              <a:t>M.Kom</a:t>
            </a:r>
            <a:r>
              <a:rPr lang="en-US" sz="2800" b="1" dirty="0" smtClean="0">
                <a:solidFill>
                  <a:schemeClr val="accent5"/>
                </a:solidFill>
                <a:latin typeface="Algerian" panose="04020705040A02060702" pitchFamily="82" charset="0"/>
              </a:rPr>
              <a:t>.</a:t>
            </a:r>
            <a:endParaRPr lang="en-US" sz="2800" b="1" dirty="0">
              <a:solidFill>
                <a:schemeClr val="accent5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3582" y="1297050"/>
            <a:ext cx="18021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Learning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846836" y="2589733"/>
            <a:ext cx="7341870" cy="1782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1800" spc="-5" dirty="0">
                <a:latin typeface="Calibri"/>
                <a:cs typeface="Calibri"/>
              </a:rPr>
              <a:t>Learning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adalah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hal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penting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untuk </a:t>
            </a:r>
            <a:r>
              <a:rPr sz="1800" spc="-10" dirty="0">
                <a:latin typeface="Calibri"/>
                <a:cs typeface="Calibri"/>
              </a:rPr>
              <a:t>lingkungan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yg</a:t>
            </a:r>
            <a:r>
              <a:rPr sz="1800" spc="-5" dirty="0">
                <a:latin typeface="Calibri"/>
                <a:cs typeface="Calibri"/>
              </a:rPr>
              <a:t> tidak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diketahui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•"/>
            </a:pPr>
            <a:endParaRPr sz="21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1800" spc="-5" dirty="0">
                <a:latin typeface="Calibri"/>
                <a:cs typeface="Calibri"/>
              </a:rPr>
              <a:t>Learning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berguna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untuk</a:t>
            </a:r>
            <a:r>
              <a:rPr sz="1800" spc="-10" dirty="0">
                <a:latin typeface="Calibri"/>
                <a:cs typeface="Calibri"/>
              </a:rPr>
              <a:t> metode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konstruksi sistem</a:t>
            </a:r>
            <a:endParaRPr sz="18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85"/>
              </a:spcBef>
              <a:tabLst>
                <a:tab pos="756285" algn="l"/>
              </a:tabLst>
            </a:pPr>
            <a:r>
              <a:rPr sz="1500" dirty="0">
                <a:latin typeface="Arial MT"/>
                <a:cs typeface="Arial MT"/>
              </a:rPr>
              <a:t>–	</a:t>
            </a:r>
            <a:r>
              <a:rPr sz="1500" spc="-10" dirty="0">
                <a:latin typeface="Calibri"/>
                <a:cs typeface="Calibri"/>
              </a:rPr>
              <a:t>Mendekatkan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agen dengan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realitas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daripada </a:t>
            </a:r>
            <a:r>
              <a:rPr sz="1500" spc="-5" dirty="0">
                <a:latin typeface="Calibri"/>
                <a:cs typeface="Calibri"/>
              </a:rPr>
              <a:t>mendeskripsikan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lingkungan untuk agen</a:t>
            </a:r>
            <a:endParaRPr sz="1500">
              <a:latin typeface="Calibri"/>
              <a:cs typeface="Calibri"/>
            </a:endParaRPr>
          </a:p>
          <a:p>
            <a:pPr marL="355600" marR="285115" indent="-343535">
              <a:lnSpc>
                <a:spcPct val="100000"/>
              </a:lnSpc>
              <a:spcBef>
                <a:spcPts val="409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1800" spc="-5" dirty="0">
                <a:latin typeface="Calibri"/>
                <a:cs typeface="Calibri"/>
              </a:rPr>
              <a:t>Learning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memodifikasi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mekanisme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keputusan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agen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untuk </a:t>
            </a:r>
            <a:r>
              <a:rPr sz="1800" spc="-10" dirty="0">
                <a:latin typeface="Calibri"/>
                <a:cs typeface="Calibri"/>
              </a:rPr>
              <a:t>meningkatkan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performa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7152" y="461899"/>
            <a:ext cx="44011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Learning</a:t>
            </a:r>
            <a:r>
              <a:rPr spc="-40" dirty="0"/>
              <a:t> </a:t>
            </a:r>
            <a:r>
              <a:rPr spc="-10" dirty="0"/>
              <a:t>objectives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90802"/>
            <a:ext cx="7954009" cy="4399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205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800" spc="-15" dirty="0">
                <a:latin typeface="Calibri"/>
                <a:cs typeface="Calibri"/>
              </a:rPr>
              <a:t>Persepsi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agen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seharusnya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digunakan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bukan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hanya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untuk </a:t>
            </a:r>
            <a:r>
              <a:rPr sz="1800" spc="-10" dirty="0">
                <a:latin typeface="Calibri"/>
                <a:cs typeface="Calibri"/>
              </a:rPr>
              <a:t>beraksi,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tapi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juga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untuk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ts val="2050"/>
              </a:lnSpc>
            </a:pPr>
            <a:r>
              <a:rPr sz="1800" spc="-10" dirty="0">
                <a:latin typeface="Calibri"/>
                <a:cs typeface="Calibri"/>
              </a:rPr>
              <a:t>meningkatkan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performa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di </a:t>
            </a:r>
            <a:r>
              <a:rPr sz="1800" dirty="0">
                <a:latin typeface="Calibri"/>
                <a:cs typeface="Calibri"/>
              </a:rPr>
              <a:t>masa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datang.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30" dirty="0">
                <a:latin typeface="Calibri"/>
                <a:cs typeface="Calibri"/>
              </a:rPr>
              <a:t>Tugas-tugas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belajar </a:t>
            </a:r>
            <a:r>
              <a:rPr sz="3200" spc="-10" dirty="0">
                <a:latin typeface="Calibri"/>
                <a:cs typeface="Calibri"/>
              </a:rPr>
              <a:t>untuk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sebuah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agen:</a:t>
            </a:r>
            <a:endParaRPr sz="3200">
              <a:latin typeface="Calibri"/>
              <a:cs typeface="Calibri"/>
            </a:endParaRPr>
          </a:p>
          <a:p>
            <a:pPr marL="614680" lvl="1" indent="-259715">
              <a:lnSpc>
                <a:spcPct val="100000"/>
              </a:lnSpc>
              <a:spcBef>
                <a:spcPts val="350"/>
              </a:spcBef>
              <a:buChar char="–"/>
              <a:tabLst>
                <a:tab pos="615315" algn="l"/>
              </a:tabLst>
            </a:pPr>
            <a:r>
              <a:rPr sz="2800" spc="-15" dirty="0">
                <a:latin typeface="Calibri"/>
                <a:cs typeface="Calibri"/>
              </a:rPr>
              <a:t>Kondisi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ingin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dicapai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untuk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sebuah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aksi</a:t>
            </a:r>
            <a:endParaRPr sz="2800">
              <a:latin typeface="Calibri"/>
              <a:cs typeface="Calibri"/>
            </a:endParaRPr>
          </a:p>
          <a:p>
            <a:pPr marL="614680" lvl="1" indent="-259715">
              <a:lnSpc>
                <a:spcPct val="100000"/>
              </a:lnSpc>
              <a:spcBef>
                <a:spcPts val="340"/>
              </a:spcBef>
              <a:buChar char="–"/>
              <a:tabLst>
                <a:tab pos="615315" algn="l"/>
              </a:tabLst>
            </a:pPr>
            <a:r>
              <a:rPr sz="2800" spc="-15" dirty="0">
                <a:latin typeface="Calibri"/>
                <a:cs typeface="Calibri"/>
              </a:rPr>
              <a:t>Perubahan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lingkungan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berpengaruh</a:t>
            </a:r>
            <a:endParaRPr sz="2800">
              <a:latin typeface="Calibri"/>
              <a:cs typeface="Calibri"/>
            </a:endParaRPr>
          </a:p>
          <a:p>
            <a:pPr marL="614680" lvl="1" indent="-259715">
              <a:lnSpc>
                <a:spcPct val="100000"/>
              </a:lnSpc>
              <a:spcBef>
                <a:spcPts val="335"/>
              </a:spcBef>
              <a:buChar char="–"/>
              <a:tabLst>
                <a:tab pos="615315" algn="l"/>
              </a:tabLst>
            </a:pPr>
            <a:r>
              <a:rPr sz="2800" spc="-5" dirty="0">
                <a:latin typeface="Calibri"/>
                <a:cs typeface="Calibri"/>
              </a:rPr>
              <a:t>Nilai</a:t>
            </a:r>
            <a:r>
              <a:rPr sz="2800" spc="-10" dirty="0">
                <a:latin typeface="Calibri"/>
                <a:cs typeface="Calibri"/>
              </a:rPr>
              <a:t> untuk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setiap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kondisi</a:t>
            </a:r>
            <a:endParaRPr sz="2800">
              <a:latin typeface="Calibri"/>
              <a:cs typeface="Calibri"/>
            </a:endParaRPr>
          </a:p>
          <a:p>
            <a:pPr marL="614680" lvl="1" indent="-259715">
              <a:lnSpc>
                <a:spcPct val="100000"/>
              </a:lnSpc>
              <a:spcBef>
                <a:spcPts val="360"/>
              </a:spcBef>
              <a:buChar char="–"/>
              <a:tabLst>
                <a:tab pos="615315" algn="l"/>
              </a:tabLst>
            </a:pPr>
            <a:r>
              <a:rPr sz="2800" spc="-15" dirty="0">
                <a:latin typeface="Calibri"/>
                <a:cs typeface="Calibri"/>
              </a:rPr>
              <a:t>Kondisi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memiliki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nilai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tinggi </a:t>
            </a:r>
            <a:r>
              <a:rPr sz="2800" spc="-10" dirty="0">
                <a:latin typeface="Calibri"/>
                <a:cs typeface="Calibri"/>
              </a:rPr>
              <a:t>(rendah)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Wingdings"/>
                <a:cs typeface="Wingdings"/>
              </a:rPr>
              <a:t>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Calibri"/>
                <a:cs typeface="Calibri"/>
              </a:rPr>
              <a:t>solusi</a:t>
            </a:r>
            <a:endParaRPr sz="2800">
              <a:latin typeface="Calibri"/>
              <a:cs typeface="Calibri"/>
            </a:endParaRPr>
          </a:p>
          <a:p>
            <a:pPr marL="614680" lvl="1" indent="-259715">
              <a:lnSpc>
                <a:spcPct val="100000"/>
              </a:lnSpc>
              <a:spcBef>
                <a:spcPts val="315"/>
              </a:spcBef>
              <a:buChar char="–"/>
              <a:tabLst>
                <a:tab pos="615315" algn="l"/>
              </a:tabLst>
            </a:pPr>
            <a:r>
              <a:rPr sz="2800" spc="-15" dirty="0">
                <a:latin typeface="Calibri"/>
                <a:cs typeface="Calibri"/>
              </a:rPr>
              <a:t>Informasi</a:t>
            </a:r>
            <a:r>
              <a:rPr sz="2800" spc="-5" dirty="0">
                <a:latin typeface="Calibri"/>
                <a:cs typeface="Calibri"/>
              </a:rPr>
              <a:t> mana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relevan</a:t>
            </a:r>
            <a:endParaRPr sz="2800">
              <a:latin typeface="Calibri"/>
              <a:cs typeface="Calibri"/>
            </a:endParaRPr>
          </a:p>
          <a:p>
            <a:pPr marL="355600" marR="1038225" indent="-342900">
              <a:lnSpc>
                <a:spcPts val="3479"/>
              </a:lnSpc>
              <a:spcBef>
                <a:spcPts val="78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Learning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task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estimations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functions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y=f(</a:t>
            </a:r>
            <a:r>
              <a:rPr sz="3200" b="1" dirty="0">
                <a:latin typeface="Calibri"/>
                <a:cs typeface="Calibri"/>
              </a:rPr>
              <a:t>x</a:t>
            </a:r>
            <a:r>
              <a:rPr sz="3200" dirty="0">
                <a:latin typeface="Calibri"/>
                <a:cs typeface="Calibri"/>
              </a:rPr>
              <a:t>):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x </a:t>
            </a:r>
            <a:r>
              <a:rPr sz="3200" dirty="0">
                <a:latin typeface="Wingdings"/>
                <a:cs typeface="Wingdings"/>
              </a:rPr>
              <a:t></a:t>
            </a:r>
            <a:r>
              <a:rPr sz="3200" spc="-8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Calibri"/>
                <a:cs typeface="Calibri"/>
              </a:rPr>
              <a:t>y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0922" y="461899"/>
            <a:ext cx="69799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5" dirty="0"/>
              <a:t>Taxonomi</a:t>
            </a:r>
            <a:r>
              <a:rPr spc="-30" dirty="0"/>
              <a:t> </a:t>
            </a:r>
            <a:r>
              <a:rPr spc="-5" dirty="0"/>
              <a:t>of</a:t>
            </a:r>
            <a:r>
              <a:rPr spc="-15" dirty="0"/>
              <a:t> </a:t>
            </a:r>
            <a:r>
              <a:rPr dirty="0"/>
              <a:t>Machine</a:t>
            </a:r>
            <a:r>
              <a:rPr spc="-10" dirty="0"/>
              <a:t> </a:t>
            </a:r>
            <a:r>
              <a:rPr spc="-5" dirty="0"/>
              <a:t>Learning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3974" y="1181864"/>
            <a:ext cx="8433816" cy="56951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9617" y="2481148"/>
            <a:ext cx="46024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Supervised</a:t>
            </a:r>
            <a:r>
              <a:rPr spc="-45" dirty="0"/>
              <a:t> </a:t>
            </a:r>
            <a:r>
              <a:rPr spc="-5" dirty="0"/>
              <a:t>Learning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95" marR="5080"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Supervised</a:t>
            </a:r>
            <a:r>
              <a:rPr spc="15" dirty="0"/>
              <a:t> </a:t>
            </a:r>
            <a:r>
              <a:rPr spc="-10" dirty="0"/>
              <a:t>learning</a:t>
            </a:r>
            <a:r>
              <a:rPr spc="40" dirty="0"/>
              <a:t> </a:t>
            </a:r>
            <a:r>
              <a:rPr dirty="0"/>
              <a:t>is</a:t>
            </a:r>
            <a:r>
              <a:rPr spc="20" dirty="0"/>
              <a:t> </a:t>
            </a:r>
            <a:r>
              <a:rPr dirty="0"/>
              <a:t>the</a:t>
            </a:r>
            <a:r>
              <a:rPr spc="-10" dirty="0"/>
              <a:t> </a:t>
            </a:r>
            <a:r>
              <a:rPr spc="-5" dirty="0"/>
              <a:t>machine</a:t>
            </a:r>
            <a:r>
              <a:rPr spc="25" dirty="0"/>
              <a:t> </a:t>
            </a:r>
            <a:r>
              <a:rPr spc="-10" dirty="0"/>
              <a:t>learning </a:t>
            </a:r>
            <a:r>
              <a:rPr spc="-730" dirty="0"/>
              <a:t> </a:t>
            </a:r>
            <a:r>
              <a:rPr spc="-15" dirty="0"/>
              <a:t>task</a:t>
            </a:r>
            <a:r>
              <a:rPr spc="-10" dirty="0"/>
              <a:t> </a:t>
            </a:r>
            <a:r>
              <a:rPr spc="-5" dirty="0"/>
              <a:t>of</a:t>
            </a:r>
            <a:r>
              <a:rPr spc="10" dirty="0"/>
              <a:t> </a:t>
            </a:r>
            <a:r>
              <a:rPr spc="-10" dirty="0"/>
              <a:t>inferring</a:t>
            </a:r>
            <a:r>
              <a:rPr spc="15" dirty="0"/>
              <a:t> </a:t>
            </a:r>
            <a:r>
              <a:rPr dirty="0"/>
              <a:t>a</a:t>
            </a:r>
            <a:r>
              <a:rPr spc="-5" dirty="0"/>
              <a:t> </a:t>
            </a:r>
            <a:r>
              <a:rPr spc="-10" dirty="0"/>
              <a:t>function</a:t>
            </a:r>
            <a:r>
              <a:rPr spc="30" dirty="0"/>
              <a:t> </a:t>
            </a:r>
            <a:r>
              <a:rPr spc="-5" dirty="0"/>
              <a:t>from</a:t>
            </a:r>
            <a:r>
              <a:rPr spc="-10" dirty="0"/>
              <a:t> </a:t>
            </a:r>
            <a:r>
              <a:rPr spc="-5" dirty="0"/>
              <a:t>labeled </a:t>
            </a:r>
            <a:r>
              <a:rPr dirty="0"/>
              <a:t> </a:t>
            </a:r>
            <a:r>
              <a:rPr spc="-5" dirty="0"/>
              <a:t>training</a:t>
            </a:r>
            <a:r>
              <a:rPr spc="30" dirty="0"/>
              <a:t> </a:t>
            </a:r>
            <a:r>
              <a:rPr spc="-20" dirty="0"/>
              <a:t>data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5850" y="3703163"/>
            <a:ext cx="7372350" cy="16840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865"/>
              </a:spcBef>
            </a:pPr>
            <a:r>
              <a:rPr sz="3200" spc="-5" dirty="0">
                <a:latin typeface="Calibri"/>
                <a:cs typeface="Calibri"/>
              </a:rPr>
              <a:t>Mehryar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mohri</a:t>
            </a:r>
            <a:endParaRPr sz="320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  <a:spcBef>
                <a:spcPts val="765"/>
              </a:spcBef>
            </a:pPr>
            <a:r>
              <a:rPr sz="3200" spc="-15" dirty="0">
                <a:latin typeface="Calibri"/>
                <a:cs typeface="Calibri"/>
              </a:rPr>
              <a:t>(foundations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5" dirty="0">
                <a:latin typeface="Calibri"/>
                <a:cs typeface="Calibri"/>
              </a:rPr>
              <a:t>machine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learning,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2012,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MIT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Press)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354" y="483113"/>
            <a:ext cx="8921483" cy="51053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63065"/>
            <a:ext cx="7730490" cy="447167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59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Supervised </a:t>
            </a:r>
            <a:r>
              <a:rPr sz="3000" spc="-5" dirty="0">
                <a:latin typeface="Calibri"/>
                <a:cs typeface="Calibri"/>
              </a:rPr>
              <a:t>learning menggunakan </a:t>
            </a:r>
            <a:r>
              <a:rPr sz="3000" spc="-10" dirty="0">
                <a:latin typeface="Calibri"/>
                <a:cs typeface="Calibri"/>
              </a:rPr>
              <a:t>training </a:t>
            </a:r>
            <a:r>
              <a:rPr sz="3000" spc="-20" dirty="0">
                <a:latin typeface="Calibri"/>
                <a:cs typeface="Calibri"/>
              </a:rPr>
              <a:t>data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yang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sudah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diberi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label</a:t>
            </a:r>
            <a:r>
              <a:rPr sz="3000" spc="-10" dirty="0">
                <a:latin typeface="Calibri"/>
                <a:cs typeface="Calibri"/>
              </a:rPr>
              <a:t> untuk</a:t>
            </a:r>
            <a:r>
              <a:rPr sz="3000" spc="-5" dirty="0">
                <a:latin typeface="Calibri"/>
                <a:cs typeface="Calibri"/>
              </a:rPr>
              <a:t> mempelajari 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mapping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function,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dari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input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variable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(x)</a:t>
            </a:r>
            <a:r>
              <a:rPr sz="3000" spc="15" dirty="0">
                <a:latin typeface="Calibri"/>
                <a:cs typeface="Calibri"/>
              </a:rPr>
              <a:t> </a:t>
            </a:r>
            <a:r>
              <a:rPr sz="3000" spc="-95" dirty="0">
                <a:latin typeface="Calibri"/>
                <a:cs typeface="Calibri"/>
              </a:rPr>
              <a:t>ke 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output</a:t>
            </a:r>
            <a:r>
              <a:rPr sz="3000" spc="-10" dirty="0">
                <a:latin typeface="Calibri"/>
                <a:cs typeface="Calibri"/>
              </a:rPr>
              <a:t> variable</a:t>
            </a:r>
            <a:r>
              <a:rPr sz="3000" spc="-5" dirty="0">
                <a:latin typeface="Calibri"/>
                <a:cs typeface="Calibri"/>
              </a:rPr>
              <a:t> (y).</a:t>
            </a:r>
            <a:endParaRPr sz="3000">
              <a:latin typeface="Calibri"/>
              <a:cs typeface="Calibri"/>
            </a:endParaRPr>
          </a:p>
          <a:p>
            <a:pPr marL="3670935">
              <a:lnSpc>
                <a:spcPct val="100000"/>
              </a:lnSpc>
              <a:spcBef>
                <a:spcPts val="365"/>
              </a:spcBef>
              <a:tabLst>
                <a:tab pos="4291965" algn="l"/>
              </a:tabLst>
            </a:pPr>
            <a:r>
              <a:rPr sz="3000" dirty="0">
                <a:latin typeface="Calibri"/>
                <a:cs typeface="Calibri"/>
              </a:rPr>
              <a:t>y =	</a:t>
            </a:r>
            <a:r>
              <a:rPr sz="3000" spc="-5" dirty="0">
                <a:latin typeface="Calibri"/>
                <a:cs typeface="Calibri"/>
              </a:rPr>
              <a:t>f(x)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59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10" dirty="0">
                <a:latin typeface="Calibri"/>
                <a:cs typeface="Calibri"/>
              </a:rPr>
              <a:t>Beberapa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algoritma</a:t>
            </a:r>
            <a:r>
              <a:rPr sz="3000" spc="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supervised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learning</a:t>
            </a:r>
            <a:endParaRPr sz="30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340"/>
              </a:spcBef>
              <a:buFont typeface="Arial MT"/>
              <a:buChar char="–"/>
              <a:tabLst>
                <a:tab pos="756920" algn="l"/>
              </a:tabLst>
            </a:pPr>
            <a:r>
              <a:rPr sz="2600" spc="-5" dirty="0">
                <a:latin typeface="Calibri"/>
                <a:cs typeface="Calibri"/>
              </a:rPr>
              <a:t>Linear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regression</a:t>
            </a:r>
            <a:endParaRPr sz="26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315"/>
              </a:spcBef>
              <a:buFont typeface="Arial MT"/>
              <a:buChar char="–"/>
              <a:tabLst>
                <a:tab pos="756920" algn="l"/>
              </a:tabLst>
            </a:pPr>
            <a:r>
              <a:rPr sz="2600" spc="-5" dirty="0">
                <a:latin typeface="Calibri"/>
                <a:cs typeface="Calibri"/>
              </a:rPr>
              <a:t>Logistic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regression</a:t>
            </a:r>
            <a:endParaRPr sz="26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310"/>
              </a:spcBef>
              <a:buFont typeface="Arial MT"/>
              <a:buChar char="–"/>
              <a:tabLst>
                <a:tab pos="756920" algn="l"/>
              </a:tabLst>
            </a:pPr>
            <a:r>
              <a:rPr sz="2600" dirty="0">
                <a:latin typeface="Calibri"/>
                <a:cs typeface="Calibri"/>
              </a:rPr>
              <a:t>Multiclass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classification</a:t>
            </a:r>
            <a:endParaRPr sz="26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310"/>
              </a:spcBef>
              <a:buFont typeface="Arial MT"/>
              <a:buChar char="–"/>
              <a:tabLst>
                <a:tab pos="756920" algn="l"/>
              </a:tabLst>
            </a:pPr>
            <a:r>
              <a:rPr sz="2600" spc="-5" dirty="0">
                <a:latin typeface="Calibri"/>
                <a:cs typeface="Calibri"/>
              </a:rPr>
              <a:t>Support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vector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machines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06394"/>
            <a:ext cx="8044815" cy="434848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1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Classification</a:t>
            </a:r>
            <a:endParaRPr sz="3200">
              <a:latin typeface="Calibri"/>
              <a:cs typeface="Calibri"/>
            </a:endParaRPr>
          </a:p>
          <a:p>
            <a:pPr marL="756285" marR="5080" lvl="1" indent="-287020">
              <a:lnSpc>
                <a:spcPct val="90000"/>
              </a:lnSpc>
              <a:spcBef>
                <a:spcPts val="690"/>
              </a:spcBef>
              <a:buFont typeface="Arial MT"/>
              <a:buChar char="–"/>
              <a:tabLst>
                <a:tab pos="756920" algn="l"/>
              </a:tabLst>
            </a:pPr>
            <a:r>
              <a:rPr sz="2800" spc="-10" dirty="0">
                <a:latin typeface="Calibri"/>
                <a:cs typeface="Calibri"/>
              </a:rPr>
              <a:t>Classification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bertujuan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untuk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memprediksi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outcome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dari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input</a:t>
            </a:r>
            <a:r>
              <a:rPr sz="2800" spc="7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7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diberikan</a:t>
            </a:r>
            <a:r>
              <a:rPr sz="2800" spc="9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,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dimana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output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variable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berbentuk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kategori-kategori.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Misal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pria/wanita,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sakit/sehat,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tinggi/rendah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Regression</a:t>
            </a:r>
            <a:endParaRPr sz="3200">
              <a:latin typeface="Calibri"/>
              <a:cs typeface="Calibri"/>
            </a:endParaRPr>
          </a:p>
          <a:p>
            <a:pPr marL="756285" marR="490855" lvl="1" indent="-287020">
              <a:lnSpc>
                <a:spcPct val="90000"/>
              </a:lnSpc>
              <a:spcBef>
                <a:spcPts val="685"/>
              </a:spcBef>
              <a:buFont typeface="Arial MT"/>
              <a:buChar char="–"/>
              <a:tabLst>
                <a:tab pos="756920" algn="l"/>
              </a:tabLst>
            </a:pPr>
            <a:r>
              <a:rPr sz="2800" spc="-15" dirty="0">
                <a:latin typeface="Calibri"/>
                <a:cs typeface="Calibri"/>
              </a:rPr>
              <a:t>Regression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bertujuan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untuk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memprediksi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outcome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dari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input,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dimana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output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variable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berbentuk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nilai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actual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(real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values),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misal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tinggi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badan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seseorang,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curah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hujan.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0066" y="461899"/>
            <a:ext cx="69621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Algoritma</a:t>
            </a:r>
            <a:r>
              <a:rPr spc="10" dirty="0"/>
              <a:t> </a:t>
            </a:r>
            <a:r>
              <a:rPr dirty="0"/>
              <a:t>Supervised</a:t>
            </a:r>
            <a:r>
              <a:rPr spc="-25" dirty="0"/>
              <a:t> </a:t>
            </a:r>
            <a:r>
              <a:rPr spc="-5" dirty="0"/>
              <a:t>Learning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9978"/>
            <a:ext cx="4783455" cy="431863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Decision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tree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Naïve</a:t>
            </a:r>
            <a:r>
              <a:rPr sz="3200" spc="-20" dirty="0">
                <a:latin typeface="Calibri"/>
                <a:cs typeface="Calibri"/>
              </a:rPr>
              <a:t> bayes</a:t>
            </a:r>
            <a:r>
              <a:rPr sz="3200" spc="-5" dirty="0">
                <a:latin typeface="Calibri"/>
                <a:cs typeface="Calibri"/>
              </a:rPr>
              <a:t> classifier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Artificial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neural </a:t>
            </a:r>
            <a:r>
              <a:rPr sz="3200" spc="-10" dirty="0">
                <a:latin typeface="Calibri"/>
                <a:cs typeface="Calibri"/>
              </a:rPr>
              <a:t>network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8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Support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vector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machine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Linear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regression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Logistic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regression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9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CART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84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KNN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(K-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Nearest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Neighbor)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2080" y="2146173"/>
            <a:ext cx="4803140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Algoritma</a:t>
            </a:r>
            <a:r>
              <a:rPr spc="-15" dirty="0"/>
              <a:t> </a:t>
            </a:r>
            <a:r>
              <a:rPr dirty="0"/>
              <a:t>kNN</a:t>
            </a:r>
          </a:p>
          <a:p>
            <a:pPr algn="ctr">
              <a:lnSpc>
                <a:spcPct val="100000"/>
              </a:lnSpc>
            </a:pPr>
            <a:r>
              <a:rPr spc="-10" dirty="0"/>
              <a:t>(k-Nearest</a:t>
            </a:r>
            <a:r>
              <a:rPr spc="-60" dirty="0"/>
              <a:t> </a:t>
            </a:r>
            <a:r>
              <a:rPr dirty="0"/>
              <a:t>Neighbor)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Deskripsi</a:t>
            </a:r>
            <a:r>
              <a:rPr spc="-60" dirty="0"/>
              <a:t> </a:t>
            </a:r>
            <a:r>
              <a:rPr dirty="0"/>
              <a:t>kNN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7889875" cy="4026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958215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  <a:tab pos="2820035" algn="l"/>
              </a:tabLst>
            </a:pPr>
            <a:r>
              <a:rPr sz="3200" dirty="0">
                <a:latin typeface="Calibri"/>
                <a:cs typeface="Calibri"/>
              </a:rPr>
              <a:t>KNN adalah </a:t>
            </a:r>
            <a:r>
              <a:rPr sz="3200" spc="-5" dirty="0">
                <a:latin typeface="Calibri"/>
                <a:cs typeface="Calibri"/>
              </a:rPr>
              <a:t>sebuah </a:t>
            </a:r>
            <a:r>
              <a:rPr sz="3200" spc="-10" dirty="0">
                <a:latin typeface="Calibri"/>
                <a:cs typeface="Calibri"/>
              </a:rPr>
              <a:t>metode klasifikasi </a:t>
            </a:r>
            <a:r>
              <a:rPr sz="3200" spc="-5" dirty="0">
                <a:latin typeface="Calibri"/>
                <a:cs typeface="Calibri"/>
              </a:rPr>
              <a:t> terhadap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sekumpulan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data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berdasarkan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pembelajaran	</a:t>
            </a:r>
            <a:r>
              <a:rPr sz="3200" spc="-20" dirty="0">
                <a:latin typeface="Calibri"/>
                <a:cs typeface="Calibri"/>
              </a:rPr>
              <a:t>data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yang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sudah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terklasifikasikan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sebelumya.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35" dirty="0">
                <a:latin typeface="Calibri"/>
                <a:cs typeface="Calibri"/>
              </a:rPr>
              <a:t>Termasuk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dalam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supervised </a:t>
            </a:r>
            <a:r>
              <a:rPr sz="3200" i="1" spc="-5" dirty="0">
                <a:latin typeface="Calibri"/>
                <a:cs typeface="Calibri"/>
              </a:rPr>
              <a:t>learning</a:t>
            </a:r>
            <a:r>
              <a:rPr sz="3200" spc="-5" dirty="0">
                <a:latin typeface="Calibri"/>
                <a:cs typeface="Calibri"/>
              </a:rPr>
              <a:t>,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dimana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hasil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query</a:t>
            </a:r>
            <a:r>
              <a:rPr sz="3200" i="1" spc="20" dirty="0">
                <a:latin typeface="Calibri"/>
                <a:cs typeface="Calibri"/>
              </a:rPr>
              <a:t> </a:t>
            </a:r>
            <a:r>
              <a:rPr sz="3200" i="1" spc="-20" dirty="0">
                <a:latin typeface="Calibri"/>
                <a:cs typeface="Calibri"/>
              </a:rPr>
              <a:t>instance</a:t>
            </a:r>
            <a:r>
              <a:rPr sz="3200" i="1" spc="5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yang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baru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diklasifikasikan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berdasarkan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mayoritas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kedekatan</a:t>
            </a:r>
            <a:r>
              <a:rPr sz="3200" spc="-15" dirty="0">
                <a:latin typeface="Calibri"/>
                <a:cs typeface="Calibri"/>
              </a:rPr>
              <a:t> jarak</a:t>
            </a:r>
            <a:r>
              <a:rPr sz="3200" spc="-5" dirty="0">
                <a:latin typeface="Calibri"/>
                <a:cs typeface="Calibri"/>
              </a:rPr>
              <a:t> dari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kategori </a:t>
            </a:r>
            <a:r>
              <a:rPr sz="3200" spc="-15" dirty="0">
                <a:latin typeface="Calibri"/>
                <a:cs typeface="Calibri"/>
              </a:rPr>
              <a:t>yang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ada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dalam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KNN.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Deskripsi</a:t>
            </a:r>
            <a:r>
              <a:rPr spc="-60" dirty="0"/>
              <a:t> </a:t>
            </a:r>
            <a:r>
              <a:rPr dirty="0"/>
              <a:t>kNN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8025130" cy="4124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75692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Diberikan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titik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query,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akan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ditemukan 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sejumlah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</a:t>
            </a:r>
            <a:r>
              <a:rPr sz="3200" spc="-10" dirty="0">
                <a:latin typeface="Calibri"/>
                <a:cs typeface="Calibri"/>
              </a:rPr>
              <a:t> obyek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atau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(titik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training)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yang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paling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dekat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dengan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titik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query.</a:t>
            </a:r>
            <a:endParaRPr sz="3200">
              <a:latin typeface="Calibri"/>
              <a:cs typeface="Calibri"/>
            </a:endParaRPr>
          </a:p>
          <a:p>
            <a:pPr marL="355600" marR="768985" indent="-3429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Klasifikasi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menggunakan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voting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terbanyak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diantara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klasifikasi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dari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</a:t>
            </a:r>
            <a:r>
              <a:rPr sz="3200" spc="-10" dirty="0">
                <a:latin typeface="Calibri"/>
                <a:cs typeface="Calibri"/>
              </a:rPr>
              <a:t> obyek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Algoritma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k-nearest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neighbor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(KNN)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menggunakan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klasifikasi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ketetanggaan</a:t>
            </a:r>
            <a:r>
              <a:rPr sz="3200" spc="5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sebagai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nilai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prediksi </a:t>
            </a:r>
            <a:r>
              <a:rPr sz="3200" spc="-5" dirty="0">
                <a:latin typeface="Calibri"/>
                <a:cs typeface="Calibri"/>
              </a:rPr>
              <a:t>dari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query </a:t>
            </a:r>
            <a:r>
              <a:rPr sz="3200" spc="-10" dirty="0">
                <a:latin typeface="Calibri"/>
                <a:cs typeface="Calibri"/>
              </a:rPr>
              <a:t>instance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yang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baru.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7" y="274320"/>
            <a:ext cx="9015984" cy="6035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96005" y="461899"/>
            <a:ext cx="29514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Ukuran</a:t>
            </a:r>
            <a:r>
              <a:rPr spc="-60" dirty="0"/>
              <a:t> </a:t>
            </a:r>
            <a:r>
              <a:rPr spc="-20" dirty="0"/>
              <a:t>Jarak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7152005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Dekat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atau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jauhnya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tetangga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biasanya 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dihitung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berdasarkan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i="1" spc="-10" dirty="0">
                <a:latin typeface="Calibri"/>
                <a:cs typeface="Calibri"/>
              </a:rPr>
              <a:t>Euclidean</a:t>
            </a:r>
            <a:r>
              <a:rPr sz="3200" i="1" spc="25" dirty="0">
                <a:latin typeface="Calibri"/>
                <a:cs typeface="Calibri"/>
              </a:rPr>
              <a:t> </a:t>
            </a:r>
            <a:r>
              <a:rPr sz="3200" i="1" spc="-20" dirty="0">
                <a:latin typeface="Calibri"/>
                <a:cs typeface="Calibri"/>
              </a:rPr>
              <a:t>Distance.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3851528"/>
            <a:ext cx="7798434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Dimana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D(a,b)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adalah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jarak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skalar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dari dua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buah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vektor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data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yang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berupa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matrik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berukuran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</a:t>
            </a:r>
            <a:r>
              <a:rPr sz="3200" spc="-5" dirty="0">
                <a:latin typeface="Calibri"/>
                <a:cs typeface="Calibri"/>
              </a:rPr>
              <a:t> dimensi.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7627" y="3072383"/>
            <a:ext cx="3720084" cy="7848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" y="0"/>
            <a:ext cx="9137903" cy="68579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7382" y="461899"/>
            <a:ext cx="227076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Kelebihan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6422390" cy="353822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3200" spc="-5" dirty="0">
                <a:latin typeface="Calibri"/>
                <a:cs typeface="Calibri"/>
              </a:rPr>
              <a:t>Kelebihan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KNN: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Simpel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30" dirty="0">
                <a:latin typeface="Calibri"/>
                <a:cs typeface="Calibri"/>
              </a:rPr>
              <a:t>Efektif </a:t>
            </a:r>
            <a:r>
              <a:rPr sz="3200" spc="-20" dirty="0">
                <a:latin typeface="Calibri"/>
                <a:cs typeface="Calibri"/>
              </a:rPr>
              <a:t>jika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data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besar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Intuitif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Peforma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cukup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baik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0" dirty="0">
                <a:latin typeface="Calibri"/>
                <a:cs typeface="Calibri"/>
              </a:rPr>
              <a:t>Tahan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terhadap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data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latih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yang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noisy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28594" y="461899"/>
            <a:ext cx="26873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85" dirty="0"/>
              <a:t>K</a:t>
            </a:r>
            <a:r>
              <a:rPr dirty="0"/>
              <a:t>e</a:t>
            </a:r>
            <a:r>
              <a:rPr spc="-60" dirty="0"/>
              <a:t>k</a:t>
            </a:r>
            <a:r>
              <a:rPr spc="-5" dirty="0"/>
              <a:t>u</a:t>
            </a:r>
            <a:r>
              <a:rPr spc="-85" dirty="0"/>
              <a:t>r</a:t>
            </a:r>
            <a:r>
              <a:rPr dirty="0"/>
              <a:t>an</a:t>
            </a:r>
            <a:r>
              <a:rPr spc="-75" dirty="0"/>
              <a:t>g</a:t>
            </a:r>
            <a:r>
              <a:rPr dirty="0"/>
              <a:t>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9978"/>
            <a:ext cx="7739380" cy="436753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84"/>
              </a:spcBef>
            </a:pPr>
            <a:r>
              <a:rPr sz="3200" spc="-25" dirty="0">
                <a:latin typeface="Calibri"/>
                <a:cs typeface="Calibri"/>
              </a:rPr>
              <a:t>Kekurangan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KNN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  <a:p>
            <a:pPr marL="355600" marR="5080" indent="-342900" algn="just">
              <a:lnSpc>
                <a:spcPts val="3460"/>
              </a:lnSpc>
              <a:spcBef>
                <a:spcPts val="819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Waktu </a:t>
            </a:r>
            <a:r>
              <a:rPr sz="3200" spc="-20" dirty="0">
                <a:latin typeface="Calibri"/>
                <a:cs typeface="Calibri"/>
              </a:rPr>
              <a:t>komputasi </a:t>
            </a:r>
            <a:r>
              <a:rPr sz="3200" dirty="0">
                <a:latin typeface="Calibri"/>
                <a:cs typeface="Calibri"/>
              </a:rPr>
              <a:t>tinggi </a:t>
            </a:r>
            <a:r>
              <a:rPr sz="3200" spc="-20" dirty="0">
                <a:latin typeface="Calibri"/>
                <a:cs typeface="Calibri"/>
              </a:rPr>
              <a:t>jika data </a:t>
            </a:r>
            <a:r>
              <a:rPr sz="3200" spc="-10" dirty="0">
                <a:latin typeface="Calibri"/>
                <a:cs typeface="Calibri"/>
              </a:rPr>
              <a:t>latih </a:t>
            </a:r>
            <a:r>
              <a:rPr sz="3200" spc="-60" dirty="0">
                <a:latin typeface="Calibri"/>
                <a:cs typeface="Calibri"/>
              </a:rPr>
              <a:t>besar. 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Disebabkan </a:t>
            </a:r>
            <a:r>
              <a:rPr sz="3200" spc="-5" dirty="0">
                <a:latin typeface="Calibri"/>
                <a:cs typeface="Calibri"/>
              </a:rPr>
              <a:t>oleh semua </a:t>
            </a:r>
            <a:r>
              <a:rPr sz="3200" spc="-20" dirty="0">
                <a:latin typeface="Calibri"/>
                <a:cs typeface="Calibri"/>
              </a:rPr>
              <a:t>data </a:t>
            </a:r>
            <a:r>
              <a:rPr sz="3200" spc="-15" dirty="0">
                <a:latin typeface="Calibri"/>
                <a:cs typeface="Calibri"/>
              </a:rPr>
              <a:t>diukur </a:t>
            </a:r>
            <a:r>
              <a:rPr sz="3200" spc="-25" dirty="0">
                <a:latin typeface="Calibri"/>
                <a:cs typeface="Calibri"/>
              </a:rPr>
              <a:t>jaraknya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untuk setiap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data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uji.</a:t>
            </a:r>
            <a:endParaRPr sz="3200">
              <a:latin typeface="Calibri"/>
              <a:cs typeface="Calibri"/>
            </a:endParaRPr>
          </a:p>
          <a:p>
            <a:pPr marL="355600" marR="257810" indent="-342900">
              <a:lnSpc>
                <a:spcPts val="3460"/>
              </a:lnSpc>
              <a:spcBef>
                <a:spcPts val="76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Sangat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sensitive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dengan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ciri</a:t>
            </a:r>
            <a:r>
              <a:rPr sz="3200" spc="-15" dirty="0">
                <a:latin typeface="Calibri"/>
                <a:cs typeface="Calibri"/>
              </a:rPr>
              <a:t> yang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redundan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atau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tidak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relevan.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Ditanggulangi</a:t>
            </a:r>
            <a:r>
              <a:rPr sz="3200" spc="5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dengan </a:t>
            </a:r>
            <a:r>
              <a:rPr sz="3200" spc="-10" dirty="0">
                <a:latin typeface="Calibri"/>
                <a:cs typeface="Calibri"/>
              </a:rPr>
              <a:t> seleksi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ciri</a:t>
            </a:r>
            <a:r>
              <a:rPr sz="3200" spc="-15" dirty="0">
                <a:latin typeface="Calibri"/>
                <a:cs typeface="Calibri"/>
              </a:rPr>
              <a:t> atau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pembobotan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ciri.</a:t>
            </a:r>
            <a:endParaRPr sz="3200">
              <a:latin typeface="Calibri"/>
              <a:cs typeface="Calibri"/>
            </a:endParaRPr>
          </a:p>
          <a:p>
            <a:pPr marL="355600" marR="288290" indent="-342900">
              <a:lnSpc>
                <a:spcPts val="3460"/>
              </a:lnSpc>
              <a:spcBef>
                <a:spcPts val="76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Tidak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diketahui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perhitungan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jarak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apa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yang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paling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sesuai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untuk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dataset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tertentu.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43478" y="461899"/>
            <a:ext cx="22561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Algoritma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26489"/>
            <a:ext cx="8055609" cy="4142104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527685" marR="851535" indent="-515620">
              <a:lnSpc>
                <a:spcPts val="2880"/>
              </a:lnSpc>
              <a:spcBef>
                <a:spcPts val="79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spc="-10" dirty="0">
                <a:latin typeface="Calibri"/>
                <a:cs typeface="Calibri"/>
              </a:rPr>
              <a:t>Menentukan </a:t>
            </a:r>
            <a:r>
              <a:rPr sz="3000" spc="-15" dirty="0">
                <a:latin typeface="Calibri"/>
                <a:cs typeface="Calibri"/>
              </a:rPr>
              <a:t>parameter </a:t>
            </a:r>
            <a:r>
              <a:rPr sz="3000" dirty="0">
                <a:latin typeface="Calibri"/>
                <a:cs typeface="Calibri"/>
              </a:rPr>
              <a:t>k </a:t>
            </a:r>
            <a:r>
              <a:rPr sz="3000" spc="10" dirty="0">
                <a:latin typeface="Calibri"/>
                <a:cs typeface="Calibri"/>
              </a:rPr>
              <a:t>(jumlah </a:t>
            </a:r>
            <a:r>
              <a:rPr sz="3000" spc="-20" dirty="0">
                <a:latin typeface="Calibri"/>
                <a:cs typeface="Calibri"/>
              </a:rPr>
              <a:t>tetangga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paling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dekat).</a:t>
            </a:r>
            <a:endParaRPr sz="3000">
              <a:latin typeface="Calibri"/>
              <a:cs typeface="Calibri"/>
            </a:endParaRPr>
          </a:p>
          <a:p>
            <a:pPr marL="527685" marR="1184275" indent="-515620">
              <a:lnSpc>
                <a:spcPts val="2880"/>
              </a:lnSpc>
              <a:spcBef>
                <a:spcPts val="72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spc="-5" dirty="0">
                <a:latin typeface="Calibri"/>
                <a:cs typeface="Calibri"/>
              </a:rPr>
              <a:t>Menghitung </a:t>
            </a:r>
            <a:r>
              <a:rPr sz="3000" spc="-25" dirty="0">
                <a:latin typeface="Calibri"/>
                <a:cs typeface="Calibri"/>
              </a:rPr>
              <a:t>kuadrat </a:t>
            </a:r>
            <a:r>
              <a:rPr sz="3000" spc="-15" dirty="0">
                <a:latin typeface="Calibri"/>
                <a:cs typeface="Calibri"/>
              </a:rPr>
              <a:t>jarak </a:t>
            </a:r>
            <a:r>
              <a:rPr sz="3000" spc="-5" dirty="0">
                <a:latin typeface="Calibri"/>
                <a:cs typeface="Calibri"/>
              </a:rPr>
              <a:t>eucliden objek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terhadap </a:t>
            </a:r>
            <a:r>
              <a:rPr sz="3000" spc="-20" dirty="0">
                <a:latin typeface="Calibri"/>
                <a:cs typeface="Calibri"/>
              </a:rPr>
              <a:t>data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training</a:t>
            </a:r>
            <a:r>
              <a:rPr sz="3000" spc="-15" dirty="0">
                <a:latin typeface="Calibri"/>
                <a:cs typeface="Calibri"/>
              </a:rPr>
              <a:t> yang</a:t>
            </a:r>
            <a:r>
              <a:rPr sz="3000" spc="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diberikan.</a:t>
            </a:r>
            <a:endParaRPr sz="30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spc="-5" dirty="0">
                <a:latin typeface="Calibri"/>
                <a:cs typeface="Calibri"/>
              </a:rPr>
              <a:t>Mengurutkan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hasil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no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2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secara </a:t>
            </a:r>
            <a:r>
              <a:rPr sz="3000" spc="-5" dirty="0">
                <a:latin typeface="Calibri"/>
                <a:cs typeface="Calibri"/>
              </a:rPr>
              <a:t>ascending</a:t>
            </a:r>
            <a:endParaRPr sz="3000">
              <a:latin typeface="Calibri"/>
              <a:cs typeface="Calibri"/>
            </a:endParaRPr>
          </a:p>
          <a:p>
            <a:pPr marL="527685" marR="528320" indent="-515620">
              <a:lnSpc>
                <a:spcPts val="2880"/>
              </a:lnSpc>
              <a:spcBef>
                <a:spcPts val="69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spc="-5" dirty="0">
                <a:latin typeface="Calibri"/>
                <a:cs typeface="Calibri"/>
              </a:rPr>
              <a:t>Mengumpulkan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kategori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Y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(Klasifikasi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nearest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neighbor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berdasarkan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nilai </a:t>
            </a:r>
            <a:r>
              <a:rPr sz="3000" dirty="0">
                <a:latin typeface="Calibri"/>
                <a:cs typeface="Calibri"/>
              </a:rPr>
              <a:t>k)</a:t>
            </a:r>
            <a:endParaRPr sz="3000">
              <a:latin typeface="Calibri"/>
              <a:cs typeface="Calibri"/>
            </a:endParaRPr>
          </a:p>
          <a:p>
            <a:pPr marL="527685" marR="5080" indent="-515620">
              <a:lnSpc>
                <a:spcPct val="80000"/>
              </a:lnSpc>
              <a:spcBef>
                <a:spcPts val="74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3000" spc="-15" dirty="0">
                <a:latin typeface="Calibri"/>
                <a:cs typeface="Calibri"/>
              </a:rPr>
              <a:t>Dengan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menggunakan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kategori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nearest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neighbor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yang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paling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mayoritas</a:t>
            </a:r>
            <a:r>
              <a:rPr sz="3000" spc="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maka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dapat</a:t>
            </a:r>
            <a:r>
              <a:rPr sz="3000" spc="-15" dirty="0">
                <a:latin typeface="Calibri"/>
                <a:cs typeface="Calibri"/>
              </a:rPr>
              <a:t> dipredisikan 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kategori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objek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7176" y="2481148"/>
            <a:ext cx="55479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Support</a:t>
            </a:r>
            <a:r>
              <a:rPr spc="-40" dirty="0"/>
              <a:t> </a:t>
            </a:r>
            <a:r>
              <a:rPr spc="-45" dirty="0"/>
              <a:t>Vector</a:t>
            </a:r>
            <a:r>
              <a:rPr spc="-40" dirty="0"/>
              <a:t> </a:t>
            </a:r>
            <a:r>
              <a:rPr dirty="0"/>
              <a:t>Machine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9994" y="461899"/>
            <a:ext cx="31432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Kenapa</a:t>
            </a:r>
            <a:r>
              <a:rPr spc="-70" dirty="0"/>
              <a:t> </a:t>
            </a:r>
            <a:r>
              <a:rPr spc="-10" dirty="0"/>
              <a:t>SVM?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7017384" cy="20758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699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SVM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dapat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menemukan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solusi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optimum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global</a:t>
            </a:r>
            <a:endParaRPr sz="3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Dalam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setiap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kasus,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memiliki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solusi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yang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hampir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selalu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sama.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8220" y="461899"/>
            <a:ext cx="56013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Support</a:t>
            </a:r>
            <a:r>
              <a:rPr spc="-25" dirty="0"/>
              <a:t> </a:t>
            </a:r>
            <a:r>
              <a:rPr spc="-45" dirty="0"/>
              <a:t>Vector</a:t>
            </a:r>
            <a:r>
              <a:rPr spc="-25" dirty="0"/>
              <a:t> </a:t>
            </a:r>
            <a:r>
              <a:rPr spc="-5" dirty="0"/>
              <a:t>Classifier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8679" y="2307242"/>
            <a:ext cx="2705196" cy="262451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7542" y="5243017"/>
            <a:ext cx="7501890" cy="233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spc="-5" dirty="0">
                <a:latin typeface="Calibri"/>
                <a:cs typeface="Calibri"/>
              </a:rPr>
              <a:t>https://upload.wikimedia.org/wikipedia/commons/thumb/7/72/SVM_margin.png/300px-SVM_margin.png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84398" y="461899"/>
            <a:ext cx="27762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Inti</a:t>
            </a:r>
            <a:r>
              <a:rPr spc="-30" dirty="0"/>
              <a:t> </a:t>
            </a:r>
            <a:r>
              <a:rPr spc="-5" dirty="0"/>
              <a:t>dari</a:t>
            </a:r>
            <a:r>
              <a:rPr spc="-25" dirty="0"/>
              <a:t> </a:t>
            </a:r>
            <a:r>
              <a:rPr spc="-20" dirty="0"/>
              <a:t>SVC</a:t>
            </a:r>
          </a:p>
        </p:txBody>
      </p:sp>
      <p:sp>
        <p:nvSpPr>
          <p:cNvPr id="3" name="object 3"/>
          <p:cNvSpPr/>
          <p:nvPr/>
        </p:nvSpPr>
        <p:spPr>
          <a:xfrm>
            <a:off x="2855214" y="4457065"/>
            <a:ext cx="609600" cy="377190"/>
          </a:xfrm>
          <a:custGeom>
            <a:avLst/>
            <a:gdLst/>
            <a:ahLst/>
            <a:cxnLst/>
            <a:rect l="l" t="t" r="r" b="b"/>
            <a:pathLst>
              <a:path w="609600" h="377189">
                <a:moveTo>
                  <a:pt x="489203" y="0"/>
                </a:moveTo>
                <a:lnTo>
                  <a:pt x="483743" y="15367"/>
                </a:lnTo>
                <a:lnTo>
                  <a:pt x="505626" y="24818"/>
                </a:lnTo>
                <a:lnTo>
                  <a:pt x="524414" y="37925"/>
                </a:lnTo>
                <a:lnTo>
                  <a:pt x="552703" y="75057"/>
                </a:lnTo>
                <a:lnTo>
                  <a:pt x="569452" y="125142"/>
                </a:lnTo>
                <a:lnTo>
                  <a:pt x="575056" y="186562"/>
                </a:lnTo>
                <a:lnTo>
                  <a:pt x="573653" y="219805"/>
                </a:lnTo>
                <a:lnTo>
                  <a:pt x="562465" y="277145"/>
                </a:lnTo>
                <a:lnTo>
                  <a:pt x="540009" y="321941"/>
                </a:lnTo>
                <a:lnTo>
                  <a:pt x="505858" y="352143"/>
                </a:lnTo>
                <a:lnTo>
                  <a:pt x="484377" y="361696"/>
                </a:lnTo>
                <a:lnTo>
                  <a:pt x="489203" y="376936"/>
                </a:lnTo>
                <a:lnTo>
                  <a:pt x="540543" y="352853"/>
                </a:lnTo>
                <a:lnTo>
                  <a:pt x="578358" y="311150"/>
                </a:lnTo>
                <a:lnTo>
                  <a:pt x="601614" y="255206"/>
                </a:lnTo>
                <a:lnTo>
                  <a:pt x="609346" y="188595"/>
                </a:lnTo>
                <a:lnTo>
                  <a:pt x="607413" y="154070"/>
                </a:lnTo>
                <a:lnTo>
                  <a:pt x="591879" y="92833"/>
                </a:lnTo>
                <a:lnTo>
                  <a:pt x="561016" y="42969"/>
                </a:lnTo>
                <a:lnTo>
                  <a:pt x="516491" y="9909"/>
                </a:lnTo>
                <a:lnTo>
                  <a:pt x="489203" y="0"/>
                </a:lnTo>
                <a:close/>
              </a:path>
              <a:path w="609600" h="377189">
                <a:moveTo>
                  <a:pt x="120142" y="0"/>
                </a:moveTo>
                <a:lnTo>
                  <a:pt x="68897" y="24225"/>
                </a:lnTo>
                <a:lnTo>
                  <a:pt x="30987" y="66167"/>
                </a:lnTo>
                <a:lnTo>
                  <a:pt x="7731" y="122142"/>
                </a:lnTo>
                <a:lnTo>
                  <a:pt x="0" y="188595"/>
                </a:lnTo>
                <a:lnTo>
                  <a:pt x="1930" y="223246"/>
                </a:lnTo>
                <a:lnTo>
                  <a:pt x="17412" y="284499"/>
                </a:lnTo>
                <a:lnTo>
                  <a:pt x="48150" y="334198"/>
                </a:lnTo>
                <a:lnTo>
                  <a:pt x="92763" y="367103"/>
                </a:lnTo>
                <a:lnTo>
                  <a:pt x="120142" y="376936"/>
                </a:lnTo>
                <a:lnTo>
                  <a:pt x="124968" y="361696"/>
                </a:lnTo>
                <a:lnTo>
                  <a:pt x="103487" y="352143"/>
                </a:lnTo>
                <a:lnTo>
                  <a:pt x="84947" y="338899"/>
                </a:lnTo>
                <a:lnTo>
                  <a:pt x="56642" y="301244"/>
                </a:lnTo>
                <a:lnTo>
                  <a:pt x="39893" y="249999"/>
                </a:lnTo>
                <a:lnTo>
                  <a:pt x="34290" y="186562"/>
                </a:lnTo>
                <a:lnTo>
                  <a:pt x="35692" y="154441"/>
                </a:lnTo>
                <a:lnTo>
                  <a:pt x="46880" y="98677"/>
                </a:lnTo>
                <a:lnTo>
                  <a:pt x="69361" y="54675"/>
                </a:lnTo>
                <a:lnTo>
                  <a:pt x="103755" y="24818"/>
                </a:lnTo>
                <a:lnTo>
                  <a:pt x="125475" y="15367"/>
                </a:lnTo>
                <a:lnTo>
                  <a:pt x="1201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68773" y="4457065"/>
            <a:ext cx="1856105" cy="377190"/>
          </a:xfrm>
          <a:custGeom>
            <a:avLst/>
            <a:gdLst/>
            <a:ahLst/>
            <a:cxnLst/>
            <a:rect l="l" t="t" r="r" b="b"/>
            <a:pathLst>
              <a:path w="1856104" h="377189">
                <a:moveTo>
                  <a:pt x="1735836" y="0"/>
                </a:moveTo>
                <a:lnTo>
                  <a:pt x="1730375" y="15367"/>
                </a:lnTo>
                <a:lnTo>
                  <a:pt x="1752258" y="24818"/>
                </a:lnTo>
                <a:lnTo>
                  <a:pt x="1771046" y="37925"/>
                </a:lnTo>
                <a:lnTo>
                  <a:pt x="1799336" y="75057"/>
                </a:lnTo>
                <a:lnTo>
                  <a:pt x="1816084" y="125142"/>
                </a:lnTo>
                <a:lnTo>
                  <a:pt x="1821688" y="186562"/>
                </a:lnTo>
                <a:lnTo>
                  <a:pt x="1820285" y="219805"/>
                </a:lnTo>
                <a:lnTo>
                  <a:pt x="1809097" y="277145"/>
                </a:lnTo>
                <a:lnTo>
                  <a:pt x="1786641" y="321941"/>
                </a:lnTo>
                <a:lnTo>
                  <a:pt x="1752490" y="352143"/>
                </a:lnTo>
                <a:lnTo>
                  <a:pt x="1731010" y="361696"/>
                </a:lnTo>
                <a:lnTo>
                  <a:pt x="1735836" y="376936"/>
                </a:lnTo>
                <a:lnTo>
                  <a:pt x="1787175" y="352853"/>
                </a:lnTo>
                <a:lnTo>
                  <a:pt x="1824989" y="311150"/>
                </a:lnTo>
                <a:lnTo>
                  <a:pt x="1848246" y="255206"/>
                </a:lnTo>
                <a:lnTo>
                  <a:pt x="1855977" y="188595"/>
                </a:lnTo>
                <a:lnTo>
                  <a:pt x="1854045" y="154070"/>
                </a:lnTo>
                <a:lnTo>
                  <a:pt x="1838511" y="92833"/>
                </a:lnTo>
                <a:lnTo>
                  <a:pt x="1807648" y="42969"/>
                </a:lnTo>
                <a:lnTo>
                  <a:pt x="1763123" y="9909"/>
                </a:lnTo>
                <a:lnTo>
                  <a:pt x="1735836" y="0"/>
                </a:lnTo>
                <a:close/>
              </a:path>
              <a:path w="1856104" h="377189">
                <a:moveTo>
                  <a:pt x="120141" y="0"/>
                </a:moveTo>
                <a:lnTo>
                  <a:pt x="68897" y="24225"/>
                </a:lnTo>
                <a:lnTo>
                  <a:pt x="30987" y="66167"/>
                </a:lnTo>
                <a:lnTo>
                  <a:pt x="7731" y="122142"/>
                </a:lnTo>
                <a:lnTo>
                  <a:pt x="0" y="188595"/>
                </a:lnTo>
                <a:lnTo>
                  <a:pt x="1930" y="223246"/>
                </a:lnTo>
                <a:lnTo>
                  <a:pt x="17412" y="284499"/>
                </a:lnTo>
                <a:lnTo>
                  <a:pt x="48150" y="334198"/>
                </a:lnTo>
                <a:lnTo>
                  <a:pt x="92763" y="367103"/>
                </a:lnTo>
                <a:lnTo>
                  <a:pt x="120141" y="376936"/>
                </a:lnTo>
                <a:lnTo>
                  <a:pt x="124967" y="361696"/>
                </a:lnTo>
                <a:lnTo>
                  <a:pt x="103487" y="352143"/>
                </a:lnTo>
                <a:lnTo>
                  <a:pt x="84947" y="338899"/>
                </a:lnTo>
                <a:lnTo>
                  <a:pt x="56641" y="301244"/>
                </a:lnTo>
                <a:lnTo>
                  <a:pt x="39893" y="249999"/>
                </a:lnTo>
                <a:lnTo>
                  <a:pt x="34289" y="186562"/>
                </a:lnTo>
                <a:lnTo>
                  <a:pt x="35692" y="154441"/>
                </a:lnTo>
                <a:lnTo>
                  <a:pt x="46880" y="98677"/>
                </a:lnTo>
                <a:lnTo>
                  <a:pt x="69361" y="54675"/>
                </a:lnTo>
                <a:lnTo>
                  <a:pt x="103755" y="24818"/>
                </a:lnTo>
                <a:lnTo>
                  <a:pt x="125475" y="15367"/>
                </a:lnTo>
                <a:lnTo>
                  <a:pt x="1201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3240" y="1509941"/>
            <a:ext cx="7444740" cy="334645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68300" indent="-342900">
              <a:lnSpc>
                <a:spcPct val="100000"/>
              </a:lnSpc>
              <a:spcBef>
                <a:spcPts val="869"/>
              </a:spcBef>
              <a:buFont typeface="Arial MT"/>
              <a:buChar char="•"/>
              <a:tabLst>
                <a:tab pos="367665" algn="l"/>
                <a:tab pos="368300" algn="l"/>
              </a:tabLst>
            </a:pPr>
            <a:r>
              <a:rPr sz="3200" spc="-5" dirty="0">
                <a:latin typeface="Calibri"/>
                <a:cs typeface="Calibri"/>
              </a:rPr>
              <a:t>mencari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hyperplane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yang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terbaik</a:t>
            </a:r>
            <a:endParaRPr sz="3200">
              <a:latin typeface="Calibri"/>
              <a:cs typeface="Calibri"/>
            </a:endParaRPr>
          </a:p>
          <a:p>
            <a:pPr marL="36830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67665" algn="l"/>
                <a:tab pos="368300" algn="l"/>
              </a:tabLst>
            </a:pPr>
            <a:r>
              <a:rPr sz="3200" spc="-10" dirty="0">
                <a:latin typeface="Calibri"/>
                <a:cs typeface="Calibri"/>
              </a:rPr>
              <a:t>memaksimalkan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margin</a:t>
            </a:r>
            <a:endParaRPr sz="3200">
              <a:latin typeface="Calibri"/>
              <a:cs typeface="Calibri"/>
            </a:endParaRPr>
          </a:p>
          <a:p>
            <a:pPr marL="368300" marR="1778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67665" algn="l"/>
                <a:tab pos="368300" algn="l"/>
              </a:tabLst>
            </a:pPr>
            <a:r>
              <a:rPr sz="3200" spc="-10" dirty="0">
                <a:latin typeface="Calibri"/>
                <a:cs typeface="Calibri"/>
              </a:rPr>
              <a:t>Penentuan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suatu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data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termasuk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kelas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yang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mana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dengan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cara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750">
              <a:latin typeface="Calibri"/>
              <a:cs typeface="Calibri"/>
            </a:endParaRPr>
          </a:p>
          <a:p>
            <a:pPr marL="475615" algn="ctr">
              <a:lnSpc>
                <a:spcPct val="100000"/>
              </a:lnSpc>
              <a:tabLst>
                <a:tab pos="881380" algn="l"/>
                <a:tab pos="1506220" algn="l"/>
                <a:tab pos="2694940" algn="l"/>
              </a:tabLst>
            </a:pPr>
            <a:r>
              <a:rPr sz="3200" spc="5" dirty="0">
                <a:latin typeface="Cambria Math"/>
                <a:cs typeface="Cambria Math"/>
              </a:rPr>
              <a:t>𝑓	</a:t>
            </a:r>
            <a:r>
              <a:rPr sz="3200" spc="-1260" dirty="0">
                <a:latin typeface="Cambria Math"/>
                <a:cs typeface="Cambria Math"/>
              </a:rPr>
              <a:t>𝑥</a:t>
            </a:r>
            <a:r>
              <a:rPr sz="3200" spc="-1980" dirty="0">
                <a:latin typeface="Cambria Math"/>
                <a:cs typeface="Cambria Math"/>
              </a:rPr>
              <a:t>ഥ</a:t>
            </a:r>
            <a:r>
              <a:rPr sz="3525" spc="359" baseline="-15366" dirty="0">
                <a:latin typeface="Cambria Math"/>
                <a:cs typeface="Cambria Math"/>
              </a:rPr>
              <a:t>𝑖</a:t>
            </a:r>
            <a:r>
              <a:rPr sz="3525" baseline="-15366" dirty="0">
                <a:latin typeface="Cambria Math"/>
                <a:cs typeface="Cambria Math"/>
              </a:rPr>
              <a:t>	</a:t>
            </a:r>
            <a:r>
              <a:rPr sz="3200" dirty="0">
                <a:latin typeface="Cambria Math"/>
                <a:cs typeface="Cambria Math"/>
              </a:rPr>
              <a:t>=</a:t>
            </a:r>
            <a:r>
              <a:rPr sz="3200" spc="17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sgn	</a:t>
            </a:r>
            <a:r>
              <a:rPr sz="3200" spc="190" dirty="0">
                <a:latin typeface="Cambria Math"/>
                <a:cs typeface="Cambria Math"/>
              </a:rPr>
              <a:t>𝑤</a:t>
            </a:r>
            <a:r>
              <a:rPr sz="3525" spc="397" baseline="28368" dirty="0">
                <a:latin typeface="Cambria Math"/>
                <a:cs typeface="Cambria Math"/>
              </a:rPr>
              <a:t>𝑇</a:t>
            </a:r>
            <a:r>
              <a:rPr sz="3200" spc="-1260" dirty="0">
                <a:latin typeface="Cambria Math"/>
                <a:cs typeface="Cambria Math"/>
              </a:rPr>
              <a:t>𝑥</a:t>
            </a:r>
            <a:r>
              <a:rPr sz="3200" spc="-1980" dirty="0">
                <a:latin typeface="Cambria Math"/>
                <a:cs typeface="Cambria Math"/>
              </a:rPr>
              <a:t>ഥ</a:t>
            </a:r>
            <a:r>
              <a:rPr sz="3525" spc="359" baseline="-15366" dirty="0">
                <a:latin typeface="Cambria Math"/>
                <a:cs typeface="Cambria Math"/>
              </a:rPr>
              <a:t>𝑖</a:t>
            </a:r>
            <a:r>
              <a:rPr sz="3525" baseline="-15366" dirty="0">
                <a:latin typeface="Cambria Math"/>
                <a:cs typeface="Cambria Math"/>
              </a:rPr>
              <a:t> </a:t>
            </a:r>
            <a:r>
              <a:rPr sz="3525" spc="-179" baseline="-15366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+</a:t>
            </a:r>
            <a:r>
              <a:rPr sz="3200" spc="5" dirty="0">
                <a:latin typeface="Cambria Math"/>
                <a:cs typeface="Cambria Math"/>
              </a:rPr>
              <a:t> 𝑏</a:t>
            </a:r>
            <a:endParaRPr sz="3200">
              <a:latin typeface="Cambria Math"/>
              <a:cs typeface="Cambria Math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8341" y="461899"/>
            <a:ext cx="21469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Pelatihan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240" y="1549349"/>
            <a:ext cx="429260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latin typeface="Cambria Math"/>
                <a:cs typeface="Cambria Math"/>
              </a:rPr>
              <a:t>Untuk</a:t>
            </a:r>
            <a:r>
              <a:rPr sz="2500" dirty="0">
                <a:latin typeface="Cambria Math"/>
                <a:cs typeface="Cambria Math"/>
              </a:rPr>
              <a:t> menemukan𝛼</a:t>
            </a:r>
            <a:r>
              <a:rPr sz="2700" baseline="-15432" dirty="0">
                <a:latin typeface="Cambria Math"/>
                <a:cs typeface="Cambria Math"/>
              </a:rPr>
              <a:t>1</a:t>
            </a:r>
            <a:r>
              <a:rPr sz="2500" dirty="0">
                <a:latin typeface="Cambria Math"/>
                <a:cs typeface="Cambria Math"/>
              </a:rPr>
              <a:t>,</a:t>
            </a:r>
            <a:r>
              <a:rPr sz="2500" spc="25" dirty="0">
                <a:latin typeface="Cambria Math"/>
                <a:cs typeface="Cambria Math"/>
              </a:rPr>
              <a:t> </a:t>
            </a:r>
            <a:r>
              <a:rPr sz="2500" spc="50" dirty="0">
                <a:latin typeface="Cambria Math"/>
                <a:cs typeface="Cambria Math"/>
              </a:rPr>
              <a:t>𝛼</a:t>
            </a:r>
            <a:r>
              <a:rPr sz="2700" spc="75" baseline="-15432" dirty="0">
                <a:latin typeface="Cambria Math"/>
                <a:cs typeface="Cambria Math"/>
              </a:rPr>
              <a:t>2</a:t>
            </a:r>
            <a:r>
              <a:rPr sz="2500" spc="50" dirty="0">
                <a:latin typeface="Cambria Math"/>
                <a:cs typeface="Cambria Math"/>
              </a:rPr>
              <a:t>,</a:t>
            </a:r>
            <a:r>
              <a:rPr sz="2500" spc="-20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…,</a:t>
            </a:r>
            <a:r>
              <a:rPr sz="2500" spc="-25" dirty="0">
                <a:latin typeface="Cambria Math"/>
                <a:cs typeface="Cambria Math"/>
              </a:rPr>
              <a:t> </a:t>
            </a:r>
            <a:r>
              <a:rPr sz="2500" spc="75" dirty="0">
                <a:latin typeface="Cambria Math"/>
                <a:cs typeface="Cambria Math"/>
              </a:rPr>
              <a:t>𝛼</a:t>
            </a:r>
            <a:r>
              <a:rPr sz="2700" spc="112" baseline="-15432" dirty="0">
                <a:latin typeface="Cambria Math"/>
                <a:cs typeface="Cambria Math"/>
              </a:rPr>
              <a:t>𝑛</a:t>
            </a:r>
            <a:endParaRPr sz="2700" baseline="-15432"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78838" y="2424811"/>
            <a:ext cx="21590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latin typeface="Cambria Math"/>
                <a:cs typeface="Cambria Math"/>
              </a:rPr>
              <a:t>𝛼</a:t>
            </a:r>
            <a:endParaRPr sz="2500">
              <a:latin typeface="Cambria Math"/>
              <a:cs typeface="Cambria Math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51557" y="2348864"/>
            <a:ext cx="407034" cy="294005"/>
          </a:xfrm>
          <a:custGeom>
            <a:avLst/>
            <a:gdLst/>
            <a:ahLst/>
            <a:cxnLst/>
            <a:rect l="l" t="t" r="r" b="b"/>
            <a:pathLst>
              <a:path w="407035" h="294005">
                <a:moveTo>
                  <a:pt x="312928" y="0"/>
                </a:moveTo>
                <a:lnTo>
                  <a:pt x="308737" y="11937"/>
                </a:lnTo>
                <a:lnTo>
                  <a:pt x="325739" y="19272"/>
                </a:lnTo>
                <a:lnTo>
                  <a:pt x="340359" y="29463"/>
                </a:lnTo>
                <a:lnTo>
                  <a:pt x="370052" y="76850"/>
                </a:lnTo>
                <a:lnTo>
                  <a:pt x="378763" y="120284"/>
                </a:lnTo>
                <a:lnTo>
                  <a:pt x="379856" y="145287"/>
                </a:lnTo>
                <a:lnTo>
                  <a:pt x="378763" y="171223"/>
                </a:lnTo>
                <a:lnTo>
                  <a:pt x="370052" y="215903"/>
                </a:lnTo>
                <a:lnTo>
                  <a:pt x="352571" y="250771"/>
                </a:lnTo>
                <a:lnTo>
                  <a:pt x="309244" y="281686"/>
                </a:lnTo>
                <a:lnTo>
                  <a:pt x="312928" y="293624"/>
                </a:lnTo>
                <a:lnTo>
                  <a:pt x="352996" y="274828"/>
                </a:lnTo>
                <a:lnTo>
                  <a:pt x="382397" y="242315"/>
                </a:lnTo>
                <a:lnTo>
                  <a:pt x="400573" y="198755"/>
                </a:lnTo>
                <a:lnTo>
                  <a:pt x="406654" y="146812"/>
                </a:lnTo>
                <a:lnTo>
                  <a:pt x="405131" y="119925"/>
                </a:lnTo>
                <a:lnTo>
                  <a:pt x="392991" y="72249"/>
                </a:lnTo>
                <a:lnTo>
                  <a:pt x="368970" y="33414"/>
                </a:lnTo>
                <a:lnTo>
                  <a:pt x="334212" y="7661"/>
                </a:lnTo>
                <a:lnTo>
                  <a:pt x="312928" y="0"/>
                </a:lnTo>
                <a:close/>
              </a:path>
              <a:path w="407035" h="294005">
                <a:moveTo>
                  <a:pt x="93725" y="0"/>
                </a:moveTo>
                <a:lnTo>
                  <a:pt x="53705" y="18811"/>
                </a:lnTo>
                <a:lnTo>
                  <a:pt x="24256" y="51435"/>
                </a:lnTo>
                <a:lnTo>
                  <a:pt x="6080" y="95075"/>
                </a:lnTo>
                <a:lnTo>
                  <a:pt x="0" y="146812"/>
                </a:lnTo>
                <a:lnTo>
                  <a:pt x="1520" y="173843"/>
                </a:lnTo>
                <a:lnTo>
                  <a:pt x="13608" y="221571"/>
                </a:lnTo>
                <a:lnTo>
                  <a:pt x="37558" y="260298"/>
                </a:lnTo>
                <a:lnTo>
                  <a:pt x="72368" y="285928"/>
                </a:lnTo>
                <a:lnTo>
                  <a:pt x="93725" y="293624"/>
                </a:lnTo>
                <a:lnTo>
                  <a:pt x="97409" y="281686"/>
                </a:lnTo>
                <a:lnTo>
                  <a:pt x="80664" y="274254"/>
                </a:lnTo>
                <a:lnTo>
                  <a:pt x="66230" y="263953"/>
                </a:lnTo>
                <a:lnTo>
                  <a:pt x="36601" y="215903"/>
                </a:lnTo>
                <a:lnTo>
                  <a:pt x="27890" y="171223"/>
                </a:lnTo>
                <a:lnTo>
                  <a:pt x="26797" y="145287"/>
                </a:lnTo>
                <a:lnTo>
                  <a:pt x="27890" y="120284"/>
                </a:lnTo>
                <a:lnTo>
                  <a:pt x="36601" y="76850"/>
                </a:lnTo>
                <a:lnTo>
                  <a:pt x="54125" y="42513"/>
                </a:lnTo>
                <a:lnTo>
                  <a:pt x="97917" y="11937"/>
                </a:lnTo>
                <a:lnTo>
                  <a:pt x="937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67510" y="2052954"/>
            <a:ext cx="121602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987425" algn="l"/>
              </a:tabLst>
            </a:pPr>
            <a:r>
              <a:rPr sz="2500" spc="-10" dirty="0">
                <a:latin typeface="Cambria Math"/>
                <a:cs typeface="Cambria Math"/>
              </a:rPr>
              <a:t>max</a:t>
            </a:r>
            <a:r>
              <a:rPr sz="2500" spc="15" dirty="0">
                <a:latin typeface="Cambria Math"/>
                <a:cs typeface="Cambria Math"/>
              </a:rPr>
              <a:t> </a:t>
            </a:r>
            <a:r>
              <a:rPr sz="3750" spc="-7" baseline="-35555" dirty="0">
                <a:latin typeface="Cambria Math"/>
                <a:cs typeface="Cambria Math"/>
              </a:rPr>
              <a:t>𝐿	𝛼</a:t>
            </a:r>
            <a:endParaRPr sz="3750" baseline="-35555">
              <a:latin typeface="Cambria Math"/>
              <a:cs typeface="Cambria Math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07991" y="2484120"/>
            <a:ext cx="177165" cy="21590"/>
          </a:xfrm>
          <a:custGeom>
            <a:avLst/>
            <a:gdLst/>
            <a:ahLst/>
            <a:cxnLst/>
            <a:rect l="l" t="t" r="r" b="b"/>
            <a:pathLst>
              <a:path w="177164" h="21589">
                <a:moveTo>
                  <a:pt x="176784" y="0"/>
                </a:moveTo>
                <a:lnTo>
                  <a:pt x="0" y="0"/>
                </a:lnTo>
                <a:lnTo>
                  <a:pt x="0" y="21336"/>
                </a:lnTo>
                <a:lnTo>
                  <a:pt x="176784" y="21336"/>
                </a:lnTo>
                <a:lnTo>
                  <a:pt x="1767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495927" y="2016379"/>
            <a:ext cx="20129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latin typeface="Cambria Math"/>
                <a:cs typeface="Cambria Math"/>
              </a:rPr>
              <a:t>1</a:t>
            </a:r>
            <a:endParaRPr sz="25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95927" y="2467482"/>
            <a:ext cx="20129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latin typeface="Cambria Math"/>
                <a:cs typeface="Cambria Math"/>
              </a:rPr>
              <a:t>2</a:t>
            </a:r>
            <a:endParaRPr sz="25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68166" y="2746374"/>
            <a:ext cx="227838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385570" algn="l"/>
              </a:tabLst>
            </a:pPr>
            <a:r>
              <a:rPr sz="1800" spc="55" dirty="0">
                <a:latin typeface="Cambria Math"/>
                <a:cs typeface="Cambria Math"/>
              </a:rPr>
              <a:t>𝑖=1	𝑖=1</a:t>
            </a:r>
            <a:r>
              <a:rPr sz="1800" spc="45" dirty="0">
                <a:latin typeface="Cambria Math"/>
                <a:cs typeface="Cambria Math"/>
              </a:rPr>
              <a:t> </a:t>
            </a:r>
            <a:r>
              <a:rPr sz="1800" spc="110" dirty="0">
                <a:latin typeface="Cambria Math"/>
                <a:cs typeface="Cambria Math"/>
              </a:rPr>
              <a:t>𝑗=1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85515" y="1869388"/>
            <a:ext cx="202247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385570" algn="l"/>
                <a:tab pos="1858010" algn="l"/>
              </a:tabLst>
            </a:pPr>
            <a:r>
              <a:rPr sz="1800" spc="265" dirty="0">
                <a:latin typeface="Cambria Math"/>
                <a:cs typeface="Cambria Math"/>
              </a:rPr>
              <a:t>𝑛	𝑛	𝑛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15866" y="2404998"/>
            <a:ext cx="2797175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859914" algn="l"/>
                <a:tab pos="2123440" algn="l"/>
                <a:tab pos="2421890" algn="l"/>
                <a:tab pos="2675255" algn="l"/>
              </a:tabLst>
            </a:pPr>
            <a:r>
              <a:rPr sz="1800" spc="215" dirty="0">
                <a:latin typeface="Cambria Math"/>
                <a:cs typeface="Cambria Math"/>
              </a:rPr>
              <a:t>𝑖	𝑖	</a:t>
            </a:r>
            <a:r>
              <a:rPr sz="1800" spc="580" dirty="0">
                <a:latin typeface="Cambria Math"/>
                <a:cs typeface="Cambria Math"/>
              </a:rPr>
              <a:t>𝑗	</a:t>
            </a:r>
            <a:r>
              <a:rPr sz="1800" spc="215" dirty="0">
                <a:latin typeface="Cambria Math"/>
                <a:cs typeface="Cambria Math"/>
              </a:rPr>
              <a:t>𝑖	</a:t>
            </a:r>
            <a:r>
              <a:rPr sz="1800" spc="580" dirty="0">
                <a:latin typeface="Cambria Math"/>
                <a:cs typeface="Cambria Math"/>
              </a:rPr>
              <a:t>𝑗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76109" y="2418714"/>
            <a:ext cx="10668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spc="215" dirty="0">
                <a:latin typeface="Cambria Math"/>
                <a:cs typeface="Cambria Math"/>
              </a:rPr>
              <a:t>𝑖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95921" y="2212974"/>
            <a:ext cx="168275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spc="80" dirty="0">
                <a:latin typeface="Cambria Math"/>
                <a:cs typeface="Cambria Math"/>
              </a:rPr>
              <a:t>𝑇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63367" y="2257170"/>
            <a:ext cx="429006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38555" algn="l"/>
                <a:tab pos="1675130" algn="l"/>
                <a:tab pos="4107815" algn="l"/>
              </a:tabLst>
            </a:pPr>
            <a:r>
              <a:rPr sz="2500" spc="-5" dirty="0">
                <a:latin typeface="Cambria Math"/>
                <a:cs typeface="Cambria Math"/>
              </a:rPr>
              <a:t>=</a:t>
            </a:r>
            <a:r>
              <a:rPr sz="2500" spc="-140" dirty="0">
                <a:latin typeface="Cambria Math"/>
                <a:cs typeface="Cambria Math"/>
              </a:rPr>
              <a:t> </a:t>
            </a:r>
            <a:r>
              <a:rPr sz="2500" spc="805" dirty="0">
                <a:latin typeface="Cambria Math"/>
                <a:cs typeface="Cambria Math"/>
              </a:rPr>
              <a:t>෍</a:t>
            </a:r>
            <a:r>
              <a:rPr sz="2500" spc="-140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𝛼</a:t>
            </a:r>
            <a:r>
              <a:rPr sz="2500" dirty="0">
                <a:latin typeface="Cambria Math"/>
                <a:cs typeface="Cambria Math"/>
              </a:rPr>
              <a:t>	</a:t>
            </a:r>
            <a:r>
              <a:rPr sz="2500" spc="-5" dirty="0">
                <a:latin typeface="Cambria Math"/>
                <a:cs typeface="Cambria Math"/>
              </a:rPr>
              <a:t>−</a:t>
            </a:r>
            <a:r>
              <a:rPr sz="2500" dirty="0">
                <a:latin typeface="Cambria Math"/>
                <a:cs typeface="Cambria Math"/>
              </a:rPr>
              <a:t>	</a:t>
            </a:r>
            <a:r>
              <a:rPr sz="2500" spc="805" dirty="0">
                <a:latin typeface="Cambria Math"/>
                <a:cs typeface="Cambria Math"/>
              </a:rPr>
              <a:t>෍</a:t>
            </a:r>
            <a:r>
              <a:rPr sz="2500" spc="-140" dirty="0">
                <a:latin typeface="Cambria Math"/>
                <a:cs typeface="Cambria Math"/>
              </a:rPr>
              <a:t> </a:t>
            </a:r>
            <a:r>
              <a:rPr sz="2500" spc="805" dirty="0">
                <a:latin typeface="Cambria Math"/>
                <a:cs typeface="Cambria Math"/>
              </a:rPr>
              <a:t>෍</a:t>
            </a:r>
            <a:r>
              <a:rPr sz="2500" spc="-130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𝛼</a:t>
            </a:r>
            <a:r>
              <a:rPr sz="2500" spc="254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𝛼</a:t>
            </a:r>
            <a:r>
              <a:rPr sz="2500" spc="254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𝑦</a:t>
            </a:r>
            <a:r>
              <a:rPr sz="2500" spc="185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𝑦</a:t>
            </a:r>
            <a:r>
              <a:rPr sz="2500" spc="260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𝑥</a:t>
            </a:r>
            <a:r>
              <a:rPr sz="2500" dirty="0">
                <a:latin typeface="Cambria Math"/>
                <a:cs typeface="Cambria Math"/>
              </a:rPr>
              <a:t>	</a:t>
            </a:r>
            <a:r>
              <a:rPr sz="2500" spc="-5" dirty="0">
                <a:latin typeface="Cambria Math"/>
                <a:cs typeface="Cambria Math"/>
              </a:rPr>
              <a:t>𝑥</a:t>
            </a:r>
            <a:endParaRPr sz="250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96150" y="2404998"/>
            <a:ext cx="13462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spc="580" dirty="0">
                <a:latin typeface="Cambria Math"/>
                <a:cs typeface="Cambria Math"/>
              </a:rPr>
              <a:t>𝑗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5940" y="3009722"/>
            <a:ext cx="193484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5" dirty="0">
                <a:latin typeface="Calibri"/>
                <a:cs typeface="Calibri"/>
              </a:rPr>
              <a:t>Dengan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syarat: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0540" y="3391280"/>
            <a:ext cx="2282190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115"/>
              </a:lnSpc>
              <a:tabLst>
                <a:tab pos="423545" algn="l"/>
                <a:tab pos="1092835" algn="l"/>
              </a:tabLst>
            </a:pPr>
            <a:r>
              <a:rPr sz="2600" spc="-45" dirty="0">
                <a:latin typeface="Cambria Math"/>
                <a:cs typeface="Cambria Math"/>
              </a:rPr>
              <a:t>1.	</a:t>
            </a:r>
            <a:r>
              <a:rPr sz="3750" spc="359" baseline="2222" dirty="0">
                <a:latin typeface="Cambria Math"/>
                <a:cs typeface="Cambria Math"/>
              </a:rPr>
              <a:t>σ</a:t>
            </a:r>
            <a:r>
              <a:rPr sz="2700" spc="359" baseline="30864" dirty="0">
                <a:latin typeface="Cambria Math"/>
                <a:cs typeface="Cambria Math"/>
              </a:rPr>
              <a:t>𝑛	</a:t>
            </a:r>
            <a:r>
              <a:rPr sz="2500" spc="50" dirty="0">
                <a:latin typeface="Cambria Math"/>
                <a:cs typeface="Cambria Math"/>
              </a:rPr>
              <a:t>𝛼</a:t>
            </a:r>
            <a:r>
              <a:rPr sz="2700" spc="75" baseline="-15432" dirty="0">
                <a:latin typeface="Cambria Math"/>
                <a:cs typeface="Cambria Math"/>
              </a:rPr>
              <a:t>𝑖</a:t>
            </a:r>
            <a:r>
              <a:rPr sz="2500" spc="50" dirty="0">
                <a:latin typeface="Cambria Math"/>
                <a:cs typeface="Cambria Math"/>
              </a:rPr>
              <a:t>𝑦</a:t>
            </a:r>
            <a:r>
              <a:rPr sz="2700" spc="75" baseline="-15432" dirty="0">
                <a:latin typeface="Cambria Math"/>
                <a:cs typeface="Cambria Math"/>
              </a:rPr>
              <a:t>𝑖</a:t>
            </a:r>
            <a:r>
              <a:rPr sz="2700" spc="630" baseline="-15432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=</a:t>
            </a:r>
            <a:r>
              <a:rPr sz="2500" spc="110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0</a:t>
            </a:r>
            <a:endParaRPr sz="250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0540" y="3554348"/>
            <a:ext cx="3439795" cy="629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47700">
              <a:lnSpc>
                <a:spcPts val="1880"/>
              </a:lnSpc>
              <a:spcBef>
                <a:spcPts val="125"/>
              </a:spcBef>
            </a:pPr>
            <a:r>
              <a:rPr sz="1800" spc="55" dirty="0">
                <a:latin typeface="Cambria Math"/>
                <a:cs typeface="Cambria Math"/>
              </a:rPr>
              <a:t>𝑖=1</a:t>
            </a:r>
            <a:endParaRPr sz="1800">
              <a:latin typeface="Cambria Math"/>
              <a:cs typeface="Cambria Math"/>
            </a:endParaRPr>
          </a:p>
          <a:p>
            <a:pPr marL="38100">
              <a:lnSpc>
                <a:spcPts val="2840"/>
              </a:lnSpc>
              <a:tabLst>
                <a:tab pos="423545" algn="l"/>
              </a:tabLst>
            </a:pPr>
            <a:r>
              <a:rPr sz="2600" spc="-45" dirty="0">
                <a:latin typeface="Cambria Math"/>
                <a:cs typeface="Cambria Math"/>
              </a:rPr>
              <a:t>2.	</a:t>
            </a:r>
            <a:r>
              <a:rPr sz="2500" spc="30" dirty="0">
                <a:latin typeface="Cambria Math"/>
                <a:cs typeface="Cambria Math"/>
              </a:rPr>
              <a:t>𝛼</a:t>
            </a:r>
            <a:r>
              <a:rPr sz="2700" spc="44" baseline="-15432" dirty="0">
                <a:latin typeface="Cambria Math"/>
                <a:cs typeface="Cambria Math"/>
              </a:rPr>
              <a:t>𝑖</a:t>
            </a:r>
            <a:r>
              <a:rPr sz="2700" spc="667" baseline="-15432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≥</a:t>
            </a:r>
            <a:r>
              <a:rPr sz="2500" spc="135" dirty="0">
                <a:latin typeface="Cambria Math"/>
                <a:cs typeface="Cambria Math"/>
              </a:rPr>
              <a:t> </a:t>
            </a:r>
            <a:r>
              <a:rPr sz="2500" dirty="0">
                <a:latin typeface="Cambria Math"/>
                <a:cs typeface="Cambria Math"/>
              </a:rPr>
              <a:t>0</a:t>
            </a:r>
            <a:r>
              <a:rPr sz="2500" dirty="0">
                <a:latin typeface="Calibri"/>
                <a:cs typeface="Calibri"/>
              </a:rPr>
              <a:t>,</a:t>
            </a:r>
            <a:r>
              <a:rPr sz="2500" spc="-10" dirty="0">
                <a:latin typeface="Calibri"/>
                <a:cs typeface="Calibri"/>
              </a:rPr>
              <a:t> untuk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setiap </a:t>
            </a:r>
            <a:r>
              <a:rPr sz="2500" spc="30" dirty="0">
                <a:latin typeface="Cambria Math"/>
                <a:cs typeface="Cambria Math"/>
              </a:rPr>
              <a:t>𝛼</a:t>
            </a:r>
            <a:r>
              <a:rPr sz="2700" spc="44" baseline="-15432" dirty="0">
                <a:latin typeface="Cambria Math"/>
                <a:cs typeface="Cambria Math"/>
              </a:rPr>
              <a:t>𝑖</a:t>
            </a:r>
            <a:endParaRPr sz="2700" baseline="-15432">
              <a:latin typeface="Cambria Math"/>
              <a:cs typeface="Cambria Math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657344" y="4662932"/>
            <a:ext cx="323850" cy="16510"/>
          </a:xfrm>
          <a:custGeom>
            <a:avLst/>
            <a:gdLst/>
            <a:ahLst/>
            <a:cxnLst/>
            <a:rect l="l" t="t" r="r" b="b"/>
            <a:pathLst>
              <a:path w="323850" h="16510">
                <a:moveTo>
                  <a:pt x="323850" y="0"/>
                </a:moveTo>
                <a:lnTo>
                  <a:pt x="0" y="0"/>
                </a:lnTo>
                <a:lnTo>
                  <a:pt x="0" y="16383"/>
                </a:lnTo>
                <a:lnTo>
                  <a:pt x="323850" y="16383"/>
                </a:lnTo>
                <a:lnTo>
                  <a:pt x="323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23888" y="4662932"/>
            <a:ext cx="323850" cy="16510"/>
          </a:xfrm>
          <a:custGeom>
            <a:avLst/>
            <a:gdLst/>
            <a:ahLst/>
            <a:cxnLst/>
            <a:rect l="l" t="t" r="r" b="b"/>
            <a:pathLst>
              <a:path w="323850" h="16510">
                <a:moveTo>
                  <a:pt x="323850" y="0"/>
                </a:moveTo>
                <a:lnTo>
                  <a:pt x="0" y="0"/>
                </a:lnTo>
                <a:lnTo>
                  <a:pt x="0" y="16383"/>
                </a:lnTo>
                <a:lnTo>
                  <a:pt x="323850" y="16383"/>
                </a:lnTo>
                <a:lnTo>
                  <a:pt x="323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97840" y="4535500"/>
            <a:ext cx="8141334" cy="13976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50800" marR="43180">
              <a:lnSpc>
                <a:spcPts val="2400"/>
              </a:lnSpc>
              <a:spcBef>
                <a:spcPts val="675"/>
              </a:spcBef>
            </a:pPr>
            <a:r>
              <a:rPr sz="2500" spc="-5" dirty="0">
                <a:latin typeface="Cambria Math"/>
                <a:cs typeface="Cambria Math"/>
              </a:rPr>
              <a:t>𝑤</a:t>
            </a:r>
            <a:r>
              <a:rPr sz="2500" spc="215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=</a:t>
            </a:r>
            <a:r>
              <a:rPr sz="2500" spc="140" dirty="0">
                <a:latin typeface="Cambria Math"/>
                <a:cs typeface="Cambria Math"/>
              </a:rPr>
              <a:t> </a:t>
            </a:r>
            <a:r>
              <a:rPr sz="3750" spc="509" baseline="2222" dirty="0">
                <a:latin typeface="Cambria Math"/>
                <a:cs typeface="Cambria Math"/>
              </a:rPr>
              <a:t>σ</a:t>
            </a:r>
            <a:r>
              <a:rPr sz="3750" spc="-187" baseline="2222" dirty="0">
                <a:latin typeface="Cambria Math"/>
                <a:cs typeface="Cambria Math"/>
              </a:rPr>
              <a:t> </a:t>
            </a:r>
            <a:r>
              <a:rPr sz="2500" spc="-300" dirty="0">
                <a:latin typeface="Cambria Math"/>
                <a:cs typeface="Cambria Math"/>
              </a:rPr>
              <a:t>𝛼</a:t>
            </a:r>
            <a:r>
              <a:rPr sz="2700" spc="-450" baseline="-15432" dirty="0">
                <a:latin typeface="Cambria Math"/>
                <a:cs typeface="Cambria Math"/>
              </a:rPr>
              <a:t>𝑖</a:t>
            </a:r>
            <a:r>
              <a:rPr sz="2500" spc="-300" dirty="0">
                <a:latin typeface="Cambria Math"/>
                <a:cs typeface="Cambria Math"/>
              </a:rPr>
              <a:t>𝑦</a:t>
            </a:r>
            <a:r>
              <a:rPr sz="2700" spc="-450" baseline="-15432" dirty="0">
                <a:latin typeface="Cambria Math"/>
                <a:cs typeface="Cambria Math"/>
              </a:rPr>
              <a:t>𝑖</a:t>
            </a:r>
            <a:r>
              <a:rPr sz="2500" spc="-300" dirty="0">
                <a:latin typeface="Cambria Math"/>
                <a:cs typeface="Cambria Math"/>
              </a:rPr>
              <a:t>𝑥ഥ</a:t>
            </a:r>
            <a:r>
              <a:rPr sz="2700" spc="-450" baseline="-15432" dirty="0">
                <a:latin typeface="Cambria Math"/>
                <a:cs typeface="Cambria Math"/>
              </a:rPr>
              <a:t>𝑖</a:t>
            </a:r>
            <a:r>
              <a:rPr sz="2700" spc="-390" baseline="-15432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libri"/>
                <a:cs typeface="Calibri"/>
              </a:rPr>
              <a:t>dan </a:t>
            </a:r>
            <a:r>
              <a:rPr sz="2500" spc="-5" dirty="0">
                <a:latin typeface="Cambria Math"/>
                <a:cs typeface="Cambria Math"/>
              </a:rPr>
              <a:t>𝑏</a:t>
            </a:r>
            <a:r>
              <a:rPr sz="2500" spc="200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=</a:t>
            </a:r>
            <a:r>
              <a:rPr sz="2500" spc="140" dirty="0">
                <a:latin typeface="Cambria Math"/>
                <a:cs typeface="Cambria Math"/>
              </a:rPr>
              <a:t> </a:t>
            </a:r>
            <a:r>
              <a:rPr sz="2500" spc="15" dirty="0">
                <a:latin typeface="Cambria Math"/>
                <a:cs typeface="Cambria Math"/>
              </a:rPr>
              <a:t>𝑦</a:t>
            </a:r>
            <a:r>
              <a:rPr sz="2700" spc="22" baseline="-15432" dirty="0">
                <a:latin typeface="Cambria Math"/>
                <a:cs typeface="Cambria Math"/>
              </a:rPr>
              <a:t>𝑘</a:t>
            </a:r>
            <a:r>
              <a:rPr sz="2700" spc="457" baseline="-15432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−</a:t>
            </a:r>
            <a:r>
              <a:rPr sz="2500" spc="5" dirty="0">
                <a:latin typeface="Cambria Math"/>
                <a:cs typeface="Cambria Math"/>
              </a:rPr>
              <a:t> </a:t>
            </a:r>
            <a:r>
              <a:rPr sz="2500" spc="-1330" dirty="0">
                <a:latin typeface="Cambria Math"/>
                <a:cs typeface="Cambria Math"/>
              </a:rPr>
              <a:t>𝑤ഥ</a:t>
            </a:r>
            <a:r>
              <a:rPr sz="2500" spc="-240" dirty="0">
                <a:latin typeface="Cambria Math"/>
                <a:cs typeface="Cambria Math"/>
              </a:rPr>
              <a:t> </a:t>
            </a:r>
            <a:r>
              <a:rPr sz="2700" spc="150" baseline="27777" dirty="0">
                <a:latin typeface="Cambria Math"/>
                <a:cs typeface="Cambria Math"/>
              </a:rPr>
              <a:t>𝑇</a:t>
            </a:r>
            <a:r>
              <a:rPr sz="2500" spc="100" dirty="0">
                <a:latin typeface="Cambria Math"/>
                <a:cs typeface="Cambria Math"/>
              </a:rPr>
              <a:t>𝑥</a:t>
            </a:r>
            <a:r>
              <a:rPr sz="2700" spc="150" baseline="-15432" dirty="0">
                <a:latin typeface="Cambria Math"/>
                <a:cs typeface="Cambria Math"/>
              </a:rPr>
              <a:t>𝑘</a:t>
            </a:r>
            <a:r>
              <a:rPr sz="2700" spc="465" baseline="-15432" dirty="0">
                <a:latin typeface="Cambria Math"/>
                <a:cs typeface="Cambria Math"/>
              </a:rPr>
              <a:t> </a:t>
            </a:r>
            <a:r>
              <a:rPr sz="2500" spc="-10" dirty="0">
                <a:latin typeface="Calibri"/>
                <a:cs typeface="Calibri"/>
              </a:rPr>
              <a:t>untuk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setiap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40" dirty="0">
                <a:latin typeface="Cambria Math"/>
                <a:cs typeface="Cambria Math"/>
              </a:rPr>
              <a:t>𝑥</a:t>
            </a:r>
            <a:r>
              <a:rPr sz="2700" spc="60" baseline="-15432" dirty="0">
                <a:latin typeface="Cambria Math"/>
                <a:cs typeface="Cambria Math"/>
              </a:rPr>
              <a:t>𝑘</a:t>
            </a:r>
            <a:r>
              <a:rPr sz="2700" spc="465" baseline="-15432" dirty="0">
                <a:latin typeface="Cambria Math"/>
                <a:cs typeface="Cambria Math"/>
              </a:rPr>
              <a:t> </a:t>
            </a:r>
            <a:r>
              <a:rPr sz="2500" spc="-10" dirty="0">
                <a:latin typeface="Calibri"/>
                <a:cs typeface="Calibri"/>
              </a:rPr>
              <a:t>sedemikian </a:t>
            </a:r>
            <a:r>
              <a:rPr sz="2500" spc="-55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hingga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50" dirty="0">
                <a:latin typeface="Cambria Math"/>
                <a:cs typeface="Cambria Math"/>
              </a:rPr>
              <a:t>𝛼</a:t>
            </a:r>
            <a:r>
              <a:rPr sz="2700" spc="75" baseline="-15432" dirty="0">
                <a:latin typeface="Cambria Math"/>
                <a:cs typeface="Cambria Math"/>
              </a:rPr>
              <a:t>𝑘</a:t>
            </a:r>
            <a:r>
              <a:rPr sz="2700" spc="675" baseline="-15432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≠</a:t>
            </a:r>
            <a:r>
              <a:rPr sz="2500" spc="140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0</a:t>
            </a:r>
            <a:endParaRPr sz="2500">
              <a:latin typeface="Cambria Math"/>
              <a:cs typeface="Cambria Math"/>
            </a:endParaRPr>
          </a:p>
          <a:p>
            <a:pPr marL="50800" marR="289560">
              <a:lnSpc>
                <a:spcPct val="80000"/>
              </a:lnSpc>
              <a:spcBef>
                <a:spcPts val="625"/>
              </a:spcBef>
            </a:pPr>
            <a:r>
              <a:rPr sz="2500" spc="-10" dirty="0">
                <a:latin typeface="Calibri"/>
                <a:cs typeface="Calibri"/>
              </a:rPr>
              <a:t>Untuk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setiap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30" dirty="0">
                <a:latin typeface="Cambria Math"/>
                <a:cs typeface="Cambria Math"/>
              </a:rPr>
              <a:t>𝛼</a:t>
            </a:r>
            <a:r>
              <a:rPr sz="2700" spc="44" baseline="-15432" dirty="0">
                <a:latin typeface="Cambria Math"/>
                <a:cs typeface="Cambria Math"/>
              </a:rPr>
              <a:t>𝑖</a:t>
            </a:r>
            <a:r>
              <a:rPr sz="2700" spc="509" baseline="-15432" dirty="0">
                <a:latin typeface="Cambria Math"/>
                <a:cs typeface="Cambria Math"/>
              </a:rPr>
              <a:t> </a:t>
            </a:r>
            <a:r>
              <a:rPr sz="2500" spc="-15" dirty="0">
                <a:latin typeface="Calibri"/>
                <a:cs typeface="Calibri"/>
              </a:rPr>
              <a:t>yang</a:t>
            </a:r>
            <a:r>
              <a:rPr sz="2500" spc="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tidak nol,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mengidentifikasikan</a:t>
            </a:r>
            <a:r>
              <a:rPr sz="2500" spc="50" dirty="0">
                <a:latin typeface="Calibri"/>
                <a:cs typeface="Calibri"/>
              </a:rPr>
              <a:t> </a:t>
            </a:r>
            <a:r>
              <a:rPr sz="2500" spc="-50" dirty="0">
                <a:latin typeface="Cambria Math"/>
                <a:cs typeface="Cambria Math"/>
              </a:rPr>
              <a:t>𝑥ҧ</a:t>
            </a:r>
            <a:r>
              <a:rPr sz="2500" spc="170" dirty="0">
                <a:latin typeface="Cambria Math"/>
                <a:cs typeface="Cambria Math"/>
              </a:rPr>
              <a:t> </a:t>
            </a:r>
            <a:r>
              <a:rPr sz="2500" spc="-330" dirty="0">
                <a:latin typeface="Calibri"/>
                <a:cs typeface="Calibri"/>
              </a:rPr>
              <a:t>adalah </a:t>
            </a:r>
            <a:r>
              <a:rPr sz="2500" spc="-5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support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vector.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48177" y="461899"/>
            <a:ext cx="324866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Pengujian</a:t>
            </a:r>
            <a:r>
              <a:rPr spc="-85" dirty="0"/>
              <a:t> </a:t>
            </a:r>
            <a:r>
              <a:rPr spc="-20" dirty="0"/>
              <a:t>SVC</a:t>
            </a:r>
          </a:p>
        </p:txBody>
      </p:sp>
      <p:sp>
        <p:nvSpPr>
          <p:cNvPr id="3" name="object 3"/>
          <p:cNvSpPr/>
          <p:nvPr/>
        </p:nvSpPr>
        <p:spPr>
          <a:xfrm>
            <a:off x="2766822" y="2004948"/>
            <a:ext cx="495300" cy="377190"/>
          </a:xfrm>
          <a:custGeom>
            <a:avLst/>
            <a:gdLst/>
            <a:ahLst/>
            <a:cxnLst/>
            <a:rect l="l" t="t" r="r" b="b"/>
            <a:pathLst>
              <a:path w="495300" h="377189">
                <a:moveTo>
                  <a:pt x="374903" y="0"/>
                </a:moveTo>
                <a:lnTo>
                  <a:pt x="369442" y="15366"/>
                </a:lnTo>
                <a:lnTo>
                  <a:pt x="391326" y="24818"/>
                </a:lnTo>
                <a:lnTo>
                  <a:pt x="410114" y="37925"/>
                </a:lnTo>
                <a:lnTo>
                  <a:pt x="438403" y="75056"/>
                </a:lnTo>
                <a:lnTo>
                  <a:pt x="455152" y="125142"/>
                </a:lnTo>
                <a:lnTo>
                  <a:pt x="460755" y="186562"/>
                </a:lnTo>
                <a:lnTo>
                  <a:pt x="459353" y="219805"/>
                </a:lnTo>
                <a:lnTo>
                  <a:pt x="448165" y="277145"/>
                </a:lnTo>
                <a:lnTo>
                  <a:pt x="425709" y="321941"/>
                </a:lnTo>
                <a:lnTo>
                  <a:pt x="391558" y="352143"/>
                </a:lnTo>
                <a:lnTo>
                  <a:pt x="370077" y="361696"/>
                </a:lnTo>
                <a:lnTo>
                  <a:pt x="374903" y="376936"/>
                </a:lnTo>
                <a:lnTo>
                  <a:pt x="426243" y="352853"/>
                </a:lnTo>
                <a:lnTo>
                  <a:pt x="464057" y="311150"/>
                </a:lnTo>
                <a:lnTo>
                  <a:pt x="487314" y="255206"/>
                </a:lnTo>
                <a:lnTo>
                  <a:pt x="495045" y="188595"/>
                </a:lnTo>
                <a:lnTo>
                  <a:pt x="493113" y="154070"/>
                </a:lnTo>
                <a:lnTo>
                  <a:pt x="477579" y="92833"/>
                </a:lnTo>
                <a:lnTo>
                  <a:pt x="446716" y="42969"/>
                </a:lnTo>
                <a:lnTo>
                  <a:pt x="402191" y="9909"/>
                </a:lnTo>
                <a:lnTo>
                  <a:pt x="374903" y="0"/>
                </a:lnTo>
                <a:close/>
              </a:path>
              <a:path w="495300" h="377189">
                <a:moveTo>
                  <a:pt x="120141" y="0"/>
                </a:moveTo>
                <a:lnTo>
                  <a:pt x="68897" y="24225"/>
                </a:lnTo>
                <a:lnTo>
                  <a:pt x="30987" y="66166"/>
                </a:lnTo>
                <a:lnTo>
                  <a:pt x="7731" y="122142"/>
                </a:lnTo>
                <a:lnTo>
                  <a:pt x="0" y="188595"/>
                </a:lnTo>
                <a:lnTo>
                  <a:pt x="1930" y="223246"/>
                </a:lnTo>
                <a:lnTo>
                  <a:pt x="17412" y="284499"/>
                </a:lnTo>
                <a:lnTo>
                  <a:pt x="48150" y="334198"/>
                </a:lnTo>
                <a:lnTo>
                  <a:pt x="92763" y="367103"/>
                </a:lnTo>
                <a:lnTo>
                  <a:pt x="120141" y="376936"/>
                </a:lnTo>
                <a:lnTo>
                  <a:pt x="124967" y="361696"/>
                </a:lnTo>
                <a:lnTo>
                  <a:pt x="103487" y="352143"/>
                </a:lnTo>
                <a:lnTo>
                  <a:pt x="84947" y="338899"/>
                </a:lnTo>
                <a:lnTo>
                  <a:pt x="56641" y="301243"/>
                </a:lnTo>
                <a:lnTo>
                  <a:pt x="39893" y="249999"/>
                </a:lnTo>
                <a:lnTo>
                  <a:pt x="34289" y="186562"/>
                </a:lnTo>
                <a:lnTo>
                  <a:pt x="35692" y="154441"/>
                </a:lnTo>
                <a:lnTo>
                  <a:pt x="46880" y="98677"/>
                </a:lnTo>
                <a:lnTo>
                  <a:pt x="69361" y="54675"/>
                </a:lnTo>
                <a:lnTo>
                  <a:pt x="103755" y="24818"/>
                </a:lnTo>
                <a:lnTo>
                  <a:pt x="125475" y="15366"/>
                </a:lnTo>
                <a:lnTo>
                  <a:pt x="1201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56942" y="1889887"/>
            <a:ext cx="42335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443230" algn="l"/>
                <a:tab pos="952500" algn="l"/>
              </a:tabLst>
            </a:pPr>
            <a:r>
              <a:rPr sz="3200" dirty="0">
                <a:latin typeface="Cambria Math"/>
                <a:cs typeface="Cambria Math"/>
              </a:rPr>
              <a:t>𝑓	</a:t>
            </a:r>
            <a:r>
              <a:rPr sz="3200" spc="-100" dirty="0">
                <a:latin typeface="Cambria Math"/>
                <a:cs typeface="Cambria Math"/>
              </a:rPr>
              <a:t>𝑥</a:t>
            </a:r>
            <a:r>
              <a:rPr sz="3200" dirty="0">
                <a:latin typeface="Cambria Math"/>
                <a:cs typeface="Cambria Math"/>
              </a:rPr>
              <a:t>ҧ	=</a:t>
            </a:r>
            <a:r>
              <a:rPr sz="3200" spc="175" dirty="0">
                <a:latin typeface="Cambria Math"/>
                <a:cs typeface="Cambria Math"/>
              </a:rPr>
              <a:t> </a:t>
            </a:r>
            <a:r>
              <a:rPr sz="3200" spc="1045" dirty="0">
                <a:latin typeface="Cambria Math"/>
                <a:cs typeface="Cambria Math"/>
              </a:rPr>
              <a:t>෍</a:t>
            </a:r>
            <a:r>
              <a:rPr sz="3200" spc="-180" dirty="0">
                <a:latin typeface="Cambria Math"/>
                <a:cs typeface="Cambria Math"/>
              </a:rPr>
              <a:t> </a:t>
            </a:r>
            <a:r>
              <a:rPr sz="3200" spc="-5" dirty="0">
                <a:latin typeface="Cambria Math"/>
                <a:cs typeface="Cambria Math"/>
              </a:rPr>
              <a:t>𝛼</a:t>
            </a:r>
            <a:r>
              <a:rPr sz="3525" spc="690" baseline="-15366" dirty="0">
                <a:latin typeface="Cambria Math"/>
                <a:cs typeface="Cambria Math"/>
              </a:rPr>
              <a:t>𝑖</a:t>
            </a:r>
            <a:r>
              <a:rPr sz="3200" spc="-105" dirty="0">
                <a:latin typeface="Cambria Math"/>
                <a:cs typeface="Cambria Math"/>
              </a:rPr>
              <a:t>𝑦</a:t>
            </a:r>
            <a:r>
              <a:rPr sz="3525" spc="682" baseline="-15366" dirty="0">
                <a:latin typeface="Cambria Math"/>
                <a:cs typeface="Cambria Math"/>
              </a:rPr>
              <a:t>𝑖</a:t>
            </a:r>
            <a:r>
              <a:rPr sz="3200" spc="-1265" dirty="0">
                <a:latin typeface="Cambria Math"/>
                <a:cs typeface="Cambria Math"/>
              </a:rPr>
              <a:t>𝑥</a:t>
            </a:r>
            <a:r>
              <a:rPr sz="3200" spc="-1980" dirty="0">
                <a:latin typeface="Cambria Math"/>
                <a:cs typeface="Cambria Math"/>
              </a:rPr>
              <a:t>ഥ</a:t>
            </a:r>
            <a:r>
              <a:rPr sz="3525" spc="667" baseline="-15366" dirty="0">
                <a:latin typeface="Cambria Math"/>
                <a:cs typeface="Cambria Math"/>
              </a:rPr>
              <a:t>𝑖</a:t>
            </a:r>
            <a:r>
              <a:rPr sz="3525" spc="397" baseline="30732" dirty="0">
                <a:latin typeface="Cambria Math"/>
                <a:cs typeface="Cambria Math"/>
              </a:rPr>
              <a:t>𝑇</a:t>
            </a:r>
            <a:r>
              <a:rPr sz="3200" spc="-100" dirty="0">
                <a:latin typeface="Cambria Math"/>
                <a:cs typeface="Cambria Math"/>
              </a:rPr>
              <a:t>𝑥</a:t>
            </a:r>
            <a:r>
              <a:rPr sz="3200" dirty="0">
                <a:latin typeface="Cambria Math"/>
                <a:cs typeface="Cambria Math"/>
              </a:rPr>
              <a:t>ҧ</a:t>
            </a:r>
            <a:r>
              <a:rPr sz="3200" spc="19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+</a:t>
            </a:r>
            <a:r>
              <a:rPr sz="3200" spc="-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𝑏</a:t>
            </a:r>
            <a:endParaRPr sz="3200">
              <a:latin typeface="Cambria Math"/>
              <a:cs typeface="Cambria Math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15033" y="3001645"/>
            <a:ext cx="495300" cy="377190"/>
          </a:xfrm>
          <a:custGeom>
            <a:avLst/>
            <a:gdLst/>
            <a:ahLst/>
            <a:cxnLst/>
            <a:rect l="l" t="t" r="r" b="b"/>
            <a:pathLst>
              <a:path w="495300" h="377189">
                <a:moveTo>
                  <a:pt x="374903" y="0"/>
                </a:moveTo>
                <a:lnTo>
                  <a:pt x="369442" y="15366"/>
                </a:lnTo>
                <a:lnTo>
                  <a:pt x="391326" y="24818"/>
                </a:lnTo>
                <a:lnTo>
                  <a:pt x="410114" y="37925"/>
                </a:lnTo>
                <a:lnTo>
                  <a:pt x="438403" y="75056"/>
                </a:lnTo>
                <a:lnTo>
                  <a:pt x="455152" y="125142"/>
                </a:lnTo>
                <a:lnTo>
                  <a:pt x="460755" y="186562"/>
                </a:lnTo>
                <a:lnTo>
                  <a:pt x="459353" y="219805"/>
                </a:lnTo>
                <a:lnTo>
                  <a:pt x="448165" y="277145"/>
                </a:lnTo>
                <a:lnTo>
                  <a:pt x="425709" y="321941"/>
                </a:lnTo>
                <a:lnTo>
                  <a:pt x="391558" y="352143"/>
                </a:lnTo>
                <a:lnTo>
                  <a:pt x="370078" y="361695"/>
                </a:lnTo>
                <a:lnTo>
                  <a:pt x="374903" y="376935"/>
                </a:lnTo>
                <a:lnTo>
                  <a:pt x="426243" y="352853"/>
                </a:lnTo>
                <a:lnTo>
                  <a:pt x="464058" y="311150"/>
                </a:lnTo>
                <a:lnTo>
                  <a:pt x="487314" y="255206"/>
                </a:lnTo>
                <a:lnTo>
                  <a:pt x="495046" y="188594"/>
                </a:lnTo>
                <a:lnTo>
                  <a:pt x="493113" y="154070"/>
                </a:lnTo>
                <a:lnTo>
                  <a:pt x="477579" y="92833"/>
                </a:lnTo>
                <a:lnTo>
                  <a:pt x="446716" y="42969"/>
                </a:lnTo>
                <a:lnTo>
                  <a:pt x="402191" y="9909"/>
                </a:lnTo>
                <a:lnTo>
                  <a:pt x="374903" y="0"/>
                </a:lnTo>
                <a:close/>
              </a:path>
              <a:path w="495300" h="377189">
                <a:moveTo>
                  <a:pt x="120141" y="0"/>
                </a:moveTo>
                <a:lnTo>
                  <a:pt x="68897" y="24225"/>
                </a:lnTo>
                <a:lnTo>
                  <a:pt x="30987" y="66166"/>
                </a:lnTo>
                <a:lnTo>
                  <a:pt x="7731" y="122142"/>
                </a:lnTo>
                <a:lnTo>
                  <a:pt x="0" y="188594"/>
                </a:lnTo>
                <a:lnTo>
                  <a:pt x="1930" y="223246"/>
                </a:lnTo>
                <a:lnTo>
                  <a:pt x="17412" y="284499"/>
                </a:lnTo>
                <a:lnTo>
                  <a:pt x="48150" y="334198"/>
                </a:lnTo>
                <a:lnTo>
                  <a:pt x="92763" y="367103"/>
                </a:lnTo>
                <a:lnTo>
                  <a:pt x="120141" y="376935"/>
                </a:lnTo>
                <a:lnTo>
                  <a:pt x="124968" y="361695"/>
                </a:lnTo>
                <a:lnTo>
                  <a:pt x="103487" y="352143"/>
                </a:lnTo>
                <a:lnTo>
                  <a:pt x="84947" y="338899"/>
                </a:lnTo>
                <a:lnTo>
                  <a:pt x="56641" y="301243"/>
                </a:lnTo>
                <a:lnTo>
                  <a:pt x="39893" y="249999"/>
                </a:lnTo>
                <a:lnTo>
                  <a:pt x="34290" y="186562"/>
                </a:lnTo>
                <a:lnTo>
                  <a:pt x="35692" y="154441"/>
                </a:lnTo>
                <a:lnTo>
                  <a:pt x="46880" y="98677"/>
                </a:lnTo>
                <a:lnTo>
                  <a:pt x="69361" y="54675"/>
                </a:lnTo>
                <a:lnTo>
                  <a:pt x="103755" y="24818"/>
                </a:lnTo>
                <a:lnTo>
                  <a:pt x="125475" y="15366"/>
                </a:lnTo>
                <a:lnTo>
                  <a:pt x="1201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5940" y="2886278"/>
            <a:ext cx="12426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12190" algn="l"/>
              </a:tabLst>
            </a:pPr>
            <a:r>
              <a:rPr sz="3200" dirty="0">
                <a:latin typeface="Calibri"/>
                <a:cs typeface="Calibri"/>
              </a:rPr>
              <a:t>Ji</a:t>
            </a:r>
            <a:r>
              <a:rPr sz="3200" spc="-75" dirty="0">
                <a:latin typeface="Calibri"/>
                <a:cs typeface="Calibri"/>
              </a:rPr>
              <a:t>k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5" dirty="0">
                <a:latin typeface="Cambria Math"/>
                <a:cs typeface="Cambria Math"/>
              </a:rPr>
              <a:t>𝑓</a:t>
            </a:r>
            <a:r>
              <a:rPr sz="3200" dirty="0">
                <a:latin typeface="Cambria Math"/>
                <a:cs typeface="Cambria Math"/>
              </a:rPr>
              <a:t>	</a:t>
            </a:r>
            <a:r>
              <a:rPr sz="3200" spc="5" dirty="0">
                <a:latin typeface="Cambria Math"/>
                <a:cs typeface="Cambria Math"/>
              </a:rPr>
              <a:t>𝑥</a:t>
            </a:r>
            <a:endParaRPr sz="32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0154" y="2886278"/>
            <a:ext cx="65335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16865" algn="l"/>
              </a:tabLst>
            </a:pPr>
            <a:r>
              <a:rPr sz="3200" spc="5" dirty="0">
                <a:latin typeface="Cambria Math"/>
                <a:cs typeface="Cambria Math"/>
              </a:rPr>
              <a:t>ҧ	</a:t>
            </a:r>
            <a:r>
              <a:rPr sz="3200" dirty="0">
                <a:latin typeface="Cambria Math"/>
                <a:cs typeface="Cambria Math"/>
              </a:rPr>
              <a:t>&gt;</a:t>
            </a:r>
            <a:r>
              <a:rPr sz="3200" spc="17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0</a:t>
            </a:r>
            <a:r>
              <a:rPr sz="3200" spc="35" dirty="0">
                <a:latin typeface="Cambria Math"/>
                <a:cs typeface="Cambria Math"/>
              </a:rPr>
              <a:t> </a:t>
            </a:r>
            <a:r>
              <a:rPr sz="3200" spc="-15" dirty="0">
                <a:latin typeface="Calibri"/>
                <a:cs typeface="Calibri"/>
              </a:rPr>
              <a:t>maka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kelas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akan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sama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dengan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+1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15033" y="3586860"/>
            <a:ext cx="495300" cy="377190"/>
          </a:xfrm>
          <a:custGeom>
            <a:avLst/>
            <a:gdLst/>
            <a:ahLst/>
            <a:cxnLst/>
            <a:rect l="l" t="t" r="r" b="b"/>
            <a:pathLst>
              <a:path w="495300" h="377189">
                <a:moveTo>
                  <a:pt x="374903" y="0"/>
                </a:moveTo>
                <a:lnTo>
                  <a:pt x="369442" y="15366"/>
                </a:lnTo>
                <a:lnTo>
                  <a:pt x="391326" y="24818"/>
                </a:lnTo>
                <a:lnTo>
                  <a:pt x="410114" y="37925"/>
                </a:lnTo>
                <a:lnTo>
                  <a:pt x="438403" y="75056"/>
                </a:lnTo>
                <a:lnTo>
                  <a:pt x="455152" y="125142"/>
                </a:lnTo>
                <a:lnTo>
                  <a:pt x="460755" y="186562"/>
                </a:lnTo>
                <a:lnTo>
                  <a:pt x="459353" y="219805"/>
                </a:lnTo>
                <a:lnTo>
                  <a:pt x="448165" y="277145"/>
                </a:lnTo>
                <a:lnTo>
                  <a:pt x="425709" y="321941"/>
                </a:lnTo>
                <a:lnTo>
                  <a:pt x="391558" y="352143"/>
                </a:lnTo>
                <a:lnTo>
                  <a:pt x="370078" y="361695"/>
                </a:lnTo>
                <a:lnTo>
                  <a:pt x="374903" y="376936"/>
                </a:lnTo>
                <a:lnTo>
                  <a:pt x="426243" y="352853"/>
                </a:lnTo>
                <a:lnTo>
                  <a:pt x="464058" y="311150"/>
                </a:lnTo>
                <a:lnTo>
                  <a:pt x="487314" y="255206"/>
                </a:lnTo>
                <a:lnTo>
                  <a:pt x="495046" y="188594"/>
                </a:lnTo>
                <a:lnTo>
                  <a:pt x="493113" y="154070"/>
                </a:lnTo>
                <a:lnTo>
                  <a:pt x="477579" y="92833"/>
                </a:lnTo>
                <a:lnTo>
                  <a:pt x="446716" y="42969"/>
                </a:lnTo>
                <a:lnTo>
                  <a:pt x="402191" y="9909"/>
                </a:lnTo>
                <a:lnTo>
                  <a:pt x="374903" y="0"/>
                </a:lnTo>
                <a:close/>
              </a:path>
              <a:path w="495300" h="377189">
                <a:moveTo>
                  <a:pt x="120141" y="0"/>
                </a:moveTo>
                <a:lnTo>
                  <a:pt x="68897" y="24225"/>
                </a:lnTo>
                <a:lnTo>
                  <a:pt x="30987" y="66166"/>
                </a:lnTo>
                <a:lnTo>
                  <a:pt x="7731" y="122142"/>
                </a:lnTo>
                <a:lnTo>
                  <a:pt x="0" y="188594"/>
                </a:lnTo>
                <a:lnTo>
                  <a:pt x="1930" y="223246"/>
                </a:lnTo>
                <a:lnTo>
                  <a:pt x="17412" y="284499"/>
                </a:lnTo>
                <a:lnTo>
                  <a:pt x="48150" y="334198"/>
                </a:lnTo>
                <a:lnTo>
                  <a:pt x="92763" y="367103"/>
                </a:lnTo>
                <a:lnTo>
                  <a:pt x="120141" y="376936"/>
                </a:lnTo>
                <a:lnTo>
                  <a:pt x="124968" y="361695"/>
                </a:lnTo>
                <a:lnTo>
                  <a:pt x="103487" y="352143"/>
                </a:lnTo>
                <a:lnTo>
                  <a:pt x="84947" y="338899"/>
                </a:lnTo>
                <a:lnTo>
                  <a:pt x="56641" y="301244"/>
                </a:lnTo>
                <a:lnTo>
                  <a:pt x="39893" y="249999"/>
                </a:lnTo>
                <a:lnTo>
                  <a:pt x="34290" y="186562"/>
                </a:lnTo>
                <a:lnTo>
                  <a:pt x="35692" y="154441"/>
                </a:lnTo>
                <a:lnTo>
                  <a:pt x="46880" y="98677"/>
                </a:lnTo>
                <a:lnTo>
                  <a:pt x="69361" y="54675"/>
                </a:lnTo>
                <a:lnTo>
                  <a:pt x="103755" y="24818"/>
                </a:lnTo>
                <a:lnTo>
                  <a:pt x="125475" y="15366"/>
                </a:lnTo>
                <a:lnTo>
                  <a:pt x="1201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5940" y="3472052"/>
            <a:ext cx="12420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12190" algn="l"/>
              </a:tabLst>
            </a:pPr>
            <a:r>
              <a:rPr sz="3200" dirty="0">
                <a:latin typeface="Calibri"/>
                <a:cs typeface="Calibri"/>
              </a:rPr>
              <a:t>Ji</a:t>
            </a:r>
            <a:r>
              <a:rPr sz="3200" spc="-75" dirty="0">
                <a:latin typeface="Calibri"/>
                <a:cs typeface="Calibri"/>
              </a:rPr>
              <a:t>k</a:t>
            </a:r>
            <a:r>
              <a:rPr sz="3200" spc="5" dirty="0">
                <a:latin typeface="Calibri"/>
                <a:cs typeface="Calibri"/>
              </a:rPr>
              <a:t>a</a:t>
            </a:r>
            <a:r>
              <a:rPr sz="3200" dirty="0">
                <a:latin typeface="Cambria Math"/>
                <a:cs typeface="Cambria Math"/>
              </a:rPr>
              <a:t>𝑓	𝑥</a:t>
            </a:r>
            <a:endParaRPr sz="32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40154" y="3472052"/>
            <a:ext cx="64554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16865" algn="l"/>
              </a:tabLst>
            </a:pPr>
            <a:r>
              <a:rPr sz="3200" dirty="0">
                <a:latin typeface="Cambria Math"/>
                <a:cs typeface="Cambria Math"/>
              </a:rPr>
              <a:t>ҧ	&lt;</a:t>
            </a:r>
            <a:r>
              <a:rPr sz="3200" spc="17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0</a:t>
            </a:r>
            <a:r>
              <a:rPr sz="3200" spc="35" dirty="0">
                <a:latin typeface="Cambria Math"/>
                <a:cs typeface="Cambria Math"/>
              </a:rPr>
              <a:t> </a:t>
            </a:r>
            <a:r>
              <a:rPr sz="3200" spc="-15" dirty="0">
                <a:latin typeface="Calibri"/>
                <a:cs typeface="Calibri"/>
              </a:rPr>
              <a:t>maka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kelas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akan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sama </a:t>
            </a:r>
            <a:r>
              <a:rPr sz="3200" spc="-15" dirty="0">
                <a:latin typeface="Calibri"/>
                <a:cs typeface="Calibri"/>
              </a:rPr>
              <a:t>dengan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-1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9462" y="461899"/>
            <a:ext cx="748157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Sequential</a:t>
            </a:r>
            <a:r>
              <a:rPr spc="-40" dirty="0"/>
              <a:t> </a:t>
            </a:r>
            <a:r>
              <a:rPr dirty="0"/>
              <a:t>Minimal</a:t>
            </a:r>
            <a:r>
              <a:rPr spc="-5" dirty="0"/>
              <a:t> </a:t>
            </a:r>
            <a:r>
              <a:rPr spc="-15" dirty="0"/>
              <a:t>Optimization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240" y="1515470"/>
            <a:ext cx="6469380" cy="91694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368300" indent="-342900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367665" algn="l"/>
                <a:tab pos="368300" algn="l"/>
              </a:tabLst>
            </a:pPr>
            <a:r>
              <a:rPr sz="2700" dirty="0">
                <a:latin typeface="Calibri"/>
                <a:cs typeface="Calibri"/>
              </a:rPr>
              <a:t>Pilih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30" dirty="0">
                <a:latin typeface="Cambria Math"/>
                <a:cs typeface="Cambria Math"/>
              </a:rPr>
              <a:t>𝛼</a:t>
            </a:r>
            <a:r>
              <a:rPr sz="2925" spc="44" baseline="-15669" dirty="0">
                <a:latin typeface="Cambria Math"/>
                <a:cs typeface="Cambria Math"/>
              </a:rPr>
              <a:t>𝑖</a:t>
            </a:r>
            <a:r>
              <a:rPr sz="2925" spc="517" baseline="-15669" dirty="0">
                <a:latin typeface="Cambria Math"/>
                <a:cs typeface="Cambria Math"/>
              </a:rPr>
              <a:t> </a:t>
            </a:r>
            <a:r>
              <a:rPr sz="2700" spc="-5" dirty="0">
                <a:latin typeface="Calibri"/>
                <a:cs typeface="Calibri"/>
              </a:rPr>
              <a:t>dan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10" dirty="0">
                <a:latin typeface="Cambria Math"/>
                <a:cs typeface="Cambria Math"/>
              </a:rPr>
              <a:t>𝛼</a:t>
            </a:r>
            <a:r>
              <a:rPr sz="2925" spc="-15" baseline="-15669" dirty="0">
                <a:latin typeface="Cambria Math"/>
                <a:cs typeface="Cambria Math"/>
              </a:rPr>
              <a:t>𝑗</a:t>
            </a:r>
            <a:endParaRPr sz="2925" baseline="-15669">
              <a:latin typeface="Cambria Math"/>
              <a:cs typeface="Cambria Math"/>
            </a:endParaRPr>
          </a:p>
          <a:p>
            <a:pPr marL="368300" indent="-342900">
              <a:lnSpc>
                <a:spcPct val="100000"/>
              </a:lnSpc>
              <a:spcBef>
                <a:spcPts val="265"/>
              </a:spcBef>
              <a:buFont typeface="Arial MT"/>
              <a:buChar char="•"/>
              <a:tabLst>
                <a:tab pos="367665" algn="l"/>
                <a:tab pos="368300" algn="l"/>
              </a:tabLst>
            </a:pPr>
            <a:r>
              <a:rPr sz="2700" spc="-40" dirty="0">
                <a:latin typeface="Calibri"/>
                <a:cs typeface="Calibri"/>
              </a:rPr>
              <a:t>Tentukan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nilai</a:t>
            </a:r>
            <a:r>
              <a:rPr sz="2700" spc="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dan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H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sehingga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mbria Math"/>
                <a:cs typeface="Cambria Math"/>
              </a:rPr>
              <a:t>𝐿</a:t>
            </a:r>
            <a:r>
              <a:rPr sz="2700" spc="204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≤</a:t>
            </a:r>
            <a:r>
              <a:rPr sz="2700" spc="150" dirty="0">
                <a:latin typeface="Cambria Math"/>
                <a:cs typeface="Cambria Math"/>
              </a:rPr>
              <a:t> </a:t>
            </a:r>
            <a:r>
              <a:rPr sz="2700" spc="-10" dirty="0">
                <a:latin typeface="Cambria Math"/>
                <a:cs typeface="Cambria Math"/>
              </a:rPr>
              <a:t>𝛼</a:t>
            </a:r>
            <a:r>
              <a:rPr sz="2925" spc="-15" baseline="-15669" dirty="0">
                <a:latin typeface="Cambria Math"/>
                <a:cs typeface="Cambria Math"/>
              </a:rPr>
              <a:t>𝑗</a:t>
            </a:r>
            <a:r>
              <a:rPr sz="2925" spc="742" baseline="-15669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≤</a:t>
            </a:r>
            <a:r>
              <a:rPr sz="2700" spc="165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𝐻</a:t>
            </a:r>
            <a:endParaRPr sz="2700"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3134690"/>
            <a:ext cx="1208405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dirty="0">
                <a:latin typeface="Cambria Math"/>
                <a:cs typeface="Cambria Math"/>
              </a:rPr>
              <a:t>𝐿</a:t>
            </a:r>
            <a:r>
              <a:rPr sz="2700" spc="160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=</a:t>
            </a:r>
            <a:r>
              <a:rPr sz="2700" spc="105" dirty="0">
                <a:latin typeface="Cambria Math"/>
                <a:cs typeface="Cambria Math"/>
              </a:rPr>
              <a:t> </a:t>
            </a:r>
            <a:r>
              <a:rPr sz="2700" spc="-1095" dirty="0">
                <a:latin typeface="Cambria Math"/>
                <a:cs typeface="Cambria Math"/>
              </a:rPr>
              <a:t>ቐ</a:t>
            </a:r>
            <a:endParaRPr sz="2700">
              <a:latin typeface="Cambria Math"/>
              <a:cs typeface="Cambria Math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92532" y="2912110"/>
            <a:ext cx="1607185" cy="414655"/>
          </a:xfrm>
          <a:custGeom>
            <a:avLst/>
            <a:gdLst/>
            <a:ahLst/>
            <a:cxnLst/>
            <a:rect l="l" t="t" r="r" b="b"/>
            <a:pathLst>
              <a:path w="1607185" h="414654">
                <a:moveTo>
                  <a:pt x="1498340" y="0"/>
                </a:moveTo>
                <a:lnTo>
                  <a:pt x="1494149" y="13715"/>
                </a:lnTo>
                <a:lnTo>
                  <a:pt x="1513127" y="23576"/>
                </a:lnTo>
                <a:lnTo>
                  <a:pt x="1529677" y="37925"/>
                </a:lnTo>
                <a:lnTo>
                  <a:pt x="1555490" y="80137"/>
                </a:lnTo>
                <a:lnTo>
                  <a:pt x="1571095" y="137556"/>
                </a:lnTo>
                <a:lnTo>
                  <a:pt x="1576318" y="207263"/>
                </a:lnTo>
                <a:lnTo>
                  <a:pt x="1575010" y="243554"/>
                </a:lnTo>
                <a:lnTo>
                  <a:pt x="1564584" y="306990"/>
                </a:lnTo>
                <a:lnTo>
                  <a:pt x="1543798" y="357425"/>
                </a:lnTo>
                <a:lnTo>
                  <a:pt x="1513127" y="390572"/>
                </a:lnTo>
                <a:lnTo>
                  <a:pt x="1494149" y="400430"/>
                </a:lnTo>
                <a:lnTo>
                  <a:pt x="1498340" y="414274"/>
                </a:lnTo>
                <a:lnTo>
                  <a:pt x="1544552" y="389556"/>
                </a:lnTo>
                <a:lnTo>
                  <a:pt x="1578858" y="343026"/>
                </a:lnTo>
                <a:lnTo>
                  <a:pt x="1600067" y="280368"/>
                </a:lnTo>
                <a:lnTo>
                  <a:pt x="1607179" y="207137"/>
                </a:lnTo>
                <a:lnTo>
                  <a:pt x="1605397" y="169203"/>
                </a:lnTo>
                <a:lnTo>
                  <a:pt x="1591212" y="101195"/>
                </a:lnTo>
                <a:lnTo>
                  <a:pt x="1563187" y="45166"/>
                </a:lnTo>
                <a:lnTo>
                  <a:pt x="1522940" y="9594"/>
                </a:lnTo>
                <a:lnTo>
                  <a:pt x="1498340" y="0"/>
                </a:lnTo>
                <a:close/>
              </a:path>
              <a:path w="1607185" h="414654">
                <a:moveTo>
                  <a:pt x="108833" y="0"/>
                </a:moveTo>
                <a:lnTo>
                  <a:pt x="62620" y="24653"/>
                </a:lnTo>
                <a:lnTo>
                  <a:pt x="28315" y="71119"/>
                </a:lnTo>
                <a:lnTo>
                  <a:pt x="7106" y="133889"/>
                </a:lnTo>
                <a:lnTo>
                  <a:pt x="0" y="207263"/>
                </a:lnTo>
                <a:lnTo>
                  <a:pt x="1776" y="245068"/>
                </a:lnTo>
                <a:lnTo>
                  <a:pt x="15960" y="313025"/>
                </a:lnTo>
                <a:lnTo>
                  <a:pt x="43985" y="369036"/>
                </a:lnTo>
                <a:lnTo>
                  <a:pt x="84232" y="404623"/>
                </a:lnTo>
                <a:lnTo>
                  <a:pt x="108833" y="414274"/>
                </a:lnTo>
                <a:lnTo>
                  <a:pt x="113024" y="400430"/>
                </a:lnTo>
                <a:lnTo>
                  <a:pt x="94027" y="390572"/>
                </a:lnTo>
                <a:lnTo>
                  <a:pt x="77448" y="376237"/>
                </a:lnTo>
                <a:lnTo>
                  <a:pt x="51683" y="334137"/>
                </a:lnTo>
                <a:lnTo>
                  <a:pt x="36077" y="276796"/>
                </a:lnTo>
                <a:lnTo>
                  <a:pt x="30859" y="207137"/>
                </a:lnTo>
                <a:lnTo>
                  <a:pt x="32162" y="170880"/>
                </a:lnTo>
                <a:lnTo>
                  <a:pt x="42588" y="107305"/>
                </a:lnTo>
                <a:lnTo>
                  <a:pt x="63321" y="56774"/>
                </a:lnTo>
                <a:lnTo>
                  <a:pt x="94027" y="23576"/>
                </a:lnTo>
                <a:lnTo>
                  <a:pt x="113024" y="13715"/>
                </a:lnTo>
                <a:lnTo>
                  <a:pt x="1088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947792" y="2740024"/>
            <a:ext cx="1789430" cy="109283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60"/>
              </a:spcBef>
            </a:pPr>
            <a:r>
              <a:rPr sz="2700" spc="-5" dirty="0">
                <a:latin typeface="Cambria Math"/>
                <a:cs typeface="Cambria Math"/>
              </a:rPr>
              <a:t>𝑗𝑖𝑘𝑎</a:t>
            </a:r>
            <a:r>
              <a:rPr sz="2700" spc="45" dirty="0">
                <a:latin typeface="Cambria Math"/>
                <a:cs typeface="Cambria Math"/>
              </a:rPr>
              <a:t> </a:t>
            </a:r>
            <a:r>
              <a:rPr sz="2700" spc="-10" dirty="0">
                <a:latin typeface="Cambria Math"/>
                <a:cs typeface="Cambria Math"/>
              </a:rPr>
              <a:t>𝑦</a:t>
            </a:r>
            <a:r>
              <a:rPr sz="2925" spc="-15" baseline="-15669" dirty="0">
                <a:latin typeface="Cambria Math"/>
                <a:cs typeface="Cambria Math"/>
              </a:rPr>
              <a:t>𝑖</a:t>
            </a:r>
            <a:r>
              <a:rPr sz="2925" spc="697" baseline="-15669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=</a:t>
            </a:r>
            <a:r>
              <a:rPr sz="2700" spc="114" dirty="0">
                <a:latin typeface="Cambria Math"/>
                <a:cs typeface="Cambria Math"/>
              </a:rPr>
              <a:t> </a:t>
            </a:r>
            <a:r>
              <a:rPr sz="2700" spc="-10" dirty="0">
                <a:latin typeface="Cambria Math"/>
                <a:cs typeface="Cambria Math"/>
              </a:rPr>
              <a:t>𝑦</a:t>
            </a:r>
            <a:r>
              <a:rPr sz="2925" spc="-15" baseline="-15669" dirty="0">
                <a:latin typeface="Cambria Math"/>
                <a:cs typeface="Cambria Math"/>
              </a:rPr>
              <a:t>𝑗</a:t>
            </a:r>
            <a:endParaRPr sz="2925" baseline="-15669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965"/>
              </a:spcBef>
            </a:pPr>
            <a:r>
              <a:rPr sz="2700" spc="-5" dirty="0">
                <a:latin typeface="Cambria Math"/>
                <a:cs typeface="Cambria Math"/>
              </a:rPr>
              <a:t>𝑗𝑖𝑘𝑎</a:t>
            </a:r>
            <a:r>
              <a:rPr sz="2700" spc="45" dirty="0">
                <a:latin typeface="Cambria Math"/>
                <a:cs typeface="Cambria Math"/>
              </a:rPr>
              <a:t> </a:t>
            </a:r>
            <a:r>
              <a:rPr sz="2700" spc="-10" dirty="0">
                <a:latin typeface="Cambria Math"/>
                <a:cs typeface="Cambria Math"/>
              </a:rPr>
              <a:t>𝑦</a:t>
            </a:r>
            <a:r>
              <a:rPr sz="2925" spc="-15" baseline="-15669" dirty="0">
                <a:latin typeface="Cambria Math"/>
                <a:cs typeface="Cambria Math"/>
              </a:rPr>
              <a:t>𝑖</a:t>
            </a:r>
            <a:r>
              <a:rPr sz="2925" spc="697" baseline="-15669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≠</a:t>
            </a:r>
            <a:r>
              <a:rPr sz="2700" spc="114" dirty="0">
                <a:latin typeface="Cambria Math"/>
                <a:cs typeface="Cambria Math"/>
              </a:rPr>
              <a:t> </a:t>
            </a:r>
            <a:r>
              <a:rPr sz="2700" spc="-10" dirty="0">
                <a:latin typeface="Cambria Math"/>
                <a:cs typeface="Cambria Math"/>
              </a:rPr>
              <a:t>𝑦</a:t>
            </a:r>
            <a:r>
              <a:rPr sz="2925" spc="-15" baseline="-15669" dirty="0">
                <a:latin typeface="Cambria Math"/>
                <a:cs typeface="Cambria Math"/>
              </a:rPr>
              <a:t>𝑗</a:t>
            </a:r>
            <a:endParaRPr sz="2925" baseline="-15669">
              <a:latin typeface="Cambria Math"/>
              <a:cs typeface="Cambria Math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78588" y="3445509"/>
            <a:ext cx="2233930" cy="414655"/>
          </a:xfrm>
          <a:custGeom>
            <a:avLst/>
            <a:gdLst/>
            <a:ahLst/>
            <a:cxnLst/>
            <a:rect l="l" t="t" r="r" b="b"/>
            <a:pathLst>
              <a:path w="2233929" h="414654">
                <a:moveTo>
                  <a:pt x="2124704" y="0"/>
                </a:moveTo>
                <a:lnTo>
                  <a:pt x="2120513" y="13715"/>
                </a:lnTo>
                <a:lnTo>
                  <a:pt x="2139491" y="23576"/>
                </a:lnTo>
                <a:lnTo>
                  <a:pt x="2156041" y="37925"/>
                </a:lnTo>
                <a:lnTo>
                  <a:pt x="2181854" y="80137"/>
                </a:lnTo>
                <a:lnTo>
                  <a:pt x="2197459" y="137556"/>
                </a:lnTo>
                <a:lnTo>
                  <a:pt x="2202682" y="207263"/>
                </a:lnTo>
                <a:lnTo>
                  <a:pt x="2201374" y="243554"/>
                </a:lnTo>
                <a:lnTo>
                  <a:pt x="2190948" y="306990"/>
                </a:lnTo>
                <a:lnTo>
                  <a:pt x="2170162" y="357425"/>
                </a:lnTo>
                <a:lnTo>
                  <a:pt x="2139491" y="390572"/>
                </a:lnTo>
                <a:lnTo>
                  <a:pt x="2120513" y="400431"/>
                </a:lnTo>
                <a:lnTo>
                  <a:pt x="2124704" y="414273"/>
                </a:lnTo>
                <a:lnTo>
                  <a:pt x="2170916" y="389556"/>
                </a:lnTo>
                <a:lnTo>
                  <a:pt x="2205222" y="343026"/>
                </a:lnTo>
                <a:lnTo>
                  <a:pt x="2226431" y="280368"/>
                </a:lnTo>
                <a:lnTo>
                  <a:pt x="2233543" y="207137"/>
                </a:lnTo>
                <a:lnTo>
                  <a:pt x="2231761" y="169203"/>
                </a:lnTo>
                <a:lnTo>
                  <a:pt x="2217576" y="101195"/>
                </a:lnTo>
                <a:lnTo>
                  <a:pt x="2189551" y="45166"/>
                </a:lnTo>
                <a:lnTo>
                  <a:pt x="2149304" y="9594"/>
                </a:lnTo>
                <a:lnTo>
                  <a:pt x="2124704" y="0"/>
                </a:lnTo>
                <a:close/>
              </a:path>
              <a:path w="2233929" h="414654">
                <a:moveTo>
                  <a:pt x="108833" y="0"/>
                </a:moveTo>
                <a:lnTo>
                  <a:pt x="62620" y="24653"/>
                </a:lnTo>
                <a:lnTo>
                  <a:pt x="28315" y="71119"/>
                </a:lnTo>
                <a:lnTo>
                  <a:pt x="7106" y="133889"/>
                </a:lnTo>
                <a:lnTo>
                  <a:pt x="0" y="207263"/>
                </a:lnTo>
                <a:lnTo>
                  <a:pt x="1776" y="245068"/>
                </a:lnTo>
                <a:lnTo>
                  <a:pt x="15960" y="313025"/>
                </a:lnTo>
                <a:lnTo>
                  <a:pt x="43985" y="369036"/>
                </a:lnTo>
                <a:lnTo>
                  <a:pt x="84232" y="404623"/>
                </a:lnTo>
                <a:lnTo>
                  <a:pt x="108833" y="414273"/>
                </a:lnTo>
                <a:lnTo>
                  <a:pt x="113024" y="400431"/>
                </a:lnTo>
                <a:lnTo>
                  <a:pt x="94027" y="390572"/>
                </a:lnTo>
                <a:lnTo>
                  <a:pt x="77448" y="376237"/>
                </a:lnTo>
                <a:lnTo>
                  <a:pt x="51683" y="334137"/>
                </a:lnTo>
                <a:lnTo>
                  <a:pt x="36077" y="276796"/>
                </a:lnTo>
                <a:lnTo>
                  <a:pt x="30859" y="207137"/>
                </a:lnTo>
                <a:lnTo>
                  <a:pt x="32162" y="170880"/>
                </a:lnTo>
                <a:lnTo>
                  <a:pt x="42588" y="107305"/>
                </a:lnTo>
                <a:lnTo>
                  <a:pt x="63321" y="56774"/>
                </a:lnTo>
                <a:lnTo>
                  <a:pt x="94027" y="23576"/>
                </a:lnTo>
                <a:lnTo>
                  <a:pt x="113024" y="13715"/>
                </a:lnTo>
                <a:lnTo>
                  <a:pt x="1088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93417" y="2740024"/>
            <a:ext cx="2818765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313690">
              <a:lnSpc>
                <a:spcPct val="129700"/>
              </a:lnSpc>
              <a:spcBef>
                <a:spcPts val="100"/>
              </a:spcBef>
              <a:tabLst>
                <a:tab pos="808990" algn="l"/>
                <a:tab pos="1122680" algn="l"/>
              </a:tabLst>
            </a:pPr>
            <a:r>
              <a:rPr sz="2700" spc="-5" dirty="0">
                <a:latin typeface="Cambria Math"/>
                <a:cs typeface="Cambria Math"/>
              </a:rPr>
              <a:t>ma</a:t>
            </a:r>
            <a:r>
              <a:rPr sz="2700" dirty="0">
                <a:latin typeface="Cambria Math"/>
                <a:cs typeface="Cambria Math"/>
              </a:rPr>
              <a:t>x	</a:t>
            </a:r>
            <a:r>
              <a:rPr sz="2700" spc="5" dirty="0">
                <a:latin typeface="Cambria Math"/>
                <a:cs typeface="Cambria Math"/>
              </a:rPr>
              <a:t>0</a:t>
            </a:r>
            <a:r>
              <a:rPr sz="2700" dirty="0">
                <a:latin typeface="Cambria Math"/>
                <a:cs typeface="Cambria Math"/>
              </a:rPr>
              <a:t>,</a:t>
            </a:r>
            <a:r>
              <a:rPr sz="2700" spc="-145" dirty="0">
                <a:latin typeface="Cambria Math"/>
                <a:cs typeface="Cambria Math"/>
              </a:rPr>
              <a:t> </a:t>
            </a:r>
            <a:r>
              <a:rPr sz="2700" spc="-240" dirty="0">
                <a:latin typeface="Cambria Math"/>
                <a:cs typeface="Cambria Math"/>
              </a:rPr>
              <a:t>𝛼</a:t>
            </a:r>
            <a:r>
              <a:rPr sz="2925" spc="922" baseline="-15669" dirty="0">
                <a:latin typeface="Cambria Math"/>
                <a:cs typeface="Cambria Math"/>
              </a:rPr>
              <a:t>𝑗</a:t>
            </a:r>
            <a:r>
              <a:rPr sz="2925" baseline="-15669" dirty="0">
                <a:latin typeface="Cambria Math"/>
                <a:cs typeface="Cambria Math"/>
              </a:rPr>
              <a:t> </a:t>
            </a:r>
            <a:r>
              <a:rPr sz="2925" spc="-120" baseline="-15669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− 𝛼</a:t>
            </a:r>
            <a:r>
              <a:rPr sz="2925" spc="202" baseline="-15669" dirty="0">
                <a:latin typeface="Cambria Math"/>
                <a:cs typeface="Cambria Math"/>
              </a:rPr>
              <a:t>𝑖  </a:t>
            </a:r>
            <a:r>
              <a:rPr sz="2700" spc="-5" dirty="0">
                <a:latin typeface="Cambria Math"/>
                <a:cs typeface="Cambria Math"/>
              </a:rPr>
              <a:t>ma</a:t>
            </a:r>
            <a:r>
              <a:rPr sz="2700" dirty="0">
                <a:latin typeface="Cambria Math"/>
                <a:cs typeface="Cambria Math"/>
              </a:rPr>
              <a:t>x	</a:t>
            </a:r>
            <a:r>
              <a:rPr sz="2700" spc="5" dirty="0">
                <a:latin typeface="Cambria Math"/>
                <a:cs typeface="Cambria Math"/>
              </a:rPr>
              <a:t>0</a:t>
            </a:r>
            <a:r>
              <a:rPr sz="2700" dirty="0">
                <a:latin typeface="Cambria Math"/>
                <a:cs typeface="Cambria Math"/>
              </a:rPr>
              <a:t>,</a:t>
            </a:r>
            <a:r>
              <a:rPr sz="2700" spc="-145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𝛼</a:t>
            </a:r>
            <a:r>
              <a:rPr sz="2925" spc="337" baseline="-15669" dirty="0">
                <a:latin typeface="Cambria Math"/>
                <a:cs typeface="Cambria Math"/>
              </a:rPr>
              <a:t>𝑖</a:t>
            </a:r>
            <a:r>
              <a:rPr sz="2925" baseline="-15669" dirty="0">
                <a:latin typeface="Cambria Math"/>
                <a:cs typeface="Cambria Math"/>
              </a:rPr>
              <a:t> </a:t>
            </a:r>
            <a:r>
              <a:rPr sz="2925" spc="-127" baseline="-15669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+ </a:t>
            </a:r>
            <a:r>
              <a:rPr sz="2700" spc="-240" dirty="0">
                <a:latin typeface="Cambria Math"/>
                <a:cs typeface="Cambria Math"/>
              </a:rPr>
              <a:t>𝛼</a:t>
            </a:r>
            <a:r>
              <a:rPr sz="2925" spc="922" baseline="-15669" dirty="0">
                <a:latin typeface="Cambria Math"/>
                <a:cs typeface="Cambria Math"/>
              </a:rPr>
              <a:t>𝑗</a:t>
            </a:r>
            <a:r>
              <a:rPr sz="2925" baseline="-15669" dirty="0">
                <a:latin typeface="Cambria Math"/>
                <a:cs typeface="Cambria Math"/>
              </a:rPr>
              <a:t> </a:t>
            </a:r>
            <a:r>
              <a:rPr sz="2925" spc="-120" baseline="-15669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− 𝐶</a:t>
            </a:r>
            <a:endParaRPr sz="27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5940" y="4711445"/>
            <a:ext cx="1460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latin typeface="Arial MT"/>
                <a:cs typeface="Arial MT"/>
              </a:rPr>
              <a:t>•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04497" y="4489450"/>
            <a:ext cx="2262505" cy="414655"/>
          </a:xfrm>
          <a:custGeom>
            <a:avLst/>
            <a:gdLst/>
            <a:ahLst/>
            <a:cxnLst/>
            <a:rect l="l" t="t" r="r" b="b"/>
            <a:pathLst>
              <a:path w="2262504" h="414654">
                <a:moveTo>
                  <a:pt x="2153660" y="0"/>
                </a:moveTo>
                <a:lnTo>
                  <a:pt x="2149469" y="13716"/>
                </a:lnTo>
                <a:lnTo>
                  <a:pt x="2168447" y="23576"/>
                </a:lnTo>
                <a:lnTo>
                  <a:pt x="2184997" y="37925"/>
                </a:lnTo>
                <a:lnTo>
                  <a:pt x="2210810" y="80137"/>
                </a:lnTo>
                <a:lnTo>
                  <a:pt x="2226415" y="137556"/>
                </a:lnTo>
                <a:lnTo>
                  <a:pt x="2231638" y="207263"/>
                </a:lnTo>
                <a:lnTo>
                  <a:pt x="2230330" y="243554"/>
                </a:lnTo>
                <a:lnTo>
                  <a:pt x="2219904" y="306990"/>
                </a:lnTo>
                <a:lnTo>
                  <a:pt x="2199118" y="357425"/>
                </a:lnTo>
                <a:lnTo>
                  <a:pt x="2168447" y="390572"/>
                </a:lnTo>
                <a:lnTo>
                  <a:pt x="2149469" y="400431"/>
                </a:lnTo>
                <a:lnTo>
                  <a:pt x="2153660" y="414274"/>
                </a:lnTo>
                <a:lnTo>
                  <a:pt x="2199872" y="389556"/>
                </a:lnTo>
                <a:lnTo>
                  <a:pt x="2234178" y="343026"/>
                </a:lnTo>
                <a:lnTo>
                  <a:pt x="2255387" y="280368"/>
                </a:lnTo>
                <a:lnTo>
                  <a:pt x="2262499" y="207137"/>
                </a:lnTo>
                <a:lnTo>
                  <a:pt x="2260717" y="169203"/>
                </a:lnTo>
                <a:lnTo>
                  <a:pt x="2246532" y="101195"/>
                </a:lnTo>
                <a:lnTo>
                  <a:pt x="2218507" y="45166"/>
                </a:lnTo>
                <a:lnTo>
                  <a:pt x="2178260" y="9594"/>
                </a:lnTo>
                <a:lnTo>
                  <a:pt x="2153660" y="0"/>
                </a:lnTo>
                <a:close/>
              </a:path>
              <a:path w="2262504" h="414654">
                <a:moveTo>
                  <a:pt x="108833" y="0"/>
                </a:moveTo>
                <a:lnTo>
                  <a:pt x="62620" y="24653"/>
                </a:lnTo>
                <a:lnTo>
                  <a:pt x="28315" y="71119"/>
                </a:lnTo>
                <a:lnTo>
                  <a:pt x="7106" y="133889"/>
                </a:lnTo>
                <a:lnTo>
                  <a:pt x="0" y="207263"/>
                </a:lnTo>
                <a:lnTo>
                  <a:pt x="1776" y="245068"/>
                </a:lnTo>
                <a:lnTo>
                  <a:pt x="15960" y="313025"/>
                </a:lnTo>
                <a:lnTo>
                  <a:pt x="43985" y="369036"/>
                </a:lnTo>
                <a:lnTo>
                  <a:pt x="84232" y="404623"/>
                </a:lnTo>
                <a:lnTo>
                  <a:pt x="108833" y="414274"/>
                </a:lnTo>
                <a:lnTo>
                  <a:pt x="113024" y="400431"/>
                </a:lnTo>
                <a:lnTo>
                  <a:pt x="94027" y="390572"/>
                </a:lnTo>
                <a:lnTo>
                  <a:pt x="77448" y="376237"/>
                </a:lnTo>
                <a:lnTo>
                  <a:pt x="51683" y="334137"/>
                </a:lnTo>
                <a:lnTo>
                  <a:pt x="36077" y="276796"/>
                </a:lnTo>
                <a:lnTo>
                  <a:pt x="30859" y="207137"/>
                </a:lnTo>
                <a:lnTo>
                  <a:pt x="32162" y="170880"/>
                </a:lnTo>
                <a:lnTo>
                  <a:pt x="42588" y="107305"/>
                </a:lnTo>
                <a:lnTo>
                  <a:pt x="63321" y="56774"/>
                </a:lnTo>
                <a:lnTo>
                  <a:pt x="94027" y="23576"/>
                </a:lnTo>
                <a:lnTo>
                  <a:pt x="113024" y="13716"/>
                </a:lnTo>
                <a:lnTo>
                  <a:pt x="1088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002657" y="4317139"/>
            <a:ext cx="1789430" cy="1093470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65"/>
              </a:spcBef>
            </a:pPr>
            <a:r>
              <a:rPr sz="2700" spc="-5" dirty="0">
                <a:latin typeface="Cambria Math"/>
                <a:cs typeface="Cambria Math"/>
              </a:rPr>
              <a:t>𝑗𝑖𝑘𝑎</a:t>
            </a:r>
            <a:r>
              <a:rPr sz="2700" spc="40" dirty="0">
                <a:latin typeface="Cambria Math"/>
                <a:cs typeface="Cambria Math"/>
              </a:rPr>
              <a:t> </a:t>
            </a:r>
            <a:r>
              <a:rPr sz="2700" spc="-10" dirty="0">
                <a:latin typeface="Cambria Math"/>
                <a:cs typeface="Cambria Math"/>
              </a:rPr>
              <a:t>𝑦</a:t>
            </a:r>
            <a:r>
              <a:rPr sz="2925" spc="-15" baseline="-15669" dirty="0">
                <a:latin typeface="Cambria Math"/>
                <a:cs typeface="Cambria Math"/>
              </a:rPr>
              <a:t>𝑖</a:t>
            </a:r>
            <a:r>
              <a:rPr sz="2925" spc="705" baseline="-15669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=</a:t>
            </a:r>
            <a:r>
              <a:rPr sz="2700" spc="114" dirty="0">
                <a:latin typeface="Cambria Math"/>
                <a:cs typeface="Cambria Math"/>
              </a:rPr>
              <a:t> </a:t>
            </a:r>
            <a:r>
              <a:rPr sz="2700" spc="-10" dirty="0">
                <a:latin typeface="Cambria Math"/>
                <a:cs typeface="Cambria Math"/>
              </a:rPr>
              <a:t>𝑦</a:t>
            </a:r>
            <a:r>
              <a:rPr sz="2925" spc="-15" baseline="-15669" dirty="0">
                <a:latin typeface="Cambria Math"/>
                <a:cs typeface="Cambria Math"/>
              </a:rPr>
              <a:t>𝑗</a:t>
            </a:r>
            <a:endParaRPr sz="2925" baseline="-15669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960"/>
              </a:spcBef>
            </a:pPr>
            <a:r>
              <a:rPr sz="2700" spc="-5" dirty="0">
                <a:latin typeface="Cambria Math"/>
                <a:cs typeface="Cambria Math"/>
              </a:rPr>
              <a:t>𝑗𝑖𝑘𝑎</a:t>
            </a:r>
            <a:r>
              <a:rPr sz="2700" spc="45" dirty="0">
                <a:latin typeface="Cambria Math"/>
                <a:cs typeface="Cambria Math"/>
              </a:rPr>
              <a:t> </a:t>
            </a:r>
            <a:r>
              <a:rPr sz="2700" spc="-10" dirty="0">
                <a:latin typeface="Cambria Math"/>
                <a:cs typeface="Cambria Math"/>
              </a:rPr>
              <a:t>𝑦</a:t>
            </a:r>
            <a:r>
              <a:rPr sz="2925" spc="-15" baseline="-15669" dirty="0">
                <a:latin typeface="Cambria Math"/>
                <a:cs typeface="Cambria Math"/>
              </a:rPr>
              <a:t>𝑖</a:t>
            </a:r>
            <a:r>
              <a:rPr sz="2925" spc="697" baseline="-15669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≠</a:t>
            </a:r>
            <a:r>
              <a:rPr sz="2700" spc="114" dirty="0">
                <a:latin typeface="Cambria Math"/>
                <a:cs typeface="Cambria Math"/>
              </a:rPr>
              <a:t> </a:t>
            </a:r>
            <a:r>
              <a:rPr sz="2700" spc="-10" dirty="0">
                <a:latin typeface="Cambria Math"/>
                <a:cs typeface="Cambria Math"/>
              </a:rPr>
              <a:t>𝑦</a:t>
            </a:r>
            <a:r>
              <a:rPr sz="2925" spc="-15" baseline="-15669" dirty="0">
                <a:latin typeface="Cambria Math"/>
                <a:cs typeface="Cambria Math"/>
              </a:rPr>
              <a:t>𝑗</a:t>
            </a:r>
            <a:endParaRPr sz="2925" baseline="-15669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718441" y="5022850"/>
            <a:ext cx="1635125" cy="414655"/>
          </a:xfrm>
          <a:custGeom>
            <a:avLst/>
            <a:gdLst/>
            <a:ahLst/>
            <a:cxnLst/>
            <a:rect l="l" t="t" r="r" b="b"/>
            <a:pathLst>
              <a:path w="1635125" h="414654">
                <a:moveTo>
                  <a:pt x="1525772" y="0"/>
                </a:moveTo>
                <a:lnTo>
                  <a:pt x="1521581" y="13716"/>
                </a:lnTo>
                <a:lnTo>
                  <a:pt x="1540559" y="23576"/>
                </a:lnTo>
                <a:lnTo>
                  <a:pt x="1557109" y="37925"/>
                </a:lnTo>
                <a:lnTo>
                  <a:pt x="1582922" y="80137"/>
                </a:lnTo>
                <a:lnTo>
                  <a:pt x="1598527" y="137556"/>
                </a:lnTo>
                <a:lnTo>
                  <a:pt x="1603750" y="207263"/>
                </a:lnTo>
                <a:lnTo>
                  <a:pt x="1602442" y="243554"/>
                </a:lnTo>
                <a:lnTo>
                  <a:pt x="1592016" y="306990"/>
                </a:lnTo>
                <a:lnTo>
                  <a:pt x="1571230" y="357425"/>
                </a:lnTo>
                <a:lnTo>
                  <a:pt x="1540559" y="390572"/>
                </a:lnTo>
                <a:lnTo>
                  <a:pt x="1521581" y="400431"/>
                </a:lnTo>
                <a:lnTo>
                  <a:pt x="1525772" y="414274"/>
                </a:lnTo>
                <a:lnTo>
                  <a:pt x="1571984" y="389556"/>
                </a:lnTo>
                <a:lnTo>
                  <a:pt x="1606290" y="343027"/>
                </a:lnTo>
                <a:lnTo>
                  <a:pt x="1627499" y="280368"/>
                </a:lnTo>
                <a:lnTo>
                  <a:pt x="1634611" y="207137"/>
                </a:lnTo>
                <a:lnTo>
                  <a:pt x="1632829" y="169203"/>
                </a:lnTo>
                <a:lnTo>
                  <a:pt x="1618644" y="101195"/>
                </a:lnTo>
                <a:lnTo>
                  <a:pt x="1590619" y="45166"/>
                </a:lnTo>
                <a:lnTo>
                  <a:pt x="1550372" y="9594"/>
                </a:lnTo>
                <a:lnTo>
                  <a:pt x="1525772" y="0"/>
                </a:lnTo>
                <a:close/>
              </a:path>
              <a:path w="1635125" h="414654">
                <a:moveTo>
                  <a:pt x="108833" y="0"/>
                </a:moveTo>
                <a:lnTo>
                  <a:pt x="62620" y="24653"/>
                </a:lnTo>
                <a:lnTo>
                  <a:pt x="28315" y="71119"/>
                </a:lnTo>
                <a:lnTo>
                  <a:pt x="7106" y="133889"/>
                </a:lnTo>
                <a:lnTo>
                  <a:pt x="0" y="207263"/>
                </a:lnTo>
                <a:lnTo>
                  <a:pt x="1776" y="245068"/>
                </a:lnTo>
                <a:lnTo>
                  <a:pt x="15960" y="313025"/>
                </a:lnTo>
                <a:lnTo>
                  <a:pt x="43985" y="369036"/>
                </a:lnTo>
                <a:lnTo>
                  <a:pt x="84232" y="404623"/>
                </a:lnTo>
                <a:lnTo>
                  <a:pt x="108833" y="414274"/>
                </a:lnTo>
                <a:lnTo>
                  <a:pt x="113024" y="400431"/>
                </a:lnTo>
                <a:lnTo>
                  <a:pt x="94027" y="390572"/>
                </a:lnTo>
                <a:lnTo>
                  <a:pt x="77448" y="376237"/>
                </a:lnTo>
                <a:lnTo>
                  <a:pt x="51683" y="334137"/>
                </a:lnTo>
                <a:lnTo>
                  <a:pt x="36077" y="276796"/>
                </a:lnTo>
                <a:lnTo>
                  <a:pt x="30859" y="207137"/>
                </a:lnTo>
                <a:lnTo>
                  <a:pt x="32162" y="170880"/>
                </a:lnTo>
                <a:lnTo>
                  <a:pt x="42588" y="107305"/>
                </a:lnTo>
                <a:lnTo>
                  <a:pt x="63321" y="56774"/>
                </a:lnTo>
                <a:lnTo>
                  <a:pt x="94027" y="23576"/>
                </a:lnTo>
                <a:lnTo>
                  <a:pt x="113024" y="13716"/>
                </a:lnTo>
                <a:lnTo>
                  <a:pt x="1088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53439" y="4439488"/>
            <a:ext cx="3705225" cy="97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8055">
              <a:lnSpc>
                <a:spcPts val="2695"/>
              </a:lnSpc>
              <a:spcBef>
                <a:spcPts val="100"/>
              </a:spcBef>
              <a:tabLst>
                <a:tab pos="1674495" algn="l"/>
              </a:tabLst>
            </a:pPr>
            <a:r>
              <a:rPr sz="2700" spc="-5" dirty="0">
                <a:latin typeface="Cambria Math"/>
                <a:cs typeface="Cambria Math"/>
              </a:rPr>
              <a:t>mi</a:t>
            </a:r>
            <a:r>
              <a:rPr sz="2700" dirty="0">
                <a:latin typeface="Cambria Math"/>
                <a:cs typeface="Cambria Math"/>
              </a:rPr>
              <a:t>n	</a:t>
            </a:r>
            <a:r>
              <a:rPr sz="2700" spc="114" dirty="0">
                <a:latin typeface="Cambria Math"/>
                <a:cs typeface="Cambria Math"/>
              </a:rPr>
              <a:t>𝐶</a:t>
            </a:r>
            <a:r>
              <a:rPr sz="2700" dirty="0">
                <a:latin typeface="Cambria Math"/>
                <a:cs typeface="Cambria Math"/>
              </a:rPr>
              <a:t>,</a:t>
            </a:r>
            <a:r>
              <a:rPr sz="2700" spc="-150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𝐶</a:t>
            </a:r>
            <a:r>
              <a:rPr sz="2700" spc="130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+</a:t>
            </a:r>
            <a:r>
              <a:rPr sz="2700" spc="-10" dirty="0">
                <a:latin typeface="Cambria Math"/>
                <a:cs typeface="Cambria Math"/>
              </a:rPr>
              <a:t> </a:t>
            </a:r>
            <a:r>
              <a:rPr sz="2700" spc="-245" dirty="0">
                <a:latin typeface="Cambria Math"/>
                <a:cs typeface="Cambria Math"/>
              </a:rPr>
              <a:t>𝛼</a:t>
            </a:r>
            <a:r>
              <a:rPr sz="2925" spc="930" baseline="-15669" dirty="0">
                <a:latin typeface="Cambria Math"/>
                <a:cs typeface="Cambria Math"/>
              </a:rPr>
              <a:t>𝑗</a:t>
            </a:r>
            <a:r>
              <a:rPr sz="2925" baseline="-15669" dirty="0">
                <a:latin typeface="Cambria Math"/>
                <a:cs typeface="Cambria Math"/>
              </a:rPr>
              <a:t> </a:t>
            </a:r>
            <a:r>
              <a:rPr sz="2925" spc="-104" baseline="-15669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−</a:t>
            </a:r>
            <a:r>
              <a:rPr sz="2700" spc="-10" dirty="0">
                <a:latin typeface="Cambria Math"/>
                <a:cs typeface="Cambria Math"/>
              </a:rPr>
              <a:t> </a:t>
            </a:r>
            <a:r>
              <a:rPr sz="2700" spc="-5" dirty="0">
                <a:latin typeface="Cambria Math"/>
                <a:cs typeface="Cambria Math"/>
              </a:rPr>
              <a:t>𝛼</a:t>
            </a:r>
            <a:r>
              <a:rPr sz="2925" spc="337" baseline="-15669" dirty="0">
                <a:latin typeface="Cambria Math"/>
                <a:cs typeface="Cambria Math"/>
              </a:rPr>
              <a:t>𝑖</a:t>
            </a:r>
            <a:endParaRPr sz="2925" baseline="-15669">
              <a:latin typeface="Cambria Math"/>
              <a:cs typeface="Cambria Math"/>
            </a:endParaRPr>
          </a:p>
          <a:p>
            <a:pPr marL="38100">
              <a:lnSpc>
                <a:spcPts val="2100"/>
              </a:lnSpc>
            </a:pPr>
            <a:r>
              <a:rPr sz="2700" dirty="0">
                <a:latin typeface="Cambria Math"/>
                <a:cs typeface="Cambria Math"/>
              </a:rPr>
              <a:t>𝐻</a:t>
            </a:r>
            <a:r>
              <a:rPr sz="2700" spc="200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=</a:t>
            </a:r>
            <a:r>
              <a:rPr sz="2700" spc="114" dirty="0">
                <a:latin typeface="Cambria Math"/>
                <a:cs typeface="Cambria Math"/>
              </a:rPr>
              <a:t> </a:t>
            </a:r>
            <a:r>
              <a:rPr sz="2700" spc="-1095" dirty="0">
                <a:latin typeface="Cambria Math"/>
                <a:cs typeface="Cambria Math"/>
              </a:rPr>
              <a:t>ቐ</a:t>
            </a:r>
            <a:endParaRPr sz="2700">
              <a:latin typeface="Cambria Math"/>
              <a:cs typeface="Cambria Math"/>
            </a:endParaRPr>
          </a:p>
          <a:p>
            <a:pPr marL="1261745">
              <a:lnSpc>
                <a:spcPts val="2645"/>
              </a:lnSpc>
              <a:tabLst>
                <a:tab pos="1988820" algn="l"/>
              </a:tabLst>
            </a:pPr>
            <a:r>
              <a:rPr sz="2700" spc="-5" dirty="0">
                <a:latin typeface="Cambria Math"/>
                <a:cs typeface="Cambria Math"/>
              </a:rPr>
              <a:t>mi</a:t>
            </a:r>
            <a:r>
              <a:rPr sz="2700" dirty="0">
                <a:latin typeface="Cambria Math"/>
                <a:cs typeface="Cambria Math"/>
              </a:rPr>
              <a:t>n	</a:t>
            </a:r>
            <a:r>
              <a:rPr sz="2700" spc="114" dirty="0">
                <a:latin typeface="Cambria Math"/>
                <a:cs typeface="Cambria Math"/>
              </a:rPr>
              <a:t>𝐶</a:t>
            </a:r>
            <a:r>
              <a:rPr sz="2700" dirty="0">
                <a:latin typeface="Cambria Math"/>
                <a:cs typeface="Cambria Math"/>
              </a:rPr>
              <a:t>,</a:t>
            </a:r>
            <a:r>
              <a:rPr sz="2700" spc="-155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𝛼</a:t>
            </a:r>
            <a:r>
              <a:rPr sz="2925" spc="337" baseline="-15669" dirty="0">
                <a:latin typeface="Cambria Math"/>
                <a:cs typeface="Cambria Math"/>
              </a:rPr>
              <a:t>𝑖</a:t>
            </a:r>
            <a:r>
              <a:rPr sz="2925" baseline="-15669" dirty="0">
                <a:latin typeface="Cambria Math"/>
                <a:cs typeface="Cambria Math"/>
              </a:rPr>
              <a:t> </a:t>
            </a:r>
            <a:r>
              <a:rPr sz="2925" spc="-112" baseline="-15669" dirty="0">
                <a:latin typeface="Cambria Math"/>
                <a:cs typeface="Cambria Math"/>
              </a:rPr>
              <a:t> </a:t>
            </a:r>
            <a:r>
              <a:rPr sz="2700" dirty="0">
                <a:latin typeface="Cambria Math"/>
                <a:cs typeface="Cambria Math"/>
              </a:rPr>
              <a:t>+ </a:t>
            </a:r>
            <a:r>
              <a:rPr sz="2700" spc="-240" dirty="0">
                <a:latin typeface="Cambria Math"/>
                <a:cs typeface="Cambria Math"/>
              </a:rPr>
              <a:t>𝛼</a:t>
            </a:r>
            <a:r>
              <a:rPr sz="2925" spc="922" baseline="-15669" dirty="0">
                <a:latin typeface="Cambria Math"/>
                <a:cs typeface="Cambria Math"/>
              </a:rPr>
              <a:t>𝑗</a:t>
            </a:r>
            <a:endParaRPr sz="2925" baseline="-15669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940" y="5573979"/>
            <a:ext cx="734060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15" dirty="0">
                <a:latin typeface="Calibri"/>
                <a:cs typeface="Calibri"/>
                <a:hlinkClick r:id="rId2"/>
              </a:rPr>
              <a:t>www.stanford.edu/class/cs229/materials/smo.pdf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1617" y="461899"/>
            <a:ext cx="15392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SMO</a:t>
            </a:r>
            <a:r>
              <a:rPr spc="-85" dirty="0"/>
              <a:t> </a:t>
            </a:r>
            <a:r>
              <a:rPr dirty="0"/>
              <a:t>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72435" y="2234311"/>
            <a:ext cx="138303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500" spc="-10" dirty="0">
                <a:latin typeface="Cambria Math"/>
                <a:cs typeface="Cambria Math"/>
              </a:rPr>
              <a:t>𝛼</a:t>
            </a:r>
            <a:r>
              <a:rPr sz="2700" spc="-15" baseline="-15432" dirty="0">
                <a:latin typeface="Cambria Math"/>
                <a:cs typeface="Cambria Math"/>
              </a:rPr>
              <a:t>𝑗</a:t>
            </a:r>
            <a:r>
              <a:rPr sz="2700" spc="660" baseline="-15432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=</a:t>
            </a:r>
            <a:r>
              <a:rPr sz="2500" spc="114" dirty="0">
                <a:latin typeface="Cambria Math"/>
                <a:cs typeface="Cambria Math"/>
              </a:rPr>
              <a:t> </a:t>
            </a:r>
            <a:r>
              <a:rPr sz="2500" spc="-10" dirty="0">
                <a:latin typeface="Cambria Math"/>
                <a:cs typeface="Cambria Math"/>
              </a:rPr>
              <a:t>𝛼</a:t>
            </a:r>
            <a:r>
              <a:rPr sz="2700" spc="-15" baseline="-15432" dirty="0">
                <a:latin typeface="Cambria Math"/>
                <a:cs typeface="Cambria Math"/>
              </a:rPr>
              <a:t>𝑗</a:t>
            </a:r>
            <a:r>
              <a:rPr sz="2700" spc="472" baseline="-15432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−</a:t>
            </a:r>
            <a:endParaRPr sz="2500">
              <a:latin typeface="Cambria Math"/>
              <a:cs typeface="Cambria Math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86071" y="2462783"/>
            <a:ext cx="1746885" cy="21590"/>
          </a:xfrm>
          <a:custGeom>
            <a:avLst/>
            <a:gdLst/>
            <a:ahLst/>
            <a:cxnLst/>
            <a:rect l="l" t="t" r="r" b="b"/>
            <a:pathLst>
              <a:path w="1746885" h="21589">
                <a:moveTo>
                  <a:pt x="1746503" y="0"/>
                </a:moveTo>
                <a:lnTo>
                  <a:pt x="0" y="0"/>
                </a:lnTo>
                <a:lnTo>
                  <a:pt x="0" y="21336"/>
                </a:lnTo>
                <a:lnTo>
                  <a:pt x="1746503" y="21336"/>
                </a:lnTo>
                <a:lnTo>
                  <a:pt x="17465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99940" y="2025014"/>
            <a:ext cx="267335" cy="214629"/>
          </a:xfrm>
          <a:custGeom>
            <a:avLst/>
            <a:gdLst/>
            <a:ahLst/>
            <a:cxnLst/>
            <a:rect l="l" t="t" r="r" b="b"/>
            <a:pathLst>
              <a:path w="267335" h="214630">
                <a:moveTo>
                  <a:pt x="198882" y="0"/>
                </a:moveTo>
                <a:lnTo>
                  <a:pt x="195834" y="8762"/>
                </a:lnTo>
                <a:lnTo>
                  <a:pt x="208216" y="14114"/>
                </a:lnTo>
                <a:lnTo>
                  <a:pt x="218884" y="21574"/>
                </a:lnTo>
                <a:lnTo>
                  <a:pt x="240597" y="56147"/>
                </a:lnTo>
                <a:lnTo>
                  <a:pt x="247776" y="106172"/>
                </a:lnTo>
                <a:lnTo>
                  <a:pt x="246969" y="125104"/>
                </a:lnTo>
                <a:lnTo>
                  <a:pt x="234950" y="171450"/>
                </a:lnTo>
                <a:lnTo>
                  <a:pt x="208428" y="200435"/>
                </a:lnTo>
                <a:lnTo>
                  <a:pt x="196214" y="205867"/>
                </a:lnTo>
                <a:lnTo>
                  <a:pt x="198882" y="214630"/>
                </a:lnTo>
                <a:lnTo>
                  <a:pt x="239869" y="190180"/>
                </a:lnTo>
                <a:lnTo>
                  <a:pt x="262890" y="145224"/>
                </a:lnTo>
                <a:lnTo>
                  <a:pt x="267335" y="107314"/>
                </a:lnTo>
                <a:lnTo>
                  <a:pt x="266217" y="87669"/>
                </a:lnTo>
                <a:lnTo>
                  <a:pt x="249555" y="37592"/>
                </a:lnTo>
                <a:lnTo>
                  <a:pt x="214407" y="5623"/>
                </a:lnTo>
                <a:lnTo>
                  <a:pt x="198882" y="0"/>
                </a:lnTo>
                <a:close/>
              </a:path>
              <a:path w="267335" h="214630">
                <a:moveTo>
                  <a:pt x="68452" y="0"/>
                </a:moveTo>
                <a:lnTo>
                  <a:pt x="27590" y="24395"/>
                </a:lnTo>
                <a:lnTo>
                  <a:pt x="4460" y="69500"/>
                </a:lnTo>
                <a:lnTo>
                  <a:pt x="0" y="107314"/>
                </a:lnTo>
                <a:lnTo>
                  <a:pt x="1115" y="127031"/>
                </a:lnTo>
                <a:lnTo>
                  <a:pt x="17652" y="177037"/>
                </a:lnTo>
                <a:lnTo>
                  <a:pt x="52853" y="208988"/>
                </a:lnTo>
                <a:lnTo>
                  <a:pt x="68452" y="214630"/>
                </a:lnTo>
                <a:lnTo>
                  <a:pt x="71247" y="205867"/>
                </a:lnTo>
                <a:lnTo>
                  <a:pt x="58959" y="200435"/>
                </a:lnTo>
                <a:lnTo>
                  <a:pt x="48387" y="192897"/>
                </a:lnTo>
                <a:lnTo>
                  <a:pt x="26791" y="157732"/>
                </a:lnTo>
                <a:lnTo>
                  <a:pt x="19558" y="106172"/>
                </a:lnTo>
                <a:lnTo>
                  <a:pt x="20365" y="87909"/>
                </a:lnTo>
                <a:lnTo>
                  <a:pt x="32385" y="42672"/>
                </a:lnTo>
                <a:lnTo>
                  <a:pt x="59120" y="14114"/>
                </a:lnTo>
                <a:lnTo>
                  <a:pt x="71500" y="8762"/>
                </a:lnTo>
                <a:lnTo>
                  <a:pt x="68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3240" y="1555445"/>
            <a:ext cx="6301105" cy="7194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300" indent="-342900">
              <a:lnSpc>
                <a:spcPts val="2730"/>
              </a:lnSpc>
              <a:spcBef>
                <a:spcPts val="95"/>
              </a:spcBef>
              <a:buFont typeface="Arial MT"/>
              <a:buChar char="•"/>
              <a:tabLst>
                <a:tab pos="367665" algn="l"/>
                <a:tab pos="368300" algn="l"/>
              </a:tabLst>
            </a:pPr>
            <a:r>
              <a:rPr sz="2500" spc="-10" dirty="0">
                <a:latin typeface="Calibri"/>
                <a:cs typeface="Calibri"/>
              </a:rPr>
              <a:t>Update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5" dirty="0">
                <a:latin typeface="Cambria Math"/>
                <a:cs typeface="Cambria Math"/>
              </a:rPr>
              <a:t>𝛼</a:t>
            </a:r>
            <a:r>
              <a:rPr sz="2700" spc="-22" baseline="-15432" dirty="0">
                <a:latin typeface="Cambria Math"/>
                <a:cs typeface="Cambria Math"/>
              </a:rPr>
              <a:t>𝑗</a:t>
            </a:r>
            <a:r>
              <a:rPr sz="2700" spc="517" baseline="-15432" dirty="0">
                <a:latin typeface="Cambria Math"/>
                <a:cs typeface="Cambria Math"/>
              </a:rPr>
              <a:t> </a:t>
            </a:r>
            <a:r>
              <a:rPr sz="2500" spc="-15" dirty="0">
                <a:latin typeface="Calibri"/>
                <a:cs typeface="Calibri"/>
              </a:rPr>
              <a:t>jika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mbria Math"/>
                <a:cs typeface="Cambria Math"/>
              </a:rPr>
              <a:t>𝛼</a:t>
            </a:r>
            <a:r>
              <a:rPr sz="2700" spc="-15" baseline="-15432" dirty="0">
                <a:latin typeface="Cambria Math"/>
                <a:cs typeface="Cambria Math"/>
              </a:rPr>
              <a:t>𝑗</a:t>
            </a:r>
            <a:r>
              <a:rPr sz="2700" spc="509" baseline="-15432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libri"/>
                <a:cs typeface="Calibri"/>
              </a:rPr>
              <a:t>tidak </a:t>
            </a:r>
            <a:r>
              <a:rPr sz="2500" spc="-10" dirty="0">
                <a:latin typeface="Calibri"/>
                <a:cs typeface="Calibri"/>
              </a:rPr>
              <a:t>terletak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antara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 </a:t>
            </a:r>
            <a:r>
              <a:rPr sz="2500" spc="-10" dirty="0">
                <a:latin typeface="Calibri"/>
                <a:cs typeface="Calibri"/>
              </a:rPr>
              <a:t>dan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H</a:t>
            </a:r>
            <a:endParaRPr sz="2500">
              <a:latin typeface="Calibri"/>
              <a:cs typeface="Calibri"/>
            </a:endParaRPr>
          </a:p>
          <a:p>
            <a:pPr marL="3863340">
              <a:lnSpc>
                <a:spcPts val="2730"/>
              </a:lnSpc>
            </a:pPr>
            <a:r>
              <a:rPr sz="3750" spc="-7" baseline="-20000" dirty="0">
                <a:latin typeface="Cambria Math"/>
                <a:cs typeface="Cambria Math"/>
              </a:rPr>
              <a:t>𝑦</a:t>
            </a:r>
            <a:r>
              <a:rPr sz="3750" spc="419" baseline="-20000" dirty="0">
                <a:latin typeface="Cambria Math"/>
                <a:cs typeface="Cambria Math"/>
              </a:rPr>
              <a:t> </a:t>
            </a:r>
            <a:r>
              <a:rPr sz="1800" spc="204" dirty="0">
                <a:latin typeface="Cambria Math"/>
                <a:cs typeface="Cambria Math"/>
              </a:rPr>
              <a:t>𝑗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30526" y="2032889"/>
            <a:ext cx="1175385" cy="383540"/>
          </a:xfrm>
          <a:custGeom>
            <a:avLst/>
            <a:gdLst/>
            <a:ahLst/>
            <a:cxnLst/>
            <a:rect l="l" t="t" r="r" b="b"/>
            <a:pathLst>
              <a:path w="1175385" h="383539">
                <a:moveTo>
                  <a:pt x="1074287" y="0"/>
                </a:moveTo>
                <a:lnTo>
                  <a:pt x="1070350" y="12700"/>
                </a:lnTo>
                <a:lnTo>
                  <a:pt x="1087971" y="21840"/>
                </a:lnTo>
                <a:lnTo>
                  <a:pt x="1103306" y="35147"/>
                </a:lnTo>
                <a:lnTo>
                  <a:pt x="1127119" y="74168"/>
                </a:lnTo>
                <a:lnTo>
                  <a:pt x="1141581" y="127238"/>
                </a:lnTo>
                <a:lnTo>
                  <a:pt x="1146423" y="191643"/>
                </a:lnTo>
                <a:lnTo>
                  <a:pt x="1145210" y="225192"/>
                </a:lnTo>
                <a:lnTo>
                  <a:pt x="1135546" y="283815"/>
                </a:lnTo>
                <a:lnTo>
                  <a:pt x="1116355" y="330487"/>
                </a:lnTo>
                <a:lnTo>
                  <a:pt x="1087971" y="361209"/>
                </a:lnTo>
                <a:lnTo>
                  <a:pt x="1070350" y="370332"/>
                </a:lnTo>
                <a:lnTo>
                  <a:pt x="1074287" y="383032"/>
                </a:lnTo>
                <a:lnTo>
                  <a:pt x="1117022" y="360187"/>
                </a:lnTo>
                <a:lnTo>
                  <a:pt x="1148709" y="317246"/>
                </a:lnTo>
                <a:lnTo>
                  <a:pt x="1168314" y="259238"/>
                </a:lnTo>
                <a:lnTo>
                  <a:pt x="1174871" y="191515"/>
                </a:lnTo>
                <a:lnTo>
                  <a:pt x="1173229" y="156440"/>
                </a:lnTo>
                <a:lnTo>
                  <a:pt x="1160137" y="93575"/>
                </a:lnTo>
                <a:lnTo>
                  <a:pt x="1134258" y="41808"/>
                </a:lnTo>
                <a:lnTo>
                  <a:pt x="1097024" y="8903"/>
                </a:lnTo>
                <a:lnTo>
                  <a:pt x="1074287" y="0"/>
                </a:lnTo>
                <a:close/>
              </a:path>
              <a:path w="1175385" h="383539">
                <a:moveTo>
                  <a:pt x="100705" y="0"/>
                </a:moveTo>
                <a:lnTo>
                  <a:pt x="57906" y="22844"/>
                </a:lnTo>
                <a:lnTo>
                  <a:pt x="26156" y="65786"/>
                </a:lnTo>
                <a:lnTo>
                  <a:pt x="6550" y="123793"/>
                </a:lnTo>
                <a:lnTo>
                  <a:pt x="0" y="191643"/>
                </a:lnTo>
                <a:lnTo>
                  <a:pt x="1635" y="226591"/>
                </a:lnTo>
                <a:lnTo>
                  <a:pt x="14728" y="289456"/>
                </a:lnTo>
                <a:lnTo>
                  <a:pt x="40661" y="341223"/>
                </a:lnTo>
                <a:lnTo>
                  <a:pt x="77912" y="374128"/>
                </a:lnTo>
                <a:lnTo>
                  <a:pt x="100705" y="383032"/>
                </a:lnTo>
                <a:lnTo>
                  <a:pt x="104515" y="370332"/>
                </a:lnTo>
                <a:lnTo>
                  <a:pt x="86911" y="361209"/>
                </a:lnTo>
                <a:lnTo>
                  <a:pt x="71606" y="347932"/>
                </a:lnTo>
                <a:lnTo>
                  <a:pt x="47746" y="308863"/>
                </a:lnTo>
                <a:lnTo>
                  <a:pt x="33347" y="255920"/>
                </a:lnTo>
                <a:lnTo>
                  <a:pt x="28573" y="191515"/>
                </a:lnTo>
                <a:lnTo>
                  <a:pt x="29761" y="158017"/>
                </a:lnTo>
                <a:lnTo>
                  <a:pt x="39338" y="99292"/>
                </a:lnTo>
                <a:lnTo>
                  <a:pt x="58562" y="52597"/>
                </a:lnTo>
                <a:lnTo>
                  <a:pt x="86911" y="21840"/>
                </a:lnTo>
                <a:lnTo>
                  <a:pt x="104515" y="12700"/>
                </a:lnTo>
                <a:lnTo>
                  <a:pt x="1007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008753" y="1984374"/>
            <a:ext cx="99758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500" spc="-35" dirty="0">
                <a:latin typeface="Cambria Math"/>
                <a:cs typeface="Cambria Math"/>
              </a:rPr>
              <a:t>𝐸</a:t>
            </a:r>
            <a:r>
              <a:rPr sz="2700" spc="-52" baseline="-15432" dirty="0">
                <a:latin typeface="Cambria Math"/>
                <a:cs typeface="Cambria Math"/>
              </a:rPr>
              <a:t>𝑖</a:t>
            </a:r>
            <a:r>
              <a:rPr sz="2700" spc="412" baseline="-15432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−</a:t>
            </a:r>
            <a:r>
              <a:rPr sz="2500" spc="-40" dirty="0">
                <a:latin typeface="Cambria Math"/>
                <a:cs typeface="Cambria Math"/>
              </a:rPr>
              <a:t> </a:t>
            </a:r>
            <a:r>
              <a:rPr sz="2500" spc="-80" dirty="0">
                <a:latin typeface="Cambria Math"/>
                <a:cs typeface="Cambria Math"/>
              </a:rPr>
              <a:t>𝐸</a:t>
            </a:r>
            <a:r>
              <a:rPr sz="2700" spc="-120" baseline="-15432" dirty="0">
                <a:latin typeface="Cambria Math"/>
                <a:cs typeface="Cambria Math"/>
              </a:rPr>
              <a:t>𝑗</a:t>
            </a:r>
            <a:endParaRPr sz="2700" baseline="-15432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59121" y="2446147"/>
            <a:ext cx="19177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latin typeface="Cambria Math"/>
                <a:cs typeface="Cambria Math"/>
              </a:rPr>
              <a:t>𝜂</a:t>
            </a:r>
            <a:endParaRPr sz="25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5940" y="2818002"/>
            <a:ext cx="101663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0" dirty="0">
                <a:latin typeface="Calibri"/>
                <a:cs typeface="Calibri"/>
              </a:rPr>
              <a:t>Dimana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94429" y="3271646"/>
            <a:ext cx="768350" cy="391160"/>
          </a:xfrm>
          <a:custGeom>
            <a:avLst/>
            <a:gdLst/>
            <a:ahLst/>
            <a:cxnLst/>
            <a:rect l="l" t="t" r="r" b="b"/>
            <a:pathLst>
              <a:path w="768350" h="391160">
                <a:moveTo>
                  <a:pt x="104521" y="20574"/>
                </a:moveTo>
                <a:lnTo>
                  <a:pt x="100711" y="7874"/>
                </a:lnTo>
                <a:lnTo>
                  <a:pt x="77914" y="16789"/>
                </a:lnTo>
                <a:lnTo>
                  <a:pt x="57912" y="30721"/>
                </a:lnTo>
                <a:lnTo>
                  <a:pt x="26162" y="73660"/>
                </a:lnTo>
                <a:lnTo>
                  <a:pt x="6553" y="131673"/>
                </a:lnTo>
                <a:lnTo>
                  <a:pt x="0" y="199517"/>
                </a:lnTo>
                <a:lnTo>
                  <a:pt x="1638" y="234467"/>
                </a:lnTo>
                <a:lnTo>
                  <a:pt x="14732" y="297332"/>
                </a:lnTo>
                <a:lnTo>
                  <a:pt x="40665" y="349097"/>
                </a:lnTo>
                <a:lnTo>
                  <a:pt x="77914" y="382003"/>
                </a:lnTo>
                <a:lnTo>
                  <a:pt x="100711" y="390906"/>
                </a:lnTo>
                <a:lnTo>
                  <a:pt x="104521" y="378206"/>
                </a:lnTo>
                <a:lnTo>
                  <a:pt x="86906" y="369087"/>
                </a:lnTo>
                <a:lnTo>
                  <a:pt x="71602" y="355815"/>
                </a:lnTo>
                <a:lnTo>
                  <a:pt x="47752" y="316738"/>
                </a:lnTo>
                <a:lnTo>
                  <a:pt x="33350" y="263804"/>
                </a:lnTo>
                <a:lnTo>
                  <a:pt x="28575" y="199390"/>
                </a:lnTo>
                <a:lnTo>
                  <a:pt x="29756" y="165900"/>
                </a:lnTo>
                <a:lnTo>
                  <a:pt x="39331" y="107175"/>
                </a:lnTo>
                <a:lnTo>
                  <a:pt x="58559" y="60477"/>
                </a:lnTo>
                <a:lnTo>
                  <a:pt x="86906" y="29718"/>
                </a:lnTo>
                <a:lnTo>
                  <a:pt x="104521" y="20574"/>
                </a:lnTo>
                <a:close/>
              </a:path>
              <a:path w="768350" h="391160">
                <a:moveTo>
                  <a:pt x="393192" y="8763"/>
                </a:moveTo>
                <a:lnTo>
                  <a:pt x="390144" y="0"/>
                </a:lnTo>
                <a:lnTo>
                  <a:pt x="374611" y="5626"/>
                </a:lnTo>
                <a:lnTo>
                  <a:pt x="360997" y="13754"/>
                </a:lnTo>
                <a:lnTo>
                  <a:pt x="331698" y="52819"/>
                </a:lnTo>
                <a:lnTo>
                  <a:pt x="321691" y="107315"/>
                </a:lnTo>
                <a:lnTo>
                  <a:pt x="322795" y="127038"/>
                </a:lnTo>
                <a:lnTo>
                  <a:pt x="339344" y="177038"/>
                </a:lnTo>
                <a:lnTo>
                  <a:pt x="374535" y="208991"/>
                </a:lnTo>
                <a:lnTo>
                  <a:pt x="390144" y="214630"/>
                </a:lnTo>
                <a:lnTo>
                  <a:pt x="392938" y="205867"/>
                </a:lnTo>
                <a:lnTo>
                  <a:pt x="380644" y="200444"/>
                </a:lnTo>
                <a:lnTo>
                  <a:pt x="370065" y="192900"/>
                </a:lnTo>
                <a:lnTo>
                  <a:pt x="348475" y="157734"/>
                </a:lnTo>
                <a:lnTo>
                  <a:pt x="341249" y="106172"/>
                </a:lnTo>
                <a:lnTo>
                  <a:pt x="342049" y="87922"/>
                </a:lnTo>
                <a:lnTo>
                  <a:pt x="354076" y="42672"/>
                </a:lnTo>
                <a:lnTo>
                  <a:pt x="380809" y="14122"/>
                </a:lnTo>
                <a:lnTo>
                  <a:pt x="393192" y="8763"/>
                </a:lnTo>
                <a:close/>
              </a:path>
              <a:path w="768350" h="391160">
                <a:moveTo>
                  <a:pt x="619506" y="107315"/>
                </a:moveTo>
                <a:lnTo>
                  <a:pt x="609485" y="52819"/>
                </a:lnTo>
                <a:lnTo>
                  <a:pt x="580199" y="13754"/>
                </a:lnTo>
                <a:lnTo>
                  <a:pt x="551053" y="0"/>
                </a:lnTo>
                <a:lnTo>
                  <a:pt x="548005" y="8763"/>
                </a:lnTo>
                <a:lnTo>
                  <a:pt x="560387" y="14122"/>
                </a:lnTo>
                <a:lnTo>
                  <a:pt x="571055" y="21577"/>
                </a:lnTo>
                <a:lnTo>
                  <a:pt x="592759" y="56159"/>
                </a:lnTo>
                <a:lnTo>
                  <a:pt x="599948" y="106172"/>
                </a:lnTo>
                <a:lnTo>
                  <a:pt x="599135" y="125107"/>
                </a:lnTo>
                <a:lnTo>
                  <a:pt x="587121" y="171450"/>
                </a:lnTo>
                <a:lnTo>
                  <a:pt x="560590" y="200444"/>
                </a:lnTo>
                <a:lnTo>
                  <a:pt x="548386" y="205867"/>
                </a:lnTo>
                <a:lnTo>
                  <a:pt x="551053" y="214630"/>
                </a:lnTo>
                <a:lnTo>
                  <a:pt x="592035" y="190182"/>
                </a:lnTo>
                <a:lnTo>
                  <a:pt x="615061" y="145224"/>
                </a:lnTo>
                <a:lnTo>
                  <a:pt x="618388" y="127038"/>
                </a:lnTo>
                <a:lnTo>
                  <a:pt x="619506" y="107315"/>
                </a:lnTo>
                <a:close/>
              </a:path>
              <a:path w="768350" h="391160">
                <a:moveTo>
                  <a:pt x="767969" y="199390"/>
                </a:moveTo>
                <a:lnTo>
                  <a:pt x="761403" y="131673"/>
                </a:lnTo>
                <a:lnTo>
                  <a:pt x="741807" y="73660"/>
                </a:lnTo>
                <a:lnTo>
                  <a:pt x="710120" y="30721"/>
                </a:lnTo>
                <a:lnTo>
                  <a:pt x="667385" y="7874"/>
                </a:lnTo>
                <a:lnTo>
                  <a:pt x="663448" y="20574"/>
                </a:lnTo>
                <a:lnTo>
                  <a:pt x="681062" y="29718"/>
                </a:lnTo>
                <a:lnTo>
                  <a:pt x="696404" y="43027"/>
                </a:lnTo>
                <a:lnTo>
                  <a:pt x="720217" y="82042"/>
                </a:lnTo>
                <a:lnTo>
                  <a:pt x="734669" y="135115"/>
                </a:lnTo>
                <a:lnTo>
                  <a:pt x="739521" y="199517"/>
                </a:lnTo>
                <a:lnTo>
                  <a:pt x="738301" y="233070"/>
                </a:lnTo>
                <a:lnTo>
                  <a:pt x="728637" y="291693"/>
                </a:lnTo>
                <a:lnTo>
                  <a:pt x="709447" y="338366"/>
                </a:lnTo>
                <a:lnTo>
                  <a:pt x="681062" y="369087"/>
                </a:lnTo>
                <a:lnTo>
                  <a:pt x="663448" y="378206"/>
                </a:lnTo>
                <a:lnTo>
                  <a:pt x="667385" y="390906"/>
                </a:lnTo>
                <a:lnTo>
                  <a:pt x="710120" y="368071"/>
                </a:lnTo>
                <a:lnTo>
                  <a:pt x="741807" y="325120"/>
                </a:lnTo>
                <a:lnTo>
                  <a:pt x="761403" y="267119"/>
                </a:lnTo>
                <a:lnTo>
                  <a:pt x="766318" y="234467"/>
                </a:lnTo>
                <a:lnTo>
                  <a:pt x="767969" y="1993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191891" y="3230702"/>
            <a:ext cx="157924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118235" algn="l"/>
              </a:tabLst>
            </a:pPr>
            <a:r>
              <a:rPr sz="2500" spc="-15" dirty="0">
                <a:latin typeface="Cambria Math"/>
                <a:cs typeface="Cambria Math"/>
              </a:rPr>
              <a:t>𝐸</a:t>
            </a:r>
            <a:r>
              <a:rPr sz="2700" spc="-22" baseline="-15432" dirty="0">
                <a:latin typeface="Cambria Math"/>
                <a:cs typeface="Cambria Math"/>
              </a:rPr>
              <a:t>𝑘</a:t>
            </a:r>
            <a:r>
              <a:rPr sz="2700" spc="682" baseline="-15432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=</a:t>
            </a:r>
            <a:r>
              <a:rPr sz="2500" spc="135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𝑓	𝑥</a:t>
            </a:r>
            <a:r>
              <a:rPr sz="2500" spc="265" dirty="0">
                <a:latin typeface="Cambria Math"/>
                <a:cs typeface="Cambria Math"/>
              </a:rPr>
              <a:t> </a:t>
            </a:r>
            <a:r>
              <a:rPr sz="2700" spc="165" baseline="27777" dirty="0">
                <a:latin typeface="Cambria Math"/>
                <a:cs typeface="Cambria Math"/>
              </a:rPr>
              <a:t>𝑘</a:t>
            </a:r>
            <a:endParaRPr sz="2700" baseline="27777">
              <a:latin typeface="Cambria Math"/>
              <a:cs typeface="Cambria Math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581396" y="3271646"/>
            <a:ext cx="297815" cy="214629"/>
          </a:xfrm>
          <a:custGeom>
            <a:avLst/>
            <a:gdLst/>
            <a:ahLst/>
            <a:cxnLst/>
            <a:rect l="l" t="t" r="r" b="b"/>
            <a:pathLst>
              <a:path w="297814" h="214629">
                <a:moveTo>
                  <a:pt x="229362" y="0"/>
                </a:moveTo>
                <a:lnTo>
                  <a:pt x="226313" y="8762"/>
                </a:lnTo>
                <a:lnTo>
                  <a:pt x="238696" y="14114"/>
                </a:lnTo>
                <a:lnTo>
                  <a:pt x="249364" y="21574"/>
                </a:lnTo>
                <a:lnTo>
                  <a:pt x="271077" y="56147"/>
                </a:lnTo>
                <a:lnTo>
                  <a:pt x="278256" y="106172"/>
                </a:lnTo>
                <a:lnTo>
                  <a:pt x="277449" y="125104"/>
                </a:lnTo>
                <a:lnTo>
                  <a:pt x="265429" y="171450"/>
                </a:lnTo>
                <a:lnTo>
                  <a:pt x="238908" y="200435"/>
                </a:lnTo>
                <a:lnTo>
                  <a:pt x="226694" y="205866"/>
                </a:lnTo>
                <a:lnTo>
                  <a:pt x="229362" y="214629"/>
                </a:lnTo>
                <a:lnTo>
                  <a:pt x="270349" y="190180"/>
                </a:lnTo>
                <a:lnTo>
                  <a:pt x="293370" y="145224"/>
                </a:lnTo>
                <a:lnTo>
                  <a:pt x="297814" y="107314"/>
                </a:lnTo>
                <a:lnTo>
                  <a:pt x="296697" y="87669"/>
                </a:lnTo>
                <a:lnTo>
                  <a:pt x="280034" y="37591"/>
                </a:lnTo>
                <a:lnTo>
                  <a:pt x="244887" y="5623"/>
                </a:lnTo>
                <a:lnTo>
                  <a:pt x="229362" y="0"/>
                </a:lnTo>
                <a:close/>
              </a:path>
              <a:path w="297814" h="214629">
                <a:moveTo>
                  <a:pt x="68452" y="0"/>
                </a:moveTo>
                <a:lnTo>
                  <a:pt x="27590" y="24395"/>
                </a:lnTo>
                <a:lnTo>
                  <a:pt x="4460" y="69500"/>
                </a:lnTo>
                <a:lnTo>
                  <a:pt x="0" y="107314"/>
                </a:lnTo>
                <a:lnTo>
                  <a:pt x="1115" y="127031"/>
                </a:lnTo>
                <a:lnTo>
                  <a:pt x="17652" y="177037"/>
                </a:lnTo>
                <a:lnTo>
                  <a:pt x="52853" y="208988"/>
                </a:lnTo>
                <a:lnTo>
                  <a:pt x="68452" y="214629"/>
                </a:lnTo>
                <a:lnTo>
                  <a:pt x="71246" y="205866"/>
                </a:lnTo>
                <a:lnTo>
                  <a:pt x="58959" y="200435"/>
                </a:lnTo>
                <a:lnTo>
                  <a:pt x="48386" y="192897"/>
                </a:lnTo>
                <a:lnTo>
                  <a:pt x="26791" y="157732"/>
                </a:lnTo>
                <a:lnTo>
                  <a:pt x="19557" y="106172"/>
                </a:lnTo>
                <a:lnTo>
                  <a:pt x="20365" y="87909"/>
                </a:lnTo>
                <a:lnTo>
                  <a:pt x="32384" y="42672"/>
                </a:lnTo>
                <a:lnTo>
                  <a:pt x="59120" y="14114"/>
                </a:lnTo>
                <a:lnTo>
                  <a:pt x="71500" y="8762"/>
                </a:lnTo>
                <a:lnTo>
                  <a:pt x="684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023992" y="3230702"/>
            <a:ext cx="81280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latin typeface="Cambria Math"/>
                <a:cs typeface="Cambria Math"/>
              </a:rPr>
              <a:t>−</a:t>
            </a:r>
            <a:r>
              <a:rPr sz="2500" spc="-35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𝑦</a:t>
            </a:r>
            <a:r>
              <a:rPr sz="2500" spc="285" dirty="0">
                <a:latin typeface="Cambria Math"/>
                <a:cs typeface="Cambria Math"/>
              </a:rPr>
              <a:t> </a:t>
            </a:r>
            <a:r>
              <a:rPr sz="2700" spc="165" baseline="27777" dirty="0">
                <a:latin typeface="Cambria Math"/>
                <a:cs typeface="Cambria Math"/>
              </a:rPr>
              <a:t>𝑘</a:t>
            </a:r>
            <a:endParaRPr sz="2700" baseline="27777">
              <a:latin typeface="Cambria Math"/>
              <a:cs typeface="Cambria Math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593339" y="3709034"/>
            <a:ext cx="1296035" cy="389255"/>
            <a:chOff x="2593339" y="3709034"/>
            <a:chExt cx="1296035" cy="389255"/>
          </a:xfrm>
        </p:grpSpPr>
        <p:sp>
          <p:nvSpPr>
            <p:cNvPr id="16" name="object 16"/>
            <p:cNvSpPr/>
            <p:nvPr/>
          </p:nvSpPr>
          <p:spPr>
            <a:xfrm>
              <a:off x="2593339" y="3718686"/>
              <a:ext cx="1296035" cy="379730"/>
            </a:xfrm>
            <a:custGeom>
              <a:avLst/>
              <a:gdLst/>
              <a:ahLst/>
              <a:cxnLst/>
              <a:rect l="l" t="t" r="r" b="b"/>
              <a:pathLst>
                <a:path w="1296035" h="379729">
                  <a:moveTo>
                    <a:pt x="61849" y="126"/>
                  </a:moveTo>
                  <a:lnTo>
                    <a:pt x="0" y="184023"/>
                  </a:lnTo>
                  <a:lnTo>
                    <a:pt x="0" y="195452"/>
                  </a:lnTo>
                  <a:lnTo>
                    <a:pt x="61849" y="379349"/>
                  </a:lnTo>
                  <a:lnTo>
                    <a:pt x="78232" y="373761"/>
                  </a:lnTo>
                  <a:lnTo>
                    <a:pt x="28575" y="189737"/>
                  </a:lnTo>
                  <a:lnTo>
                    <a:pt x="78232" y="5587"/>
                  </a:lnTo>
                  <a:lnTo>
                    <a:pt x="61849" y="126"/>
                  </a:lnTo>
                  <a:close/>
                </a:path>
                <a:path w="1296035" h="379729">
                  <a:moveTo>
                    <a:pt x="1234186" y="0"/>
                  </a:moveTo>
                  <a:lnTo>
                    <a:pt x="1217802" y="5333"/>
                  </a:lnTo>
                  <a:lnTo>
                    <a:pt x="1267460" y="189737"/>
                  </a:lnTo>
                  <a:lnTo>
                    <a:pt x="1217802" y="373761"/>
                  </a:lnTo>
                  <a:lnTo>
                    <a:pt x="1234186" y="379349"/>
                  </a:lnTo>
                  <a:lnTo>
                    <a:pt x="1296035" y="195452"/>
                  </a:lnTo>
                  <a:lnTo>
                    <a:pt x="1296035" y="184023"/>
                  </a:lnTo>
                  <a:lnTo>
                    <a:pt x="12341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94583" y="3709034"/>
              <a:ext cx="239903" cy="21462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491991" y="3709034"/>
              <a:ext cx="267335" cy="214629"/>
            </a:xfrm>
            <a:custGeom>
              <a:avLst/>
              <a:gdLst/>
              <a:ahLst/>
              <a:cxnLst/>
              <a:rect l="l" t="t" r="r" b="b"/>
              <a:pathLst>
                <a:path w="267335" h="214629">
                  <a:moveTo>
                    <a:pt x="198882" y="0"/>
                  </a:moveTo>
                  <a:lnTo>
                    <a:pt x="195834" y="8762"/>
                  </a:lnTo>
                  <a:lnTo>
                    <a:pt x="208216" y="14114"/>
                  </a:lnTo>
                  <a:lnTo>
                    <a:pt x="218884" y="21574"/>
                  </a:lnTo>
                  <a:lnTo>
                    <a:pt x="240597" y="56147"/>
                  </a:lnTo>
                  <a:lnTo>
                    <a:pt x="247777" y="106171"/>
                  </a:lnTo>
                  <a:lnTo>
                    <a:pt x="246969" y="125104"/>
                  </a:lnTo>
                  <a:lnTo>
                    <a:pt x="234950" y="171450"/>
                  </a:lnTo>
                  <a:lnTo>
                    <a:pt x="208428" y="200435"/>
                  </a:lnTo>
                  <a:lnTo>
                    <a:pt x="196215" y="205866"/>
                  </a:lnTo>
                  <a:lnTo>
                    <a:pt x="198882" y="214629"/>
                  </a:lnTo>
                  <a:lnTo>
                    <a:pt x="239869" y="190180"/>
                  </a:lnTo>
                  <a:lnTo>
                    <a:pt x="262890" y="145224"/>
                  </a:lnTo>
                  <a:lnTo>
                    <a:pt x="267335" y="107314"/>
                  </a:lnTo>
                  <a:lnTo>
                    <a:pt x="266217" y="87669"/>
                  </a:lnTo>
                  <a:lnTo>
                    <a:pt x="249555" y="37591"/>
                  </a:lnTo>
                  <a:lnTo>
                    <a:pt x="214407" y="5623"/>
                  </a:lnTo>
                  <a:lnTo>
                    <a:pt x="198882" y="0"/>
                  </a:lnTo>
                  <a:close/>
                </a:path>
                <a:path w="267335" h="214629">
                  <a:moveTo>
                    <a:pt x="68453" y="0"/>
                  </a:moveTo>
                  <a:lnTo>
                    <a:pt x="27590" y="24395"/>
                  </a:lnTo>
                  <a:lnTo>
                    <a:pt x="4460" y="69500"/>
                  </a:lnTo>
                  <a:lnTo>
                    <a:pt x="0" y="107314"/>
                  </a:lnTo>
                  <a:lnTo>
                    <a:pt x="1115" y="127031"/>
                  </a:lnTo>
                  <a:lnTo>
                    <a:pt x="17653" y="177037"/>
                  </a:lnTo>
                  <a:lnTo>
                    <a:pt x="52853" y="208988"/>
                  </a:lnTo>
                  <a:lnTo>
                    <a:pt x="68453" y="214629"/>
                  </a:lnTo>
                  <a:lnTo>
                    <a:pt x="71247" y="205866"/>
                  </a:lnTo>
                  <a:lnTo>
                    <a:pt x="58959" y="200435"/>
                  </a:lnTo>
                  <a:lnTo>
                    <a:pt x="48387" y="192897"/>
                  </a:lnTo>
                  <a:lnTo>
                    <a:pt x="26791" y="157732"/>
                  </a:lnTo>
                  <a:lnTo>
                    <a:pt x="19558" y="106171"/>
                  </a:lnTo>
                  <a:lnTo>
                    <a:pt x="20365" y="87909"/>
                  </a:lnTo>
                  <a:lnTo>
                    <a:pt x="32385" y="42671"/>
                  </a:lnTo>
                  <a:lnTo>
                    <a:pt x="59120" y="14114"/>
                  </a:lnTo>
                  <a:lnTo>
                    <a:pt x="71500" y="8762"/>
                  </a:lnTo>
                  <a:lnTo>
                    <a:pt x="684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4306315" y="3709034"/>
            <a:ext cx="1267460" cy="389255"/>
            <a:chOff x="4306315" y="3709034"/>
            <a:chExt cx="1267460" cy="389255"/>
          </a:xfrm>
        </p:grpSpPr>
        <p:sp>
          <p:nvSpPr>
            <p:cNvPr id="20" name="object 20"/>
            <p:cNvSpPr/>
            <p:nvPr/>
          </p:nvSpPr>
          <p:spPr>
            <a:xfrm>
              <a:off x="4306315" y="3718686"/>
              <a:ext cx="1267460" cy="379730"/>
            </a:xfrm>
            <a:custGeom>
              <a:avLst/>
              <a:gdLst/>
              <a:ahLst/>
              <a:cxnLst/>
              <a:rect l="l" t="t" r="r" b="b"/>
              <a:pathLst>
                <a:path w="1267460" h="379729">
                  <a:moveTo>
                    <a:pt x="61849" y="126"/>
                  </a:moveTo>
                  <a:lnTo>
                    <a:pt x="0" y="184023"/>
                  </a:lnTo>
                  <a:lnTo>
                    <a:pt x="0" y="195452"/>
                  </a:lnTo>
                  <a:lnTo>
                    <a:pt x="61849" y="379349"/>
                  </a:lnTo>
                  <a:lnTo>
                    <a:pt x="78232" y="373761"/>
                  </a:lnTo>
                  <a:lnTo>
                    <a:pt x="28575" y="189737"/>
                  </a:lnTo>
                  <a:lnTo>
                    <a:pt x="78232" y="5587"/>
                  </a:lnTo>
                  <a:lnTo>
                    <a:pt x="61849" y="126"/>
                  </a:lnTo>
                  <a:close/>
                </a:path>
                <a:path w="1267460" h="379729">
                  <a:moveTo>
                    <a:pt x="1205230" y="0"/>
                  </a:moveTo>
                  <a:lnTo>
                    <a:pt x="1188847" y="5333"/>
                  </a:lnTo>
                  <a:lnTo>
                    <a:pt x="1238504" y="189737"/>
                  </a:lnTo>
                  <a:lnTo>
                    <a:pt x="1188847" y="373761"/>
                  </a:lnTo>
                  <a:lnTo>
                    <a:pt x="1205230" y="379349"/>
                  </a:lnTo>
                  <a:lnTo>
                    <a:pt x="1267079" y="195452"/>
                  </a:lnTo>
                  <a:lnTo>
                    <a:pt x="1267079" y="184023"/>
                  </a:lnTo>
                  <a:lnTo>
                    <a:pt x="12052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7559" y="3709034"/>
              <a:ext cx="239902" cy="21462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4967" y="3709034"/>
              <a:ext cx="239903" cy="214629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5990336" y="3709034"/>
            <a:ext cx="1325245" cy="389255"/>
          </a:xfrm>
          <a:custGeom>
            <a:avLst/>
            <a:gdLst/>
            <a:ahLst/>
            <a:cxnLst/>
            <a:rect l="l" t="t" r="r" b="b"/>
            <a:pathLst>
              <a:path w="1325245" h="389254">
                <a:moveTo>
                  <a:pt x="78232" y="15240"/>
                </a:moveTo>
                <a:lnTo>
                  <a:pt x="61849" y="9779"/>
                </a:lnTo>
                <a:lnTo>
                  <a:pt x="0" y="193675"/>
                </a:lnTo>
                <a:lnTo>
                  <a:pt x="0" y="205105"/>
                </a:lnTo>
                <a:lnTo>
                  <a:pt x="61849" y="389001"/>
                </a:lnTo>
                <a:lnTo>
                  <a:pt x="78232" y="383413"/>
                </a:lnTo>
                <a:lnTo>
                  <a:pt x="28575" y="199390"/>
                </a:lnTo>
                <a:lnTo>
                  <a:pt x="78232" y="15240"/>
                </a:lnTo>
                <a:close/>
              </a:path>
              <a:path w="1325245" h="389254">
                <a:moveTo>
                  <a:pt x="372745" y="8763"/>
                </a:moveTo>
                <a:lnTo>
                  <a:pt x="369697" y="0"/>
                </a:lnTo>
                <a:lnTo>
                  <a:pt x="354164" y="5626"/>
                </a:lnTo>
                <a:lnTo>
                  <a:pt x="340550" y="13754"/>
                </a:lnTo>
                <a:lnTo>
                  <a:pt x="311251" y="52819"/>
                </a:lnTo>
                <a:lnTo>
                  <a:pt x="301244" y="107315"/>
                </a:lnTo>
                <a:lnTo>
                  <a:pt x="302348" y="127038"/>
                </a:lnTo>
                <a:lnTo>
                  <a:pt x="318897" y="177038"/>
                </a:lnTo>
                <a:lnTo>
                  <a:pt x="354088" y="208991"/>
                </a:lnTo>
                <a:lnTo>
                  <a:pt x="369697" y="214630"/>
                </a:lnTo>
                <a:lnTo>
                  <a:pt x="372491" y="205867"/>
                </a:lnTo>
                <a:lnTo>
                  <a:pt x="360197" y="200444"/>
                </a:lnTo>
                <a:lnTo>
                  <a:pt x="349631" y="192900"/>
                </a:lnTo>
                <a:lnTo>
                  <a:pt x="328028" y="157734"/>
                </a:lnTo>
                <a:lnTo>
                  <a:pt x="320802" y="106172"/>
                </a:lnTo>
                <a:lnTo>
                  <a:pt x="321602" y="87922"/>
                </a:lnTo>
                <a:lnTo>
                  <a:pt x="333629" y="42672"/>
                </a:lnTo>
                <a:lnTo>
                  <a:pt x="360362" y="14122"/>
                </a:lnTo>
                <a:lnTo>
                  <a:pt x="372745" y="8763"/>
                </a:lnTo>
                <a:close/>
              </a:path>
              <a:path w="1325245" h="389254">
                <a:moveTo>
                  <a:pt x="568579" y="107315"/>
                </a:moveTo>
                <a:lnTo>
                  <a:pt x="558558" y="52819"/>
                </a:lnTo>
                <a:lnTo>
                  <a:pt x="529272" y="13754"/>
                </a:lnTo>
                <a:lnTo>
                  <a:pt x="500126" y="0"/>
                </a:lnTo>
                <a:lnTo>
                  <a:pt x="497078" y="8763"/>
                </a:lnTo>
                <a:lnTo>
                  <a:pt x="509460" y="14122"/>
                </a:lnTo>
                <a:lnTo>
                  <a:pt x="520128" y="21577"/>
                </a:lnTo>
                <a:lnTo>
                  <a:pt x="541832" y="56159"/>
                </a:lnTo>
                <a:lnTo>
                  <a:pt x="549008" y="106172"/>
                </a:lnTo>
                <a:lnTo>
                  <a:pt x="548208" y="125107"/>
                </a:lnTo>
                <a:lnTo>
                  <a:pt x="536194" y="171450"/>
                </a:lnTo>
                <a:lnTo>
                  <a:pt x="509663" y="200444"/>
                </a:lnTo>
                <a:lnTo>
                  <a:pt x="497459" y="205867"/>
                </a:lnTo>
                <a:lnTo>
                  <a:pt x="500126" y="214630"/>
                </a:lnTo>
                <a:lnTo>
                  <a:pt x="541108" y="190182"/>
                </a:lnTo>
                <a:lnTo>
                  <a:pt x="564134" y="145224"/>
                </a:lnTo>
                <a:lnTo>
                  <a:pt x="567461" y="127038"/>
                </a:lnTo>
                <a:lnTo>
                  <a:pt x="568579" y="107315"/>
                </a:lnTo>
                <a:close/>
              </a:path>
              <a:path w="1325245" h="389254">
                <a:moveTo>
                  <a:pt x="999109" y="8763"/>
                </a:moveTo>
                <a:lnTo>
                  <a:pt x="996061" y="0"/>
                </a:lnTo>
                <a:lnTo>
                  <a:pt x="980528" y="5626"/>
                </a:lnTo>
                <a:lnTo>
                  <a:pt x="966901" y="13754"/>
                </a:lnTo>
                <a:lnTo>
                  <a:pt x="937615" y="52819"/>
                </a:lnTo>
                <a:lnTo>
                  <a:pt x="927608" y="107315"/>
                </a:lnTo>
                <a:lnTo>
                  <a:pt x="928712" y="127038"/>
                </a:lnTo>
                <a:lnTo>
                  <a:pt x="945261" y="177038"/>
                </a:lnTo>
                <a:lnTo>
                  <a:pt x="980452" y="208991"/>
                </a:lnTo>
                <a:lnTo>
                  <a:pt x="996061" y="214630"/>
                </a:lnTo>
                <a:lnTo>
                  <a:pt x="998855" y="205867"/>
                </a:lnTo>
                <a:lnTo>
                  <a:pt x="986561" y="200444"/>
                </a:lnTo>
                <a:lnTo>
                  <a:pt x="975995" y="192900"/>
                </a:lnTo>
                <a:lnTo>
                  <a:pt x="954392" y="157734"/>
                </a:lnTo>
                <a:lnTo>
                  <a:pt x="947166" y="106172"/>
                </a:lnTo>
                <a:lnTo>
                  <a:pt x="947966" y="87922"/>
                </a:lnTo>
                <a:lnTo>
                  <a:pt x="959993" y="42672"/>
                </a:lnTo>
                <a:lnTo>
                  <a:pt x="986726" y="14122"/>
                </a:lnTo>
                <a:lnTo>
                  <a:pt x="999109" y="8763"/>
                </a:lnTo>
                <a:close/>
              </a:path>
              <a:path w="1325245" h="389254">
                <a:moveTo>
                  <a:pt x="1194943" y="107315"/>
                </a:moveTo>
                <a:lnTo>
                  <a:pt x="1184922" y="52819"/>
                </a:lnTo>
                <a:lnTo>
                  <a:pt x="1155636" y="13754"/>
                </a:lnTo>
                <a:lnTo>
                  <a:pt x="1126490" y="0"/>
                </a:lnTo>
                <a:lnTo>
                  <a:pt x="1123442" y="8763"/>
                </a:lnTo>
                <a:lnTo>
                  <a:pt x="1135811" y="14122"/>
                </a:lnTo>
                <a:lnTo>
                  <a:pt x="1146479" y="21577"/>
                </a:lnTo>
                <a:lnTo>
                  <a:pt x="1168196" y="56159"/>
                </a:lnTo>
                <a:lnTo>
                  <a:pt x="1175385" y="106172"/>
                </a:lnTo>
                <a:lnTo>
                  <a:pt x="1174572" y="125107"/>
                </a:lnTo>
                <a:lnTo>
                  <a:pt x="1162558" y="171450"/>
                </a:lnTo>
                <a:lnTo>
                  <a:pt x="1136027" y="200444"/>
                </a:lnTo>
                <a:lnTo>
                  <a:pt x="1123823" y="205867"/>
                </a:lnTo>
                <a:lnTo>
                  <a:pt x="1126490" y="214630"/>
                </a:lnTo>
                <a:lnTo>
                  <a:pt x="1167472" y="190182"/>
                </a:lnTo>
                <a:lnTo>
                  <a:pt x="1190498" y="145224"/>
                </a:lnTo>
                <a:lnTo>
                  <a:pt x="1193825" y="127038"/>
                </a:lnTo>
                <a:lnTo>
                  <a:pt x="1194943" y="107315"/>
                </a:lnTo>
                <a:close/>
              </a:path>
              <a:path w="1325245" h="389254">
                <a:moveTo>
                  <a:pt x="1324991" y="193675"/>
                </a:moveTo>
                <a:lnTo>
                  <a:pt x="1263142" y="9652"/>
                </a:lnTo>
                <a:lnTo>
                  <a:pt x="1246759" y="14986"/>
                </a:lnTo>
                <a:lnTo>
                  <a:pt x="1296416" y="199390"/>
                </a:lnTo>
                <a:lnTo>
                  <a:pt x="1246759" y="383413"/>
                </a:lnTo>
                <a:lnTo>
                  <a:pt x="1263142" y="389001"/>
                </a:lnTo>
                <a:lnTo>
                  <a:pt x="1324991" y="205105"/>
                </a:lnTo>
                <a:lnTo>
                  <a:pt x="1324991" y="193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758442" y="3668648"/>
            <a:ext cx="5408930" cy="649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ts val="2875"/>
              </a:lnSpc>
              <a:spcBef>
                <a:spcPts val="95"/>
              </a:spcBef>
              <a:tabLst>
                <a:tab pos="2221230" algn="l"/>
                <a:tab pos="2642870" algn="l"/>
                <a:tab pos="3905250" algn="l"/>
                <a:tab pos="4327525" algn="l"/>
              </a:tabLst>
            </a:pPr>
            <a:r>
              <a:rPr sz="2500" spc="-5" dirty="0">
                <a:latin typeface="Cambria Math"/>
                <a:cs typeface="Cambria Math"/>
              </a:rPr>
              <a:t>𝜂</a:t>
            </a:r>
            <a:r>
              <a:rPr sz="2500" spc="215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=</a:t>
            </a:r>
            <a:r>
              <a:rPr sz="2500" spc="140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2</a:t>
            </a:r>
            <a:r>
              <a:rPr sz="2500" dirty="0">
                <a:latin typeface="Cambria Math"/>
                <a:cs typeface="Cambria Math"/>
              </a:rPr>
              <a:t> </a:t>
            </a:r>
            <a:r>
              <a:rPr sz="2500" spc="-195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𝑥</a:t>
            </a:r>
            <a:r>
              <a:rPr sz="2500" dirty="0">
                <a:latin typeface="Cambria Math"/>
                <a:cs typeface="Cambria Math"/>
              </a:rPr>
              <a:t> </a:t>
            </a:r>
            <a:r>
              <a:rPr sz="2500" spc="-210" dirty="0">
                <a:latin typeface="Cambria Math"/>
                <a:cs typeface="Cambria Math"/>
              </a:rPr>
              <a:t> </a:t>
            </a:r>
            <a:r>
              <a:rPr sz="2700" spc="322" baseline="27777" dirty="0">
                <a:latin typeface="Cambria Math"/>
                <a:cs typeface="Cambria Math"/>
              </a:rPr>
              <a:t>𝑖</a:t>
            </a:r>
            <a:r>
              <a:rPr sz="2700" baseline="27777" dirty="0">
                <a:latin typeface="Cambria Math"/>
                <a:cs typeface="Cambria Math"/>
              </a:rPr>
              <a:t> </a:t>
            </a:r>
            <a:r>
              <a:rPr sz="2700" spc="187" baseline="27777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,</a:t>
            </a:r>
            <a:r>
              <a:rPr sz="2500" spc="-140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𝑥</a:t>
            </a:r>
            <a:r>
              <a:rPr sz="2500" dirty="0">
                <a:latin typeface="Cambria Math"/>
                <a:cs typeface="Cambria Math"/>
              </a:rPr>
              <a:t> </a:t>
            </a:r>
            <a:r>
              <a:rPr sz="2500" spc="-210" dirty="0">
                <a:latin typeface="Cambria Math"/>
                <a:cs typeface="Cambria Math"/>
              </a:rPr>
              <a:t> </a:t>
            </a:r>
            <a:r>
              <a:rPr sz="2700" spc="869" baseline="27777" dirty="0">
                <a:latin typeface="Cambria Math"/>
                <a:cs typeface="Cambria Math"/>
              </a:rPr>
              <a:t>𝑗</a:t>
            </a:r>
            <a:r>
              <a:rPr sz="2700" baseline="27777" dirty="0">
                <a:latin typeface="Cambria Math"/>
                <a:cs typeface="Cambria Math"/>
              </a:rPr>
              <a:t>	</a:t>
            </a:r>
            <a:r>
              <a:rPr sz="2500" spc="-5" dirty="0">
                <a:latin typeface="Cambria Math"/>
                <a:cs typeface="Cambria Math"/>
              </a:rPr>
              <a:t>−</a:t>
            </a:r>
            <a:r>
              <a:rPr sz="2500" dirty="0">
                <a:latin typeface="Cambria Math"/>
                <a:cs typeface="Cambria Math"/>
              </a:rPr>
              <a:t>	</a:t>
            </a:r>
            <a:r>
              <a:rPr sz="2500" spc="-5" dirty="0">
                <a:latin typeface="Cambria Math"/>
                <a:cs typeface="Cambria Math"/>
              </a:rPr>
              <a:t>𝑥</a:t>
            </a:r>
            <a:r>
              <a:rPr sz="2500" dirty="0">
                <a:latin typeface="Cambria Math"/>
                <a:cs typeface="Cambria Math"/>
              </a:rPr>
              <a:t> </a:t>
            </a:r>
            <a:r>
              <a:rPr sz="2500" spc="-210" dirty="0">
                <a:latin typeface="Cambria Math"/>
                <a:cs typeface="Cambria Math"/>
              </a:rPr>
              <a:t> </a:t>
            </a:r>
            <a:r>
              <a:rPr sz="2700" spc="322" baseline="27777" dirty="0">
                <a:latin typeface="Cambria Math"/>
                <a:cs typeface="Cambria Math"/>
              </a:rPr>
              <a:t>𝑖</a:t>
            </a:r>
            <a:r>
              <a:rPr sz="2700" baseline="27777" dirty="0">
                <a:latin typeface="Cambria Math"/>
                <a:cs typeface="Cambria Math"/>
              </a:rPr>
              <a:t> </a:t>
            </a:r>
            <a:r>
              <a:rPr sz="2700" spc="187" baseline="27777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,</a:t>
            </a:r>
            <a:r>
              <a:rPr sz="2500" spc="-140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𝑥</a:t>
            </a:r>
            <a:r>
              <a:rPr sz="2500" dirty="0">
                <a:latin typeface="Cambria Math"/>
                <a:cs typeface="Cambria Math"/>
              </a:rPr>
              <a:t> </a:t>
            </a:r>
            <a:r>
              <a:rPr sz="2500" spc="-210" dirty="0">
                <a:latin typeface="Cambria Math"/>
                <a:cs typeface="Cambria Math"/>
              </a:rPr>
              <a:t> </a:t>
            </a:r>
            <a:r>
              <a:rPr sz="2700" spc="322" baseline="27777" dirty="0">
                <a:latin typeface="Cambria Math"/>
                <a:cs typeface="Cambria Math"/>
              </a:rPr>
              <a:t>𝑖</a:t>
            </a:r>
            <a:r>
              <a:rPr sz="2700" baseline="27777" dirty="0">
                <a:latin typeface="Cambria Math"/>
                <a:cs typeface="Cambria Math"/>
              </a:rPr>
              <a:t>	</a:t>
            </a:r>
            <a:r>
              <a:rPr sz="2500" spc="-5" dirty="0">
                <a:latin typeface="Cambria Math"/>
                <a:cs typeface="Cambria Math"/>
              </a:rPr>
              <a:t>−</a:t>
            </a:r>
            <a:r>
              <a:rPr sz="2500" dirty="0">
                <a:latin typeface="Cambria Math"/>
                <a:cs typeface="Cambria Math"/>
              </a:rPr>
              <a:t>	</a:t>
            </a:r>
            <a:r>
              <a:rPr sz="2500" spc="-5" dirty="0">
                <a:latin typeface="Cambria Math"/>
                <a:cs typeface="Cambria Math"/>
              </a:rPr>
              <a:t>𝑥</a:t>
            </a:r>
            <a:r>
              <a:rPr sz="2500" dirty="0">
                <a:latin typeface="Cambria Math"/>
                <a:cs typeface="Cambria Math"/>
              </a:rPr>
              <a:t> </a:t>
            </a:r>
            <a:r>
              <a:rPr sz="2500" spc="-210" dirty="0">
                <a:latin typeface="Cambria Math"/>
                <a:cs typeface="Cambria Math"/>
              </a:rPr>
              <a:t> </a:t>
            </a:r>
            <a:r>
              <a:rPr sz="2700" spc="869" baseline="27777" dirty="0">
                <a:latin typeface="Cambria Math"/>
                <a:cs typeface="Cambria Math"/>
              </a:rPr>
              <a:t>𝑗</a:t>
            </a:r>
            <a:r>
              <a:rPr sz="2700" baseline="27777" dirty="0">
                <a:latin typeface="Cambria Math"/>
                <a:cs typeface="Cambria Math"/>
              </a:rPr>
              <a:t> </a:t>
            </a:r>
            <a:r>
              <a:rPr sz="2700" spc="202" baseline="27777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,</a:t>
            </a:r>
            <a:r>
              <a:rPr sz="2500" spc="-140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𝑥</a:t>
            </a:r>
            <a:r>
              <a:rPr sz="2500" dirty="0">
                <a:latin typeface="Cambria Math"/>
                <a:cs typeface="Cambria Math"/>
              </a:rPr>
              <a:t> </a:t>
            </a:r>
            <a:r>
              <a:rPr sz="2500" spc="-210" dirty="0">
                <a:latin typeface="Cambria Math"/>
                <a:cs typeface="Cambria Math"/>
              </a:rPr>
              <a:t> </a:t>
            </a:r>
            <a:r>
              <a:rPr sz="2700" spc="869" baseline="27777" dirty="0">
                <a:latin typeface="Cambria Math"/>
                <a:cs typeface="Cambria Math"/>
              </a:rPr>
              <a:t>𝑗</a:t>
            </a:r>
            <a:endParaRPr sz="2700" baseline="27777">
              <a:latin typeface="Cambria Math"/>
              <a:cs typeface="Cambria Math"/>
            </a:endParaRPr>
          </a:p>
          <a:p>
            <a:pPr marR="549275" algn="ctr">
              <a:lnSpc>
                <a:spcPts val="2035"/>
              </a:lnSpc>
            </a:pPr>
            <a:r>
              <a:rPr sz="1800" spc="195" dirty="0">
                <a:latin typeface="Cambria Math"/>
                <a:cs typeface="Cambria Math"/>
              </a:rPr>
              <a:t>𝑚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767965" y="4440554"/>
            <a:ext cx="768350" cy="391160"/>
          </a:xfrm>
          <a:custGeom>
            <a:avLst/>
            <a:gdLst/>
            <a:ahLst/>
            <a:cxnLst/>
            <a:rect l="l" t="t" r="r" b="b"/>
            <a:pathLst>
              <a:path w="768350" h="391160">
                <a:moveTo>
                  <a:pt x="104521" y="20574"/>
                </a:moveTo>
                <a:lnTo>
                  <a:pt x="100711" y="7874"/>
                </a:lnTo>
                <a:lnTo>
                  <a:pt x="77914" y="16789"/>
                </a:lnTo>
                <a:lnTo>
                  <a:pt x="57912" y="30721"/>
                </a:lnTo>
                <a:lnTo>
                  <a:pt x="26162" y="73660"/>
                </a:lnTo>
                <a:lnTo>
                  <a:pt x="6553" y="131673"/>
                </a:lnTo>
                <a:lnTo>
                  <a:pt x="0" y="199517"/>
                </a:lnTo>
                <a:lnTo>
                  <a:pt x="1638" y="234467"/>
                </a:lnTo>
                <a:lnTo>
                  <a:pt x="14732" y="297332"/>
                </a:lnTo>
                <a:lnTo>
                  <a:pt x="40665" y="349097"/>
                </a:lnTo>
                <a:lnTo>
                  <a:pt x="77914" y="382003"/>
                </a:lnTo>
                <a:lnTo>
                  <a:pt x="100711" y="390906"/>
                </a:lnTo>
                <a:lnTo>
                  <a:pt x="104521" y="378206"/>
                </a:lnTo>
                <a:lnTo>
                  <a:pt x="86906" y="369087"/>
                </a:lnTo>
                <a:lnTo>
                  <a:pt x="71602" y="355815"/>
                </a:lnTo>
                <a:lnTo>
                  <a:pt x="47752" y="316738"/>
                </a:lnTo>
                <a:lnTo>
                  <a:pt x="33350" y="263804"/>
                </a:lnTo>
                <a:lnTo>
                  <a:pt x="28575" y="199390"/>
                </a:lnTo>
                <a:lnTo>
                  <a:pt x="29756" y="165900"/>
                </a:lnTo>
                <a:lnTo>
                  <a:pt x="39331" y="107175"/>
                </a:lnTo>
                <a:lnTo>
                  <a:pt x="58559" y="60477"/>
                </a:lnTo>
                <a:lnTo>
                  <a:pt x="86906" y="29718"/>
                </a:lnTo>
                <a:lnTo>
                  <a:pt x="104521" y="20574"/>
                </a:lnTo>
                <a:close/>
              </a:path>
              <a:path w="768350" h="391160">
                <a:moveTo>
                  <a:pt x="393192" y="8763"/>
                </a:moveTo>
                <a:lnTo>
                  <a:pt x="390144" y="0"/>
                </a:lnTo>
                <a:lnTo>
                  <a:pt x="374611" y="5626"/>
                </a:lnTo>
                <a:lnTo>
                  <a:pt x="360997" y="13754"/>
                </a:lnTo>
                <a:lnTo>
                  <a:pt x="331698" y="52819"/>
                </a:lnTo>
                <a:lnTo>
                  <a:pt x="321691" y="107315"/>
                </a:lnTo>
                <a:lnTo>
                  <a:pt x="322795" y="127038"/>
                </a:lnTo>
                <a:lnTo>
                  <a:pt x="339344" y="177038"/>
                </a:lnTo>
                <a:lnTo>
                  <a:pt x="374535" y="208991"/>
                </a:lnTo>
                <a:lnTo>
                  <a:pt x="390144" y="214630"/>
                </a:lnTo>
                <a:lnTo>
                  <a:pt x="392938" y="205867"/>
                </a:lnTo>
                <a:lnTo>
                  <a:pt x="380644" y="200444"/>
                </a:lnTo>
                <a:lnTo>
                  <a:pt x="370078" y="192900"/>
                </a:lnTo>
                <a:lnTo>
                  <a:pt x="348475" y="157734"/>
                </a:lnTo>
                <a:lnTo>
                  <a:pt x="341249" y="106172"/>
                </a:lnTo>
                <a:lnTo>
                  <a:pt x="342049" y="87922"/>
                </a:lnTo>
                <a:lnTo>
                  <a:pt x="354076" y="42672"/>
                </a:lnTo>
                <a:lnTo>
                  <a:pt x="380809" y="14122"/>
                </a:lnTo>
                <a:lnTo>
                  <a:pt x="393192" y="8763"/>
                </a:lnTo>
                <a:close/>
              </a:path>
              <a:path w="768350" h="391160">
                <a:moveTo>
                  <a:pt x="619506" y="107315"/>
                </a:moveTo>
                <a:lnTo>
                  <a:pt x="609485" y="52819"/>
                </a:lnTo>
                <a:lnTo>
                  <a:pt x="580199" y="13754"/>
                </a:lnTo>
                <a:lnTo>
                  <a:pt x="551040" y="0"/>
                </a:lnTo>
                <a:lnTo>
                  <a:pt x="548005" y="8763"/>
                </a:lnTo>
                <a:lnTo>
                  <a:pt x="560387" y="14122"/>
                </a:lnTo>
                <a:lnTo>
                  <a:pt x="571055" y="21577"/>
                </a:lnTo>
                <a:lnTo>
                  <a:pt x="592759" y="56159"/>
                </a:lnTo>
                <a:lnTo>
                  <a:pt x="599948" y="106172"/>
                </a:lnTo>
                <a:lnTo>
                  <a:pt x="599135" y="125107"/>
                </a:lnTo>
                <a:lnTo>
                  <a:pt x="587121" y="171450"/>
                </a:lnTo>
                <a:lnTo>
                  <a:pt x="560590" y="200444"/>
                </a:lnTo>
                <a:lnTo>
                  <a:pt x="548386" y="205867"/>
                </a:lnTo>
                <a:lnTo>
                  <a:pt x="551040" y="214630"/>
                </a:lnTo>
                <a:lnTo>
                  <a:pt x="592035" y="190182"/>
                </a:lnTo>
                <a:lnTo>
                  <a:pt x="615061" y="145224"/>
                </a:lnTo>
                <a:lnTo>
                  <a:pt x="618388" y="127038"/>
                </a:lnTo>
                <a:lnTo>
                  <a:pt x="619506" y="107315"/>
                </a:lnTo>
                <a:close/>
              </a:path>
              <a:path w="768350" h="391160">
                <a:moveTo>
                  <a:pt x="767969" y="199390"/>
                </a:moveTo>
                <a:lnTo>
                  <a:pt x="761403" y="131673"/>
                </a:lnTo>
                <a:lnTo>
                  <a:pt x="741807" y="73660"/>
                </a:lnTo>
                <a:lnTo>
                  <a:pt x="710107" y="30721"/>
                </a:lnTo>
                <a:lnTo>
                  <a:pt x="667385" y="7874"/>
                </a:lnTo>
                <a:lnTo>
                  <a:pt x="663448" y="20574"/>
                </a:lnTo>
                <a:lnTo>
                  <a:pt x="681062" y="29718"/>
                </a:lnTo>
                <a:lnTo>
                  <a:pt x="696404" y="43027"/>
                </a:lnTo>
                <a:lnTo>
                  <a:pt x="720217" y="82042"/>
                </a:lnTo>
                <a:lnTo>
                  <a:pt x="734669" y="135115"/>
                </a:lnTo>
                <a:lnTo>
                  <a:pt x="739521" y="199517"/>
                </a:lnTo>
                <a:lnTo>
                  <a:pt x="738301" y="233070"/>
                </a:lnTo>
                <a:lnTo>
                  <a:pt x="728637" y="291693"/>
                </a:lnTo>
                <a:lnTo>
                  <a:pt x="709447" y="338366"/>
                </a:lnTo>
                <a:lnTo>
                  <a:pt x="681062" y="369087"/>
                </a:lnTo>
                <a:lnTo>
                  <a:pt x="663448" y="378206"/>
                </a:lnTo>
                <a:lnTo>
                  <a:pt x="667385" y="390906"/>
                </a:lnTo>
                <a:lnTo>
                  <a:pt x="710120" y="368071"/>
                </a:lnTo>
                <a:lnTo>
                  <a:pt x="741807" y="325120"/>
                </a:lnTo>
                <a:lnTo>
                  <a:pt x="761403" y="267119"/>
                </a:lnTo>
                <a:lnTo>
                  <a:pt x="766318" y="234467"/>
                </a:lnTo>
                <a:lnTo>
                  <a:pt x="767969" y="1993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517901" y="4400169"/>
            <a:ext cx="826769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365760" algn="l"/>
              </a:tabLst>
            </a:pPr>
            <a:r>
              <a:rPr sz="2500" spc="-5" dirty="0">
                <a:latin typeface="Cambria Math"/>
                <a:cs typeface="Cambria Math"/>
              </a:rPr>
              <a:t>𝑓	𝑥</a:t>
            </a:r>
            <a:r>
              <a:rPr sz="2500" spc="265" dirty="0">
                <a:latin typeface="Cambria Math"/>
                <a:cs typeface="Cambria Math"/>
              </a:rPr>
              <a:t> </a:t>
            </a:r>
            <a:r>
              <a:rPr sz="2700" spc="165" baseline="27777" dirty="0">
                <a:latin typeface="Cambria Math"/>
                <a:cs typeface="Cambria Math"/>
              </a:rPr>
              <a:t>𝑘</a:t>
            </a:r>
            <a:endParaRPr sz="2700" baseline="27777">
              <a:latin typeface="Cambria Math"/>
              <a:cs typeface="Cambria Math"/>
            </a:endParaRPr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18684" y="4440554"/>
            <a:ext cx="239902" cy="214630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5700267" y="4440554"/>
            <a:ext cx="297815" cy="214629"/>
          </a:xfrm>
          <a:custGeom>
            <a:avLst/>
            <a:gdLst/>
            <a:ahLst/>
            <a:cxnLst/>
            <a:rect l="l" t="t" r="r" b="b"/>
            <a:pathLst>
              <a:path w="297814" h="214629">
                <a:moveTo>
                  <a:pt x="229362" y="0"/>
                </a:moveTo>
                <a:lnTo>
                  <a:pt x="226314" y="8763"/>
                </a:lnTo>
                <a:lnTo>
                  <a:pt x="238696" y="14114"/>
                </a:lnTo>
                <a:lnTo>
                  <a:pt x="249364" y="21574"/>
                </a:lnTo>
                <a:lnTo>
                  <a:pt x="271077" y="56147"/>
                </a:lnTo>
                <a:lnTo>
                  <a:pt x="278257" y="106172"/>
                </a:lnTo>
                <a:lnTo>
                  <a:pt x="277449" y="125104"/>
                </a:lnTo>
                <a:lnTo>
                  <a:pt x="265430" y="171450"/>
                </a:lnTo>
                <a:lnTo>
                  <a:pt x="238908" y="200435"/>
                </a:lnTo>
                <a:lnTo>
                  <a:pt x="226695" y="205867"/>
                </a:lnTo>
                <a:lnTo>
                  <a:pt x="229362" y="214630"/>
                </a:lnTo>
                <a:lnTo>
                  <a:pt x="270349" y="190180"/>
                </a:lnTo>
                <a:lnTo>
                  <a:pt x="293370" y="145224"/>
                </a:lnTo>
                <a:lnTo>
                  <a:pt x="297815" y="107315"/>
                </a:lnTo>
                <a:lnTo>
                  <a:pt x="296697" y="87669"/>
                </a:lnTo>
                <a:lnTo>
                  <a:pt x="280035" y="37592"/>
                </a:lnTo>
                <a:lnTo>
                  <a:pt x="244887" y="5623"/>
                </a:lnTo>
                <a:lnTo>
                  <a:pt x="229362" y="0"/>
                </a:lnTo>
                <a:close/>
              </a:path>
              <a:path w="297814" h="214629">
                <a:moveTo>
                  <a:pt x="68453" y="0"/>
                </a:moveTo>
                <a:lnTo>
                  <a:pt x="27590" y="24395"/>
                </a:lnTo>
                <a:lnTo>
                  <a:pt x="4460" y="69500"/>
                </a:lnTo>
                <a:lnTo>
                  <a:pt x="0" y="107315"/>
                </a:lnTo>
                <a:lnTo>
                  <a:pt x="1115" y="127031"/>
                </a:lnTo>
                <a:lnTo>
                  <a:pt x="17653" y="177038"/>
                </a:lnTo>
                <a:lnTo>
                  <a:pt x="52853" y="208988"/>
                </a:lnTo>
                <a:lnTo>
                  <a:pt x="68453" y="214630"/>
                </a:lnTo>
                <a:lnTo>
                  <a:pt x="71247" y="205867"/>
                </a:lnTo>
                <a:lnTo>
                  <a:pt x="58959" y="200435"/>
                </a:lnTo>
                <a:lnTo>
                  <a:pt x="48387" y="192897"/>
                </a:lnTo>
                <a:lnTo>
                  <a:pt x="26791" y="157732"/>
                </a:lnTo>
                <a:lnTo>
                  <a:pt x="19558" y="106172"/>
                </a:lnTo>
                <a:lnTo>
                  <a:pt x="20365" y="87909"/>
                </a:lnTo>
                <a:lnTo>
                  <a:pt x="32385" y="42672"/>
                </a:lnTo>
                <a:lnTo>
                  <a:pt x="59120" y="14114"/>
                </a:lnTo>
                <a:lnTo>
                  <a:pt x="71501" y="8763"/>
                </a:lnTo>
                <a:lnTo>
                  <a:pt x="684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601339" y="4252268"/>
            <a:ext cx="3017520" cy="942975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70"/>
              </a:spcBef>
              <a:tabLst>
                <a:tab pos="2499995" algn="l"/>
              </a:tabLst>
            </a:pPr>
            <a:r>
              <a:rPr sz="2500" spc="-5" dirty="0">
                <a:latin typeface="Cambria Math"/>
                <a:cs typeface="Cambria Math"/>
              </a:rPr>
              <a:t>=</a:t>
            </a:r>
            <a:r>
              <a:rPr sz="2500" spc="140" dirty="0">
                <a:latin typeface="Cambria Math"/>
                <a:cs typeface="Cambria Math"/>
              </a:rPr>
              <a:t> </a:t>
            </a:r>
            <a:r>
              <a:rPr sz="2500" spc="805" dirty="0">
                <a:latin typeface="Cambria Math"/>
                <a:cs typeface="Cambria Math"/>
              </a:rPr>
              <a:t>෍</a:t>
            </a:r>
            <a:r>
              <a:rPr sz="2500" spc="-130" dirty="0">
                <a:latin typeface="Cambria Math"/>
                <a:cs typeface="Cambria Math"/>
              </a:rPr>
              <a:t> </a:t>
            </a:r>
            <a:r>
              <a:rPr sz="2500" spc="75" dirty="0">
                <a:latin typeface="Cambria Math"/>
                <a:cs typeface="Cambria Math"/>
              </a:rPr>
              <a:t>𝛼</a:t>
            </a:r>
            <a:r>
              <a:rPr sz="2700" spc="112" baseline="-15432" dirty="0">
                <a:latin typeface="Cambria Math"/>
                <a:cs typeface="Cambria Math"/>
              </a:rPr>
              <a:t>𝑖</a:t>
            </a:r>
            <a:r>
              <a:rPr sz="2500" spc="75" dirty="0">
                <a:latin typeface="Cambria Math"/>
                <a:cs typeface="Cambria Math"/>
              </a:rPr>
              <a:t>𝑦</a:t>
            </a:r>
            <a:r>
              <a:rPr sz="2700" spc="112" baseline="-15432" dirty="0">
                <a:latin typeface="Cambria Math"/>
                <a:cs typeface="Cambria Math"/>
              </a:rPr>
              <a:t>𝑖</a:t>
            </a:r>
            <a:r>
              <a:rPr sz="2500" spc="75" dirty="0">
                <a:latin typeface="Cambria Math"/>
                <a:cs typeface="Cambria Math"/>
              </a:rPr>
              <a:t>𝑥</a:t>
            </a:r>
            <a:r>
              <a:rPr sz="2500" spc="345" dirty="0">
                <a:latin typeface="Cambria Math"/>
                <a:cs typeface="Cambria Math"/>
              </a:rPr>
              <a:t> </a:t>
            </a:r>
            <a:r>
              <a:rPr sz="2700" spc="97" baseline="27777" dirty="0">
                <a:latin typeface="Cambria Math"/>
                <a:cs typeface="Cambria Math"/>
              </a:rPr>
              <a:t>𝑖 </a:t>
            </a:r>
            <a:r>
              <a:rPr sz="2700" spc="104" baseline="27777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𝑥</a:t>
            </a:r>
            <a:r>
              <a:rPr sz="2500" spc="345" dirty="0">
                <a:latin typeface="Cambria Math"/>
                <a:cs typeface="Cambria Math"/>
              </a:rPr>
              <a:t> </a:t>
            </a:r>
            <a:r>
              <a:rPr sz="2700" spc="165" baseline="27777" dirty="0">
                <a:latin typeface="Cambria Math"/>
                <a:cs typeface="Cambria Math"/>
              </a:rPr>
              <a:t>𝑘	</a:t>
            </a:r>
            <a:r>
              <a:rPr sz="2500" spc="-5" dirty="0">
                <a:latin typeface="Cambria Math"/>
                <a:cs typeface="Cambria Math"/>
              </a:rPr>
              <a:t>+</a:t>
            </a:r>
            <a:r>
              <a:rPr sz="2500" spc="-55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𝑏</a:t>
            </a:r>
            <a:endParaRPr sz="2500">
              <a:latin typeface="Cambria Math"/>
              <a:cs typeface="Cambria Math"/>
            </a:endParaRPr>
          </a:p>
          <a:p>
            <a:pPr marL="390525">
              <a:lnSpc>
                <a:spcPct val="100000"/>
              </a:lnSpc>
              <a:spcBef>
                <a:spcPts val="885"/>
              </a:spcBef>
            </a:pPr>
            <a:r>
              <a:rPr sz="1800" spc="55" dirty="0">
                <a:latin typeface="Cambria Math"/>
                <a:cs typeface="Cambria Math"/>
              </a:rPr>
              <a:t>𝑖=1</a:t>
            </a:r>
            <a:endParaRPr sz="1800">
              <a:latin typeface="Cambria Math"/>
              <a:cs typeface="Cambria Math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052064" y="5196459"/>
            <a:ext cx="1297940" cy="389255"/>
            <a:chOff x="3052064" y="5196459"/>
            <a:chExt cx="1297940" cy="389255"/>
          </a:xfrm>
        </p:grpSpPr>
        <p:sp>
          <p:nvSpPr>
            <p:cNvPr id="31" name="object 31"/>
            <p:cNvSpPr/>
            <p:nvPr/>
          </p:nvSpPr>
          <p:spPr>
            <a:xfrm>
              <a:off x="3052064" y="5206111"/>
              <a:ext cx="1297940" cy="379730"/>
            </a:xfrm>
            <a:custGeom>
              <a:avLst/>
              <a:gdLst/>
              <a:ahLst/>
              <a:cxnLst/>
              <a:rect l="l" t="t" r="r" b="b"/>
              <a:pathLst>
                <a:path w="1297939" h="379729">
                  <a:moveTo>
                    <a:pt x="61849" y="126"/>
                  </a:moveTo>
                  <a:lnTo>
                    <a:pt x="0" y="184022"/>
                  </a:lnTo>
                  <a:lnTo>
                    <a:pt x="0" y="195452"/>
                  </a:lnTo>
                  <a:lnTo>
                    <a:pt x="61849" y="379348"/>
                  </a:lnTo>
                  <a:lnTo>
                    <a:pt x="78231" y="373760"/>
                  </a:lnTo>
                  <a:lnTo>
                    <a:pt x="28575" y="189737"/>
                  </a:lnTo>
                  <a:lnTo>
                    <a:pt x="78231" y="5587"/>
                  </a:lnTo>
                  <a:lnTo>
                    <a:pt x="61849" y="126"/>
                  </a:lnTo>
                  <a:close/>
                </a:path>
                <a:path w="1297939" h="379729">
                  <a:moveTo>
                    <a:pt x="1235710" y="0"/>
                  </a:moveTo>
                  <a:lnTo>
                    <a:pt x="1219327" y="5333"/>
                  </a:lnTo>
                  <a:lnTo>
                    <a:pt x="1268984" y="189737"/>
                  </a:lnTo>
                  <a:lnTo>
                    <a:pt x="1219327" y="373760"/>
                  </a:lnTo>
                  <a:lnTo>
                    <a:pt x="1235710" y="379348"/>
                  </a:lnTo>
                  <a:lnTo>
                    <a:pt x="1297559" y="195452"/>
                  </a:lnTo>
                  <a:lnTo>
                    <a:pt x="1297559" y="184022"/>
                  </a:lnTo>
                  <a:lnTo>
                    <a:pt x="12357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3308" y="5196459"/>
              <a:ext cx="239902" cy="21463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952240" y="5196459"/>
              <a:ext cx="267335" cy="214629"/>
            </a:xfrm>
            <a:custGeom>
              <a:avLst/>
              <a:gdLst/>
              <a:ahLst/>
              <a:cxnLst/>
              <a:rect l="l" t="t" r="r" b="b"/>
              <a:pathLst>
                <a:path w="267335" h="214629">
                  <a:moveTo>
                    <a:pt x="198882" y="0"/>
                  </a:moveTo>
                  <a:lnTo>
                    <a:pt x="195834" y="8763"/>
                  </a:lnTo>
                  <a:lnTo>
                    <a:pt x="208216" y="14114"/>
                  </a:lnTo>
                  <a:lnTo>
                    <a:pt x="218884" y="21574"/>
                  </a:lnTo>
                  <a:lnTo>
                    <a:pt x="240597" y="56147"/>
                  </a:lnTo>
                  <a:lnTo>
                    <a:pt x="247776" y="106172"/>
                  </a:lnTo>
                  <a:lnTo>
                    <a:pt x="246969" y="125104"/>
                  </a:lnTo>
                  <a:lnTo>
                    <a:pt x="234950" y="171450"/>
                  </a:lnTo>
                  <a:lnTo>
                    <a:pt x="208428" y="200435"/>
                  </a:lnTo>
                  <a:lnTo>
                    <a:pt x="196214" y="205867"/>
                  </a:lnTo>
                  <a:lnTo>
                    <a:pt x="198882" y="214630"/>
                  </a:lnTo>
                  <a:lnTo>
                    <a:pt x="239869" y="190180"/>
                  </a:lnTo>
                  <a:lnTo>
                    <a:pt x="262890" y="145224"/>
                  </a:lnTo>
                  <a:lnTo>
                    <a:pt x="267335" y="107315"/>
                  </a:lnTo>
                  <a:lnTo>
                    <a:pt x="266217" y="87669"/>
                  </a:lnTo>
                  <a:lnTo>
                    <a:pt x="249555" y="37592"/>
                  </a:lnTo>
                  <a:lnTo>
                    <a:pt x="214407" y="5623"/>
                  </a:lnTo>
                  <a:lnTo>
                    <a:pt x="198882" y="0"/>
                  </a:lnTo>
                  <a:close/>
                </a:path>
                <a:path w="267335" h="214629">
                  <a:moveTo>
                    <a:pt x="68452" y="0"/>
                  </a:moveTo>
                  <a:lnTo>
                    <a:pt x="27590" y="24395"/>
                  </a:lnTo>
                  <a:lnTo>
                    <a:pt x="4460" y="69500"/>
                  </a:lnTo>
                  <a:lnTo>
                    <a:pt x="0" y="107315"/>
                  </a:lnTo>
                  <a:lnTo>
                    <a:pt x="1115" y="127031"/>
                  </a:lnTo>
                  <a:lnTo>
                    <a:pt x="17652" y="177038"/>
                  </a:lnTo>
                  <a:lnTo>
                    <a:pt x="52853" y="208988"/>
                  </a:lnTo>
                  <a:lnTo>
                    <a:pt x="68452" y="214630"/>
                  </a:lnTo>
                  <a:lnTo>
                    <a:pt x="71247" y="205867"/>
                  </a:lnTo>
                  <a:lnTo>
                    <a:pt x="58959" y="200435"/>
                  </a:lnTo>
                  <a:lnTo>
                    <a:pt x="48387" y="192897"/>
                  </a:lnTo>
                  <a:lnTo>
                    <a:pt x="26791" y="157732"/>
                  </a:lnTo>
                  <a:lnTo>
                    <a:pt x="19558" y="106172"/>
                  </a:lnTo>
                  <a:lnTo>
                    <a:pt x="20365" y="87909"/>
                  </a:lnTo>
                  <a:lnTo>
                    <a:pt x="32385" y="42672"/>
                  </a:lnTo>
                  <a:lnTo>
                    <a:pt x="59120" y="14114"/>
                  </a:lnTo>
                  <a:lnTo>
                    <a:pt x="71500" y="8763"/>
                  </a:lnTo>
                  <a:lnTo>
                    <a:pt x="684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97840" y="5156453"/>
            <a:ext cx="8112759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2649220" algn="l"/>
                <a:tab pos="3942079" algn="l"/>
              </a:tabLst>
            </a:pPr>
            <a:r>
              <a:rPr sz="2500" spc="-10" dirty="0">
                <a:latin typeface="Calibri"/>
                <a:cs typeface="Calibri"/>
              </a:rPr>
              <a:t>Untuk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menghitung	</a:t>
            </a:r>
            <a:r>
              <a:rPr sz="2500" spc="-5" dirty="0">
                <a:latin typeface="Cambria Math"/>
                <a:cs typeface="Cambria Math"/>
              </a:rPr>
              <a:t>𝑥</a:t>
            </a:r>
            <a:r>
              <a:rPr sz="2500" spc="340" dirty="0">
                <a:latin typeface="Cambria Math"/>
                <a:cs typeface="Cambria Math"/>
              </a:rPr>
              <a:t> </a:t>
            </a:r>
            <a:r>
              <a:rPr sz="2700" spc="97" baseline="27777" dirty="0">
                <a:latin typeface="Cambria Math"/>
                <a:cs typeface="Cambria Math"/>
              </a:rPr>
              <a:t>𝑖 </a:t>
            </a:r>
            <a:r>
              <a:rPr sz="2700" spc="112" baseline="27777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,</a:t>
            </a:r>
            <a:r>
              <a:rPr sz="2500" spc="-140" dirty="0">
                <a:latin typeface="Cambria Math"/>
                <a:cs typeface="Cambria Math"/>
              </a:rPr>
              <a:t> </a:t>
            </a:r>
            <a:r>
              <a:rPr sz="2500" spc="-5" dirty="0">
                <a:latin typeface="Cambria Math"/>
                <a:cs typeface="Cambria Math"/>
              </a:rPr>
              <a:t>𝑥</a:t>
            </a:r>
            <a:r>
              <a:rPr sz="2500" spc="345" dirty="0">
                <a:latin typeface="Cambria Math"/>
                <a:cs typeface="Cambria Math"/>
              </a:rPr>
              <a:t> </a:t>
            </a:r>
            <a:r>
              <a:rPr sz="2700" spc="307" baseline="27777" dirty="0">
                <a:latin typeface="Cambria Math"/>
                <a:cs typeface="Cambria Math"/>
              </a:rPr>
              <a:t>𝑗	</a:t>
            </a:r>
            <a:r>
              <a:rPr sz="2500" spc="-10" dirty="0">
                <a:latin typeface="Calibri"/>
                <a:cs typeface="Calibri"/>
              </a:rPr>
              <a:t>bisa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menggunakan</a:t>
            </a:r>
            <a:r>
              <a:rPr sz="2500" spc="1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fungsi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kernel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1617" y="461899"/>
            <a:ext cx="15392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SMO</a:t>
            </a:r>
            <a:r>
              <a:rPr spc="-85" dirty="0"/>
              <a:t> </a:t>
            </a:r>
            <a:r>
              <a:rPr dirty="0"/>
              <a:t>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0540" y="1611833"/>
            <a:ext cx="70719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80365" algn="l"/>
                <a:tab pos="381000" algn="l"/>
              </a:tabLst>
            </a:pPr>
            <a:r>
              <a:rPr sz="3200" spc="-10" dirty="0">
                <a:latin typeface="Calibri"/>
                <a:cs typeface="Calibri"/>
              </a:rPr>
              <a:t>Update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mbria Math"/>
                <a:cs typeface="Cambria Math"/>
              </a:rPr>
              <a:t>𝛼</a:t>
            </a:r>
            <a:r>
              <a:rPr sz="3525" spc="-30" baseline="-15366" dirty="0">
                <a:latin typeface="Cambria Math"/>
                <a:cs typeface="Cambria Math"/>
              </a:rPr>
              <a:t>𝑗</a:t>
            </a:r>
            <a:r>
              <a:rPr sz="3525" spc="652" baseline="-15366" dirty="0">
                <a:latin typeface="Cambria Math"/>
                <a:cs typeface="Cambria Math"/>
              </a:rPr>
              <a:t> </a:t>
            </a:r>
            <a:r>
              <a:rPr sz="3200" spc="-20" dirty="0">
                <a:latin typeface="Calibri"/>
                <a:cs typeface="Calibri"/>
              </a:rPr>
              <a:t>jika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mbria Math"/>
                <a:cs typeface="Cambria Math"/>
              </a:rPr>
              <a:t>𝛼</a:t>
            </a:r>
            <a:r>
              <a:rPr sz="3525" spc="-30" baseline="-15366" dirty="0">
                <a:latin typeface="Cambria Math"/>
                <a:cs typeface="Cambria Math"/>
              </a:rPr>
              <a:t>𝑗</a:t>
            </a:r>
            <a:r>
              <a:rPr sz="3525" spc="644" baseline="-15366" dirty="0">
                <a:latin typeface="Cambria Math"/>
                <a:cs typeface="Cambria Math"/>
              </a:rPr>
              <a:t> </a:t>
            </a:r>
            <a:r>
              <a:rPr sz="3200" spc="-15" dirty="0">
                <a:latin typeface="Calibri"/>
                <a:cs typeface="Calibri"/>
              </a:rPr>
              <a:t>terletak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antara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88133" y="2092053"/>
            <a:ext cx="1589405" cy="1734185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37615">
              <a:lnSpc>
                <a:spcPct val="100000"/>
              </a:lnSpc>
              <a:spcBef>
                <a:spcPts val="985"/>
              </a:spcBef>
            </a:pPr>
            <a:r>
              <a:rPr sz="3200" dirty="0">
                <a:latin typeface="Cambria Math"/>
                <a:cs typeface="Cambria Math"/>
              </a:rPr>
              <a:t>𝐻</a:t>
            </a:r>
            <a:endParaRPr sz="320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885"/>
              </a:spcBef>
              <a:tabLst>
                <a:tab pos="525145" algn="l"/>
              </a:tabLst>
            </a:pPr>
            <a:r>
              <a:rPr sz="3200" spc="-20" dirty="0">
                <a:latin typeface="Cambria Math"/>
                <a:cs typeface="Cambria Math"/>
              </a:rPr>
              <a:t>𝛼</a:t>
            </a:r>
            <a:r>
              <a:rPr sz="3525" spc="-30" baseline="-15366" dirty="0">
                <a:latin typeface="Cambria Math"/>
                <a:cs typeface="Cambria Math"/>
              </a:rPr>
              <a:t>𝑗	</a:t>
            </a:r>
            <a:r>
              <a:rPr sz="3200" dirty="0">
                <a:latin typeface="Cambria Math"/>
                <a:cs typeface="Cambria Math"/>
              </a:rPr>
              <a:t>=</a:t>
            </a:r>
            <a:r>
              <a:rPr sz="3200" spc="90" dirty="0">
                <a:latin typeface="Cambria Math"/>
                <a:cs typeface="Cambria Math"/>
              </a:rPr>
              <a:t> </a:t>
            </a:r>
            <a:r>
              <a:rPr sz="3200" spc="-395" dirty="0">
                <a:latin typeface="Cambria Math"/>
                <a:cs typeface="Cambria Math"/>
              </a:rPr>
              <a:t>൞</a:t>
            </a:r>
            <a:r>
              <a:rPr sz="4800" spc="-592" baseline="6076" dirty="0">
                <a:latin typeface="Cambria Math"/>
                <a:cs typeface="Cambria Math"/>
              </a:rPr>
              <a:t>𝛼</a:t>
            </a:r>
            <a:r>
              <a:rPr sz="3525" spc="-592" baseline="-7092" dirty="0">
                <a:latin typeface="Cambria Math"/>
                <a:cs typeface="Cambria Math"/>
              </a:rPr>
              <a:t>𝑗</a:t>
            </a:r>
            <a:endParaRPr sz="3525" baseline="-7092">
              <a:latin typeface="Cambria Math"/>
              <a:cs typeface="Cambria Math"/>
            </a:endParaRPr>
          </a:p>
          <a:p>
            <a:pPr marL="1280160">
              <a:lnSpc>
                <a:spcPct val="100000"/>
              </a:lnSpc>
              <a:spcBef>
                <a:spcPts val="160"/>
              </a:spcBef>
            </a:pPr>
            <a:r>
              <a:rPr sz="3200" dirty="0">
                <a:latin typeface="Cambria Math"/>
                <a:cs typeface="Cambria Math"/>
              </a:rPr>
              <a:t>𝐿</a:t>
            </a:r>
            <a:endParaRPr sz="320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6186" y="2137384"/>
            <a:ext cx="3009900" cy="1688464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5"/>
              </a:spcBef>
              <a:tabLst>
                <a:tab pos="1464310" algn="l"/>
              </a:tabLst>
            </a:pPr>
            <a:r>
              <a:rPr sz="3200" dirty="0">
                <a:latin typeface="Cambria Math"/>
                <a:cs typeface="Cambria Math"/>
              </a:rPr>
              <a:t>,</a:t>
            </a:r>
            <a:r>
              <a:rPr sz="3200" spc="-165" dirty="0">
                <a:latin typeface="Cambria Math"/>
                <a:cs typeface="Cambria Math"/>
              </a:rPr>
              <a:t> </a:t>
            </a:r>
            <a:r>
              <a:rPr sz="3200" spc="-5" dirty="0">
                <a:latin typeface="Cambria Math"/>
                <a:cs typeface="Cambria Math"/>
              </a:rPr>
              <a:t>𝑗𝑖𝑘𝑎</a:t>
            </a:r>
            <a:r>
              <a:rPr sz="3200" spc="95" dirty="0">
                <a:latin typeface="Cambria Math"/>
                <a:cs typeface="Cambria Math"/>
              </a:rPr>
              <a:t> </a:t>
            </a:r>
            <a:r>
              <a:rPr sz="3200" spc="-20" dirty="0">
                <a:latin typeface="Cambria Math"/>
                <a:cs typeface="Cambria Math"/>
              </a:rPr>
              <a:t>𝛼</a:t>
            </a:r>
            <a:r>
              <a:rPr sz="3525" spc="-30" baseline="-15366" dirty="0">
                <a:latin typeface="Cambria Math"/>
                <a:cs typeface="Cambria Math"/>
              </a:rPr>
              <a:t>𝑗	</a:t>
            </a:r>
            <a:r>
              <a:rPr sz="3200" dirty="0">
                <a:latin typeface="Cambria Math"/>
                <a:cs typeface="Cambria Math"/>
              </a:rPr>
              <a:t>&gt;</a:t>
            </a:r>
            <a:r>
              <a:rPr sz="3200" spc="13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𝐻</a:t>
            </a:r>
            <a:endParaRPr sz="320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  <a:spcBef>
                <a:spcPts val="530"/>
              </a:spcBef>
              <a:tabLst>
                <a:tab pos="2218690" algn="l"/>
              </a:tabLst>
            </a:pPr>
            <a:r>
              <a:rPr sz="3200" dirty="0">
                <a:latin typeface="Cambria Math"/>
                <a:cs typeface="Cambria Math"/>
              </a:rPr>
              <a:t>,</a:t>
            </a:r>
            <a:r>
              <a:rPr sz="3200" spc="-175" dirty="0">
                <a:latin typeface="Cambria Math"/>
                <a:cs typeface="Cambria Math"/>
              </a:rPr>
              <a:t> </a:t>
            </a:r>
            <a:r>
              <a:rPr sz="3200" spc="-5" dirty="0">
                <a:latin typeface="Cambria Math"/>
                <a:cs typeface="Cambria Math"/>
              </a:rPr>
              <a:t>𝑗𝑖𝑘𝑎</a:t>
            </a:r>
            <a:r>
              <a:rPr sz="3200" spc="90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𝐿</a:t>
            </a:r>
            <a:r>
              <a:rPr sz="3200" spc="24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≤</a:t>
            </a:r>
            <a:r>
              <a:rPr sz="3200" spc="185" dirty="0">
                <a:latin typeface="Cambria Math"/>
                <a:cs typeface="Cambria Math"/>
              </a:rPr>
              <a:t> </a:t>
            </a:r>
            <a:r>
              <a:rPr sz="3200" spc="-20" dirty="0">
                <a:latin typeface="Cambria Math"/>
                <a:cs typeface="Cambria Math"/>
              </a:rPr>
              <a:t>𝛼</a:t>
            </a:r>
            <a:r>
              <a:rPr sz="3525" spc="-30" baseline="-15366" dirty="0">
                <a:latin typeface="Cambria Math"/>
                <a:cs typeface="Cambria Math"/>
              </a:rPr>
              <a:t>𝑗	</a:t>
            </a:r>
            <a:r>
              <a:rPr sz="3200" dirty="0">
                <a:latin typeface="Cambria Math"/>
                <a:cs typeface="Cambria Math"/>
              </a:rPr>
              <a:t>≤</a:t>
            </a:r>
            <a:r>
              <a:rPr sz="3200" spc="130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𝐻</a:t>
            </a:r>
            <a:endParaRPr sz="3200">
              <a:latin typeface="Cambria Math"/>
              <a:cs typeface="Cambria Math"/>
            </a:endParaRPr>
          </a:p>
          <a:p>
            <a:pPr marL="1905" algn="ctr">
              <a:lnSpc>
                <a:spcPct val="100000"/>
              </a:lnSpc>
              <a:spcBef>
                <a:spcPts val="515"/>
              </a:spcBef>
              <a:tabLst>
                <a:tab pos="917575" algn="l"/>
                <a:tab pos="1403985" algn="l"/>
              </a:tabLst>
            </a:pPr>
            <a:r>
              <a:rPr sz="3200" spc="-5" dirty="0">
                <a:latin typeface="Cambria Math"/>
                <a:cs typeface="Cambria Math"/>
              </a:rPr>
              <a:t>𝑗𝑖𝑘𝑎	</a:t>
            </a:r>
            <a:r>
              <a:rPr sz="3200" spc="-20" dirty="0">
                <a:latin typeface="Cambria Math"/>
                <a:cs typeface="Cambria Math"/>
              </a:rPr>
              <a:t>𝛼</a:t>
            </a:r>
            <a:r>
              <a:rPr sz="3525" spc="-30" baseline="-15366" dirty="0">
                <a:latin typeface="Cambria Math"/>
                <a:cs typeface="Cambria Math"/>
              </a:rPr>
              <a:t>𝑗	</a:t>
            </a:r>
            <a:r>
              <a:rPr sz="3200" dirty="0">
                <a:latin typeface="Cambria Math"/>
                <a:cs typeface="Cambria Math"/>
              </a:rPr>
              <a:t>&lt;</a:t>
            </a:r>
            <a:r>
              <a:rPr sz="3200" spc="13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𝐿</a:t>
            </a:r>
            <a:endParaRPr sz="3200">
              <a:latin typeface="Cambria Math"/>
              <a:cs typeface="Cambria Math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1617" y="461899"/>
            <a:ext cx="15392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SMO</a:t>
            </a:r>
            <a:r>
              <a:rPr spc="-85" dirty="0"/>
              <a:t> </a:t>
            </a:r>
            <a:r>
              <a:rPr dirty="0"/>
              <a:t>4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0540" y="1607261"/>
            <a:ext cx="4443730" cy="9823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0" indent="-342900">
              <a:lnSpc>
                <a:spcPts val="3765"/>
              </a:lnSpc>
              <a:spcBef>
                <a:spcPts val="105"/>
              </a:spcBef>
              <a:buFont typeface="Arial MT"/>
              <a:buChar char="•"/>
              <a:tabLst>
                <a:tab pos="380365" algn="l"/>
                <a:tab pos="381000" algn="l"/>
              </a:tabLst>
            </a:pPr>
            <a:r>
              <a:rPr sz="3200" spc="-10" dirty="0">
                <a:latin typeface="Calibri"/>
                <a:cs typeface="Calibri"/>
              </a:rPr>
              <a:t>Update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35" dirty="0">
                <a:latin typeface="Cambria Math"/>
                <a:cs typeface="Cambria Math"/>
              </a:rPr>
              <a:t>𝛼</a:t>
            </a:r>
            <a:r>
              <a:rPr sz="3525" spc="52" baseline="-15366" dirty="0">
                <a:latin typeface="Cambria Math"/>
                <a:cs typeface="Cambria Math"/>
              </a:rPr>
              <a:t>𝑖</a:t>
            </a:r>
            <a:endParaRPr sz="3525" baseline="-15366">
              <a:latin typeface="Cambria Math"/>
              <a:cs typeface="Cambria Math"/>
            </a:endParaRPr>
          </a:p>
          <a:p>
            <a:pPr marL="1368425">
              <a:lnSpc>
                <a:spcPts val="3765"/>
              </a:lnSpc>
              <a:tabLst>
                <a:tab pos="1857375" algn="l"/>
              </a:tabLst>
            </a:pPr>
            <a:r>
              <a:rPr sz="4800" spc="52" baseline="-20833" dirty="0">
                <a:latin typeface="Cambria Math"/>
                <a:cs typeface="Cambria Math"/>
              </a:rPr>
              <a:t>𝛼</a:t>
            </a:r>
            <a:r>
              <a:rPr sz="3525" spc="52" baseline="-42553" dirty="0">
                <a:latin typeface="Cambria Math"/>
                <a:cs typeface="Cambria Math"/>
              </a:rPr>
              <a:t>𝑖	</a:t>
            </a:r>
            <a:r>
              <a:rPr sz="4800" baseline="-20833" dirty="0">
                <a:latin typeface="Cambria Math"/>
                <a:cs typeface="Cambria Math"/>
              </a:rPr>
              <a:t>=</a:t>
            </a:r>
            <a:r>
              <a:rPr sz="4800" spc="232" baseline="-20833" dirty="0">
                <a:latin typeface="Cambria Math"/>
                <a:cs typeface="Cambria Math"/>
              </a:rPr>
              <a:t> </a:t>
            </a:r>
            <a:r>
              <a:rPr sz="4800" spc="52" baseline="-20833" dirty="0">
                <a:latin typeface="Cambria Math"/>
                <a:cs typeface="Cambria Math"/>
              </a:rPr>
              <a:t>𝛼</a:t>
            </a:r>
            <a:r>
              <a:rPr sz="3525" spc="52" baseline="-42553" dirty="0">
                <a:latin typeface="Cambria Math"/>
                <a:cs typeface="Cambria Math"/>
              </a:rPr>
              <a:t>𝑖</a:t>
            </a:r>
            <a:r>
              <a:rPr sz="3525" spc="607" baseline="-42553" dirty="0">
                <a:latin typeface="Cambria Math"/>
                <a:cs typeface="Cambria Math"/>
              </a:rPr>
              <a:t> </a:t>
            </a:r>
            <a:r>
              <a:rPr sz="4800" baseline="-20833" dirty="0">
                <a:latin typeface="Cambria Math"/>
                <a:cs typeface="Cambria Math"/>
              </a:rPr>
              <a:t>+</a:t>
            </a:r>
            <a:r>
              <a:rPr sz="4800" spc="-30" baseline="-20833" dirty="0">
                <a:latin typeface="Cambria Math"/>
                <a:cs typeface="Cambria Math"/>
              </a:rPr>
              <a:t> </a:t>
            </a:r>
            <a:r>
              <a:rPr sz="4800" spc="165" baseline="-20833" dirty="0">
                <a:latin typeface="Cambria Math"/>
                <a:cs typeface="Cambria Math"/>
              </a:rPr>
              <a:t>𝑦</a:t>
            </a:r>
            <a:r>
              <a:rPr sz="2350" spc="110" dirty="0">
                <a:latin typeface="Cambria Math"/>
                <a:cs typeface="Cambria Math"/>
              </a:rPr>
              <a:t>(𝑖)</a:t>
            </a:r>
            <a:r>
              <a:rPr sz="4800" spc="165" baseline="-20833" dirty="0">
                <a:latin typeface="Cambria Math"/>
                <a:cs typeface="Cambria Math"/>
              </a:rPr>
              <a:t>𝑦</a:t>
            </a:r>
            <a:r>
              <a:rPr sz="2350" spc="110" dirty="0">
                <a:latin typeface="Cambria Math"/>
                <a:cs typeface="Cambria Math"/>
              </a:rPr>
              <a:t>(𝑗)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35169" y="2193670"/>
            <a:ext cx="2193290" cy="671195"/>
          </a:xfrm>
          <a:custGeom>
            <a:avLst/>
            <a:gdLst/>
            <a:ahLst/>
            <a:cxnLst/>
            <a:rect l="l" t="t" r="r" b="b"/>
            <a:pathLst>
              <a:path w="2193290" h="671194">
                <a:moveTo>
                  <a:pt x="2048002" y="0"/>
                </a:moveTo>
                <a:lnTo>
                  <a:pt x="2041652" y="15875"/>
                </a:lnTo>
                <a:lnTo>
                  <a:pt x="2066704" y="36185"/>
                </a:lnTo>
                <a:lnTo>
                  <a:pt x="2088911" y="62626"/>
                </a:lnTo>
                <a:lnTo>
                  <a:pt x="2124836" y="133857"/>
                </a:lnTo>
                <a:lnTo>
                  <a:pt x="2138098" y="177696"/>
                </a:lnTo>
                <a:lnTo>
                  <a:pt x="2147585" y="225964"/>
                </a:lnTo>
                <a:lnTo>
                  <a:pt x="2153286" y="278661"/>
                </a:lnTo>
                <a:lnTo>
                  <a:pt x="2155189" y="335788"/>
                </a:lnTo>
                <a:lnTo>
                  <a:pt x="2153308" y="391983"/>
                </a:lnTo>
                <a:lnTo>
                  <a:pt x="2147665" y="444166"/>
                </a:lnTo>
                <a:lnTo>
                  <a:pt x="2138259" y="492325"/>
                </a:lnTo>
                <a:lnTo>
                  <a:pt x="2125090" y="536448"/>
                </a:lnTo>
                <a:lnTo>
                  <a:pt x="2108588" y="575450"/>
                </a:lnTo>
                <a:lnTo>
                  <a:pt x="2089181" y="608250"/>
                </a:lnTo>
                <a:lnTo>
                  <a:pt x="2041652" y="655192"/>
                </a:lnTo>
                <a:lnTo>
                  <a:pt x="2048002" y="671194"/>
                </a:lnTo>
                <a:lnTo>
                  <a:pt x="2107755" y="623347"/>
                </a:lnTo>
                <a:lnTo>
                  <a:pt x="2132476" y="588648"/>
                </a:lnTo>
                <a:lnTo>
                  <a:pt x="2153792" y="546734"/>
                </a:lnTo>
                <a:lnTo>
                  <a:pt x="2170961" y="499445"/>
                </a:lnTo>
                <a:lnTo>
                  <a:pt x="2183225" y="448452"/>
                </a:lnTo>
                <a:lnTo>
                  <a:pt x="2190583" y="393769"/>
                </a:lnTo>
                <a:lnTo>
                  <a:pt x="2193035" y="335406"/>
                </a:lnTo>
                <a:lnTo>
                  <a:pt x="2190583" y="276703"/>
                </a:lnTo>
                <a:lnTo>
                  <a:pt x="2183225" y="221916"/>
                </a:lnTo>
                <a:lnTo>
                  <a:pt x="2170961" y="171011"/>
                </a:lnTo>
                <a:lnTo>
                  <a:pt x="2153792" y="123951"/>
                </a:lnTo>
                <a:lnTo>
                  <a:pt x="2132476" y="82403"/>
                </a:lnTo>
                <a:lnTo>
                  <a:pt x="2107755" y="47878"/>
                </a:lnTo>
                <a:lnTo>
                  <a:pt x="2079605" y="20403"/>
                </a:lnTo>
                <a:lnTo>
                  <a:pt x="2048002" y="0"/>
                </a:lnTo>
                <a:close/>
              </a:path>
              <a:path w="2193290" h="671194">
                <a:moveTo>
                  <a:pt x="144906" y="0"/>
                </a:moveTo>
                <a:lnTo>
                  <a:pt x="85264" y="47878"/>
                </a:lnTo>
                <a:lnTo>
                  <a:pt x="60557" y="82403"/>
                </a:lnTo>
                <a:lnTo>
                  <a:pt x="39242" y="123951"/>
                </a:lnTo>
                <a:lnTo>
                  <a:pt x="22074" y="171011"/>
                </a:lnTo>
                <a:lnTo>
                  <a:pt x="9810" y="221916"/>
                </a:lnTo>
                <a:lnTo>
                  <a:pt x="2452" y="276703"/>
                </a:lnTo>
                <a:lnTo>
                  <a:pt x="0" y="335406"/>
                </a:lnTo>
                <a:lnTo>
                  <a:pt x="2452" y="393769"/>
                </a:lnTo>
                <a:lnTo>
                  <a:pt x="9810" y="448452"/>
                </a:lnTo>
                <a:lnTo>
                  <a:pt x="22074" y="499445"/>
                </a:lnTo>
                <a:lnTo>
                  <a:pt x="39242" y="546734"/>
                </a:lnTo>
                <a:lnTo>
                  <a:pt x="60557" y="588648"/>
                </a:lnTo>
                <a:lnTo>
                  <a:pt x="85264" y="623347"/>
                </a:lnTo>
                <a:lnTo>
                  <a:pt x="113377" y="650855"/>
                </a:lnTo>
                <a:lnTo>
                  <a:pt x="144906" y="671194"/>
                </a:lnTo>
                <a:lnTo>
                  <a:pt x="151383" y="655192"/>
                </a:lnTo>
                <a:lnTo>
                  <a:pt x="126166" y="634835"/>
                </a:lnTo>
                <a:lnTo>
                  <a:pt x="103854" y="608250"/>
                </a:lnTo>
                <a:lnTo>
                  <a:pt x="84447" y="575450"/>
                </a:lnTo>
                <a:lnTo>
                  <a:pt x="67944" y="536448"/>
                </a:lnTo>
                <a:lnTo>
                  <a:pt x="54850" y="492325"/>
                </a:lnTo>
                <a:lnTo>
                  <a:pt x="45481" y="444166"/>
                </a:lnTo>
                <a:lnTo>
                  <a:pt x="39852" y="391983"/>
                </a:lnTo>
                <a:lnTo>
                  <a:pt x="37972" y="335788"/>
                </a:lnTo>
                <a:lnTo>
                  <a:pt x="39876" y="278661"/>
                </a:lnTo>
                <a:lnTo>
                  <a:pt x="45577" y="225964"/>
                </a:lnTo>
                <a:lnTo>
                  <a:pt x="55064" y="177696"/>
                </a:lnTo>
                <a:lnTo>
                  <a:pt x="68325" y="133857"/>
                </a:lnTo>
                <a:lnTo>
                  <a:pt x="84875" y="95188"/>
                </a:lnTo>
                <a:lnTo>
                  <a:pt x="126404" y="36185"/>
                </a:lnTo>
                <a:lnTo>
                  <a:pt x="151383" y="15875"/>
                </a:lnTo>
                <a:lnTo>
                  <a:pt x="144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95340" y="2459863"/>
            <a:ext cx="165100" cy="382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50" spc="705" dirty="0">
                <a:latin typeface="Cambria Math"/>
                <a:cs typeface="Cambria Math"/>
              </a:rPr>
              <a:t>𝑗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89702" y="2216530"/>
            <a:ext cx="675005" cy="275590"/>
          </a:xfrm>
          <a:custGeom>
            <a:avLst/>
            <a:gdLst/>
            <a:ahLst/>
            <a:cxnLst/>
            <a:rect l="l" t="t" r="r" b="b"/>
            <a:pathLst>
              <a:path w="675004" h="275589">
                <a:moveTo>
                  <a:pt x="586739" y="0"/>
                </a:moveTo>
                <a:lnTo>
                  <a:pt x="582802" y="11176"/>
                </a:lnTo>
                <a:lnTo>
                  <a:pt x="598753" y="18107"/>
                </a:lnTo>
                <a:lnTo>
                  <a:pt x="612489" y="27670"/>
                </a:lnTo>
                <a:lnTo>
                  <a:pt x="640316" y="72030"/>
                </a:lnTo>
                <a:lnTo>
                  <a:pt x="648456" y="112762"/>
                </a:lnTo>
                <a:lnTo>
                  <a:pt x="649477" y="136271"/>
                </a:lnTo>
                <a:lnTo>
                  <a:pt x="648454" y="160510"/>
                </a:lnTo>
                <a:lnTo>
                  <a:pt x="640262" y="202368"/>
                </a:lnTo>
                <a:lnTo>
                  <a:pt x="612536" y="247475"/>
                </a:lnTo>
                <a:lnTo>
                  <a:pt x="583311" y="264033"/>
                </a:lnTo>
                <a:lnTo>
                  <a:pt x="586739" y="275209"/>
                </a:lnTo>
                <a:lnTo>
                  <a:pt x="624268" y="257683"/>
                </a:lnTo>
                <a:lnTo>
                  <a:pt x="651890" y="227203"/>
                </a:lnTo>
                <a:lnTo>
                  <a:pt x="668924" y="186340"/>
                </a:lnTo>
                <a:lnTo>
                  <a:pt x="674624" y="137668"/>
                </a:lnTo>
                <a:lnTo>
                  <a:pt x="673197" y="112428"/>
                </a:lnTo>
                <a:lnTo>
                  <a:pt x="661818" y="67712"/>
                </a:lnTo>
                <a:lnTo>
                  <a:pt x="639317" y="31325"/>
                </a:lnTo>
                <a:lnTo>
                  <a:pt x="606742" y="7219"/>
                </a:lnTo>
                <a:lnTo>
                  <a:pt x="586739" y="0"/>
                </a:lnTo>
                <a:close/>
              </a:path>
              <a:path w="675004" h="275589">
                <a:moveTo>
                  <a:pt x="87757" y="0"/>
                </a:moveTo>
                <a:lnTo>
                  <a:pt x="50323" y="17652"/>
                </a:lnTo>
                <a:lnTo>
                  <a:pt x="22606" y="48260"/>
                </a:lnTo>
                <a:lnTo>
                  <a:pt x="5635" y="89106"/>
                </a:lnTo>
                <a:lnTo>
                  <a:pt x="0" y="137668"/>
                </a:lnTo>
                <a:lnTo>
                  <a:pt x="1406" y="162980"/>
                </a:lnTo>
                <a:lnTo>
                  <a:pt x="12698" y="207748"/>
                </a:lnTo>
                <a:lnTo>
                  <a:pt x="35179" y="244062"/>
                </a:lnTo>
                <a:lnTo>
                  <a:pt x="67754" y="268065"/>
                </a:lnTo>
                <a:lnTo>
                  <a:pt x="87757" y="275209"/>
                </a:lnTo>
                <a:lnTo>
                  <a:pt x="91186" y="264033"/>
                </a:lnTo>
                <a:lnTo>
                  <a:pt x="75513" y="257129"/>
                </a:lnTo>
                <a:lnTo>
                  <a:pt x="62007" y="247475"/>
                </a:lnTo>
                <a:lnTo>
                  <a:pt x="34234" y="202368"/>
                </a:lnTo>
                <a:lnTo>
                  <a:pt x="26042" y="160510"/>
                </a:lnTo>
                <a:lnTo>
                  <a:pt x="25019" y="136271"/>
                </a:lnTo>
                <a:lnTo>
                  <a:pt x="26042" y="112762"/>
                </a:lnTo>
                <a:lnTo>
                  <a:pt x="34234" y="72030"/>
                </a:lnTo>
                <a:lnTo>
                  <a:pt x="62166" y="27670"/>
                </a:lnTo>
                <a:lnTo>
                  <a:pt x="91694" y="11176"/>
                </a:lnTo>
                <a:lnTo>
                  <a:pt x="877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162677" y="2019426"/>
            <a:ext cx="9340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424815" algn="l"/>
              </a:tabLst>
            </a:pPr>
            <a:r>
              <a:rPr sz="4800" baseline="-27777" dirty="0">
                <a:latin typeface="Cambria Math"/>
                <a:cs typeface="Cambria Math"/>
              </a:rPr>
              <a:t>𝛼	</a:t>
            </a:r>
            <a:r>
              <a:rPr sz="2350" spc="110" dirty="0">
                <a:latin typeface="Cambria Math"/>
                <a:cs typeface="Cambria Math"/>
              </a:rPr>
              <a:t>𝑜𝑙𝑑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58433" y="2225167"/>
            <a:ext cx="8166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mbria Math"/>
                <a:cs typeface="Cambria Math"/>
              </a:rPr>
              <a:t>−</a:t>
            </a:r>
            <a:r>
              <a:rPr sz="3200" spc="-70" dirty="0">
                <a:latin typeface="Cambria Math"/>
                <a:cs typeface="Cambria Math"/>
              </a:rPr>
              <a:t> </a:t>
            </a:r>
            <a:r>
              <a:rPr sz="3200" spc="-20" dirty="0">
                <a:latin typeface="Cambria Math"/>
                <a:cs typeface="Cambria Math"/>
              </a:rPr>
              <a:t>𝛼</a:t>
            </a:r>
            <a:r>
              <a:rPr sz="3525" spc="-30" baseline="-15366" dirty="0">
                <a:latin typeface="Cambria Math"/>
                <a:cs typeface="Cambria Math"/>
              </a:rPr>
              <a:t>𝑗</a:t>
            </a:r>
            <a:endParaRPr sz="3525" baseline="-15366">
              <a:latin typeface="Cambria Math"/>
              <a:cs typeface="Cambria Math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7046" y="461899"/>
            <a:ext cx="1550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SMO</a:t>
            </a:r>
            <a:r>
              <a:rPr spc="-85" dirty="0"/>
              <a:t> </a:t>
            </a:r>
            <a:r>
              <a:rPr dirty="0"/>
              <a:t>b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240" y="1566417"/>
            <a:ext cx="490664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830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67665" algn="l"/>
                <a:tab pos="368300" algn="l"/>
              </a:tabLst>
            </a:pPr>
            <a:r>
              <a:rPr sz="2200" spc="-10" dirty="0">
                <a:latin typeface="Calibri"/>
                <a:cs typeface="Calibri"/>
              </a:rPr>
              <a:t>Setelah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25" dirty="0">
                <a:latin typeface="Cambria Math"/>
                <a:cs typeface="Cambria Math"/>
              </a:rPr>
              <a:t>𝛼</a:t>
            </a:r>
            <a:r>
              <a:rPr sz="2400" spc="37" baseline="-15625" dirty="0">
                <a:latin typeface="Cambria Math"/>
                <a:cs typeface="Cambria Math"/>
              </a:rPr>
              <a:t>𝑖</a:t>
            </a:r>
            <a:r>
              <a:rPr sz="2400" spc="465" baseline="-15625" dirty="0">
                <a:latin typeface="Cambria Math"/>
                <a:cs typeface="Cambria Math"/>
              </a:rPr>
              <a:t>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mbria Math"/>
                <a:cs typeface="Cambria Math"/>
              </a:rPr>
              <a:t>𝛼</a:t>
            </a:r>
            <a:r>
              <a:rPr sz="2400" spc="-15" baseline="-15625" dirty="0">
                <a:latin typeface="Cambria Math"/>
                <a:cs typeface="Cambria Math"/>
              </a:rPr>
              <a:t>𝑗</a:t>
            </a:r>
            <a:r>
              <a:rPr sz="2400" spc="450" baseline="-15625" dirty="0">
                <a:latin typeface="Cambria Math"/>
                <a:cs typeface="Cambria Math"/>
              </a:rPr>
              <a:t> </a:t>
            </a:r>
            <a:r>
              <a:rPr sz="2200" spc="-15" dirty="0">
                <a:latin typeface="Calibri"/>
                <a:cs typeface="Calibri"/>
              </a:rPr>
              <a:t>diupdate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maka</a:t>
            </a:r>
            <a:r>
              <a:rPr sz="2200" spc="-10" dirty="0">
                <a:latin typeface="Calibri"/>
                <a:cs typeface="Calibri"/>
              </a:rPr>
              <a:t> hitung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4970" y="2058035"/>
            <a:ext cx="213487" cy="18922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10540" y="2020950"/>
            <a:ext cx="21018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spc="-40" dirty="0">
                <a:latin typeface="Cambria Math"/>
                <a:cs typeface="Cambria Math"/>
              </a:rPr>
              <a:t>𝑏</a:t>
            </a:r>
            <a:r>
              <a:rPr sz="2400" spc="-60" baseline="-15625" dirty="0">
                <a:latin typeface="Cambria Math"/>
                <a:cs typeface="Cambria Math"/>
              </a:rPr>
              <a:t>1</a:t>
            </a:r>
            <a:r>
              <a:rPr sz="2400" spc="502" baseline="-1562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=</a:t>
            </a:r>
            <a:r>
              <a:rPr sz="2200" spc="110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𝑏</a:t>
            </a:r>
            <a:r>
              <a:rPr sz="2200" spc="4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−</a:t>
            </a:r>
            <a:r>
              <a:rPr sz="2200" spc="-15" dirty="0">
                <a:latin typeface="Cambria Math"/>
                <a:cs typeface="Cambria Math"/>
              </a:rPr>
              <a:t> </a:t>
            </a:r>
            <a:r>
              <a:rPr sz="2200" spc="-40" dirty="0">
                <a:latin typeface="Cambria Math"/>
                <a:cs typeface="Cambria Math"/>
              </a:rPr>
              <a:t>𝐸</a:t>
            </a:r>
            <a:r>
              <a:rPr sz="2400" spc="-60" baseline="-15625" dirty="0">
                <a:latin typeface="Cambria Math"/>
                <a:cs typeface="Cambria Math"/>
              </a:rPr>
              <a:t>𝑖  </a:t>
            </a:r>
            <a:r>
              <a:rPr sz="2200" spc="-5" dirty="0">
                <a:latin typeface="Cambria Math"/>
                <a:cs typeface="Cambria Math"/>
              </a:rPr>
              <a:t>−</a:t>
            </a:r>
            <a:r>
              <a:rPr sz="2200" spc="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𝑦</a:t>
            </a:r>
            <a:r>
              <a:rPr sz="2200" spc="275" dirty="0">
                <a:latin typeface="Cambria Math"/>
                <a:cs typeface="Cambria Math"/>
              </a:rPr>
              <a:t> </a:t>
            </a:r>
            <a:r>
              <a:rPr sz="2400" spc="82" baseline="27777" dirty="0">
                <a:latin typeface="Cambria Math"/>
                <a:cs typeface="Cambria Math"/>
              </a:rPr>
              <a:t>𝑖</a:t>
            </a:r>
            <a:endParaRPr sz="2400" baseline="27777">
              <a:latin typeface="Cambria Math"/>
              <a:cs typeface="Cambria Math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45867" y="2002154"/>
            <a:ext cx="1510665" cy="460375"/>
          </a:xfrm>
          <a:custGeom>
            <a:avLst/>
            <a:gdLst/>
            <a:ahLst/>
            <a:cxnLst/>
            <a:rect l="l" t="t" r="r" b="b"/>
            <a:pathLst>
              <a:path w="1510664" h="460375">
                <a:moveTo>
                  <a:pt x="1411223" y="0"/>
                </a:moveTo>
                <a:lnTo>
                  <a:pt x="1406906" y="10795"/>
                </a:lnTo>
                <a:lnTo>
                  <a:pt x="1424031" y="24774"/>
                </a:lnTo>
                <a:lnTo>
                  <a:pt x="1439227" y="42910"/>
                </a:lnTo>
                <a:lnTo>
                  <a:pt x="1463929" y="91694"/>
                </a:lnTo>
                <a:lnTo>
                  <a:pt x="1479470" y="154860"/>
                </a:lnTo>
                <a:lnTo>
                  <a:pt x="1484630" y="230124"/>
                </a:lnTo>
                <a:lnTo>
                  <a:pt x="1483344" y="268652"/>
                </a:lnTo>
                <a:lnTo>
                  <a:pt x="1473057" y="337423"/>
                </a:lnTo>
                <a:lnTo>
                  <a:pt x="1452697" y="394404"/>
                </a:lnTo>
                <a:lnTo>
                  <a:pt x="1424122" y="435119"/>
                </a:lnTo>
                <a:lnTo>
                  <a:pt x="1406906" y="449072"/>
                </a:lnTo>
                <a:lnTo>
                  <a:pt x="1411223" y="459994"/>
                </a:lnTo>
                <a:lnTo>
                  <a:pt x="1452197" y="427228"/>
                </a:lnTo>
                <a:lnTo>
                  <a:pt x="1483741" y="374650"/>
                </a:lnTo>
                <a:lnTo>
                  <a:pt x="1503918" y="307308"/>
                </a:lnTo>
                <a:lnTo>
                  <a:pt x="1510665" y="229870"/>
                </a:lnTo>
                <a:lnTo>
                  <a:pt x="1508976" y="189654"/>
                </a:lnTo>
                <a:lnTo>
                  <a:pt x="1495502" y="117177"/>
                </a:lnTo>
                <a:lnTo>
                  <a:pt x="1469141" y="56435"/>
                </a:lnTo>
                <a:lnTo>
                  <a:pt x="1432895" y="13954"/>
                </a:lnTo>
                <a:lnTo>
                  <a:pt x="1411223" y="0"/>
                </a:lnTo>
                <a:close/>
              </a:path>
              <a:path w="1510664" h="460375">
                <a:moveTo>
                  <a:pt x="99187" y="0"/>
                </a:moveTo>
                <a:lnTo>
                  <a:pt x="58419" y="32766"/>
                </a:lnTo>
                <a:lnTo>
                  <a:pt x="26796" y="84962"/>
                </a:lnTo>
                <a:lnTo>
                  <a:pt x="6683" y="152082"/>
                </a:lnTo>
                <a:lnTo>
                  <a:pt x="0" y="229870"/>
                </a:lnTo>
                <a:lnTo>
                  <a:pt x="1668" y="269851"/>
                </a:lnTo>
                <a:lnTo>
                  <a:pt x="15055" y="342241"/>
                </a:lnTo>
                <a:lnTo>
                  <a:pt x="41465" y="403415"/>
                </a:lnTo>
                <a:lnTo>
                  <a:pt x="77660" y="446087"/>
                </a:lnTo>
                <a:lnTo>
                  <a:pt x="99187" y="459994"/>
                </a:lnTo>
                <a:lnTo>
                  <a:pt x="103758" y="449072"/>
                </a:lnTo>
                <a:lnTo>
                  <a:pt x="86397" y="435119"/>
                </a:lnTo>
                <a:lnTo>
                  <a:pt x="71072" y="416893"/>
                </a:lnTo>
                <a:lnTo>
                  <a:pt x="46481" y="367665"/>
                </a:lnTo>
                <a:lnTo>
                  <a:pt x="31114" y="304419"/>
                </a:lnTo>
                <a:lnTo>
                  <a:pt x="26034" y="230124"/>
                </a:lnTo>
                <a:lnTo>
                  <a:pt x="27322" y="190974"/>
                </a:lnTo>
                <a:lnTo>
                  <a:pt x="37661" y="121771"/>
                </a:lnTo>
                <a:lnTo>
                  <a:pt x="58092" y="65212"/>
                </a:lnTo>
                <a:lnTo>
                  <a:pt x="86615" y="24774"/>
                </a:lnTo>
                <a:lnTo>
                  <a:pt x="103758" y="10795"/>
                </a:lnTo>
                <a:lnTo>
                  <a:pt x="991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05910" y="2182494"/>
            <a:ext cx="9715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175" dirty="0">
                <a:latin typeface="Cambria Math"/>
                <a:cs typeface="Cambria Math"/>
              </a:rPr>
              <a:t>𝑖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51122" y="2019935"/>
            <a:ext cx="462280" cy="189230"/>
          </a:xfrm>
          <a:custGeom>
            <a:avLst/>
            <a:gdLst/>
            <a:ahLst/>
            <a:cxnLst/>
            <a:rect l="l" t="t" r="r" b="b"/>
            <a:pathLst>
              <a:path w="462279" h="189230">
                <a:moveTo>
                  <a:pt x="401574" y="0"/>
                </a:moveTo>
                <a:lnTo>
                  <a:pt x="398906" y="7747"/>
                </a:lnTo>
                <a:lnTo>
                  <a:pt x="409858" y="12483"/>
                </a:lnTo>
                <a:lnTo>
                  <a:pt x="419274" y="19065"/>
                </a:lnTo>
                <a:lnTo>
                  <a:pt x="441848" y="62864"/>
                </a:lnTo>
                <a:lnTo>
                  <a:pt x="444626" y="93725"/>
                </a:lnTo>
                <a:lnTo>
                  <a:pt x="443934" y="110394"/>
                </a:lnTo>
                <a:lnTo>
                  <a:pt x="433450" y="151256"/>
                </a:lnTo>
                <a:lnTo>
                  <a:pt x="399161" y="181482"/>
                </a:lnTo>
                <a:lnTo>
                  <a:pt x="401574" y="189229"/>
                </a:lnTo>
                <a:lnTo>
                  <a:pt x="437739" y="167780"/>
                </a:lnTo>
                <a:lnTo>
                  <a:pt x="458009" y="128095"/>
                </a:lnTo>
                <a:lnTo>
                  <a:pt x="461899" y="94741"/>
                </a:lnTo>
                <a:lnTo>
                  <a:pt x="460922" y="77386"/>
                </a:lnTo>
                <a:lnTo>
                  <a:pt x="446277" y="33274"/>
                </a:lnTo>
                <a:lnTo>
                  <a:pt x="415291" y="5002"/>
                </a:lnTo>
                <a:lnTo>
                  <a:pt x="401574" y="0"/>
                </a:lnTo>
                <a:close/>
              </a:path>
              <a:path w="462279" h="189230">
                <a:moveTo>
                  <a:pt x="60325" y="0"/>
                </a:moveTo>
                <a:lnTo>
                  <a:pt x="24284" y="21627"/>
                </a:lnTo>
                <a:lnTo>
                  <a:pt x="3905" y="61340"/>
                </a:lnTo>
                <a:lnTo>
                  <a:pt x="0" y="94741"/>
                </a:lnTo>
                <a:lnTo>
                  <a:pt x="976" y="112079"/>
                </a:lnTo>
                <a:lnTo>
                  <a:pt x="15621" y="156210"/>
                </a:lnTo>
                <a:lnTo>
                  <a:pt x="46589" y="184302"/>
                </a:lnTo>
                <a:lnTo>
                  <a:pt x="60325" y="189229"/>
                </a:lnTo>
                <a:lnTo>
                  <a:pt x="62737" y="181482"/>
                </a:lnTo>
                <a:lnTo>
                  <a:pt x="51950" y="176742"/>
                </a:lnTo>
                <a:lnTo>
                  <a:pt x="42640" y="170132"/>
                </a:lnTo>
                <a:lnTo>
                  <a:pt x="20097" y="125539"/>
                </a:lnTo>
                <a:lnTo>
                  <a:pt x="17272" y="93725"/>
                </a:lnTo>
                <a:lnTo>
                  <a:pt x="17982" y="77581"/>
                </a:lnTo>
                <a:lnTo>
                  <a:pt x="28448" y="37718"/>
                </a:lnTo>
                <a:lnTo>
                  <a:pt x="63118" y="7747"/>
                </a:lnTo>
                <a:lnTo>
                  <a:pt x="603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821558" y="1880742"/>
            <a:ext cx="125920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300" spc="37" baseline="-27777" dirty="0">
                <a:latin typeface="Cambria Math"/>
                <a:cs typeface="Cambria Math"/>
              </a:rPr>
              <a:t>𝛼</a:t>
            </a:r>
            <a:r>
              <a:rPr sz="2400" spc="37" baseline="-53819" dirty="0">
                <a:latin typeface="Cambria Math"/>
                <a:cs typeface="Cambria Math"/>
              </a:rPr>
              <a:t>𝑖</a:t>
            </a:r>
            <a:r>
              <a:rPr sz="2400" spc="397" baseline="-53819" dirty="0">
                <a:latin typeface="Cambria Math"/>
                <a:cs typeface="Cambria Math"/>
              </a:rPr>
              <a:t> </a:t>
            </a:r>
            <a:r>
              <a:rPr sz="3300" spc="-7" baseline="-27777" dirty="0">
                <a:latin typeface="Cambria Math"/>
                <a:cs typeface="Cambria Math"/>
              </a:rPr>
              <a:t>−</a:t>
            </a:r>
            <a:r>
              <a:rPr sz="3300" spc="-37" baseline="-27777" dirty="0">
                <a:latin typeface="Cambria Math"/>
                <a:cs typeface="Cambria Math"/>
              </a:rPr>
              <a:t> </a:t>
            </a:r>
            <a:r>
              <a:rPr sz="3300" spc="-7" baseline="-27777" dirty="0">
                <a:latin typeface="Cambria Math"/>
                <a:cs typeface="Cambria Math"/>
              </a:rPr>
              <a:t>𝛼</a:t>
            </a:r>
            <a:r>
              <a:rPr sz="3300" spc="412" baseline="-27777" dirty="0">
                <a:latin typeface="Cambria Math"/>
                <a:cs typeface="Cambria Math"/>
              </a:rPr>
              <a:t> </a:t>
            </a:r>
            <a:r>
              <a:rPr sz="1600" spc="85" dirty="0">
                <a:latin typeface="Cambria Math"/>
                <a:cs typeface="Cambria Math"/>
              </a:rPr>
              <a:t>𝑜𝑙𝑑</a:t>
            </a:r>
            <a:endParaRPr sz="1600">
              <a:latin typeface="Cambria Math"/>
              <a:cs typeface="Cambria Math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42129" y="2058035"/>
            <a:ext cx="1119505" cy="342900"/>
            <a:chOff x="4342129" y="2058035"/>
            <a:chExt cx="1119505" cy="342900"/>
          </a:xfrm>
        </p:grpSpPr>
        <p:sp>
          <p:nvSpPr>
            <p:cNvPr id="11" name="object 11"/>
            <p:cNvSpPr/>
            <p:nvPr/>
          </p:nvSpPr>
          <p:spPr>
            <a:xfrm>
              <a:off x="4342129" y="2066798"/>
              <a:ext cx="1119505" cy="334010"/>
            </a:xfrm>
            <a:custGeom>
              <a:avLst/>
              <a:gdLst/>
              <a:ahLst/>
              <a:cxnLst/>
              <a:rect l="l" t="t" r="r" b="b"/>
              <a:pathLst>
                <a:path w="1119504" h="334010">
                  <a:moveTo>
                    <a:pt x="54356" y="126"/>
                  </a:moveTo>
                  <a:lnTo>
                    <a:pt x="0" y="161925"/>
                  </a:lnTo>
                  <a:lnTo>
                    <a:pt x="0" y="171957"/>
                  </a:lnTo>
                  <a:lnTo>
                    <a:pt x="54356" y="333755"/>
                  </a:lnTo>
                  <a:lnTo>
                    <a:pt x="68834" y="328929"/>
                  </a:lnTo>
                  <a:lnTo>
                    <a:pt x="25019" y="167004"/>
                  </a:lnTo>
                  <a:lnTo>
                    <a:pt x="68834" y="4952"/>
                  </a:lnTo>
                  <a:lnTo>
                    <a:pt x="54356" y="126"/>
                  </a:lnTo>
                  <a:close/>
                </a:path>
                <a:path w="1119504" h="334010">
                  <a:moveTo>
                    <a:pt x="1064895" y="0"/>
                  </a:moveTo>
                  <a:lnTo>
                    <a:pt x="1050544" y="4825"/>
                  </a:lnTo>
                  <a:lnTo>
                    <a:pt x="1094232" y="167004"/>
                  </a:lnTo>
                  <a:lnTo>
                    <a:pt x="1050544" y="328929"/>
                  </a:lnTo>
                  <a:lnTo>
                    <a:pt x="1064895" y="333755"/>
                  </a:lnTo>
                  <a:lnTo>
                    <a:pt x="1119251" y="171957"/>
                  </a:lnTo>
                  <a:lnTo>
                    <a:pt x="1119251" y="161925"/>
                  </a:lnTo>
                  <a:lnTo>
                    <a:pt x="10648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8194" y="2058035"/>
              <a:ext cx="213487" cy="18922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35498" y="2058035"/>
              <a:ext cx="213487" cy="18922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388230" y="2020950"/>
            <a:ext cx="9258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mbria Math"/>
                <a:cs typeface="Cambria Math"/>
              </a:rPr>
              <a:t>𝑥 </a:t>
            </a:r>
            <a:r>
              <a:rPr sz="2200" spc="-170" dirty="0">
                <a:latin typeface="Cambria Math"/>
                <a:cs typeface="Cambria Math"/>
              </a:rPr>
              <a:t> </a:t>
            </a:r>
            <a:r>
              <a:rPr sz="2400" spc="262" baseline="27777" dirty="0">
                <a:latin typeface="Cambria Math"/>
                <a:cs typeface="Cambria Math"/>
              </a:rPr>
              <a:t>𝑖</a:t>
            </a:r>
            <a:r>
              <a:rPr sz="2400" baseline="27777" dirty="0">
                <a:latin typeface="Cambria Math"/>
                <a:cs typeface="Cambria Math"/>
              </a:rPr>
              <a:t> </a:t>
            </a:r>
            <a:r>
              <a:rPr sz="2400" spc="165" baseline="27777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,</a:t>
            </a:r>
            <a:r>
              <a:rPr sz="2200" spc="-13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𝑥</a:t>
            </a:r>
            <a:r>
              <a:rPr sz="2200" dirty="0">
                <a:latin typeface="Cambria Math"/>
                <a:cs typeface="Cambria Math"/>
              </a:rPr>
              <a:t> </a:t>
            </a:r>
            <a:r>
              <a:rPr sz="2200" spc="-170" dirty="0">
                <a:latin typeface="Cambria Math"/>
                <a:cs typeface="Cambria Math"/>
              </a:rPr>
              <a:t> </a:t>
            </a:r>
            <a:r>
              <a:rPr sz="2400" spc="262" baseline="27777" dirty="0">
                <a:latin typeface="Cambria Math"/>
                <a:cs typeface="Cambria Math"/>
              </a:rPr>
              <a:t>𝑖</a:t>
            </a:r>
            <a:endParaRPr sz="2400" baseline="27777">
              <a:latin typeface="Cambria Math"/>
              <a:cs typeface="Cambria Math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96559" y="2058035"/>
            <a:ext cx="237870" cy="189229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502528" y="2020950"/>
            <a:ext cx="69659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mbria Math"/>
                <a:cs typeface="Cambria Math"/>
              </a:rPr>
              <a:t>−</a:t>
            </a:r>
            <a:r>
              <a:rPr sz="2200" spc="-3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𝑦</a:t>
            </a:r>
            <a:r>
              <a:rPr sz="2200" spc="245" dirty="0">
                <a:latin typeface="Cambria Math"/>
                <a:cs typeface="Cambria Math"/>
              </a:rPr>
              <a:t> </a:t>
            </a:r>
            <a:r>
              <a:rPr sz="2400" spc="262" baseline="27777" dirty="0">
                <a:latin typeface="Cambria Math"/>
                <a:cs typeface="Cambria Math"/>
              </a:rPr>
              <a:t>𝑗</a:t>
            </a:r>
            <a:endParaRPr sz="2400" baseline="27777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88913" y="2020950"/>
            <a:ext cx="74104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spc="-1125" dirty="0">
                <a:latin typeface="Cambria Math"/>
                <a:cs typeface="Cambria Math"/>
              </a:rPr>
              <a:t>ቀ</a:t>
            </a:r>
            <a:r>
              <a:rPr sz="2200" spc="-195" dirty="0">
                <a:latin typeface="Cambria Math"/>
                <a:cs typeface="Cambria Math"/>
              </a:rPr>
              <a:t>𝛼</a:t>
            </a:r>
            <a:r>
              <a:rPr sz="2400" spc="742" baseline="-15625" dirty="0">
                <a:latin typeface="Cambria Math"/>
                <a:cs typeface="Cambria Math"/>
              </a:rPr>
              <a:t>𝑗</a:t>
            </a:r>
            <a:r>
              <a:rPr sz="2400" baseline="-15625" dirty="0">
                <a:latin typeface="Cambria Math"/>
                <a:cs typeface="Cambria Math"/>
              </a:rPr>
              <a:t> </a:t>
            </a:r>
            <a:r>
              <a:rPr sz="2400" spc="-120" baseline="-1562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−</a:t>
            </a:r>
            <a:endParaRPr sz="2200">
              <a:latin typeface="Cambria Math"/>
              <a:cs typeface="Cambria Math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49465" y="2420747"/>
            <a:ext cx="463550" cy="189230"/>
          </a:xfrm>
          <a:custGeom>
            <a:avLst/>
            <a:gdLst/>
            <a:ahLst/>
            <a:cxnLst/>
            <a:rect l="l" t="t" r="r" b="b"/>
            <a:pathLst>
              <a:path w="463550" h="189230">
                <a:moveTo>
                  <a:pt x="403059" y="0"/>
                </a:moveTo>
                <a:lnTo>
                  <a:pt x="400367" y="7747"/>
                </a:lnTo>
                <a:lnTo>
                  <a:pt x="411318" y="12483"/>
                </a:lnTo>
                <a:lnTo>
                  <a:pt x="420738" y="19065"/>
                </a:lnTo>
                <a:lnTo>
                  <a:pt x="443347" y="62864"/>
                </a:lnTo>
                <a:lnTo>
                  <a:pt x="446138" y="93725"/>
                </a:lnTo>
                <a:lnTo>
                  <a:pt x="445438" y="110394"/>
                </a:lnTo>
                <a:lnTo>
                  <a:pt x="434924" y="151256"/>
                </a:lnTo>
                <a:lnTo>
                  <a:pt x="400672" y="181482"/>
                </a:lnTo>
                <a:lnTo>
                  <a:pt x="403059" y="189229"/>
                </a:lnTo>
                <a:lnTo>
                  <a:pt x="439205" y="167780"/>
                </a:lnTo>
                <a:lnTo>
                  <a:pt x="459505" y="128095"/>
                </a:lnTo>
                <a:lnTo>
                  <a:pt x="463397" y="94741"/>
                </a:lnTo>
                <a:lnTo>
                  <a:pt x="462421" y="77386"/>
                </a:lnTo>
                <a:lnTo>
                  <a:pt x="447789" y="33274"/>
                </a:lnTo>
                <a:lnTo>
                  <a:pt x="416778" y="5002"/>
                </a:lnTo>
                <a:lnTo>
                  <a:pt x="403059" y="0"/>
                </a:lnTo>
                <a:close/>
              </a:path>
              <a:path w="463550" h="189230">
                <a:moveTo>
                  <a:pt x="60325" y="0"/>
                </a:moveTo>
                <a:lnTo>
                  <a:pt x="24254" y="21627"/>
                </a:lnTo>
                <a:lnTo>
                  <a:pt x="3903" y="61340"/>
                </a:lnTo>
                <a:lnTo>
                  <a:pt x="0" y="94741"/>
                </a:lnTo>
                <a:lnTo>
                  <a:pt x="973" y="112079"/>
                </a:lnTo>
                <a:lnTo>
                  <a:pt x="15557" y="156210"/>
                </a:lnTo>
                <a:lnTo>
                  <a:pt x="46575" y="184302"/>
                </a:lnTo>
                <a:lnTo>
                  <a:pt x="60325" y="189229"/>
                </a:lnTo>
                <a:lnTo>
                  <a:pt x="62725" y="181482"/>
                </a:lnTo>
                <a:lnTo>
                  <a:pt x="51947" y="176742"/>
                </a:lnTo>
                <a:lnTo>
                  <a:pt x="42646" y="170132"/>
                </a:lnTo>
                <a:lnTo>
                  <a:pt x="20061" y="125539"/>
                </a:lnTo>
                <a:lnTo>
                  <a:pt x="17259" y="93725"/>
                </a:lnTo>
                <a:lnTo>
                  <a:pt x="17959" y="77581"/>
                </a:lnTo>
                <a:lnTo>
                  <a:pt x="28473" y="37718"/>
                </a:lnTo>
                <a:lnTo>
                  <a:pt x="63017" y="7747"/>
                </a:lnTo>
                <a:lnTo>
                  <a:pt x="603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440433" y="2458847"/>
            <a:ext cx="1143635" cy="342900"/>
            <a:chOff x="1440433" y="2458847"/>
            <a:chExt cx="1143635" cy="342900"/>
          </a:xfrm>
        </p:grpSpPr>
        <p:sp>
          <p:nvSpPr>
            <p:cNvPr id="20" name="object 20"/>
            <p:cNvSpPr/>
            <p:nvPr/>
          </p:nvSpPr>
          <p:spPr>
            <a:xfrm>
              <a:off x="1440433" y="2467610"/>
              <a:ext cx="1143635" cy="334010"/>
            </a:xfrm>
            <a:custGeom>
              <a:avLst/>
              <a:gdLst/>
              <a:ahLst/>
              <a:cxnLst/>
              <a:rect l="l" t="t" r="r" b="b"/>
              <a:pathLst>
                <a:path w="1143635" h="334010">
                  <a:moveTo>
                    <a:pt x="54356" y="126"/>
                  </a:moveTo>
                  <a:lnTo>
                    <a:pt x="0" y="161925"/>
                  </a:lnTo>
                  <a:lnTo>
                    <a:pt x="0" y="171957"/>
                  </a:lnTo>
                  <a:lnTo>
                    <a:pt x="54356" y="333755"/>
                  </a:lnTo>
                  <a:lnTo>
                    <a:pt x="68834" y="328929"/>
                  </a:lnTo>
                  <a:lnTo>
                    <a:pt x="25018" y="167004"/>
                  </a:lnTo>
                  <a:lnTo>
                    <a:pt x="68834" y="4952"/>
                  </a:lnTo>
                  <a:lnTo>
                    <a:pt x="54356" y="126"/>
                  </a:lnTo>
                  <a:close/>
                </a:path>
                <a:path w="1143635" h="334010">
                  <a:moveTo>
                    <a:pt x="1089279" y="0"/>
                  </a:moveTo>
                  <a:lnTo>
                    <a:pt x="1074928" y="4825"/>
                  </a:lnTo>
                  <a:lnTo>
                    <a:pt x="1118616" y="167004"/>
                  </a:lnTo>
                  <a:lnTo>
                    <a:pt x="1074928" y="328929"/>
                  </a:lnTo>
                  <a:lnTo>
                    <a:pt x="1089279" y="333755"/>
                  </a:lnTo>
                  <a:lnTo>
                    <a:pt x="1143635" y="171957"/>
                  </a:lnTo>
                  <a:lnTo>
                    <a:pt x="1143635" y="161925"/>
                  </a:lnTo>
                  <a:lnTo>
                    <a:pt x="10892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6498" y="2458847"/>
              <a:ext cx="213487" cy="18922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3802" y="2458847"/>
              <a:ext cx="237871" cy="189229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10540" y="2421762"/>
            <a:ext cx="19253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013460" algn="l"/>
              </a:tabLst>
            </a:pPr>
            <a:r>
              <a:rPr sz="2200" spc="-5" dirty="0">
                <a:latin typeface="Cambria Math"/>
                <a:cs typeface="Cambria Math"/>
              </a:rPr>
              <a:t>𝛼 </a:t>
            </a:r>
            <a:r>
              <a:rPr sz="2200" spc="-175" dirty="0">
                <a:latin typeface="Cambria Math"/>
                <a:cs typeface="Cambria Math"/>
              </a:rPr>
              <a:t> </a:t>
            </a:r>
            <a:r>
              <a:rPr sz="2400" spc="262" baseline="38194" dirty="0">
                <a:latin typeface="Cambria Math"/>
                <a:cs typeface="Cambria Math"/>
              </a:rPr>
              <a:t>𝑜𝑙𝑑</a:t>
            </a:r>
            <a:r>
              <a:rPr sz="2400" baseline="38194" dirty="0">
                <a:latin typeface="Cambria Math"/>
                <a:cs typeface="Cambria Math"/>
              </a:rPr>
              <a:t> </a:t>
            </a:r>
            <a:r>
              <a:rPr sz="2400" spc="150" baseline="38194" dirty="0">
                <a:latin typeface="Cambria Math"/>
                <a:cs typeface="Cambria Math"/>
              </a:rPr>
              <a:t> </a:t>
            </a:r>
            <a:r>
              <a:rPr sz="2200" spc="-1125" dirty="0">
                <a:latin typeface="Cambria Math"/>
                <a:cs typeface="Cambria Math"/>
              </a:rPr>
              <a:t>ቁ</a:t>
            </a:r>
            <a:r>
              <a:rPr sz="2200" dirty="0">
                <a:latin typeface="Cambria Math"/>
                <a:cs typeface="Cambria Math"/>
              </a:rPr>
              <a:t>	</a:t>
            </a:r>
            <a:r>
              <a:rPr sz="2200" spc="-5" dirty="0">
                <a:latin typeface="Cambria Math"/>
                <a:cs typeface="Cambria Math"/>
              </a:rPr>
              <a:t>𝑥</a:t>
            </a:r>
            <a:r>
              <a:rPr sz="2200" dirty="0">
                <a:latin typeface="Cambria Math"/>
                <a:cs typeface="Cambria Math"/>
              </a:rPr>
              <a:t> </a:t>
            </a:r>
            <a:r>
              <a:rPr sz="2200" spc="-170" dirty="0">
                <a:latin typeface="Cambria Math"/>
                <a:cs typeface="Cambria Math"/>
              </a:rPr>
              <a:t> </a:t>
            </a:r>
            <a:r>
              <a:rPr sz="2400" spc="262" baseline="27777" dirty="0">
                <a:latin typeface="Cambria Math"/>
                <a:cs typeface="Cambria Math"/>
              </a:rPr>
              <a:t>𝑖</a:t>
            </a:r>
            <a:r>
              <a:rPr sz="2400" baseline="27777" dirty="0">
                <a:latin typeface="Cambria Math"/>
                <a:cs typeface="Cambria Math"/>
              </a:rPr>
              <a:t> </a:t>
            </a:r>
            <a:r>
              <a:rPr sz="2400" spc="165" baseline="27777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,</a:t>
            </a:r>
            <a:r>
              <a:rPr sz="2200" spc="-13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𝑥</a:t>
            </a:r>
            <a:r>
              <a:rPr sz="2200" dirty="0">
                <a:latin typeface="Cambria Math"/>
                <a:cs typeface="Cambria Math"/>
              </a:rPr>
              <a:t> </a:t>
            </a:r>
            <a:r>
              <a:rPr sz="2200" spc="-170" dirty="0">
                <a:latin typeface="Cambria Math"/>
                <a:cs typeface="Cambria Math"/>
              </a:rPr>
              <a:t> </a:t>
            </a:r>
            <a:r>
              <a:rPr sz="2400" spc="742" baseline="27777" dirty="0">
                <a:latin typeface="Cambria Math"/>
                <a:cs typeface="Cambria Math"/>
              </a:rPr>
              <a:t>𝑗</a:t>
            </a:r>
            <a:endParaRPr sz="2400" baseline="27777">
              <a:latin typeface="Cambria Math"/>
              <a:cs typeface="Cambria Math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9542" y="3297046"/>
            <a:ext cx="213487" cy="189229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510540" y="2583306"/>
            <a:ext cx="2106930" cy="1036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0975">
              <a:lnSpc>
                <a:spcPts val="1870"/>
              </a:lnSpc>
              <a:spcBef>
                <a:spcPts val="105"/>
              </a:spcBef>
            </a:pPr>
            <a:r>
              <a:rPr sz="1600" spc="175" dirty="0">
                <a:latin typeface="Cambria Math"/>
                <a:cs typeface="Cambria Math"/>
              </a:rPr>
              <a:t>𝑗</a:t>
            </a:r>
            <a:endParaRPr sz="1600">
              <a:latin typeface="Cambria Math"/>
              <a:cs typeface="Cambria Math"/>
            </a:endParaRPr>
          </a:p>
          <a:p>
            <a:pPr marL="38100">
              <a:lnSpc>
                <a:spcPts val="2590"/>
              </a:lnSpc>
            </a:pPr>
            <a:r>
              <a:rPr sz="2200" spc="-5" dirty="0">
                <a:latin typeface="Calibri"/>
                <a:cs typeface="Calibri"/>
              </a:rPr>
              <a:t>Dan</a:t>
            </a:r>
            <a:endParaRPr sz="22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855"/>
              </a:spcBef>
            </a:pPr>
            <a:r>
              <a:rPr sz="2200" spc="-15" dirty="0">
                <a:latin typeface="Cambria Math"/>
                <a:cs typeface="Cambria Math"/>
              </a:rPr>
              <a:t>𝑏</a:t>
            </a:r>
            <a:r>
              <a:rPr sz="2400" spc="-22" baseline="-15625" dirty="0">
                <a:latin typeface="Cambria Math"/>
                <a:cs typeface="Cambria Math"/>
              </a:rPr>
              <a:t>2</a:t>
            </a:r>
            <a:r>
              <a:rPr sz="2400" spc="502" baseline="-1562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=</a:t>
            </a:r>
            <a:r>
              <a:rPr sz="2200" spc="10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𝑏</a:t>
            </a:r>
            <a:r>
              <a:rPr sz="2200" spc="50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−</a:t>
            </a:r>
            <a:r>
              <a:rPr sz="2200" spc="-15" dirty="0">
                <a:latin typeface="Cambria Math"/>
                <a:cs typeface="Cambria Math"/>
              </a:rPr>
              <a:t> </a:t>
            </a:r>
            <a:r>
              <a:rPr sz="2200" spc="-75" dirty="0">
                <a:latin typeface="Cambria Math"/>
                <a:cs typeface="Cambria Math"/>
              </a:rPr>
              <a:t>𝐸</a:t>
            </a:r>
            <a:r>
              <a:rPr sz="2400" spc="-112" baseline="-15625" dirty="0">
                <a:latin typeface="Cambria Math"/>
                <a:cs typeface="Cambria Math"/>
              </a:rPr>
              <a:t>𝑗</a:t>
            </a:r>
            <a:r>
              <a:rPr sz="2400" spc="412" baseline="-1562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−</a:t>
            </a:r>
            <a:r>
              <a:rPr sz="2200" spc="-1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𝑦</a:t>
            </a:r>
            <a:r>
              <a:rPr sz="2200" spc="275" dirty="0">
                <a:latin typeface="Cambria Math"/>
                <a:cs typeface="Cambria Math"/>
              </a:rPr>
              <a:t> </a:t>
            </a:r>
            <a:r>
              <a:rPr sz="2400" spc="82" baseline="27777" dirty="0">
                <a:latin typeface="Cambria Math"/>
                <a:cs typeface="Cambria Math"/>
              </a:rPr>
              <a:t>𝑖</a:t>
            </a:r>
            <a:endParaRPr sz="2400" baseline="27777">
              <a:latin typeface="Cambria Math"/>
              <a:cs typeface="Cambria Math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751963" y="3241167"/>
            <a:ext cx="1509395" cy="460375"/>
          </a:xfrm>
          <a:custGeom>
            <a:avLst/>
            <a:gdLst/>
            <a:ahLst/>
            <a:cxnLst/>
            <a:rect l="l" t="t" r="r" b="b"/>
            <a:pathLst>
              <a:path w="1509395" h="460375">
                <a:moveTo>
                  <a:pt x="1409700" y="0"/>
                </a:moveTo>
                <a:lnTo>
                  <a:pt x="1405382" y="10795"/>
                </a:lnTo>
                <a:lnTo>
                  <a:pt x="1422525" y="24774"/>
                </a:lnTo>
                <a:lnTo>
                  <a:pt x="1437751" y="42910"/>
                </a:lnTo>
                <a:lnTo>
                  <a:pt x="1462404" y="91694"/>
                </a:lnTo>
                <a:lnTo>
                  <a:pt x="1477946" y="154860"/>
                </a:lnTo>
                <a:lnTo>
                  <a:pt x="1483106" y="230124"/>
                </a:lnTo>
                <a:lnTo>
                  <a:pt x="1481820" y="268652"/>
                </a:lnTo>
                <a:lnTo>
                  <a:pt x="1471533" y="337423"/>
                </a:lnTo>
                <a:lnTo>
                  <a:pt x="1451173" y="394404"/>
                </a:lnTo>
                <a:lnTo>
                  <a:pt x="1422598" y="435119"/>
                </a:lnTo>
                <a:lnTo>
                  <a:pt x="1405382" y="449072"/>
                </a:lnTo>
                <a:lnTo>
                  <a:pt x="1409700" y="459994"/>
                </a:lnTo>
                <a:lnTo>
                  <a:pt x="1450673" y="427228"/>
                </a:lnTo>
                <a:lnTo>
                  <a:pt x="1482216" y="374650"/>
                </a:lnTo>
                <a:lnTo>
                  <a:pt x="1502394" y="307308"/>
                </a:lnTo>
                <a:lnTo>
                  <a:pt x="1509140" y="229870"/>
                </a:lnTo>
                <a:lnTo>
                  <a:pt x="1507452" y="189654"/>
                </a:lnTo>
                <a:lnTo>
                  <a:pt x="1493978" y="117177"/>
                </a:lnTo>
                <a:lnTo>
                  <a:pt x="1467617" y="56435"/>
                </a:lnTo>
                <a:lnTo>
                  <a:pt x="1431371" y="13954"/>
                </a:lnTo>
                <a:lnTo>
                  <a:pt x="1409700" y="0"/>
                </a:lnTo>
                <a:close/>
              </a:path>
              <a:path w="1509395" h="460375">
                <a:moveTo>
                  <a:pt x="99187" y="0"/>
                </a:moveTo>
                <a:lnTo>
                  <a:pt x="58420" y="32766"/>
                </a:lnTo>
                <a:lnTo>
                  <a:pt x="26797" y="84962"/>
                </a:lnTo>
                <a:lnTo>
                  <a:pt x="6683" y="152082"/>
                </a:lnTo>
                <a:lnTo>
                  <a:pt x="0" y="229870"/>
                </a:lnTo>
                <a:lnTo>
                  <a:pt x="1668" y="269851"/>
                </a:lnTo>
                <a:lnTo>
                  <a:pt x="15055" y="342241"/>
                </a:lnTo>
                <a:lnTo>
                  <a:pt x="41465" y="403415"/>
                </a:lnTo>
                <a:lnTo>
                  <a:pt x="77660" y="446087"/>
                </a:lnTo>
                <a:lnTo>
                  <a:pt x="99187" y="459994"/>
                </a:lnTo>
                <a:lnTo>
                  <a:pt x="103759" y="449072"/>
                </a:lnTo>
                <a:lnTo>
                  <a:pt x="86397" y="435119"/>
                </a:lnTo>
                <a:lnTo>
                  <a:pt x="71072" y="416893"/>
                </a:lnTo>
                <a:lnTo>
                  <a:pt x="46481" y="367665"/>
                </a:lnTo>
                <a:lnTo>
                  <a:pt x="31114" y="304419"/>
                </a:lnTo>
                <a:lnTo>
                  <a:pt x="26035" y="230124"/>
                </a:lnTo>
                <a:lnTo>
                  <a:pt x="27322" y="190974"/>
                </a:lnTo>
                <a:lnTo>
                  <a:pt x="37661" y="121771"/>
                </a:lnTo>
                <a:lnTo>
                  <a:pt x="58092" y="65212"/>
                </a:lnTo>
                <a:lnTo>
                  <a:pt x="86615" y="24774"/>
                </a:lnTo>
                <a:lnTo>
                  <a:pt x="103759" y="10795"/>
                </a:lnTo>
                <a:lnTo>
                  <a:pt x="991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3610483" y="3421760"/>
            <a:ext cx="97155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175" dirty="0">
                <a:latin typeface="Cambria Math"/>
                <a:cs typeface="Cambria Math"/>
              </a:rPr>
              <a:t>𝑖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655695" y="3258946"/>
            <a:ext cx="463550" cy="189230"/>
          </a:xfrm>
          <a:custGeom>
            <a:avLst/>
            <a:gdLst/>
            <a:ahLst/>
            <a:cxnLst/>
            <a:rect l="l" t="t" r="r" b="b"/>
            <a:pathLst>
              <a:path w="463550" h="189229">
                <a:moveTo>
                  <a:pt x="403097" y="0"/>
                </a:moveTo>
                <a:lnTo>
                  <a:pt x="400430" y="7747"/>
                </a:lnTo>
                <a:lnTo>
                  <a:pt x="411382" y="12483"/>
                </a:lnTo>
                <a:lnTo>
                  <a:pt x="420798" y="19065"/>
                </a:lnTo>
                <a:lnTo>
                  <a:pt x="443372" y="62864"/>
                </a:lnTo>
                <a:lnTo>
                  <a:pt x="446150" y="93725"/>
                </a:lnTo>
                <a:lnTo>
                  <a:pt x="445458" y="110394"/>
                </a:lnTo>
                <a:lnTo>
                  <a:pt x="434975" y="151256"/>
                </a:lnTo>
                <a:lnTo>
                  <a:pt x="400684" y="181482"/>
                </a:lnTo>
                <a:lnTo>
                  <a:pt x="403097" y="189229"/>
                </a:lnTo>
                <a:lnTo>
                  <a:pt x="439263" y="167780"/>
                </a:lnTo>
                <a:lnTo>
                  <a:pt x="459533" y="128095"/>
                </a:lnTo>
                <a:lnTo>
                  <a:pt x="463422" y="94741"/>
                </a:lnTo>
                <a:lnTo>
                  <a:pt x="462446" y="77386"/>
                </a:lnTo>
                <a:lnTo>
                  <a:pt x="447801" y="33274"/>
                </a:lnTo>
                <a:lnTo>
                  <a:pt x="416815" y="5002"/>
                </a:lnTo>
                <a:lnTo>
                  <a:pt x="403097" y="0"/>
                </a:lnTo>
                <a:close/>
              </a:path>
              <a:path w="463550" h="189229">
                <a:moveTo>
                  <a:pt x="60325" y="0"/>
                </a:moveTo>
                <a:lnTo>
                  <a:pt x="24284" y="21627"/>
                </a:lnTo>
                <a:lnTo>
                  <a:pt x="3905" y="61340"/>
                </a:lnTo>
                <a:lnTo>
                  <a:pt x="0" y="94741"/>
                </a:lnTo>
                <a:lnTo>
                  <a:pt x="976" y="112079"/>
                </a:lnTo>
                <a:lnTo>
                  <a:pt x="15620" y="156210"/>
                </a:lnTo>
                <a:lnTo>
                  <a:pt x="46589" y="184302"/>
                </a:lnTo>
                <a:lnTo>
                  <a:pt x="60325" y="189229"/>
                </a:lnTo>
                <a:lnTo>
                  <a:pt x="62737" y="181482"/>
                </a:lnTo>
                <a:lnTo>
                  <a:pt x="51950" y="176742"/>
                </a:lnTo>
                <a:lnTo>
                  <a:pt x="42640" y="170132"/>
                </a:lnTo>
                <a:lnTo>
                  <a:pt x="20097" y="125539"/>
                </a:lnTo>
                <a:lnTo>
                  <a:pt x="17271" y="93725"/>
                </a:lnTo>
                <a:lnTo>
                  <a:pt x="17982" y="77581"/>
                </a:lnTo>
                <a:lnTo>
                  <a:pt x="28447" y="37718"/>
                </a:lnTo>
                <a:lnTo>
                  <a:pt x="63118" y="7747"/>
                </a:lnTo>
                <a:lnTo>
                  <a:pt x="603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827654" y="3119450"/>
            <a:ext cx="12573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300" spc="37" baseline="-27777" dirty="0">
                <a:latin typeface="Cambria Math"/>
                <a:cs typeface="Cambria Math"/>
              </a:rPr>
              <a:t>𝛼</a:t>
            </a:r>
            <a:r>
              <a:rPr sz="2400" spc="37" baseline="-53819" dirty="0">
                <a:latin typeface="Cambria Math"/>
                <a:cs typeface="Cambria Math"/>
              </a:rPr>
              <a:t>𝑖</a:t>
            </a:r>
            <a:r>
              <a:rPr sz="2400" spc="382" baseline="-53819" dirty="0">
                <a:latin typeface="Cambria Math"/>
                <a:cs typeface="Cambria Math"/>
              </a:rPr>
              <a:t> </a:t>
            </a:r>
            <a:r>
              <a:rPr sz="3300" spc="-7" baseline="-27777" dirty="0">
                <a:latin typeface="Cambria Math"/>
                <a:cs typeface="Cambria Math"/>
              </a:rPr>
              <a:t>−</a:t>
            </a:r>
            <a:r>
              <a:rPr sz="3300" spc="-37" baseline="-27777" dirty="0">
                <a:latin typeface="Cambria Math"/>
                <a:cs typeface="Cambria Math"/>
              </a:rPr>
              <a:t> </a:t>
            </a:r>
            <a:r>
              <a:rPr sz="3300" spc="-7" baseline="-27777" dirty="0">
                <a:latin typeface="Cambria Math"/>
                <a:cs typeface="Cambria Math"/>
              </a:rPr>
              <a:t>𝛼</a:t>
            </a:r>
            <a:r>
              <a:rPr sz="3300" spc="412" baseline="-27777" dirty="0">
                <a:latin typeface="Cambria Math"/>
                <a:cs typeface="Cambria Math"/>
              </a:rPr>
              <a:t> </a:t>
            </a:r>
            <a:r>
              <a:rPr sz="1600" spc="85" dirty="0">
                <a:latin typeface="Cambria Math"/>
                <a:cs typeface="Cambria Math"/>
              </a:rPr>
              <a:t>𝑜𝑙𝑑</a:t>
            </a:r>
            <a:endParaRPr sz="1600">
              <a:latin typeface="Cambria Math"/>
              <a:cs typeface="Cambria Math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348226" y="3297046"/>
            <a:ext cx="1142365" cy="342900"/>
            <a:chOff x="4348226" y="3297046"/>
            <a:chExt cx="1142365" cy="342900"/>
          </a:xfrm>
        </p:grpSpPr>
        <p:sp>
          <p:nvSpPr>
            <p:cNvPr id="31" name="object 31"/>
            <p:cNvSpPr/>
            <p:nvPr/>
          </p:nvSpPr>
          <p:spPr>
            <a:xfrm>
              <a:off x="4348226" y="3305809"/>
              <a:ext cx="1142365" cy="334010"/>
            </a:xfrm>
            <a:custGeom>
              <a:avLst/>
              <a:gdLst/>
              <a:ahLst/>
              <a:cxnLst/>
              <a:rect l="l" t="t" r="r" b="b"/>
              <a:pathLst>
                <a:path w="1142364" h="334010">
                  <a:moveTo>
                    <a:pt x="54356" y="126"/>
                  </a:moveTo>
                  <a:lnTo>
                    <a:pt x="0" y="161925"/>
                  </a:lnTo>
                  <a:lnTo>
                    <a:pt x="0" y="171957"/>
                  </a:lnTo>
                  <a:lnTo>
                    <a:pt x="54356" y="333756"/>
                  </a:lnTo>
                  <a:lnTo>
                    <a:pt x="68834" y="328929"/>
                  </a:lnTo>
                  <a:lnTo>
                    <a:pt x="25019" y="167004"/>
                  </a:lnTo>
                  <a:lnTo>
                    <a:pt x="68834" y="4952"/>
                  </a:lnTo>
                  <a:lnTo>
                    <a:pt x="54356" y="126"/>
                  </a:lnTo>
                  <a:close/>
                </a:path>
                <a:path w="1142364" h="334010">
                  <a:moveTo>
                    <a:pt x="1087754" y="0"/>
                  </a:moveTo>
                  <a:lnTo>
                    <a:pt x="1073403" y="4825"/>
                  </a:lnTo>
                  <a:lnTo>
                    <a:pt x="1117091" y="167004"/>
                  </a:lnTo>
                  <a:lnTo>
                    <a:pt x="1073403" y="328929"/>
                  </a:lnTo>
                  <a:lnTo>
                    <a:pt x="1087754" y="333756"/>
                  </a:lnTo>
                  <a:lnTo>
                    <a:pt x="1142111" y="171957"/>
                  </a:lnTo>
                  <a:lnTo>
                    <a:pt x="1142111" y="161925"/>
                  </a:lnTo>
                  <a:lnTo>
                    <a:pt x="10877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2767" y="3297046"/>
              <a:ext cx="213487" cy="18922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1595" y="3297046"/>
              <a:ext cx="236346" cy="189229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4394327" y="3259658"/>
            <a:ext cx="9499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mbria Math"/>
                <a:cs typeface="Cambria Math"/>
              </a:rPr>
              <a:t>𝑥 </a:t>
            </a:r>
            <a:r>
              <a:rPr sz="2200" spc="-185" dirty="0">
                <a:latin typeface="Cambria Math"/>
                <a:cs typeface="Cambria Math"/>
              </a:rPr>
              <a:t> </a:t>
            </a:r>
            <a:r>
              <a:rPr sz="2400" spc="270" baseline="27777" dirty="0">
                <a:latin typeface="Cambria Math"/>
                <a:cs typeface="Cambria Math"/>
              </a:rPr>
              <a:t>𝑖</a:t>
            </a:r>
            <a:r>
              <a:rPr sz="2400" baseline="27777" dirty="0">
                <a:latin typeface="Cambria Math"/>
                <a:cs typeface="Cambria Math"/>
              </a:rPr>
              <a:t> </a:t>
            </a:r>
            <a:r>
              <a:rPr sz="2400" spc="179" baseline="27777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,</a:t>
            </a:r>
            <a:r>
              <a:rPr sz="2200" spc="-13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𝑥</a:t>
            </a:r>
            <a:r>
              <a:rPr sz="2200" dirty="0">
                <a:latin typeface="Cambria Math"/>
                <a:cs typeface="Cambria Math"/>
              </a:rPr>
              <a:t> </a:t>
            </a:r>
            <a:r>
              <a:rPr sz="2200" spc="-175" dirty="0">
                <a:latin typeface="Cambria Math"/>
                <a:cs typeface="Cambria Math"/>
              </a:rPr>
              <a:t> </a:t>
            </a:r>
            <a:r>
              <a:rPr sz="2400" spc="750" baseline="27777" dirty="0">
                <a:latin typeface="Cambria Math"/>
                <a:cs typeface="Cambria Math"/>
              </a:rPr>
              <a:t>𝑗</a:t>
            </a:r>
            <a:endParaRPr sz="2400" baseline="27777">
              <a:latin typeface="Cambria Math"/>
              <a:cs typeface="Cambria Math"/>
            </a:endParaRPr>
          </a:p>
        </p:txBody>
      </p:sp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25515" y="3297046"/>
            <a:ext cx="237871" cy="189229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5531484" y="3259658"/>
            <a:ext cx="69659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mbria Math"/>
                <a:cs typeface="Cambria Math"/>
              </a:rPr>
              <a:t>−</a:t>
            </a:r>
            <a:r>
              <a:rPr sz="2200" spc="-3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𝑦</a:t>
            </a:r>
            <a:r>
              <a:rPr sz="2200" spc="240" dirty="0">
                <a:latin typeface="Cambria Math"/>
                <a:cs typeface="Cambria Math"/>
              </a:rPr>
              <a:t> </a:t>
            </a:r>
            <a:r>
              <a:rPr sz="2400" spc="270" baseline="27777" dirty="0">
                <a:latin typeface="Cambria Math"/>
                <a:cs typeface="Cambria Math"/>
              </a:rPr>
              <a:t>𝑗</a:t>
            </a:r>
            <a:endParaRPr sz="2400" baseline="27777">
              <a:latin typeface="Cambria Math"/>
              <a:cs typeface="Cambria Math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317869" y="3259658"/>
            <a:ext cx="74104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spc="-1125" dirty="0">
                <a:latin typeface="Cambria Math"/>
                <a:cs typeface="Cambria Math"/>
              </a:rPr>
              <a:t>ቀ</a:t>
            </a:r>
            <a:r>
              <a:rPr sz="2200" spc="-200" dirty="0">
                <a:latin typeface="Cambria Math"/>
                <a:cs typeface="Cambria Math"/>
              </a:rPr>
              <a:t>𝛼</a:t>
            </a:r>
            <a:r>
              <a:rPr sz="2400" spc="742" baseline="-15625" dirty="0">
                <a:latin typeface="Cambria Math"/>
                <a:cs typeface="Cambria Math"/>
              </a:rPr>
              <a:t>𝑗</a:t>
            </a:r>
            <a:r>
              <a:rPr sz="2400" baseline="-15625" dirty="0">
                <a:latin typeface="Cambria Math"/>
                <a:cs typeface="Cambria Math"/>
              </a:rPr>
              <a:t> </a:t>
            </a:r>
            <a:r>
              <a:rPr sz="2400" spc="-120" baseline="-1562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−</a:t>
            </a:r>
            <a:endParaRPr sz="2200">
              <a:latin typeface="Cambria Math"/>
              <a:cs typeface="Cambria Math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49465" y="3659759"/>
            <a:ext cx="463550" cy="189230"/>
          </a:xfrm>
          <a:custGeom>
            <a:avLst/>
            <a:gdLst/>
            <a:ahLst/>
            <a:cxnLst/>
            <a:rect l="l" t="t" r="r" b="b"/>
            <a:pathLst>
              <a:path w="463550" h="189229">
                <a:moveTo>
                  <a:pt x="403059" y="0"/>
                </a:moveTo>
                <a:lnTo>
                  <a:pt x="400367" y="7747"/>
                </a:lnTo>
                <a:lnTo>
                  <a:pt x="411318" y="12483"/>
                </a:lnTo>
                <a:lnTo>
                  <a:pt x="420738" y="19065"/>
                </a:lnTo>
                <a:lnTo>
                  <a:pt x="443347" y="62865"/>
                </a:lnTo>
                <a:lnTo>
                  <a:pt x="446138" y="93726"/>
                </a:lnTo>
                <a:lnTo>
                  <a:pt x="445438" y="110394"/>
                </a:lnTo>
                <a:lnTo>
                  <a:pt x="434924" y="151257"/>
                </a:lnTo>
                <a:lnTo>
                  <a:pt x="400672" y="181483"/>
                </a:lnTo>
                <a:lnTo>
                  <a:pt x="403059" y="189230"/>
                </a:lnTo>
                <a:lnTo>
                  <a:pt x="439205" y="167780"/>
                </a:lnTo>
                <a:lnTo>
                  <a:pt x="459505" y="128095"/>
                </a:lnTo>
                <a:lnTo>
                  <a:pt x="463397" y="94742"/>
                </a:lnTo>
                <a:lnTo>
                  <a:pt x="462421" y="77386"/>
                </a:lnTo>
                <a:lnTo>
                  <a:pt x="447789" y="33274"/>
                </a:lnTo>
                <a:lnTo>
                  <a:pt x="416778" y="5002"/>
                </a:lnTo>
                <a:lnTo>
                  <a:pt x="403059" y="0"/>
                </a:lnTo>
                <a:close/>
              </a:path>
              <a:path w="463550" h="189229">
                <a:moveTo>
                  <a:pt x="60325" y="0"/>
                </a:moveTo>
                <a:lnTo>
                  <a:pt x="24254" y="21627"/>
                </a:lnTo>
                <a:lnTo>
                  <a:pt x="3903" y="61341"/>
                </a:lnTo>
                <a:lnTo>
                  <a:pt x="0" y="94742"/>
                </a:lnTo>
                <a:lnTo>
                  <a:pt x="973" y="112079"/>
                </a:lnTo>
                <a:lnTo>
                  <a:pt x="15557" y="156210"/>
                </a:lnTo>
                <a:lnTo>
                  <a:pt x="46575" y="184302"/>
                </a:lnTo>
                <a:lnTo>
                  <a:pt x="60325" y="189230"/>
                </a:lnTo>
                <a:lnTo>
                  <a:pt x="62725" y="181483"/>
                </a:lnTo>
                <a:lnTo>
                  <a:pt x="51947" y="176742"/>
                </a:lnTo>
                <a:lnTo>
                  <a:pt x="42646" y="170132"/>
                </a:lnTo>
                <a:lnTo>
                  <a:pt x="20061" y="125539"/>
                </a:lnTo>
                <a:lnTo>
                  <a:pt x="17259" y="93726"/>
                </a:lnTo>
                <a:lnTo>
                  <a:pt x="17959" y="77581"/>
                </a:lnTo>
                <a:lnTo>
                  <a:pt x="28473" y="37719"/>
                </a:lnTo>
                <a:lnTo>
                  <a:pt x="63017" y="7747"/>
                </a:lnTo>
                <a:lnTo>
                  <a:pt x="603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1440433" y="3697859"/>
            <a:ext cx="1168400" cy="342900"/>
            <a:chOff x="1440433" y="3697859"/>
            <a:chExt cx="1168400" cy="342900"/>
          </a:xfrm>
        </p:grpSpPr>
        <p:sp>
          <p:nvSpPr>
            <p:cNvPr id="40" name="object 40"/>
            <p:cNvSpPr/>
            <p:nvPr/>
          </p:nvSpPr>
          <p:spPr>
            <a:xfrm>
              <a:off x="1440433" y="3706622"/>
              <a:ext cx="1168400" cy="334010"/>
            </a:xfrm>
            <a:custGeom>
              <a:avLst/>
              <a:gdLst/>
              <a:ahLst/>
              <a:cxnLst/>
              <a:rect l="l" t="t" r="r" b="b"/>
              <a:pathLst>
                <a:path w="1168400" h="334010">
                  <a:moveTo>
                    <a:pt x="54356" y="126"/>
                  </a:moveTo>
                  <a:lnTo>
                    <a:pt x="0" y="161925"/>
                  </a:lnTo>
                  <a:lnTo>
                    <a:pt x="0" y="171957"/>
                  </a:lnTo>
                  <a:lnTo>
                    <a:pt x="54356" y="333755"/>
                  </a:lnTo>
                  <a:lnTo>
                    <a:pt x="68834" y="328929"/>
                  </a:lnTo>
                  <a:lnTo>
                    <a:pt x="25018" y="167004"/>
                  </a:lnTo>
                  <a:lnTo>
                    <a:pt x="68834" y="4952"/>
                  </a:lnTo>
                  <a:lnTo>
                    <a:pt x="54356" y="126"/>
                  </a:lnTo>
                  <a:close/>
                </a:path>
                <a:path w="1168400" h="334010">
                  <a:moveTo>
                    <a:pt x="1113663" y="0"/>
                  </a:moveTo>
                  <a:lnTo>
                    <a:pt x="1099311" y="4825"/>
                  </a:lnTo>
                  <a:lnTo>
                    <a:pt x="1142999" y="167004"/>
                  </a:lnTo>
                  <a:lnTo>
                    <a:pt x="1099311" y="328929"/>
                  </a:lnTo>
                  <a:lnTo>
                    <a:pt x="1113663" y="333755"/>
                  </a:lnTo>
                  <a:lnTo>
                    <a:pt x="1168018" y="171957"/>
                  </a:lnTo>
                  <a:lnTo>
                    <a:pt x="1168018" y="161925"/>
                  </a:lnTo>
                  <a:lnTo>
                    <a:pt x="11136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6498" y="3697859"/>
              <a:ext cx="237870" cy="18923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8186" y="3697859"/>
              <a:ext cx="237870" cy="189230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510540" y="3661028"/>
            <a:ext cx="19494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1013460" algn="l"/>
              </a:tabLst>
            </a:pPr>
            <a:r>
              <a:rPr sz="2200" spc="-5" dirty="0">
                <a:latin typeface="Cambria Math"/>
                <a:cs typeface="Cambria Math"/>
              </a:rPr>
              <a:t>𝛼 </a:t>
            </a:r>
            <a:r>
              <a:rPr sz="2200" spc="-175" dirty="0">
                <a:latin typeface="Cambria Math"/>
                <a:cs typeface="Cambria Math"/>
              </a:rPr>
              <a:t> </a:t>
            </a:r>
            <a:r>
              <a:rPr sz="2400" spc="262" baseline="38194" dirty="0">
                <a:latin typeface="Cambria Math"/>
                <a:cs typeface="Cambria Math"/>
              </a:rPr>
              <a:t>𝑜𝑙𝑑</a:t>
            </a:r>
            <a:r>
              <a:rPr sz="2400" baseline="38194" dirty="0">
                <a:latin typeface="Cambria Math"/>
                <a:cs typeface="Cambria Math"/>
              </a:rPr>
              <a:t> </a:t>
            </a:r>
            <a:r>
              <a:rPr sz="2400" spc="150" baseline="38194" dirty="0">
                <a:latin typeface="Cambria Math"/>
                <a:cs typeface="Cambria Math"/>
              </a:rPr>
              <a:t> </a:t>
            </a:r>
            <a:r>
              <a:rPr sz="2200" spc="-1125" dirty="0">
                <a:latin typeface="Cambria Math"/>
                <a:cs typeface="Cambria Math"/>
              </a:rPr>
              <a:t>ቁ</a:t>
            </a:r>
            <a:r>
              <a:rPr sz="2200" dirty="0">
                <a:latin typeface="Cambria Math"/>
                <a:cs typeface="Cambria Math"/>
              </a:rPr>
              <a:t>	</a:t>
            </a:r>
            <a:r>
              <a:rPr sz="2200" spc="-5" dirty="0">
                <a:latin typeface="Cambria Math"/>
                <a:cs typeface="Cambria Math"/>
              </a:rPr>
              <a:t>𝑥</a:t>
            </a:r>
            <a:r>
              <a:rPr sz="2200" dirty="0">
                <a:latin typeface="Cambria Math"/>
                <a:cs typeface="Cambria Math"/>
              </a:rPr>
              <a:t> </a:t>
            </a:r>
            <a:r>
              <a:rPr sz="2200" spc="-170" dirty="0">
                <a:latin typeface="Cambria Math"/>
                <a:cs typeface="Cambria Math"/>
              </a:rPr>
              <a:t> </a:t>
            </a:r>
            <a:r>
              <a:rPr sz="2400" spc="742" baseline="27777" dirty="0">
                <a:latin typeface="Cambria Math"/>
                <a:cs typeface="Cambria Math"/>
              </a:rPr>
              <a:t>𝑗</a:t>
            </a:r>
            <a:r>
              <a:rPr sz="2400" baseline="27777" dirty="0">
                <a:latin typeface="Cambria Math"/>
                <a:cs typeface="Cambria Math"/>
              </a:rPr>
              <a:t> </a:t>
            </a:r>
            <a:r>
              <a:rPr sz="2400" spc="165" baseline="27777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,</a:t>
            </a:r>
            <a:r>
              <a:rPr sz="2200" spc="-13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𝑥</a:t>
            </a:r>
            <a:r>
              <a:rPr sz="2200" dirty="0">
                <a:latin typeface="Cambria Math"/>
                <a:cs typeface="Cambria Math"/>
              </a:rPr>
              <a:t> </a:t>
            </a:r>
            <a:r>
              <a:rPr sz="2200" spc="-170" dirty="0">
                <a:latin typeface="Cambria Math"/>
                <a:cs typeface="Cambria Math"/>
              </a:rPr>
              <a:t> </a:t>
            </a:r>
            <a:r>
              <a:rPr sz="2400" spc="742" baseline="27777" dirty="0">
                <a:latin typeface="Cambria Math"/>
                <a:cs typeface="Cambria Math"/>
              </a:rPr>
              <a:t>𝑗</a:t>
            </a:r>
            <a:endParaRPr sz="2400" baseline="27777">
              <a:latin typeface="Cambria Math"/>
              <a:cs typeface="Cambria Math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633217" y="4978146"/>
            <a:ext cx="4692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mbria Math"/>
                <a:cs typeface="Cambria Math"/>
              </a:rPr>
              <a:t>𝑏</a:t>
            </a:r>
            <a:r>
              <a:rPr sz="2200" spc="9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=</a:t>
            </a:r>
            <a:endParaRPr sz="2200">
              <a:latin typeface="Cambria Math"/>
              <a:cs typeface="Cambria Math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189858" y="4454016"/>
            <a:ext cx="163195" cy="1469390"/>
          </a:xfrm>
          <a:custGeom>
            <a:avLst/>
            <a:gdLst/>
            <a:ahLst/>
            <a:cxnLst/>
            <a:rect l="l" t="t" r="r" b="b"/>
            <a:pathLst>
              <a:path w="163195" h="1469389">
                <a:moveTo>
                  <a:pt x="162941" y="0"/>
                </a:moveTo>
                <a:lnTo>
                  <a:pt x="114569" y="21716"/>
                </a:lnTo>
                <a:lnTo>
                  <a:pt x="82295" y="67055"/>
                </a:lnTo>
                <a:lnTo>
                  <a:pt x="65801" y="127888"/>
                </a:lnTo>
                <a:lnTo>
                  <a:pt x="61025" y="166318"/>
                </a:lnTo>
                <a:lnTo>
                  <a:pt x="58547" y="210311"/>
                </a:lnTo>
                <a:lnTo>
                  <a:pt x="58166" y="210311"/>
                </a:lnTo>
                <a:lnTo>
                  <a:pt x="58166" y="600455"/>
                </a:lnTo>
                <a:lnTo>
                  <a:pt x="57191" y="629820"/>
                </a:lnTo>
                <a:lnTo>
                  <a:pt x="49432" y="676786"/>
                </a:lnTo>
                <a:lnTo>
                  <a:pt x="24193" y="718327"/>
                </a:lnTo>
                <a:lnTo>
                  <a:pt x="0" y="727074"/>
                </a:lnTo>
                <a:lnTo>
                  <a:pt x="0" y="743330"/>
                </a:lnTo>
                <a:lnTo>
                  <a:pt x="34522" y="762029"/>
                </a:lnTo>
                <a:lnTo>
                  <a:pt x="54356" y="814689"/>
                </a:lnTo>
                <a:lnTo>
                  <a:pt x="58166" y="868679"/>
                </a:lnTo>
                <a:lnTo>
                  <a:pt x="58166" y="1259458"/>
                </a:lnTo>
                <a:lnTo>
                  <a:pt x="58547" y="1259458"/>
                </a:lnTo>
                <a:lnTo>
                  <a:pt x="62811" y="1320189"/>
                </a:lnTo>
                <a:lnTo>
                  <a:pt x="74102" y="1378854"/>
                </a:lnTo>
                <a:lnTo>
                  <a:pt x="96414" y="1427961"/>
                </a:lnTo>
                <a:lnTo>
                  <a:pt x="136749" y="1461494"/>
                </a:lnTo>
                <a:lnTo>
                  <a:pt x="162941" y="1469364"/>
                </a:lnTo>
                <a:lnTo>
                  <a:pt x="162941" y="1456423"/>
                </a:lnTo>
                <a:lnTo>
                  <a:pt x="144317" y="1448951"/>
                </a:lnTo>
                <a:lnTo>
                  <a:pt x="128444" y="1435928"/>
                </a:lnTo>
                <a:lnTo>
                  <a:pt x="104902" y="1393240"/>
                </a:lnTo>
                <a:lnTo>
                  <a:pt x="91297" y="1324841"/>
                </a:lnTo>
                <a:lnTo>
                  <a:pt x="87882" y="1279690"/>
                </a:lnTo>
                <a:lnTo>
                  <a:pt x="86741" y="1227239"/>
                </a:lnTo>
                <a:lnTo>
                  <a:pt x="86741" y="892301"/>
                </a:lnTo>
                <a:lnTo>
                  <a:pt x="84669" y="855396"/>
                </a:lnTo>
                <a:lnTo>
                  <a:pt x="74382" y="798540"/>
                </a:lnTo>
                <a:lnTo>
                  <a:pt x="56880" y="763188"/>
                </a:lnTo>
                <a:lnTo>
                  <a:pt x="28448" y="736345"/>
                </a:lnTo>
                <a:lnTo>
                  <a:pt x="28448" y="732916"/>
                </a:lnTo>
                <a:lnTo>
                  <a:pt x="57665" y="705056"/>
                </a:lnTo>
                <a:lnTo>
                  <a:pt x="75811" y="668220"/>
                </a:lnTo>
                <a:lnTo>
                  <a:pt x="85526" y="612265"/>
                </a:lnTo>
                <a:lnTo>
                  <a:pt x="86741" y="576833"/>
                </a:lnTo>
                <a:lnTo>
                  <a:pt x="86741" y="242188"/>
                </a:lnTo>
                <a:lnTo>
                  <a:pt x="87882" y="189730"/>
                </a:lnTo>
                <a:lnTo>
                  <a:pt x="91297" y="144557"/>
                </a:lnTo>
                <a:lnTo>
                  <a:pt x="96974" y="106672"/>
                </a:lnTo>
                <a:lnTo>
                  <a:pt x="115310" y="51976"/>
                </a:lnTo>
                <a:lnTo>
                  <a:pt x="144317" y="20405"/>
                </a:lnTo>
                <a:lnTo>
                  <a:pt x="162941" y="12953"/>
                </a:lnTo>
                <a:lnTo>
                  <a:pt x="1629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510540" y="3822573"/>
            <a:ext cx="3444240" cy="1316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0975">
              <a:lnSpc>
                <a:spcPts val="1864"/>
              </a:lnSpc>
              <a:spcBef>
                <a:spcPts val="105"/>
              </a:spcBef>
            </a:pPr>
            <a:r>
              <a:rPr sz="1600" spc="175" dirty="0">
                <a:latin typeface="Cambria Math"/>
                <a:cs typeface="Cambria Math"/>
              </a:rPr>
              <a:t>𝑗</a:t>
            </a:r>
            <a:endParaRPr sz="1600">
              <a:latin typeface="Cambria Math"/>
              <a:cs typeface="Cambria Math"/>
            </a:endParaRPr>
          </a:p>
          <a:p>
            <a:pPr marL="38100">
              <a:lnSpc>
                <a:spcPts val="2585"/>
              </a:lnSpc>
            </a:pPr>
            <a:r>
              <a:rPr sz="2200" spc="-15" dirty="0">
                <a:latin typeface="Calibri"/>
                <a:cs typeface="Calibri"/>
              </a:rPr>
              <a:t>Maka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 </a:t>
            </a:r>
            <a:r>
              <a:rPr sz="2200" spc="-15" dirty="0">
                <a:latin typeface="Calibri"/>
                <a:cs typeface="Calibri"/>
              </a:rPr>
              <a:t>diupdate dengan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cara</a:t>
            </a:r>
            <a:endParaRPr sz="2200">
              <a:latin typeface="Calibri"/>
              <a:cs typeface="Calibri"/>
            </a:endParaRPr>
          </a:p>
          <a:p>
            <a:pPr marL="3148965">
              <a:lnSpc>
                <a:spcPct val="100000"/>
              </a:lnSpc>
              <a:spcBef>
                <a:spcPts val="350"/>
              </a:spcBef>
            </a:pPr>
            <a:r>
              <a:rPr sz="2200" spc="-40" dirty="0">
                <a:latin typeface="Cambria Math"/>
                <a:cs typeface="Cambria Math"/>
              </a:rPr>
              <a:t>𝑏</a:t>
            </a:r>
            <a:r>
              <a:rPr sz="2400" spc="-60" baseline="-15625" dirty="0">
                <a:latin typeface="Cambria Math"/>
                <a:cs typeface="Cambria Math"/>
              </a:rPr>
              <a:t>1</a:t>
            </a:r>
            <a:endParaRPr sz="2400" baseline="-15625">
              <a:latin typeface="Cambria Math"/>
              <a:cs typeface="Cambria Math"/>
            </a:endParaRPr>
          </a:p>
          <a:p>
            <a:pPr marL="3145790">
              <a:lnSpc>
                <a:spcPct val="100000"/>
              </a:lnSpc>
              <a:spcBef>
                <a:spcPts val="75"/>
              </a:spcBef>
            </a:pPr>
            <a:r>
              <a:rPr sz="2200" spc="-15" dirty="0">
                <a:latin typeface="Cambria Math"/>
                <a:cs typeface="Cambria Math"/>
              </a:rPr>
              <a:t>𝑏</a:t>
            </a:r>
            <a:r>
              <a:rPr sz="2400" spc="-22" baseline="-15625" dirty="0">
                <a:latin typeface="Cambria Math"/>
                <a:cs typeface="Cambria Math"/>
              </a:rPr>
              <a:t>2</a:t>
            </a:r>
            <a:endParaRPr sz="2400" baseline="-15625">
              <a:latin typeface="Cambria Math"/>
              <a:cs typeface="Cambria Math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467478" y="4433697"/>
            <a:ext cx="2055495" cy="705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mbria Math"/>
                <a:cs typeface="Cambria Math"/>
              </a:rPr>
              <a:t>,</a:t>
            </a:r>
            <a:r>
              <a:rPr sz="2200" spc="-120" dirty="0">
                <a:latin typeface="Cambria Math"/>
                <a:cs typeface="Cambria Math"/>
              </a:rPr>
              <a:t> </a:t>
            </a:r>
            <a:r>
              <a:rPr sz="2200" spc="-10" dirty="0">
                <a:latin typeface="Cambria Math"/>
                <a:cs typeface="Cambria Math"/>
              </a:rPr>
              <a:t>𝑗𝑖𝑘</a:t>
            </a:r>
            <a:r>
              <a:rPr sz="2200" spc="-5" dirty="0">
                <a:latin typeface="Cambria Math"/>
                <a:cs typeface="Cambria Math"/>
              </a:rPr>
              <a:t>𝑎</a:t>
            </a:r>
            <a:r>
              <a:rPr sz="2200" spc="60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0</a:t>
            </a:r>
            <a:r>
              <a:rPr sz="2200" spc="120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&lt;</a:t>
            </a:r>
            <a:r>
              <a:rPr sz="2200" spc="13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𝛼</a:t>
            </a:r>
            <a:r>
              <a:rPr sz="2400" spc="262" baseline="-15625" dirty="0">
                <a:latin typeface="Cambria Math"/>
                <a:cs typeface="Cambria Math"/>
              </a:rPr>
              <a:t>𝑖</a:t>
            </a:r>
            <a:r>
              <a:rPr sz="2400" baseline="-15625" dirty="0">
                <a:latin typeface="Cambria Math"/>
                <a:cs typeface="Cambria Math"/>
              </a:rPr>
              <a:t> </a:t>
            </a:r>
            <a:r>
              <a:rPr sz="2400" spc="75" baseline="-1562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&lt;</a:t>
            </a:r>
            <a:r>
              <a:rPr sz="2200" spc="12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𝐶</a:t>
            </a:r>
            <a:endParaRPr sz="220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75"/>
              </a:spcBef>
            </a:pPr>
            <a:r>
              <a:rPr sz="2200" spc="-5" dirty="0">
                <a:latin typeface="Cambria Math"/>
                <a:cs typeface="Cambria Math"/>
              </a:rPr>
              <a:t>,</a:t>
            </a:r>
            <a:r>
              <a:rPr sz="2200" spc="-120" dirty="0">
                <a:latin typeface="Cambria Math"/>
                <a:cs typeface="Cambria Math"/>
              </a:rPr>
              <a:t> </a:t>
            </a:r>
            <a:r>
              <a:rPr sz="2200" spc="-10" dirty="0">
                <a:latin typeface="Cambria Math"/>
                <a:cs typeface="Cambria Math"/>
              </a:rPr>
              <a:t>𝑗𝑖𝑘</a:t>
            </a:r>
            <a:r>
              <a:rPr sz="2200" spc="-5" dirty="0">
                <a:latin typeface="Cambria Math"/>
                <a:cs typeface="Cambria Math"/>
              </a:rPr>
              <a:t>𝑎</a:t>
            </a:r>
            <a:r>
              <a:rPr sz="2200" spc="60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0</a:t>
            </a:r>
            <a:r>
              <a:rPr sz="2200" spc="120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&lt;</a:t>
            </a:r>
            <a:r>
              <a:rPr sz="2200" spc="135" dirty="0">
                <a:latin typeface="Cambria Math"/>
                <a:cs typeface="Cambria Math"/>
              </a:rPr>
              <a:t> </a:t>
            </a:r>
            <a:r>
              <a:rPr sz="2200" spc="-195" dirty="0">
                <a:latin typeface="Cambria Math"/>
                <a:cs typeface="Cambria Math"/>
              </a:rPr>
              <a:t>𝛼</a:t>
            </a:r>
            <a:r>
              <a:rPr sz="2400" spc="742" baseline="-15625" dirty="0">
                <a:latin typeface="Cambria Math"/>
                <a:cs typeface="Cambria Math"/>
              </a:rPr>
              <a:t>𝑗</a:t>
            </a:r>
            <a:r>
              <a:rPr sz="2400" baseline="-15625" dirty="0">
                <a:latin typeface="Cambria Math"/>
                <a:cs typeface="Cambria Math"/>
              </a:rPr>
              <a:t> </a:t>
            </a:r>
            <a:r>
              <a:rPr sz="2400" spc="75" baseline="-1562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&lt;</a:t>
            </a:r>
            <a:r>
              <a:rPr sz="2200" spc="12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𝐶</a:t>
            </a:r>
            <a:endParaRPr sz="2200">
              <a:latin typeface="Cambria Math"/>
              <a:cs typeface="Cambria Math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357371" y="5573267"/>
            <a:ext cx="867410" cy="18415"/>
          </a:xfrm>
          <a:custGeom>
            <a:avLst/>
            <a:gdLst/>
            <a:ahLst/>
            <a:cxnLst/>
            <a:rect l="l" t="t" r="r" b="b"/>
            <a:pathLst>
              <a:path w="867410" h="18414">
                <a:moveTo>
                  <a:pt x="867155" y="0"/>
                </a:moveTo>
                <a:lnTo>
                  <a:pt x="0" y="0"/>
                </a:lnTo>
                <a:lnTo>
                  <a:pt x="0" y="18287"/>
                </a:lnTo>
                <a:lnTo>
                  <a:pt x="867155" y="18287"/>
                </a:lnTo>
                <a:lnTo>
                  <a:pt x="8671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3319907" y="5159502"/>
            <a:ext cx="9340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2200" spc="-40" dirty="0">
                <a:latin typeface="Cambria Math"/>
                <a:cs typeface="Cambria Math"/>
              </a:rPr>
              <a:t>𝑏</a:t>
            </a:r>
            <a:r>
              <a:rPr sz="2400" spc="-60" baseline="-15625" dirty="0">
                <a:latin typeface="Cambria Math"/>
                <a:cs typeface="Cambria Math"/>
              </a:rPr>
              <a:t>1</a:t>
            </a:r>
            <a:r>
              <a:rPr sz="2400" spc="277" baseline="-15625" dirty="0">
                <a:latin typeface="Cambria Math"/>
                <a:cs typeface="Cambria Math"/>
              </a:rPr>
              <a:t> </a:t>
            </a:r>
            <a:r>
              <a:rPr sz="2200" spc="-5" dirty="0">
                <a:latin typeface="Cambria Math"/>
                <a:cs typeface="Cambria Math"/>
              </a:rPr>
              <a:t>+</a:t>
            </a:r>
            <a:r>
              <a:rPr sz="2200" spc="-35" dirty="0">
                <a:latin typeface="Cambria Math"/>
                <a:cs typeface="Cambria Math"/>
              </a:rPr>
              <a:t> </a:t>
            </a:r>
            <a:r>
              <a:rPr sz="2200" spc="-15" dirty="0">
                <a:latin typeface="Cambria Math"/>
                <a:cs typeface="Cambria Math"/>
              </a:rPr>
              <a:t>𝑏</a:t>
            </a:r>
            <a:r>
              <a:rPr sz="2400" spc="-22" baseline="-15625" dirty="0">
                <a:latin typeface="Cambria Math"/>
                <a:cs typeface="Cambria Math"/>
              </a:rPr>
              <a:t>2</a:t>
            </a:r>
            <a:endParaRPr sz="2400" baseline="-15625">
              <a:latin typeface="Cambria Math"/>
              <a:cs typeface="Cambria Math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701922" y="5557215"/>
            <a:ext cx="18034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mbria Math"/>
                <a:cs typeface="Cambria Math"/>
              </a:rPr>
              <a:t>2</a:t>
            </a:r>
            <a:endParaRPr sz="2200">
              <a:latin typeface="Cambria Math"/>
              <a:cs typeface="Cambria Math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02148" y="5371287"/>
            <a:ext cx="9906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mbria Math"/>
                <a:cs typeface="Cambria Math"/>
              </a:rPr>
              <a:t>𝑙𝑎𝑖𝑛𝑛𝑦𝑎</a:t>
            </a:r>
            <a:endParaRPr sz="2200">
              <a:latin typeface="Cambria Math"/>
              <a:cs typeface="Cambria Math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9218" y="1979548"/>
            <a:ext cx="6500723" cy="46926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132076" y="3885565"/>
            <a:ext cx="3780790" cy="353060"/>
          </a:xfrm>
          <a:custGeom>
            <a:avLst/>
            <a:gdLst/>
            <a:ahLst/>
            <a:cxnLst/>
            <a:rect l="l" t="t" r="r" b="b"/>
            <a:pathLst>
              <a:path w="3780790" h="353060">
                <a:moveTo>
                  <a:pt x="3668141" y="0"/>
                </a:moveTo>
                <a:lnTo>
                  <a:pt x="3663188" y="14351"/>
                </a:lnTo>
                <a:lnTo>
                  <a:pt x="3683591" y="23207"/>
                </a:lnTo>
                <a:lnTo>
                  <a:pt x="3701161" y="35480"/>
                </a:lnTo>
                <a:lnTo>
                  <a:pt x="3727704" y="70231"/>
                </a:lnTo>
                <a:lnTo>
                  <a:pt x="3743309" y="117205"/>
                </a:lnTo>
                <a:lnTo>
                  <a:pt x="3748532" y="174752"/>
                </a:lnTo>
                <a:lnTo>
                  <a:pt x="3747222" y="205878"/>
                </a:lnTo>
                <a:lnTo>
                  <a:pt x="3736744" y="259512"/>
                </a:lnTo>
                <a:lnTo>
                  <a:pt x="3715738" y="301452"/>
                </a:lnTo>
                <a:lnTo>
                  <a:pt x="3683821" y="329697"/>
                </a:lnTo>
                <a:lnTo>
                  <a:pt x="3663696" y="338582"/>
                </a:lnTo>
                <a:lnTo>
                  <a:pt x="3668141" y="352933"/>
                </a:lnTo>
                <a:lnTo>
                  <a:pt x="3716305" y="330374"/>
                </a:lnTo>
                <a:lnTo>
                  <a:pt x="3751707" y="291338"/>
                </a:lnTo>
                <a:lnTo>
                  <a:pt x="3773424" y="238934"/>
                </a:lnTo>
                <a:lnTo>
                  <a:pt x="3780663" y="176530"/>
                </a:lnTo>
                <a:lnTo>
                  <a:pt x="3778851" y="144216"/>
                </a:lnTo>
                <a:lnTo>
                  <a:pt x="3764321" y="86875"/>
                </a:lnTo>
                <a:lnTo>
                  <a:pt x="3735435" y="40183"/>
                </a:lnTo>
                <a:lnTo>
                  <a:pt x="3693715" y="9235"/>
                </a:lnTo>
                <a:lnTo>
                  <a:pt x="3668141" y="0"/>
                </a:lnTo>
                <a:close/>
              </a:path>
              <a:path w="3780790" h="353060">
                <a:moveTo>
                  <a:pt x="112522" y="0"/>
                </a:moveTo>
                <a:lnTo>
                  <a:pt x="64516" y="22637"/>
                </a:lnTo>
                <a:lnTo>
                  <a:pt x="29082" y="61849"/>
                </a:lnTo>
                <a:lnTo>
                  <a:pt x="7254" y="114331"/>
                </a:lnTo>
                <a:lnTo>
                  <a:pt x="0" y="176530"/>
                </a:lnTo>
                <a:lnTo>
                  <a:pt x="1809" y="208988"/>
                </a:lnTo>
                <a:lnTo>
                  <a:pt x="16287" y="266380"/>
                </a:lnTo>
                <a:lnTo>
                  <a:pt x="45102" y="312910"/>
                </a:lnTo>
                <a:lnTo>
                  <a:pt x="86873" y="343719"/>
                </a:lnTo>
                <a:lnTo>
                  <a:pt x="112522" y="352933"/>
                </a:lnTo>
                <a:lnTo>
                  <a:pt x="116967" y="338582"/>
                </a:lnTo>
                <a:lnTo>
                  <a:pt x="96841" y="329697"/>
                </a:lnTo>
                <a:lnTo>
                  <a:pt x="79502" y="317325"/>
                </a:lnTo>
                <a:lnTo>
                  <a:pt x="53086" y="282067"/>
                </a:lnTo>
                <a:lnTo>
                  <a:pt x="37369" y="234124"/>
                </a:lnTo>
                <a:lnTo>
                  <a:pt x="32131" y="174752"/>
                </a:lnTo>
                <a:lnTo>
                  <a:pt x="33440" y="144651"/>
                </a:lnTo>
                <a:lnTo>
                  <a:pt x="43918" y="92402"/>
                </a:lnTo>
                <a:lnTo>
                  <a:pt x="64968" y="51159"/>
                </a:lnTo>
                <a:lnTo>
                  <a:pt x="97162" y="23207"/>
                </a:lnTo>
                <a:lnTo>
                  <a:pt x="117475" y="14351"/>
                </a:lnTo>
                <a:lnTo>
                  <a:pt x="1125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99816" y="5247004"/>
            <a:ext cx="852805" cy="469265"/>
          </a:xfrm>
          <a:custGeom>
            <a:avLst/>
            <a:gdLst/>
            <a:ahLst/>
            <a:cxnLst/>
            <a:rect l="l" t="t" r="r" b="b"/>
            <a:pathLst>
              <a:path w="852804" h="469264">
                <a:moveTo>
                  <a:pt x="125476" y="23876"/>
                </a:moveTo>
                <a:lnTo>
                  <a:pt x="120904" y="8636"/>
                </a:lnTo>
                <a:lnTo>
                  <a:pt x="93510" y="19304"/>
                </a:lnTo>
                <a:lnTo>
                  <a:pt x="69456" y="36055"/>
                </a:lnTo>
                <a:lnTo>
                  <a:pt x="31369" y="87757"/>
                </a:lnTo>
                <a:lnTo>
                  <a:pt x="7823" y="157403"/>
                </a:lnTo>
                <a:lnTo>
                  <a:pt x="1943" y="196621"/>
                </a:lnTo>
                <a:lnTo>
                  <a:pt x="0" y="238760"/>
                </a:lnTo>
                <a:lnTo>
                  <a:pt x="1943" y="280924"/>
                </a:lnTo>
                <a:lnTo>
                  <a:pt x="7823" y="320167"/>
                </a:lnTo>
                <a:lnTo>
                  <a:pt x="31369" y="389826"/>
                </a:lnTo>
                <a:lnTo>
                  <a:pt x="69456" y="441502"/>
                </a:lnTo>
                <a:lnTo>
                  <a:pt x="120904" y="468896"/>
                </a:lnTo>
                <a:lnTo>
                  <a:pt x="125476" y="453644"/>
                </a:lnTo>
                <a:lnTo>
                  <a:pt x="104355" y="442683"/>
                </a:lnTo>
                <a:lnTo>
                  <a:pt x="85953" y="426745"/>
                </a:lnTo>
                <a:lnTo>
                  <a:pt x="57404" y="379869"/>
                </a:lnTo>
                <a:lnTo>
                  <a:pt x="39966" y="316242"/>
                </a:lnTo>
                <a:lnTo>
                  <a:pt x="34163" y="239014"/>
                </a:lnTo>
                <a:lnTo>
                  <a:pt x="35610" y="198564"/>
                </a:lnTo>
                <a:lnTo>
                  <a:pt x="47231" y="127965"/>
                </a:lnTo>
                <a:lnTo>
                  <a:pt x="70307" y="71818"/>
                </a:lnTo>
                <a:lnTo>
                  <a:pt x="104355" y="34861"/>
                </a:lnTo>
                <a:lnTo>
                  <a:pt x="125476" y="23876"/>
                </a:lnTo>
                <a:close/>
              </a:path>
              <a:path w="852804" h="469264">
                <a:moveTo>
                  <a:pt x="471805" y="10414"/>
                </a:moveTo>
                <a:lnTo>
                  <a:pt x="468122" y="0"/>
                </a:lnTo>
                <a:lnTo>
                  <a:pt x="449376" y="6743"/>
                </a:lnTo>
                <a:lnTo>
                  <a:pt x="432955" y="16510"/>
                </a:lnTo>
                <a:lnTo>
                  <a:pt x="407035" y="45212"/>
                </a:lnTo>
                <a:lnTo>
                  <a:pt x="391033" y="83616"/>
                </a:lnTo>
                <a:lnTo>
                  <a:pt x="385699" y="129159"/>
                </a:lnTo>
                <a:lnTo>
                  <a:pt x="387019" y="152908"/>
                </a:lnTo>
                <a:lnTo>
                  <a:pt x="397637" y="194868"/>
                </a:lnTo>
                <a:lnTo>
                  <a:pt x="418719" y="228942"/>
                </a:lnTo>
                <a:lnTo>
                  <a:pt x="468122" y="258318"/>
                </a:lnTo>
                <a:lnTo>
                  <a:pt x="471297" y="247777"/>
                </a:lnTo>
                <a:lnTo>
                  <a:pt x="456590" y="241261"/>
                </a:lnTo>
                <a:lnTo>
                  <a:pt x="443915" y="232181"/>
                </a:lnTo>
                <a:lnTo>
                  <a:pt x="417880" y="189903"/>
                </a:lnTo>
                <a:lnTo>
                  <a:pt x="410273" y="150609"/>
                </a:lnTo>
                <a:lnTo>
                  <a:pt x="409321" y="127762"/>
                </a:lnTo>
                <a:lnTo>
                  <a:pt x="410273" y="105765"/>
                </a:lnTo>
                <a:lnTo>
                  <a:pt x="417893" y="67525"/>
                </a:lnTo>
                <a:lnTo>
                  <a:pt x="444030" y="25908"/>
                </a:lnTo>
                <a:lnTo>
                  <a:pt x="456857" y="16916"/>
                </a:lnTo>
                <a:lnTo>
                  <a:pt x="471805" y="10414"/>
                </a:lnTo>
                <a:close/>
              </a:path>
              <a:path w="852804" h="469264">
                <a:moveTo>
                  <a:pt x="674878" y="129159"/>
                </a:moveTo>
                <a:lnTo>
                  <a:pt x="669556" y="83616"/>
                </a:lnTo>
                <a:lnTo>
                  <a:pt x="653669" y="45212"/>
                </a:lnTo>
                <a:lnTo>
                  <a:pt x="627697" y="16510"/>
                </a:lnTo>
                <a:lnTo>
                  <a:pt x="592582" y="0"/>
                </a:lnTo>
                <a:lnTo>
                  <a:pt x="588899" y="10414"/>
                </a:lnTo>
                <a:lnTo>
                  <a:pt x="603846" y="16916"/>
                </a:lnTo>
                <a:lnTo>
                  <a:pt x="616712" y="25908"/>
                </a:lnTo>
                <a:lnTo>
                  <a:pt x="642810" y="67525"/>
                </a:lnTo>
                <a:lnTo>
                  <a:pt x="650430" y="105765"/>
                </a:lnTo>
                <a:lnTo>
                  <a:pt x="651383" y="127762"/>
                </a:lnTo>
                <a:lnTo>
                  <a:pt x="650417" y="150609"/>
                </a:lnTo>
                <a:lnTo>
                  <a:pt x="642747" y="189903"/>
                </a:lnTo>
                <a:lnTo>
                  <a:pt x="616686" y="232181"/>
                </a:lnTo>
                <a:lnTo>
                  <a:pt x="589280" y="247777"/>
                </a:lnTo>
                <a:lnTo>
                  <a:pt x="592582" y="258318"/>
                </a:lnTo>
                <a:lnTo>
                  <a:pt x="627786" y="241769"/>
                </a:lnTo>
                <a:lnTo>
                  <a:pt x="653669" y="213106"/>
                </a:lnTo>
                <a:lnTo>
                  <a:pt x="669607" y="174802"/>
                </a:lnTo>
                <a:lnTo>
                  <a:pt x="673557" y="152908"/>
                </a:lnTo>
                <a:lnTo>
                  <a:pt x="674878" y="129159"/>
                </a:lnTo>
                <a:close/>
              </a:path>
              <a:path w="852804" h="469264">
                <a:moveTo>
                  <a:pt x="852424" y="238760"/>
                </a:moveTo>
                <a:lnTo>
                  <a:pt x="850442" y="196621"/>
                </a:lnTo>
                <a:lnTo>
                  <a:pt x="844524" y="157403"/>
                </a:lnTo>
                <a:lnTo>
                  <a:pt x="820928" y="87757"/>
                </a:lnTo>
                <a:lnTo>
                  <a:pt x="782891" y="36055"/>
                </a:lnTo>
                <a:lnTo>
                  <a:pt x="731520" y="8636"/>
                </a:lnTo>
                <a:lnTo>
                  <a:pt x="726821" y="23876"/>
                </a:lnTo>
                <a:lnTo>
                  <a:pt x="747991" y="34861"/>
                </a:lnTo>
                <a:lnTo>
                  <a:pt x="766394" y="50838"/>
                </a:lnTo>
                <a:lnTo>
                  <a:pt x="795020" y="97790"/>
                </a:lnTo>
                <a:lnTo>
                  <a:pt x="812380" y="161544"/>
                </a:lnTo>
                <a:lnTo>
                  <a:pt x="818134" y="239014"/>
                </a:lnTo>
                <a:lnTo>
                  <a:pt x="816698" y="279323"/>
                </a:lnTo>
                <a:lnTo>
                  <a:pt x="805167" y="349758"/>
                </a:lnTo>
                <a:lnTo>
                  <a:pt x="782053" y="405803"/>
                </a:lnTo>
                <a:lnTo>
                  <a:pt x="747991" y="442683"/>
                </a:lnTo>
                <a:lnTo>
                  <a:pt x="726821" y="453644"/>
                </a:lnTo>
                <a:lnTo>
                  <a:pt x="731520" y="468896"/>
                </a:lnTo>
                <a:lnTo>
                  <a:pt x="782891" y="441502"/>
                </a:lnTo>
                <a:lnTo>
                  <a:pt x="820928" y="389826"/>
                </a:lnTo>
                <a:lnTo>
                  <a:pt x="844524" y="320167"/>
                </a:lnTo>
                <a:lnTo>
                  <a:pt x="850442" y="280924"/>
                </a:lnTo>
                <a:lnTo>
                  <a:pt x="852424" y="238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94046" y="5247004"/>
            <a:ext cx="289560" cy="258445"/>
          </a:xfrm>
          <a:custGeom>
            <a:avLst/>
            <a:gdLst/>
            <a:ahLst/>
            <a:cxnLst/>
            <a:rect l="l" t="t" r="r" b="b"/>
            <a:pathLst>
              <a:path w="289560" h="258445">
                <a:moveTo>
                  <a:pt x="206882" y="0"/>
                </a:moveTo>
                <a:lnTo>
                  <a:pt x="203200" y="10414"/>
                </a:lnTo>
                <a:lnTo>
                  <a:pt x="218154" y="16910"/>
                </a:lnTo>
                <a:lnTo>
                  <a:pt x="231012" y="25908"/>
                </a:lnTo>
                <a:lnTo>
                  <a:pt x="257111" y="67522"/>
                </a:lnTo>
                <a:lnTo>
                  <a:pt x="264731" y="105761"/>
                </a:lnTo>
                <a:lnTo>
                  <a:pt x="265683" y="127762"/>
                </a:lnTo>
                <a:lnTo>
                  <a:pt x="264729" y="150600"/>
                </a:lnTo>
                <a:lnTo>
                  <a:pt x="257057" y="189894"/>
                </a:lnTo>
                <a:lnTo>
                  <a:pt x="230997" y="232171"/>
                </a:lnTo>
                <a:lnTo>
                  <a:pt x="203580" y="247777"/>
                </a:lnTo>
                <a:lnTo>
                  <a:pt x="206882" y="258318"/>
                </a:lnTo>
                <a:lnTo>
                  <a:pt x="242093" y="241760"/>
                </a:lnTo>
                <a:lnTo>
                  <a:pt x="267969" y="213106"/>
                </a:lnTo>
                <a:lnTo>
                  <a:pt x="283908" y="174799"/>
                </a:lnTo>
                <a:lnTo>
                  <a:pt x="289178" y="129159"/>
                </a:lnTo>
                <a:lnTo>
                  <a:pt x="287847" y="105487"/>
                </a:lnTo>
                <a:lnTo>
                  <a:pt x="277231" y="63525"/>
                </a:lnTo>
                <a:lnTo>
                  <a:pt x="256139" y="29325"/>
                </a:lnTo>
                <a:lnTo>
                  <a:pt x="225571" y="6742"/>
                </a:lnTo>
                <a:lnTo>
                  <a:pt x="206882" y="0"/>
                </a:lnTo>
                <a:close/>
              </a:path>
              <a:path w="289560" h="258445">
                <a:moveTo>
                  <a:pt x="82423" y="0"/>
                </a:moveTo>
                <a:lnTo>
                  <a:pt x="47259" y="16510"/>
                </a:lnTo>
                <a:lnTo>
                  <a:pt x="21336" y="45212"/>
                </a:lnTo>
                <a:lnTo>
                  <a:pt x="5334" y="83613"/>
                </a:lnTo>
                <a:lnTo>
                  <a:pt x="0" y="129159"/>
                </a:lnTo>
                <a:lnTo>
                  <a:pt x="1331" y="152902"/>
                </a:lnTo>
                <a:lnTo>
                  <a:pt x="11947" y="194863"/>
                </a:lnTo>
                <a:lnTo>
                  <a:pt x="33023" y="228939"/>
                </a:lnTo>
                <a:lnTo>
                  <a:pt x="82423" y="258318"/>
                </a:lnTo>
                <a:lnTo>
                  <a:pt x="85598" y="247777"/>
                </a:lnTo>
                <a:lnTo>
                  <a:pt x="70901" y="241254"/>
                </a:lnTo>
                <a:lnTo>
                  <a:pt x="58229" y="232171"/>
                </a:lnTo>
                <a:lnTo>
                  <a:pt x="32194" y="189894"/>
                </a:lnTo>
                <a:lnTo>
                  <a:pt x="24574" y="150600"/>
                </a:lnTo>
                <a:lnTo>
                  <a:pt x="23622" y="127762"/>
                </a:lnTo>
                <a:lnTo>
                  <a:pt x="24574" y="105761"/>
                </a:lnTo>
                <a:lnTo>
                  <a:pt x="32194" y="67522"/>
                </a:lnTo>
                <a:lnTo>
                  <a:pt x="58340" y="25908"/>
                </a:lnTo>
                <a:lnTo>
                  <a:pt x="86105" y="10414"/>
                </a:lnTo>
                <a:lnTo>
                  <a:pt x="824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2440" y="1526489"/>
            <a:ext cx="6579234" cy="4158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0" indent="-342900">
              <a:lnSpc>
                <a:spcPts val="3404"/>
              </a:lnSpc>
              <a:spcBef>
                <a:spcPts val="100"/>
              </a:spcBef>
              <a:buFont typeface="Arial MT"/>
              <a:buChar char="•"/>
              <a:tabLst>
                <a:tab pos="418465" algn="l"/>
                <a:tab pos="419100" algn="l"/>
              </a:tabLst>
            </a:pPr>
            <a:r>
              <a:rPr sz="3000" dirty="0">
                <a:latin typeface="Calibri"/>
                <a:cs typeface="Calibri"/>
              </a:rPr>
              <a:t>Input: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C,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tol, </a:t>
            </a:r>
            <a:r>
              <a:rPr sz="3000" spc="-5" dirty="0">
                <a:latin typeface="Calibri"/>
                <a:cs typeface="Calibri"/>
              </a:rPr>
              <a:t>max_passes,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data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training</a:t>
            </a:r>
            <a:endParaRPr sz="3000">
              <a:latin typeface="Calibri"/>
              <a:cs typeface="Calibri"/>
            </a:endParaRPr>
          </a:p>
          <a:p>
            <a:pPr marL="737870">
              <a:lnSpc>
                <a:spcPts val="3404"/>
              </a:lnSpc>
              <a:tabLst>
                <a:tab pos="1077595" algn="l"/>
                <a:tab pos="1369695" algn="l"/>
                <a:tab pos="1857375" algn="l"/>
                <a:tab pos="2319655" algn="l"/>
                <a:tab pos="2632075" algn="l"/>
                <a:tab pos="2971800" algn="l"/>
                <a:tab pos="3264535" algn="l"/>
                <a:tab pos="3752215" algn="l"/>
                <a:tab pos="4213860" algn="l"/>
                <a:tab pos="5017770" algn="l"/>
                <a:tab pos="5357495" algn="l"/>
                <a:tab pos="5753735" algn="l"/>
                <a:tab pos="6241415" algn="l"/>
              </a:tabLst>
            </a:pPr>
            <a:r>
              <a:rPr sz="3000" dirty="0">
                <a:latin typeface="Cambria Math"/>
                <a:cs typeface="Cambria Math"/>
              </a:rPr>
              <a:t>𝑥	</a:t>
            </a:r>
            <a:r>
              <a:rPr sz="3300" spc="75" baseline="27777" dirty="0">
                <a:latin typeface="Cambria Math"/>
                <a:cs typeface="Cambria Math"/>
              </a:rPr>
              <a:t>1	</a:t>
            </a:r>
            <a:r>
              <a:rPr sz="3000" dirty="0">
                <a:latin typeface="Cambria Math"/>
                <a:cs typeface="Cambria Math"/>
              </a:rPr>
              <a:t>,</a:t>
            </a:r>
            <a:r>
              <a:rPr sz="3000" spc="-175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𝑦	</a:t>
            </a:r>
            <a:r>
              <a:rPr sz="3300" spc="75" baseline="27777" dirty="0">
                <a:latin typeface="Cambria Math"/>
                <a:cs typeface="Cambria Math"/>
              </a:rPr>
              <a:t>1	</a:t>
            </a:r>
            <a:r>
              <a:rPr sz="3000" dirty="0">
                <a:latin typeface="Cambria Math"/>
                <a:cs typeface="Cambria Math"/>
              </a:rPr>
              <a:t>,	𝑥	</a:t>
            </a:r>
            <a:r>
              <a:rPr sz="3300" spc="75" baseline="27777" dirty="0">
                <a:latin typeface="Cambria Math"/>
                <a:cs typeface="Cambria Math"/>
              </a:rPr>
              <a:t>2	</a:t>
            </a:r>
            <a:r>
              <a:rPr sz="3000" dirty="0">
                <a:latin typeface="Cambria Math"/>
                <a:cs typeface="Cambria Math"/>
              </a:rPr>
              <a:t>,</a:t>
            </a:r>
            <a:r>
              <a:rPr sz="3000" spc="-175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𝑦	</a:t>
            </a:r>
            <a:r>
              <a:rPr sz="3300" spc="75" baseline="27777" dirty="0">
                <a:latin typeface="Cambria Math"/>
                <a:cs typeface="Cambria Math"/>
              </a:rPr>
              <a:t>2	</a:t>
            </a:r>
            <a:r>
              <a:rPr sz="3000" dirty="0">
                <a:latin typeface="Cambria Math"/>
                <a:cs typeface="Cambria Math"/>
              </a:rPr>
              <a:t>,</a:t>
            </a:r>
            <a:r>
              <a:rPr sz="3000" spc="-160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…</a:t>
            </a:r>
            <a:r>
              <a:rPr sz="3000" spc="-170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,	𝑥	</a:t>
            </a:r>
            <a:r>
              <a:rPr sz="3300" spc="307" baseline="27777" dirty="0">
                <a:latin typeface="Cambria Math"/>
                <a:cs typeface="Cambria Math"/>
              </a:rPr>
              <a:t>𝑚	</a:t>
            </a:r>
            <a:r>
              <a:rPr sz="3000" dirty="0">
                <a:latin typeface="Cambria Math"/>
                <a:cs typeface="Cambria Math"/>
              </a:rPr>
              <a:t>,</a:t>
            </a:r>
            <a:r>
              <a:rPr sz="3000" spc="-175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𝑦	</a:t>
            </a:r>
            <a:r>
              <a:rPr sz="3300" spc="307" baseline="27777" dirty="0">
                <a:latin typeface="Cambria Math"/>
                <a:cs typeface="Cambria Math"/>
              </a:rPr>
              <a:t>𝑚</a:t>
            </a:r>
            <a:endParaRPr sz="3300" baseline="27777">
              <a:latin typeface="Cambria Math"/>
              <a:cs typeface="Cambria Math"/>
            </a:endParaRPr>
          </a:p>
          <a:p>
            <a:pPr marL="419100" indent="-34290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418465" algn="l"/>
                <a:tab pos="419100" algn="l"/>
              </a:tabLst>
            </a:pPr>
            <a:r>
              <a:rPr sz="3000" spc="-5" dirty="0">
                <a:latin typeface="Calibri"/>
                <a:cs typeface="Calibri"/>
              </a:rPr>
              <a:t>Output: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mbria Math"/>
                <a:cs typeface="Cambria Math"/>
              </a:rPr>
              <a:t>𝛼</a:t>
            </a:r>
            <a:r>
              <a:rPr sz="3000" spc="250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∈</a:t>
            </a:r>
            <a:r>
              <a:rPr sz="3000" spc="175" dirty="0">
                <a:latin typeface="Cambria Math"/>
                <a:cs typeface="Cambria Math"/>
              </a:rPr>
              <a:t> </a:t>
            </a:r>
            <a:r>
              <a:rPr sz="3000" spc="140" dirty="0">
                <a:latin typeface="Cambria Math"/>
                <a:cs typeface="Cambria Math"/>
              </a:rPr>
              <a:t>𝑅</a:t>
            </a:r>
            <a:r>
              <a:rPr sz="3300" spc="209" baseline="27777" dirty="0">
                <a:latin typeface="Cambria Math"/>
                <a:cs typeface="Cambria Math"/>
              </a:rPr>
              <a:t>𝑚</a:t>
            </a:r>
            <a:r>
              <a:rPr sz="3300" spc="532" baseline="27777" dirty="0">
                <a:latin typeface="Cambria Math"/>
                <a:cs typeface="Cambria Math"/>
              </a:rPr>
              <a:t> </a:t>
            </a:r>
            <a:r>
              <a:rPr sz="3000" spc="-5" dirty="0">
                <a:latin typeface="Calibri"/>
                <a:cs typeface="Calibri"/>
              </a:rPr>
              <a:t>dan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mbria Math"/>
                <a:cs typeface="Cambria Math"/>
              </a:rPr>
              <a:t>𝑏</a:t>
            </a:r>
            <a:r>
              <a:rPr sz="3000" spc="220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∈</a:t>
            </a:r>
            <a:r>
              <a:rPr sz="3000" spc="170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𝑅</a:t>
            </a:r>
            <a:endParaRPr sz="3000">
              <a:latin typeface="Cambria Math"/>
              <a:cs typeface="Cambria Math"/>
            </a:endParaRPr>
          </a:p>
          <a:p>
            <a:pPr marL="419100" indent="-342900">
              <a:lnSpc>
                <a:spcPct val="100000"/>
              </a:lnSpc>
              <a:buFont typeface="Arial MT"/>
              <a:buChar char="•"/>
              <a:tabLst>
                <a:tab pos="418465" algn="l"/>
                <a:tab pos="419100" algn="l"/>
                <a:tab pos="2505710" algn="l"/>
              </a:tabLst>
            </a:pPr>
            <a:r>
              <a:rPr sz="3000" dirty="0">
                <a:latin typeface="Calibri"/>
                <a:cs typeface="Calibri"/>
              </a:rPr>
              <a:t>In</a:t>
            </a:r>
            <a:r>
              <a:rPr sz="3000" spc="-10" dirty="0">
                <a:latin typeface="Calibri"/>
                <a:cs typeface="Calibri"/>
              </a:rPr>
              <a:t>i</a:t>
            </a:r>
            <a:r>
              <a:rPr sz="3000" spc="-5" dirty="0">
                <a:latin typeface="Calibri"/>
                <a:cs typeface="Calibri"/>
              </a:rPr>
              <a:t>sial</a:t>
            </a:r>
            <a:r>
              <a:rPr sz="3000" spc="-15" dirty="0">
                <a:latin typeface="Calibri"/>
                <a:cs typeface="Calibri"/>
              </a:rPr>
              <a:t>i</a:t>
            </a:r>
            <a:r>
              <a:rPr sz="3000" spc="-5" dirty="0">
                <a:latin typeface="Calibri"/>
                <a:cs typeface="Calibri"/>
              </a:rPr>
              <a:t>sa</a:t>
            </a:r>
            <a:r>
              <a:rPr sz="3000" spc="5" dirty="0">
                <a:latin typeface="Calibri"/>
                <a:cs typeface="Calibri"/>
              </a:rPr>
              <a:t>s</a:t>
            </a:r>
            <a:r>
              <a:rPr sz="3000" dirty="0">
                <a:latin typeface="Calibri"/>
                <a:cs typeface="Calibri"/>
              </a:rPr>
              <a:t>i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5" dirty="0">
                <a:latin typeface="Cambria Math"/>
                <a:cs typeface="Cambria Math"/>
              </a:rPr>
              <a:t>𝛼</a:t>
            </a:r>
            <a:r>
              <a:rPr sz="3300" spc="345" baseline="-15151" dirty="0">
                <a:latin typeface="Cambria Math"/>
                <a:cs typeface="Cambria Math"/>
              </a:rPr>
              <a:t>𝑖</a:t>
            </a:r>
            <a:r>
              <a:rPr sz="3300" baseline="-15151" dirty="0">
                <a:latin typeface="Cambria Math"/>
                <a:cs typeface="Cambria Math"/>
              </a:rPr>
              <a:t>	</a:t>
            </a:r>
            <a:r>
              <a:rPr sz="3000" dirty="0">
                <a:latin typeface="Cambria Math"/>
                <a:cs typeface="Cambria Math"/>
              </a:rPr>
              <a:t>=</a:t>
            </a:r>
            <a:r>
              <a:rPr sz="3000" spc="165" dirty="0">
                <a:latin typeface="Cambria Math"/>
                <a:cs typeface="Cambria Math"/>
              </a:rPr>
              <a:t> </a:t>
            </a:r>
            <a:r>
              <a:rPr sz="3000" spc="5" dirty="0">
                <a:latin typeface="Cambria Math"/>
                <a:cs typeface="Cambria Math"/>
              </a:rPr>
              <a:t>0</a:t>
            </a:r>
            <a:r>
              <a:rPr sz="3000" dirty="0">
                <a:latin typeface="Cambria Math"/>
                <a:cs typeface="Cambria Math"/>
              </a:rPr>
              <a:t>,</a:t>
            </a:r>
            <a:r>
              <a:rPr sz="3000" spc="-165" dirty="0">
                <a:latin typeface="Cambria Math"/>
                <a:cs typeface="Cambria Math"/>
              </a:rPr>
              <a:t> </a:t>
            </a:r>
            <a:r>
              <a:rPr sz="3000" spc="-5" dirty="0">
                <a:latin typeface="Cambria Math"/>
                <a:cs typeface="Cambria Math"/>
              </a:rPr>
              <a:t>∀</a:t>
            </a:r>
            <a:r>
              <a:rPr sz="3000" dirty="0">
                <a:latin typeface="Cambria Math"/>
                <a:cs typeface="Cambria Math"/>
              </a:rPr>
              <a:t>𝑖</a:t>
            </a:r>
            <a:r>
              <a:rPr sz="3000" spc="100" dirty="0">
                <a:latin typeface="Cambria Math"/>
                <a:cs typeface="Cambria Math"/>
              </a:rPr>
              <a:t> </a:t>
            </a:r>
            <a:r>
              <a:rPr sz="3000" spc="-5" dirty="0">
                <a:latin typeface="Calibri"/>
                <a:cs typeface="Calibri"/>
              </a:rPr>
              <a:t>da</a:t>
            </a:r>
            <a:r>
              <a:rPr sz="3000" dirty="0">
                <a:latin typeface="Calibri"/>
                <a:cs typeface="Calibri"/>
              </a:rPr>
              <a:t>n </a:t>
            </a:r>
            <a:r>
              <a:rPr sz="3000" dirty="0">
                <a:latin typeface="Cambria Math"/>
                <a:cs typeface="Cambria Math"/>
              </a:rPr>
              <a:t>𝑏</a:t>
            </a:r>
            <a:r>
              <a:rPr sz="3000" spc="225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=</a:t>
            </a:r>
            <a:r>
              <a:rPr sz="3000" spc="165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0</a:t>
            </a:r>
            <a:endParaRPr sz="3000">
              <a:latin typeface="Cambria Math"/>
              <a:cs typeface="Cambria Math"/>
            </a:endParaRPr>
          </a:p>
          <a:p>
            <a:pPr marL="419100" indent="-342900">
              <a:lnSpc>
                <a:spcPct val="100000"/>
              </a:lnSpc>
              <a:buFont typeface="Arial MT"/>
              <a:buChar char="•"/>
              <a:tabLst>
                <a:tab pos="418465" algn="l"/>
                <a:tab pos="419100" algn="l"/>
              </a:tabLst>
            </a:pPr>
            <a:r>
              <a:rPr sz="3000" spc="-5" dirty="0">
                <a:latin typeface="Calibri"/>
                <a:cs typeface="Calibri"/>
              </a:rPr>
              <a:t>Inisialisasi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5" dirty="0">
                <a:latin typeface="Cambria Math"/>
                <a:cs typeface="Cambria Math"/>
              </a:rPr>
              <a:t>𝑝𝑎𝑠𝑠𝑒𝑠</a:t>
            </a:r>
            <a:r>
              <a:rPr sz="3000" spc="235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=</a:t>
            </a:r>
            <a:r>
              <a:rPr sz="3000" spc="160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0</a:t>
            </a:r>
            <a:endParaRPr sz="3000">
              <a:latin typeface="Cambria Math"/>
              <a:cs typeface="Cambria Math"/>
            </a:endParaRPr>
          </a:p>
          <a:p>
            <a:pPr marL="419100" indent="-342900">
              <a:lnSpc>
                <a:spcPct val="100000"/>
              </a:lnSpc>
              <a:buFont typeface="Arial MT"/>
              <a:buChar char="•"/>
              <a:tabLst>
                <a:tab pos="418465" algn="l"/>
                <a:tab pos="419100" algn="l"/>
                <a:tab pos="1784350" algn="l"/>
              </a:tabLst>
            </a:pPr>
            <a:r>
              <a:rPr sz="3000" spc="-5" dirty="0">
                <a:latin typeface="Calibri"/>
                <a:cs typeface="Calibri"/>
              </a:rPr>
              <a:t>Selama	</a:t>
            </a:r>
            <a:r>
              <a:rPr sz="3000" spc="-5" dirty="0">
                <a:latin typeface="Cambria Math"/>
                <a:cs typeface="Cambria Math"/>
              </a:rPr>
              <a:t>𝑝𝑎𝑠𝑠𝑒𝑠</a:t>
            </a:r>
            <a:r>
              <a:rPr sz="3000" spc="215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&lt;</a:t>
            </a:r>
            <a:r>
              <a:rPr sz="3000" spc="150" dirty="0">
                <a:latin typeface="Cambria Math"/>
                <a:cs typeface="Cambria Math"/>
              </a:rPr>
              <a:t> </a:t>
            </a:r>
            <a:r>
              <a:rPr sz="3000" spc="-5" dirty="0">
                <a:latin typeface="Cambria Math"/>
                <a:cs typeface="Cambria Math"/>
              </a:rPr>
              <a:t>𝑚𝑎𝑥𝑝𝑎𝑠𝑠𝑒𝑠</a:t>
            </a:r>
            <a:endParaRPr sz="3000">
              <a:latin typeface="Cambria Math"/>
              <a:cs typeface="Cambria Math"/>
            </a:endParaRPr>
          </a:p>
          <a:p>
            <a:pPr marL="419100" indent="-342900">
              <a:lnSpc>
                <a:spcPct val="100000"/>
              </a:lnSpc>
              <a:buFont typeface="Arial MT"/>
              <a:buChar char="•"/>
              <a:tabLst>
                <a:tab pos="418465" algn="l"/>
                <a:tab pos="419100" algn="l"/>
              </a:tabLst>
            </a:pPr>
            <a:r>
              <a:rPr sz="3000" spc="-5" dirty="0">
                <a:latin typeface="Calibri"/>
                <a:cs typeface="Calibri"/>
              </a:rPr>
              <a:t>Num_changed_alpha=0</a:t>
            </a:r>
            <a:endParaRPr sz="3000">
              <a:latin typeface="Calibri"/>
              <a:cs typeface="Calibri"/>
            </a:endParaRPr>
          </a:p>
          <a:p>
            <a:pPr marL="41910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18465" algn="l"/>
                <a:tab pos="419100" algn="l"/>
              </a:tabLst>
            </a:pPr>
            <a:r>
              <a:rPr sz="3000" spc="-10" dirty="0">
                <a:latin typeface="Calibri"/>
                <a:cs typeface="Calibri"/>
              </a:rPr>
              <a:t>Untuk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=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1..0</a:t>
            </a:r>
            <a:endParaRPr sz="3000">
              <a:latin typeface="Calibri"/>
              <a:cs typeface="Calibri"/>
            </a:endParaRPr>
          </a:p>
          <a:p>
            <a:pPr marL="419100" indent="-342900">
              <a:lnSpc>
                <a:spcPct val="100000"/>
              </a:lnSpc>
              <a:spcBef>
                <a:spcPts val="420"/>
              </a:spcBef>
              <a:buFont typeface="Arial MT"/>
              <a:buChar char="•"/>
              <a:tabLst>
                <a:tab pos="418465" algn="l"/>
                <a:tab pos="419100" algn="l"/>
                <a:tab pos="1982470" algn="l"/>
                <a:tab pos="2764790" algn="l"/>
                <a:tab pos="3104515" algn="l"/>
                <a:tab pos="3596640" algn="l"/>
                <a:tab pos="4313555" algn="l"/>
              </a:tabLst>
            </a:pPr>
            <a:r>
              <a:rPr sz="3000" spc="-5" dirty="0">
                <a:latin typeface="Calibri"/>
                <a:cs typeface="Calibri"/>
              </a:rPr>
              <a:t>Hitung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45" dirty="0">
                <a:latin typeface="Cambria Math"/>
                <a:cs typeface="Cambria Math"/>
              </a:rPr>
              <a:t>𝐸</a:t>
            </a:r>
            <a:r>
              <a:rPr sz="3300" spc="-67" baseline="-15151" dirty="0">
                <a:latin typeface="Cambria Math"/>
                <a:cs typeface="Cambria Math"/>
              </a:rPr>
              <a:t>𝑖	</a:t>
            </a:r>
            <a:r>
              <a:rPr sz="3000" dirty="0">
                <a:latin typeface="Cambria Math"/>
                <a:cs typeface="Cambria Math"/>
              </a:rPr>
              <a:t>=</a:t>
            </a:r>
            <a:r>
              <a:rPr sz="3000" spc="170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𝑓	𝑥	</a:t>
            </a:r>
            <a:r>
              <a:rPr sz="3300" spc="104" baseline="27777" dirty="0">
                <a:latin typeface="Cambria Math"/>
                <a:cs typeface="Cambria Math"/>
              </a:rPr>
              <a:t>𝑖	</a:t>
            </a:r>
            <a:r>
              <a:rPr sz="3000" dirty="0">
                <a:latin typeface="Cambria Math"/>
                <a:cs typeface="Cambria Math"/>
              </a:rPr>
              <a:t>− 𝑦	</a:t>
            </a:r>
            <a:r>
              <a:rPr sz="3300" spc="104" baseline="27777" dirty="0">
                <a:latin typeface="Cambria Math"/>
                <a:cs typeface="Cambria Math"/>
              </a:rPr>
              <a:t>𝑖</a:t>
            </a:r>
            <a:endParaRPr sz="3300" baseline="27777">
              <a:latin typeface="Cambria Math"/>
              <a:cs typeface="Cambria Math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92351" y="1590928"/>
            <a:ext cx="289560" cy="258445"/>
          </a:xfrm>
          <a:custGeom>
            <a:avLst/>
            <a:gdLst/>
            <a:ahLst/>
            <a:cxnLst/>
            <a:rect l="l" t="t" r="r" b="b"/>
            <a:pathLst>
              <a:path w="289560" h="258444">
                <a:moveTo>
                  <a:pt x="206882" y="0"/>
                </a:moveTo>
                <a:lnTo>
                  <a:pt x="203200" y="10413"/>
                </a:lnTo>
                <a:lnTo>
                  <a:pt x="218154" y="16910"/>
                </a:lnTo>
                <a:lnTo>
                  <a:pt x="231012" y="25908"/>
                </a:lnTo>
                <a:lnTo>
                  <a:pt x="257111" y="67522"/>
                </a:lnTo>
                <a:lnTo>
                  <a:pt x="264731" y="105761"/>
                </a:lnTo>
                <a:lnTo>
                  <a:pt x="265684" y="127762"/>
                </a:lnTo>
                <a:lnTo>
                  <a:pt x="264729" y="150600"/>
                </a:lnTo>
                <a:lnTo>
                  <a:pt x="257057" y="189894"/>
                </a:lnTo>
                <a:lnTo>
                  <a:pt x="230997" y="232171"/>
                </a:lnTo>
                <a:lnTo>
                  <a:pt x="203581" y="247776"/>
                </a:lnTo>
                <a:lnTo>
                  <a:pt x="206882" y="258318"/>
                </a:lnTo>
                <a:lnTo>
                  <a:pt x="242093" y="241760"/>
                </a:lnTo>
                <a:lnTo>
                  <a:pt x="267969" y="213106"/>
                </a:lnTo>
                <a:lnTo>
                  <a:pt x="283908" y="174799"/>
                </a:lnTo>
                <a:lnTo>
                  <a:pt x="289179" y="129159"/>
                </a:lnTo>
                <a:lnTo>
                  <a:pt x="287847" y="105487"/>
                </a:lnTo>
                <a:lnTo>
                  <a:pt x="277231" y="63525"/>
                </a:lnTo>
                <a:lnTo>
                  <a:pt x="256139" y="29325"/>
                </a:lnTo>
                <a:lnTo>
                  <a:pt x="225571" y="6742"/>
                </a:lnTo>
                <a:lnTo>
                  <a:pt x="206882" y="0"/>
                </a:lnTo>
                <a:close/>
              </a:path>
              <a:path w="289560" h="258444">
                <a:moveTo>
                  <a:pt x="82423" y="0"/>
                </a:moveTo>
                <a:lnTo>
                  <a:pt x="47259" y="16509"/>
                </a:lnTo>
                <a:lnTo>
                  <a:pt x="21336" y="45212"/>
                </a:lnTo>
                <a:lnTo>
                  <a:pt x="5333" y="83613"/>
                </a:lnTo>
                <a:lnTo>
                  <a:pt x="0" y="129159"/>
                </a:lnTo>
                <a:lnTo>
                  <a:pt x="1331" y="152902"/>
                </a:lnTo>
                <a:lnTo>
                  <a:pt x="11947" y="194863"/>
                </a:lnTo>
                <a:lnTo>
                  <a:pt x="33023" y="228939"/>
                </a:lnTo>
                <a:lnTo>
                  <a:pt x="82423" y="258318"/>
                </a:lnTo>
                <a:lnTo>
                  <a:pt x="85598" y="247776"/>
                </a:lnTo>
                <a:lnTo>
                  <a:pt x="70901" y="241254"/>
                </a:lnTo>
                <a:lnTo>
                  <a:pt x="58229" y="232171"/>
                </a:lnTo>
                <a:lnTo>
                  <a:pt x="32194" y="189894"/>
                </a:lnTo>
                <a:lnTo>
                  <a:pt x="24574" y="150600"/>
                </a:lnTo>
                <a:lnTo>
                  <a:pt x="23622" y="127762"/>
                </a:lnTo>
                <a:lnTo>
                  <a:pt x="24574" y="105761"/>
                </a:lnTo>
                <a:lnTo>
                  <a:pt x="32194" y="67522"/>
                </a:lnTo>
                <a:lnTo>
                  <a:pt x="58340" y="25908"/>
                </a:lnTo>
                <a:lnTo>
                  <a:pt x="86106" y="10413"/>
                </a:lnTo>
                <a:lnTo>
                  <a:pt x="824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92594" y="1590928"/>
            <a:ext cx="289560" cy="258445"/>
          </a:xfrm>
          <a:custGeom>
            <a:avLst/>
            <a:gdLst/>
            <a:ahLst/>
            <a:cxnLst/>
            <a:rect l="l" t="t" r="r" b="b"/>
            <a:pathLst>
              <a:path w="289559" h="258444">
                <a:moveTo>
                  <a:pt x="206882" y="0"/>
                </a:moveTo>
                <a:lnTo>
                  <a:pt x="203200" y="10413"/>
                </a:lnTo>
                <a:lnTo>
                  <a:pt x="218154" y="16910"/>
                </a:lnTo>
                <a:lnTo>
                  <a:pt x="231013" y="25908"/>
                </a:lnTo>
                <a:lnTo>
                  <a:pt x="257111" y="67522"/>
                </a:lnTo>
                <a:lnTo>
                  <a:pt x="264731" y="105761"/>
                </a:lnTo>
                <a:lnTo>
                  <a:pt x="265683" y="127762"/>
                </a:lnTo>
                <a:lnTo>
                  <a:pt x="264729" y="150600"/>
                </a:lnTo>
                <a:lnTo>
                  <a:pt x="257057" y="189894"/>
                </a:lnTo>
                <a:lnTo>
                  <a:pt x="230997" y="232171"/>
                </a:lnTo>
                <a:lnTo>
                  <a:pt x="203580" y="247776"/>
                </a:lnTo>
                <a:lnTo>
                  <a:pt x="206882" y="258318"/>
                </a:lnTo>
                <a:lnTo>
                  <a:pt x="242093" y="241760"/>
                </a:lnTo>
                <a:lnTo>
                  <a:pt x="267970" y="213106"/>
                </a:lnTo>
                <a:lnTo>
                  <a:pt x="283908" y="174799"/>
                </a:lnTo>
                <a:lnTo>
                  <a:pt x="289178" y="129159"/>
                </a:lnTo>
                <a:lnTo>
                  <a:pt x="287847" y="105487"/>
                </a:lnTo>
                <a:lnTo>
                  <a:pt x="277231" y="63525"/>
                </a:lnTo>
                <a:lnTo>
                  <a:pt x="256139" y="29325"/>
                </a:lnTo>
                <a:lnTo>
                  <a:pt x="225571" y="6742"/>
                </a:lnTo>
                <a:lnTo>
                  <a:pt x="206882" y="0"/>
                </a:lnTo>
                <a:close/>
              </a:path>
              <a:path w="289559" h="258444">
                <a:moveTo>
                  <a:pt x="82423" y="0"/>
                </a:moveTo>
                <a:lnTo>
                  <a:pt x="47259" y="16509"/>
                </a:lnTo>
                <a:lnTo>
                  <a:pt x="21335" y="45212"/>
                </a:lnTo>
                <a:lnTo>
                  <a:pt x="5333" y="83613"/>
                </a:lnTo>
                <a:lnTo>
                  <a:pt x="0" y="129159"/>
                </a:lnTo>
                <a:lnTo>
                  <a:pt x="1331" y="152902"/>
                </a:lnTo>
                <a:lnTo>
                  <a:pt x="11947" y="194863"/>
                </a:lnTo>
                <a:lnTo>
                  <a:pt x="33023" y="228939"/>
                </a:lnTo>
                <a:lnTo>
                  <a:pt x="82423" y="258318"/>
                </a:lnTo>
                <a:lnTo>
                  <a:pt x="85598" y="247776"/>
                </a:lnTo>
                <a:lnTo>
                  <a:pt x="70901" y="241254"/>
                </a:lnTo>
                <a:lnTo>
                  <a:pt x="58229" y="232171"/>
                </a:lnTo>
                <a:lnTo>
                  <a:pt x="32194" y="189894"/>
                </a:lnTo>
                <a:lnTo>
                  <a:pt x="24574" y="150600"/>
                </a:lnTo>
                <a:lnTo>
                  <a:pt x="23622" y="127762"/>
                </a:lnTo>
                <a:lnTo>
                  <a:pt x="24574" y="105761"/>
                </a:lnTo>
                <a:lnTo>
                  <a:pt x="32194" y="67522"/>
                </a:lnTo>
                <a:lnTo>
                  <a:pt x="58340" y="25908"/>
                </a:lnTo>
                <a:lnTo>
                  <a:pt x="86105" y="10413"/>
                </a:lnTo>
                <a:lnTo>
                  <a:pt x="824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98292" y="2939668"/>
            <a:ext cx="886460" cy="469265"/>
          </a:xfrm>
          <a:custGeom>
            <a:avLst/>
            <a:gdLst/>
            <a:ahLst/>
            <a:cxnLst/>
            <a:rect l="l" t="t" r="r" b="b"/>
            <a:pathLst>
              <a:path w="886460" h="469264">
                <a:moveTo>
                  <a:pt x="125476" y="23876"/>
                </a:moveTo>
                <a:lnTo>
                  <a:pt x="120904" y="8636"/>
                </a:lnTo>
                <a:lnTo>
                  <a:pt x="93510" y="19304"/>
                </a:lnTo>
                <a:lnTo>
                  <a:pt x="69469" y="36055"/>
                </a:lnTo>
                <a:lnTo>
                  <a:pt x="31369" y="87757"/>
                </a:lnTo>
                <a:lnTo>
                  <a:pt x="7823" y="157403"/>
                </a:lnTo>
                <a:lnTo>
                  <a:pt x="1943" y="196621"/>
                </a:lnTo>
                <a:lnTo>
                  <a:pt x="0" y="238760"/>
                </a:lnTo>
                <a:lnTo>
                  <a:pt x="1943" y="280936"/>
                </a:lnTo>
                <a:lnTo>
                  <a:pt x="7823" y="320192"/>
                </a:lnTo>
                <a:lnTo>
                  <a:pt x="31369" y="389890"/>
                </a:lnTo>
                <a:lnTo>
                  <a:pt x="69469" y="441490"/>
                </a:lnTo>
                <a:lnTo>
                  <a:pt x="120904" y="468884"/>
                </a:lnTo>
                <a:lnTo>
                  <a:pt x="125476" y="453644"/>
                </a:lnTo>
                <a:lnTo>
                  <a:pt x="104355" y="442671"/>
                </a:lnTo>
                <a:lnTo>
                  <a:pt x="85953" y="426707"/>
                </a:lnTo>
                <a:lnTo>
                  <a:pt x="57404" y="379857"/>
                </a:lnTo>
                <a:lnTo>
                  <a:pt x="39966" y="316255"/>
                </a:lnTo>
                <a:lnTo>
                  <a:pt x="34163" y="239014"/>
                </a:lnTo>
                <a:lnTo>
                  <a:pt x="35610" y="198564"/>
                </a:lnTo>
                <a:lnTo>
                  <a:pt x="47231" y="127965"/>
                </a:lnTo>
                <a:lnTo>
                  <a:pt x="70307" y="71818"/>
                </a:lnTo>
                <a:lnTo>
                  <a:pt x="104355" y="34861"/>
                </a:lnTo>
                <a:lnTo>
                  <a:pt x="125476" y="23876"/>
                </a:lnTo>
                <a:close/>
              </a:path>
              <a:path w="886460" h="469264">
                <a:moveTo>
                  <a:pt x="471805" y="10414"/>
                </a:moveTo>
                <a:lnTo>
                  <a:pt x="468122" y="0"/>
                </a:lnTo>
                <a:lnTo>
                  <a:pt x="449376" y="6743"/>
                </a:lnTo>
                <a:lnTo>
                  <a:pt x="432955" y="16522"/>
                </a:lnTo>
                <a:lnTo>
                  <a:pt x="407035" y="45212"/>
                </a:lnTo>
                <a:lnTo>
                  <a:pt x="391033" y="83616"/>
                </a:lnTo>
                <a:lnTo>
                  <a:pt x="385699" y="129159"/>
                </a:lnTo>
                <a:lnTo>
                  <a:pt x="387019" y="152908"/>
                </a:lnTo>
                <a:lnTo>
                  <a:pt x="397637" y="194868"/>
                </a:lnTo>
                <a:lnTo>
                  <a:pt x="418719" y="228942"/>
                </a:lnTo>
                <a:lnTo>
                  <a:pt x="468122" y="258318"/>
                </a:lnTo>
                <a:lnTo>
                  <a:pt x="471297" y="247777"/>
                </a:lnTo>
                <a:lnTo>
                  <a:pt x="456590" y="241261"/>
                </a:lnTo>
                <a:lnTo>
                  <a:pt x="443915" y="232181"/>
                </a:lnTo>
                <a:lnTo>
                  <a:pt x="417880" y="189903"/>
                </a:lnTo>
                <a:lnTo>
                  <a:pt x="410273" y="150609"/>
                </a:lnTo>
                <a:lnTo>
                  <a:pt x="409321" y="127762"/>
                </a:lnTo>
                <a:lnTo>
                  <a:pt x="410273" y="105765"/>
                </a:lnTo>
                <a:lnTo>
                  <a:pt x="417893" y="67525"/>
                </a:lnTo>
                <a:lnTo>
                  <a:pt x="444030" y="25908"/>
                </a:lnTo>
                <a:lnTo>
                  <a:pt x="456857" y="16916"/>
                </a:lnTo>
                <a:lnTo>
                  <a:pt x="471805" y="10414"/>
                </a:lnTo>
                <a:close/>
              </a:path>
              <a:path w="886460" h="469264">
                <a:moveTo>
                  <a:pt x="708406" y="129159"/>
                </a:moveTo>
                <a:lnTo>
                  <a:pt x="703084" y="83616"/>
                </a:lnTo>
                <a:lnTo>
                  <a:pt x="687197" y="45212"/>
                </a:lnTo>
                <a:lnTo>
                  <a:pt x="661225" y="16510"/>
                </a:lnTo>
                <a:lnTo>
                  <a:pt x="626110" y="0"/>
                </a:lnTo>
                <a:lnTo>
                  <a:pt x="622427" y="10414"/>
                </a:lnTo>
                <a:lnTo>
                  <a:pt x="637374" y="16916"/>
                </a:lnTo>
                <a:lnTo>
                  <a:pt x="650227" y="25908"/>
                </a:lnTo>
                <a:lnTo>
                  <a:pt x="676338" y="67525"/>
                </a:lnTo>
                <a:lnTo>
                  <a:pt x="683958" y="105765"/>
                </a:lnTo>
                <a:lnTo>
                  <a:pt x="684911" y="127762"/>
                </a:lnTo>
                <a:lnTo>
                  <a:pt x="683945" y="150609"/>
                </a:lnTo>
                <a:lnTo>
                  <a:pt x="676275" y="189903"/>
                </a:lnTo>
                <a:lnTo>
                  <a:pt x="650214" y="232181"/>
                </a:lnTo>
                <a:lnTo>
                  <a:pt x="622808" y="247777"/>
                </a:lnTo>
                <a:lnTo>
                  <a:pt x="626110" y="258318"/>
                </a:lnTo>
                <a:lnTo>
                  <a:pt x="661314" y="241769"/>
                </a:lnTo>
                <a:lnTo>
                  <a:pt x="687197" y="213106"/>
                </a:lnTo>
                <a:lnTo>
                  <a:pt x="703135" y="174802"/>
                </a:lnTo>
                <a:lnTo>
                  <a:pt x="707085" y="152908"/>
                </a:lnTo>
                <a:lnTo>
                  <a:pt x="708406" y="129159"/>
                </a:lnTo>
                <a:close/>
              </a:path>
              <a:path w="886460" h="469264">
                <a:moveTo>
                  <a:pt x="885952" y="238760"/>
                </a:moveTo>
                <a:lnTo>
                  <a:pt x="883970" y="196621"/>
                </a:lnTo>
                <a:lnTo>
                  <a:pt x="878052" y="157403"/>
                </a:lnTo>
                <a:lnTo>
                  <a:pt x="854456" y="87757"/>
                </a:lnTo>
                <a:lnTo>
                  <a:pt x="816419" y="36055"/>
                </a:lnTo>
                <a:lnTo>
                  <a:pt x="765048" y="8636"/>
                </a:lnTo>
                <a:lnTo>
                  <a:pt x="760349" y="23876"/>
                </a:lnTo>
                <a:lnTo>
                  <a:pt x="781519" y="34861"/>
                </a:lnTo>
                <a:lnTo>
                  <a:pt x="799922" y="50838"/>
                </a:lnTo>
                <a:lnTo>
                  <a:pt x="828548" y="97790"/>
                </a:lnTo>
                <a:lnTo>
                  <a:pt x="845908" y="161544"/>
                </a:lnTo>
                <a:lnTo>
                  <a:pt x="851662" y="239014"/>
                </a:lnTo>
                <a:lnTo>
                  <a:pt x="850226" y="279336"/>
                </a:lnTo>
                <a:lnTo>
                  <a:pt x="838695" y="349770"/>
                </a:lnTo>
                <a:lnTo>
                  <a:pt x="815581" y="405765"/>
                </a:lnTo>
                <a:lnTo>
                  <a:pt x="781519" y="442671"/>
                </a:lnTo>
                <a:lnTo>
                  <a:pt x="760349" y="453644"/>
                </a:lnTo>
                <a:lnTo>
                  <a:pt x="765048" y="468884"/>
                </a:lnTo>
                <a:lnTo>
                  <a:pt x="816419" y="441490"/>
                </a:lnTo>
                <a:lnTo>
                  <a:pt x="854456" y="389890"/>
                </a:lnTo>
                <a:lnTo>
                  <a:pt x="878052" y="320192"/>
                </a:lnTo>
                <a:lnTo>
                  <a:pt x="883970" y="280936"/>
                </a:lnTo>
                <a:lnTo>
                  <a:pt x="885952" y="238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27575" y="2939669"/>
            <a:ext cx="323215" cy="258445"/>
          </a:xfrm>
          <a:custGeom>
            <a:avLst/>
            <a:gdLst/>
            <a:ahLst/>
            <a:cxnLst/>
            <a:rect l="l" t="t" r="r" b="b"/>
            <a:pathLst>
              <a:path w="323214" h="258444">
                <a:moveTo>
                  <a:pt x="240411" y="0"/>
                </a:moveTo>
                <a:lnTo>
                  <a:pt x="236727" y="10413"/>
                </a:lnTo>
                <a:lnTo>
                  <a:pt x="251682" y="16910"/>
                </a:lnTo>
                <a:lnTo>
                  <a:pt x="264540" y="25907"/>
                </a:lnTo>
                <a:lnTo>
                  <a:pt x="290639" y="67522"/>
                </a:lnTo>
                <a:lnTo>
                  <a:pt x="298259" y="105761"/>
                </a:lnTo>
                <a:lnTo>
                  <a:pt x="299212" y="127761"/>
                </a:lnTo>
                <a:lnTo>
                  <a:pt x="298257" y="150600"/>
                </a:lnTo>
                <a:lnTo>
                  <a:pt x="290585" y="189894"/>
                </a:lnTo>
                <a:lnTo>
                  <a:pt x="264525" y="232171"/>
                </a:lnTo>
                <a:lnTo>
                  <a:pt x="237109" y="247776"/>
                </a:lnTo>
                <a:lnTo>
                  <a:pt x="240411" y="258317"/>
                </a:lnTo>
                <a:lnTo>
                  <a:pt x="275621" y="241760"/>
                </a:lnTo>
                <a:lnTo>
                  <a:pt x="301498" y="213105"/>
                </a:lnTo>
                <a:lnTo>
                  <a:pt x="317436" y="174799"/>
                </a:lnTo>
                <a:lnTo>
                  <a:pt x="322707" y="129158"/>
                </a:lnTo>
                <a:lnTo>
                  <a:pt x="321375" y="105487"/>
                </a:lnTo>
                <a:lnTo>
                  <a:pt x="310759" y="63525"/>
                </a:lnTo>
                <a:lnTo>
                  <a:pt x="289667" y="29325"/>
                </a:lnTo>
                <a:lnTo>
                  <a:pt x="259099" y="6742"/>
                </a:lnTo>
                <a:lnTo>
                  <a:pt x="240411" y="0"/>
                </a:lnTo>
                <a:close/>
              </a:path>
              <a:path w="323214" h="258444">
                <a:moveTo>
                  <a:pt x="82423" y="0"/>
                </a:moveTo>
                <a:lnTo>
                  <a:pt x="47259" y="16510"/>
                </a:lnTo>
                <a:lnTo>
                  <a:pt x="21336" y="45211"/>
                </a:lnTo>
                <a:lnTo>
                  <a:pt x="5334" y="83613"/>
                </a:lnTo>
                <a:lnTo>
                  <a:pt x="0" y="129158"/>
                </a:lnTo>
                <a:lnTo>
                  <a:pt x="1331" y="152902"/>
                </a:lnTo>
                <a:lnTo>
                  <a:pt x="11947" y="194863"/>
                </a:lnTo>
                <a:lnTo>
                  <a:pt x="33023" y="228939"/>
                </a:lnTo>
                <a:lnTo>
                  <a:pt x="82423" y="258317"/>
                </a:lnTo>
                <a:lnTo>
                  <a:pt x="85598" y="247776"/>
                </a:lnTo>
                <a:lnTo>
                  <a:pt x="70901" y="241254"/>
                </a:lnTo>
                <a:lnTo>
                  <a:pt x="58229" y="232171"/>
                </a:lnTo>
                <a:lnTo>
                  <a:pt x="32194" y="189894"/>
                </a:lnTo>
                <a:lnTo>
                  <a:pt x="24574" y="150600"/>
                </a:lnTo>
                <a:lnTo>
                  <a:pt x="23622" y="127761"/>
                </a:lnTo>
                <a:lnTo>
                  <a:pt x="24574" y="105761"/>
                </a:lnTo>
                <a:lnTo>
                  <a:pt x="32194" y="67522"/>
                </a:lnTo>
                <a:lnTo>
                  <a:pt x="58340" y="25907"/>
                </a:lnTo>
                <a:lnTo>
                  <a:pt x="86105" y="10413"/>
                </a:lnTo>
                <a:lnTo>
                  <a:pt x="824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85140" y="1544777"/>
            <a:ext cx="7419340" cy="1832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0" indent="-342900">
              <a:lnSpc>
                <a:spcPts val="3265"/>
              </a:lnSpc>
              <a:spcBef>
                <a:spcPts val="100"/>
              </a:spcBef>
              <a:buFont typeface="Arial MT"/>
              <a:buChar char="•"/>
              <a:tabLst>
                <a:tab pos="405765" algn="l"/>
                <a:tab pos="406400" algn="l"/>
                <a:tab pos="1398270" algn="l"/>
                <a:tab pos="1636395" algn="l"/>
                <a:tab pos="2080895" algn="l"/>
                <a:tab pos="3411854" algn="l"/>
                <a:tab pos="4104004" algn="l"/>
                <a:tab pos="4561205" algn="l"/>
                <a:tab pos="6399530" algn="l"/>
                <a:tab pos="6637655" algn="l"/>
                <a:tab pos="7082155" algn="l"/>
              </a:tabLst>
            </a:pPr>
            <a:r>
              <a:rPr sz="3000" spc="-15" dirty="0">
                <a:latin typeface="Calibri"/>
                <a:cs typeface="Calibri"/>
              </a:rPr>
              <a:t>Jika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mbria Math"/>
                <a:cs typeface="Cambria Math"/>
              </a:rPr>
              <a:t>𝑦	</a:t>
            </a:r>
            <a:r>
              <a:rPr sz="3300" spc="104" baseline="27777" dirty="0">
                <a:latin typeface="Cambria Math"/>
                <a:cs typeface="Cambria Math"/>
              </a:rPr>
              <a:t>𝑖	</a:t>
            </a:r>
            <a:r>
              <a:rPr sz="3000" spc="-45" dirty="0">
                <a:latin typeface="Cambria Math"/>
                <a:cs typeface="Cambria Math"/>
              </a:rPr>
              <a:t>𝐸</a:t>
            </a:r>
            <a:r>
              <a:rPr sz="3300" spc="-67" baseline="-15151" dirty="0">
                <a:latin typeface="Cambria Math"/>
                <a:cs typeface="Cambria Math"/>
              </a:rPr>
              <a:t>𝑖	</a:t>
            </a:r>
            <a:r>
              <a:rPr sz="3000" dirty="0">
                <a:latin typeface="Cambria Math"/>
                <a:cs typeface="Cambria Math"/>
              </a:rPr>
              <a:t>&lt;</a:t>
            </a:r>
            <a:r>
              <a:rPr sz="3000" spc="180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−𝑡𝑜𝑙	</a:t>
            </a:r>
            <a:r>
              <a:rPr sz="3000" spc="-5" dirty="0">
                <a:latin typeface="Cambria Math"/>
                <a:cs typeface="Cambria Math"/>
              </a:rPr>
              <a:t>&amp;&amp;	</a:t>
            </a:r>
            <a:r>
              <a:rPr sz="3000" spc="35" dirty="0">
                <a:latin typeface="Cambria Math"/>
                <a:cs typeface="Cambria Math"/>
              </a:rPr>
              <a:t>𝛼</a:t>
            </a:r>
            <a:r>
              <a:rPr sz="3300" spc="52" baseline="-15151" dirty="0">
                <a:latin typeface="Cambria Math"/>
                <a:cs typeface="Cambria Math"/>
              </a:rPr>
              <a:t>𝑖	</a:t>
            </a:r>
            <a:r>
              <a:rPr sz="3000" dirty="0">
                <a:latin typeface="Cambria Math"/>
                <a:cs typeface="Cambria Math"/>
              </a:rPr>
              <a:t>&lt;</a:t>
            </a:r>
            <a:r>
              <a:rPr sz="3000" spc="170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𝐶</a:t>
            </a:r>
            <a:r>
              <a:rPr sz="3000" spc="150" dirty="0">
                <a:latin typeface="Cambria Math"/>
                <a:cs typeface="Cambria Math"/>
              </a:rPr>
              <a:t> </a:t>
            </a:r>
            <a:r>
              <a:rPr sz="3000" spc="-15" dirty="0">
                <a:latin typeface="Calibri"/>
                <a:cs typeface="Calibri"/>
              </a:rPr>
              <a:t>atau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mbria Math"/>
                <a:cs typeface="Cambria Math"/>
              </a:rPr>
              <a:t>𝑦	</a:t>
            </a:r>
            <a:r>
              <a:rPr sz="3300" spc="104" baseline="27777" dirty="0">
                <a:latin typeface="Cambria Math"/>
                <a:cs typeface="Cambria Math"/>
              </a:rPr>
              <a:t>𝑖	</a:t>
            </a:r>
            <a:r>
              <a:rPr sz="3000" spc="-45" dirty="0">
                <a:latin typeface="Cambria Math"/>
                <a:cs typeface="Cambria Math"/>
              </a:rPr>
              <a:t>𝐸</a:t>
            </a:r>
            <a:r>
              <a:rPr sz="3300" spc="-67" baseline="-15151" dirty="0">
                <a:latin typeface="Cambria Math"/>
                <a:cs typeface="Cambria Math"/>
              </a:rPr>
              <a:t>𝑖	</a:t>
            </a:r>
            <a:r>
              <a:rPr sz="3000" dirty="0">
                <a:latin typeface="Cambria Math"/>
                <a:cs typeface="Cambria Math"/>
              </a:rPr>
              <a:t>&gt;</a:t>
            </a:r>
            <a:endParaRPr sz="3000">
              <a:latin typeface="Cambria Math"/>
              <a:cs typeface="Cambria Math"/>
            </a:endParaRPr>
          </a:p>
          <a:p>
            <a:pPr marL="406400">
              <a:lnSpc>
                <a:spcPts val="3265"/>
              </a:lnSpc>
              <a:tabLst>
                <a:tab pos="1061720" algn="l"/>
                <a:tab pos="1753235" algn="l"/>
                <a:tab pos="2210435" algn="l"/>
              </a:tabLst>
            </a:pPr>
            <a:r>
              <a:rPr sz="3000" dirty="0">
                <a:latin typeface="Cambria Math"/>
                <a:cs typeface="Cambria Math"/>
              </a:rPr>
              <a:t>𝑡𝑜𝑙	&amp;&amp;	</a:t>
            </a:r>
            <a:r>
              <a:rPr sz="3000" spc="35" dirty="0">
                <a:latin typeface="Cambria Math"/>
                <a:cs typeface="Cambria Math"/>
              </a:rPr>
              <a:t>𝛼</a:t>
            </a:r>
            <a:r>
              <a:rPr sz="3300" spc="52" baseline="-15151" dirty="0">
                <a:latin typeface="Cambria Math"/>
                <a:cs typeface="Cambria Math"/>
              </a:rPr>
              <a:t>𝑖	</a:t>
            </a:r>
            <a:r>
              <a:rPr sz="3000" dirty="0">
                <a:latin typeface="Cambria Math"/>
                <a:cs typeface="Cambria Math"/>
              </a:rPr>
              <a:t>&gt;</a:t>
            </a:r>
            <a:r>
              <a:rPr sz="3000" spc="125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0</a:t>
            </a:r>
            <a:endParaRPr sz="3000">
              <a:latin typeface="Cambria Math"/>
              <a:cs typeface="Cambria Math"/>
            </a:endParaRPr>
          </a:p>
          <a:p>
            <a:pPr marL="406400" indent="-342900">
              <a:lnSpc>
                <a:spcPct val="100000"/>
              </a:lnSpc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3000" spc="-5" dirty="0">
                <a:latin typeface="Calibri"/>
                <a:cs typeface="Calibri"/>
              </a:rPr>
              <a:t>Pilih </a:t>
            </a:r>
            <a:r>
              <a:rPr sz="3000" dirty="0">
                <a:latin typeface="Cambria Math"/>
                <a:cs typeface="Cambria Math"/>
              </a:rPr>
              <a:t>𝑗</a:t>
            </a:r>
            <a:r>
              <a:rPr sz="3000" spc="210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≠</a:t>
            </a:r>
            <a:r>
              <a:rPr sz="3000" spc="165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𝑖</a:t>
            </a:r>
            <a:r>
              <a:rPr sz="3000" spc="90" dirty="0">
                <a:latin typeface="Cambria Math"/>
                <a:cs typeface="Cambria Math"/>
              </a:rPr>
              <a:t> </a:t>
            </a:r>
            <a:r>
              <a:rPr sz="3000" spc="-20" dirty="0">
                <a:latin typeface="Calibri"/>
                <a:cs typeface="Calibri"/>
              </a:rPr>
              <a:t>secara</a:t>
            </a:r>
            <a:r>
              <a:rPr sz="3000" spc="-15" dirty="0">
                <a:latin typeface="Calibri"/>
                <a:cs typeface="Calibri"/>
              </a:rPr>
              <a:t> random</a:t>
            </a:r>
            <a:endParaRPr sz="30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spcBef>
                <a:spcPts val="495"/>
              </a:spcBef>
              <a:buFont typeface="Arial MT"/>
              <a:buChar char="•"/>
              <a:tabLst>
                <a:tab pos="405765" algn="l"/>
                <a:tab pos="406400" algn="l"/>
                <a:tab pos="1968500" algn="l"/>
                <a:tab pos="2750820" algn="l"/>
                <a:tab pos="3090545" algn="l"/>
                <a:tab pos="3617595" algn="l"/>
                <a:tab pos="4334510" algn="l"/>
              </a:tabLst>
            </a:pPr>
            <a:r>
              <a:rPr sz="3000" spc="-5" dirty="0">
                <a:latin typeface="Calibri"/>
                <a:cs typeface="Calibri"/>
              </a:rPr>
              <a:t>Hitung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95" dirty="0">
                <a:latin typeface="Cambria Math"/>
                <a:cs typeface="Cambria Math"/>
              </a:rPr>
              <a:t>𝐸</a:t>
            </a:r>
            <a:r>
              <a:rPr sz="3300" spc="-142" baseline="-15151" dirty="0">
                <a:latin typeface="Cambria Math"/>
                <a:cs typeface="Cambria Math"/>
              </a:rPr>
              <a:t>𝑗	</a:t>
            </a:r>
            <a:r>
              <a:rPr sz="3000" dirty="0">
                <a:latin typeface="Cambria Math"/>
                <a:cs typeface="Cambria Math"/>
              </a:rPr>
              <a:t>=</a:t>
            </a:r>
            <a:r>
              <a:rPr sz="3000" spc="170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𝑓	𝑥	</a:t>
            </a:r>
            <a:r>
              <a:rPr sz="3300" spc="352" baseline="27777" dirty="0">
                <a:latin typeface="Cambria Math"/>
                <a:cs typeface="Cambria Math"/>
              </a:rPr>
              <a:t>𝑗	</a:t>
            </a:r>
            <a:r>
              <a:rPr sz="3000" dirty="0">
                <a:latin typeface="Cambria Math"/>
                <a:cs typeface="Cambria Math"/>
              </a:rPr>
              <a:t>− 𝑦	</a:t>
            </a:r>
            <a:r>
              <a:rPr sz="3300" spc="352" baseline="27777" dirty="0">
                <a:latin typeface="Cambria Math"/>
                <a:cs typeface="Cambria Math"/>
              </a:rPr>
              <a:t>𝑗</a:t>
            </a:r>
            <a:endParaRPr sz="3300" baseline="27777">
              <a:latin typeface="Cambria Math"/>
              <a:cs typeface="Cambria Math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64463" y="3483736"/>
            <a:ext cx="632460" cy="258445"/>
          </a:xfrm>
          <a:custGeom>
            <a:avLst/>
            <a:gdLst/>
            <a:ahLst/>
            <a:cxnLst/>
            <a:rect l="l" t="t" r="r" b="b"/>
            <a:pathLst>
              <a:path w="632460" h="258445">
                <a:moveTo>
                  <a:pt x="549782" y="0"/>
                </a:moveTo>
                <a:lnTo>
                  <a:pt x="546100" y="10413"/>
                </a:lnTo>
                <a:lnTo>
                  <a:pt x="561054" y="16910"/>
                </a:lnTo>
                <a:lnTo>
                  <a:pt x="573913" y="25908"/>
                </a:lnTo>
                <a:lnTo>
                  <a:pt x="600011" y="67522"/>
                </a:lnTo>
                <a:lnTo>
                  <a:pt x="607631" y="105761"/>
                </a:lnTo>
                <a:lnTo>
                  <a:pt x="608584" y="127762"/>
                </a:lnTo>
                <a:lnTo>
                  <a:pt x="607629" y="150600"/>
                </a:lnTo>
                <a:lnTo>
                  <a:pt x="599957" y="189894"/>
                </a:lnTo>
                <a:lnTo>
                  <a:pt x="573897" y="232171"/>
                </a:lnTo>
                <a:lnTo>
                  <a:pt x="546481" y="247776"/>
                </a:lnTo>
                <a:lnTo>
                  <a:pt x="549782" y="258318"/>
                </a:lnTo>
                <a:lnTo>
                  <a:pt x="584993" y="241760"/>
                </a:lnTo>
                <a:lnTo>
                  <a:pt x="610869" y="213106"/>
                </a:lnTo>
                <a:lnTo>
                  <a:pt x="626808" y="174799"/>
                </a:lnTo>
                <a:lnTo>
                  <a:pt x="632079" y="129158"/>
                </a:lnTo>
                <a:lnTo>
                  <a:pt x="630747" y="105487"/>
                </a:lnTo>
                <a:lnTo>
                  <a:pt x="620131" y="63525"/>
                </a:lnTo>
                <a:lnTo>
                  <a:pt x="599039" y="29325"/>
                </a:lnTo>
                <a:lnTo>
                  <a:pt x="568471" y="6742"/>
                </a:lnTo>
                <a:lnTo>
                  <a:pt x="549782" y="0"/>
                </a:lnTo>
                <a:close/>
              </a:path>
              <a:path w="632460" h="258445">
                <a:moveTo>
                  <a:pt x="82384" y="0"/>
                </a:moveTo>
                <a:lnTo>
                  <a:pt x="47237" y="16510"/>
                </a:lnTo>
                <a:lnTo>
                  <a:pt x="21310" y="45212"/>
                </a:lnTo>
                <a:lnTo>
                  <a:pt x="5326" y="83613"/>
                </a:lnTo>
                <a:lnTo>
                  <a:pt x="0" y="129158"/>
                </a:lnTo>
                <a:lnTo>
                  <a:pt x="1328" y="152902"/>
                </a:lnTo>
                <a:lnTo>
                  <a:pt x="11953" y="194863"/>
                </a:lnTo>
                <a:lnTo>
                  <a:pt x="33034" y="228939"/>
                </a:lnTo>
                <a:lnTo>
                  <a:pt x="82384" y="258318"/>
                </a:lnTo>
                <a:lnTo>
                  <a:pt x="85661" y="247776"/>
                </a:lnTo>
                <a:lnTo>
                  <a:pt x="70937" y="241254"/>
                </a:lnTo>
                <a:lnTo>
                  <a:pt x="58234" y="232171"/>
                </a:lnTo>
                <a:lnTo>
                  <a:pt x="32173" y="189894"/>
                </a:lnTo>
                <a:lnTo>
                  <a:pt x="24515" y="150600"/>
                </a:lnTo>
                <a:lnTo>
                  <a:pt x="23558" y="127762"/>
                </a:lnTo>
                <a:lnTo>
                  <a:pt x="24515" y="105761"/>
                </a:lnTo>
                <a:lnTo>
                  <a:pt x="32173" y="67522"/>
                </a:lnTo>
                <a:lnTo>
                  <a:pt x="58337" y="25908"/>
                </a:lnTo>
                <a:lnTo>
                  <a:pt x="86067" y="10413"/>
                </a:lnTo>
                <a:lnTo>
                  <a:pt x="823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10540" y="3298317"/>
            <a:ext cx="12249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80365" algn="l"/>
                <a:tab pos="381000" algn="l"/>
                <a:tab pos="744855" algn="l"/>
              </a:tabLst>
            </a:pPr>
            <a:r>
              <a:rPr sz="4500" baseline="-27777" dirty="0">
                <a:latin typeface="Cambria Math"/>
                <a:cs typeface="Cambria Math"/>
              </a:rPr>
              <a:t>𝛼	</a:t>
            </a:r>
            <a:r>
              <a:rPr sz="2200" spc="105" dirty="0">
                <a:latin typeface="Cambria Math"/>
                <a:cs typeface="Cambria Math"/>
              </a:rPr>
              <a:t>𝑜𝑙𝑑</a:t>
            </a:r>
            <a:endParaRPr sz="22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07744" y="3708272"/>
            <a:ext cx="26670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22855" algn="l"/>
              </a:tabLst>
            </a:pPr>
            <a:r>
              <a:rPr sz="2200" spc="225" dirty="0">
                <a:latin typeface="Cambria Math"/>
                <a:cs typeface="Cambria Math"/>
              </a:rPr>
              <a:t>𝑖	</a:t>
            </a:r>
            <a:r>
              <a:rPr sz="2200" spc="665" dirty="0">
                <a:latin typeface="Cambria Math"/>
                <a:cs typeface="Cambria Math"/>
              </a:rPr>
              <a:t>𝑗</a:t>
            </a:r>
            <a:endParaRPr sz="2200">
              <a:latin typeface="Cambria Math"/>
              <a:cs typeface="Cambria Math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708019" y="3483736"/>
            <a:ext cx="632460" cy="258445"/>
          </a:xfrm>
          <a:custGeom>
            <a:avLst/>
            <a:gdLst/>
            <a:ahLst/>
            <a:cxnLst/>
            <a:rect l="l" t="t" r="r" b="b"/>
            <a:pathLst>
              <a:path w="632460" h="258445">
                <a:moveTo>
                  <a:pt x="549782" y="0"/>
                </a:moveTo>
                <a:lnTo>
                  <a:pt x="546100" y="10413"/>
                </a:lnTo>
                <a:lnTo>
                  <a:pt x="561054" y="16910"/>
                </a:lnTo>
                <a:lnTo>
                  <a:pt x="573912" y="25908"/>
                </a:lnTo>
                <a:lnTo>
                  <a:pt x="600011" y="67522"/>
                </a:lnTo>
                <a:lnTo>
                  <a:pt x="607631" y="105761"/>
                </a:lnTo>
                <a:lnTo>
                  <a:pt x="608583" y="127762"/>
                </a:lnTo>
                <a:lnTo>
                  <a:pt x="607629" y="150600"/>
                </a:lnTo>
                <a:lnTo>
                  <a:pt x="599957" y="189894"/>
                </a:lnTo>
                <a:lnTo>
                  <a:pt x="573897" y="232171"/>
                </a:lnTo>
                <a:lnTo>
                  <a:pt x="546480" y="247776"/>
                </a:lnTo>
                <a:lnTo>
                  <a:pt x="549782" y="258318"/>
                </a:lnTo>
                <a:lnTo>
                  <a:pt x="584993" y="241760"/>
                </a:lnTo>
                <a:lnTo>
                  <a:pt x="610869" y="213106"/>
                </a:lnTo>
                <a:lnTo>
                  <a:pt x="626808" y="174799"/>
                </a:lnTo>
                <a:lnTo>
                  <a:pt x="632078" y="129158"/>
                </a:lnTo>
                <a:lnTo>
                  <a:pt x="630747" y="105487"/>
                </a:lnTo>
                <a:lnTo>
                  <a:pt x="620131" y="63525"/>
                </a:lnTo>
                <a:lnTo>
                  <a:pt x="599039" y="29325"/>
                </a:lnTo>
                <a:lnTo>
                  <a:pt x="568471" y="6742"/>
                </a:lnTo>
                <a:lnTo>
                  <a:pt x="549782" y="0"/>
                </a:lnTo>
                <a:close/>
              </a:path>
              <a:path w="632460" h="258445">
                <a:moveTo>
                  <a:pt x="82422" y="0"/>
                </a:moveTo>
                <a:lnTo>
                  <a:pt x="47259" y="16510"/>
                </a:lnTo>
                <a:lnTo>
                  <a:pt x="21335" y="45212"/>
                </a:lnTo>
                <a:lnTo>
                  <a:pt x="5334" y="83613"/>
                </a:lnTo>
                <a:lnTo>
                  <a:pt x="0" y="129158"/>
                </a:lnTo>
                <a:lnTo>
                  <a:pt x="1331" y="152902"/>
                </a:lnTo>
                <a:lnTo>
                  <a:pt x="11947" y="194863"/>
                </a:lnTo>
                <a:lnTo>
                  <a:pt x="33023" y="228939"/>
                </a:lnTo>
                <a:lnTo>
                  <a:pt x="82422" y="258318"/>
                </a:lnTo>
                <a:lnTo>
                  <a:pt x="85597" y="247776"/>
                </a:lnTo>
                <a:lnTo>
                  <a:pt x="70901" y="241254"/>
                </a:lnTo>
                <a:lnTo>
                  <a:pt x="58229" y="232171"/>
                </a:lnTo>
                <a:lnTo>
                  <a:pt x="32194" y="189894"/>
                </a:lnTo>
                <a:lnTo>
                  <a:pt x="24574" y="150600"/>
                </a:lnTo>
                <a:lnTo>
                  <a:pt x="23621" y="127762"/>
                </a:lnTo>
                <a:lnTo>
                  <a:pt x="24574" y="105761"/>
                </a:lnTo>
                <a:lnTo>
                  <a:pt x="32194" y="67522"/>
                </a:lnTo>
                <a:lnTo>
                  <a:pt x="58340" y="25908"/>
                </a:lnTo>
                <a:lnTo>
                  <a:pt x="86105" y="10413"/>
                </a:lnTo>
                <a:lnTo>
                  <a:pt x="824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889505" y="3488817"/>
            <a:ext cx="33623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1910080" algn="l"/>
                <a:tab pos="2594610" algn="l"/>
              </a:tabLst>
            </a:pPr>
            <a:r>
              <a:rPr sz="3000" dirty="0">
                <a:latin typeface="Cambria Math"/>
                <a:cs typeface="Cambria Math"/>
              </a:rPr>
              <a:t>=</a:t>
            </a:r>
            <a:r>
              <a:rPr sz="3000" spc="170" dirty="0">
                <a:latin typeface="Cambria Math"/>
                <a:cs typeface="Cambria Math"/>
              </a:rPr>
              <a:t> </a:t>
            </a:r>
            <a:r>
              <a:rPr sz="3000" spc="35" dirty="0">
                <a:latin typeface="Cambria Math"/>
                <a:cs typeface="Cambria Math"/>
              </a:rPr>
              <a:t>𝛼</a:t>
            </a:r>
            <a:r>
              <a:rPr sz="3300" spc="52" baseline="-15151" dirty="0">
                <a:latin typeface="Cambria Math"/>
                <a:cs typeface="Cambria Math"/>
              </a:rPr>
              <a:t>𝑖</a:t>
            </a:r>
            <a:r>
              <a:rPr sz="3300" spc="562" baseline="-15151" dirty="0">
                <a:latin typeface="Cambria Math"/>
                <a:cs typeface="Cambria Math"/>
              </a:rPr>
              <a:t> </a:t>
            </a:r>
            <a:r>
              <a:rPr sz="3000" spc="-5" dirty="0">
                <a:latin typeface="Calibri"/>
                <a:cs typeface="Calibri"/>
              </a:rPr>
              <a:t>dan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dirty="0">
                <a:latin typeface="Cambria Math"/>
                <a:cs typeface="Cambria Math"/>
              </a:rPr>
              <a:t>𝛼	</a:t>
            </a:r>
            <a:r>
              <a:rPr sz="3300" spc="157" baseline="37878" dirty="0">
                <a:latin typeface="Cambria Math"/>
                <a:cs typeface="Cambria Math"/>
              </a:rPr>
              <a:t>𝑜𝑙𝑑	</a:t>
            </a:r>
            <a:r>
              <a:rPr sz="3000" dirty="0">
                <a:latin typeface="Cambria Math"/>
                <a:cs typeface="Cambria Math"/>
              </a:rPr>
              <a:t>=</a:t>
            </a:r>
            <a:r>
              <a:rPr sz="3000" spc="110" dirty="0">
                <a:latin typeface="Cambria Math"/>
                <a:cs typeface="Cambria Math"/>
              </a:rPr>
              <a:t> </a:t>
            </a:r>
            <a:r>
              <a:rPr sz="3000" spc="-15" dirty="0">
                <a:latin typeface="Cambria Math"/>
                <a:cs typeface="Cambria Math"/>
              </a:rPr>
              <a:t>𝛼</a:t>
            </a:r>
            <a:r>
              <a:rPr sz="3300" spc="-22" baseline="-15151" dirty="0">
                <a:latin typeface="Cambria Math"/>
                <a:cs typeface="Cambria Math"/>
              </a:rPr>
              <a:t>𝑗</a:t>
            </a:r>
            <a:endParaRPr sz="3300" baseline="-15151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5940" y="3996308"/>
            <a:ext cx="399986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Hitung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dan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15" dirty="0">
                <a:latin typeface="Calibri"/>
                <a:cs typeface="Calibri"/>
              </a:rPr>
              <a:t>Jika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L=H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maka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i=i+1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Hitung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mbria Math"/>
                <a:cs typeface="Cambria Math"/>
              </a:rPr>
              <a:t>𝜂</a:t>
            </a:r>
            <a:endParaRPr sz="3000">
              <a:latin typeface="Cambria Math"/>
              <a:cs typeface="Cambria Math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15" dirty="0">
                <a:latin typeface="Calibri"/>
                <a:cs typeface="Calibri"/>
              </a:rPr>
              <a:t>Jika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mbria Math"/>
                <a:cs typeface="Cambria Math"/>
              </a:rPr>
              <a:t>𝜂</a:t>
            </a:r>
            <a:r>
              <a:rPr sz="3000" spc="245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≥</a:t>
            </a:r>
            <a:r>
              <a:rPr sz="3000" spc="165" dirty="0">
                <a:latin typeface="Cambria Math"/>
                <a:cs typeface="Cambria Math"/>
              </a:rPr>
              <a:t> </a:t>
            </a:r>
            <a:r>
              <a:rPr sz="3000" dirty="0">
                <a:latin typeface="Cambria Math"/>
                <a:cs typeface="Cambria Math"/>
              </a:rPr>
              <a:t>0</a:t>
            </a:r>
            <a:r>
              <a:rPr sz="3000" spc="20" dirty="0">
                <a:latin typeface="Cambria Math"/>
                <a:cs typeface="Cambria Math"/>
              </a:rPr>
              <a:t> </a:t>
            </a:r>
            <a:r>
              <a:rPr sz="3000" dirty="0">
                <a:latin typeface="Calibri"/>
                <a:cs typeface="Calibri"/>
              </a:rPr>
              <a:t>lanjut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=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5" dirty="0">
                <a:latin typeface="Calibri"/>
                <a:cs typeface="Calibri"/>
              </a:rPr>
              <a:t>+1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9308" y="1440433"/>
            <a:ext cx="18415" cy="375285"/>
          </a:xfrm>
          <a:custGeom>
            <a:avLst/>
            <a:gdLst/>
            <a:ahLst/>
            <a:cxnLst/>
            <a:rect l="l" t="t" r="r" b="b"/>
            <a:pathLst>
              <a:path w="18414" h="375285">
                <a:moveTo>
                  <a:pt x="18161" y="0"/>
                </a:moveTo>
                <a:lnTo>
                  <a:pt x="0" y="0"/>
                </a:lnTo>
                <a:lnTo>
                  <a:pt x="0" y="375030"/>
                </a:lnTo>
                <a:lnTo>
                  <a:pt x="18161" y="375030"/>
                </a:lnTo>
                <a:lnTo>
                  <a:pt x="181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77644" y="1440433"/>
            <a:ext cx="18415" cy="375285"/>
          </a:xfrm>
          <a:custGeom>
            <a:avLst/>
            <a:gdLst/>
            <a:ahLst/>
            <a:cxnLst/>
            <a:rect l="l" t="t" r="r" b="b"/>
            <a:pathLst>
              <a:path w="18415" h="375285">
                <a:moveTo>
                  <a:pt x="18161" y="0"/>
                </a:moveTo>
                <a:lnTo>
                  <a:pt x="0" y="0"/>
                </a:lnTo>
                <a:lnTo>
                  <a:pt x="0" y="375030"/>
                </a:lnTo>
                <a:lnTo>
                  <a:pt x="18161" y="375030"/>
                </a:lnTo>
                <a:lnTo>
                  <a:pt x="181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09977" y="1584401"/>
            <a:ext cx="104775" cy="22732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425" dirty="0">
                <a:latin typeface="Cambria Math"/>
                <a:cs typeface="Cambria Math"/>
              </a:rPr>
              <a:t>𝑗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68905" y="1451483"/>
            <a:ext cx="378460" cy="155575"/>
          </a:xfrm>
          <a:custGeom>
            <a:avLst/>
            <a:gdLst/>
            <a:ahLst/>
            <a:cxnLst/>
            <a:rect l="l" t="t" r="r" b="b"/>
            <a:pathLst>
              <a:path w="378460" h="155575">
                <a:moveTo>
                  <a:pt x="328930" y="0"/>
                </a:moveTo>
                <a:lnTo>
                  <a:pt x="326644" y="6350"/>
                </a:lnTo>
                <a:lnTo>
                  <a:pt x="335643" y="10233"/>
                </a:lnTo>
                <a:lnTo>
                  <a:pt x="343392" y="15605"/>
                </a:lnTo>
                <a:lnTo>
                  <a:pt x="361950" y="51514"/>
                </a:lnTo>
                <a:lnTo>
                  <a:pt x="364236" y="76834"/>
                </a:lnTo>
                <a:lnTo>
                  <a:pt x="363664" y="90574"/>
                </a:lnTo>
                <a:lnTo>
                  <a:pt x="349847" y="132629"/>
                </a:lnTo>
                <a:lnTo>
                  <a:pt x="326898" y="148970"/>
                </a:lnTo>
                <a:lnTo>
                  <a:pt x="328930" y="155320"/>
                </a:lnTo>
                <a:lnTo>
                  <a:pt x="365632" y="128142"/>
                </a:lnTo>
                <a:lnTo>
                  <a:pt x="377652" y="91959"/>
                </a:lnTo>
                <a:lnTo>
                  <a:pt x="378460" y="77724"/>
                </a:lnTo>
                <a:lnTo>
                  <a:pt x="377652" y="63486"/>
                </a:lnTo>
                <a:lnTo>
                  <a:pt x="365632" y="27177"/>
                </a:lnTo>
                <a:lnTo>
                  <a:pt x="340165" y="4067"/>
                </a:lnTo>
                <a:lnTo>
                  <a:pt x="328930" y="0"/>
                </a:lnTo>
                <a:close/>
              </a:path>
              <a:path w="378460" h="155575">
                <a:moveTo>
                  <a:pt x="49530" y="0"/>
                </a:moveTo>
                <a:lnTo>
                  <a:pt x="12826" y="27177"/>
                </a:lnTo>
                <a:lnTo>
                  <a:pt x="807" y="63486"/>
                </a:lnTo>
                <a:lnTo>
                  <a:pt x="0" y="77724"/>
                </a:lnTo>
                <a:lnTo>
                  <a:pt x="807" y="91959"/>
                </a:lnTo>
                <a:lnTo>
                  <a:pt x="12826" y="128142"/>
                </a:lnTo>
                <a:lnTo>
                  <a:pt x="49530" y="155320"/>
                </a:lnTo>
                <a:lnTo>
                  <a:pt x="51435" y="148970"/>
                </a:lnTo>
                <a:lnTo>
                  <a:pt x="42602" y="145063"/>
                </a:lnTo>
                <a:lnTo>
                  <a:pt x="34972" y="139620"/>
                </a:lnTo>
                <a:lnTo>
                  <a:pt x="16509" y="103028"/>
                </a:lnTo>
                <a:lnTo>
                  <a:pt x="14224" y="76834"/>
                </a:lnTo>
                <a:lnTo>
                  <a:pt x="14811" y="63486"/>
                </a:lnTo>
                <a:lnTo>
                  <a:pt x="28578" y="22477"/>
                </a:lnTo>
                <a:lnTo>
                  <a:pt x="51688" y="6350"/>
                </a:lnTo>
                <a:lnTo>
                  <a:pt x="495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56742" y="983160"/>
            <a:ext cx="4927600" cy="410908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406400" indent="-342900">
              <a:lnSpc>
                <a:spcPct val="100000"/>
              </a:lnSpc>
              <a:spcBef>
                <a:spcPts val="865"/>
              </a:spcBef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1800" spc="-5" dirty="0">
                <a:latin typeface="Calibri"/>
                <a:cs typeface="Calibri"/>
              </a:rPr>
              <a:t>Hitung </a:t>
            </a:r>
            <a:r>
              <a:rPr sz="1800" spc="-5" dirty="0">
                <a:latin typeface="Cambria Math"/>
                <a:cs typeface="Cambria Math"/>
              </a:rPr>
              <a:t>𝛼</a:t>
            </a:r>
            <a:r>
              <a:rPr sz="1950" spc="-7" baseline="-14957" dirty="0">
                <a:latin typeface="Cambria Math"/>
                <a:cs typeface="Cambria Math"/>
              </a:rPr>
              <a:t>𝑗</a:t>
            </a:r>
            <a:endParaRPr sz="1950" baseline="-14957">
              <a:latin typeface="Cambria Math"/>
              <a:cs typeface="Cambria Math"/>
            </a:endParaRPr>
          </a:p>
          <a:p>
            <a:pPr marL="406400" indent="-342900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405765" algn="l"/>
                <a:tab pos="406400" algn="l"/>
                <a:tab pos="2051050" algn="l"/>
              </a:tabLst>
            </a:pPr>
            <a:r>
              <a:rPr sz="1800" spc="-15" dirty="0">
                <a:latin typeface="Calibri"/>
                <a:cs typeface="Calibri"/>
              </a:rPr>
              <a:t>Jika</a:t>
            </a:r>
            <a:r>
              <a:rPr sz="1800" spc="590" dirty="0">
                <a:latin typeface="Calibri"/>
                <a:cs typeface="Calibri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𝛼</a:t>
            </a:r>
            <a:r>
              <a:rPr sz="1950" spc="-7" baseline="-14957" dirty="0">
                <a:latin typeface="Cambria Math"/>
                <a:cs typeface="Cambria Math"/>
              </a:rPr>
              <a:t>𝑗</a:t>
            </a:r>
            <a:r>
              <a:rPr sz="1950" spc="315" baseline="-14957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−</a:t>
            </a:r>
            <a:r>
              <a:rPr sz="1800" spc="15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𝛼</a:t>
            </a:r>
            <a:r>
              <a:rPr sz="1800" spc="250" dirty="0">
                <a:latin typeface="Cambria Math"/>
                <a:cs typeface="Cambria Math"/>
              </a:rPr>
              <a:t> </a:t>
            </a:r>
            <a:r>
              <a:rPr sz="1950" spc="104" baseline="38461" dirty="0">
                <a:latin typeface="Cambria Math"/>
                <a:cs typeface="Cambria Math"/>
              </a:rPr>
              <a:t>𝑜𝑙𝑑	</a:t>
            </a:r>
            <a:r>
              <a:rPr sz="1800" dirty="0">
                <a:latin typeface="Cambria Math"/>
                <a:cs typeface="Cambria Math"/>
              </a:rPr>
              <a:t>&lt;</a:t>
            </a:r>
            <a:r>
              <a:rPr sz="1800" spc="55" dirty="0">
                <a:latin typeface="Cambria Math"/>
                <a:cs typeface="Cambria Math"/>
              </a:rPr>
              <a:t> </a:t>
            </a:r>
            <a:r>
              <a:rPr sz="1800" spc="5" dirty="0">
                <a:latin typeface="Cambria Math"/>
                <a:cs typeface="Cambria Math"/>
              </a:rPr>
              <a:t>10</a:t>
            </a:r>
            <a:r>
              <a:rPr sz="1950" spc="7" baseline="27777" dirty="0">
                <a:latin typeface="Cambria Math"/>
                <a:cs typeface="Cambria Math"/>
              </a:rPr>
              <a:t>−5</a:t>
            </a:r>
            <a:endParaRPr sz="1950" baseline="27777">
              <a:latin typeface="Cambria Math"/>
              <a:cs typeface="Cambria Math"/>
            </a:endParaRPr>
          </a:p>
          <a:p>
            <a:pPr marL="406400" indent="-342900">
              <a:lnSpc>
                <a:spcPct val="100000"/>
              </a:lnSpc>
              <a:spcBef>
                <a:spcPts val="375"/>
              </a:spcBef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1800" spc="-10" dirty="0">
                <a:latin typeface="Calibri"/>
                <a:cs typeface="Calibri"/>
              </a:rPr>
              <a:t>i=i+1</a:t>
            </a:r>
            <a:endParaRPr sz="18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1800" spc="-5" dirty="0">
                <a:latin typeface="Calibri"/>
                <a:cs typeface="Calibri"/>
              </a:rPr>
              <a:t>Hitung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25" dirty="0">
                <a:latin typeface="Cambria Math"/>
                <a:cs typeface="Cambria Math"/>
              </a:rPr>
              <a:t>𝛼</a:t>
            </a:r>
            <a:r>
              <a:rPr sz="1950" spc="37" baseline="-14957" dirty="0">
                <a:latin typeface="Cambria Math"/>
                <a:cs typeface="Cambria Math"/>
              </a:rPr>
              <a:t>𝑖</a:t>
            </a:r>
            <a:endParaRPr sz="1950" baseline="-14957">
              <a:latin typeface="Cambria Math"/>
              <a:cs typeface="Cambria Math"/>
            </a:endParaRPr>
          </a:p>
          <a:p>
            <a:pPr marL="406400" indent="-342900">
              <a:lnSpc>
                <a:spcPct val="100000"/>
              </a:lnSpc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1800" spc="-5" dirty="0">
                <a:latin typeface="Calibri"/>
                <a:cs typeface="Calibri"/>
              </a:rPr>
              <a:t>Hitung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0" dirty="0">
                <a:latin typeface="Cambria Math"/>
                <a:cs typeface="Cambria Math"/>
              </a:rPr>
              <a:t>𝑏</a:t>
            </a:r>
            <a:r>
              <a:rPr sz="1950" spc="-44" baseline="-14957" dirty="0">
                <a:latin typeface="Cambria Math"/>
                <a:cs typeface="Cambria Math"/>
              </a:rPr>
              <a:t>1</a:t>
            </a:r>
            <a:r>
              <a:rPr sz="1950" spc="270" baseline="-14957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libri"/>
                <a:cs typeface="Calibri"/>
              </a:rPr>
              <a:t>dan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𝑏</a:t>
            </a:r>
            <a:r>
              <a:rPr sz="1950" spc="-15" baseline="-14957" dirty="0">
                <a:latin typeface="Cambria Math"/>
                <a:cs typeface="Cambria Math"/>
              </a:rPr>
              <a:t>2</a:t>
            </a:r>
            <a:endParaRPr sz="1950" baseline="-14957">
              <a:latin typeface="Cambria Math"/>
              <a:cs typeface="Cambria Math"/>
            </a:endParaRPr>
          </a:p>
          <a:p>
            <a:pPr marL="406400" indent="-342900">
              <a:lnSpc>
                <a:spcPct val="100000"/>
              </a:lnSpc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1800" spc="-5" dirty="0">
                <a:latin typeface="Calibri"/>
                <a:cs typeface="Calibri"/>
              </a:rPr>
              <a:t>Hitung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</a:t>
            </a:r>
            <a:endParaRPr sz="18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1800" spc="-5" dirty="0">
                <a:latin typeface="Calibri"/>
                <a:cs typeface="Calibri"/>
              </a:rPr>
              <a:t>Num_changed_alphas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num_changed_alpha+1</a:t>
            </a:r>
            <a:endParaRPr sz="18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1800" spc="-5" dirty="0">
                <a:latin typeface="Calibri"/>
                <a:cs typeface="Calibri"/>
              </a:rPr>
              <a:t>End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if</a:t>
            </a:r>
            <a:endParaRPr sz="18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1800" spc="-5" dirty="0">
                <a:latin typeface="Calibri"/>
                <a:cs typeface="Calibri"/>
              </a:rPr>
              <a:t>End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for</a:t>
            </a:r>
            <a:endParaRPr sz="18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1800" spc="-15" dirty="0">
                <a:latin typeface="Calibri"/>
                <a:cs typeface="Calibri"/>
              </a:rPr>
              <a:t>Jika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num_changed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</a:t>
            </a:r>
            <a:endParaRPr sz="18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1800" spc="-10" dirty="0">
                <a:latin typeface="Calibri"/>
                <a:cs typeface="Calibri"/>
              </a:rPr>
              <a:t>Passes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passes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+1</a:t>
            </a:r>
            <a:endParaRPr sz="18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1800" spc="-10" dirty="0">
                <a:latin typeface="Calibri"/>
                <a:cs typeface="Calibri"/>
              </a:rPr>
              <a:t>Else</a:t>
            </a:r>
            <a:endParaRPr sz="18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1800" spc="-10" dirty="0">
                <a:latin typeface="Calibri"/>
                <a:cs typeface="Calibri"/>
              </a:rPr>
              <a:t>Passes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</a:t>
            </a:r>
            <a:endParaRPr sz="18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1800" spc="-5" dirty="0">
                <a:latin typeface="Calibri"/>
                <a:cs typeface="Calibri"/>
              </a:rPr>
              <a:t>End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while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2394" y="461899"/>
            <a:ext cx="28390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MU</a:t>
            </a:r>
            <a:r>
              <a:rPr spc="-335" dirty="0"/>
              <a:t>L</a:t>
            </a:r>
            <a:r>
              <a:rPr spc="-5" dirty="0"/>
              <a:t>TICLASS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7655559" cy="2660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SVC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hanya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dapat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mengklasifikasikan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untuk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2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kelas,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tetapi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dapat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dimodifikasi,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yaitu 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multiclass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SVM</a:t>
            </a:r>
            <a:endParaRPr sz="3200">
              <a:latin typeface="Calibri"/>
              <a:cs typeface="Calibri"/>
            </a:endParaRPr>
          </a:p>
          <a:p>
            <a:pPr marL="398145" indent="-386080">
              <a:lnSpc>
                <a:spcPct val="100000"/>
              </a:lnSpc>
              <a:spcBef>
                <a:spcPts val="775"/>
              </a:spcBef>
              <a:buAutoNum type="arabicPeriod"/>
              <a:tabLst>
                <a:tab pos="398780" algn="l"/>
              </a:tabLst>
            </a:pPr>
            <a:r>
              <a:rPr sz="3200" spc="-5" dirty="0">
                <a:latin typeface="Calibri"/>
                <a:cs typeface="Calibri"/>
              </a:rPr>
              <a:t>One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against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All</a:t>
            </a:r>
            <a:endParaRPr sz="3200">
              <a:latin typeface="Calibri"/>
              <a:cs typeface="Calibri"/>
            </a:endParaRPr>
          </a:p>
          <a:p>
            <a:pPr marL="398145" indent="-386080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398780" algn="l"/>
              </a:tabLst>
            </a:pPr>
            <a:r>
              <a:rPr sz="3200" spc="-5" dirty="0">
                <a:latin typeface="Calibri"/>
                <a:cs typeface="Calibri"/>
              </a:rPr>
              <a:t>One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against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One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90148" y="2682456"/>
            <a:ext cx="2911340" cy="277498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8739" y="4712970"/>
            <a:ext cx="4733925" cy="849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350" spc="-10" dirty="0">
                <a:latin typeface="Calibri"/>
                <a:cs typeface="Calibri"/>
              </a:rPr>
              <a:t>https://</a:t>
            </a:r>
            <a:r>
              <a:rPr sz="1350" spc="-10" dirty="0">
                <a:latin typeface="Calibri"/>
                <a:cs typeface="Calibri"/>
                <a:hlinkClick r:id="rId3"/>
              </a:rPr>
              <a:t>www.researchgate.net/profile/Shervan_Fekri_Ershad2/publ </a:t>
            </a:r>
            <a:r>
              <a:rPr sz="1350" spc="-5" dirty="0">
                <a:latin typeface="Calibri"/>
                <a:cs typeface="Calibri"/>
              </a:rPr>
              <a:t> ication/332370066/figure/fig22/AS:746765703720962@15550542 </a:t>
            </a:r>
            <a:r>
              <a:rPr sz="1350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26099/Sample-example-of-a-multiclass-support-vector-machine- </a:t>
            </a:r>
            <a:r>
              <a:rPr sz="1350" dirty="0">
                <a:latin typeface="Calibri"/>
                <a:cs typeface="Calibri"/>
              </a:rPr>
              <a:t> </a:t>
            </a:r>
            <a:r>
              <a:rPr sz="1350" spc="-5" dirty="0">
                <a:latin typeface="Calibri"/>
                <a:cs typeface="Calibri"/>
              </a:rPr>
              <a:t>The-SVM-algorithms-applied-to-a.ppm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89326" y="461899"/>
            <a:ext cx="31680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Perbandingan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731390"/>
            <a:ext cx="195833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One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Against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All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188590"/>
            <a:ext cx="3763010" cy="2293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15" dirty="0">
                <a:latin typeface="Calibri"/>
                <a:cs typeface="Calibri"/>
              </a:rPr>
              <a:t>Banyak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hyperplane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 harus </a:t>
            </a:r>
            <a:r>
              <a:rPr sz="2400" spc="-15" dirty="0">
                <a:latin typeface="Calibri"/>
                <a:cs typeface="Calibri"/>
              </a:rPr>
              <a:t>dibanyak sebanyak 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kelas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akan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diklasifikasi</a:t>
            </a:r>
            <a:endParaRPr sz="2400">
              <a:latin typeface="Calibri"/>
              <a:cs typeface="Calibri"/>
            </a:endParaRPr>
          </a:p>
          <a:p>
            <a:pPr marL="355600" marR="487680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Kerugian </a:t>
            </a:r>
            <a:r>
              <a:rPr sz="2400" spc="-5" dirty="0">
                <a:latin typeface="Calibri"/>
                <a:cs typeface="Calibri"/>
              </a:rPr>
              <a:t>terlalu </a:t>
            </a:r>
            <a:r>
              <a:rPr sz="2400" spc="-20" dirty="0">
                <a:latin typeface="Calibri"/>
                <a:cs typeface="Calibri"/>
              </a:rPr>
              <a:t>banyak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daerah yang </a:t>
            </a:r>
            <a:r>
              <a:rPr sz="2400" dirty="0">
                <a:latin typeface="Calibri"/>
                <a:cs typeface="Calibri"/>
              </a:rPr>
              <a:t>tidak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terdefinisi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4530090"/>
            <a:ext cx="3378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Penentuan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kelas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dengan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93540" y="4986528"/>
            <a:ext cx="370205" cy="282575"/>
          </a:xfrm>
          <a:custGeom>
            <a:avLst/>
            <a:gdLst/>
            <a:ahLst/>
            <a:cxnLst/>
            <a:rect l="l" t="t" r="r" b="b"/>
            <a:pathLst>
              <a:path w="370204" h="282575">
                <a:moveTo>
                  <a:pt x="280035" y="0"/>
                </a:moveTo>
                <a:lnTo>
                  <a:pt x="276098" y="11430"/>
                </a:lnTo>
                <a:lnTo>
                  <a:pt x="292405" y="18504"/>
                </a:lnTo>
                <a:lnTo>
                  <a:pt x="306450" y="28305"/>
                </a:lnTo>
                <a:lnTo>
                  <a:pt x="334974" y="73852"/>
                </a:lnTo>
                <a:lnTo>
                  <a:pt x="343269" y="115623"/>
                </a:lnTo>
                <a:lnTo>
                  <a:pt x="344297" y="139700"/>
                </a:lnTo>
                <a:lnTo>
                  <a:pt x="343251" y="164580"/>
                </a:lnTo>
                <a:lnTo>
                  <a:pt x="334920" y="207529"/>
                </a:lnTo>
                <a:lnTo>
                  <a:pt x="306498" y="253777"/>
                </a:lnTo>
                <a:lnTo>
                  <a:pt x="276479" y="270764"/>
                </a:lnTo>
                <a:lnTo>
                  <a:pt x="280035" y="282321"/>
                </a:lnTo>
                <a:lnTo>
                  <a:pt x="318531" y="264239"/>
                </a:lnTo>
                <a:lnTo>
                  <a:pt x="346837" y="232918"/>
                </a:lnTo>
                <a:lnTo>
                  <a:pt x="364267" y="191071"/>
                </a:lnTo>
                <a:lnTo>
                  <a:pt x="370078" y="141224"/>
                </a:lnTo>
                <a:lnTo>
                  <a:pt x="368625" y="115339"/>
                </a:lnTo>
                <a:lnTo>
                  <a:pt x="357004" y="69429"/>
                </a:lnTo>
                <a:lnTo>
                  <a:pt x="333881" y="32093"/>
                </a:lnTo>
                <a:lnTo>
                  <a:pt x="300491" y="7379"/>
                </a:lnTo>
                <a:lnTo>
                  <a:pt x="280035" y="0"/>
                </a:lnTo>
                <a:close/>
              </a:path>
              <a:path w="370204" h="282575">
                <a:moveTo>
                  <a:pt x="90043" y="0"/>
                </a:moveTo>
                <a:lnTo>
                  <a:pt x="51641" y="18081"/>
                </a:lnTo>
                <a:lnTo>
                  <a:pt x="23241" y="49403"/>
                </a:lnTo>
                <a:lnTo>
                  <a:pt x="5810" y="91408"/>
                </a:lnTo>
                <a:lnTo>
                  <a:pt x="0" y="141224"/>
                </a:lnTo>
                <a:lnTo>
                  <a:pt x="1452" y="167159"/>
                </a:lnTo>
                <a:lnTo>
                  <a:pt x="13073" y="212982"/>
                </a:lnTo>
                <a:lnTo>
                  <a:pt x="36125" y="250227"/>
                </a:lnTo>
                <a:lnTo>
                  <a:pt x="69514" y="274941"/>
                </a:lnTo>
                <a:lnTo>
                  <a:pt x="90043" y="282321"/>
                </a:lnTo>
                <a:lnTo>
                  <a:pt x="93599" y="270764"/>
                </a:lnTo>
                <a:lnTo>
                  <a:pt x="77531" y="263663"/>
                </a:lnTo>
                <a:lnTo>
                  <a:pt x="63642" y="253777"/>
                </a:lnTo>
                <a:lnTo>
                  <a:pt x="35210" y="207529"/>
                </a:lnTo>
                <a:lnTo>
                  <a:pt x="26828" y="164580"/>
                </a:lnTo>
                <a:lnTo>
                  <a:pt x="25781" y="139700"/>
                </a:lnTo>
                <a:lnTo>
                  <a:pt x="26828" y="115623"/>
                </a:lnTo>
                <a:lnTo>
                  <a:pt x="35210" y="73852"/>
                </a:lnTo>
                <a:lnTo>
                  <a:pt x="63754" y="28305"/>
                </a:lnTo>
                <a:lnTo>
                  <a:pt x="94107" y="11430"/>
                </a:lnTo>
                <a:lnTo>
                  <a:pt x="900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78839" y="4897373"/>
            <a:ext cx="30905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14650" algn="l"/>
              </a:tabLst>
            </a:pPr>
            <a:r>
              <a:rPr sz="2400" spc="-20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4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</a:t>
            </a:r>
            <a:r>
              <a:rPr sz="2400" spc="-20" dirty="0">
                <a:latin typeface="Calibri"/>
                <a:cs typeface="Calibri"/>
              </a:rPr>
              <a:t>k</a:t>
            </a:r>
            <a:r>
              <a:rPr sz="2400" spc="-5" dirty="0">
                <a:latin typeface="Calibri"/>
                <a:cs typeface="Calibri"/>
              </a:rPr>
              <a:t>simu</a:t>
            </a:r>
            <a:r>
              <a:rPr sz="2400" dirty="0">
                <a:latin typeface="Calibri"/>
                <a:cs typeface="Calibri"/>
              </a:rPr>
              <a:t>m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nila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mbria Math"/>
                <a:cs typeface="Cambria Math"/>
              </a:rPr>
              <a:t>𝑓	𝑥</a:t>
            </a:r>
            <a:endParaRPr sz="2400"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79365" y="2997834"/>
            <a:ext cx="757555" cy="268605"/>
          </a:xfrm>
          <a:custGeom>
            <a:avLst/>
            <a:gdLst/>
            <a:ahLst/>
            <a:cxnLst/>
            <a:rect l="l" t="t" r="r" b="b"/>
            <a:pathLst>
              <a:path w="757554" h="268604">
                <a:moveTo>
                  <a:pt x="229997" y="8382"/>
                </a:moveTo>
                <a:lnTo>
                  <a:pt x="227076" y="0"/>
                </a:lnTo>
                <a:lnTo>
                  <a:pt x="212090" y="5410"/>
                </a:lnTo>
                <a:lnTo>
                  <a:pt x="198970" y="13233"/>
                </a:lnTo>
                <a:lnTo>
                  <a:pt x="170878" y="50698"/>
                </a:lnTo>
                <a:lnTo>
                  <a:pt x="161290" y="103124"/>
                </a:lnTo>
                <a:lnTo>
                  <a:pt x="162331" y="122034"/>
                </a:lnTo>
                <a:lnTo>
                  <a:pt x="178181" y="170053"/>
                </a:lnTo>
                <a:lnTo>
                  <a:pt x="212013" y="200723"/>
                </a:lnTo>
                <a:lnTo>
                  <a:pt x="227076" y="206121"/>
                </a:lnTo>
                <a:lnTo>
                  <a:pt x="229616" y="197739"/>
                </a:lnTo>
                <a:lnTo>
                  <a:pt x="217843" y="192532"/>
                </a:lnTo>
                <a:lnTo>
                  <a:pt x="207708" y="185280"/>
                </a:lnTo>
                <a:lnTo>
                  <a:pt x="186944" y="151523"/>
                </a:lnTo>
                <a:lnTo>
                  <a:pt x="180086" y="101981"/>
                </a:lnTo>
                <a:lnTo>
                  <a:pt x="180835" y="84391"/>
                </a:lnTo>
                <a:lnTo>
                  <a:pt x="192278" y="41021"/>
                </a:lnTo>
                <a:lnTo>
                  <a:pt x="218059" y="13563"/>
                </a:lnTo>
                <a:lnTo>
                  <a:pt x="229997" y="8382"/>
                </a:lnTo>
                <a:close/>
              </a:path>
              <a:path w="757554" h="268604">
                <a:moveTo>
                  <a:pt x="738759" y="103124"/>
                </a:moveTo>
                <a:lnTo>
                  <a:pt x="729221" y="50698"/>
                </a:lnTo>
                <a:lnTo>
                  <a:pt x="701078" y="13233"/>
                </a:lnTo>
                <a:lnTo>
                  <a:pt x="673100" y="0"/>
                </a:lnTo>
                <a:lnTo>
                  <a:pt x="670179" y="8382"/>
                </a:lnTo>
                <a:lnTo>
                  <a:pt x="682078" y="13563"/>
                </a:lnTo>
                <a:lnTo>
                  <a:pt x="692302" y="20701"/>
                </a:lnTo>
                <a:lnTo>
                  <a:pt x="713092" y="53911"/>
                </a:lnTo>
                <a:lnTo>
                  <a:pt x="719963" y="101981"/>
                </a:lnTo>
                <a:lnTo>
                  <a:pt x="719201" y="120180"/>
                </a:lnTo>
                <a:lnTo>
                  <a:pt x="707771" y="164719"/>
                </a:lnTo>
                <a:lnTo>
                  <a:pt x="670433" y="197739"/>
                </a:lnTo>
                <a:lnTo>
                  <a:pt x="673100" y="206121"/>
                </a:lnTo>
                <a:lnTo>
                  <a:pt x="712457" y="182676"/>
                </a:lnTo>
                <a:lnTo>
                  <a:pt x="734542" y="139496"/>
                </a:lnTo>
                <a:lnTo>
                  <a:pt x="737704" y="122034"/>
                </a:lnTo>
                <a:lnTo>
                  <a:pt x="738759" y="103124"/>
                </a:lnTo>
                <a:close/>
              </a:path>
              <a:path w="757554" h="268604">
                <a:moveTo>
                  <a:pt x="757428" y="248412"/>
                </a:moveTo>
                <a:lnTo>
                  <a:pt x="0" y="248412"/>
                </a:lnTo>
                <a:lnTo>
                  <a:pt x="0" y="268224"/>
                </a:lnTo>
                <a:lnTo>
                  <a:pt x="757428" y="268224"/>
                </a:lnTo>
                <a:lnTo>
                  <a:pt x="757428" y="2484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724527" y="1639950"/>
            <a:ext cx="3508375" cy="158242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2400" b="1" spc="-5" dirty="0">
                <a:latin typeface="Calibri"/>
                <a:cs typeface="Calibri"/>
              </a:rPr>
              <a:t>One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Against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One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15" dirty="0">
                <a:latin typeface="Calibri"/>
                <a:cs typeface="Calibri"/>
              </a:rPr>
              <a:t>Banyak </a:t>
            </a:r>
            <a:r>
              <a:rPr sz="2400" spc="-5" dirty="0">
                <a:latin typeface="Calibri"/>
                <a:cs typeface="Calibri"/>
              </a:rPr>
              <a:t>hyperplane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 harus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dibangun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sebanyak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75"/>
              </a:spcBef>
            </a:pPr>
            <a:r>
              <a:rPr sz="1750" spc="90" dirty="0">
                <a:latin typeface="Cambria Math"/>
                <a:cs typeface="Cambria Math"/>
              </a:rPr>
              <a:t>𝑘</a:t>
            </a:r>
            <a:r>
              <a:rPr sz="1750" spc="345" dirty="0">
                <a:latin typeface="Cambria Math"/>
                <a:cs typeface="Cambria Math"/>
              </a:rPr>
              <a:t> </a:t>
            </a:r>
            <a:r>
              <a:rPr sz="1750" spc="50" dirty="0">
                <a:latin typeface="Cambria Math"/>
                <a:cs typeface="Cambria Math"/>
              </a:rPr>
              <a:t>𝑘+1</a:t>
            </a:r>
            <a:endParaRPr sz="175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4527" y="3261741"/>
            <a:ext cx="3378200" cy="1472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9290">
              <a:lnSpc>
                <a:spcPct val="100000"/>
              </a:lnSpc>
              <a:spcBef>
                <a:spcPts val="100"/>
              </a:spcBef>
            </a:pPr>
            <a:r>
              <a:rPr sz="1750" spc="40" dirty="0">
                <a:latin typeface="Cambria Math"/>
                <a:cs typeface="Cambria Math"/>
              </a:rPr>
              <a:t>2</a:t>
            </a:r>
            <a:endParaRPr sz="1750">
              <a:latin typeface="Cambria Math"/>
              <a:cs typeface="Cambria Math"/>
            </a:endParaRPr>
          </a:p>
          <a:p>
            <a:pPr marL="355600" marR="78740" indent="-342900">
              <a:lnSpc>
                <a:spcPct val="100000"/>
              </a:lnSpc>
              <a:spcBef>
                <a:spcPts val="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Daerah yang </a:t>
            </a:r>
            <a:r>
              <a:rPr sz="2400" dirty="0">
                <a:latin typeface="Calibri"/>
                <a:cs typeface="Calibri"/>
              </a:rPr>
              <a:t>tidak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terdefinisi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hanya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sedikit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Penentuan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kelas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dengan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08171" y="4708397"/>
            <a:ext cx="25673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171575" algn="l"/>
              </a:tabLst>
            </a:pPr>
            <a:r>
              <a:rPr sz="3600" baseline="-34722" dirty="0">
                <a:latin typeface="Cambria Math"/>
                <a:cs typeface="Cambria Math"/>
              </a:rPr>
              <a:t>ҧ	</a:t>
            </a:r>
            <a:r>
              <a:rPr sz="2400" spc="-20" dirty="0">
                <a:latin typeface="Calibri"/>
                <a:cs typeface="Calibri"/>
              </a:rPr>
              <a:t>cara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voting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2614" y="461899"/>
            <a:ext cx="73374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Decesion</a:t>
            </a:r>
            <a:r>
              <a:rPr spc="-10" dirty="0"/>
              <a:t> </a:t>
            </a:r>
            <a:r>
              <a:rPr spc="-15" dirty="0"/>
              <a:t>Directed </a:t>
            </a:r>
            <a:r>
              <a:rPr spc="-10" dirty="0"/>
              <a:t>Acyclic</a:t>
            </a:r>
            <a:r>
              <a:rPr spc="-15" dirty="0"/>
              <a:t> Graph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09670" y="2184528"/>
            <a:ext cx="3103952" cy="311771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2627" y="2439161"/>
            <a:ext cx="29489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  <a:tab pos="1711960" algn="l"/>
              </a:tabLst>
            </a:pPr>
            <a:r>
              <a:rPr sz="2100" dirty="0">
                <a:latin typeface="Calibri"/>
                <a:cs typeface="Calibri"/>
              </a:rPr>
              <a:t>Jumlah	</a:t>
            </a:r>
            <a:r>
              <a:rPr sz="2100" spc="-50" dirty="0">
                <a:latin typeface="Calibri"/>
                <a:cs typeface="Calibri"/>
              </a:rPr>
              <a:t>h</a:t>
            </a:r>
            <a:r>
              <a:rPr sz="2100" dirty="0">
                <a:latin typeface="Calibri"/>
                <a:cs typeface="Calibri"/>
              </a:rPr>
              <a:t>yperplane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66005" y="2439161"/>
            <a:ext cx="5346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40" dirty="0">
                <a:latin typeface="Calibri"/>
                <a:cs typeface="Calibri"/>
              </a:rPr>
              <a:t>y</a:t>
            </a:r>
            <a:r>
              <a:rPr sz="2100" dirty="0">
                <a:latin typeface="Calibri"/>
                <a:cs typeface="Calibri"/>
              </a:rPr>
              <a:t>ang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2627" y="2759202"/>
            <a:ext cx="404622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  <a:tabLst>
                <a:tab pos="1598930" algn="l"/>
                <a:tab pos="2728595" algn="l"/>
              </a:tabLst>
            </a:pPr>
            <a:r>
              <a:rPr sz="2100" spc="-10" dirty="0">
                <a:latin typeface="Calibri"/>
                <a:cs typeface="Calibri"/>
              </a:rPr>
              <a:t>digunakan	</a:t>
            </a:r>
            <a:r>
              <a:rPr sz="2100" spc="-15" dirty="0">
                <a:latin typeface="Calibri"/>
                <a:cs typeface="Calibri"/>
              </a:rPr>
              <a:t>sebanyak	</a:t>
            </a:r>
            <a:r>
              <a:rPr sz="2100" spc="-5" dirty="0">
                <a:latin typeface="Calibri"/>
                <a:cs typeface="Calibri"/>
              </a:rPr>
              <a:t>one</a:t>
            </a:r>
            <a:r>
              <a:rPr sz="2100" spc="43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against</a:t>
            </a:r>
            <a:endParaRPr sz="21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100" spc="-5" dirty="0">
                <a:latin typeface="Calibri"/>
                <a:cs typeface="Calibri"/>
              </a:rPr>
              <a:t>one</a:t>
            </a:r>
            <a:endParaRPr sz="21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  <a:tab pos="1746885" algn="l"/>
                <a:tab pos="2502535" algn="l"/>
              </a:tabLst>
            </a:pPr>
            <a:r>
              <a:rPr sz="2100" spc="-45" dirty="0">
                <a:latin typeface="Calibri"/>
                <a:cs typeface="Calibri"/>
              </a:rPr>
              <a:t>P</a:t>
            </a:r>
            <a:r>
              <a:rPr sz="2100" dirty="0">
                <a:latin typeface="Calibri"/>
                <a:cs typeface="Calibri"/>
              </a:rPr>
              <a:t>ene</a:t>
            </a:r>
            <a:r>
              <a:rPr sz="2100" spc="-25" dirty="0">
                <a:latin typeface="Calibri"/>
                <a:cs typeface="Calibri"/>
              </a:rPr>
              <a:t>n</a:t>
            </a:r>
            <a:r>
              <a:rPr sz="2100" dirty="0">
                <a:latin typeface="Calibri"/>
                <a:cs typeface="Calibri"/>
              </a:rPr>
              <a:t>tu</a:t>
            </a:r>
            <a:r>
              <a:rPr sz="2100" spc="5" dirty="0">
                <a:latin typeface="Calibri"/>
                <a:cs typeface="Calibri"/>
              </a:rPr>
              <a:t>a</a:t>
            </a:r>
            <a:r>
              <a:rPr sz="2100" dirty="0">
                <a:latin typeface="Calibri"/>
                <a:cs typeface="Calibri"/>
              </a:rPr>
              <a:t>n	</a:t>
            </a:r>
            <a:r>
              <a:rPr sz="2100" spc="-80" dirty="0">
                <a:latin typeface="Calibri"/>
                <a:cs typeface="Calibri"/>
              </a:rPr>
              <a:t>k</a:t>
            </a:r>
            <a:r>
              <a:rPr sz="2100" dirty="0">
                <a:latin typeface="Calibri"/>
                <a:cs typeface="Calibri"/>
              </a:rPr>
              <a:t>elas	men</a:t>
            </a:r>
            <a:r>
              <a:rPr sz="2100" spc="15" dirty="0">
                <a:latin typeface="Calibri"/>
                <a:cs typeface="Calibri"/>
              </a:rPr>
              <a:t>g</a:t>
            </a:r>
            <a:r>
              <a:rPr sz="2100" dirty="0">
                <a:latin typeface="Calibri"/>
                <a:cs typeface="Calibri"/>
              </a:rPr>
              <a:t>gun</a:t>
            </a:r>
            <a:r>
              <a:rPr sz="2100" spc="-15" dirty="0">
                <a:latin typeface="Calibri"/>
                <a:cs typeface="Calibri"/>
              </a:rPr>
              <a:t>a</a:t>
            </a:r>
            <a:r>
              <a:rPr sz="2100" spc="-45" dirty="0">
                <a:latin typeface="Calibri"/>
                <a:cs typeface="Calibri"/>
              </a:rPr>
              <a:t>k</a:t>
            </a:r>
            <a:r>
              <a:rPr sz="2100" dirty="0">
                <a:latin typeface="Calibri"/>
                <a:cs typeface="Calibri"/>
              </a:rPr>
              <a:t>an  </a:t>
            </a:r>
            <a:r>
              <a:rPr sz="2100" spc="-25" dirty="0">
                <a:latin typeface="Calibri"/>
                <a:cs typeface="Calibri"/>
              </a:rPr>
              <a:t>system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gugur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0046" y="461899"/>
            <a:ext cx="72828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Adaptive</a:t>
            </a:r>
            <a:r>
              <a:rPr spc="-15" dirty="0"/>
              <a:t> Directed </a:t>
            </a:r>
            <a:r>
              <a:rPr spc="-10" dirty="0"/>
              <a:t>Acyclic </a:t>
            </a:r>
            <a:r>
              <a:rPr spc="-15" dirty="0"/>
              <a:t>Graph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261"/>
            <a:ext cx="8047990" cy="3148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38175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Perbaikan </a:t>
            </a:r>
            <a:r>
              <a:rPr sz="3200" spc="-5" dirty="0">
                <a:latin typeface="Calibri"/>
                <a:cs typeface="Calibri"/>
              </a:rPr>
              <a:t>dari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DDAG,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dengan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cara 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membalikan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grafik,</a:t>
            </a:r>
            <a:r>
              <a:rPr sz="3200" spc="-5" dirty="0">
                <a:latin typeface="Calibri"/>
                <a:cs typeface="Calibri"/>
              </a:rPr>
              <a:t> missal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8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kelas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yang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akan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diklasifikasi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maka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diawal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akan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ada 4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klasifikasi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Kelas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yang</a:t>
            </a:r>
            <a:r>
              <a:rPr sz="3200" spc="-10" dirty="0">
                <a:latin typeface="Calibri"/>
                <a:cs typeface="Calibri"/>
              </a:rPr>
              <a:t> terpilih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telah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menang </a:t>
            </a:r>
            <a:r>
              <a:rPr sz="3200" spc="-10" dirty="0">
                <a:latin typeface="Calibri"/>
                <a:cs typeface="Calibri"/>
              </a:rPr>
              <a:t>beberapa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kali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Lebih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tahan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terhadap </a:t>
            </a:r>
            <a:r>
              <a:rPr sz="3200" spc="-10" dirty="0">
                <a:latin typeface="Calibri"/>
                <a:cs typeface="Calibri"/>
              </a:rPr>
              <a:t>urutan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0808" y="3304032"/>
            <a:ext cx="3285743" cy="21854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2097" y="461899"/>
            <a:ext cx="14808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85" dirty="0"/>
              <a:t>K</a:t>
            </a:r>
            <a:r>
              <a:rPr dirty="0"/>
              <a:t>ernel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425" y="2283079"/>
            <a:ext cx="5836258" cy="211370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7542" y="5014721"/>
            <a:ext cx="444627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spc="-5" dirty="0">
                <a:latin typeface="Calibri"/>
                <a:cs typeface="Calibri"/>
              </a:rPr>
              <a:t>https://miro.medium.com/max/1676/0*5AtpuJ7X08V4zc9f.png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8326" y="461899"/>
            <a:ext cx="39300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Jenis-jenis</a:t>
            </a:r>
            <a:r>
              <a:rPr spc="-35" dirty="0"/>
              <a:t> </a:t>
            </a:r>
            <a:r>
              <a:rPr spc="-15" dirty="0"/>
              <a:t>Kernel</a:t>
            </a:r>
          </a:p>
        </p:txBody>
      </p:sp>
      <p:sp>
        <p:nvSpPr>
          <p:cNvPr id="3" name="object 3"/>
          <p:cNvSpPr/>
          <p:nvPr/>
        </p:nvSpPr>
        <p:spPr>
          <a:xfrm>
            <a:off x="3490721" y="1744345"/>
            <a:ext cx="1063625" cy="377190"/>
          </a:xfrm>
          <a:custGeom>
            <a:avLst/>
            <a:gdLst/>
            <a:ahLst/>
            <a:cxnLst/>
            <a:rect l="l" t="t" r="r" b="b"/>
            <a:pathLst>
              <a:path w="1063625" h="377189">
                <a:moveTo>
                  <a:pt x="943355" y="0"/>
                </a:moveTo>
                <a:lnTo>
                  <a:pt x="937894" y="15366"/>
                </a:lnTo>
                <a:lnTo>
                  <a:pt x="959778" y="24818"/>
                </a:lnTo>
                <a:lnTo>
                  <a:pt x="978566" y="37925"/>
                </a:lnTo>
                <a:lnTo>
                  <a:pt x="1006855" y="75056"/>
                </a:lnTo>
                <a:lnTo>
                  <a:pt x="1023604" y="125142"/>
                </a:lnTo>
                <a:lnTo>
                  <a:pt x="1029207" y="186562"/>
                </a:lnTo>
                <a:lnTo>
                  <a:pt x="1027805" y="219805"/>
                </a:lnTo>
                <a:lnTo>
                  <a:pt x="1016617" y="277145"/>
                </a:lnTo>
                <a:lnTo>
                  <a:pt x="994161" y="321941"/>
                </a:lnTo>
                <a:lnTo>
                  <a:pt x="960010" y="352143"/>
                </a:lnTo>
                <a:lnTo>
                  <a:pt x="938529" y="361695"/>
                </a:lnTo>
                <a:lnTo>
                  <a:pt x="943355" y="376935"/>
                </a:lnTo>
                <a:lnTo>
                  <a:pt x="994695" y="352853"/>
                </a:lnTo>
                <a:lnTo>
                  <a:pt x="1032510" y="311150"/>
                </a:lnTo>
                <a:lnTo>
                  <a:pt x="1055766" y="255206"/>
                </a:lnTo>
                <a:lnTo>
                  <a:pt x="1063498" y="188594"/>
                </a:lnTo>
                <a:lnTo>
                  <a:pt x="1061565" y="154070"/>
                </a:lnTo>
                <a:lnTo>
                  <a:pt x="1046031" y="92833"/>
                </a:lnTo>
                <a:lnTo>
                  <a:pt x="1015168" y="42969"/>
                </a:lnTo>
                <a:lnTo>
                  <a:pt x="970643" y="9909"/>
                </a:lnTo>
                <a:lnTo>
                  <a:pt x="943355" y="0"/>
                </a:lnTo>
                <a:close/>
              </a:path>
              <a:path w="1063625" h="377189">
                <a:moveTo>
                  <a:pt x="120141" y="0"/>
                </a:moveTo>
                <a:lnTo>
                  <a:pt x="68897" y="24225"/>
                </a:lnTo>
                <a:lnTo>
                  <a:pt x="30987" y="66166"/>
                </a:lnTo>
                <a:lnTo>
                  <a:pt x="7731" y="122142"/>
                </a:lnTo>
                <a:lnTo>
                  <a:pt x="0" y="188594"/>
                </a:lnTo>
                <a:lnTo>
                  <a:pt x="1930" y="223246"/>
                </a:lnTo>
                <a:lnTo>
                  <a:pt x="17412" y="284499"/>
                </a:lnTo>
                <a:lnTo>
                  <a:pt x="48150" y="334198"/>
                </a:lnTo>
                <a:lnTo>
                  <a:pt x="92763" y="367103"/>
                </a:lnTo>
                <a:lnTo>
                  <a:pt x="120141" y="376935"/>
                </a:lnTo>
                <a:lnTo>
                  <a:pt x="124967" y="361695"/>
                </a:lnTo>
                <a:lnTo>
                  <a:pt x="103487" y="352143"/>
                </a:lnTo>
                <a:lnTo>
                  <a:pt x="84947" y="338899"/>
                </a:lnTo>
                <a:lnTo>
                  <a:pt x="56641" y="301243"/>
                </a:lnTo>
                <a:lnTo>
                  <a:pt x="39893" y="249999"/>
                </a:lnTo>
                <a:lnTo>
                  <a:pt x="34289" y="186562"/>
                </a:lnTo>
                <a:lnTo>
                  <a:pt x="35692" y="154441"/>
                </a:lnTo>
                <a:lnTo>
                  <a:pt x="46880" y="98677"/>
                </a:lnTo>
                <a:lnTo>
                  <a:pt x="69361" y="54675"/>
                </a:lnTo>
                <a:lnTo>
                  <a:pt x="103755" y="24818"/>
                </a:lnTo>
                <a:lnTo>
                  <a:pt x="125475" y="15366"/>
                </a:lnTo>
                <a:lnTo>
                  <a:pt x="1201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17616" y="1835023"/>
            <a:ext cx="205740" cy="382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50" spc="215" dirty="0">
                <a:latin typeface="Cambria Math"/>
                <a:cs typeface="Cambria Math"/>
              </a:rPr>
              <a:t>𝑘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0540" y="1628597"/>
            <a:ext cx="53111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114040" algn="l"/>
                <a:tab pos="4191000" algn="l"/>
              </a:tabLst>
            </a:pPr>
            <a:r>
              <a:rPr sz="3200" spc="-5" dirty="0">
                <a:latin typeface="Calibri"/>
                <a:cs typeface="Calibri"/>
              </a:rPr>
              <a:t>1.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Kernel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Linier,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dirty="0">
                <a:latin typeface="Cambria Math"/>
                <a:cs typeface="Cambria Math"/>
              </a:rPr>
              <a:t>𝐾	</a:t>
            </a:r>
            <a:r>
              <a:rPr sz="3200" spc="40" dirty="0">
                <a:latin typeface="Cambria Math"/>
                <a:cs typeface="Cambria Math"/>
              </a:rPr>
              <a:t>𝑥,</a:t>
            </a:r>
            <a:r>
              <a:rPr sz="3200" spc="-165" dirty="0">
                <a:latin typeface="Cambria Math"/>
                <a:cs typeface="Cambria Math"/>
              </a:rPr>
              <a:t> </a:t>
            </a:r>
            <a:r>
              <a:rPr sz="3200" spc="40" dirty="0">
                <a:latin typeface="Cambria Math"/>
                <a:cs typeface="Cambria Math"/>
              </a:rPr>
              <a:t>𝑥</a:t>
            </a:r>
            <a:r>
              <a:rPr sz="3525" spc="60" baseline="-15366" dirty="0">
                <a:latin typeface="Cambria Math"/>
                <a:cs typeface="Cambria Math"/>
              </a:rPr>
              <a:t>𝑘	</a:t>
            </a:r>
            <a:r>
              <a:rPr sz="3200" dirty="0">
                <a:latin typeface="Cambria Math"/>
                <a:cs typeface="Cambria Math"/>
              </a:rPr>
              <a:t>=</a:t>
            </a:r>
            <a:r>
              <a:rPr sz="3200" spc="110" dirty="0">
                <a:latin typeface="Cambria Math"/>
                <a:cs typeface="Cambria Math"/>
              </a:rPr>
              <a:t> </a:t>
            </a:r>
            <a:r>
              <a:rPr sz="3200" spc="140" dirty="0">
                <a:latin typeface="Cambria Math"/>
                <a:cs typeface="Cambria Math"/>
              </a:rPr>
              <a:t>𝑥</a:t>
            </a:r>
            <a:r>
              <a:rPr sz="3525" spc="209" baseline="29550" dirty="0">
                <a:latin typeface="Cambria Math"/>
                <a:cs typeface="Cambria Math"/>
              </a:rPr>
              <a:t>𝑇</a:t>
            </a:r>
            <a:r>
              <a:rPr sz="3200" spc="140" dirty="0">
                <a:latin typeface="Cambria Math"/>
                <a:cs typeface="Cambria Math"/>
              </a:rPr>
              <a:t>𝑥</a:t>
            </a:r>
            <a:endParaRPr sz="3200">
              <a:latin typeface="Cambria Math"/>
              <a:cs typeface="Cambria Math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38650" y="2507869"/>
            <a:ext cx="1063625" cy="377190"/>
          </a:xfrm>
          <a:custGeom>
            <a:avLst/>
            <a:gdLst/>
            <a:ahLst/>
            <a:cxnLst/>
            <a:rect l="l" t="t" r="r" b="b"/>
            <a:pathLst>
              <a:path w="1063625" h="377189">
                <a:moveTo>
                  <a:pt x="943355" y="0"/>
                </a:moveTo>
                <a:lnTo>
                  <a:pt x="937895" y="15366"/>
                </a:lnTo>
                <a:lnTo>
                  <a:pt x="959778" y="24818"/>
                </a:lnTo>
                <a:lnTo>
                  <a:pt x="978566" y="37925"/>
                </a:lnTo>
                <a:lnTo>
                  <a:pt x="1006855" y="75056"/>
                </a:lnTo>
                <a:lnTo>
                  <a:pt x="1023604" y="125142"/>
                </a:lnTo>
                <a:lnTo>
                  <a:pt x="1029208" y="186562"/>
                </a:lnTo>
                <a:lnTo>
                  <a:pt x="1027805" y="219805"/>
                </a:lnTo>
                <a:lnTo>
                  <a:pt x="1016617" y="277145"/>
                </a:lnTo>
                <a:lnTo>
                  <a:pt x="994161" y="321941"/>
                </a:lnTo>
                <a:lnTo>
                  <a:pt x="960010" y="352143"/>
                </a:lnTo>
                <a:lnTo>
                  <a:pt x="938529" y="361695"/>
                </a:lnTo>
                <a:lnTo>
                  <a:pt x="943355" y="376935"/>
                </a:lnTo>
                <a:lnTo>
                  <a:pt x="994695" y="352853"/>
                </a:lnTo>
                <a:lnTo>
                  <a:pt x="1032510" y="311150"/>
                </a:lnTo>
                <a:lnTo>
                  <a:pt x="1055766" y="255206"/>
                </a:lnTo>
                <a:lnTo>
                  <a:pt x="1063498" y="188594"/>
                </a:lnTo>
                <a:lnTo>
                  <a:pt x="1061565" y="154070"/>
                </a:lnTo>
                <a:lnTo>
                  <a:pt x="1046031" y="92833"/>
                </a:lnTo>
                <a:lnTo>
                  <a:pt x="1015168" y="42969"/>
                </a:lnTo>
                <a:lnTo>
                  <a:pt x="970643" y="9909"/>
                </a:lnTo>
                <a:lnTo>
                  <a:pt x="943355" y="0"/>
                </a:lnTo>
                <a:close/>
              </a:path>
              <a:path w="1063625" h="377189">
                <a:moveTo>
                  <a:pt x="120141" y="0"/>
                </a:moveTo>
                <a:lnTo>
                  <a:pt x="68897" y="24225"/>
                </a:lnTo>
                <a:lnTo>
                  <a:pt x="30987" y="66166"/>
                </a:lnTo>
                <a:lnTo>
                  <a:pt x="7731" y="122142"/>
                </a:lnTo>
                <a:lnTo>
                  <a:pt x="0" y="188594"/>
                </a:lnTo>
                <a:lnTo>
                  <a:pt x="1930" y="223246"/>
                </a:lnTo>
                <a:lnTo>
                  <a:pt x="17412" y="284499"/>
                </a:lnTo>
                <a:lnTo>
                  <a:pt x="48150" y="334198"/>
                </a:lnTo>
                <a:lnTo>
                  <a:pt x="92763" y="367103"/>
                </a:lnTo>
                <a:lnTo>
                  <a:pt x="120141" y="376935"/>
                </a:lnTo>
                <a:lnTo>
                  <a:pt x="124967" y="361695"/>
                </a:lnTo>
                <a:lnTo>
                  <a:pt x="103487" y="352143"/>
                </a:lnTo>
                <a:lnTo>
                  <a:pt x="84947" y="338899"/>
                </a:lnTo>
                <a:lnTo>
                  <a:pt x="56641" y="301243"/>
                </a:lnTo>
                <a:lnTo>
                  <a:pt x="39893" y="249999"/>
                </a:lnTo>
                <a:lnTo>
                  <a:pt x="34289" y="186562"/>
                </a:lnTo>
                <a:lnTo>
                  <a:pt x="35692" y="154441"/>
                </a:lnTo>
                <a:lnTo>
                  <a:pt x="46880" y="98677"/>
                </a:lnTo>
                <a:lnTo>
                  <a:pt x="69361" y="54675"/>
                </a:lnTo>
                <a:lnTo>
                  <a:pt x="103755" y="24818"/>
                </a:lnTo>
                <a:lnTo>
                  <a:pt x="125475" y="15366"/>
                </a:lnTo>
                <a:lnTo>
                  <a:pt x="1201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151501" y="2584830"/>
            <a:ext cx="205740" cy="382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50" spc="215" dirty="0">
                <a:latin typeface="Cambria Math"/>
                <a:cs typeface="Cambria Math"/>
              </a:rPr>
              <a:t>𝑘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02863" y="2451354"/>
            <a:ext cx="1678305" cy="491490"/>
          </a:xfrm>
          <a:custGeom>
            <a:avLst/>
            <a:gdLst/>
            <a:ahLst/>
            <a:cxnLst/>
            <a:rect l="l" t="t" r="r" b="b"/>
            <a:pathLst>
              <a:path w="1678304" h="491489">
                <a:moveTo>
                  <a:pt x="1548759" y="0"/>
                </a:moveTo>
                <a:lnTo>
                  <a:pt x="1543806" y="16256"/>
                </a:lnTo>
                <a:lnTo>
                  <a:pt x="1566356" y="27971"/>
                </a:lnTo>
                <a:lnTo>
                  <a:pt x="1586001" y="45021"/>
                </a:lnTo>
                <a:lnTo>
                  <a:pt x="1616577" y="95123"/>
                </a:lnTo>
                <a:lnTo>
                  <a:pt x="1635150" y="163210"/>
                </a:lnTo>
                <a:lnTo>
                  <a:pt x="1639794" y="202725"/>
                </a:lnTo>
                <a:lnTo>
                  <a:pt x="1641342" y="245872"/>
                </a:lnTo>
                <a:lnTo>
                  <a:pt x="1639794" y="288996"/>
                </a:lnTo>
                <a:lnTo>
                  <a:pt x="1635150" y="328453"/>
                </a:lnTo>
                <a:lnTo>
                  <a:pt x="1616577" y="396367"/>
                </a:lnTo>
                <a:lnTo>
                  <a:pt x="1586001" y="446468"/>
                </a:lnTo>
                <a:lnTo>
                  <a:pt x="1543806" y="475234"/>
                </a:lnTo>
                <a:lnTo>
                  <a:pt x="1548759" y="491490"/>
                </a:lnTo>
                <a:lnTo>
                  <a:pt x="1603607" y="462216"/>
                </a:lnTo>
                <a:lnTo>
                  <a:pt x="1644263" y="407035"/>
                </a:lnTo>
                <a:lnTo>
                  <a:pt x="1659005" y="371385"/>
                </a:lnTo>
                <a:lnTo>
                  <a:pt x="1669520" y="332628"/>
                </a:lnTo>
                <a:lnTo>
                  <a:pt x="1675820" y="290752"/>
                </a:lnTo>
                <a:lnTo>
                  <a:pt x="1677918" y="245745"/>
                </a:lnTo>
                <a:lnTo>
                  <a:pt x="1675820" y="200717"/>
                </a:lnTo>
                <a:lnTo>
                  <a:pt x="1669520" y="158797"/>
                </a:lnTo>
                <a:lnTo>
                  <a:pt x="1659005" y="119997"/>
                </a:lnTo>
                <a:lnTo>
                  <a:pt x="1644263" y="84328"/>
                </a:lnTo>
                <a:lnTo>
                  <a:pt x="1603607" y="29210"/>
                </a:lnTo>
                <a:lnTo>
                  <a:pt x="1577951" y="11354"/>
                </a:lnTo>
                <a:lnTo>
                  <a:pt x="1548759" y="0"/>
                </a:lnTo>
                <a:close/>
              </a:path>
              <a:path w="1678304" h="491489">
                <a:moveTo>
                  <a:pt x="129026" y="0"/>
                </a:moveTo>
                <a:lnTo>
                  <a:pt x="74177" y="29210"/>
                </a:lnTo>
                <a:lnTo>
                  <a:pt x="33522" y="84328"/>
                </a:lnTo>
                <a:lnTo>
                  <a:pt x="18853" y="119997"/>
                </a:lnTo>
                <a:lnTo>
                  <a:pt x="8376" y="158797"/>
                </a:lnTo>
                <a:lnTo>
                  <a:pt x="2089" y="200717"/>
                </a:lnTo>
                <a:lnTo>
                  <a:pt x="0" y="245872"/>
                </a:lnTo>
                <a:lnTo>
                  <a:pt x="2089" y="290752"/>
                </a:lnTo>
                <a:lnTo>
                  <a:pt x="8376" y="332628"/>
                </a:lnTo>
                <a:lnTo>
                  <a:pt x="18853" y="371385"/>
                </a:lnTo>
                <a:lnTo>
                  <a:pt x="33522" y="407035"/>
                </a:lnTo>
                <a:lnTo>
                  <a:pt x="74177" y="462216"/>
                </a:lnTo>
                <a:lnTo>
                  <a:pt x="129026" y="491490"/>
                </a:lnTo>
                <a:lnTo>
                  <a:pt x="134106" y="475234"/>
                </a:lnTo>
                <a:lnTo>
                  <a:pt x="111482" y="463518"/>
                </a:lnTo>
                <a:lnTo>
                  <a:pt x="91799" y="446468"/>
                </a:lnTo>
                <a:lnTo>
                  <a:pt x="61208" y="396367"/>
                </a:lnTo>
                <a:lnTo>
                  <a:pt x="42634" y="328453"/>
                </a:lnTo>
                <a:lnTo>
                  <a:pt x="37990" y="288996"/>
                </a:lnTo>
                <a:lnTo>
                  <a:pt x="36447" y="245745"/>
                </a:lnTo>
                <a:lnTo>
                  <a:pt x="37990" y="202725"/>
                </a:lnTo>
                <a:lnTo>
                  <a:pt x="42634" y="163210"/>
                </a:lnTo>
                <a:lnTo>
                  <a:pt x="61208" y="95123"/>
                </a:lnTo>
                <a:lnTo>
                  <a:pt x="91799" y="45021"/>
                </a:lnTo>
                <a:lnTo>
                  <a:pt x="134106" y="16256"/>
                </a:lnTo>
                <a:lnTo>
                  <a:pt x="1290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449948" y="2598547"/>
            <a:ext cx="205740" cy="382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50" spc="215" dirty="0">
                <a:latin typeface="Cambria Math"/>
                <a:cs typeface="Cambria Math"/>
              </a:rPr>
              <a:t>𝑘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540" y="2392807"/>
            <a:ext cx="71755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4061460" algn="l"/>
                <a:tab pos="5140960" algn="l"/>
                <a:tab pos="5739765" algn="l"/>
              </a:tabLst>
            </a:pPr>
            <a:r>
              <a:rPr sz="3200" spc="-5" dirty="0">
                <a:latin typeface="Calibri"/>
                <a:cs typeface="Calibri"/>
              </a:rPr>
              <a:t>2.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Kernel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Polynomial,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dirty="0">
                <a:latin typeface="Cambria Math"/>
                <a:cs typeface="Cambria Math"/>
              </a:rPr>
              <a:t>𝐾	</a:t>
            </a:r>
            <a:r>
              <a:rPr sz="3200" spc="45" dirty="0">
                <a:latin typeface="Cambria Math"/>
                <a:cs typeface="Cambria Math"/>
              </a:rPr>
              <a:t>𝑥,</a:t>
            </a:r>
            <a:r>
              <a:rPr sz="3200" spc="-17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𝑥	=	</a:t>
            </a:r>
            <a:r>
              <a:rPr sz="3200" spc="140" dirty="0">
                <a:latin typeface="Cambria Math"/>
                <a:cs typeface="Cambria Math"/>
              </a:rPr>
              <a:t>𝑥</a:t>
            </a:r>
            <a:r>
              <a:rPr sz="3525" spc="209" baseline="29550" dirty="0">
                <a:latin typeface="Cambria Math"/>
                <a:cs typeface="Cambria Math"/>
              </a:rPr>
              <a:t>𝑇</a:t>
            </a:r>
            <a:r>
              <a:rPr sz="3200" spc="140" dirty="0">
                <a:latin typeface="Cambria Math"/>
                <a:cs typeface="Cambria Math"/>
              </a:rPr>
              <a:t>𝑥</a:t>
            </a:r>
            <a:r>
              <a:rPr sz="3200" spc="4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+</a:t>
            </a:r>
            <a:r>
              <a:rPr sz="3200" spc="-3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1</a:t>
            </a:r>
            <a:endParaRPr sz="32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05166" y="2232786"/>
            <a:ext cx="215900" cy="382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50" spc="229" dirty="0">
                <a:latin typeface="Cambria Math"/>
                <a:cs typeface="Cambria Math"/>
              </a:rPr>
              <a:t>𝑑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5940" y="3000578"/>
            <a:ext cx="76225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Calibri"/>
                <a:cs typeface="Calibri"/>
              </a:rPr>
              <a:t>3.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Kernel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Gaussian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(radial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basis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function,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RBF),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55597" y="3775836"/>
            <a:ext cx="1063625" cy="377190"/>
          </a:xfrm>
          <a:custGeom>
            <a:avLst/>
            <a:gdLst/>
            <a:ahLst/>
            <a:cxnLst/>
            <a:rect l="l" t="t" r="r" b="b"/>
            <a:pathLst>
              <a:path w="1063625" h="377189">
                <a:moveTo>
                  <a:pt x="943356" y="0"/>
                </a:moveTo>
                <a:lnTo>
                  <a:pt x="937895" y="15367"/>
                </a:lnTo>
                <a:lnTo>
                  <a:pt x="959778" y="24818"/>
                </a:lnTo>
                <a:lnTo>
                  <a:pt x="978566" y="37925"/>
                </a:lnTo>
                <a:lnTo>
                  <a:pt x="1006856" y="75056"/>
                </a:lnTo>
                <a:lnTo>
                  <a:pt x="1023604" y="125142"/>
                </a:lnTo>
                <a:lnTo>
                  <a:pt x="1029208" y="186562"/>
                </a:lnTo>
                <a:lnTo>
                  <a:pt x="1027805" y="219805"/>
                </a:lnTo>
                <a:lnTo>
                  <a:pt x="1016617" y="277145"/>
                </a:lnTo>
                <a:lnTo>
                  <a:pt x="994161" y="321941"/>
                </a:lnTo>
                <a:lnTo>
                  <a:pt x="960010" y="352143"/>
                </a:lnTo>
                <a:lnTo>
                  <a:pt x="938529" y="361695"/>
                </a:lnTo>
                <a:lnTo>
                  <a:pt x="943356" y="376936"/>
                </a:lnTo>
                <a:lnTo>
                  <a:pt x="994695" y="352853"/>
                </a:lnTo>
                <a:lnTo>
                  <a:pt x="1032510" y="311150"/>
                </a:lnTo>
                <a:lnTo>
                  <a:pt x="1055766" y="255206"/>
                </a:lnTo>
                <a:lnTo>
                  <a:pt x="1063498" y="188594"/>
                </a:lnTo>
                <a:lnTo>
                  <a:pt x="1061565" y="154070"/>
                </a:lnTo>
                <a:lnTo>
                  <a:pt x="1046031" y="92833"/>
                </a:lnTo>
                <a:lnTo>
                  <a:pt x="1015168" y="42969"/>
                </a:lnTo>
                <a:lnTo>
                  <a:pt x="970643" y="9909"/>
                </a:lnTo>
                <a:lnTo>
                  <a:pt x="943356" y="0"/>
                </a:lnTo>
                <a:close/>
              </a:path>
              <a:path w="1063625" h="377189">
                <a:moveTo>
                  <a:pt x="120142" y="0"/>
                </a:moveTo>
                <a:lnTo>
                  <a:pt x="68897" y="24225"/>
                </a:lnTo>
                <a:lnTo>
                  <a:pt x="30988" y="66167"/>
                </a:lnTo>
                <a:lnTo>
                  <a:pt x="7731" y="122142"/>
                </a:lnTo>
                <a:lnTo>
                  <a:pt x="0" y="188594"/>
                </a:lnTo>
                <a:lnTo>
                  <a:pt x="1930" y="223246"/>
                </a:lnTo>
                <a:lnTo>
                  <a:pt x="17412" y="284499"/>
                </a:lnTo>
                <a:lnTo>
                  <a:pt x="48150" y="334198"/>
                </a:lnTo>
                <a:lnTo>
                  <a:pt x="92763" y="367103"/>
                </a:lnTo>
                <a:lnTo>
                  <a:pt x="120142" y="376936"/>
                </a:lnTo>
                <a:lnTo>
                  <a:pt x="124968" y="361695"/>
                </a:lnTo>
                <a:lnTo>
                  <a:pt x="103487" y="352143"/>
                </a:lnTo>
                <a:lnTo>
                  <a:pt x="84947" y="338899"/>
                </a:lnTo>
                <a:lnTo>
                  <a:pt x="56642" y="301244"/>
                </a:lnTo>
                <a:lnTo>
                  <a:pt x="39893" y="249999"/>
                </a:lnTo>
                <a:lnTo>
                  <a:pt x="34290" y="186562"/>
                </a:lnTo>
                <a:lnTo>
                  <a:pt x="35692" y="154441"/>
                </a:lnTo>
                <a:lnTo>
                  <a:pt x="46880" y="98677"/>
                </a:lnTo>
                <a:lnTo>
                  <a:pt x="69361" y="54675"/>
                </a:lnTo>
                <a:lnTo>
                  <a:pt x="103755" y="24818"/>
                </a:lnTo>
                <a:lnTo>
                  <a:pt x="125476" y="15367"/>
                </a:lnTo>
                <a:lnTo>
                  <a:pt x="1201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86332" y="3661028"/>
            <a:ext cx="26530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02284" algn="l"/>
                <a:tab pos="1581785" algn="l"/>
              </a:tabLst>
            </a:pPr>
            <a:r>
              <a:rPr sz="3200" dirty="0">
                <a:latin typeface="Cambria Math"/>
                <a:cs typeface="Cambria Math"/>
              </a:rPr>
              <a:t>𝐾	</a:t>
            </a:r>
            <a:r>
              <a:rPr sz="3200" spc="45" dirty="0">
                <a:latin typeface="Cambria Math"/>
                <a:cs typeface="Cambria Math"/>
              </a:rPr>
              <a:t>𝑥,</a:t>
            </a:r>
            <a:r>
              <a:rPr sz="3200" spc="-175" dirty="0">
                <a:latin typeface="Cambria Math"/>
                <a:cs typeface="Cambria Math"/>
              </a:rPr>
              <a:t> </a:t>
            </a:r>
            <a:r>
              <a:rPr sz="3200" spc="40" dirty="0">
                <a:latin typeface="Cambria Math"/>
                <a:cs typeface="Cambria Math"/>
              </a:rPr>
              <a:t>𝑥</a:t>
            </a:r>
            <a:r>
              <a:rPr sz="3525" spc="60" baseline="-15366" dirty="0">
                <a:latin typeface="Cambria Math"/>
                <a:cs typeface="Cambria Math"/>
              </a:rPr>
              <a:t>𝑘	</a:t>
            </a:r>
            <a:r>
              <a:rPr sz="3200" dirty="0">
                <a:latin typeface="Cambria Math"/>
                <a:cs typeface="Cambria Math"/>
              </a:rPr>
              <a:t>=</a:t>
            </a:r>
            <a:r>
              <a:rPr sz="3200" spc="110" dirty="0">
                <a:latin typeface="Cambria Math"/>
                <a:cs typeface="Cambria Math"/>
              </a:rPr>
              <a:t> </a:t>
            </a:r>
            <a:r>
              <a:rPr sz="3200" spc="-15" dirty="0">
                <a:latin typeface="Cambria Math"/>
                <a:cs typeface="Cambria Math"/>
              </a:rPr>
              <a:t>exp</a:t>
            </a:r>
            <a:endParaRPr sz="3200">
              <a:latin typeface="Cambria Math"/>
              <a:cs typeface="Cambria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701669" y="3622166"/>
            <a:ext cx="1758950" cy="678815"/>
          </a:xfrm>
          <a:custGeom>
            <a:avLst/>
            <a:gdLst/>
            <a:ahLst/>
            <a:cxnLst/>
            <a:rect l="l" t="t" r="r" b="b"/>
            <a:pathLst>
              <a:path w="1758950" h="678814">
                <a:moveTo>
                  <a:pt x="151384" y="22987"/>
                </a:moveTo>
                <a:lnTo>
                  <a:pt x="113372" y="27520"/>
                </a:lnTo>
                <a:lnTo>
                  <a:pt x="85255" y="55003"/>
                </a:lnTo>
                <a:lnTo>
                  <a:pt x="60553" y="89522"/>
                </a:lnTo>
                <a:lnTo>
                  <a:pt x="39243" y="131064"/>
                </a:lnTo>
                <a:lnTo>
                  <a:pt x="22072" y="178130"/>
                </a:lnTo>
                <a:lnTo>
                  <a:pt x="9804" y="229031"/>
                </a:lnTo>
                <a:lnTo>
                  <a:pt x="2451" y="283819"/>
                </a:lnTo>
                <a:lnTo>
                  <a:pt x="0" y="342519"/>
                </a:lnTo>
                <a:lnTo>
                  <a:pt x="2451" y="400888"/>
                </a:lnTo>
                <a:lnTo>
                  <a:pt x="9804" y="455574"/>
                </a:lnTo>
                <a:lnTo>
                  <a:pt x="22072" y="506564"/>
                </a:lnTo>
                <a:lnTo>
                  <a:pt x="39243" y="553847"/>
                </a:lnTo>
                <a:lnTo>
                  <a:pt x="60553" y="595769"/>
                </a:lnTo>
                <a:lnTo>
                  <a:pt x="85255" y="630466"/>
                </a:lnTo>
                <a:lnTo>
                  <a:pt x="113372" y="657974"/>
                </a:lnTo>
                <a:lnTo>
                  <a:pt x="144907" y="678307"/>
                </a:lnTo>
                <a:lnTo>
                  <a:pt x="151384" y="662305"/>
                </a:lnTo>
                <a:lnTo>
                  <a:pt x="126161" y="641959"/>
                </a:lnTo>
                <a:lnTo>
                  <a:pt x="103847" y="615365"/>
                </a:lnTo>
                <a:lnTo>
                  <a:pt x="84442" y="582574"/>
                </a:lnTo>
                <a:lnTo>
                  <a:pt x="67945" y="543560"/>
                </a:lnTo>
                <a:lnTo>
                  <a:pt x="54838" y="499440"/>
                </a:lnTo>
                <a:lnTo>
                  <a:pt x="45478" y="451281"/>
                </a:lnTo>
                <a:lnTo>
                  <a:pt x="39839" y="399097"/>
                </a:lnTo>
                <a:lnTo>
                  <a:pt x="37973" y="342900"/>
                </a:lnTo>
                <a:lnTo>
                  <a:pt x="39865" y="285775"/>
                </a:lnTo>
                <a:lnTo>
                  <a:pt x="45567" y="233083"/>
                </a:lnTo>
                <a:lnTo>
                  <a:pt x="55054" y="184810"/>
                </a:lnTo>
                <a:lnTo>
                  <a:pt x="68326" y="140970"/>
                </a:lnTo>
                <a:lnTo>
                  <a:pt x="84874" y="102323"/>
                </a:lnTo>
                <a:lnTo>
                  <a:pt x="126403" y="43357"/>
                </a:lnTo>
                <a:lnTo>
                  <a:pt x="151384" y="22987"/>
                </a:lnTo>
                <a:close/>
              </a:path>
              <a:path w="1758950" h="678814">
                <a:moveTo>
                  <a:pt x="439293" y="0"/>
                </a:moveTo>
                <a:lnTo>
                  <a:pt x="416941" y="0"/>
                </a:lnTo>
                <a:lnTo>
                  <a:pt x="416941" y="270002"/>
                </a:lnTo>
                <a:lnTo>
                  <a:pt x="439293" y="270002"/>
                </a:lnTo>
                <a:lnTo>
                  <a:pt x="439293" y="0"/>
                </a:lnTo>
                <a:close/>
              </a:path>
              <a:path w="1758950" h="678814">
                <a:moveTo>
                  <a:pt x="502412" y="0"/>
                </a:moveTo>
                <a:lnTo>
                  <a:pt x="480060" y="0"/>
                </a:lnTo>
                <a:lnTo>
                  <a:pt x="480060" y="270002"/>
                </a:lnTo>
                <a:lnTo>
                  <a:pt x="502412" y="270002"/>
                </a:lnTo>
                <a:lnTo>
                  <a:pt x="502412" y="0"/>
                </a:lnTo>
                <a:close/>
              </a:path>
              <a:path w="1758950" h="678814">
                <a:moveTo>
                  <a:pt x="1338453" y="0"/>
                </a:moveTo>
                <a:lnTo>
                  <a:pt x="1316101" y="0"/>
                </a:lnTo>
                <a:lnTo>
                  <a:pt x="1316101" y="270002"/>
                </a:lnTo>
                <a:lnTo>
                  <a:pt x="1338453" y="270002"/>
                </a:lnTo>
                <a:lnTo>
                  <a:pt x="1338453" y="0"/>
                </a:lnTo>
                <a:close/>
              </a:path>
              <a:path w="1758950" h="678814">
                <a:moveTo>
                  <a:pt x="1401572" y="0"/>
                </a:moveTo>
                <a:lnTo>
                  <a:pt x="1379220" y="0"/>
                </a:lnTo>
                <a:lnTo>
                  <a:pt x="1379220" y="270002"/>
                </a:lnTo>
                <a:lnTo>
                  <a:pt x="1401572" y="270002"/>
                </a:lnTo>
                <a:lnTo>
                  <a:pt x="1401572" y="0"/>
                </a:lnTo>
                <a:close/>
              </a:path>
              <a:path w="1758950" h="678814">
                <a:moveTo>
                  <a:pt x="1594231" y="329565"/>
                </a:moveTo>
                <a:lnTo>
                  <a:pt x="164719" y="329565"/>
                </a:lnTo>
                <a:lnTo>
                  <a:pt x="164719" y="355473"/>
                </a:lnTo>
                <a:lnTo>
                  <a:pt x="1594231" y="355473"/>
                </a:lnTo>
                <a:lnTo>
                  <a:pt x="1594231" y="329565"/>
                </a:lnTo>
                <a:close/>
              </a:path>
              <a:path w="1758950" h="678814">
                <a:moveTo>
                  <a:pt x="1758696" y="342519"/>
                </a:moveTo>
                <a:lnTo>
                  <a:pt x="1756232" y="283819"/>
                </a:lnTo>
                <a:lnTo>
                  <a:pt x="1748878" y="229031"/>
                </a:lnTo>
                <a:lnTo>
                  <a:pt x="1736610" y="178130"/>
                </a:lnTo>
                <a:lnTo>
                  <a:pt x="1719453" y="131064"/>
                </a:lnTo>
                <a:lnTo>
                  <a:pt x="1698129" y="89522"/>
                </a:lnTo>
                <a:lnTo>
                  <a:pt x="1673415" y="54991"/>
                </a:lnTo>
                <a:lnTo>
                  <a:pt x="1645259" y="27520"/>
                </a:lnTo>
                <a:lnTo>
                  <a:pt x="1613662" y="7112"/>
                </a:lnTo>
                <a:lnTo>
                  <a:pt x="1607312" y="22987"/>
                </a:lnTo>
                <a:lnTo>
                  <a:pt x="1632356" y="43357"/>
                </a:lnTo>
                <a:lnTo>
                  <a:pt x="1654568" y="69786"/>
                </a:lnTo>
                <a:lnTo>
                  <a:pt x="1690497" y="140970"/>
                </a:lnTo>
                <a:lnTo>
                  <a:pt x="1703755" y="184810"/>
                </a:lnTo>
                <a:lnTo>
                  <a:pt x="1713242" y="233083"/>
                </a:lnTo>
                <a:lnTo>
                  <a:pt x="1718945" y="285775"/>
                </a:lnTo>
                <a:lnTo>
                  <a:pt x="1720850" y="342900"/>
                </a:lnTo>
                <a:lnTo>
                  <a:pt x="1718957" y="399097"/>
                </a:lnTo>
                <a:lnTo>
                  <a:pt x="1713318" y="451281"/>
                </a:lnTo>
                <a:lnTo>
                  <a:pt x="1703908" y="499440"/>
                </a:lnTo>
                <a:lnTo>
                  <a:pt x="1690751" y="543560"/>
                </a:lnTo>
                <a:lnTo>
                  <a:pt x="1674241" y="582574"/>
                </a:lnTo>
                <a:lnTo>
                  <a:pt x="1654835" y="615365"/>
                </a:lnTo>
                <a:lnTo>
                  <a:pt x="1607312" y="662305"/>
                </a:lnTo>
                <a:lnTo>
                  <a:pt x="1613662" y="678307"/>
                </a:lnTo>
                <a:lnTo>
                  <a:pt x="1673402" y="630466"/>
                </a:lnTo>
                <a:lnTo>
                  <a:pt x="1698129" y="595769"/>
                </a:lnTo>
                <a:lnTo>
                  <a:pt x="1719453" y="553847"/>
                </a:lnTo>
                <a:lnTo>
                  <a:pt x="1736610" y="506564"/>
                </a:lnTo>
                <a:lnTo>
                  <a:pt x="1748878" y="455574"/>
                </a:lnTo>
                <a:lnTo>
                  <a:pt x="1756232" y="400888"/>
                </a:lnTo>
                <a:lnTo>
                  <a:pt x="1758696" y="3425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828922" y="3533013"/>
            <a:ext cx="1179830" cy="382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410845" algn="l"/>
              </a:tabLst>
            </a:pPr>
            <a:r>
              <a:rPr sz="2350" spc="-55" dirty="0">
                <a:latin typeface="Cambria Math"/>
                <a:cs typeface="Cambria Math"/>
              </a:rPr>
              <a:t>−	</a:t>
            </a:r>
            <a:r>
              <a:rPr sz="2350" spc="105" dirty="0">
                <a:latin typeface="Cambria Math"/>
                <a:cs typeface="Cambria Math"/>
              </a:rPr>
              <a:t>𝑥−𝑥</a:t>
            </a:r>
            <a:r>
              <a:rPr sz="2850" spc="157" baseline="-14619" dirty="0">
                <a:latin typeface="Cambria Math"/>
                <a:cs typeface="Cambria Math"/>
              </a:rPr>
              <a:t>𝑘</a:t>
            </a:r>
            <a:endParaRPr sz="2850" baseline="-14619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27116" y="3478148"/>
            <a:ext cx="170815" cy="3181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00" spc="85" dirty="0">
                <a:latin typeface="Cambria Math"/>
                <a:cs typeface="Cambria Math"/>
              </a:rPr>
              <a:t>2</a:t>
            </a:r>
            <a:endParaRPr sz="190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63846" y="3885057"/>
            <a:ext cx="424180" cy="382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525" spc="225" baseline="-16548" dirty="0">
                <a:latin typeface="Cambria Math"/>
                <a:cs typeface="Cambria Math"/>
              </a:rPr>
              <a:t>𝜎</a:t>
            </a:r>
            <a:r>
              <a:rPr sz="1900" spc="150" dirty="0">
                <a:latin typeface="Cambria Math"/>
                <a:cs typeface="Cambria Math"/>
              </a:rPr>
              <a:t>2</a:t>
            </a:r>
            <a:endParaRPr sz="1900">
              <a:latin typeface="Cambria Math"/>
              <a:cs typeface="Cambria Math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900678" y="4527169"/>
            <a:ext cx="1063625" cy="377190"/>
          </a:xfrm>
          <a:custGeom>
            <a:avLst/>
            <a:gdLst/>
            <a:ahLst/>
            <a:cxnLst/>
            <a:rect l="l" t="t" r="r" b="b"/>
            <a:pathLst>
              <a:path w="1063625" h="377189">
                <a:moveTo>
                  <a:pt x="943356" y="0"/>
                </a:moveTo>
                <a:lnTo>
                  <a:pt x="937895" y="15366"/>
                </a:lnTo>
                <a:lnTo>
                  <a:pt x="959778" y="24818"/>
                </a:lnTo>
                <a:lnTo>
                  <a:pt x="978566" y="37925"/>
                </a:lnTo>
                <a:lnTo>
                  <a:pt x="1006856" y="75056"/>
                </a:lnTo>
                <a:lnTo>
                  <a:pt x="1023604" y="125142"/>
                </a:lnTo>
                <a:lnTo>
                  <a:pt x="1029208" y="186562"/>
                </a:lnTo>
                <a:lnTo>
                  <a:pt x="1027805" y="219805"/>
                </a:lnTo>
                <a:lnTo>
                  <a:pt x="1016617" y="277145"/>
                </a:lnTo>
                <a:lnTo>
                  <a:pt x="994161" y="321941"/>
                </a:lnTo>
                <a:lnTo>
                  <a:pt x="960010" y="352143"/>
                </a:lnTo>
                <a:lnTo>
                  <a:pt x="938530" y="361695"/>
                </a:lnTo>
                <a:lnTo>
                  <a:pt x="943356" y="376935"/>
                </a:lnTo>
                <a:lnTo>
                  <a:pt x="994695" y="352853"/>
                </a:lnTo>
                <a:lnTo>
                  <a:pt x="1032510" y="311149"/>
                </a:lnTo>
                <a:lnTo>
                  <a:pt x="1055766" y="255206"/>
                </a:lnTo>
                <a:lnTo>
                  <a:pt x="1063498" y="188594"/>
                </a:lnTo>
                <a:lnTo>
                  <a:pt x="1061565" y="154070"/>
                </a:lnTo>
                <a:lnTo>
                  <a:pt x="1046031" y="92833"/>
                </a:lnTo>
                <a:lnTo>
                  <a:pt x="1015168" y="42969"/>
                </a:lnTo>
                <a:lnTo>
                  <a:pt x="970643" y="9909"/>
                </a:lnTo>
                <a:lnTo>
                  <a:pt x="943356" y="0"/>
                </a:lnTo>
                <a:close/>
              </a:path>
              <a:path w="1063625" h="377189">
                <a:moveTo>
                  <a:pt x="120142" y="0"/>
                </a:moveTo>
                <a:lnTo>
                  <a:pt x="68897" y="24225"/>
                </a:lnTo>
                <a:lnTo>
                  <a:pt x="30987" y="66166"/>
                </a:lnTo>
                <a:lnTo>
                  <a:pt x="7731" y="122142"/>
                </a:lnTo>
                <a:lnTo>
                  <a:pt x="0" y="188594"/>
                </a:lnTo>
                <a:lnTo>
                  <a:pt x="1930" y="223246"/>
                </a:lnTo>
                <a:lnTo>
                  <a:pt x="17412" y="284499"/>
                </a:lnTo>
                <a:lnTo>
                  <a:pt x="48150" y="334198"/>
                </a:lnTo>
                <a:lnTo>
                  <a:pt x="92763" y="367103"/>
                </a:lnTo>
                <a:lnTo>
                  <a:pt x="120142" y="376935"/>
                </a:lnTo>
                <a:lnTo>
                  <a:pt x="124968" y="361695"/>
                </a:lnTo>
                <a:lnTo>
                  <a:pt x="103487" y="352143"/>
                </a:lnTo>
                <a:lnTo>
                  <a:pt x="84947" y="338899"/>
                </a:lnTo>
                <a:lnTo>
                  <a:pt x="56642" y="301243"/>
                </a:lnTo>
                <a:lnTo>
                  <a:pt x="39893" y="249999"/>
                </a:lnTo>
                <a:lnTo>
                  <a:pt x="34289" y="186562"/>
                </a:lnTo>
                <a:lnTo>
                  <a:pt x="35692" y="154441"/>
                </a:lnTo>
                <a:lnTo>
                  <a:pt x="46880" y="98677"/>
                </a:lnTo>
                <a:lnTo>
                  <a:pt x="69361" y="54675"/>
                </a:lnTo>
                <a:lnTo>
                  <a:pt x="103755" y="24818"/>
                </a:lnTo>
                <a:lnTo>
                  <a:pt x="125475" y="15366"/>
                </a:lnTo>
                <a:lnTo>
                  <a:pt x="1201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352799" y="4470653"/>
            <a:ext cx="1923414" cy="491490"/>
          </a:xfrm>
          <a:custGeom>
            <a:avLst/>
            <a:gdLst/>
            <a:ahLst/>
            <a:cxnLst/>
            <a:rect l="l" t="t" r="r" b="b"/>
            <a:pathLst>
              <a:path w="1923415" h="491489">
                <a:moveTo>
                  <a:pt x="1794123" y="0"/>
                </a:moveTo>
                <a:lnTo>
                  <a:pt x="1789170" y="16256"/>
                </a:lnTo>
                <a:lnTo>
                  <a:pt x="1811720" y="27971"/>
                </a:lnTo>
                <a:lnTo>
                  <a:pt x="1831365" y="45021"/>
                </a:lnTo>
                <a:lnTo>
                  <a:pt x="1861941" y="95123"/>
                </a:lnTo>
                <a:lnTo>
                  <a:pt x="1880514" y="163210"/>
                </a:lnTo>
                <a:lnTo>
                  <a:pt x="1885158" y="202725"/>
                </a:lnTo>
                <a:lnTo>
                  <a:pt x="1886706" y="245872"/>
                </a:lnTo>
                <a:lnTo>
                  <a:pt x="1885158" y="288996"/>
                </a:lnTo>
                <a:lnTo>
                  <a:pt x="1880514" y="328453"/>
                </a:lnTo>
                <a:lnTo>
                  <a:pt x="1861941" y="396367"/>
                </a:lnTo>
                <a:lnTo>
                  <a:pt x="1831365" y="446468"/>
                </a:lnTo>
                <a:lnTo>
                  <a:pt x="1789170" y="475234"/>
                </a:lnTo>
                <a:lnTo>
                  <a:pt x="1794123" y="491490"/>
                </a:lnTo>
                <a:lnTo>
                  <a:pt x="1848971" y="462216"/>
                </a:lnTo>
                <a:lnTo>
                  <a:pt x="1889627" y="407035"/>
                </a:lnTo>
                <a:lnTo>
                  <a:pt x="1904369" y="371385"/>
                </a:lnTo>
                <a:lnTo>
                  <a:pt x="1914884" y="332628"/>
                </a:lnTo>
                <a:lnTo>
                  <a:pt x="1921184" y="290752"/>
                </a:lnTo>
                <a:lnTo>
                  <a:pt x="1923282" y="245745"/>
                </a:lnTo>
                <a:lnTo>
                  <a:pt x="1921184" y="200717"/>
                </a:lnTo>
                <a:lnTo>
                  <a:pt x="1914884" y="158797"/>
                </a:lnTo>
                <a:lnTo>
                  <a:pt x="1904369" y="119997"/>
                </a:lnTo>
                <a:lnTo>
                  <a:pt x="1889627" y="84328"/>
                </a:lnTo>
                <a:lnTo>
                  <a:pt x="1848971" y="29210"/>
                </a:lnTo>
                <a:lnTo>
                  <a:pt x="1823315" y="11354"/>
                </a:lnTo>
                <a:lnTo>
                  <a:pt x="1794123" y="0"/>
                </a:lnTo>
                <a:close/>
              </a:path>
              <a:path w="1923415" h="491489">
                <a:moveTo>
                  <a:pt x="129026" y="0"/>
                </a:moveTo>
                <a:lnTo>
                  <a:pt x="74177" y="29210"/>
                </a:lnTo>
                <a:lnTo>
                  <a:pt x="33522" y="84328"/>
                </a:lnTo>
                <a:lnTo>
                  <a:pt x="18853" y="119997"/>
                </a:lnTo>
                <a:lnTo>
                  <a:pt x="8376" y="158797"/>
                </a:lnTo>
                <a:lnTo>
                  <a:pt x="2089" y="200717"/>
                </a:lnTo>
                <a:lnTo>
                  <a:pt x="0" y="245872"/>
                </a:lnTo>
                <a:lnTo>
                  <a:pt x="2089" y="290752"/>
                </a:lnTo>
                <a:lnTo>
                  <a:pt x="8376" y="332628"/>
                </a:lnTo>
                <a:lnTo>
                  <a:pt x="18853" y="371385"/>
                </a:lnTo>
                <a:lnTo>
                  <a:pt x="33522" y="407035"/>
                </a:lnTo>
                <a:lnTo>
                  <a:pt x="74177" y="462216"/>
                </a:lnTo>
                <a:lnTo>
                  <a:pt x="129026" y="491490"/>
                </a:lnTo>
                <a:lnTo>
                  <a:pt x="134106" y="475234"/>
                </a:lnTo>
                <a:lnTo>
                  <a:pt x="111482" y="463518"/>
                </a:lnTo>
                <a:lnTo>
                  <a:pt x="91799" y="446468"/>
                </a:lnTo>
                <a:lnTo>
                  <a:pt x="61208" y="396367"/>
                </a:lnTo>
                <a:lnTo>
                  <a:pt x="42634" y="328453"/>
                </a:lnTo>
                <a:lnTo>
                  <a:pt x="37990" y="288996"/>
                </a:lnTo>
                <a:lnTo>
                  <a:pt x="36447" y="245745"/>
                </a:lnTo>
                <a:lnTo>
                  <a:pt x="37990" y="202725"/>
                </a:lnTo>
                <a:lnTo>
                  <a:pt x="42634" y="163210"/>
                </a:lnTo>
                <a:lnTo>
                  <a:pt x="61208" y="95123"/>
                </a:lnTo>
                <a:lnTo>
                  <a:pt x="91799" y="45021"/>
                </a:lnTo>
                <a:lnTo>
                  <a:pt x="134106" y="16256"/>
                </a:lnTo>
                <a:lnTo>
                  <a:pt x="1290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930390" y="4617796"/>
            <a:ext cx="205740" cy="3829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50" spc="215" dirty="0">
                <a:latin typeface="Cambria Math"/>
                <a:cs typeface="Cambria Math"/>
              </a:rPr>
              <a:t>𝑘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0540" y="4412056"/>
            <a:ext cx="76466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523615" algn="l"/>
                <a:tab pos="4603115" algn="l"/>
                <a:tab pos="5989955" algn="l"/>
              </a:tabLst>
            </a:pPr>
            <a:r>
              <a:rPr sz="3200" spc="-5" dirty="0">
                <a:latin typeface="Calibri"/>
                <a:cs typeface="Calibri"/>
              </a:rPr>
              <a:t>4.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Kernel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sigmoid,</a:t>
            </a:r>
            <a:r>
              <a:rPr sz="3200" spc="45" dirty="0">
                <a:latin typeface="Calibri"/>
                <a:cs typeface="Calibri"/>
              </a:rPr>
              <a:t> </a:t>
            </a:r>
            <a:r>
              <a:rPr sz="3200" dirty="0">
                <a:latin typeface="Cambria Math"/>
                <a:cs typeface="Cambria Math"/>
              </a:rPr>
              <a:t>𝐾	</a:t>
            </a:r>
            <a:r>
              <a:rPr sz="3200" spc="45" dirty="0">
                <a:latin typeface="Cambria Math"/>
                <a:cs typeface="Cambria Math"/>
              </a:rPr>
              <a:t>𝑥,</a:t>
            </a:r>
            <a:r>
              <a:rPr sz="3200" spc="-175" dirty="0">
                <a:latin typeface="Cambria Math"/>
                <a:cs typeface="Cambria Math"/>
              </a:rPr>
              <a:t> </a:t>
            </a:r>
            <a:r>
              <a:rPr sz="3200" spc="40" dirty="0">
                <a:latin typeface="Cambria Math"/>
                <a:cs typeface="Cambria Math"/>
              </a:rPr>
              <a:t>𝑥</a:t>
            </a:r>
            <a:r>
              <a:rPr sz="3525" spc="60" baseline="-15366" dirty="0">
                <a:latin typeface="Cambria Math"/>
                <a:cs typeface="Cambria Math"/>
              </a:rPr>
              <a:t>𝑘	</a:t>
            </a:r>
            <a:r>
              <a:rPr sz="3200" dirty="0">
                <a:latin typeface="Cambria Math"/>
                <a:cs typeface="Cambria Math"/>
              </a:rPr>
              <a:t>=</a:t>
            </a:r>
            <a:r>
              <a:rPr sz="3200" spc="180" dirty="0">
                <a:latin typeface="Cambria Math"/>
                <a:cs typeface="Cambria Math"/>
              </a:rPr>
              <a:t> </a:t>
            </a:r>
            <a:r>
              <a:rPr sz="3200" spc="-5" dirty="0">
                <a:latin typeface="Cambria Math"/>
                <a:cs typeface="Cambria Math"/>
              </a:rPr>
              <a:t>tanh	</a:t>
            </a:r>
            <a:r>
              <a:rPr sz="3200" spc="125" dirty="0">
                <a:latin typeface="Cambria Math"/>
                <a:cs typeface="Cambria Math"/>
              </a:rPr>
              <a:t>𝜅𝑥</a:t>
            </a:r>
            <a:r>
              <a:rPr sz="3525" spc="187" baseline="29550" dirty="0">
                <a:latin typeface="Cambria Math"/>
                <a:cs typeface="Cambria Math"/>
              </a:rPr>
              <a:t>𝑇</a:t>
            </a:r>
            <a:r>
              <a:rPr sz="3200" spc="125" dirty="0">
                <a:latin typeface="Cambria Math"/>
                <a:cs typeface="Cambria Math"/>
              </a:rPr>
              <a:t>𝑥</a:t>
            </a:r>
            <a:r>
              <a:rPr sz="3200" spc="4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+</a:t>
            </a:r>
            <a:r>
              <a:rPr sz="3200" spc="-35" dirty="0">
                <a:latin typeface="Cambria Math"/>
                <a:cs typeface="Cambria Math"/>
              </a:rPr>
              <a:t> </a:t>
            </a:r>
            <a:r>
              <a:rPr sz="3200" dirty="0">
                <a:latin typeface="Cambria Math"/>
                <a:cs typeface="Cambria Math"/>
              </a:rPr>
              <a:t>𝜃</a:t>
            </a:r>
            <a:endParaRPr sz="3200">
              <a:latin typeface="Cambria Math"/>
              <a:cs typeface="Cambria Math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739389" y="5362321"/>
            <a:ext cx="522605" cy="377190"/>
          </a:xfrm>
          <a:custGeom>
            <a:avLst/>
            <a:gdLst/>
            <a:ahLst/>
            <a:cxnLst/>
            <a:rect l="l" t="t" r="r" b="b"/>
            <a:pathLst>
              <a:path w="522604" h="377189">
                <a:moveTo>
                  <a:pt x="402336" y="0"/>
                </a:moveTo>
                <a:lnTo>
                  <a:pt x="396875" y="15366"/>
                </a:lnTo>
                <a:lnTo>
                  <a:pt x="418758" y="24818"/>
                </a:lnTo>
                <a:lnTo>
                  <a:pt x="437546" y="37925"/>
                </a:lnTo>
                <a:lnTo>
                  <a:pt x="465836" y="75056"/>
                </a:lnTo>
                <a:lnTo>
                  <a:pt x="482584" y="125142"/>
                </a:lnTo>
                <a:lnTo>
                  <a:pt x="488188" y="186562"/>
                </a:lnTo>
                <a:lnTo>
                  <a:pt x="486785" y="219832"/>
                </a:lnTo>
                <a:lnTo>
                  <a:pt x="475597" y="277174"/>
                </a:lnTo>
                <a:lnTo>
                  <a:pt x="453141" y="321942"/>
                </a:lnTo>
                <a:lnTo>
                  <a:pt x="418990" y="352145"/>
                </a:lnTo>
                <a:lnTo>
                  <a:pt x="397510" y="361657"/>
                </a:lnTo>
                <a:lnTo>
                  <a:pt x="402336" y="376948"/>
                </a:lnTo>
                <a:lnTo>
                  <a:pt x="453675" y="352832"/>
                </a:lnTo>
                <a:lnTo>
                  <a:pt x="491490" y="311086"/>
                </a:lnTo>
                <a:lnTo>
                  <a:pt x="514746" y="255184"/>
                </a:lnTo>
                <a:lnTo>
                  <a:pt x="522477" y="188594"/>
                </a:lnTo>
                <a:lnTo>
                  <a:pt x="520545" y="154070"/>
                </a:lnTo>
                <a:lnTo>
                  <a:pt x="505011" y="92833"/>
                </a:lnTo>
                <a:lnTo>
                  <a:pt x="474148" y="42969"/>
                </a:lnTo>
                <a:lnTo>
                  <a:pt x="429623" y="9909"/>
                </a:lnTo>
                <a:lnTo>
                  <a:pt x="402336" y="0"/>
                </a:lnTo>
                <a:close/>
              </a:path>
              <a:path w="522604" h="377189">
                <a:moveTo>
                  <a:pt x="120142" y="0"/>
                </a:moveTo>
                <a:lnTo>
                  <a:pt x="68897" y="24225"/>
                </a:lnTo>
                <a:lnTo>
                  <a:pt x="30987" y="66166"/>
                </a:lnTo>
                <a:lnTo>
                  <a:pt x="7731" y="122142"/>
                </a:lnTo>
                <a:lnTo>
                  <a:pt x="0" y="188594"/>
                </a:lnTo>
                <a:lnTo>
                  <a:pt x="1930" y="223225"/>
                </a:lnTo>
                <a:lnTo>
                  <a:pt x="17412" y="284471"/>
                </a:lnTo>
                <a:lnTo>
                  <a:pt x="48150" y="334162"/>
                </a:lnTo>
                <a:lnTo>
                  <a:pt x="92763" y="367095"/>
                </a:lnTo>
                <a:lnTo>
                  <a:pt x="120142" y="376948"/>
                </a:lnTo>
                <a:lnTo>
                  <a:pt x="124968" y="361657"/>
                </a:lnTo>
                <a:lnTo>
                  <a:pt x="103487" y="352145"/>
                </a:lnTo>
                <a:lnTo>
                  <a:pt x="84947" y="338905"/>
                </a:lnTo>
                <a:lnTo>
                  <a:pt x="56642" y="301256"/>
                </a:lnTo>
                <a:lnTo>
                  <a:pt x="39893" y="250034"/>
                </a:lnTo>
                <a:lnTo>
                  <a:pt x="34290" y="186562"/>
                </a:lnTo>
                <a:lnTo>
                  <a:pt x="35692" y="154441"/>
                </a:lnTo>
                <a:lnTo>
                  <a:pt x="46880" y="98677"/>
                </a:lnTo>
                <a:lnTo>
                  <a:pt x="69361" y="54675"/>
                </a:lnTo>
                <a:lnTo>
                  <a:pt x="103755" y="24818"/>
                </a:lnTo>
                <a:lnTo>
                  <a:pt x="125476" y="15366"/>
                </a:lnTo>
                <a:lnTo>
                  <a:pt x="1201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35940" y="5247843"/>
            <a:ext cx="25946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36800" algn="l"/>
              </a:tabLst>
            </a:pPr>
            <a:r>
              <a:rPr sz="3200" spc="-5" dirty="0">
                <a:latin typeface="Calibri"/>
                <a:cs typeface="Calibri"/>
              </a:rPr>
              <a:t>Di</a:t>
            </a:r>
            <a:r>
              <a:rPr sz="3200" spc="-15" dirty="0">
                <a:latin typeface="Calibri"/>
                <a:cs typeface="Calibri"/>
              </a:rPr>
              <a:t>m</a:t>
            </a:r>
            <a:r>
              <a:rPr sz="3200" dirty="0">
                <a:latin typeface="Calibri"/>
                <a:cs typeface="Calibri"/>
              </a:rPr>
              <a:t>ana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5" dirty="0">
                <a:latin typeface="Cambria Math"/>
                <a:cs typeface="Cambria Math"/>
              </a:rPr>
              <a:t>tan</a:t>
            </a:r>
            <a:r>
              <a:rPr sz="3200" dirty="0">
                <a:latin typeface="Cambria Math"/>
                <a:cs typeface="Cambria Math"/>
              </a:rPr>
              <a:t>h	𝛼</a:t>
            </a:r>
            <a:endParaRPr sz="3200">
              <a:latin typeface="Cambria Math"/>
              <a:cs typeface="Cambria Math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826764" y="5538215"/>
            <a:ext cx="897890" cy="26034"/>
          </a:xfrm>
          <a:custGeom>
            <a:avLst/>
            <a:gdLst/>
            <a:ahLst/>
            <a:cxnLst/>
            <a:rect l="l" t="t" r="r" b="b"/>
            <a:pathLst>
              <a:path w="897889" h="26035">
                <a:moveTo>
                  <a:pt x="897636" y="0"/>
                </a:moveTo>
                <a:lnTo>
                  <a:pt x="0" y="0"/>
                </a:lnTo>
                <a:lnTo>
                  <a:pt x="0" y="25908"/>
                </a:lnTo>
                <a:lnTo>
                  <a:pt x="897636" y="25908"/>
                </a:lnTo>
                <a:lnTo>
                  <a:pt x="8976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789298" y="5119878"/>
            <a:ext cx="975360" cy="382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2350" spc="130" dirty="0">
                <a:latin typeface="Cambria Math"/>
                <a:cs typeface="Cambria Math"/>
              </a:rPr>
              <a:t>𝑒</a:t>
            </a:r>
            <a:r>
              <a:rPr sz="2850" spc="195" baseline="24853" dirty="0">
                <a:latin typeface="Cambria Math"/>
                <a:cs typeface="Cambria Math"/>
              </a:rPr>
              <a:t>2𝛼</a:t>
            </a:r>
            <a:r>
              <a:rPr sz="2350" spc="130" dirty="0">
                <a:latin typeface="Cambria Math"/>
                <a:cs typeface="Cambria Math"/>
              </a:rPr>
              <a:t>−1</a:t>
            </a:r>
            <a:endParaRPr sz="2350">
              <a:latin typeface="Cambria Math"/>
              <a:cs typeface="Cambria Math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71722" y="5247843"/>
            <a:ext cx="13931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3150"/>
              </a:lnSpc>
              <a:spcBef>
                <a:spcPts val="100"/>
              </a:spcBef>
            </a:pPr>
            <a:r>
              <a:rPr sz="3200" dirty="0">
                <a:latin typeface="Cambria Math"/>
                <a:cs typeface="Cambria Math"/>
              </a:rPr>
              <a:t>=</a:t>
            </a:r>
            <a:endParaRPr sz="3200">
              <a:latin typeface="Cambria Math"/>
              <a:cs typeface="Cambria Math"/>
            </a:endParaRPr>
          </a:p>
          <a:p>
            <a:pPr marL="455295">
              <a:lnSpc>
                <a:spcPts val="2130"/>
              </a:lnSpc>
            </a:pPr>
            <a:r>
              <a:rPr sz="2350" spc="130" dirty="0">
                <a:latin typeface="Cambria Math"/>
                <a:cs typeface="Cambria Math"/>
              </a:rPr>
              <a:t>𝑒</a:t>
            </a:r>
            <a:r>
              <a:rPr sz="2850" spc="195" baseline="20467" dirty="0">
                <a:latin typeface="Cambria Math"/>
                <a:cs typeface="Cambria Math"/>
              </a:rPr>
              <a:t>2𝛼</a:t>
            </a:r>
            <a:r>
              <a:rPr sz="2350" spc="130" dirty="0">
                <a:latin typeface="Cambria Math"/>
                <a:cs typeface="Cambria Math"/>
              </a:rPr>
              <a:t>+1</a:t>
            </a:r>
            <a:endParaRPr sz="2350">
              <a:latin typeface="Cambria Math"/>
              <a:cs typeface="Cambria Math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1030</Words>
  <Application>Microsoft Office PowerPoint</Application>
  <PresentationFormat>On-screen Show (4:3)</PresentationFormat>
  <Paragraphs>266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Adobe Gothic Std B</vt:lpstr>
      <vt:lpstr>Algerian</vt:lpstr>
      <vt:lpstr>Arial MT</vt:lpstr>
      <vt:lpstr>Calibri</vt:lpstr>
      <vt:lpstr>Cambria Math</vt:lpstr>
      <vt:lpstr>Times New Roman</vt:lpstr>
      <vt:lpstr>Wingdings</vt:lpstr>
      <vt:lpstr>Office Theme</vt:lpstr>
      <vt:lpstr>PowerPoint Presentation</vt:lpstr>
      <vt:lpstr>Learning</vt:lpstr>
      <vt:lpstr>Learning objectives</vt:lpstr>
      <vt:lpstr>Taxonomi of Machine Learning</vt:lpstr>
      <vt:lpstr>Supervised Learning</vt:lpstr>
      <vt:lpstr>PowerPoint Presentation</vt:lpstr>
      <vt:lpstr>PowerPoint Presentation</vt:lpstr>
      <vt:lpstr>PowerPoint Presentation</vt:lpstr>
      <vt:lpstr>PowerPoint Presentation</vt:lpstr>
      <vt:lpstr>Algoritma Supervised Learning</vt:lpstr>
      <vt:lpstr>Algoritma kNN (k-Nearest Neighbor)</vt:lpstr>
      <vt:lpstr>Deskripsi kNN</vt:lpstr>
      <vt:lpstr>Deskripsi kNN</vt:lpstr>
      <vt:lpstr>PowerPoint Presentation</vt:lpstr>
      <vt:lpstr>Ukuran Jarak</vt:lpstr>
      <vt:lpstr>PowerPoint Presentation</vt:lpstr>
      <vt:lpstr>Kelebihan</vt:lpstr>
      <vt:lpstr>Kekurangan</vt:lpstr>
      <vt:lpstr>Algoritma</vt:lpstr>
      <vt:lpstr>Support Vector Machine</vt:lpstr>
      <vt:lpstr>Kenapa SVM?</vt:lpstr>
      <vt:lpstr>Support Vector Classifier</vt:lpstr>
      <vt:lpstr>Inti dari SVC</vt:lpstr>
      <vt:lpstr>Pelatihan</vt:lpstr>
      <vt:lpstr>Pengujian SVC</vt:lpstr>
      <vt:lpstr>Sequential Minimal Optimization</vt:lpstr>
      <vt:lpstr>SMO 2</vt:lpstr>
      <vt:lpstr>SMO 3</vt:lpstr>
      <vt:lpstr>SMO 4</vt:lpstr>
      <vt:lpstr>SMO b</vt:lpstr>
      <vt:lpstr>PowerPoint Presentation</vt:lpstr>
      <vt:lpstr>PowerPoint Presentation</vt:lpstr>
      <vt:lpstr>PowerPoint Presentation</vt:lpstr>
      <vt:lpstr>MULTICLASS</vt:lpstr>
      <vt:lpstr>Perbandingan</vt:lpstr>
      <vt:lpstr>Decesion Directed Acyclic Graph</vt:lpstr>
      <vt:lpstr>Adaptive Directed Acyclic Graph</vt:lpstr>
      <vt:lpstr>Kernel</vt:lpstr>
      <vt:lpstr>Jenis-jenis Kernel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Algoritma kNN  (k-Nearest Neighbor)</dc:title>
  <dc:creator>Yohana Nungraheni</dc:creator>
  <cp:lastModifiedBy>Robi</cp:lastModifiedBy>
  <cp:revision>1</cp:revision>
  <dcterms:created xsi:type="dcterms:W3CDTF">2021-09-04T07:34:22Z</dcterms:created>
  <dcterms:modified xsi:type="dcterms:W3CDTF">2021-09-04T07:37:45Z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2020-07-30T00:00:00Z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2021-09-04T00:00:00Z</vt:filetime>
  </property>
</Properties>
</file>