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5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1212" y="3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2174-8317-48EC-B6D9-D09658C0A2BF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6A5DE-5E06-4842-8725-F32B1F1D8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336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2174-8317-48EC-B6D9-D09658C0A2BF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6A5DE-5E06-4842-8725-F32B1F1D8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983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2174-8317-48EC-B6D9-D09658C0A2BF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6A5DE-5E06-4842-8725-F32B1F1D8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296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2174-8317-48EC-B6D9-D09658C0A2BF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6A5DE-5E06-4842-8725-F32B1F1D8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097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2174-8317-48EC-B6D9-D09658C0A2BF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6A5DE-5E06-4842-8725-F32B1F1D8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03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2174-8317-48EC-B6D9-D09658C0A2BF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6A5DE-5E06-4842-8725-F32B1F1D8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793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2174-8317-48EC-B6D9-D09658C0A2BF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6A5DE-5E06-4842-8725-F32B1F1D8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495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2174-8317-48EC-B6D9-D09658C0A2BF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6A5DE-5E06-4842-8725-F32B1F1D8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365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2174-8317-48EC-B6D9-D09658C0A2BF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6A5DE-5E06-4842-8725-F32B1F1D8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042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2174-8317-48EC-B6D9-D09658C0A2BF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6A5DE-5E06-4842-8725-F32B1F1D8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681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C2174-8317-48EC-B6D9-D09658C0A2BF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6A5DE-5E06-4842-8725-F32B1F1D8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300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C2174-8317-48EC-B6D9-D09658C0A2BF}" type="datetimeFigureOut">
              <a:rPr lang="en-US" smtClean="0"/>
              <a:t>9/11/2022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16A5DE-5E06-4842-8725-F32B1F1D8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095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xfrm>
            <a:off x="1524000" y="2015323"/>
            <a:ext cx="9144000" cy="149464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800" b="1" spc="20" dirty="0"/>
              <a:t>DASAR</a:t>
            </a:r>
            <a:r>
              <a:rPr sz="4800" b="1" spc="-5" dirty="0"/>
              <a:t> </a:t>
            </a:r>
            <a:r>
              <a:rPr sz="4800" b="1" spc="20" dirty="0"/>
              <a:t>DAN</a:t>
            </a:r>
            <a:r>
              <a:rPr sz="4800" b="1" spc="-5" dirty="0"/>
              <a:t> </a:t>
            </a:r>
            <a:r>
              <a:rPr sz="4800" b="1" spc="20" dirty="0" smtClean="0"/>
              <a:t>METODE</a:t>
            </a:r>
            <a:r>
              <a:rPr lang="en-US" sz="4800" b="1" spc="20" dirty="0" smtClean="0"/>
              <a:t> </a:t>
            </a:r>
            <a:r>
              <a:rPr sz="4800" b="1" spc="20" dirty="0" smtClean="0"/>
              <a:t>PENELITIAN</a:t>
            </a:r>
            <a:r>
              <a:rPr lang="en-US" sz="4800" b="1" spc="20" dirty="0" smtClean="0"/>
              <a:t/>
            </a:r>
            <a:br>
              <a:rPr lang="en-US" sz="4800" b="1" spc="20" dirty="0" smtClean="0"/>
            </a:br>
            <a:r>
              <a:rPr sz="4800" b="1" spc="15" dirty="0" err="1" smtClean="0"/>
              <a:t>Teknik</a:t>
            </a:r>
            <a:r>
              <a:rPr sz="4800" b="1" spc="-20" dirty="0" smtClean="0"/>
              <a:t> </a:t>
            </a:r>
            <a:r>
              <a:rPr sz="4800" b="1" spc="10" dirty="0"/>
              <a:t>Sipil</a:t>
            </a:r>
          </a:p>
        </p:txBody>
      </p:sp>
    </p:spTree>
    <p:extLst>
      <p:ext uri="{BB962C8B-B14F-4D97-AF65-F5344CB8AC3E}">
        <p14:creationId xmlns:p14="http://schemas.microsoft.com/office/powerpoint/2010/main" val="4076181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TUGAS</a:t>
            </a:r>
            <a:endParaRPr lang="en-US" b="1" dirty="0"/>
          </a:p>
        </p:txBody>
      </p:sp>
      <p:sp>
        <p:nvSpPr>
          <p:cNvPr id="5" name="object 3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1749197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248920" marR="5080" indent="-236854">
              <a:lnSpc>
                <a:spcPts val="2090"/>
              </a:lnSpc>
              <a:spcBef>
                <a:spcPts val="360"/>
              </a:spcBef>
              <a:buClr>
                <a:srgbClr val="FFFFCC"/>
              </a:buClr>
              <a:buSzPct val="71052"/>
              <a:buFont typeface="Wingdings"/>
              <a:buChar char=""/>
              <a:tabLst>
                <a:tab pos="249554" algn="l"/>
              </a:tabLst>
            </a:pPr>
            <a:r>
              <a:rPr sz="1900" spc="15" dirty="0" err="1">
                <a:solidFill>
                  <a:srgbClr val="000065"/>
                </a:solidFill>
                <a:latin typeface="Tahoma"/>
                <a:cs typeface="Tahoma"/>
              </a:rPr>
              <a:t>Membuat</a:t>
            </a:r>
            <a:r>
              <a:rPr sz="1900" spc="1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900" spc="15" dirty="0" smtClean="0">
                <a:solidFill>
                  <a:srgbClr val="000065"/>
                </a:solidFill>
                <a:latin typeface="Tahoma"/>
                <a:cs typeface="Tahoma"/>
              </a:rPr>
              <a:t>Proposal</a:t>
            </a:r>
            <a:r>
              <a:rPr sz="1900" spc="15" dirty="0" smtClean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1900" spc="10" dirty="0">
                <a:solidFill>
                  <a:srgbClr val="000065"/>
                </a:solidFill>
                <a:latin typeface="Tahoma"/>
                <a:cs typeface="Tahoma"/>
              </a:rPr>
              <a:t>Penelitian </a:t>
            </a:r>
            <a:r>
              <a:rPr sz="1900" spc="15" dirty="0">
                <a:solidFill>
                  <a:srgbClr val="000065"/>
                </a:solidFill>
                <a:latin typeface="Tahoma"/>
                <a:cs typeface="Tahoma"/>
              </a:rPr>
              <a:t>dengan </a:t>
            </a:r>
            <a:r>
              <a:rPr sz="1900" spc="10" dirty="0">
                <a:solidFill>
                  <a:srgbClr val="000065"/>
                </a:solidFill>
                <a:latin typeface="Tahoma"/>
                <a:cs typeface="Tahoma"/>
              </a:rPr>
              <a:t>topik : </a:t>
            </a:r>
            <a:r>
              <a:rPr lang="en-US" sz="1900" spc="-580" dirty="0" smtClean="0">
                <a:solidFill>
                  <a:srgbClr val="000065"/>
                </a:solidFill>
                <a:latin typeface="Tahoma"/>
                <a:cs typeface="Tahoma"/>
              </a:rPr>
              <a:t>……….</a:t>
            </a:r>
            <a:endParaRPr sz="1900" dirty="0">
              <a:latin typeface="Tahoma"/>
              <a:cs typeface="Tahoma"/>
            </a:endParaRPr>
          </a:p>
          <a:p>
            <a:pPr marL="248920" marR="557530" indent="-236854">
              <a:lnSpc>
                <a:spcPts val="2090"/>
              </a:lnSpc>
              <a:spcBef>
                <a:spcPts val="455"/>
              </a:spcBef>
              <a:buClr>
                <a:srgbClr val="FFFFCC"/>
              </a:buClr>
              <a:buSzPct val="71052"/>
              <a:buFont typeface="Wingdings"/>
              <a:buChar char=""/>
              <a:tabLst>
                <a:tab pos="249554" algn="l"/>
              </a:tabLst>
            </a:pPr>
            <a:endParaRPr sz="1900" dirty="0">
              <a:latin typeface="Tahoma"/>
              <a:cs typeface="Tahoma"/>
            </a:endParaRPr>
          </a:p>
          <a:p>
            <a:pPr marL="248920" indent="-236854">
              <a:lnSpc>
                <a:spcPct val="100000"/>
              </a:lnSpc>
              <a:spcBef>
                <a:spcPts val="234"/>
              </a:spcBef>
              <a:buClr>
                <a:srgbClr val="FFFFCC"/>
              </a:buClr>
              <a:buSzPct val="71052"/>
              <a:buFont typeface="Wingdings"/>
              <a:buChar char=""/>
              <a:tabLst>
                <a:tab pos="249554" algn="l"/>
              </a:tabLst>
            </a:pPr>
            <a:r>
              <a:rPr sz="1900" spc="15" dirty="0">
                <a:solidFill>
                  <a:srgbClr val="000065"/>
                </a:solidFill>
                <a:latin typeface="Tahoma"/>
                <a:cs typeface="Tahoma"/>
              </a:rPr>
              <a:t>Tugas</a:t>
            </a:r>
            <a:r>
              <a:rPr sz="1900" spc="-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1900" spc="10" dirty="0" err="1">
                <a:solidFill>
                  <a:srgbClr val="000065"/>
                </a:solidFill>
                <a:latin typeface="Tahoma"/>
                <a:cs typeface="Tahoma"/>
              </a:rPr>
              <a:t>dikerjakan</a:t>
            </a:r>
            <a:r>
              <a:rPr sz="19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1900" spc="15" dirty="0" err="1" smtClean="0">
                <a:solidFill>
                  <a:srgbClr val="000065"/>
                </a:solidFill>
                <a:latin typeface="Tahoma"/>
                <a:cs typeface="Tahoma"/>
              </a:rPr>
              <a:t>oleh</a:t>
            </a:r>
            <a:r>
              <a:rPr lang="en-US" sz="1900" spc="-5" dirty="0" smtClean="0">
                <a:solidFill>
                  <a:srgbClr val="000065"/>
                </a:solidFill>
                <a:latin typeface="Tahoma"/>
                <a:cs typeface="Tahoma"/>
              </a:rPr>
              <a:t>…….</a:t>
            </a:r>
            <a:r>
              <a:rPr sz="1900" spc="5" dirty="0" smtClean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1900" spc="15" dirty="0">
                <a:solidFill>
                  <a:srgbClr val="000065"/>
                </a:solidFill>
                <a:latin typeface="Tahoma"/>
                <a:cs typeface="Tahoma"/>
              </a:rPr>
              <a:t>orang.</a:t>
            </a:r>
            <a:endParaRPr sz="19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FFFCC"/>
              </a:buClr>
              <a:buFont typeface="Wingdings"/>
              <a:buChar char=""/>
            </a:pPr>
            <a:endParaRPr sz="2500" dirty="0">
              <a:latin typeface="Tahoma"/>
              <a:cs typeface="Tahoma"/>
            </a:endParaRPr>
          </a:p>
          <a:p>
            <a:pPr marL="248920" marR="307975" indent="-236854">
              <a:lnSpc>
                <a:spcPts val="2090"/>
              </a:lnSpc>
              <a:buClr>
                <a:srgbClr val="FFFFCC"/>
              </a:buClr>
              <a:buSzPct val="71052"/>
              <a:buFont typeface="Wingdings"/>
              <a:buChar char=""/>
              <a:tabLst>
                <a:tab pos="249554" algn="l"/>
              </a:tabLst>
            </a:pPr>
            <a:r>
              <a:rPr lang="en-US" sz="1900" spc="15" dirty="0" smtClean="0">
                <a:solidFill>
                  <a:srgbClr val="000065"/>
                </a:solidFill>
                <a:latin typeface="Tahoma"/>
                <a:cs typeface="Tahoma"/>
              </a:rPr>
              <a:t>Proposal</a:t>
            </a:r>
            <a:r>
              <a:rPr sz="1900" spc="10" dirty="0" smtClean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1900" spc="10" dirty="0">
                <a:solidFill>
                  <a:srgbClr val="000065"/>
                </a:solidFill>
                <a:latin typeface="Tahoma"/>
                <a:cs typeface="Tahoma"/>
              </a:rPr>
              <a:t>penelitian</a:t>
            </a:r>
            <a:r>
              <a:rPr sz="1900" spc="2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1900" spc="15" dirty="0">
                <a:solidFill>
                  <a:srgbClr val="000065"/>
                </a:solidFill>
                <a:latin typeface="Tahoma"/>
                <a:cs typeface="Tahoma"/>
              </a:rPr>
              <a:t>akan</a:t>
            </a:r>
            <a:r>
              <a:rPr sz="1900" spc="2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1900" spc="10" dirty="0">
                <a:solidFill>
                  <a:srgbClr val="000065"/>
                </a:solidFill>
                <a:latin typeface="Tahoma"/>
                <a:cs typeface="Tahoma"/>
              </a:rPr>
              <a:t>dipresentasikan. </a:t>
            </a:r>
            <a:r>
              <a:rPr sz="1900" spc="-58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1900" spc="15" dirty="0">
                <a:solidFill>
                  <a:srgbClr val="000065"/>
                </a:solidFill>
                <a:latin typeface="Tahoma"/>
                <a:cs typeface="Tahoma"/>
              </a:rPr>
              <a:t>Siapkan juga bahan </a:t>
            </a:r>
            <a:r>
              <a:rPr sz="1900" spc="10" dirty="0" err="1">
                <a:solidFill>
                  <a:srgbClr val="000065"/>
                </a:solidFill>
                <a:latin typeface="Tahoma"/>
                <a:cs typeface="Tahoma"/>
              </a:rPr>
              <a:t>presentasi</a:t>
            </a:r>
            <a:r>
              <a:rPr sz="1900" spc="1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1900" spc="15" dirty="0" err="1" smtClean="0">
                <a:solidFill>
                  <a:srgbClr val="000065"/>
                </a:solidFill>
                <a:latin typeface="Tahoma"/>
                <a:cs typeface="Tahoma"/>
              </a:rPr>
              <a:t>dalam</a:t>
            </a:r>
            <a:r>
              <a:rPr sz="1900" spc="20" dirty="0" smtClean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1900" spc="15" dirty="0">
                <a:solidFill>
                  <a:srgbClr val="000065"/>
                </a:solidFill>
                <a:latin typeface="Tahoma"/>
                <a:cs typeface="Tahoma"/>
              </a:rPr>
              <a:t>format</a:t>
            </a:r>
            <a:r>
              <a:rPr sz="1900" spc="10" dirty="0">
                <a:solidFill>
                  <a:srgbClr val="000065"/>
                </a:solidFill>
                <a:latin typeface="Tahoma"/>
                <a:cs typeface="Tahoma"/>
              </a:rPr>
              <a:t> .ppt</a:t>
            </a:r>
            <a:endParaRPr sz="19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60421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Pendahuluan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22185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spc="20" dirty="0" smtClean="0"/>
              <a:t>Apa</a:t>
            </a:r>
            <a:r>
              <a:rPr lang="fi-FI" b="1" spc="-10" dirty="0" smtClean="0"/>
              <a:t> </a:t>
            </a:r>
            <a:r>
              <a:rPr lang="fi-FI" b="1" spc="15" dirty="0" smtClean="0"/>
              <a:t>itu</a:t>
            </a:r>
            <a:r>
              <a:rPr lang="fi-FI" b="1" spc="-10" dirty="0" smtClean="0"/>
              <a:t> </a:t>
            </a:r>
            <a:r>
              <a:rPr lang="fi-FI" b="1" spc="15" dirty="0" smtClean="0"/>
              <a:t>penelitian</a:t>
            </a:r>
            <a:r>
              <a:rPr lang="fi-FI" b="1" spc="-10" dirty="0" smtClean="0"/>
              <a:t> </a:t>
            </a:r>
            <a:r>
              <a:rPr lang="fi-FI" b="1" spc="15" dirty="0" smtClean="0"/>
              <a:t>atau </a:t>
            </a:r>
            <a:r>
              <a:rPr lang="fi-FI" b="1" spc="-865" dirty="0" smtClean="0"/>
              <a:t> </a:t>
            </a:r>
            <a:r>
              <a:rPr lang="fi-FI" b="1" spc="15" dirty="0" smtClean="0"/>
              <a:t>Riset?</a:t>
            </a:r>
            <a:endParaRPr lang="en-US" b="1" dirty="0"/>
          </a:p>
        </p:txBody>
      </p:sp>
      <p:sp>
        <p:nvSpPr>
          <p:cNvPr id="4" name="object 4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297004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248920" indent="-23685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1052"/>
              <a:buFont typeface="Wingdings"/>
              <a:buChar char=""/>
              <a:tabLst>
                <a:tab pos="249554" algn="l"/>
              </a:tabLst>
            </a:pPr>
            <a:r>
              <a:rPr sz="2000" spc="5" dirty="0">
                <a:latin typeface="Tahoma"/>
                <a:cs typeface="Tahoma"/>
              </a:rPr>
              <a:t>Penelitian</a:t>
            </a:r>
            <a:r>
              <a:rPr sz="2000" spc="-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sebagai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15" dirty="0">
                <a:latin typeface="Tahoma"/>
                <a:cs typeface="Tahoma"/>
              </a:rPr>
              <a:t>perangkat</a:t>
            </a:r>
            <a:r>
              <a:rPr sz="2000" spc="-5" dirty="0">
                <a:latin typeface="Tahoma"/>
                <a:cs typeface="Tahoma"/>
              </a:rPr>
              <a:t> </a:t>
            </a:r>
            <a:r>
              <a:rPr sz="2000" spc="15" dirty="0">
                <a:latin typeface="Tahoma"/>
                <a:cs typeface="Tahoma"/>
              </a:rPr>
              <a:t>ilmu</a:t>
            </a:r>
            <a:endParaRPr sz="2000" dirty="0">
              <a:latin typeface="Tahoma"/>
              <a:cs typeface="Tahoma"/>
            </a:endParaRPr>
          </a:p>
          <a:p>
            <a:pPr marL="248920" marR="5080" indent="-23685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1052"/>
              <a:buFont typeface="Wingdings"/>
              <a:buChar char=""/>
              <a:tabLst>
                <a:tab pos="249554" algn="l"/>
              </a:tabLst>
            </a:pPr>
            <a:r>
              <a:rPr sz="2000" spc="15" dirty="0">
                <a:latin typeface="Tahoma"/>
                <a:cs typeface="Tahoma"/>
              </a:rPr>
              <a:t>Merupakan bagian </a:t>
            </a:r>
            <a:r>
              <a:rPr sz="2000" spc="10" dirty="0">
                <a:latin typeface="Tahoma"/>
                <a:cs typeface="Tahoma"/>
              </a:rPr>
              <a:t>tak </a:t>
            </a:r>
            <a:r>
              <a:rPr sz="2000" spc="15" dirty="0">
                <a:latin typeface="Tahoma"/>
                <a:cs typeface="Tahoma"/>
              </a:rPr>
              <a:t>terpisahkan </a:t>
            </a:r>
            <a:r>
              <a:rPr sz="2000" spc="10" dirty="0">
                <a:latin typeface="Tahoma"/>
                <a:cs typeface="Tahoma"/>
              </a:rPr>
              <a:t>dari </a:t>
            </a:r>
            <a:r>
              <a:rPr sz="2000" spc="15" dirty="0">
                <a:latin typeface="Tahoma"/>
                <a:cs typeface="Tahoma"/>
              </a:rPr>
              <a:t> proses ilmu untuk mengembangkan </a:t>
            </a:r>
            <a:r>
              <a:rPr sz="2000" spc="10" dirty="0">
                <a:latin typeface="Tahoma"/>
                <a:cs typeface="Tahoma"/>
              </a:rPr>
              <a:t>dirinya </a:t>
            </a:r>
            <a:r>
              <a:rPr sz="2000" spc="-580" dirty="0">
                <a:latin typeface="Tahoma"/>
                <a:cs typeface="Tahoma"/>
              </a:rPr>
              <a:t> </a:t>
            </a:r>
            <a:r>
              <a:rPr sz="2000" spc="15" dirty="0">
                <a:latin typeface="Tahoma"/>
                <a:cs typeface="Tahoma"/>
              </a:rPr>
              <a:t>dalam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15" dirty="0">
                <a:latin typeface="Tahoma"/>
                <a:cs typeface="Tahoma"/>
              </a:rPr>
              <a:t>upaya</a:t>
            </a:r>
            <a:r>
              <a:rPr sz="2000" spc="10" dirty="0">
                <a:latin typeface="Tahoma"/>
                <a:cs typeface="Tahoma"/>
              </a:rPr>
              <a:t> </a:t>
            </a:r>
            <a:r>
              <a:rPr sz="2000" spc="15" dirty="0">
                <a:latin typeface="Tahoma"/>
                <a:cs typeface="Tahoma"/>
              </a:rPr>
              <a:t>mencapai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15" dirty="0">
                <a:latin typeface="Tahoma"/>
                <a:cs typeface="Tahoma"/>
              </a:rPr>
              <a:t>tujuan</a:t>
            </a:r>
            <a:r>
              <a:rPr sz="2000" spc="10" dirty="0">
                <a:latin typeface="Tahoma"/>
                <a:cs typeface="Tahoma"/>
              </a:rPr>
              <a:t> ilmu.</a:t>
            </a:r>
            <a:endParaRPr sz="2000" dirty="0">
              <a:latin typeface="Tahoma"/>
              <a:cs typeface="Tahoma"/>
            </a:endParaRPr>
          </a:p>
          <a:p>
            <a:pPr marL="248920" marR="606425" indent="-23685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1052"/>
              <a:buFont typeface="Wingdings"/>
              <a:buChar char=""/>
              <a:tabLst>
                <a:tab pos="249554" algn="l"/>
              </a:tabLst>
            </a:pPr>
            <a:r>
              <a:rPr sz="2000" spc="15" dirty="0">
                <a:latin typeface="Tahoma"/>
                <a:cs typeface="Tahoma"/>
              </a:rPr>
              <a:t>Tujuan</a:t>
            </a:r>
            <a:r>
              <a:rPr sz="2000" spc="-10" dirty="0">
                <a:latin typeface="Tahoma"/>
                <a:cs typeface="Tahoma"/>
              </a:rPr>
              <a:t> </a:t>
            </a:r>
            <a:r>
              <a:rPr sz="2000" spc="15" dirty="0">
                <a:latin typeface="Tahoma"/>
                <a:cs typeface="Tahoma"/>
              </a:rPr>
              <a:t>pokok</a:t>
            </a:r>
            <a:r>
              <a:rPr sz="2000" spc="-5" dirty="0">
                <a:latin typeface="Tahoma"/>
                <a:cs typeface="Tahoma"/>
              </a:rPr>
              <a:t> </a:t>
            </a:r>
            <a:r>
              <a:rPr sz="2000" spc="15" dirty="0">
                <a:latin typeface="Tahoma"/>
                <a:cs typeface="Tahoma"/>
              </a:rPr>
              <a:t>ilmu</a:t>
            </a:r>
            <a:r>
              <a:rPr sz="2000" spc="-5" dirty="0">
                <a:latin typeface="Tahoma"/>
                <a:cs typeface="Tahoma"/>
              </a:rPr>
              <a:t> </a:t>
            </a:r>
            <a:r>
              <a:rPr sz="2000" spc="15" dirty="0">
                <a:latin typeface="Tahoma"/>
                <a:cs typeface="Tahoma"/>
              </a:rPr>
              <a:t>adalah</a:t>
            </a:r>
            <a:r>
              <a:rPr sz="2000" spc="-10" dirty="0">
                <a:latin typeface="Tahoma"/>
                <a:cs typeface="Tahoma"/>
              </a:rPr>
              <a:t> </a:t>
            </a:r>
            <a:r>
              <a:rPr sz="2000" spc="20" dirty="0">
                <a:latin typeface="Tahoma"/>
                <a:cs typeface="Tahoma"/>
              </a:rPr>
              <a:t>memahami </a:t>
            </a:r>
            <a:r>
              <a:rPr sz="2000" spc="-580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gejala-gejala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15" dirty="0">
                <a:latin typeface="Tahoma"/>
                <a:cs typeface="Tahoma"/>
              </a:rPr>
              <a:t>alam</a:t>
            </a:r>
            <a:r>
              <a:rPr sz="2000" spc="10" dirty="0">
                <a:latin typeface="Tahoma"/>
                <a:cs typeface="Tahoma"/>
              </a:rPr>
              <a:t> </a:t>
            </a:r>
            <a:r>
              <a:rPr sz="2000" spc="15" dirty="0">
                <a:latin typeface="Tahoma"/>
                <a:cs typeface="Tahoma"/>
              </a:rPr>
              <a:t>semesta.</a:t>
            </a:r>
            <a:endParaRPr sz="2000" dirty="0">
              <a:latin typeface="Tahoma"/>
              <a:cs typeface="Tahoma"/>
            </a:endParaRPr>
          </a:p>
          <a:p>
            <a:pPr marL="248920" indent="-23685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1052"/>
              <a:buFont typeface="Wingdings"/>
              <a:buChar char=""/>
              <a:tabLst>
                <a:tab pos="249554" algn="l"/>
              </a:tabLst>
            </a:pPr>
            <a:r>
              <a:rPr sz="2000" spc="15" dirty="0">
                <a:latin typeface="Tahoma"/>
                <a:cs typeface="Tahoma"/>
              </a:rPr>
              <a:t>Tahapan</a:t>
            </a:r>
            <a:r>
              <a:rPr sz="2000" spc="-5" dirty="0">
                <a:latin typeface="Tahoma"/>
                <a:cs typeface="Tahoma"/>
              </a:rPr>
              <a:t> </a:t>
            </a:r>
            <a:r>
              <a:rPr sz="2000" spc="15" dirty="0">
                <a:latin typeface="Tahoma"/>
                <a:cs typeface="Tahoma"/>
              </a:rPr>
              <a:t>untuk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20" dirty="0">
                <a:latin typeface="Tahoma"/>
                <a:cs typeface="Tahoma"/>
              </a:rPr>
              <a:t>memahami</a:t>
            </a:r>
            <a:r>
              <a:rPr sz="2000" spc="-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ilmu:</a:t>
            </a:r>
            <a:endParaRPr sz="2000" dirty="0">
              <a:latin typeface="Tahoma"/>
              <a:cs typeface="Tahoma"/>
            </a:endParaRPr>
          </a:p>
          <a:p>
            <a:pPr marL="647700" lvl="1" indent="-39941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AutoNum type="arabicParenBoth"/>
              <a:tabLst>
                <a:tab pos="648335" algn="l"/>
              </a:tabLst>
            </a:pPr>
            <a:r>
              <a:rPr sz="2000" spc="10" dirty="0">
                <a:latin typeface="Tahoma"/>
                <a:cs typeface="Tahoma"/>
              </a:rPr>
              <a:t>deskripsi, (2) eksplanasi, </a:t>
            </a:r>
            <a:r>
              <a:rPr sz="2000" spc="15" dirty="0">
                <a:latin typeface="Tahoma"/>
                <a:cs typeface="Tahoma"/>
              </a:rPr>
              <a:t>dan</a:t>
            </a:r>
            <a:endParaRPr sz="2000" dirty="0">
              <a:latin typeface="Tahoma"/>
              <a:cs typeface="Tahoma"/>
            </a:endParaRPr>
          </a:p>
          <a:p>
            <a:pPr marL="24892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sz="2000" spc="10" dirty="0">
                <a:latin typeface="Tahoma"/>
                <a:cs typeface="Tahoma"/>
              </a:rPr>
              <a:t>(3)</a:t>
            </a:r>
            <a:r>
              <a:rPr sz="2000" spc="-20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prediksi</a:t>
            </a:r>
            <a:endParaRPr sz="20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08983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0"/>
          <p:cNvSpPr txBox="1"/>
          <p:nvPr/>
        </p:nvSpPr>
        <p:spPr>
          <a:xfrm>
            <a:off x="1054437" y="796504"/>
            <a:ext cx="9311972" cy="5325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723900">
              <a:lnSpc>
                <a:spcPct val="101099"/>
              </a:lnSpc>
              <a:spcBef>
                <a:spcPts val="95"/>
              </a:spcBef>
            </a:pPr>
            <a:r>
              <a:rPr sz="3000" b="1" spc="15" dirty="0">
                <a:latin typeface="Tahoma"/>
                <a:cs typeface="Tahoma"/>
              </a:rPr>
              <a:t>Dari</a:t>
            </a:r>
            <a:r>
              <a:rPr sz="3000" b="1" spc="-5" dirty="0">
                <a:latin typeface="Tahoma"/>
                <a:cs typeface="Tahoma"/>
              </a:rPr>
              <a:t> </a:t>
            </a:r>
            <a:r>
              <a:rPr sz="3000" b="1" spc="20" dirty="0">
                <a:latin typeface="Tahoma"/>
                <a:cs typeface="Tahoma"/>
              </a:rPr>
              <a:t>mana</a:t>
            </a:r>
            <a:r>
              <a:rPr sz="3000" b="1" spc="-5" dirty="0">
                <a:latin typeface="Tahoma"/>
                <a:cs typeface="Tahoma"/>
              </a:rPr>
              <a:t> </a:t>
            </a:r>
            <a:r>
              <a:rPr sz="3000" b="1" spc="15" dirty="0">
                <a:latin typeface="Tahoma"/>
                <a:cs typeface="Tahoma"/>
              </a:rPr>
              <a:t>proses</a:t>
            </a:r>
            <a:r>
              <a:rPr sz="3000" b="1" dirty="0">
                <a:latin typeface="Tahoma"/>
                <a:cs typeface="Tahoma"/>
              </a:rPr>
              <a:t> </a:t>
            </a:r>
            <a:r>
              <a:rPr sz="3000" b="1" spc="15" dirty="0">
                <a:latin typeface="Tahoma"/>
                <a:cs typeface="Tahoma"/>
              </a:rPr>
              <a:t>ilmu </a:t>
            </a:r>
            <a:r>
              <a:rPr sz="3000" b="1" spc="-865" dirty="0">
                <a:latin typeface="Tahoma"/>
                <a:cs typeface="Tahoma"/>
              </a:rPr>
              <a:t> </a:t>
            </a:r>
            <a:r>
              <a:rPr sz="3000" b="1" spc="15" dirty="0">
                <a:latin typeface="Tahoma"/>
                <a:cs typeface="Tahoma"/>
              </a:rPr>
              <a:t>dimulai?</a:t>
            </a:r>
            <a:endParaRPr sz="3000" dirty="0">
              <a:latin typeface="Tahoma"/>
              <a:cs typeface="Tahoma"/>
            </a:endParaRPr>
          </a:p>
          <a:p>
            <a:pPr marL="248920" indent="-236854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/>
              <a:buChar char=""/>
              <a:tabLst>
                <a:tab pos="249554" algn="l"/>
              </a:tabLst>
            </a:pPr>
            <a:r>
              <a:rPr b="1" spc="10" dirty="0">
                <a:latin typeface="Tahoma"/>
                <a:cs typeface="Tahoma"/>
              </a:rPr>
              <a:t>Menurut</a:t>
            </a:r>
            <a:r>
              <a:rPr b="1" spc="5" dirty="0">
                <a:latin typeface="Tahoma"/>
                <a:cs typeface="Tahoma"/>
              </a:rPr>
              <a:t> </a:t>
            </a:r>
            <a:r>
              <a:rPr b="1" spc="10" dirty="0">
                <a:latin typeface="Tahoma"/>
                <a:cs typeface="Tahoma"/>
              </a:rPr>
              <a:t>Aliran Rasional</a:t>
            </a:r>
            <a:r>
              <a:rPr b="1" spc="5" dirty="0">
                <a:latin typeface="Tahoma"/>
                <a:cs typeface="Tahoma"/>
              </a:rPr>
              <a:t> (aliran</a:t>
            </a:r>
            <a:r>
              <a:rPr b="1" spc="10" dirty="0">
                <a:latin typeface="Tahoma"/>
                <a:cs typeface="Tahoma"/>
              </a:rPr>
              <a:t> Baconian)</a:t>
            </a:r>
            <a:endParaRPr dirty="0">
              <a:latin typeface="Tahoma"/>
              <a:cs typeface="Tahoma"/>
            </a:endParaRPr>
          </a:p>
          <a:p>
            <a:pPr marL="248920" marR="26670" indent="-236854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FFCC"/>
              </a:buClr>
              <a:buSzPct val="70370"/>
              <a:buFont typeface="Wingdings"/>
              <a:buChar char=""/>
              <a:tabLst>
                <a:tab pos="248920" algn="l"/>
                <a:tab pos="249554" algn="l"/>
              </a:tabLst>
            </a:pPr>
            <a:r>
              <a:rPr spc="10" dirty="0">
                <a:latin typeface="Tahoma"/>
                <a:cs typeface="Tahoma"/>
              </a:rPr>
              <a:t>Proses ilmu dimulai dari data. </a:t>
            </a:r>
            <a:r>
              <a:rPr spc="15" dirty="0">
                <a:latin typeface="Tahoma"/>
                <a:cs typeface="Tahoma"/>
              </a:rPr>
              <a:t>Kumpulkan </a:t>
            </a:r>
            <a:r>
              <a:rPr spc="10" dirty="0">
                <a:latin typeface="Tahoma"/>
                <a:cs typeface="Tahoma"/>
              </a:rPr>
              <a:t>sejumlah fakta, cari </a:t>
            </a:r>
            <a:r>
              <a:rPr spc="-409" dirty="0">
                <a:latin typeface="Tahoma"/>
                <a:cs typeface="Tahoma"/>
              </a:rPr>
              <a:t> </a:t>
            </a:r>
            <a:r>
              <a:rPr spc="10" dirty="0">
                <a:latin typeface="Tahoma"/>
                <a:cs typeface="Tahoma"/>
              </a:rPr>
              <a:t>hubungan-hubungan, dan </a:t>
            </a:r>
            <a:r>
              <a:rPr spc="5" dirty="0">
                <a:latin typeface="Tahoma"/>
                <a:cs typeface="Tahoma"/>
              </a:rPr>
              <a:t>simpulkan </a:t>
            </a:r>
            <a:r>
              <a:rPr spc="15" dirty="0">
                <a:latin typeface="Tahoma"/>
                <a:cs typeface="Tahoma"/>
              </a:rPr>
              <a:t>dalam </a:t>
            </a:r>
            <a:r>
              <a:rPr spc="10" dirty="0">
                <a:latin typeface="Tahoma"/>
                <a:cs typeface="Tahoma"/>
              </a:rPr>
              <a:t>bentuk teori. Ilmu </a:t>
            </a:r>
            <a:r>
              <a:rPr spc="-409" dirty="0">
                <a:latin typeface="Tahoma"/>
                <a:cs typeface="Tahoma"/>
              </a:rPr>
              <a:t> </a:t>
            </a:r>
            <a:r>
              <a:rPr spc="15" dirty="0">
                <a:latin typeface="Tahoma"/>
                <a:cs typeface="Tahoma"/>
              </a:rPr>
              <a:t>dikembangkan</a:t>
            </a:r>
            <a:r>
              <a:rPr spc="10" dirty="0">
                <a:latin typeface="Tahoma"/>
                <a:cs typeface="Tahoma"/>
              </a:rPr>
              <a:t> secra</a:t>
            </a:r>
            <a:r>
              <a:rPr spc="15" dirty="0">
                <a:latin typeface="Tahoma"/>
                <a:cs typeface="Tahoma"/>
              </a:rPr>
              <a:t> </a:t>
            </a:r>
            <a:r>
              <a:rPr spc="10" dirty="0">
                <a:latin typeface="Tahoma"/>
                <a:cs typeface="Tahoma"/>
              </a:rPr>
              <a:t>induktif.</a:t>
            </a:r>
            <a:r>
              <a:rPr spc="15" dirty="0">
                <a:latin typeface="Tahoma"/>
                <a:cs typeface="Tahoma"/>
              </a:rPr>
              <a:t> </a:t>
            </a:r>
            <a:r>
              <a:rPr spc="10" dirty="0">
                <a:latin typeface="Tahoma"/>
                <a:cs typeface="Tahoma"/>
              </a:rPr>
              <a:t>Model </a:t>
            </a:r>
            <a:r>
              <a:rPr spc="5" dirty="0">
                <a:latin typeface="Tahoma"/>
                <a:cs typeface="Tahoma"/>
              </a:rPr>
              <a:t>ini</a:t>
            </a:r>
            <a:r>
              <a:rPr spc="15" dirty="0">
                <a:latin typeface="Tahoma"/>
                <a:cs typeface="Tahoma"/>
              </a:rPr>
              <a:t> </a:t>
            </a:r>
            <a:r>
              <a:rPr spc="10" dirty="0">
                <a:latin typeface="Tahoma"/>
                <a:cs typeface="Tahoma"/>
              </a:rPr>
              <a:t>melahirkan </a:t>
            </a:r>
            <a:r>
              <a:rPr spc="15" dirty="0">
                <a:latin typeface="Tahoma"/>
                <a:cs typeface="Tahoma"/>
              </a:rPr>
              <a:t> </a:t>
            </a:r>
            <a:r>
              <a:rPr spc="10" dirty="0">
                <a:latin typeface="Tahoma"/>
                <a:cs typeface="Tahoma"/>
              </a:rPr>
              <a:t>pendekatan</a:t>
            </a:r>
            <a:r>
              <a:rPr spc="5" dirty="0">
                <a:latin typeface="Tahoma"/>
                <a:cs typeface="Tahoma"/>
              </a:rPr>
              <a:t> </a:t>
            </a:r>
            <a:r>
              <a:rPr spc="10" dirty="0">
                <a:latin typeface="Tahoma"/>
                <a:cs typeface="Tahoma"/>
              </a:rPr>
              <a:t>penelitian kualitatif.</a:t>
            </a:r>
            <a:endParaRPr dirty="0">
              <a:latin typeface="Tahoma"/>
              <a:cs typeface="Tahoma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dirty="0">
              <a:latin typeface="Tahoma"/>
              <a:cs typeface="Tahoma"/>
            </a:endParaRPr>
          </a:p>
          <a:p>
            <a:pPr marL="248920" marR="581660" indent="-236854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/>
              <a:buChar char=""/>
              <a:tabLst>
                <a:tab pos="249554" algn="l"/>
              </a:tabLst>
            </a:pPr>
            <a:r>
              <a:rPr b="1" spc="10" dirty="0">
                <a:latin typeface="Tahoma"/>
                <a:cs typeface="Tahoma"/>
              </a:rPr>
              <a:t>Menurut Aliran Hipotetiko-Deduktif </a:t>
            </a:r>
            <a:r>
              <a:rPr b="1" spc="15" dirty="0">
                <a:latin typeface="Tahoma"/>
                <a:cs typeface="Tahoma"/>
              </a:rPr>
              <a:t>(Model Ilmu </a:t>
            </a:r>
            <a:r>
              <a:rPr b="1" spc="-385" dirty="0">
                <a:latin typeface="Tahoma"/>
                <a:cs typeface="Tahoma"/>
              </a:rPr>
              <a:t> </a:t>
            </a:r>
            <a:r>
              <a:rPr b="1" spc="10" dirty="0">
                <a:latin typeface="Tahoma"/>
                <a:cs typeface="Tahoma"/>
              </a:rPr>
              <a:t>Tradisional)</a:t>
            </a:r>
            <a:endParaRPr dirty="0">
              <a:latin typeface="Tahoma"/>
              <a:cs typeface="Tahoma"/>
            </a:endParaRPr>
          </a:p>
          <a:p>
            <a:pPr marL="248920" marR="5080" indent="-236854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FFFFCC"/>
              </a:buClr>
              <a:buSzPct val="70370"/>
              <a:buFont typeface="Wingdings"/>
              <a:buChar char=""/>
              <a:tabLst>
                <a:tab pos="248920" algn="l"/>
                <a:tab pos="249554" algn="l"/>
              </a:tabLst>
            </a:pPr>
            <a:r>
              <a:rPr spc="10" dirty="0">
                <a:latin typeface="Tahoma"/>
                <a:cs typeface="Tahoma"/>
              </a:rPr>
              <a:t>Proses ilmu</a:t>
            </a:r>
            <a:r>
              <a:rPr spc="15" dirty="0">
                <a:latin typeface="Tahoma"/>
                <a:cs typeface="Tahoma"/>
              </a:rPr>
              <a:t> </a:t>
            </a:r>
            <a:r>
              <a:rPr spc="10" dirty="0">
                <a:latin typeface="Tahoma"/>
                <a:cs typeface="Tahoma"/>
              </a:rPr>
              <a:t>dimulai </a:t>
            </a:r>
            <a:r>
              <a:rPr spc="15" dirty="0">
                <a:latin typeface="Tahoma"/>
                <a:cs typeface="Tahoma"/>
              </a:rPr>
              <a:t>dengan </a:t>
            </a:r>
            <a:r>
              <a:rPr spc="10" dirty="0">
                <a:latin typeface="Tahoma"/>
                <a:cs typeface="Tahoma"/>
              </a:rPr>
              <a:t>serangkaian aksioma </a:t>
            </a:r>
            <a:r>
              <a:rPr spc="15" dirty="0">
                <a:latin typeface="Tahoma"/>
                <a:cs typeface="Tahoma"/>
              </a:rPr>
              <a:t>yang</a:t>
            </a:r>
            <a:r>
              <a:rPr spc="10" dirty="0">
                <a:latin typeface="Tahoma"/>
                <a:cs typeface="Tahoma"/>
              </a:rPr>
              <a:t> berasal </a:t>
            </a:r>
            <a:r>
              <a:rPr spc="-405" dirty="0">
                <a:latin typeface="Tahoma"/>
                <a:cs typeface="Tahoma"/>
              </a:rPr>
              <a:t> </a:t>
            </a:r>
            <a:r>
              <a:rPr spc="10" dirty="0">
                <a:latin typeface="Tahoma"/>
                <a:cs typeface="Tahoma"/>
              </a:rPr>
              <a:t>dari berbagai </a:t>
            </a:r>
            <a:r>
              <a:rPr spc="15" dirty="0">
                <a:latin typeface="Tahoma"/>
                <a:cs typeface="Tahoma"/>
              </a:rPr>
              <a:t>sumber </a:t>
            </a:r>
            <a:r>
              <a:rPr spc="10" dirty="0">
                <a:latin typeface="Tahoma"/>
                <a:cs typeface="Tahoma"/>
              </a:rPr>
              <a:t>(teori), kemudian mengubah </a:t>
            </a:r>
            <a:r>
              <a:rPr spc="5" dirty="0">
                <a:latin typeface="Tahoma"/>
                <a:cs typeface="Tahoma"/>
              </a:rPr>
              <a:t>teori ke </a:t>
            </a:r>
            <a:r>
              <a:rPr spc="10" dirty="0">
                <a:latin typeface="Tahoma"/>
                <a:cs typeface="Tahoma"/>
              </a:rPr>
              <a:t> </a:t>
            </a:r>
            <a:r>
              <a:rPr spc="15" dirty="0">
                <a:latin typeface="Tahoma"/>
                <a:cs typeface="Tahoma"/>
              </a:rPr>
              <a:t>dalam </a:t>
            </a:r>
            <a:r>
              <a:rPr spc="10" dirty="0">
                <a:latin typeface="Tahoma"/>
                <a:cs typeface="Tahoma"/>
              </a:rPr>
              <a:t>konsep </a:t>
            </a:r>
            <a:r>
              <a:rPr spc="15" dirty="0">
                <a:latin typeface="Tahoma"/>
                <a:cs typeface="Tahoma"/>
              </a:rPr>
              <a:t>yang </a:t>
            </a:r>
            <a:r>
              <a:rPr spc="10" dirty="0">
                <a:latin typeface="Tahoma"/>
                <a:cs typeface="Tahoma"/>
              </a:rPr>
              <a:t>dapat diamati. Teori menjadi landasan </a:t>
            </a:r>
            <a:r>
              <a:rPr spc="15" dirty="0">
                <a:latin typeface="Tahoma"/>
                <a:cs typeface="Tahoma"/>
              </a:rPr>
              <a:t> utama dalam mengugkapkan fenomena yang </a:t>
            </a:r>
            <a:r>
              <a:rPr spc="10" dirty="0">
                <a:latin typeface="Tahoma"/>
                <a:cs typeface="Tahoma"/>
              </a:rPr>
              <a:t>diamati. Model </a:t>
            </a:r>
            <a:r>
              <a:rPr spc="15" dirty="0">
                <a:latin typeface="Tahoma"/>
                <a:cs typeface="Tahoma"/>
              </a:rPr>
              <a:t> </a:t>
            </a:r>
            <a:r>
              <a:rPr spc="5" dirty="0">
                <a:latin typeface="Tahoma"/>
                <a:cs typeface="Tahoma"/>
              </a:rPr>
              <a:t>ini</a:t>
            </a:r>
            <a:r>
              <a:rPr spc="10" dirty="0">
                <a:latin typeface="Tahoma"/>
                <a:cs typeface="Tahoma"/>
              </a:rPr>
              <a:t> melahirkan pendekatan penelitian kuantitatif.</a:t>
            </a:r>
            <a:endParaRPr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257135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2523768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48920" marR="22225" indent="-23685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69696"/>
              <a:buFont typeface="Wingdings"/>
              <a:buChar char=""/>
              <a:tabLst>
                <a:tab pos="249554" algn="l"/>
              </a:tabLst>
            </a:pPr>
            <a:r>
              <a:rPr sz="2000" dirty="0">
                <a:latin typeface="Tahoma"/>
                <a:cs typeface="Tahoma"/>
              </a:rPr>
              <a:t>Penelitian adalah serangkaian upaya yang 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bertujuan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untuk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mengungkapkan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fenomena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dalam </a:t>
            </a:r>
            <a:r>
              <a:rPr sz="2000" spc="-50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rangka</a:t>
            </a:r>
            <a:r>
              <a:rPr sz="2000" spc="-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mencari kebenaran ilmiah.</a:t>
            </a:r>
          </a:p>
          <a:p>
            <a:pPr marL="248920" marR="522605" indent="-23685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69696"/>
              <a:buFont typeface="Wingdings"/>
              <a:buChar char=""/>
              <a:tabLst>
                <a:tab pos="249554" algn="l"/>
              </a:tabLst>
            </a:pPr>
            <a:r>
              <a:rPr sz="2000" dirty="0">
                <a:latin typeface="Tahoma"/>
                <a:cs typeface="Tahoma"/>
              </a:rPr>
              <a:t>Upaya penelitian harus: sistematis, logis, dan </a:t>
            </a:r>
            <a:r>
              <a:rPr sz="2000" spc="-50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metodologis.</a:t>
            </a:r>
            <a:endParaRPr sz="2000" dirty="0">
              <a:latin typeface="Tahoma"/>
              <a:cs typeface="Tahoma"/>
            </a:endParaRPr>
          </a:p>
          <a:p>
            <a:pPr marL="248920" marR="5080" indent="-23685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69696"/>
              <a:buFont typeface="Wingdings"/>
              <a:buChar char=""/>
              <a:tabLst>
                <a:tab pos="249554" algn="l"/>
              </a:tabLst>
            </a:pPr>
            <a:r>
              <a:rPr sz="2000" dirty="0">
                <a:latin typeface="Tahoma"/>
                <a:cs typeface="Tahoma"/>
              </a:rPr>
              <a:t>Penelitian adalah upaya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yang sistematis, logis,</a:t>
            </a:r>
            <a:r>
              <a:rPr sz="2000" spc="1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dan </a:t>
            </a:r>
            <a:r>
              <a:rPr sz="2000" spc="-50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metodologis yang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bertujuan</a:t>
            </a:r>
            <a:r>
              <a:rPr sz="2000" dirty="0">
                <a:latin typeface="Tahoma"/>
                <a:cs typeface="Tahoma"/>
              </a:rPr>
              <a:t> untuk 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mengidentifikasikan, mendeskripsikan, 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mengeksplanasikan, dan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memprediksikan 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fenomena</a:t>
            </a:r>
            <a:r>
              <a:rPr sz="2000" dirty="0">
                <a:latin typeface="Tahoma"/>
                <a:cs typeface="Tahoma"/>
              </a:rPr>
              <a:t> dengan </a:t>
            </a:r>
            <a:r>
              <a:rPr sz="2000" spc="-5" dirty="0">
                <a:latin typeface="Tahoma"/>
                <a:cs typeface="Tahoma"/>
              </a:rPr>
              <a:t>cara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memandang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fenomena </a:t>
            </a:r>
            <a:r>
              <a:rPr sz="2000" dirty="0">
                <a:latin typeface="Tahoma"/>
                <a:cs typeface="Tahoma"/>
              </a:rPr>
              <a:t> tersebut sebagai sekumpulan variabel atau 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hubungan</a:t>
            </a:r>
            <a:r>
              <a:rPr sz="2000" spc="-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antarvariabel.</a:t>
            </a:r>
          </a:p>
        </p:txBody>
      </p:sp>
      <p:sp>
        <p:nvSpPr>
          <p:cNvPr id="5" name="object 3"/>
          <p:cNvSpPr txBox="1">
            <a:spLocks noGrp="1"/>
          </p:cNvSpPr>
          <p:nvPr>
            <p:ph type="title"/>
          </p:nvPr>
        </p:nvSpPr>
        <p:spPr>
          <a:xfrm>
            <a:off x="838200" y="754571"/>
            <a:ext cx="10515600" cy="546671"/>
          </a:xfrm>
          <a:prstGeom prst="rect">
            <a:avLst/>
          </a:prstGeom>
        </p:spPr>
        <p:txBody>
          <a:bodyPr vert="horz" wrap="square" lIns="0" tIns="53704" rIns="0" bIns="0" rtlCol="0">
            <a:spAutoFit/>
          </a:bodyPr>
          <a:lstStyle/>
          <a:p>
            <a:pPr marL="209550" marR="5080">
              <a:lnSpc>
                <a:spcPct val="100299"/>
              </a:lnSpc>
              <a:spcBef>
                <a:spcPts val="100"/>
              </a:spcBef>
            </a:pPr>
            <a:r>
              <a:rPr sz="3200" b="1" spc="5" dirty="0"/>
              <a:t>Penelitian</a:t>
            </a:r>
            <a:r>
              <a:rPr sz="3200" b="1" spc="-45" dirty="0"/>
              <a:t> </a:t>
            </a:r>
            <a:r>
              <a:rPr sz="3200" b="1" spc="5" dirty="0"/>
              <a:t>sebagai</a:t>
            </a:r>
            <a:r>
              <a:rPr sz="3200" b="1" spc="-35" dirty="0"/>
              <a:t> </a:t>
            </a:r>
            <a:r>
              <a:rPr sz="3200" b="1" spc="5" dirty="0"/>
              <a:t>Kegiatan </a:t>
            </a:r>
            <a:r>
              <a:rPr sz="3200" b="1" spc="-790" dirty="0"/>
              <a:t> </a:t>
            </a:r>
            <a:r>
              <a:rPr sz="3200" b="1" spc="5" dirty="0"/>
              <a:t>Ilmiah</a:t>
            </a:r>
            <a:endParaRPr sz="3200" b="1" dirty="0"/>
          </a:p>
        </p:txBody>
      </p:sp>
    </p:spTree>
    <p:extLst>
      <p:ext uri="{BB962C8B-B14F-4D97-AF65-F5344CB8AC3E}">
        <p14:creationId xmlns:p14="http://schemas.microsoft.com/office/powerpoint/2010/main" val="163102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Pendekatan</a:t>
            </a:r>
            <a:r>
              <a:rPr lang="en-US" b="1" dirty="0" smtClean="0"/>
              <a:t> </a:t>
            </a:r>
            <a:r>
              <a:rPr lang="en-US" b="1" dirty="0" err="1" smtClean="0"/>
              <a:t>Kebenaran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62291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4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330923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48920" indent="-23685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0370"/>
              <a:buFont typeface="Wingdings"/>
              <a:buChar char=""/>
              <a:tabLst>
                <a:tab pos="248920" algn="l"/>
                <a:tab pos="249554" algn="l"/>
              </a:tabLst>
            </a:pPr>
            <a:r>
              <a:rPr sz="1600" b="1" spc="15" dirty="0">
                <a:latin typeface="Tahoma"/>
                <a:cs typeface="Tahoma"/>
              </a:rPr>
              <a:t>Metode</a:t>
            </a:r>
            <a:r>
              <a:rPr sz="1600" b="1" spc="5" dirty="0">
                <a:latin typeface="Tahoma"/>
                <a:cs typeface="Tahoma"/>
              </a:rPr>
              <a:t> </a:t>
            </a:r>
            <a:r>
              <a:rPr sz="1600" b="1" spc="15" dirty="0">
                <a:latin typeface="Tahoma"/>
                <a:cs typeface="Tahoma"/>
              </a:rPr>
              <a:t>Keteguhan</a:t>
            </a:r>
            <a:r>
              <a:rPr sz="1600" b="1" spc="10" dirty="0">
                <a:latin typeface="Tahoma"/>
                <a:cs typeface="Tahoma"/>
              </a:rPr>
              <a:t> </a:t>
            </a:r>
            <a:r>
              <a:rPr sz="1600" b="1" spc="15" dirty="0">
                <a:latin typeface="Tahoma"/>
                <a:cs typeface="Tahoma"/>
              </a:rPr>
              <a:t>(Method</a:t>
            </a:r>
            <a:r>
              <a:rPr sz="1600" b="1" spc="10" dirty="0">
                <a:latin typeface="Tahoma"/>
                <a:cs typeface="Tahoma"/>
              </a:rPr>
              <a:t> of Tenacity)</a:t>
            </a:r>
            <a:endParaRPr sz="1600" dirty="0">
              <a:latin typeface="Tahoma"/>
              <a:cs typeface="Tahoma"/>
            </a:endParaRPr>
          </a:p>
          <a:p>
            <a:pPr marL="525145" marR="137795" lvl="1" indent="-19748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har char="–"/>
              <a:tabLst>
                <a:tab pos="525780" algn="l"/>
              </a:tabLst>
            </a:pPr>
            <a:r>
              <a:rPr sz="1600" spc="-10" dirty="0">
                <a:latin typeface="Tahoma"/>
                <a:cs typeface="Tahoma"/>
              </a:rPr>
              <a:t>Orang</a:t>
            </a:r>
            <a:r>
              <a:rPr sz="1600" spc="-5" dirty="0">
                <a:latin typeface="Tahoma"/>
                <a:cs typeface="Tahoma"/>
              </a:rPr>
              <a:t> berpegang teguh pada </a:t>
            </a:r>
            <a:r>
              <a:rPr sz="1600" spc="-10" dirty="0">
                <a:latin typeface="Tahoma"/>
                <a:cs typeface="Tahoma"/>
              </a:rPr>
              <a:t>suatu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pendapat karena pendapat </a:t>
            </a:r>
            <a:r>
              <a:rPr sz="1600" spc="-375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itu sudah diyakini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kebenarannya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sejak lama</a:t>
            </a:r>
            <a:r>
              <a:rPr sz="1600" spc="-5" dirty="0" smtClean="0">
                <a:latin typeface="Tahoma"/>
                <a:cs typeface="Tahoma"/>
              </a:rPr>
              <a:t>.</a:t>
            </a:r>
            <a:endParaRPr sz="1600" dirty="0">
              <a:latin typeface="Tahoma"/>
              <a:cs typeface="Tahoma"/>
            </a:endParaRPr>
          </a:p>
          <a:p>
            <a:pPr marL="248920" indent="-23685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0370"/>
              <a:buFont typeface="Wingdings"/>
              <a:buChar char=""/>
              <a:tabLst>
                <a:tab pos="248920" algn="l"/>
                <a:tab pos="249554" algn="l"/>
              </a:tabLst>
            </a:pPr>
            <a:r>
              <a:rPr sz="1600" b="1" spc="15" dirty="0">
                <a:latin typeface="Tahoma"/>
                <a:cs typeface="Tahoma"/>
              </a:rPr>
              <a:t>Metode</a:t>
            </a:r>
            <a:r>
              <a:rPr sz="1600" b="1" spc="10" dirty="0">
                <a:latin typeface="Tahoma"/>
                <a:cs typeface="Tahoma"/>
              </a:rPr>
              <a:t> Otoritas</a:t>
            </a:r>
            <a:r>
              <a:rPr sz="1600" b="1" spc="15" dirty="0">
                <a:latin typeface="Tahoma"/>
                <a:cs typeface="Tahoma"/>
              </a:rPr>
              <a:t> (Method </a:t>
            </a:r>
            <a:r>
              <a:rPr sz="1600" b="1" spc="10" dirty="0">
                <a:latin typeface="Tahoma"/>
                <a:cs typeface="Tahoma"/>
              </a:rPr>
              <a:t>of</a:t>
            </a:r>
            <a:r>
              <a:rPr sz="1600" b="1" spc="15" dirty="0">
                <a:latin typeface="Tahoma"/>
                <a:cs typeface="Tahoma"/>
              </a:rPr>
              <a:t> </a:t>
            </a:r>
            <a:r>
              <a:rPr sz="1600" b="1" spc="10" dirty="0">
                <a:latin typeface="Tahoma"/>
                <a:cs typeface="Tahoma"/>
              </a:rPr>
              <a:t>Authority)</a:t>
            </a:r>
            <a:endParaRPr sz="1600" dirty="0">
              <a:latin typeface="Tahoma"/>
              <a:cs typeface="Tahoma"/>
            </a:endParaRPr>
          </a:p>
          <a:p>
            <a:pPr marL="525145" marR="353060" lvl="1" indent="-19748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har char="–"/>
              <a:tabLst>
                <a:tab pos="525780" algn="l"/>
              </a:tabLst>
            </a:pPr>
            <a:r>
              <a:rPr sz="1600" spc="-5" dirty="0">
                <a:latin typeface="Tahoma"/>
                <a:cs typeface="Tahoma"/>
              </a:rPr>
              <a:t>Sesuatu diyakini kebenarannya dengan cara merujuk pada </a:t>
            </a:r>
            <a:r>
              <a:rPr sz="160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pernyataan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orang yang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dianggap ahli atau</a:t>
            </a:r>
            <a:r>
              <a:rPr sz="1600" spc="-1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memiliki </a:t>
            </a:r>
            <a:r>
              <a:rPr sz="1600" spc="-5" dirty="0" err="1">
                <a:latin typeface="Tahoma"/>
                <a:cs typeface="Tahoma"/>
              </a:rPr>
              <a:t>otoritas</a:t>
            </a:r>
            <a:r>
              <a:rPr sz="1600" spc="-5" dirty="0" smtClean="0">
                <a:latin typeface="Tahoma"/>
                <a:cs typeface="Tahoma"/>
              </a:rPr>
              <a:t>.</a:t>
            </a:r>
            <a:endParaRPr sz="1600" dirty="0">
              <a:latin typeface="Tahoma"/>
              <a:cs typeface="Tahoma"/>
            </a:endParaRPr>
          </a:p>
          <a:p>
            <a:pPr marL="248920" indent="-23685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0370"/>
              <a:buFont typeface="Wingdings"/>
              <a:buChar char=""/>
              <a:tabLst>
                <a:tab pos="248920" algn="l"/>
                <a:tab pos="249554" algn="l"/>
              </a:tabLst>
            </a:pPr>
            <a:r>
              <a:rPr sz="1600" b="1" spc="15" dirty="0">
                <a:latin typeface="Tahoma"/>
                <a:cs typeface="Tahoma"/>
              </a:rPr>
              <a:t>Metode</a:t>
            </a:r>
            <a:r>
              <a:rPr sz="1600" b="1" spc="5" dirty="0">
                <a:latin typeface="Tahoma"/>
                <a:cs typeface="Tahoma"/>
              </a:rPr>
              <a:t> Intuisi</a:t>
            </a:r>
            <a:r>
              <a:rPr sz="1600" b="1" spc="10" dirty="0">
                <a:latin typeface="Tahoma"/>
                <a:cs typeface="Tahoma"/>
              </a:rPr>
              <a:t> (Method of</a:t>
            </a:r>
            <a:r>
              <a:rPr sz="1600" b="1" spc="5" dirty="0">
                <a:latin typeface="Tahoma"/>
                <a:cs typeface="Tahoma"/>
              </a:rPr>
              <a:t> Instuition)</a:t>
            </a:r>
            <a:endParaRPr sz="1600" dirty="0">
              <a:latin typeface="Tahoma"/>
              <a:cs typeface="Tahoma"/>
            </a:endParaRPr>
          </a:p>
          <a:p>
            <a:pPr marL="525145" marR="5080" lvl="1" indent="-19748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har char="–"/>
              <a:tabLst>
                <a:tab pos="525780" algn="l"/>
              </a:tabLst>
            </a:pPr>
            <a:r>
              <a:rPr sz="1600" spc="-5" dirty="0">
                <a:latin typeface="Tahoma"/>
                <a:cs typeface="Tahoma"/>
              </a:rPr>
              <a:t>Sesuatu dikatakan benar berdasarkan kayakinan yang tidak perlu </a:t>
            </a:r>
            <a:r>
              <a:rPr sz="1600" spc="-380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pembuktian </a:t>
            </a:r>
            <a:r>
              <a:rPr sz="1600" spc="-5" dirty="0" err="1">
                <a:latin typeface="Tahoma"/>
                <a:cs typeface="Tahoma"/>
              </a:rPr>
              <a:t>lagi</a:t>
            </a:r>
            <a:r>
              <a:rPr sz="1600" spc="-5" dirty="0" smtClean="0">
                <a:latin typeface="Tahoma"/>
                <a:cs typeface="Tahoma"/>
              </a:rPr>
              <a:t>.</a:t>
            </a:r>
            <a:endParaRPr lang="en-US" sz="1600" dirty="0">
              <a:latin typeface="Tahoma"/>
              <a:cs typeface="Tahoma"/>
            </a:endParaRPr>
          </a:p>
          <a:p>
            <a:pPr marL="248920" indent="-23685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0370"/>
              <a:buFont typeface="Wingdings"/>
              <a:buChar char=""/>
              <a:tabLst>
                <a:tab pos="248920" algn="l"/>
                <a:tab pos="249554" algn="l"/>
              </a:tabLst>
            </a:pPr>
            <a:r>
              <a:rPr lang="en-US" sz="1600" b="1" spc="15" dirty="0" err="1" smtClean="0">
                <a:latin typeface="Tahoma"/>
                <a:cs typeface="Tahoma"/>
              </a:rPr>
              <a:t>Metode</a:t>
            </a:r>
            <a:r>
              <a:rPr lang="en-US" sz="1600" b="1" spc="-10" dirty="0" smtClean="0">
                <a:latin typeface="Tahoma"/>
                <a:cs typeface="Tahoma"/>
              </a:rPr>
              <a:t> </a:t>
            </a:r>
            <a:r>
              <a:rPr lang="en-US" sz="1600" b="1" spc="15" dirty="0" err="1" smtClean="0">
                <a:latin typeface="Tahoma"/>
                <a:cs typeface="Tahoma"/>
              </a:rPr>
              <a:t>Ilmiah</a:t>
            </a:r>
            <a:r>
              <a:rPr lang="en-US" sz="1600" b="1" spc="-5" dirty="0" smtClean="0">
                <a:latin typeface="Tahoma"/>
                <a:cs typeface="Tahoma"/>
              </a:rPr>
              <a:t> </a:t>
            </a:r>
            <a:r>
              <a:rPr lang="en-US" sz="1600" b="1" spc="10" dirty="0" smtClean="0">
                <a:latin typeface="Tahoma"/>
                <a:cs typeface="Tahoma"/>
              </a:rPr>
              <a:t>(Scientific</a:t>
            </a:r>
            <a:r>
              <a:rPr lang="en-US" sz="1600" b="1" spc="-5" dirty="0" smtClean="0">
                <a:latin typeface="Tahoma"/>
                <a:cs typeface="Tahoma"/>
              </a:rPr>
              <a:t> </a:t>
            </a:r>
            <a:r>
              <a:rPr lang="en-US" sz="1600" b="1" spc="15" dirty="0" smtClean="0">
                <a:latin typeface="Tahoma"/>
                <a:cs typeface="Tahoma"/>
              </a:rPr>
              <a:t>Method)</a:t>
            </a:r>
            <a:endParaRPr lang="en-US" sz="1600" dirty="0" smtClean="0">
              <a:latin typeface="Tahoma"/>
              <a:cs typeface="Tahoma"/>
            </a:endParaRPr>
          </a:p>
          <a:p>
            <a:pPr marL="327660" marR="508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spc="-5" dirty="0" smtClean="0">
                <a:latin typeface="Tahoma"/>
                <a:cs typeface="Tahoma"/>
              </a:rPr>
              <a:t>–</a:t>
            </a:r>
            <a:r>
              <a:rPr lang="en-US" sz="1600" spc="75" dirty="0" smtClean="0">
                <a:latin typeface="Tahoma"/>
                <a:cs typeface="Tahoma"/>
              </a:rPr>
              <a:t> </a:t>
            </a:r>
            <a:r>
              <a:rPr lang="en-US" sz="1600" spc="-5" dirty="0" err="1" smtClean="0">
                <a:latin typeface="Tahoma"/>
                <a:cs typeface="Tahoma"/>
              </a:rPr>
              <a:t>Kebenaran</a:t>
            </a:r>
            <a:r>
              <a:rPr lang="en-US" sz="1600" spc="-15" dirty="0" smtClean="0">
                <a:latin typeface="Tahoma"/>
                <a:cs typeface="Tahoma"/>
              </a:rPr>
              <a:t> </a:t>
            </a:r>
            <a:r>
              <a:rPr lang="en-US" sz="1600" spc="-5" dirty="0" err="1" smtClean="0">
                <a:latin typeface="Tahoma"/>
                <a:cs typeface="Tahoma"/>
              </a:rPr>
              <a:t>diperoleh</a:t>
            </a:r>
            <a:r>
              <a:rPr lang="en-US" sz="1600" spc="-10" dirty="0" smtClean="0">
                <a:latin typeface="Tahoma"/>
                <a:cs typeface="Tahoma"/>
              </a:rPr>
              <a:t> </a:t>
            </a:r>
            <a:r>
              <a:rPr lang="en-US" sz="1600" spc="-5" dirty="0" err="1" smtClean="0">
                <a:latin typeface="Tahoma"/>
                <a:cs typeface="Tahoma"/>
              </a:rPr>
              <a:t>dengan</a:t>
            </a:r>
            <a:r>
              <a:rPr lang="en-US" sz="1600" spc="-10" dirty="0" smtClean="0">
                <a:latin typeface="Tahoma"/>
                <a:cs typeface="Tahoma"/>
              </a:rPr>
              <a:t> </a:t>
            </a:r>
            <a:r>
              <a:rPr lang="en-US" sz="1600" spc="-5" dirty="0" err="1" smtClean="0">
                <a:latin typeface="Tahoma"/>
                <a:cs typeface="Tahoma"/>
              </a:rPr>
              <a:t>menggunakan</a:t>
            </a:r>
            <a:r>
              <a:rPr lang="en-US" sz="1600" spc="-10" dirty="0" smtClean="0">
                <a:latin typeface="Tahoma"/>
                <a:cs typeface="Tahoma"/>
              </a:rPr>
              <a:t> </a:t>
            </a:r>
            <a:r>
              <a:rPr lang="en-US" sz="1600" spc="-5" dirty="0" err="1" smtClean="0">
                <a:latin typeface="Tahoma"/>
                <a:cs typeface="Tahoma"/>
              </a:rPr>
              <a:t>prosedur</a:t>
            </a:r>
            <a:r>
              <a:rPr lang="en-US" sz="1600" spc="-10" dirty="0" smtClean="0">
                <a:latin typeface="Tahoma"/>
                <a:cs typeface="Tahoma"/>
              </a:rPr>
              <a:t> </a:t>
            </a:r>
            <a:r>
              <a:rPr lang="en-US" sz="1600" spc="-5" dirty="0" smtClean="0">
                <a:latin typeface="Tahoma"/>
                <a:cs typeface="Tahoma"/>
              </a:rPr>
              <a:t>yang </a:t>
            </a:r>
            <a:r>
              <a:rPr lang="en-US" sz="1600" spc="-380" dirty="0" smtClean="0">
                <a:latin typeface="Tahoma"/>
                <a:cs typeface="Tahoma"/>
              </a:rPr>
              <a:t> </a:t>
            </a:r>
            <a:r>
              <a:rPr lang="en-US" sz="1600" spc="-10" dirty="0" err="1" smtClean="0">
                <a:latin typeface="Tahoma"/>
                <a:cs typeface="Tahoma"/>
              </a:rPr>
              <a:t>berlandaskan</a:t>
            </a:r>
            <a:r>
              <a:rPr lang="en-US" sz="1600" dirty="0" smtClean="0">
                <a:latin typeface="Tahoma"/>
                <a:cs typeface="Tahoma"/>
              </a:rPr>
              <a:t> </a:t>
            </a:r>
            <a:r>
              <a:rPr lang="en-US" sz="1600" spc="-5" dirty="0" err="1" smtClean="0">
                <a:latin typeface="Tahoma"/>
                <a:cs typeface="Tahoma"/>
              </a:rPr>
              <a:t>pada</a:t>
            </a:r>
            <a:r>
              <a:rPr lang="en-US" sz="1600" spc="-5" dirty="0" smtClean="0">
                <a:latin typeface="Tahoma"/>
                <a:cs typeface="Tahoma"/>
              </a:rPr>
              <a:t> </a:t>
            </a:r>
            <a:r>
              <a:rPr lang="en-US" sz="1600" spc="-10" dirty="0" err="1" smtClean="0">
                <a:latin typeface="Tahoma"/>
                <a:cs typeface="Tahoma"/>
              </a:rPr>
              <a:t>kaidah-kaidah</a:t>
            </a:r>
            <a:r>
              <a:rPr lang="en-US" sz="1600" dirty="0" smtClean="0">
                <a:latin typeface="Tahoma"/>
                <a:cs typeface="Tahoma"/>
              </a:rPr>
              <a:t> </a:t>
            </a:r>
            <a:r>
              <a:rPr lang="en-US" sz="1600" spc="-5" dirty="0" err="1" smtClean="0">
                <a:latin typeface="Tahoma"/>
                <a:cs typeface="Tahoma"/>
              </a:rPr>
              <a:t>ilmu</a:t>
            </a:r>
            <a:r>
              <a:rPr lang="en-US" sz="1600" spc="-5" dirty="0" smtClean="0">
                <a:latin typeface="Tahoma"/>
                <a:cs typeface="Tahoma"/>
              </a:rPr>
              <a:t>.</a:t>
            </a:r>
            <a:endParaRPr lang="en-US" sz="1600" dirty="0" smtClean="0">
              <a:latin typeface="Tahoma"/>
              <a:cs typeface="Tahoma"/>
            </a:endParaRPr>
          </a:p>
        </p:txBody>
      </p:sp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838200" y="690859"/>
            <a:ext cx="10515600" cy="674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9550" marR="5080">
              <a:lnSpc>
                <a:spcPct val="101099"/>
              </a:lnSpc>
              <a:spcBef>
                <a:spcPts val="95"/>
              </a:spcBef>
            </a:pPr>
            <a:r>
              <a:rPr b="1" spc="20" dirty="0"/>
              <a:t>Metode</a:t>
            </a:r>
            <a:r>
              <a:rPr b="1" spc="-55" dirty="0"/>
              <a:t> </a:t>
            </a:r>
            <a:r>
              <a:rPr b="1" spc="15" dirty="0"/>
              <a:t>Mencari </a:t>
            </a:r>
            <a:r>
              <a:rPr b="1" spc="-865" dirty="0"/>
              <a:t> </a:t>
            </a:r>
            <a:r>
              <a:rPr b="1" spc="20" dirty="0"/>
              <a:t>Kebenaran</a:t>
            </a:r>
          </a:p>
        </p:txBody>
      </p:sp>
    </p:spTree>
    <p:extLst>
      <p:ext uri="{BB962C8B-B14F-4D97-AF65-F5344CB8AC3E}">
        <p14:creationId xmlns:p14="http://schemas.microsoft.com/office/powerpoint/2010/main" val="2092766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8"/>
          <p:cNvSpPr txBox="1"/>
          <p:nvPr/>
        </p:nvSpPr>
        <p:spPr>
          <a:xfrm>
            <a:off x="2387066" y="2407182"/>
            <a:ext cx="3659376" cy="2814360"/>
          </a:xfrm>
          <a:prstGeom prst="rect">
            <a:avLst/>
          </a:prstGeom>
          <a:solidFill>
            <a:srgbClr val="99CCFF"/>
          </a:solidFill>
        </p:spPr>
        <p:txBody>
          <a:bodyPr vert="horz" wrap="square" lIns="0" tIns="24130" rIns="0" bIns="0" rtlCol="0">
            <a:spAutoFit/>
          </a:bodyPr>
          <a:lstStyle/>
          <a:p>
            <a:pPr marL="299720" marR="121920" indent="-236854">
              <a:lnSpc>
                <a:spcPct val="79300"/>
              </a:lnSpc>
              <a:spcBef>
                <a:spcPts val="190"/>
              </a:spcBef>
              <a:buClr>
                <a:srgbClr val="FFFFCC"/>
              </a:buClr>
              <a:buSzPct val="72000"/>
              <a:buFont typeface="Wingdings"/>
              <a:buChar char=""/>
              <a:tabLst>
                <a:tab pos="299720" algn="l"/>
                <a:tab pos="300355" algn="l"/>
              </a:tabLst>
            </a:pPr>
            <a:r>
              <a:rPr sz="2000" spc="-5" dirty="0">
                <a:cs typeface="Tahoma"/>
              </a:rPr>
              <a:t>Informasi anggapan </a:t>
            </a:r>
            <a:r>
              <a:rPr sz="2000" spc="-10" dirty="0">
                <a:cs typeface="Tahoma"/>
              </a:rPr>
              <a:t>umum </a:t>
            </a:r>
            <a:r>
              <a:rPr sz="2000" spc="-5" dirty="0">
                <a:cs typeface="Tahoma"/>
              </a:rPr>
              <a:t> biasanya</a:t>
            </a:r>
            <a:r>
              <a:rPr sz="2000" spc="-20" dirty="0">
                <a:cs typeface="Tahoma"/>
              </a:rPr>
              <a:t> </a:t>
            </a:r>
            <a:r>
              <a:rPr sz="2000" spc="-5" dirty="0">
                <a:cs typeface="Tahoma"/>
              </a:rPr>
              <a:t>tidak</a:t>
            </a:r>
            <a:r>
              <a:rPr sz="2000" spc="-15" dirty="0">
                <a:cs typeface="Tahoma"/>
              </a:rPr>
              <a:t> </a:t>
            </a:r>
            <a:r>
              <a:rPr sz="2000" spc="-5" dirty="0">
                <a:cs typeface="Tahoma"/>
              </a:rPr>
              <a:t>disertai</a:t>
            </a:r>
            <a:r>
              <a:rPr sz="2000" spc="-10" dirty="0">
                <a:cs typeface="Tahoma"/>
              </a:rPr>
              <a:t> </a:t>
            </a:r>
            <a:r>
              <a:rPr sz="2000" spc="-5" dirty="0">
                <a:cs typeface="Tahoma"/>
              </a:rPr>
              <a:t>dengan </a:t>
            </a:r>
            <a:r>
              <a:rPr sz="2000" spc="-375" dirty="0">
                <a:cs typeface="Tahoma"/>
              </a:rPr>
              <a:t> </a:t>
            </a:r>
            <a:r>
              <a:rPr sz="2000" spc="-5" dirty="0">
                <a:cs typeface="Tahoma"/>
              </a:rPr>
              <a:t>penjelasan mengapa hal itu </a:t>
            </a:r>
            <a:r>
              <a:rPr sz="2000" dirty="0">
                <a:cs typeface="Tahoma"/>
              </a:rPr>
              <a:t> </a:t>
            </a:r>
            <a:r>
              <a:rPr sz="2000" spc="-5" dirty="0">
                <a:cs typeface="Tahoma"/>
              </a:rPr>
              <a:t>terjadi</a:t>
            </a:r>
            <a:endParaRPr sz="2000" dirty="0">
              <a:cs typeface="Tahoma"/>
            </a:endParaRPr>
          </a:p>
          <a:p>
            <a:pPr marL="299720" marR="297180" indent="-236854">
              <a:lnSpc>
                <a:spcPct val="79300"/>
              </a:lnSpc>
              <a:spcBef>
                <a:spcPts val="305"/>
              </a:spcBef>
              <a:buClr>
                <a:srgbClr val="FFFFCC"/>
              </a:buClr>
              <a:buSzPct val="72000"/>
              <a:buFont typeface="Wingdings"/>
              <a:buChar char=""/>
              <a:tabLst>
                <a:tab pos="299720" algn="l"/>
                <a:tab pos="300355" algn="l"/>
              </a:tabLst>
            </a:pPr>
            <a:r>
              <a:rPr sz="2000" spc="-5" dirty="0">
                <a:cs typeface="Tahoma"/>
              </a:rPr>
              <a:t>Informasi dalam anggapan </a:t>
            </a:r>
            <a:r>
              <a:rPr sz="2000" dirty="0">
                <a:cs typeface="Tahoma"/>
              </a:rPr>
              <a:t> </a:t>
            </a:r>
            <a:r>
              <a:rPr sz="2000" spc="-10" dirty="0">
                <a:cs typeface="Tahoma"/>
              </a:rPr>
              <a:t>umum</a:t>
            </a:r>
            <a:r>
              <a:rPr sz="2000" spc="-45" dirty="0">
                <a:cs typeface="Tahoma"/>
              </a:rPr>
              <a:t> </a:t>
            </a:r>
            <a:r>
              <a:rPr sz="2000" spc="-5" dirty="0">
                <a:cs typeface="Tahoma"/>
              </a:rPr>
              <a:t>mengandung</a:t>
            </a:r>
            <a:r>
              <a:rPr sz="2000" spc="-40" dirty="0">
                <a:cs typeface="Tahoma"/>
              </a:rPr>
              <a:t> </a:t>
            </a:r>
            <a:r>
              <a:rPr sz="2000" spc="-5" dirty="0">
                <a:cs typeface="Tahoma"/>
              </a:rPr>
              <a:t>konsep </a:t>
            </a:r>
            <a:r>
              <a:rPr sz="2000" spc="-375" dirty="0">
                <a:cs typeface="Tahoma"/>
              </a:rPr>
              <a:t> </a:t>
            </a:r>
            <a:r>
              <a:rPr sz="2000" spc="-5" dirty="0">
                <a:cs typeface="Tahoma"/>
              </a:rPr>
              <a:t>yang</a:t>
            </a:r>
            <a:r>
              <a:rPr sz="2000" spc="-10" dirty="0">
                <a:cs typeface="Tahoma"/>
              </a:rPr>
              <a:t> </a:t>
            </a:r>
            <a:r>
              <a:rPr sz="2000" spc="-5" dirty="0">
                <a:cs typeface="Tahoma"/>
              </a:rPr>
              <a:t>luas atau kabur</a:t>
            </a:r>
            <a:endParaRPr sz="2000" dirty="0">
              <a:cs typeface="Tahoma"/>
            </a:endParaRPr>
          </a:p>
          <a:p>
            <a:pPr marL="299720" marR="426720" indent="-236854">
              <a:lnSpc>
                <a:spcPct val="79200"/>
              </a:lnSpc>
              <a:spcBef>
                <a:spcPts val="300"/>
              </a:spcBef>
              <a:buClr>
                <a:srgbClr val="FFFFCC"/>
              </a:buClr>
              <a:buSzPct val="72000"/>
              <a:buFont typeface="Wingdings"/>
              <a:buChar char=""/>
              <a:tabLst>
                <a:tab pos="299720" algn="l"/>
                <a:tab pos="300355" algn="l"/>
              </a:tabLst>
            </a:pPr>
            <a:r>
              <a:rPr sz="2000" spc="-10" dirty="0">
                <a:cs typeface="Tahoma"/>
              </a:rPr>
              <a:t>Anggapan umum diterima </a:t>
            </a:r>
            <a:r>
              <a:rPr sz="2000" spc="-380" dirty="0">
                <a:cs typeface="Tahoma"/>
              </a:rPr>
              <a:t> </a:t>
            </a:r>
            <a:r>
              <a:rPr sz="2000" spc="-10" dirty="0">
                <a:cs typeface="Tahoma"/>
              </a:rPr>
              <a:t>tanpa</a:t>
            </a:r>
            <a:r>
              <a:rPr sz="2000" spc="-35" dirty="0">
                <a:cs typeface="Tahoma"/>
              </a:rPr>
              <a:t> </a:t>
            </a:r>
            <a:r>
              <a:rPr sz="2000" spc="-5" dirty="0">
                <a:cs typeface="Tahoma"/>
              </a:rPr>
              <a:t>diuji</a:t>
            </a:r>
            <a:r>
              <a:rPr sz="2000" spc="-35" dirty="0">
                <a:cs typeface="Tahoma"/>
              </a:rPr>
              <a:t> </a:t>
            </a:r>
            <a:r>
              <a:rPr sz="2000" spc="-5" dirty="0">
                <a:cs typeface="Tahoma"/>
              </a:rPr>
              <a:t>kebenarannya.</a:t>
            </a:r>
            <a:endParaRPr sz="2000" dirty="0">
              <a:cs typeface="Tahoma"/>
            </a:endParaRPr>
          </a:p>
          <a:p>
            <a:pPr marL="299720" marR="128905" indent="-236854">
              <a:lnSpc>
                <a:spcPct val="79200"/>
              </a:lnSpc>
              <a:spcBef>
                <a:spcPts val="305"/>
              </a:spcBef>
              <a:buClr>
                <a:srgbClr val="FFFFCC"/>
              </a:buClr>
              <a:buSzPct val="72000"/>
              <a:buFont typeface="Wingdings"/>
              <a:buChar char=""/>
              <a:tabLst>
                <a:tab pos="299720" algn="l"/>
                <a:tab pos="300355" algn="l"/>
              </a:tabLst>
            </a:pPr>
            <a:r>
              <a:rPr sz="2000" spc="-5" dirty="0">
                <a:cs typeface="Tahoma"/>
              </a:rPr>
              <a:t>Anggapan</a:t>
            </a:r>
            <a:r>
              <a:rPr sz="2000" spc="-30" dirty="0">
                <a:cs typeface="Tahoma"/>
              </a:rPr>
              <a:t> </a:t>
            </a:r>
            <a:r>
              <a:rPr sz="2000" spc="-10" dirty="0">
                <a:cs typeface="Tahoma"/>
              </a:rPr>
              <a:t>umum</a:t>
            </a:r>
            <a:r>
              <a:rPr sz="2000" spc="-25" dirty="0">
                <a:cs typeface="Tahoma"/>
              </a:rPr>
              <a:t> </a:t>
            </a:r>
            <a:r>
              <a:rPr sz="2000" spc="-5" dirty="0">
                <a:cs typeface="Tahoma"/>
              </a:rPr>
              <a:t>tidak</a:t>
            </a:r>
            <a:r>
              <a:rPr sz="2000" spc="-25" dirty="0">
                <a:cs typeface="Tahoma"/>
              </a:rPr>
              <a:t> </a:t>
            </a:r>
            <a:r>
              <a:rPr sz="2000" spc="-5" dirty="0">
                <a:cs typeface="Tahoma"/>
              </a:rPr>
              <a:t>pernah </a:t>
            </a:r>
            <a:r>
              <a:rPr sz="2000" spc="-375" dirty="0">
                <a:cs typeface="Tahoma"/>
              </a:rPr>
              <a:t> </a:t>
            </a:r>
            <a:r>
              <a:rPr sz="2000" spc="-5" dirty="0">
                <a:cs typeface="Tahoma"/>
              </a:rPr>
              <a:t>mempersoalkan</a:t>
            </a:r>
            <a:r>
              <a:rPr sz="2000" spc="-10" dirty="0">
                <a:cs typeface="Tahoma"/>
              </a:rPr>
              <a:t> </a:t>
            </a:r>
            <a:r>
              <a:rPr sz="2000" spc="-5" dirty="0">
                <a:cs typeface="Tahoma"/>
              </a:rPr>
              <a:t>kontrol.</a:t>
            </a:r>
            <a:endParaRPr sz="2000" dirty="0">
              <a:cs typeface="Tahoma"/>
            </a:endParaRPr>
          </a:p>
        </p:txBody>
      </p:sp>
      <p:sp>
        <p:nvSpPr>
          <p:cNvPr id="24" name="object 9"/>
          <p:cNvSpPr txBox="1"/>
          <p:nvPr/>
        </p:nvSpPr>
        <p:spPr>
          <a:xfrm>
            <a:off x="6225772" y="2395902"/>
            <a:ext cx="3659376" cy="4040722"/>
          </a:xfrm>
          <a:prstGeom prst="rect">
            <a:avLst/>
          </a:prstGeom>
          <a:solidFill>
            <a:srgbClr val="6666FF"/>
          </a:solidFill>
        </p:spPr>
        <p:txBody>
          <a:bodyPr vert="horz" wrap="square" lIns="0" tIns="28575" rIns="0" bIns="0" rtlCol="0">
            <a:spAutoFit/>
          </a:bodyPr>
          <a:lstStyle/>
          <a:p>
            <a:pPr marL="299720" marR="137795" indent="-236854">
              <a:lnSpc>
                <a:spcPct val="79300"/>
              </a:lnSpc>
              <a:spcBef>
                <a:spcPts val="225"/>
              </a:spcBef>
              <a:buClr>
                <a:srgbClr val="FFFFCC"/>
              </a:buClr>
              <a:buSzPct val="72000"/>
              <a:buFont typeface="Wingdings"/>
              <a:buChar char=""/>
              <a:tabLst>
                <a:tab pos="299720" algn="l"/>
                <a:tab pos="300355" algn="l"/>
              </a:tabLst>
            </a:pPr>
            <a:r>
              <a:rPr sz="2000" spc="-5" dirty="0">
                <a:cs typeface="Tahoma"/>
              </a:rPr>
              <a:t>Ilmu mengorganisasikan dan </a:t>
            </a:r>
            <a:r>
              <a:rPr sz="2000" dirty="0">
                <a:cs typeface="Tahoma"/>
              </a:rPr>
              <a:t> </a:t>
            </a:r>
            <a:r>
              <a:rPr sz="2000" spc="-5" dirty="0">
                <a:cs typeface="Tahoma"/>
              </a:rPr>
              <a:t>mengklasifikasikan </a:t>
            </a:r>
            <a:r>
              <a:rPr sz="2000" dirty="0">
                <a:cs typeface="Tahoma"/>
              </a:rPr>
              <a:t> </a:t>
            </a:r>
            <a:r>
              <a:rPr sz="2000" spc="-5" dirty="0">
                <a:cs typeface="Tahoma"/>
              </a:rPr>
              <a:t>pengetahuan berdasarkan </a:t>
            </a:r>
            <a:r>
              <a:rPr sz="2000" dirty="0">
                <a:cs typeface="Tahoma"/>
              </a:rPr>
              <a:t> </a:t>
            </a:r>
            <a:r>
              <a:rPr sz="2000" spc="-5" dirty="0">
                <a:cs typeface="Tahoma"/>
              </a:rPr>
              <a:t>penjelasan ilmiah, yakni </a:t>
            </a:r>
            <a:r>
              <a:rPr sz="2000" dirty="0">
                <a:cs typeface="Tahoma"/>
              </a:rPr>
              <a:t> </a:t>
            </a:r>
            <a:r>
              <a:rPr sz="2000" spc="-5" dirty="0">
                <a:cs typeface="Tahoma"/>
              </a:rPr>
              <a:t>pernyataan-pernyataan </a:t>
            </a:r>
            <a:r>
              <a:rPr sz="2000" dirty="0">
                <a:cs typeface="Tahoma"/>
              </a:rPr>
              <a:t> </a:t>
            </a:r>
            <a:r>
              <a:rPr sz="2000" spc="-5" dirty="0">
                <a:cs typeface="Tahoma"/>
              </a:rPr>
              <a:t>tentang kondisi-kondisi </a:t>
            </a:r>
            <a:r>
              <a:rPr sz="2000" dirty="0">
                <a:cs typeface="Tahoma"/>
              </a:rPr>
              <a:t> </a:t>
            </a:r>
            <a:r>
              <a:rPr sz="2000" spc="-5" dirty="0">
                <a:cs typeface="Tahoma"/>
              </a:rPr>
              <a:t>penentu</a:t>
            </a:r>
            <a:r>
              <a:rPr sz="2000" spc="-35" dirty="0">
                <a:cs typeface="Tahoma"/>
              </a:rPr>
              <a:t> </a:t>
            </a:r>
            <a:r>
              <a:rPr sz="2000" spc="-5" dirty="0">
                <a:cs typeface="Tahoma"/>
              </a:rPr>
              <a:t>terjadinya</a:t>
            </a:r>
            <a:r>
              <a:rPr sz="2000" spc="-30" dirty="0">
                <a:cs typeface="Tahoma"/>
              </a:rPr>
              <a:t> </a:t>
            </a:r>
            <a:r>
              <a:rPr sz="2000" spc="-5" dirty="0">
                <a:cs typeface="Tahoma"/>
              </a:rPr>
              <a:t>persistiwa.</a:t>
            </a:r>
            <a:endParaRPr sz="2000" dirty="0">
              <a:cs typeface="Tahoma"/>
            </a:endParaRPr>
          </a:p>
          <a:p>
            <a:pPr marL="299720" marR="135890" indent="-236854">
              <a:lnSpc>
                <a:spcPct val="79300"/>
              </a:lnSpc>
              <a:spcBef>
                <a:spcPts val="300"/>
              </a:spcBef>
              <a:buClr>
                <a:srgbClr val="FFFFCC"/>
              </a:buClr>
              <a:buSzPct val="72000"/>
              <a:buFont typeface="Wingdings"/>
              <a:buChar char=""/>
              <a:tabLst>
                <a:tab pos="299720" algn="l"/>
                <a:tab pos="300355" algn="l"/>
              </a:tabLst>
            </a:pPr>
            <a:r>
              <a:rPr sz="2000" spc="-5" dirty="0">
                <a:cs typeface="Tahoma"/>
              </a:rPr>
              <a:t>Kecermatan</a:t>
            </a:r>
            <a:r>
              <a:rPr sz="2000" spc="-40" dirty="0">
                <a:cs typeface="Tahoma"/>
              </a:rPr>
              <a:t> </a:t>
            </a:r>
            <a:r>
              <a:rPr sz="2000" spc="-5" dirty="0">
                <a:cs typeface="Tahoma"/>
              </a:rPr>
              <a:t>ilmu</a:t>
            </a:r>
            <a:r>
              <a:rPr sz="2000" spc="-40" dirty="0">
                <a:cs typeface="Tahoma"/>
              </a:rPr>
              <a:t> </a:t>
            </a:r>
            <a:r>
              <a:rPr sz="2000" spc="-5" dirty="0">
                <a:cs typeface="Tahoma"/>
              </a:rPr>
              <a:t>diungkapkan </a:t>
            </a:r>
            <a:r>
              <a:rPr sz="2000" spc="-375" dirty="0">
                <a:cs typeface="Tahoma"/>
              </a:rPr>
              <a:t> </a:t>
            </a:r>
            <a:r>
              <a:rPr sz="2000" spc="-5" dirty="0">
                <a:cs typeface="Tahoma"/>
              </a:rPr>
              <a:t>dalam bentuk kuantifikasi </a:t>
            </a:r>
            <a:r>
              <a:rPr sz="2000" dirty="0">
                <a:cs typeface="Tahoma"/>
              </a:rPr>
              <a:t> </a:t>
            </a:r>
            <a:r>
              <a:rPr sz="2000" spc="-5" dirty="0">
                <a:cs typeface="Tahoma"/>
              </a:rPr>
              <a:t>berdasarkan</a:t>
            </a:r>
            <a:r>
              <a:rPr sz="2000" spc="-20" dirty="0">
                <a:cs typeface="Tahoma"/>
              </a:rPr>
              <a:t> </a:t>
            </a:r>
            <a:r>
              <a:rPr sz="2000" spc="-5" dirty="0">
                <a:cs typeface="Tahoma"/>
              </a:rPr>
              <a:t>skala</a:t>
            </a:r>
            <a:r>
              <a:rPr sz="2000" spc="-15" dirty="0">
                <a:cs typeface="Tahoma"/>
              </a:rPr>
              <a:t> </a:t>
            </a:r>
            <a:r>
              <a:rPr sz="2000" spc="-5" dirty="0">
                <a:cs typeface="Tahoma"/>
              </a:rPr>
              <a:t>tertentu.</a:t>
            </a:r>
            <a:endParaRPr sz="2000" dirty="0">
              <a:cs typeface="Tahoma"/>
            </a:endParaRPr>
          </a:p>
          <a:p>
            <a:pPr marL="299720" marR="584835" indent="-236854">
              <a:lnSpc>
                <a:spcPct val="79500"/>
              </a:lnSpc>
              <a:spcBef>
                <a:spcPts val="300"/>
              </a:spcBef>
              <a:buClr>
                <a:srgbClr val="FFFFCC"/>
              </a:buClr>
              <a:buSzPct val="72000"/>
              <a:buFont typeface="Wingdings"/>
              <a:buChar char=""/>
              <a:tabLst>
                <a:tab pos="299720" algn="l"/>
                <a:tab pos="300355" algn="l"/>
              </a:tabLst>
            </a:pPr>
            <a:r>
              <a:rPr sz="2000" spc="-5" dirty="0">
                <a:cs typeface="Tahoma"/>
              </a:rPr>
              <a:t>Kebenaran</a:t>
            </a:r>
            <a:r>
              <a:rPr sz="2000" spc="-45" dirty="0">
                <a:cs typeface="Tahoma"/>
              </a:rPr>
              <a:t> </a:t>
            </a:r>
            <a:r>
              <a:rPr sz="2000" spc="-5" dirty="0">
                <a:cs typeface="Tahoma"/>
              </a:rPr>
              <a:t>ilmu</a:t>
            </a:r>
            <a:r>
              <a:rPr sz="2000" spc="-40" dirty="0">
                <a:cs typeface="Tahoma"/>
              </a:rPr>
              <a:t> </a:t>
            </a:r>
            <a:r>
              <a:rPr sz="2000" spc="-5" dirty="0">
                <a:cs typeface="Tahoma"/>
              </a:rPr>
              <a:t>bersifat </a:t>
            </a:r>
            <a:r>
              <a:rPr sz="2000" spc="-375" dirty="0">
                <a:cs typeface="Tahoma"/>
              </a:rPr>
              <a:t> </a:t>
            </a:r>
            <a:r>
              <a:rPr sz="2000" spc="-5" dirty="0">
                <a:cs typeface="Tahoma"/>
              </a:rPr>
              <a:t>Testabilitas.</a:t>
            </a:r>
            <a:endParaRPr sz="2000" dirty="0">
              <a:cs typeface="Tahoma"/>
            </a:endParaRPr>
          </a:p>
          <a:p>
            <a:pPr marL="299720" marR="249554" indent="-236854">
              <a:lnSpc>
                <a:spcPct val="79400"/>
              </a:lnSpc>
              <a:spcBef>
                <a:spcPts val="300"/>
              </a:spcBef>
              <a:buClr>
                <a:srgbClr val="FFFFCC"/>
              </a:buClr>
              <a:buSzPct val="72000"/>
              <a:buFont typeface="Wingdings"/>
              <a:buChar char=""/>
              <a:tabLst>
                <a:tab pos="299720" algn="l"/>
                <a:tab pos="300355" algn="l"/>
              </a:tabLst>
            </a:pPr>
            <a:r>
              <a:rPr sz="2000" spc="-5" dirty="0">
                <a:cs typeface="Tahoma"/>
              </a:rPr>
              <a:t>Ilmu selalu berusaha </a:t>
            </a:r>
            <a:r>
              <a:rPr sz="2000" dirty="0">
                <a:cs typeface="Tahoma"/>
              </a:rPr>
              <a:t> </a:t>
            </a:r>
            <a:r>
              <a:rPr sz="2000" spc="-5" dirty="0">
                <a:cs typeface="Tahoma"/>
              </a:rPr>
              <a:t>mengontrol</a:t>
            </a:r>
            <a:r>
              <a:rPr sz="2000" spc="-65" dirty="0">
                <a:cs typeface="Tahoma"/>
              </a:rPr>
              <a:t> </a:t>
            </a:r>
            <a:r>
              <a:rPr sz="2000" spc="-5" dirty="0">
                <a:cs typeface="Tahoma"/>
              </a:rPr>
              <a:t>variabel-variabel </a:t>
            </a:r>
            <a:r>
              <a:rPr sz="2000" spc="-375" dirty="0">
                <a:cs typeface="Tahoma"/>
              </a:rPr>
              <a:t> </a:t>
            </a:r>
            <a:r>
              <a:rPr sz="2000" spc="-10" dirty="0">
                <a:cs typeface="Tahoma"/>
              </a:rPr>
              <a:t>yang </a:t>
            </a:r>
            <a:r>
              <a:rPr sz="2000" spc="-5" dirty="0">
                <a:cs typeface="Tahoma"/>
              </a:rPr>
              <a:t>melekat pada </a:t>
            </a:r>
            <a:r>
              <a:rPr sz="2000" spc="-10" dirty="0">
                <a:cs typeface="Tahoma"/>
              </a:rPr>
              <a:t>suatu </a:t>
            </a:r>
            <a:r>
              <a:rPr sz="2000" spc="-5" dirty="0">
                <a:cs typeface="Tahoma"/>
              </a:rPr>
              <a:t> peristiwa.</a:t>
            </a:r>
            <a:endParaRPr sz="2000" dirty="0">
              <a:cs typeface="Tahoma"/>
            </a:endParaRPr>
          </a:p>
        </p:txBody>
      </p:sp>
      <p:grpSp>
        <p:nvGrpSpPr>
          <p:cNvPr id="25" name="object 10"/>
          <p:cNvGrpSpPr/>
          <p:nvPr/>
        </p:nvGrpSpPr>
        <p:grpSpPr>
          <a:xfrm>
            <a:off x="2373008" y="1895510"/>
            <a:ext cx="3684890" cy="513920"/>
            <a:chOff x="1350721" y="6940118"/>
            <a:chExt cx="2567940" cy="271145"/>
          </a:xfrm>
        </p:grpSpPr>
        <p:sp>
          <p:nvSpPr>
            <p:cNvPr id="26" name="object 11"/>
            <p:cNvSpPr/>
            <p:nvPr/>
          </p:nvSpPr>
          <p:spPr>
            <a:xfrm>
              <a:off x="1350721" y="6940118"/>
              <a:ext cx="2550160" cy="9525"/>
            </a:xfrm>
            <a:custGeom>
              <a:avLst/>
              <a:gdLst/>
              <a:ahLst/>
              <a:cxnLst/>
              <a:rect l="l" t="t" r="r" b="b"/>
              <a:pathLst>
                <a:path w="2550160" h="9525">
                  <a:moveTo>
                    <a:pt x="0" y="8953"/>
                  </a:moveTo>
                  <a:lnTo>
                    <a:pt x="2549664" y="8953"/>
                  </a:lnTo>
                  <a:lnTo>
                    <a:pt x="2549664" y="0"/>
                  </a:lnTo>
                  <a:lnTo>
                    <a:pt x="0" y="0"/>
                  </a:lnTo>
                  <a:lnTo>
                    <a:pt x="0" y="8953"/>
                  </a:lnTo>
                  <a:close/>
                </a:path>
              </a:pathLst>
            </a:custGeom>
            <a:solidFill>
              <a:srgbClr val="C2E066"/>
            </a:solidFill>
          </p:spPr>
          <p:txBody>
            <a:bodyPr wrap="square" lIns="0" tIns="0" rIns="0" bIns="0" rtlCol="0"/>
            <a:lstStyle/>
            <a:p>
              <a:endParaRPr sz="2000"/>
            </a:p>
          </p:txBody>
        </p:sp>
        <p:sp>
          <p:nvSpPr>
            <p:cNvPr id="27" name="object 12"/>
            <p:cNvSpPr/>
            <p:nvPr/>
          </p:nvSpPr>
          <p:spPr>
            <a:xfrm>
              <a:off x="1368602" y="7201928"/>
              <a:ext cx="2550160" cy="9525"/>
            </a:xfrm>
            <a:custGeom>
              <a:avLst/>
              <a:gdLst/>
              <a:ahLst/>
              <a:cxnLst/>
              <a:rect l="l" t="t" r="r" b="b"/>
              <a:pathLst>
                <a:path w="2550160" h="9525">
                  <a:moveTo>
                    <a:pt x="0" y="8928"/>
                  </a:moveTo>
                  <a:lnTo>
                    <a:pt x="2549664" y="8928"/>
                  </a:lnTo>
                  <a:lnTo>
                    <a:pt x="2549664" y="0"/>
                  </a:lnTo>
                  <a:lnTo>
                    <a:pt x="0" y="0"/>
                  </a:lnTo>
                  <a:lnTo>
                    <a:pt x="0" y="8928"/>
                  </a:lnTo>
                  <a:close/>
                </a:path>
              </a:pathLst>
            </a:custGeom>
            <a:solidFill>
              <a:srgbClr val="5C7A00"/>
            </a:solidFill>
          </p:spPr>
          <p:txBody>
            <a:bodyPr wrap="square" lIns="0" tIns="0" rIns="0" bIns="0" rtlCol="0"/>
            <a:lstStyle/>
            <a:p>
              <a:endParaRPr sz="2000"/>
            </a:p>
          </p:txBody>
        </p:sp>
      </p:grpSp>
      <p:sp>
        <p:nvSpPr>
          <p:cNvPr id="28" name="object 13"/>
          <p:cNvSpPr txBox="1"/>
          <p:nvPr/>
        </p:nvSpPr>
        <p:spPr>
          <a:xfrm>
            <a:off x="2387066" y="1952890"/>
            <a:ext cx="3659376" cy="334065"/>
          </a:xfrm>
          <a:prstGeom prst="rect">
            <a:avLst/>
          </a:prstGeom>
          <a:solidFill>
            <a:srgbClr val="99CC00"/>
          </a:solidFill>
        </p:spPr>
        <p:txBody>
          <a:bodyPr vert="horz" wrap="square" lIns="0" tIns="26034" rIns="0" bIns="0" rtlCol="0">
            <a:spAutoFit/>
          </a:bodyPr>
          <a:lstStyle/>
          <a:p>
            <a:pPr marL="253365">
              <a:lnSpc>
                <a:spcPct val="100000"/>
              </a:lnSpc>
              <a:spcBef>
                <a:spcPts val="204"/>
              </a:spcBef>
            </a:pPr>
            <a:r>
              <a:rPr sz="2000" spc="-10" dirty="0">
                <a:cs typeface="Arial MT"/>
              </a:rPr>
              <a:t>Kebenaran</a:t>
            </a:r>
            <a:r>
              <a:rPr sz="2000" spc="-30" dirty="0">
                <a:cs typeface="Arial MT"/>
              </a:rPr>
              <a:t> </a:t>
            </a:r>
            <a:r>
              <a:rPr sz="2000" spc="-10" dirty="0">
                <a:cs typeface="Arial MT"/>
              </a:rPr>
              <a:t>Anggapan</a:t>
            </a:r>
            <a:r>
              <a:rPr sz="2000" spc="-25" dirty="0">
                <a:cs typeface="Arial MT"/>
              </a:rPr>
              <a:t> </a:t>
            </a:r>
            <a:r>
              <a:rPr sz="2000" spc="-15" dirty="0">
                <a:cs typeface="Arial MT"/>
              </a:rPr>
              <a:t>Umum</a:t>
            </a:r>
            <a:endParaRPr sz="2000">
              <a:cs typeface="Arial MT"/>
            </a:endParaRPr>
          </a:p>
        </p:txBody>
      </p:sp>
      <p:grpSp>
        <p:nvGrpSpPr>
          <p:cNvPr id="29" name="object 14"/>
          <p:cNvGrpSpPr/>
          <p:nvPr/>
        </p:nvGrpSpPr>
        <p:grpSpPr>
          <a:xfrm>
            <a:off x="6211726" y="1891432"/>
            <a:ext cx="3684890" cy="512718"/>
            <a:chOff x="4005529" y="6935927"/>
            <a:chExt cx="2567940" cy="270510"/>
          </a:xfrm>
        </p:grpSpPr>
        <p:sp>
          <p:nvSpPr>
            <p:cNvPr id="30" name="object 15"/>
            <p:cNvSpPr/>
            <p:nvPr/>
          </p:nvSpPr>
          <p:spPr>
            <a:xfrm>
              <a:off x="4005529" y="6935927"/>
              <a:ext cx="2550160" cy="8890"/>
            </a:xfrm>
            <a:custGeom>
              <a:avLst/>
              <a:gdLst/>
              <a:ahLst/>
              <a:cxnLst/>
              <a:rect l="l" t="t" r="r" b="b"/>
              <a:pathLst>
                <a:path w="2550159" h="8890">
                  <a:moveTo>
                    <a:pt x="0" y="8394"/>
                  </a:moveTo>
                  <a:lnTo>
                    <a:pt x="2549664" y="8394"/>
                  </a:lnTo>
                  <a:lnTo>
                    <a:pt x="2549664" y="0"/>
                  </a:lnTo>
                  <a:lnTo>
                    <a:pt x="0" y="0"/>
                  </a:lnTo>
                  <a:lnTo>
                    <a:pt x="0" y="8394"/>
                  </a:lnTo>
                  <a:close/>
                </a:path>
              </a:pathLst>
            </a:custGeom>
            <a:solidFill>
              <a:srgbClr val="FFC266"/>
            </a:solidFill>
          </p:spPr>
          <p:txBody>
            <a:bodyPr wrap="square" lIns="0" tIns="0" rIns="0" bIns="0" rtlCol="0"/>
            <a:lstStyle/>
            <a:p>
              <a:endParaRPr sz="2000"/>
            </a:p>
          </p:txBody>
        </p:sp>
        <p:sp>
          <p:nvSpPr>
            <p:cNvPr id="31" name="object 16"/>
            <p:cNvSpPr/>
            <p:nvPr/>
          </p:nvSpPr>
          <p:spPr>
            <a:xfrm>
              <a:off x="4023398" y="7197712"/>
              <a:ext cx="2550160" cy="8890"/>
            </a:xfrm>
            <a:custGeom>
              <a:avLst/>
              <a:gdLst/>
              <a:ahLst/>
              <a:cxnLst/>
              <a:rect l="l" t="t" r="r" b="b"/>
              <a:pathLst>
                <a:path w="2550159" h="8890">
                  <a:moveTo>
                    <a:pt x="0" y="8420"/>
                  </a:moveTo>
                  <a:lnTo>
                    <a:pt x="2549664" y="8420"/>
                  </a:lnTo>
                  <a:lnTo>
                    <a:pt x="2549664" y="0"/>
                  </a:lnTo>
                  <a:lnTo>
                    <a:pt x="0" y="0"/>
                  </a:lnTo>
                  <a:lnTo>
                    <a:pt x="0" y="8420"/>
                  </a:lnTo>
                  <a:close/>
                </a:path>
              </a:pathLst>
            </a:custGeom>
            <a:solidFill>
              <a:srgbClr val="995C00"/>
            </a:solidFill>
          </p:spPr>
          <p:txBody>
            <a:bodyPr wrap="square" lIns="0" tIns="0" rIns="0" bIns="0" rtlCol="0"/>
            <a:lstStyle/>
            <a:p>
              <a:endParaRPr sz="2000"/>
            </a:p>
          </p:txBody>
        </p:sp>
      </p:grpSp>
      <p:sp>
        <p:nvSpPr>
          <p:cNvPr id="32" name="object 17"/>
          <p:cNvSpPr txBox="1"/>
          <p:nvPr/>
        </p:nvSpPr>
        <p:spPr>
          <a:xfrm>
            <a:off x="6225771" y="1948652"/>
            <a:ext cx="3670971" cy="334065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6034" rIns="0" bIns="0" rtlCol="0">
            <a:spAutoFit/>
          </a:bodyPr>
          <a:lstStyle/>
          <a:p>
            <a:pPr marL="717550">
              <a:lnSpc>
                <a:spcPct val="100000"/>
              </a:lnSpc>
              <a:spcBef>
                <a:spcPts val="204"/>
              </a:spcBef>
            </a:pPr>
            <a:r>
              <a:rPr sz="2000" spc="-10" dirty="0">
                <a:cs typeface="Arial MT"/>
              </a:rPr>
              <a:t>Kebenaran</a:t>
            </a:r>
            <a:r>
              <a:rPr sz="2000" spc="-45" dirty="0">
                <a:cs typeface="Arial MT"/>
              </a:rPr>
              <a:t> </a:t>
            </a:r>
            <a:r>
              <a:rPr sz="2000" spc="-10" dirty="0">
                <a:cs typeface="Arial MT"/>
              </a:rPr>
              <a:t>Ilmu</a:t>
            </a:r>
            <a:endParaRPr sz="2000" dirty="0">
              <a:cs typeface="Arial MT"/>
            </a:endParaRPr>
          </a:p>
        </p:txBody>
      </p:sp>
      <p:sp>
        <p:nvSpPr>
          <p:cNvPr id="33" name="object 7"/>
          <p:cNvSpPr txBox="1"/>
          <p:nvPr/>
        </p:nvSpPr>
        <p:spPr>
          <a:xfrm>
            <a:off x="2373008" y="827216"/>
            <a:ext cx="7498093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100"/>
              </a:spcBef>
            </a:pPr>
            <a:r>
              <a:rPr sz="2750" b="1" dirty="0">
                <a:latin typeface="Tahoma"/>
                <a:cs typeface="Tahoma"/>
              </a:rPr>
              <a:t>Kebenaran</a:t>
            </a:r>
            <a:r>
              <a:rPr sz="2750" b="1" spc="-25" dirty="0">
                <a:latin typeface="Tahoma"/>
                <a:cs typeface="Tahoma"/>
              </a:rPr>
              <a:t> </a:t>
            </a:r>
            <a:r>
              <a:rPr sz="2750" b="1" spc="5" dirty="0">
                <a:latin typeface="Tahoma"/>
                <a:cs typeface="Tahoma"/>
              </a:rPr>
              <a:t>Anggapan</a:t>
            </a:r>
            <a:r>
              <a:rPr sz="2750" b="1" spc="-20" dirty="0">
                <a:latin typeface="Tahoma"/>
                <a:cs typeface="Tahoma"/>
              </a:rPr>
              <a:t> </a:t>
            </a:r>
            <a:r>
              <a:rPr sz="2750" b="1" spc="5" dirty="0">
                <a:latin typeface="Tahoma"/>
                <a:cs typeface="Tahoma"/>
              </a:rPr>
              <a:t>Umum </a:t>
            </a:r>
            <a:r>
              <a:rPr sz="2750" b="1" spc="-790" dirty="0">
                <a:latin typeface="Tahoma"/>
                <a:cs typeface="Tahoma"/>
              </a:rPr>
              <a:t> </a:t>
            </a:r>
            <a:r>
              <a:rPr sz="2750" b="1" spc="5" dirty="0">
                <a:latin typeface="Tahoma"/>
                <a:cs typeface="Tahoma"/>
              </a:rPr>
              <a:t>vs.</a:t>
            </a:r>
            <a:r>
              <a:rPr sz="2750" b="1" spc="-10" dirty="0">
                <a:latin typeface="Tahoma"/>
                <a:cs typeface="Tahoma"/>
              </a:rPr>
              <a:t> </a:t>
            </a:r>
            <a:r>
              <a:rPr sz="2750" b="1" spc="5" dirty="0">
                <a:latin typeface="Tahoma"/>
                <a:cs typeface="Tahoma"/>
              </a:rPr>
              <a:t>Kebenaran</a:t>
            </a:r>
            <a:r>
              <a:rPr sz="2750" b="1" dirty="0">
                <a:latin typeface="Tahoma"/>
                <a:cs typeface="Tahoma"/>
              </a:rPr>
              <a:t> </a:t>
            </a:r>
            <a:r>
              <a:rPr sz="2750" b="1" spc="5" dirty="0">
                <a:latin typeface="Tahoma"/>
                <a:cs typeface="Tahoma"/>
              </a:rPr>
              <a:t>Ilmiah</a:t>
            </a:r>
            <a:endParaRPr sz="275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282699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Metode</a:t>
            </a:r>
            <a:r>
              <a:rPr lang="en-US" b="1" dirty="0" smtClean="0"/>
              <a:t> </a:t>
            </a:r>
            <a:r>
              <a:rPr lang="en-US" b="1" dirty="0" err="1" smtClean="0"/>
              <a:t>Ilmiah</a:t>
            </a:r>
            <a:endParaRPr lang="en-US" b="1" dirty="0"/>
          </a:p>
        </p:txBody>
      </p:sp>
      <p:sp>
        <p:nvSpPr>
          <p:cNvPr id="4" name="object 7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4346703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248920" indent="-23685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/>
              <a:buChar char=""/>
              <a:tabLst>
                <a:tab pos="249554" algn="l"/>
              </a:tabLst>
            </a:pPr>
            <a:r>
              <a:rPr sz="2000" dirty="0">
                <a:latin typeface="Tahoma"/>
                <a:cs typeface="Tahoma"/>
              </a:rPr>
              <a:t>Cara</a:t>
            </a:r>
            <a:r>
              <a:rPr sz="2000" spc="-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ilmiah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: didasarkan pada ciri-ciri keilmuan</a:t>
            </a:r>
          </a:p>
          <a:p>
            <a:pPr marL="525145" lvl="1" indent="-19812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har char="–"/>
              <a:tabLst>
                <a:tab pos="525780" algn="l"/>
              </a:tabLst>
            </a:pPr>
            <a:r>
              <a:rPr sz="2000" spc="10" dirty="0">
                <a:latin typeface="Tahoma"/>
                <a:cs typeface="Tahoma"/>
              </a:rPr>
              <a:t>Rasional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: </a:t>
            </a:r>
            <a:r>
              <a:rPr sz="2000" spc="15" dirty="0">
                <a:latin typeface="Tahoma"/>
                <a:cs typeface="Tahoma"/>
              </a:rPr>
              <a:t>masuk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akal, </a:t>
            </a:r>
            <a:r>
              <a:rPr sz="2000" spc="15" dirty="0">
                <a:latin typeface="Tahoma"/>
                <a:cs typeface="Tahoma"/>
              </a:rPr>
              <a:t>ada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logika,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diterima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nalar</a:t>
            </a:r>
            <a:endParaRPr sz="2000" dirty="0">
              <a:latin typeface="Tahoma"/>
              <a:cs typeface="Tahoma"/>
            </a:endParaRPr>
          </a:p>
          <a:p>
            <a:pPr marL="525145" lvl="1" indent="-19812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har char="–"/>
              <a:tabLst>
                <a:tab pos="525780" algn="l"/>
              </a:tabLst>
            </a:pPr>
            <a:r>
              <a:rPr sz="2000" spc="10" dirty="0">
                <a:latin typeface="Tahoma"/>
                <a:cs typeface="Tahoma"/>
              </a:rPr>
              <a:t>Empiris :</a:t>
            </a:r>
            <a:r>
              <a:rPr sz="2000" spc="1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dapat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diamati oleh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indera manusia</a:t>
            </a:r>
            <a:endParaRPr sz="2000" dirty="0">
              <a:latin typeface="Tahoma"/>
              <a:cs typeface="Tahoma"/>
            </a:endParaRPr>
          </a:p>
          <a:p>
            <a:pPr marL="525145" lvl="1" indent="-19812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har char="–"/>
              <a:tabLst>
                <a:tab pos="525780" algn="l"/>
              </a:tabLst>
            </a:pPr>
            <a:r>
              <a:rPr sz="2000" spc="10" dirty="0">
                <a:latin typeface="Tahoma"/>
                <a:cs typeface="Tahoma"/>
              </a:rPr>
              <a:t>Sistematis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: langkah-langkah tertentu </a:t>
            </a:r>
            <a:r>
              <a:rPr sz="2000" spc="15" dirty="0">
                <a:latin typeface="Tahoma"/>
                <a:cs typeface="Tahoma"/>
              </a:rPr>
              <a:t>yang</a:t>
            </a:r>
            <a:r>
              <a:rPr sz="2000" spc="10" dirty="0">
                <a:latin typeface="Tahoma"/>
                <a:cs typeface="Tahoma"/>
              </a:rPr>
              <a:t> logis</a:t>
            </a:r>
            <a:endParaRPr sz="2000" dirty="0">
              <a:latin typeface="Tahoma"/>
              <a:cs typeface="Tahoma"/>
            </a:endParaRPr>
          </a:p>
          <a:p>
            <a:pPr marL="248920" marR="89535" indent="-23685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/>
              <a:buChar char=""/>
              <a:tabLst>
                <a:tab pos="249554" algn="l"/>
              </a:tabLst>
            </a:pPr>
            <a:r>
              <a:rPr sz="2000" dirty="0">
                <a:latin typeface="Tahoma"/>
                <a:cs typeface="Tahoma"/>
              </a:rPr>
              <a:t>Mendapatkan data : empiris dan valid (reliabel: </a:t>
            </a:r>
            <a:r>
              <a:rPr sz="2000" spc="-50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konsisten;</a:t>
            </a:r>
            <a:r>
              <a:rPr sz="2000" spc="-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dan obyektif : disepakati bersama)</a:t>
            </a:r>
          </a:p>
          <a:p>
            <a:pPr marL="248920" indent="-23685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/>
              <a:buChar char=""/>
              <a:tabLst>
                <a:tab pos="249554" algn="l"/>
              </a:tabLst>
            </a:pPr>
            <a:r>
              <a:rPr sz="2000" spc="-5" dirty="0">
                <a:latin typeface="Tahoma"/>
                <a:cs typeface="Tahoma"/>
              </a:rPr>
              <a:t>Tujuan dan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kegunaan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-5" dirty="0">
                <a:latin typeface="Tahoma"/>
                <a:cs typeface="Tahoma"/>
              </a:rPr>
              <a:t>tertentu</a:t>
            </a:r>
            <a:r>
              <a:rPr sz="2000" dirty="0">
                <a:latin typeface="Tahoma"/>
                <a:cs typeface="Tahoma"/>
              </a:rPr>
              <a:t> :</a:t>
            </a:r>
          </a:p>
          <a:p>
            <a:pPr marL="525145" lvl="1" indent="-19812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har char="–"/>
              <a:tabLst>
                <a:tab pos="525780" algn="l"/>
              </a:tabLst>
            </a:pPr>
            <a:r>
              <a:rPr sz="2000" spc="15" dirty="0">
                <a:latin typeface="Tahoma"/>
                <a:cs typeface="Tahoma"/>
              </a:rPr>
              <a:t>Penemuan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: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data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betul-betul</a:t>
            </a:r>
            <a:r>
              <a:rPr sz="2000" spc="-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baru</a:t>
            </a:r>
            <a:endParaRPr sz="2000" dirty="0">
              <a:latin typeface="Tahoma"/>
              <a:cs typeface="Tahoma"/>
            </a:endParaRPr>
          </a:p>
          <a:p>
            <a:pPr marL="525145" lvl="1" indent="-19812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har char="–"/>
              <a:tabLst>
                <a:tab pos="525780" algn="l"/>
              </a:tabLst>
            </a:pPr>
            <a:r>
              <a:rPr sz="2000" spc="10" dirty="0">
                <a:latin typeface="Tahoma"/>
                <a:cs typeface="Tahoma"/>
              </a:rPr>
              <a:t>Pembuktian</a:t>
            </a:r>
            <a:r>
              <a:rPr sz="2000" spc="1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:</a:t>
            </a:r>
            <a:r>
              <a:rPr sz="2000" spc="20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data</a:t>
            </a:r>
            <a:r>
              <a:rPr sz="2000" spc="1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untuk</a:t>
            </a:r>
            <a:r>
              <a:rPr sz="2000" spc="20" dirty="0">
                <a:latin typeface="Tahoma"/>
                <a:cs typeface="Tahoma"/>
              </a:rPr>
              <a:t> </a:t>
            </a:r>
            <a:r>
              <a:rPr sz="2000" spc="15" dirty="0">
                <a:latin typeface="Tahoma"/>
                <a:cs typeface="Tahoma"/>
              </a:rPr>
              <a:t>membuktikan </a:t>
            </a:r>
            <a:r>
              <a:rPr sz="2000" spc="10" dirty="0">
                <a:latin typeface="Tahoma"/>
                <a:cs typeface="Tahoma"/>
              </a:rPr>
              <a:t>keragu-raguan</a:t>
            </a:r>
            <a:endParaRPr sz="2000" dirty="0">
              <a:latin typeface="Tahoma"/>
              <a:cs typeface="Tahoma"/>
            </a:endParaRPr>
          </a:p>
          <a:p>
            <a:pPr marL="525145" marR="391795" lvl="1" indent="-19748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har char="–"/>
              <a:tabLst>
                <a:tab pos="525780" algn="l"/>
              </a:tabLst>
            </a:pPr>
            <a:r>
              <a:rPr sz="2000" spc="10" dirty="0">
                <a:latin typeface="Tahoma"/>
                <a:cs typeface="Tahoma"/>
              </a:rPr>
              <a:t>Pengembangan : memperdalam dan memperluas </a:t>
            </a:r>
            <a:r>
              <a:rPr sz="2000" spc="-409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pengetahuan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15" dirty="0">
                <a:latin typeface="Tahoma"/>
                <a:cs typeface="Tahoma"/>
              </a:rPr>
              <a:t>yang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15" dirty="0">
                <a:latin typeface="Tahoma"/>
                <a:cs typeface="Tahoma"/>
              </a:rPr>
              <a:t>ada</a:t>
            </a:r>
            <a:endParaRPr sz="20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039206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Sarana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2300" indent="-444500">
              <a:lnSpc>
                <a:spcPct val="100000"/>
              </a:lnSpc>
              <a:buSzPct val="68181"/>
              <a:buFont typeface="Wingdings"/>
              <a:buChar char=""/>
              <a:tabLst>
                <a:tab pos="622300" algn="l"/>
              </a:tabLst>
            </a:pPr>
            <a:r>
              <a:rPr lang="en-US" sz="2200" dirty="0" err="1" smtClean="0">
                <a:solidFill>
                  <a:srgbClr val="000065"/>
                </a:solidFill>
                <a:latin typeface="Tahoma"/>
                <a:cs typeface="Tahoma"/>
              </a:rPr>
              <a:t>Sarana</a:t>
            </a:r>
            <a:r>
              <a:rPr lang="en-US" sz="2200" spc="-15" dirty="0" smtClean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2200" dirty="0" err="1" smtClean="0">
                <a:solidFill>
                  <a:srgbClr val="000065"/>
                </a:solidFill>
                <a:latin typeface="Tahoma"/>
                <a:cs typeface="Tahoma"/>
              </a:rPr>
              <a:t>penelitian</a:t>
            </a:r>
            <a:r>
              <a:rPr lang="en-US" sz="2200" spc="-10" dirty="0" smtClean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2200" dirty="0" err="1" smtClean="0">
                <a:solidFill>
                  <a:srgbClr val="000065"/>
                </a:solidFill>
                <a:latin typeface="Tahoma"/>
                <a:cs typeface="Tahoma"/>
              </a:rPr>
              <a:t>meliputi</a:t>
            </a:r>
            <a:r>
              <a:rPr lang="en-US" sz="2200" dirty="0" smtClean="0">
                <a:solidFill>
                  <a:srgbClr val="000065"/>
                </a:solidFill>
                <a:latin typeface="Tahoma"/>
                <a:cs typeface="Tahoma"/>
              </a:rPr>
              <a:t>:</a:t>
            </a:r>
            <a:endParaRPr lang="en-US" sz="2200" dirty="0" smtClean="0">
              <a:latin typeface="Tahoma"/>
              <a:cs typeface="Tahoma"/>
            </a:endParaRPr>
          </a:p>
          <a:p>
            <a:pPr marL="1079500" lvl="1" indent="-457200">
              <a:lnSpc>
                <a:spcPct val="100000"/>
              </a:lnSpc>
              <a:spcBef>
                <a:spcPts val="505"/>
              </a:spcBef>
              <a:buChar char="–"/>
              <a:tabLst>
                <a:tab pos="1079500" algn="l"/>
              </a:tabLst>
            </a:pPr>
            <a:r>
              <a:rPr lang="en-US" sz="1900" spc="15" dirty="0" err="1" smtClean="0">
                <a:solidFill>
                  <a:srgbClr val="000065"/>
                </a:solidFill>
                <a:latin typeface="Tahoma"/>
                <a:cs typeface="Tahoma"/>
              </a:rPr>
              <a:t>Perpustakaan</a:t>
            </a:r>
            <a:r>
              <a:rPr lang="en-US" sz="1900" spc="-5" dirty="0" smtClean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900" spc="15" dirty="0" err="1" smtClean="0">
                <a:solidFill>
                  <a:srgbClr val="000065"/>
                </a:solidFill>
                <a:latin typeface="Tahoma"/>
                <a:cs typeface="Tahoma"/>
              </a:rPr>
              <a:t>dan</a:t>
            </a:r>
            <a:r>
              <a:rPr lang="en-US" sz="1900" spc="-5" dirty="0" smtClean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900" spc="15" dirty="0" err="1" smtClean="0">
                <a:solidFill>
                  <a:srgbClr val="000065"/>
                </a:solidFill>
                <a:latin typeface="Tahoma"/>
                <a:cs typeface="Tahoma"/>
              </a:rPr>
              <a:t>sumber</a:t>
            </a:r>
            <a:r>
              <a:rPr lang="en-US" sz="1900" spc="-5" dirty="0" smtClean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900" spc="15" dirty="0" err="1" smtClean="0">
                <a:solidFill>
                  <a:srgbClr val="000065"/>
                </a:solidFill>
                <a:latin typeface="Tahoma"/>
                <a:cs typeface="Tahoma"/>
              </a:rPr>
              <a:t>dayanya</a:t>
            </a:r>
            <a:r>
              <a:rPr lang="en-US" sz="1900" spc="15" dirty="0" smtClean="0">
                <a:solidFill>
                  <a:srgbClr val="000065"/>
                </a:solidFill>
                <a:latin typeface="Tahoma"/>
                <a:cs typeface="Tahoma"/>
              </a:rPr>
              <a:t>,</a:t>
            </a:r>
            <a:endParaRPr lang="en-US" sz="1900" dirty="0" smtClean="0">
              <a:latin typeface="Tahoma"/>
              <a:cs typeface="Tahoma"/>
            </a:endParaRPr>
          </a:p>
          <a:p>
            <a:pPr marL="1079500" lvl="1" indent="-457200">
              <a:lnSpc>
                <a:spcPct val="100000"/>
              </a:lnSpc>
              <a:spcBef>
                <a:spcPts val="505"/>
              </a:spcBef>
              <a:buChar char="–"/>
              <a:tabLst>
                <a:tab pos="1079500" algn="l"/>
              </a:tabLst>
            </a:pPr>
            <a:r>
              <a:rPr lang="en-US" sz="1900" spc="15" dirty="0" err="1" smtClean="0">
                <a:solidFill>
                  <a:srgbClr val="000065"/>
                </a:solidFill>
                <a:latin typeface="Tahoma"/>
                <a:cs typeface="Tahoma"/>
              </a:rPr>
              <a:t>Komputer</a:t>
            </a:r>
            <a:r>
              <a:rPr lang="en-US" sz="1900" spc="-10" dirty="0" smtClean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900" spc="15" dirty="0" err="1" smtClean="0">
                <a:solidFill>
                  <a:srgbClr val="000065"/>
                </a:solidFill>
                <a:latin typeface="Tahoma"/>
                <a:cs typeface="Tahoma"/>
              </a:rPr>
              <a:t>dan</a:t>
            </a:r>
            <a:r>
              <a:rPr lang="en-US" sz="1900" spc="-5" dirty="0" smtClean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900" spc="15" dirty="0" err="1" smtClean="0">
                <a:solidFill>
                  <a:srgbClr val="000065"/>
                </a:solidFill>
                <a:latin typeface="Tahoma"/>
                <a:cs typeface="Tahoma"/>
              </a:rPr>
              <a:t>perangkat</a:t>
            </a:r>
            <a:r>
              <a:rPr lang="en-US" sz="1900" spc="-5" dirty="0" smtClean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900" spc="15" dirty="0" err="1" smtClean="0">
                <a:solidFill>
                  <a:srgbClr val="000065"/>
                </a:solidFill>
                <a:latin typeface="Tahoma"/>
                <a:cs typeface="Tahoma"/>
              </a:rPr>
              <a:t>lunaknya</a:t>
            </a:r>
            <a:r>
              <a:rPr lang="en-US" sz="1900" spc="15" dirty="0" smtClean="0">
                <a:solidFill>
                  <a:srgbClr val="000065"/>
                </a:solidFill>
                <a:latin typeface="Tahoma"/>
                <a:cs typeface="Tahoma"/>
              </a:rPr>
              <a:t>,</a:t>
            </a:r>
            <a:endParaRPr lang="en-US" sz="1900" dirty="0" smtClean="0">
              <a:latin typeface="Tahoma"/>
              <a:cs typeface="Tahoma"/>
            </a:endParaRPr>
          </a:p>
          <a:p>
            <a:pPr marL="1079500" lvl="1" indent="-457200">
              <a:lnSpc>
                <a:spcPct val="100000"/>
              </a:lnSpc>
              <a:spcBef>
                <a:spcPts val="505"/>
              </a:spcBef>
              <a:buChar char="–"/>
              <a:tabLst>
                <a:tab pos="1079500" algn="l"/>
              </a:tabLst>
            </a:pPr>
            <a:r>
              <a:rPr lang="en-US" sz="1900" spc="15" dirty="0" err="1" smtClean="0">
                <a:solidFill>
                  <a:srgbClr val="000065"/>
                </a:solidFill>
                <a:latin typeface="Tahoma"/>
                <a:cs typeface="Tahoma"/>
              </a:rPr>
              <a:t>Metode</a:t>
            </a:r>
            <a:r>
              <a:rPr lang="en-US" sz="1900" spc="-5" dirty="0" smtClean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900" spc="15" dirty="0" err="1" smtClean="0">
                <a:solidFill>
                  <a:srgbClr val="000065"/>
                </a:solidFill>
                <a:latin typeface="Tahoma"/>
                <a:cs typeface="Tahoma"/>
              </a:rPr>
              <a:t>atau</a:t>
            </a:r>
            <a:r>
              <a:rPr lang="en-US" sz="1900" spc="-5" dirty="0" smtClean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900" spc="10" dirty="0" err="1" smtClean="0">
                <a:solidFill>
                  <a:srgbClr val="000065"/>
                </a:solidFill>
                <a:latin typeface="Tahoma"/>
                <a:cs typeface="Tahoma"/>
              </a:rPr>
              <a:t>teknik</a:t>
            </a:r>
            <a:r>
              <a:rPr lang="en-US" sz="1900" dirty="0" smtClean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900" spc="15" dirty="0" err="1" smtClean="0">
                <a:solidFill>
                  <a:srgbClr val="000065"/>
                </a:solidFill>
                <a:latin typeface="Tahoma"/>
                <a:cs typeface="Tahoma"/>
              </a:rPr>
              <a:t>pengukuran</a:t>
            </a:r>
            <a:r>
              <a:rPr lang="en-US" sz="1900" spc="15" dirty="0" smtClean="0">
                <a:solidFill>
                  <a:srgbClr val="000065"/>
                </a:solidFill>
                <a:latin typeface="Tahoma"/>
                <a:cs typeface="Tahoma"/>
              </a:rPr>
              <a:t>,</a:t>
            </a:r>
            <a:endParaRPr lang="en-US" sz="1900" dirty="0" smtClean="0">
              <a:latin typeface="Tahoma"/>
              <a:cs typeface="Tahoma"/>
            </a:endParaRPr>
          </a:p>
          <a:p>
            <a:pPr marL="1079500" lvl="1" indent="-457200">
              <a:lnSpc>
                <a:spcPct val="100000"/>
              </a:lnSpc>
              <a:spcBef>
                <a:spcPts val="505"/>
              </a:spcBef>
              <a:buChar char="–"/>
              <a:tabLst>
                <a:tab pos="1079500" algn="l"/>
              </a:tabLst>
            </a:pPr>
            <a:r>
              <a:rPr lang="en-US" sz="1900" spc="10" dirty="0" err="1" smtClean="0">
                <a:solidFill>
                  <a:srgbClr val="000065"/>
                </a:solidFill>
                <a:latin typeface="Tahoma"/>
                <a:cs typeface="Tahoma"/>
              </a:rPr>
              <a:t>Statistika</a:t>
            </a:r>
            <a:r>
              <a:rPr lang="en-US" sz="1900" spc="10" dirty="0" smtClean="0">
                <a:solidFill>
                  <a:srgbClr val="000065"/>
                </a:solidFill>
                <a:latin typeface="Tahoma"/>
                <a:cs typeface="Tahoma"/>
              </a:rPr>
              <a:t>,</a:t>
            </a:r>
            <a:endParaRPr lang="en-US" sz="1900" dirty="0" smtClean="0">
              <a:latin typeface="Tahoma"/>
              <a:cs typeface="Tahoma"/>
            </a:endParaRPr>
          </a:p>
          <a:p>
            <a:pPr marL="1079500" lvl="1" indent="-457200">
              <a:lnSpc>
                <a:spcPct val="100000"/>
              </a:lnSpc>
              <a:spcBef>
                <a:spcPts val="505"/>
              </a:spcBef>
              <a:buChar char="–"/>
              <a:tabLst>
                <a:tab pos="1079500" algn="l"/>
              </a:tabLst>
            </a:pPr>
            <a:r>
              <a:rPr lang="en-US" sz="1900" spc="10" dirty="0" err="1" smtClean="0">
                <a:solidFill>
                  <a:srgbClr val="000065"/>
                </a:solidFill>
                <a:latin typeface="Tahoma"/>
                <a:cs typeface="Tahoma"/>
              </a:rPr>
              <a:t>Fasilitas</a:t>
            </a:r>
            <a:r>
              <a:rPr lang="en-US" sz="1900" spc="-25" dirty="0" smtClean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sz="1900" spc="15" dirty="0" err="1" smtClean="0">
                <a:solidFill>
                  <a:srgbClr val="000065"/>
                </a:solidFill>
                <a:latin typeface="Tahoma"/>
                <a:cs typeface="Tahoma"/>
              </a:rPr>
              <a:t>bahasa</a:t>
            </a:r>
            <a:r>
              <a:rPr lang="en-US" sz="1900" spc="15" dirty="0" smtClean="0">
                <a:solidFill>
                  <a:srgbClr val="000065"/>
                </a:solidFill>
                <a:latin typeface="Tahoma"/>
                <a:cs typeface="Tahoma"/>
              </a:rPr>
              <a:t>.</a:t>
            </a:r>
            <a:endParaRPr lang="en-US" sz="19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617027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Jenis</a:t>
            </a:r>
            <a:r>
              <a:rPr lang="en-US" b="1" dirty="0" smtClean="0"/>
              <a:t> </a:t>
            </a:r>
            <a:r>
              <a:rPr lang="en-US" b="1" dirty="0" err="1" smtClean="0"/>
              <a:t>Penelitian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70728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Penelitian</a:t>
            </a:r>
            <a:r>
              <a:rPr lang="en-US" b="1" dirty="0" smtClean="0"/>
              <a:t> </a:t>
            </a:r>
            <a:r>
              <a:rPr lang="en-US" b="1" dirty="0" err="1" smtClean="0"/>
              <a:t>Menurut</a:t>
            </a:r>
            <a:r>
              <a:rPr lang="en-US" b="1" dirty="0" smtClean="0"/>
              <a:t> </a:t>
            </a:r>
            <a:r>
              <a:rPr lang="en-US" b="1" dirty="0" err="1" smtClean="0"/>
              <a:t>Tujuan</a:t>
            </a:r>
            <a:endParaRPr lang="en-US" b="1" dirty="0"/>
          </a:p>
        </p:txBody>
      </p:sp>
      <p:sp>
        <p:nvSpPr>
          <p:cNvPr id="6" name="object 3"/>
          <p:cNvSpPr txBox="1"/>
          <p:nvPr/>
        </p:nvSpPr>
        <p:spPr>
          <a:xfrm>
            <a:off x="1092200" y="1816100"/>
            <a:ext cx="10083800" cy="11679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8920" marR="5080" indent="-236854">
              <a:lnSpc>
                <a:spcPct val="101699"/>
              </a:lnSpc>
              <a:spcBef>
                <a:spcPts val="95"/>
              </a:spcBef>
              <a:buSzPct val="71052"/>
              <a:buFont typeface="Wingdings"/>
              <a:buChar char=""/>
              <a:tabLst>
                <a:tab pos="249554" algn="l"/>
              </a:tabLst>
            </a:pPr>
            <a:r>
              <a:rPr sz="2400" b="1" spc="5" dirty="0">
                <a:latin typeface="Tahoma"/>
                <a:cs typeface="Tahoma"/>
              </a:rPr>
              <a:t>Penelitian </a:t>
            </a:r>
            <a:r>
              <a:rPr sz="2400" b="1" spc="10" dirty="0">
                <a:latin typeface="Tahoma"/>
                <a:cs typeface="Tahoma"/>
              </a:rPr>
              <a:t>Dasar </a:t>
            </a:r>
            <a:r>
              <a:rPr sz="2400" b="1" spc="15" dirty="0">
                <a:latin typeface="Tahoma"/>
                <a:cs typeface="Tahoma"/>
              </a:rPr>
              <a:t> </a:t>
            </a:r>
            <a:r>
              <a:rPr sz="2400" b="1" spc="10" dirty="0">
                <a:latin typeface="Tahoma"/>
                <a:cs typeface="Tahoma"/>
              </a:rPr>
              <a:t>(Basic </a:t>
            </a:r>
            <a:r>
              <a:rPr sz="2400" b="1" spc="15" dirty="0">
                <a:latin typeface="Tahoma"/>
                <a:cs typeface="Tahoma"/>
              </a:rPr>
              <a:t>Research) </a:t>
            </a:r>
            <a:r>
              <a:rPr sz="2400" spc="10" dirty="0">
                <a:latin typeface="Tahoma"/>
                <a:cs typeface="Tahoma"/>
              </a:rPr>
              <a:t>: </a:t>
            </a:r>
            <a:r>
              <a:rPr sz="2400" spc="-580" dirty="0">
                <a:latin typeface="Tahoma"/>
                <a:cs typeface="Tahoma"/>
              </a:rPr>
              <a:t> </a:t>
            </a:r>
            <a:endParaRPr lang="en-US" sz="2400" spc="-580" dirty="0" smtClean="0">
              <a:latin typeface="Tahoma"/>
              <a:cs typeface="Tahoma"/>
            </a:endParaRPr>
          </a:p>
          <a:p>
            <a:pPr marL="12066" marR="5080">
              <a:lnSpc>
                <a:spcPct val="101699"/>
              </a:lnSpc>
              <a:spcBef>
                <a:spcPts val="95"/>
              </a:spcBef>
              <a:buSzPct val="71052"/>
              <a:tabLst>
                <a:tab pos="249554" algn="l"/>
              </a:tabLst>
            </a:pPr>
            <a:r>
              <a:rPr lang="en-US" sz="2400" spc="-580" dirty="0">
                <a:latin typeface="Tahoma"/>
                <a:cs typeface="Tahoma"/>
              </a:rPr>
              <a:t> </a:t>
            </a:r>
            <a:r>
              <a:rPr lang="en-US" sz="2400" spc="-580" dirty="0" smtClean="0">
                <a:latin typeface="Tahoma"/>
                <a:cs typeface="Tahoma"/>
              </a:rPr>
              <a:t>          </a:t>
            </a:r>
            <a:r>
              <a:rPr sz="2400" spc="15" dirty="0" err="1" smtClean="0">
                <a:latin typeface="Tahoma"/>
                <a:cs typeface="Tahoma"/>
              </a:rPr>
              <a:t>tujuannya</a:t>
            </a:r>
            <a:r>
              <a:rPr sz="2400" spc="-75" dirty="0" smtClean="0">
                <a:latin typeface="Tahoma"/>
                <a:cs typeface="Tahoma"/>
              </a:rPr>
              <a:t> </a:t>
            </a:r>
            <a:r>
              <a:rPr sz="2400" spc="15" dirty="0">
                <a:latin typeface="Tahoma"/>
                <a:cs typeface="Tahoma"/>
              </a:rPr>
              <a:t>sekadar </a:t>
            </a:r>
            <a:r>
              <a:rPr sz="2400" spc="-580" dirty="0">
                <a:latin typeface="Tahoma"/>
                <a:cs typeface="Tahoma"/>
              </a:rPr>
              <a:t> </a:t>
            </a:r>
            <a:r>
              <a:rPr sz="2400" spc="15" dirty="0">
                <a:latin typeface="Tahoma"/>
                <a:cs typeface="Tahoma"/>
              </a:rPr>
              <a:t>untuk </a:t>
            </a:r>
            <a:r>
              <a:rPr sz="2400" spc="20" dirty="0">
                <a:latin typeface="Tahoma"/>
                <a:cs typeface="Tahoma"/>
              </a:rPr>
              <a:t>memahami </a:t>
            </a:r>
            <a:r>
              <a:rPr sz="2400" spc="25" dirty="0">
                <a:latin typeface="Tahoma"/>
                <a:cs typeface="Tahoma"/>
              </a:rPr>
              <a:t> </a:t>
            </a:r>
            <a:r>
              <a:rPr sz="2400" spc="15" dirty="0">
                <a:latin typeface="Tahoma"/>
                <a:cs typeface="Tahoma"/>
              </a:rPr>
              <a:t>masalah </a:t>
            </a:r>
            <a:r>
              <a:rPr sz="2400" spc="10" dirty="0">
                <a:latin typeface="Tahoma"/>
                <a:cs typeface="Tahoma"/>
              </a:rPr>
              <a:t>secara </a:t>
            </a:r>
            <a:r>
              <a:rPr sz="2400" spc="15" dirty="0">
                <a:latin typeface="Tahoma"/>
                <a:cs typeface="Tahoma"/>
              </a:rPr>
              <a:t> </a:t>
            </a:r>
            <a:r>
              <a:rPr sz="2400" spc="15" dirty="0" err="1">
                <a:latin typeface="Tahoma"/>
                <a:cs typeface="Tahoma"/>
              </a:rPr>
              <a:t>mendalam</a:t>
            </a:r>
            <a:r>
              <a:rPr sz="2400" spc="15" dirty="0">
                <a:latin typeface="Tahoma"/>
                <a:cs typeface="Tahoma"/>
              </a:rPr>
              <a:t> </a:t>
            </a:r>
            <a:r>
              <a:rPr sz="2400" spc="15" dirty="0" smtClean="0">
                <a:latin typeface="Tahoma"/>
                <a:cs typeface="Tahoma"/>
              </a:rPr>
              <a:t>agar</a:t>
            </a:r>
            <a:endParaRPr lang="en-US" sz="2400" spc="15" dirty="0" smtClean="0">
              <a:latin typeface="Tahoma"/>
              <a:cs typeface="Tahoma"/>
            </a:endParaRPr>
          </a:p>
          <a:p>
            <a:pPr marL="12066" marR="5080">
              <a:lnSpc>
                <a:spcPct val="101699"/>
              </a:lnSpc>
              <a:spcBef>
                <a:spcPts val="95"/>
              </a:spcBef>
              <a:buSzPct val="71052"/>
              <a:tabLst>
                <a:tab pos="249554" algn="l"/>
              </a:tabLst>
            </a:pPr>
            <a:r>
              <a:rPr sz="2400" spc="15" dirty="0" smtClean="0">
                <a:latin typeface="Tahoma"/>
                <a:cs typeface="Tahoma"/>
              </a:rPr>
              <a:t> </a:t>
            </a:r>
            <a:r>
              <a:rPr sz="2400" spc="20" dirty="0" smtClean="0">
                <a:latin typeface="Tahoma"/>
                <a:cs typeface="Tahoma"/>
              </a:rPr>
              <a:t> </a:t>
            </a:r>
            <a:r>
              <a:rPr lang="en-US" sz="2400" spc="20" dirty="0">
                <a:latin typeface="Tahoma"/>
                <a:cs typeface="Tahoma"/>
              </a:rPr>
              <a:t> </a:t>
            </a:r>
            <a:r>
              <a:rPr sz="2400" spc="15" dirty="0" err="1" smtClean="0">
                <a:latin typeface="Tahoma"/>
                <a:cs typeface="Tahoma"/>
              </a:rPr>
              <a:t>dapat</a:t>
            </a:r>
            <a:r>
              <a:rPr sz="2400" spc="15" dirty="0" smtClean="0">
                <a:latin typeface="Tahoma"/>
                <a:cs typeface="Tahoma"/>
              </a:rPr>
              <a:t> </a:t>
            </a:r>
            <a:r>
              <a:rPr sz="2400" spc="20" dirty="0" smtClean="0">
                <a:latin typeface="Tahoma"/>
                <a:cs typeface="Tahoma"/>
              </a:rPr>
              <a:t> </a:t>
            </a:r>
            <a:r>
              <a:rPr sz="2400" spc="15" dirty="0">
                <a:latin typeface="Tahoma"/>
                <a:cs typeface="Tahoma"/>
              </a:rPr>
              <a:t>mengembangkan </a:t>
            </a:r>
            <a:r>
              <a:rPr sz="2400" spc="20" dirty="0">
                <a:latin typeface="Tahoma"/>
                <a:cs typeface="Tahoma"/>
              </a:rPr>
              <a:t> </a:t>
            </a:r>
            <a:r>
              <a:rPr sz="2400" spc="10" dirty="0">
                <a:latin typeface="Tahoma"/>
                <a:cs typeface="Tahoma"/>
              </a:rPr>
              <a:t>ilmu</a:t>
            </a:r>
            <a:endParaRPr sz="2400" dirty="0">
              <a:latin typeface="Tahoma"/>
              <a:cs typeface="Tahoma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1092200" y="3416299"/>
            <a:ext cx="10083800" cy="11679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8920" marR="5080" indent="-236854" algn="just">
              <a:lnSpc>
                <a:spcPct val="101699"/>
              </a:lnSpc>
              <a:spcBef>
                <a:spcPts val="95"/>
              </a:spcBef>
              <a:buSzPct val="71052"/>
              <a:buFont typeface="Wingdings"/>
              <a:buChar char=""/>
              <a:tabLst>
                <a:tab pos="249554" algn="l"/>
              </a:tabLst>
            </a:pPr>
            <a:r>
              <a:rPr sz="2400" b="1" spc="5" dirty="0">
                <a:latin typeface="Tahoma"/>
                <a:cs typeface="Tahoma"/>
              </a:rPr>
              <a:t>Penelitian </a:t>
            </a:r>
            <a:r>
              <a:rPr sz="2400" b="1" spc="10" dirty="0">
                <a:latin typeface="Tahoma"/>
                <a:cs typeface="Tahoma"/>
              </a:rPr>
              <a:t>Terapan </a:t>
            </a:r>
            <a:r>
              <a:rPr sz="2400" b="1" spc="15" dirty="0">
                <a:latin typeface="Tahoma"/>
                <a:cs typeface="Tahoma"/>
              </a:rPr>
              <a:t> </a:t>
            </a:r>
            <a:r>
              <a:rPr sz="2400" b="1" spc="10" dirty="0">
                <a:latin typeface="Tahoma"/>
                <a:cs typeface="Tahoma"/>
              </a:rPr>
              <a:t>(Applied</a:t>
            </a:r>
            <a:r>
              <a:rPr sz="2400" b="1" spc="-45" dirty="0">
                <a:latin typeface="Tahoma"/>
                <a:cs typeface="Tahoma"/>
              </a:rPr>
              <a:t> </a:t>
            </a:r>
            <a:r>
              <a:rPr sz="2400" b="1" spc="15" dirty="0">
                <a:latin typeface="Tahoma"/>
                <a:cs typeface="Tahoma"/>
              </a:rPr>
              <a:t>Research): </a:t>
            </a:r>
            <a:endParaRPr lang="en-US" sz="2400" b="1" spc="15" dirty="0" smtClean="0">
              <a:latin typeface="Tahoma"/>
              <a:cs typeface="Tahoma"/>
            </a:endParaRPr>
          </a:p>
          <a:p>
            <a:pPr marL="12066" marR="5080" algn="just">
              <a:lnSpc>
                <a:spcPct val="101699"/>
              </a:lnSpc>
              <a:spcBef>
                <a:spcPts val="95"/>
              </a:spcBef>
              <a:buSzPct val="71052"/>
              <a:tabLst>
                <a:tab pos="249554" algn="l"/>
              </a:tabLst>
            </a:pPr>
            <a:r>
              <a:rPr lang="en-US" sz="2400" spc="15" dirty="0">
                <a:latin typeface="Tahoma"/>
                <a:cs typeface="Tahoma"/>
              </a:rPr>
              <a:t> </a:t>
            </a:r>
            <a:r>
              <a:rPr lang="en-US" sz="2400" spc="15" dirty="0" smtClean="0">
                <a:latin typeface="Tahoma"/>
                <a:cs typeface="Tahoma"/>
              </a:rPr>
              <a:t>  </a:t>
            </a:r>
            <a:r>
              <a:rPr sz="2400" spc="-580" dirty="0" smtClean="0">
                <a:latin typeface="Tahoma"/>
                <a:cs typeface="Tahoma"/>
              </a:rPr>
              <a:t> </a:t>
            </a:r>
            <a:r>
              <a:rPr sz="2400" spc="15" dirty="0">
                <a:latin typeface="Tahoma"/>
                <a:cs typeface="Tahoma"/>
              </a:rPr>
              <a:t>tujuannya untuk </a:t>
            </a:r>
            <a:r>
              <a:rPr sz="2400" spc="20" dirty="0">
                <a:latin typeface="Tahoma"/>
                <a:cs typeface="Tahoma"/>
              </a:rPr>
              <a:t> </a:t>
            </a:r>
            <a:r>
              <a:rPr sz="2400" spc="15" dirty="0">
                <a:latin typeface="Tahoma"/>
                <a:cs typeface="Tahoma"/>
              </a:rPr>
              <a:t>mendapatkan </a:t>
            </a:r>
            <a:r>
              <a:rPr sz="2400" spc="20" dirty="0">
                <a:latin typeface="Tahoma"/>
                <a:cs typeface="Tahoma"/>
              </a:rPr>
              <a:t> </a:t>
            </a:r>
            <a:r>
              <a:rPr sz="2400" spc="10" dirty="0">
                <a:latin typeface="Tahoma"/>
                <a:cs typeface="Tahoma"/>
              </a:rPr>
              <a:t>informasi </a:t>
            </a:r>
            <a:r>
              <a:rPr sz="2400" spc="15" dirty="0" err="1">
                <a:latin typeface="Tahoma"/>
                <a:cs typeface="Tahoma"/>
              </a:rPr>
              <a:t>guna</a:t>
            </a:r>
            <a:r>
              <a:rPr sz="2400" spc="15" dirty="0">
                <a:latin typeface="Tahoma"/>
                <a:cs typeface="Tahoma"/>
              </a:rPr>
              <a:t> </a:t>
            </a:r>
            <a:r>
              <a:rPr sz="2400" spc="20" dirty="0">
                <a:latin typeface="Tahoma"/>
                <a:cs typeface="Tahoma"/>
              </a:rPr>
              <a:t> </a:t>
            </a:r>
            <a:r>
              <a:rPr sz="2400" spc="15" dirty="0" err="1" smtClean="0">
                <a:latin typeface="Tahoma"/>
                <a:cs typeface="Tahoma"/>
              </a:rPr>
              <a:t>memecahkan</a:t>
            </a:r>
            <a:endParaRPr lang="en-US" sz="2400" spc="15" dirty="0" smtClean="0">
              <a:latin typeface="Tahoma"/>
              <a:cs typeface="Tahoma"/>
            </a:endParaRPr>
          </a:p>
          <a:p>
            <a:pPr marL="12066" marR="5080" algn="just">
              <a:lnSpc>
                <a:spcPct val="101699"/>
              </a:lnSpc>
              <a:spcBef>
                <a:spcPts val="95"/>
              </a:spcBef>
              <a:buSzPct val="71052"/>
              <a:tabLst>
                <a:tab pos="249554" algn="l"/>
              </a:tabLst>
            </a:pPr>
            <a:r>
              <a:rPr lang="en-US" sz="2400" spc="15" dirty="0">
                <a:latin typeface="Tahoma"/>
                <a:cs typeface="Tahoma"/>
              </a:rPr>
              <a:t> </a:t>
            </a:r>
            <a:r>
              <a:rPr sz="2400" spc="15" dirty="0" smtClean="0">
                <a:latin typeface="Tahoma"/>
                <a:cs typeface="Tahoma"/>
              </a:rPr>
              <a:t> </a:t>
            </a:r>
            <a:r>
              <a:rPr sz="2400" spc="20" dirty="0" smtClean="0">
                <a:latin typeface="Tahoma"/>
                <a:cs typeface="Tahoma"/>
              </a:rPr>
              <a:t> </a:t>
            </a:r>
            <a:r>
              <a:rPr sz="2400" spc="15" dirty="0">
                <a:latin typeface="Tahoma"/>
                <a:cs typeface="Tahoma"/>
              </a:rPr>
              <a:t>masalah</a:t>
            </a:r>
            <a:endParaRPr sz="24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574475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Penelitian</a:t>
            </a:r>
            <a:r>
              <a:rPr lang="en-US" b="1" dirty="0" smtClean="0"/>
              <a:t> </a:t>
            </a:r>
            <a:r>
              <a:rPr lang="en-US" b="1" dirty="0" err="1" smtClean="0"/>
              <a:t>Menurut</a:t>
            </a:r>
            <a:r>
              <a:rPr lang="en-US" b="1" dirty="0" smtClean="0"/>
              <a:t> </a:t>
            </a:r>
            <a:r>
              <a:rPr lang="en-US" b="1" dirty="0" err="1" smtClean="0"/>
              <a:t>Metode</a:t>
            </a:r>
            <a:endParaRPr lang="en-US" b="1" dirty="0"/>
          </a:p>
        </p:txBody>
      </p:sp>
      <p:sp>
        <p:nvSpPr>
          <p:cNvPr id="4" name="object 10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4208202"/>
          </a:xfrm>
          <a:prstGeom prst="rect">
            <a:avLst/>
          </a:prstGeom>
        </p:spPr>
        <p:txBody>
          <a:bodyPr vert="horz" wrap="square" lIns="0" tIns="52704" rIns="0" bIns="0" rtlCol="0">
            <a:spAutoFit/>
          </a:bodyPr>
          <a:lstStyle/>
          <a:p>
            <a:pPr marL="248920" marR="593090" indent="-23685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0370"/>
              <a:buFont typeface="Wingdings"/>
              <a:buChar char=""/>
              <a:tabLst>
                <a:tab pos="248920" algn="l"/>
                <a:tab pos="249554" algn="l"/>
              </a:tabLst>
            </a:pPr>
            <a:r>
              <a:rPr sz="2000" spc="10" dirty="0">
                <a:latin typeface="Tahoma"/>
                <a:cs typeface="Tahoma"/>
              </a:rPr>
              <a:t>Penelitian survai</a:t>
            </a:r>
            <a:r>
              <a:rPr sz="2000" spc="1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: </a:t>
            </a:r>
            <a:r>
              <a:rPr sz="2000" spc="15" dirty="0">
                <a:latin typeface="Tahoma"/>
                <a:cs typeface="Tahoma"/>
              </a:rPr>
              <a:t>menggunakan </a:t>
            </a:r>
            <a:r>
              <a:rPr sz="2000" spc="10" dirty="0">
                <a:latin typeface="Tahoma"/>
                <a:cs typeface="Tahoma"/>
              </a:rPr>
              <a:t>sampel guna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menarik </a:t>
            </a:r>
            <a:r>
              <a:rPr sz="2000" spc="-40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generalisasi</a:t>
            </a:r>
            <a:endParaRPr sz="2000" dirty="0">
              <a:latin typeface="Tahoma"/>
              <a:cs typeface="Tahoma"/>
            </a:endParaRPr>
          </a:p>
          <a:p>
            <a:pPr marL="248920" marR="21590" indent="-23685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0370"/>
              <a:buFont typeface="Wingdings"/>
              <a:buChar char=""/>
              <a:tabLst>
                <a:tab pos="248920" algn="l"/>
                <a:tab pos="249554" algn="l"/>
              </a:tabLst>
            </a:pPr>
            <a:r>
              <a:rPr sz="2000" spc="10" dirty="0">
                <a:latin typeface="Tahoma"/>
                <a:cs typeface="Tahoma"/>
              </a:rPr>
              <a:t>Penelitian ex-post facto : meneliti peristiwa </a:t>
            </a:r>
            <a:r>
              <a:rPr sz="2000" spc="15" dirty="0">
                <a:latin typeface="Tahoma"/>
                <a:cs typeface="Tahoma"/>
              </a:rPr>
              <a:t>yang </a:t>
            </a:r>
            <a:r>
              <a:rPr sz="2000" spc="10" dirty="0">
                <a:latin typeface="Tahoma"/>
                <a:cs typeface="Tahoma"/>
              </a:rPr>
              <a:t>telah terjadi; </a:t>
            </a:r>
            <a:r>
              <a:rPr sz="2000" spc="-409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tidak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dapat </a:t>
            </a:r>
            <a:r>
              <a:rPr sz="2000" spc="15" dirty="0">
                <a:latin typeface="Tahoma"/>
                <a:cs typeface="Tahoma"/>
              </a:rPr>
              <a:t>memberi</a:t>
            </a:r>
            <a:r>
              <a:rPr sz="2000" spc="10" dirty="0">
                <a:latin typeface="Tahoma"/>
                <a:cs typeface="Tahoma"/>
              </a:rPr>
              <a:t> perlakuan terhadap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variabel</a:t>
            </a:r>
            <a:r>
              <a:rPr sz="2000" spc="20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bebas</a:t>
            </a:r>
            <a:endParaRPr sz="2000" dirty="0">
              <a:latin typeface="Tahoma"/>
              <a:cs typeface="Tahoma"/>
            </a:endParaRPr>
          </a:p>
          <a:p>
            <a:pPr marL="248920" marR="71755" indent="-23685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0370"/>
              <a:buFont typeface="Wingdings"/>
              <a:buChar char=""/>
              <a:tabLst>
                <a:tab pos="248920" algn="l"/>
                <a:tab pos="249554" algn="l"/>
              </a:tabLst>
            </a:pPr>
            <a:r>
              <a:rPr sz="2000" spc="10" dirty="0">
                <a:latin typeface="Tahoma"/>
                <a:cs typeface="Tahoma"/>
              </a:rPr>
              <a:t>Penelitian eksperimen : </a:t>
            </a:r>
            <a:r>
              <a:rPr sz="2000" spc="15" dirty="0">
                <a:latin typeface="Tahoma"/>
                <a:cs typeface="Tahoma"/>
              </a:rPr>
              <a:t>ada </a:t>
            </a:r>
            <a:r>
              <a:rPr sz="2000" spc="10" dirty="0">
                <a:latin typeface="Tahoma"/>
                <a:cs typeface="Tahoma"/>
              </a:rPr>
              <a:t>perlakuan </a:t>
            </a:r>
            <a:r>
              <a:rPr sz="2000" spc="15" dirty="0">
                <a:latin typeface="Tahoma"/>
                <a:cs typeface="Tahoma"/>
              </a:rPr>
              <a:t>dan </a:t>
            </a:r>
            <a:r>
              <a:rPr sz="2000" spc="10" dirty="0">
                <a:latin typeface="Tahoma"/>
                <a:cs typeface="Tahoma"/>
              </a:rPr>
              <a:t>kontrol </a:t>
            </a:r>
            <a:r>
              <a:rPr sz="2000" spc="15" dirty="0">
                <a:latin typeface="Tahoma"/>
                <a:cs typeface="Tahoma"/>
              </a:rPr>
              <a:t>yang </a:t>
            </a:r>
            <a:r>
              <a:rPr sz="2000" spc="10" dirty="0">
                <a:latin typeface="Tahoma"/>
                <a:cs typeface="Tahoma"/>
              </a:rPr>
              <a:t>ketat </a:t>
            </a:r>
            <a:r>
              <a:rPr sz="2000" spc="-409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terhadap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variabel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bebas</a:t>
            </a:r>
            <a:endParaRPr sz="2000" dirty="0">
              <a:latin typeface="Tahoma"/>
              <a:cs typeface="Tahoma"/>
            </a:endParaRPr>
          </a:p>
          <a:p>
            <a:pPr marL="248920" indent="-23685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0370"/>
              <a:buFont typeface="Wingdings"/>
              <a:buChar char=""/>
              <a:tabLst>
                <a:tab pos="248920" algn="l"/>
                <a:tab pos="249554" algn="l"/>
              </a:tabLst>
            </a:pPr>
            <a:r>
              <a:rPr sz="2000" spc="10" dirty="0">
                <a:latin typeface="Tahoma"/>
                <a:cs typeface="Tahoma"/>
              </a:rPr>
              <a:t>Penelitian</a:t>
            </a:r>
            <a:r>
              <a:rPr sz="2000" spc="-10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naturalistic</a:t>
            </a:r>
            <a:r>
              <a:rPr sz="2000" spc="-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:</a:t>
            </a:r>
            <a:r>
              <a:rPr sz="2000" spc="-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kualitatif</a:t>
            </a:r>
            <a:endParaRPr sz="2000" dirty="0">
              <a:latin typeface="Tahoma"/>
              <a:cs typeface="Tahoma"/>
            </a:endParaRPr>
          </a:p>
          <a:p>
            <a:pPr marL="248920" marR="5080" indent="-23685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0370"/>
              <a:buFont typeface="Wingdings"/>
              <a:buChar char=""/>
              <a:tabLst>
                <a:tab pos="248920" algn="l"/>
                <a:tab pos="249554" algn="l"/>
              </a:tabLst>
            </a:pPr>
            <a:r>
              <a:rPr sz="2000" spc="10" dirty="0">
                <a:latin typeface="Tahoma"/>
                <a:cs typeface="Tahoma"/>
              </a:rPr>
              <a:t>Penelitian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kebijakan</a:t>
            </a:r>
            <a:r>
              <a:rPr sz="2000" spc="1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:</a:t>
            </a:r>
            <a:r>
              <a:rPr sz="2000" spc="1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untuk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15" dirty="0">
                <a:latin typeface="Tahoma"/>
                <a:cs typeface="Tahoma"/>
              </a:rPr>
              <a:t>memecahkan </a:t>
            </a:r>
            <a:r>
              <a:rPr sz="2000" spc="10" dirty="0">
                <a:latin typeface="Tahoma"/>
                <a:cs typeface="Tahoma"/>
              </a:rPr>
              <a:t>masalah sosial</a:t>
            </a:r>
            <a:r>
              <a:rPr sz="2000" spc="15" dirty="0">
                <a:latin typeface="Tahoma"/>
                <a:cs typeface="Tahoma"/>
              </a:rPr>
              <a:t> yang </a:t>
            </a:r>
            <a:r>
              <a:rPr sz="2000" spc="-40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mendasar</a:t>
            </a:r>
            <a:endParaRPr sz="2000" dirty="0">
              <a:latin typeface="Tahoma"/>
              <a:cs typeface="Tahoma"/>
            </a:endParaRPr>
          </a:p>
          <a:p>
            <a:pPr marL="248920" marR="209550" indent="-23685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0370"/>
              <a:buFont typeface="Wingdings"/>
              <a:buChar char=""/>
              <a:tabLst>
                <a:tab pos="248920" algn="l"/>
                <a:tab pos="249554" algn="l"/>
              </a:tabLst>
            </a:pPr>
            <a:r>
              <a:rPr sz="2000" spc="10" dirty="0">
                <a:latin typeface="Tahoma"/>
                <a:cs typeface="Tahoma"/>
              </a:rPr>
              <a:t>Penelitian tindak (action) : peneliti terlibat untuk </a:t>
            </a:r>
            <a:r>
              <a:rPr sz="2000" spc="15" dirty="0">
                <a:latin typeface="Tahoma"/>
                <a:cs typeface="Tahoma"/>
              </a:rPr>
              <a:t>mengubah </a:t>
            </a:r>
            <a:r>
              <a:rPr sz="2000" spc="-409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situasi,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perilaku </a:t>
            </a:r>
            <a:r>
              <a:rPr sz="2000" spc="15" dirty="0">
                <a:latin typeface="Tahoma"/>
                <a:cs typeface="Tahoma"/>
              </a:rPr>
              <a:t>dan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organisasi</a:t>
            </a:r>
            <a:endParaRPr sz="2000" dirty="0">
              <a:latin typeface="Tahoma"/>
              <a:cs typeface="Tahoma"/>
            </a:endParaRPr>
          </a:p>
          <a:p>
            <a:pPr marL="248920" indent="-23685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0370"/>
              <a:buFont typeface="Wingdings"/>
              <a:buChar char=""/>
              <a:tabLst>
                <a:tab pos="248920" algn="l"/>
                <a:tab pos="249554" algn="l"/>
              </a:tabLst>
            </a:pPr>
            <a:r>
              <a:rPr sz="2000" spc="10" dirty="0">
                <a:latin typeface="Tahoma"/>
                <a:cs typeface="Tahoma"/>
              </a:rPr>
              <a:t>Penelitian evaluasi</a:t>
            </a:r>
            <a:r>
              <a:rPr sz="2000" spc="20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:</a:t>
            </a:r>
            <a:r>
              <a:rPr sz="2000" spc="20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menjelaskan</a:t>
            </a:r>
            <a:r>
              <a:rPr sz="2000" spc="1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fenomena/gejala</a:t>
            </a:r>
            <a:endParaRPr sz="2000" dirty="0">
              <a:latin typeface="Tahoma"/>
              <a:cs typeface="Tahoma"/>
            </a:endParaRPr>
          </a:p>
          <a:p>
            <a:pPr marL="248920" marR="100965" indent="-23685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0370"/>
              <a:buFont typeface="Wingdings"/>
              <a:buChar char=""/>
              <a:tabLst>
                <a:tab pos="248920" algn="l"/>
                <a:tab pos="249554" algn="l"/>
              </a:tabLst>
            </a:pPr>
            <a:r>
              <a:rPr sz="2000" spc="10" dirty="0">
                <a:latin typeface="Tahoma"/>
                <a:cs typeface="Tahoma"/>
              </a:rPr>
              <a:t>Penelitian sejarah</a:t>
            </a:r>
            <a:r>
              <a:rPr sz="2000" spc="1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:</a:t>
            </a:r>
            <a:r>
              <a:rPr sz="2000" spc="1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kejadian-kejadian</a:t>
            </a:r>
            <a:r>
              <a:rPr sz="2000" spc="1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logis</a:t>
            </a:r>
            <a:r>
              <a:rPr sz="2000" spc="20" dirty="0">
                <a:latin typeface="Tahoma"/>
                <a:cs typeface="Tahoma"/>
              </a:rPr>
              <a:t> </a:t>
            </a:r>
            <a:r>
              <a:rPr sz="2000" spc="15" dirty="0">
                <a:latin typeface="Tahoma"/>
                <a:cs typeface="Tahoma"/>
              </a:rPr>
              <a:t>yang</a:t>
            </a:r>
            <a:r>
              <a:rPr sz="2000" spc="10" dirty="0">
                <a:latin typeface="Tahoma"/>
                <a:cs typeface="Tahoma"/>
              </a:rPr>
              <a:t> berlangsung </a:t>
            </a:r>
            <a:r>
              <a:rPr sz="2000" spc="-40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di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15" dirty="0">
                <a:latin typeface="Tahoma"/>
                <a:cs typeface="Tahoma"/>
              </a:rPr>
              <a:t>masa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lalu</a:t>
            </a:r>
            <a:endParaRPr sz="20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86453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Eksplanasi</a:t>
            </a:r>
            <a:endParaRPr lang="en-US" dirty="0"/>
          </a:p>
        </p:txBody>
      </p:sp>
      <p:sp>
        <p:nvSpPr>
          <p:cNvPr id="4" name="object 15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34297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68020" marR="5080" indent="-236854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69696"/>
              <a:buFont typeface="Wingdings"/>
              <a:buChar char=""/>
              <a:tabLst>
                <a:tab pos="668655" algn="l"/>
              </a:tabLst>
            </a:pPr>
            <a:r>
              <a:rPr sz="2400" dirty="0">
                <a:latin typeface="Tahoma"/>
                <a:cs typeface="Tahoma"/>
              </a:rPr>
              <a:t>Penelitian deskriptif :</a:t>
            </a:r>
            <a:r>
              <a:rPr sz="2400" spc="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mengetahui nilai variabel </a:t>
            </a:r>
            <a:r>
              <a:rPr sz="2400" spc="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mandiri; satu atau lebih variabel</a:t>
            </a:r>
            <a:r>
              <a:rPr sz="2400" spc="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tanpa membuat </a:t>
            </a:r>
            <a:r>
              <a:rPr sz="2400" spc="-50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perbandingan </a:t>
            </a:r>
            <a:r>
              <a:rPr sz="2400" spc="-5" dirty="0">
                <a:latin typeface="Tahoma"/>
                <a:cs typeface="Tahoma"/>
              </a:rPr>
              <a:t>atau</a:t>
            </a:r>
            <a:r>
              <a:rPr sz="2400" dirty="0">
                <a:latin typeface="Tahoma"/>
                <a:cs typeface="Tahoma"/>
              </a:rPr>
              <a:t> berusaha</a:t>
            </a:r>
            <a:r>
              <a:rPr sz="2400" spc="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menghubungkan </a:t>
            </a:r>
            <a:r>
              <a:rPr sz="2400" spc="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dengan</a:t>
            </a:r>
            <a:r>
              <a:rPr sz="2400" spc="-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variabel lain</a:t>
            </a:r>
          </a:p>
          <a:p>
            <a:pPr marL="668020" marR="75565" indent="-236854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69696"/>
              <a:buFont typeface="Wingdings"/>
              <a:buChar char=""/>
              <a:tabLst>
                <a:tab pos="668655" algn="l"/>
              </a:tabLst>
            </a:pPr>
            <a:r>
              <a:rPr sz="2400" spc="-5" dirty="0">
                <a:latin typeface="Tahoma"/>
                <a:cs typeface="Tahoma"/>
              </a:rPr>
              <a:t>Penelitian</a:t>
            </a:r>
            <a:r>
              <a:rPr sz="2400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komparatif</a:t>
            </a:r>
            <a:r>
              <a:rPr sz="2400" spc="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:</a:t>
            </a:r>
            <a:r>
              <a:rPr sz="2400" spc="1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bersifat</a:t>
            </a:r>
            <a:r>
              <a:rPr sz="2400" spc="1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membandingkan </a:t>
            </a:r>
            <a:r>
              <a:rPr sz="2400" spc="-50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variabel-variabel</a:t>
            </a:r>
            <a:r>
              <a:rPr sz="2400" spc="-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penelitian</a:t>
            </a:r>
          </a:p>
          <a:p>
            <a:pPr marL="668020" marR="462915" indent="-236854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69696"/>
              <a:buFont typeface="Wingdings"/>
              <a:buChar char=""/>
              <a:tabLst>
                <a:tab pos="668655" algn="l"/>
              </a:tabLst>
            </a:pPr>
            <a:r>
              <a:rPr sz="2400" dirty="0">
                <a:latin typeface="Tahoma"/>
                <a:cs typeface="Tahoma"/>
              </a:rPr>
              <a:t>Penelitian asosiatif :</a:t>
            </a:r>
            <a:r>
              <a:rPr sz="2400" spc="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mengetahui </a:t>
            </a:r>
            <a:r>
              <a:rPr sz="2400" spc="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hubungan/pengaruh</a:t>
            </a:r>
            <a:r>
              <a:rPr sz="2400" spc="-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dua variabel atau</a:t>
            </a:r>
            <a:r>
              <a:rPr sz="2400" spc="-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lebih</a:t>
            </a:r>
          </a:p>
          <a:p>
            <a:pPr marL="984885" marR="2761615" indent="-850265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sz="24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14368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Ruang</a:t>
            </a:r>
            <a:r>
              <a:rPr lang="en-US" b="1" dirty="0" smtClean="0"/>
              <a:t> </a:t>
            </a:r>
            <a:r>
              <a:rPr lang="en-US" b="1" dirty="0" err="1" smtClean="0"/>
              <a:t>Lingkup</a:t>
            </a:r>
            <a:r>
              <a:rPr lang="en-US" b="1" dirty="0" smtClean="0"/>
              <a:t> </a:t>
            </a:r>
            <a:r>
              <a:rPr lang="en-US" b="1" dirty="0" err="1" smtClean="0"/>
              <a:t>Penelitian</a:t>
            </a:r>
            <a:r>
              <a:rPr lang="en-US" b="1" dirty="0" smtClean="0"/>
              <a:t> </a:t>
            </a:r>
            <a:r>
              <a:rPr lang="en-US" b="1" dirty="0" err="1" smtClean="0"/>
              <a:t>Teknik</a:t>
            </a:r>
            <a:r>
              <a:rPr lang="en-US" b="1" dirty="0" smtClean="0"/>
              <a:t> </a:t>
            </a:r>
            <a:r>
              <a:rPr lang="en-US" b="1" dirty="0" err="1" smtClean="0"/>
              <a:t>Sipil</a:t>
            </a:r>
            <a:endParaRPr lang="en-US" b="1" dirty="0"/>
          </a:p>
        </p:txBody>
      </p:sp>
      <p:sp>
        <p:nvSpPr>
          <p:cNvPr id="4" name="object 8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33970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48920" marR="160655" indent="-236854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81481"/>
              <a:buFont typeface="Wingdings"/>
              <a:buChar char=""/>
              <a:tabLst>
                <a:tab pos="249554" algn="l"/>
              </a:tabLst>
            </a:pPr>
            <a:r>
              <a:rPr sz="2000" spc="10" dirty="0">
                <a:latin typeface="Tahoma"/>
                <a:cs typeface="Tahoma"/>
              </a:rPr>
              <a:t>Geoteknik</a:t>
            </a:r>
            <a:r>
              <a:rPr sz="2000" spc="1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:</a:t>
            </a:r>
            <a:r>
              <a:rPr sz="2000" spc="1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perilaku</a:t>
            </a:r>
            <a:r>
              <a:rPr sz="2000" spc="20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tanah,</a:t>
            </a:r>
            <a:r>
              <a:rPr sz="2000" spc="1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perbaikan</a:t>
            </a:r>
            <a:r>
              <a:rPr sz="2000" spc="2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tanah,</a:t>
            </a:r>
            <a:r>
              <a:rPr sz="2000" spc="1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fondasi,</a:t>
            </a:r>
            <a:r>
              <a:rPr sz="2000" spc="20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tanah </a:t>
            </a:r>
            <a:r>
              <a:rPr sz="2000" spc="-409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longsor, likuifaksi, geosintetik, </a:t>
            </a:r>
            <a:r>
              <a:rPr sz="2000" spc="5" dirty="0">
                <a:latin typeface="Tahoma"/>
                <a:cs typeface="Tahoma"/>
              </a:rPr>
              <a:t>dll</a:t>
            </a:r>
            <a:r>
              <a:rPr sz="2000" spc="10" dirty="0">
                <a:latin typeface="Tahoma"/>
                <a:cs typeface="Tahoma"/>
              </a:rPr>
              <a:t> </a:t>
            </a:r>
            <a:r>
              <a:rPr sz="2000" spc="15" dirty="0">
                <a:latin typeface="Tahoma"/>
                <a:cs typeface="Tahoma"/>
              </a:rPr>
              <a:t>yang </a:t>
            </a:r>
            <a:r>
              <a:rPr sz="2000" spc="10" dirty="0">
                <a:latin typeface="Tahoma"/>
                <a:cs typeface="Tahoma"/>
              </a:rPr>
              <a:t>berkaitan dengan </a:t>
            </a:r>
            <a:r>
              <a:rPr sz="2000" spc="1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tanah.</a:t>
            </a:r>
            <a:endParaRPr sz="2000" dirty="0">
              <a:latin typeface="Tahoma"/>
              <a:cs typeface="Tahoma"/>
            </a:endParaRPr>
          </a:p>
          <a:p>
            <a:pPr marL="248920" marR="390525" indent="-236854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81481"/>
              <a:buFont typeface="Wingdings"/>
              <a:buChar char=""/>
              <a:tabLst>
                <a:tab pos="249554" algn="l"/>
              </a:tabLst>
            </a:pPr>
            <a:r>
              <a:rPr sz="2000" spc="10" dirty="0">
                <a:latin typeface="Tahoma"/>
                <a:cs typeface="Tahoma"/>
              </a:rPr>
              <a:t>Struktur : analisis statik </a:t>
            </a:r>
            <a:r>
              <a:rPr sz="2000" spc="15" dirty="0">
                <a:latin typeface="Tahoma"/>
                <a:cs typeface="Tahoma"/>
              </a:rPr>
              <a:t>dan </a:t>
            </a:r>
            <a:r>
              <a:rPr sz="2000" spc="10" dirty="0">
                <a:latin typeface="Tahoma"/>
                <a:cs typeface="Tahoma"/>
              </a:rPr>
              <a:t>dinamik, analisis </a:t>
            </a:r>
            <a:r>
              <a:rPr sz="2000" spc="15" dirty="0">
                <a:latin typeface="Tahoma"/>
                <a:cs typeface="Tahoma"/>
              </a:rPr>
              <a:t>dan </a:t>
            </a:r>
            <a:r>
              <a:rPr sz="2000" spc="10" dirty="0">
                <a:latin typeface="Tahoma"/>
                <a:cs typeface="Tahoma"/>
              </a:rPr>
              <a:t>desain </a:t>
            </a:r>
            <a:r>
              <a:rPr sz="2000" spc="-409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struktur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beton dan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baja,</a:t>
            </a:r>
            <a:r>
              <a:rPr sz="2000" spc="5" dirty="0">
                <a:latin typeface="Tahoma"/>
                <a:cs typeface="Tahoma"/>
              </a:rPr>
              <a:t> dll.</a:t>
            </a:r>
            <a:endParaRPr sz="2000" dirty="0">
              <a:latin typeface="Tahoma"/>
              <a:cs typeface="Tahoma"/>
            </a:endParaRPr>
          </a:p>
          <a:p>
            <a:pPr marL="248920" marR="431165" indent="-236854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81481"/>
              <a:buFont typeface="Wingdings"/>
              <a:buChar char=""/>
              <a:tabLst>
                <a:tab pos="249554" algn="l"/>
              </a:tabLst>
            </a:pPr>
            <a:r>
              <a:rPr sz="2000" spc="15" dirty="0">
                <a:latin typeface="Tahoma"/>
                <a:cs typeface="Tahoma"/>
              </a:rPr>
              <a:t>Bahan </a:t>
            </a:r>
            <a:r>
              <a:rPr sz="2000" spc="10" dirty="0">
                <a:latin typeface="Tahoma"/>
                <a:cs typeface="Tahoma"/>
              </a:rPr>
              <a:t>Konstruksi : sifat-sifat dan perilaku bahan, </a:t>
            </a:r>
            <a:r>
              <a:rPr sz="2000" spc="15" dirty="0">
                <a:latin typeface="Tahoma"/>
                <a:cs typeface="Tahoma"/>
              </a:rPr>
              <a:t>bahan </a:t>
            </a:r>
            <a:r>
              <a:rPr sz="2000" spc="-409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konstruksi</a:t>
            </a:r>
            <a:r>
              <a:rPr sz="2000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alternatif, </a:t>
            </a:r>
            <a:r>
              <a:rPr sz="2000" spc="5" dirty="0">
                <a:latin typeface="Tahoma"/>
                <a:cs typeface="Tahoma"/>
              </a:rPr>
              <a:t>dll</a:t>
            </a:r>
            <a:endParaRPr sz="2000" dirty="0">
              <a:latin typeface="Tahoma"/>
              <a:cs typeface="Tahoma"/>
            </a:endParaRPr>
          </a:p>
          <a:p>
            <a:pPr marL="248920" indent="-236854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81481"/>
              <a:buFont typeface="Wingdings"/>
              <a:buChar char=""/>
              <a:tabLst>
                <a:tab pos="249554" algn="l"/>
              </a:tabLst>
            </a:pPr>
            <a:r>
              <a:rPr sz="2000" spc="10" dirty="0">
                <a:latin typeface="Tahoma"/>
                <a:cs typeface="Tahoma"/>
              </a:rPr>
              <a:t>Keairan : </a:t>
            </a:r>
            <a:r>
              <a:rPr sz="2000" spc="15" dirty="0">
                <a:latin typeface="Tahoma"/>
                <a:cs typeface="Tahoma"/>
              </a:rPr>
              <a:t>sumber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daya </a:t>
            </a:r>
            <a:r>
              <a:rPr sz="2000" spc="5" dirty="0">
                <a:latin typeface="Tahoma"/>
                <a:cs typeface="Tahoma"/>
              </a:rPr>
              <a:t>air,</a:t>
            </a:r>
            <a:r>
              <a:rPr sz="2000" spc="10" dirty="0">
                <a:latin typeface="Tahoma"/>
                <a:cs typeface="Tahoma"/>
              </a:rPr>
              <a:t> analisis hidrologi, </a:t>
            </a:r>
            <a:r>
              <a:rPr sz="2000" spc="15" dirty="0">
                <a:latin typeface="Tahoma"/>
                <a:cs typeface="Tahoma"/>
              </a:rPr>
              <a:t>model </a:t>
            </a:r>
            <a:r>
              <a:rPr sz="2000" spc="10" dirty="0">
                <a:latin typeface="Tahoma"/>
                <a:cs typeface="Tahoma"/>
              </a:rPr>
              <a:t>hidraulika</a:t>
            </a:r>
            <a:endParaRPr sz="2000" dirty="0">
              <a:latin typeface="Tahoma"/>
              <a:cs typeface="Tahoma"/>
            </a:endParaRPr>
          </a:p>
          <a:p>
            <a:pPr marL="248920" indent="-236854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81481"/>
              <a:buFont typeface="Wingdings"/>
              <a:buChar char=""/>
              <a:tabLst>
                <a:tab pos="249554" algn="l"/>
              </a:tabLst>
            </a:pPr>
            <a:r>
              <a:rPr sz="2000" spc="15" dirty="0">
                <a:latin typeface="Tahoma"/>
                <a:cs typeface="Tahoma"/>
              </a:rPr>
              <a:t>Manajemen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Konstruksi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: </a:t>
            </a:r>
            <a:r>
              <a:rPr sz="2000" spc="15" dirty="0">
                <a:latin typeface="Tahoma"/>
                <a:cs typeface="Tahoma"/>
              </a:rPr>
              <a:t>manajemen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proyek, estimasi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biaya</a:t>
            </a:r>
            <a:endParaRPr sz="2000" dirty="0">
              <a:latin typeface="Tahoma"/>
              <a:cs typeface="Tahoma"/>
            </a:endParaRPr>
          </a:p>
          <a:p>
            <a:pPr marL="248920" marR="253365" indent="-236854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81481"/>
              <a:buFont typeface="Wingdings"/>
              <a:buChar char=""/>
              <a:tabLst>
                <a:tab pos="249554" algn="l"/>
              </a:tabLst>
            </a:pPr>
            <a:r>
              <a:rPr sz="2000" spc="10" dirty="0">
                <a:latin typeface="Tahoma"/>
                <a:cs typeface="Tahoma"/>
              </a:rPr>
              <a:t>Transportasi : survey lalu lintas, </a:t>
            </a:r>
            <a:r>
              <a:rPr sz="2000" spc="15" dirty="0">
                <a:latin typeface="Tahoma"/>
                <a:cs typeface="Tahoma"/>
              </a:rPr>
              <a:t>bahan </a:t>
            </a:r>
            <a:r>
              <a:rPr sz="2000" spc="10" dirty="0">
                <a:latin typeface="Tahoma"/>
                <a:cs typeface="Tahoma"/>
              </a:rPr>
              <a:t>perkerasan, desain </a:t>
            </a:r>
            <a:r>
              <a:rPr sz="2000" spc="-409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perkerasan,</a:t>
            </a:r>
            <a:r>
              <a:rPr sz="2000" spc="5" dirty="0">
                <a:latin typeface="Tahoma"/>
                <a:cs typeface="Tahoma"/>
              </a:rPr>
              <a:t> dll.</a:t>
            </a:r>
            <a:endParaRPr sz="2000" dirty="0">
              <a:latin typeface="Tahoma"/>
              <a:cs typeface="Tahoma"/>
            </a:endParaRPr>
          </a:p>
          <a:p>
            <a:pPr marL="248920" indent="-236854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81481"/>
              <a:buFont typeface="Wingdings"/>
              <a:buChar char=""/>
              <a:tabLst>
                <a:tab pos="249554" algn="l"/>
              </a:tabLst>
            </a:pPr>
            <a:r>
              <a:rPr sz="2000" spc="10" dirty="0">
                <a:latin typeface="Tahoma"/>
                <a:cs typeface="Tahoma"/>
              </a:rPr>
              <a:t>Lingkungan</a:t>
            </a:r>
            <a:r>
              <a:rPr sz="2000" spc="15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:</a:t>
            </a:r>
            <a:r>
              <a:rPr sz="2000" spc="15" dirty="0">
                <a:latin typeface="Tahoma"/>
                <a:cs typeface="Tahoma"/>
              </a:rPr>
              <a:t> pencemaran </a:t>
            </a:r>
            <a:r>
              <a:rPr sz="2000" spc="10" dirty="0">
                <a:latin typeface="Tahoma"/>
                <a:cs typeface="Tahoma"/>
              </a:rPr>
              <a:t>lingkungan, perbaikan</a:t>
            </a:r>
            <a:r>
              <a:rPr sz="2000" spc="20" dirty="0">
                <a:latin typeface="Tahoma"/>
                <a:cs typeface="Tahoma"/>
              </a:rPr>
              <a:t> </a:t>
            </a:r>
            <a:r>
              <a:rPr sz="2000" spc="10" dirty="0">
                <a:latin typeface="Tahoma"/>
                <a:cs typeface="Tahoma"/>
              </a:rPr>
              <a:t>lingkungan</a:t>
            </a:r>
            <a:endParaRPr sz="20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869561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Tahapan</a:t>
            </a:r>
            <a:r>
              <a:rPr lang="en-US" b="1" dirty="0" smtClean="0"/>
              <a:t> </a:t>
            </a:r>
            <a:r>
              <a:rPr lang="en-US" b="1" dirty="0" err="1" smtClean="0"/>
              <a:t>Penelitian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84921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Langkah-langkah</a:t>
            </a:r>
            <a:r>
              <a:rPr lang="en-US" b="1" dirty="0" smtClean="0"/>
              <a:t> </a:t>
            </a:r>
            <a:r>
              <a:rPr lang="en-US" b="1" dirty="0" err="1" smtClean="0"/>
              <a:t>Penelitian</a:t>
            </a:r>
            <a:endParaRPr lang="en-US" b="1" dirty="0"/>
          </a:p>
        </p:txBody>
      </p:sp>
      <p:sp>
        <p:nvSpPr>
          <p:cNvPr id="6" name="object 7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35201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33070" indent="-42100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AutoNum type="arabicPeriod"/>
              <a:tabLst>
                <a:tab pos="433070" algn="l"/>
                <a:tab pos="433705" algn="l"/>
              </a:tabLst>
            </a:pPr>
            <a:r>
              <a:rPr sz="2400" spc="10" dirty="0">
                <a:latin typeface="Tahoma"/>
                <a:cs typeface="Tahoma"/>
              </a:rPr>
              <a:t>Perumusan</a:t>
            </a:r>
            <a:r>
              <a:rPr sz="2400" spc="15" dirty="0">
                <a:latin typeface="Tahoma"/>
                <a:cs typeface="Tahoma"/>
              </a:rPr>
              <a:t> </a:t>
            </a:r>
            <a:r>
              <a:rPr sz="2400" spc="10" dirty="0">
                <a:latin typeface="Tahoma"/>
                <a:cs typeface="Tahoma"/>
              </a:rPr>
              <a:t>Masalah</a:t>
            </a:r>
            <a:r>
              <a:rPr sz="2400" spc="20" dirty="0">
                <a:latin typeface="Tahoma"/>
                <a:cs typeface="Tahoma"/>
              </a:rPr>
              <a:t> </a:t>
            </a:r>
            <a:r>
              <a:rPr sz="2400" spc="-55" dirty="0">
                <a:latin typeface="Tahoma"/>
                <a:cs typeface="Tahoma"/>
              </a:rPr>
              <a:t>(</a:t>
            </a:r>
            <a:r>
              <a:rPr sz="2400" i="1" spc="-55" dirty="0">
                <a:latin typeface="Tahoma"/>
                <a:cs typeface="Tahoma"/>
              </a:rPr>
              <a:t>problem</a:t>
            </a:r>
            <a:r>
              <a:rPr sz="2400" i="1" spc="-30" dirty="0">
                <a:latin typeface="Tahoma"/>
                <a:cs typeface="Tahoma"/>
              </a:rPr>
              <a:t> </a:t>
            </a:r>
            <a:r>
              <a:rPr sz="2400" i="1" spc="-55" dirty="0">
                <a:latin typeface="Tahoma"/>
                <a:cs typeface="Tahoma"/>
              </a:rPr>
              <a:t>statement</a:t>
            </a:r>
            <a:r>
              <a:rPr sz="2400" spc="-55" dirty="0">
                <a:latin typeface="Tahoma"/>
                <a:cs typeface="Tahoma"/>
              </a:rPr>
              <a:t>)</a:t>
            </a:r>
            <a:endParaRPr sz="2400" dirty="0">
              <a:latin typeface="Tahoma"/>
              <a:cs typeface="Tahoma"/>
            </a:endParaRPr>
          </a:p>
          <a:p>
            <a:pPr marL="433070" indent="-42100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AutoNum type="arabicPeriod"/>
              <a:tabLst>
                <a:tab pos="433070" algn="l"/>
                <a:tab pos="433705" algn="l"/>
              </a:tabLst>
            </a:pPr>
            <a:r>
              <a:rPr sz="2400" spc="15" dirty="0">
                <a:latin typeface="Tahoma"/>
                <a:cs typeface="Tahoma"/>
              </a:rPr>
              <a:t>Penetapan</a:t>
            </a:r>
            <a:r>
              <a:rPr sz="2400" spc="-15" dirty="0">
                <a:latin typeface="Tahoma"/>
                <a:cs typeface="Tahoma"/>
              </a:rPr>
              <a:t> </a:t>
            </a:r>
            <a:r>
              <a:rPr sz="2400" spc="15" dirty="0">
                <a:latin typeface="Tahoma"/>
                <a:cs typeface="Tahoma"/>
              </a:rPr>
              <a:t>Tujuan</a:t>
            </a:r>
            <a:r>
              <a:rPr sz="2400" spc="-5" dirty="0">
                <a:latin typeface="Tahoma"/>
                <a:cs typeface="Tahoma"/>
              </a:rPr>
              <a:t> </a:t>
            </a:r>
            <a:r>
              <a:rPr sz="2400" spc="-40" dirty="0">
                <a:latin typeface="Tahoma"/>
                <a:cs typeface="Tahoma"/>
              </a:rPr>
              <a:t>(</a:t>
            </a:r>
            <a:r>
              <a:rPr sz="2400" i="1" spc="-40" dirty="0">
                <a:latin typeface="Tahoma"/>
                <a:cs typeface="Tahoma"/>
              </a:rPr>
              <a:t>set</a:t>
            </a:r>
            <a:r>
              <a:rPr sz="2400" i="1" spc="-60" dirty="0">
                <a:latin typeface="Tahoma"/>
                <a:cs typeface="Tahoma"/>
              </a:rPr>
              <a:t> </a:t>
            </a:r>
            <a:r>
              <a:rPr sz="2400" i="1" spc="-50" dirty="0">
                <a:latin typeface="Tahoma"/>
                <a:cs typeface="Tahoma"/>
              </a:rPr>
              <a:t>objectives</a:t>
            </a:r>
            <a:r>
              <a:rPr sz="2400" spc="-50" dirty="0">
                <a:latin typeface="Tahoma"/>
                <a:cs typeface="Tahoma"/>
              </a:rPr>
              <a:t>)</a:t>
            </a:r>
            <a:endParaRPr sz="2400" dirty="0">
              <a:latin typeface="Tahoma"/>
              <a:cs typeface="Tahoma"/>
            </a:endParaRPr>
          </a:p>
          <a:p>
            <a:pPr marL="433070" marR="5080" indent="-42100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AutoNum type="arabicPeriod"/>
              <a:tabLst>
                <a:tab pos="433070" algn="l"/>
                <a:tab pos="433705" algn="l"/>
              </a:tabLst>
            </a:pPr>
            <a:r>
              <a:rPr sz="2400" spc="15" dirty="0">
                <a:latin typeface="Tahoma"/>
                <a:cs typeface="Tahoma"/>
              </a:rPr>
              <a:t>Penyusunan</a:t>
            </a:r>
            <a:r>
              <a:rPr sz="2400" spc="-5" dirty="0">
                <a:latin typeface="Tahoma"/>
                <a:cs typeface="Tahoma"/>
              </a:rPr>
              <a:t> </a:t>
            </a:r>
            <a:r>
              <a:rPr sz="2400" spc="15" dirty="0">
                <a:latin typeface="Tahoma"/>
                <a:cs typeface="Tahoma"/>
              </a:rPr>
              <a:t>Tinjauan</a:t>
            </a:r>
            <a:r>
              <a:rPr sz="2400" dirty="0">
                <a:latin typeface="Tahoma"/>
                <a:cs typeface="Tahoma"/>
              </a:rPr>
              <a:t> </a:t>
            </a:r>
            <a:r>
              <a:rPr sz="2400" spc="15" dirty="0">
                <a:latin typeface="Tahoma"/>
                <a:cs typeface="Tahoma"/>
              </a:rPr>
              <a:t>Pustaka</a:t>
            </a:r>
            <a:r>
              <a:rPr sz="2400" spc="5" dirty="0">
                <a:latin typeface="Tahoma"/>
                <a:cs typeface="Tahoma"/>
              </a:rPr>
              <a:t> </a:t>
            </a:r>
            <a:r>
              <a:rPr sz="2400" spc="-50" dirty="0">
                <a:latin typeface="Tahoma"/>
                <a:cs typeface="Tahoma"/>
              </a:rPr>
              <a:t>(</a:t>
            </a:r>
            <a:r>
              <a:rPr sz="2400" i="1" spc="-50" dirty="0">
                <a:latin typeface="Tahoma"/>
                <a:cs typeface="Tahoma"/>
              </a:rPr>
              <a:t>review </a:t>
            </a:r>
            <a:r>
              <a:rPr sz="2400" i="1" spc="-60" dirty="0">
                <a:latin typeface="Tahoma"/>
                <a:cs typeface="Tahoma"/>
              </a:rPr>
              <a:t>the </a:t>
            </a:r>
            <a:r>
              <a:rPr sz="2400" i="1" spc="-625" dirty="0">
                <a:latin typeface="Tahoma"/>
                <a:cs typeface="Tahoma"/>
              </a:rPr>
              <a:t> </a:t>
            </a:r>
            <a:r>
              <a:rPr sz="2400" i="1" spc="-55" dirty="0">
                <a:latin typeface="Tahoma"/>
                <a:cs typeface="Tahoma"/>
              </a:rPr>
              <a:t>related</a:t>
            </a:r>
            <a:r>
              <a:rPr sz="2400" i="1" spc="-40" dirty="0">
                <a:latin typeface="Tahoma"/>
                <a:cs typeface="Tahoma"/>
              </a:rPr>
              <a:t> </a:t>
            </a:r>
            <a:r>
              <a:rPr sz="2400" i="1" spc="-45" dirty="0">
                <a:latin typeface="Tahoma"/>
                <a:cs typeface="Tahoma"/>
              </a:rPr>
              <a:t>literatures</a:t>
            </a:r>
            <a:r>
              <a:rPr sz="2400" spc="-45" dirty="0">
                <a:latin typeface="Tahoma"/>
                <a:cs typeface="Tahoma"/>
              </a:rPr>
              <a:t>)</a:t>
            </a:r>
            <a:endParaRPr sz="2400" dirty="0">
              <a:latin typeface="Tahoma"/>
              <a:cs typeface="Tahoma"/>
            </a:endParaRPr>
          </a:p>
          <a:p>
            <a:pPr marL="433070" indent="-42100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AutoNum type="arabicPeriod"/>
              <a:tabLst>
                <a:tab pos="433070" algn="l"/>
                <a:tab pos="433705" algn="l"/>
              </a:tabLst>
            </a:pPr>
            <a:r>
              <a:rPr sz="2400" spc="10" dirty="0">
                <a:latin typeface="Tahoma"/>
                <a:cs typeface="Tahoma"/>
              </a:rPr>
              <a:t>Perumusan</a:t>
            </a:r>
            <a:r>
              <a:rPr sz="2400" spc="-10" dirty="0">
                <a:latin typeface="Tahoma"/>
                <a:cs typeface="Tahoma"/>
              </a:rPr>
              <a:t> </a:t>
            </a:r>
            <a:r>
              <a:rPr sz="2400" spc="10" dirty="0">
                <a:latin typeface="Tahoma"/>
                <a:cs typeface="Tahoma"/>
              </a:rPr>
              <a:t>hipotesa</a:t>
            </a:r>
            <a:endParaRPr sz="2400" dirty="0">
              <a:latin typeface="Tahoma"/>
              <a:cs typeface="Tahoma"/>
            </a:endParaRPr>
          </a:p>
          <a:p>
            <a:pPr marL="433070" marR="681990" indent="-42100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AutoNum type="arabicPeriod"/>
              <a:tabLst>
                <a:tab pos="433070" algn="l"/>
                <a:tab pos="433705" algn="l"/>
              </a:tabLst>
            </a:pPr>
            <a:r>
              <a:rPr sz="2400" spc="15" dirty="0">
                <a:latin typeface="Tahoma"/>
                <a:cs typeface="Tahoma"/>
              </a:rPr>
              <a:t>Pengumpulan</a:t>
            </a:r>
            <a:r>
              <a:rPr sz="2400" spc="-5" dirty="0">
                <a:latin typeface="Tahoma"/>
                <a:cs typeface="Tahoma"/>
              </a:rPr>
              <a:t> </a:t>
            </a:r>
            <a:r>
              <a:rPr sz="2400" spc="15" dirty="0">
                <a:latin typeface="Tahoma"/>
                <a:cs typeface="Tahoma"/>
              </a:rPr>
              <a:t>dan</a:t>
            </a:r>
            <a:r>
              <a:rPr sz="2400" spc="-5" dirty="0">
                <a:latin typeface="Tahoma"/>
                <a:cs typeface="Tahoma"/>
              </a:rPr>
              <a:t> </a:t>
            </a:r>
            <a:r>
              <a:rPr sz="2400" spc="15" dirty="0">
                <a:latin typeface="Tahoma"/>
                <a:cs typeface="Tahoma"/>
              </a:rPr>
              <a:t>Pengolahan</a:t>
            </a:r>
            <a:r>
              <a:rPr sz="2400" spc="-10" dirty="0">
                <a:latin typeface="Tahoma"/>
                <a:cs typeface="Tahoma"/>
              </a:rPr>
              <a:t> </a:t>
            </a:r>
            <a:r>
              <a:rPr sz="2400" spc="15" dirty="0">
                <a:latin typeface="Tahoma"/>
                <a:cs typeface="Tahoma"/>
              </a:rPr>
              <a:t>Data </a:t>
            </a:r>
            <a:r>
              <a:rPr sz="2400" spc="-580" dirty="0">
                <a:latin typeface="Tahoma"/>
                <a:cs typeface="Tahoma"/>
              </a:rPr>
              <a:t> </a:t>
            </a:r>
            <a:r>
              <a:rPr sz="2400" spc="-50" dirty="0">
                <a:latin typeface="Tahoma"/>
                <a:cs typeface="Tahoma"/>
              </a:rPr>
              <a:t>(</a:t>
            </a:r>
            <a:r>
              <a:rPr sz="2400" i="1" spc="-50" dirty="0">
                <a:latin typeface="Tahoma"/>
                <a:cs typeface="Tahoma"/>
              </a:rPr>
              <a:t>design</a:t>
            </a:r>
            <a:r>
              <a:rPr sz="2400" i="1" spc="-45" dirty="0">
                <a:latin typeface="Tahoma"/>
                <a:cs typeface="Tahoma"/>
              </a:rPr>
              <a:t> </a:t>
            </a:r>
            <a:r>
              <a:rPr sz="2400" i="1" spc="-55" dirty="0">
                <a:latin typeface="Tahoma"/>
                <a:cs typeface="Tahoma"/>
              </a:rPr>
              <a:t>of</a:t>
            </a:r>
            <a:r>
              <a:rPr sz="2400" i="1" spc="-40" dirty="0">
                <a:latin typeface="Tahoma"/>
                <a:cs typeface="Tahoma"/>
              </a:rPr>
              <a:t> </a:t>
            </a:r>
            <a:r>
              <a:rPr sz="2400" i="1" spc="-60" dirty="0">
                <a:latin typeface="Tahoma"/>
                <a:cs typeface="Tahoma"/>
              </a:rPr>
              <a:t>experiment</a:t>
            </a:r>
            <a:r>
              <a:rPr sz="2400" spc="-60" dirty="0">
                <a:latin typeface="Tahoma"/>
                <a:cs typeface="Tahoma"/>
              </a:rPr>
              <a:t>)</a:t>
            </a:r>
            <a:endParaRPr sz="2400" dirty="0">
              <a:latin typeface="Tahoma"/>
              <a:cs typeface="Tahoma"/>
            </a:endParaRPr>
          </a:p>
          <a:p>
            <a:pPr marL="433070" marR="699770" indent="-42100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AutoNum type="arabicPeriod"/>
              <a:tabLst>
                <a:tab pos="433070" algn="l"/>
                <a:tab pos="433705" algn="l"/>
              </a:tabLst>
            </a:pPr>
            <a:r>
              <a:rPr sz="2400" spc="15" dirty="0">
                <a:latin typeface="Tahoma"/>
                <a:cs typeface="Tahoma"/>
              </a:rPr>
              <a:t>Pembahasan</a:t>
            </a:r>
            <a:r>
              <a:rPr sz="2400" dirty="0">
                <a:latin typeface="Tahoma"/>
                <a:cs typeface="Tahoma"/>
              </a:rPr>
              <a:t> </a:t>
            </a:r>
            <a:r>
              <a:rPr sz="2400" spc="-50" dirty="0">
                <a:latin typeface="Tahoma"/>
                <a:cs typeface="Tahoma"/>
              </a:rPr>
              <a:t>(</a:t>
            </a:r>
            <a:r>
              <a:rPr sz="2400" i="1" spc="-50" dirty="0">
                <a:latin typeface="Tahoma"/>
                <a:cs typeface="Tahoma"/>
              </a:rPr>
              <a:t>in-depth</a:t>
            </a:r>
            <a:r>
              <a:rPr sz="2400" i="1" spc="-35" dirty="0">
                <a:latin typeface="Tahoma"/>
                <a:cs typeface="Tahoma"/>
              </a:rPr>
              <a:t> </a:t>
            </a:r>
            <a:r>
              <a:rPr sz="2400" i="1" spc="-55" dirty="0">
                <a:latin typeface="Tahoma"/>
                <a:cs typeface="Tahoma"/>
              </a:rPr>
              <a:t>analysis</a:t>
            </a:r>
            <a:r>
              <a:rPr sz="2400" i="1" spc="-40" dirty="0">
                <a:latin typeface="Tahoma"/>
                <a:cs typeface="Tahoma"/>
              </a:rPr>
              <a:t> </a:t>
            </a:r>
            <a:r>
              <a:rPr sz="2400" i="1" spc="-65" dirty="0">
                <a:latin typeface="Tahoma"/>
                <a:cs typeface="Tahoma"/>
              </a:rPr>
              <a:t>and </a:t>
            </a:r>
            <a:r>
              <a:rPr sz="2400" i="1" spc="-625" dirty="0">
                <a:latin typeface="Tahoma"/>
                <a:cs typeface="Tahoma"/>
              </a:rPr>
              <a:t> </a:t>
            </a:r>
            <a:r>
              <a:rPr sz="2400" i="1" spc="-55" dirty="0">
                <a:latin typeface="Tahoma"/>
                <a:cs typeface="Tahoma"/>
              </a:rPr>
              <a:t>discussion</a:t>
            </a:r>
            <a:r>
              <a:rPr sz="2400" spc="-55" dirty="0">
                <a:latin typeface="Tahoma"/>
                <a:cs typeface="Tahoma"/>
              </a:rPr>
              <a:t>)</a:t>
            </a:r>
            <a:endParaRPr sz="2400" dirty="0">
              <a:latin typeface="Tahoma"/>
              <a:cs typeface="Tahoma"/>
            </a:endParaRPr>
          </a:p>
          <a:p>
            <a:pPr marL="433070" indent="-42100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AutoNum type="arabicPeriod"/>
              <a:tabLst>
                <a:tab pos="433070" algn="l"/>
                <a:tab pos="433705" algn="l"/>
              </a:tabLst>
            </a:pPr>
            <a:r>
              <a:rPr sz="2400" spc="10" dirty="0">
                <a:latin typeface="Tahoma"/>
                <a:cs typeface="Tahoma"/>
              </a:rPr>
              <a:t>Penarikan</a:t>
            </a:r>
            <a:r>
              <a:rPr sz="2400" dirty="0">
                <a:latin typeface="Tahoma"/>
                <a:cs typeface="Tahoma"/>
              </a:rPr>
              <a:t> </a:t>
            </a:r>
            <a:r>
              <a:rPr sz="2400" spc="10" dirty="0">
                <a:latin typeface="Tahoma"/>
                <a:cs typeface="Tahoma"/>
              </a:rPr>
              <a:t>Kesimpulan</a:t>
            </a:r>
            <a:r>
              <a:rPr sz="2400" dirty="0">
                <a:latin typeface="Tahoma"/>
                <a:cs typeface="Tahoma"/>
              </a:rPr>
              <a:t> </a:t>
            </a:r>
            <a:r>
              <a:rPr sz="2400" spc="-50" dirty="0">
                <a:latin typeface="Tahoma"/>
                <a:cs typeface="Tahoma"/>
              </a:rPr>
              <a:t>(</a:t>
            </a:r>
            <a:r>
              <a:rPr sz="2400" i="1" spc="-50" dirty="0">
                <a:latin typeface="Tahoma"/>
                <a:cs typeface="Tahoma"/>
              </a:rPr>
              <a:t>conclusion</a:t>
            </a:r>
            <a:r>
              <a:rPr sz="2400" spc="-50" dirty="0">
                <a:latin typeface="Tahoma"/>
                <a:cs typeface="Tahoma"/>
              </a:rPr>
              <a:t>)</a:t>
            </a:r>
            <a:endParaRPr sz="24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20570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Teknik</a:t>
            </a:r>
            <a:r>
              <a:rPr lang="en-US" b="1" dirty="0" smtClean="0"/>
              <a:t> </a:t>
            </a:r>
            <a:r>
              <a:rPr lang="en-US" b="1" dirty="0" err="1" smtClean="0"/>
              <a:t>Perumusan</a:t>
            </a:r>
            <a:r>
              <a:rPr lang="en-US" b="1" dirty="0" smtClean="0"/>
              <a:t> </a:t>
            </a:r>
            <a:r>
              <a:rPr lang="en-US" b="1" dirty="0" err="1" smtClean="0"/>
              <a:t>Masalah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625061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Perumusan</a:t>
            </a:r>
            <a:r>
              <a:rPr lang="en-US" b="1" dirty="0" smtClean="0"/>
              <a:t> </a:t>
            </a:r>
            <a:r>
              <a:rPr lang="en-US" b="1" dirty="0" err="1" smtClean="0"/>
              <a:t>Masalah</a:t>
            </a:r>
            <a:endParaRPr lang="en-US" b="1" dirty="0"/>
          </a:p>
        </p:txBody>
      </p:sp>
      <p:sp>
        <p:nvSpPr>
          <p:cNvPr id="7" name="object 7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3827971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248920" marR="5080" indent="-236854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69696"/>
              <a:buFont typeface="Wingdings"/>
              <a:buChar char=""/>
              <a:tabLst>
                <a:tab pos="249554" algn="l"/>
              </a:tabLst>
            </a:pPr>
            <a:r>
              <a:rPr sz="2400" dirty="0">
                <a:latin typeface="Tahoma"/>
                <a:cs typeface="Tahoma"/>
              </a:rPr>
              <a:t>Masalah</a:t>
            </a:r>
            <a:r>
              <a:rPr sz="2400" spc="-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merupakan</a:t>
            </a:r>
            <a:r>
              <a:rPr sz="2400" spc="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inti dari penelitian atau dikenal </a:t>
            </a:r>
            <a:r>
              <a:rPr sz="2400" spc="-50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dengan</a:t>
            </a:r>
            <a:r>
              <a:rPr sz="2400" spc="-5" dirty="0">
                <a:latin typeface="Tahoma"/>
                <a:cs typeface="Tahoma"/>
              </a:rPr>
              <a:t> “</a:t>
            </a:r>
            <a:r>
              <a:rPr sz="2400" i="1" spc="-5" dirty="0">
                <a:latin typeface="Tahoma"/>
                <a:cs typeface="Tahoma"/>
              </a:rPr>
              <a:t>the</a:t>
            </a:r>
            <a:r>
              <a:rPr sz="2400" i="1" dirty="0">
                <a:latin typeface="Tahoma"/>
                <a:cs typeface="Tahoma"/>
              </a:rPr>
              <a:t> heart </a:t>
            </a:r>
            <a:r>
              <a:rPr sz="2400" i="1" spc="-5" dirty="0">
                <a:latin typeface="Tahoma"/>
                <a:cs typeface="Tahoma"/>
              </a:rPr>
              <a:t>of</a:t>
            </a:r>
            <a:r>
              <a:rPr sz="2400" i="1" dirty="0">
                <a:latin typeface="Tahoma"/>
                <a:cs typeface="Tahoma"/>
              </a:rPr>
              <a:t> </a:t>
            </a:r>
            <a:r>
              <a:rPr sz="2400" i="1" spc="-5" dirty="0">
                <a:latin typeface="Tahoma"/>
                <a:cs typeface="Tahoma"/>
              </a:rPr>
              <a:t>research</a:t>
            </a:r>
            <a:r>
              <a:rPr sz="2400" spc="-5" dirty="0">
                <a:latin typeface="Tahoma"/>
                <a:cs typeface="Tahoma"/>
              </a:rPr>
              <a:t>”.</a:t>
            </a:r>
            <a:endParaRPr sz="2400" dirty="0">
              <a:latin typeface="Tahoma"/>
              <a:cs typeface="Tahoma"/>
            </a:endParaRPr>
          </a:p>
          <a:p>
            <a:pPr marL="248920" marR="54610" indent="-236854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69696"/>
              <a:buFont typeface="Wingdings"/>
              <a:buChar char=""/>
              <a:tabLst>
                <a:tab pos="249554" algn="l"/>
              </a:tabLst>
            </a:pPr>
            <a:r>
              <a:rPr sz="2400" dirty="0">
                <a:latin typeface="Tahoma"/>
                <a:cs typeface="Tahoma"/>
              </a:rPr>
              <a:t>Perumusan masalah</a:t>
            </a:r>
            <a:r>
              <a:rPr sz="2400" spc="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merupakan hal yang</a:t>
            </a:r>
            <a:r>
              <a:rPr sz="2400" spc="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sangat </a:t>
            </a:r>
            <a:r>
              <a:rPr sz="2400" spc="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penting dan utama dalam penelitian</a:t>
            </a:r>
            <a:r>
              <a:rPr sz="2400" spc="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(</a:t>
            </a:r>
            <a:r>
              <a:rPr sz="2400" i="1" dirty="0">
                <a:latin typeface="Tahoma"/>
                <a:cs typeface="Tahoma"/>
              </a:rPr>
              <a:t>paramount in </a:t>
            </a:r>
            <a:r>
              <a:rPr sz="2400" i="1" spc="-500" dirty="0">
                <a:latin typeface="Tahoma"/>
                <a:cs typeface="Tahoma"/>
              </a:rPr>
              <a:t> </a:t>
            </a:r>
            <a:r>
              <a:rPr sz="2400" i="1" dirty="0">
                <a:latin typeface="Tahoma"/>
                <a:cs typeface="Tahoma"/>
              </a:rPr>
              <a:t>importance</a:t>
            </a:r>
            <a:r>
              <a:rPr sz="2400" dirty="0">
                <a:latin typeface="Tahoma"/>
                <a:cs typeface="Tahoma"/>
              </a:rPr>
              <a:t>).</a:t>
            </a:r>
          </a:p>
          <a:p>
            <a:pPr marL="248920" marR="564515" indent="-236854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69696"/>
              <a:buFont typeface="Wingdings"/>
              <a:buChar char=""/>
              <a:tabLst>
                <a:tab pos="249554" algn="l"/>
              </a:tabLst>
            </a:pPr>
            <a:r>
              <a:rPr sz="2400" dirty="0">
                <a:latin typeface="Tahoma"/>
                <a:cs typeface="Tahoma"/>
              </a:rPr>
              <a:t>Perumusan masalah</a:t>
            </a:r>
            <a:r>
              <a:rPr sz="2400" spc="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sebagai pembeda antara </a:t>
            </a:r>
            <a:r>
              <a:rPr sz="2400" spc="-50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penelitian yang satu dengan yang lainnya.</a:t>
            </a:r>
          </a:p>
          <a:p>
            <a:pPr marL="248920" marR="55244" indent="-236854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69696"/>
              <a:buFont typeface="Wingdings"/>
              <a:buChar char=""/>
              <a:tabLst>
                <a:tab pos="249554" algn="l"/>
              </a:tabLst>
            </a:pPr>
            <a:r>
              <a:rPr sz="2400" dirty="0">
                <a:latin typeface="Tahoma"/>
                <a:cs typeface="Tahoma"/>
              </a:rPr>
              <a:t>Syarat pertama dalam</a:t>
            </a:r>
            <a:r>
              <a:rPr sz="2400" spc="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merumuskan</a:t>
            </a:r>
            <a:r>
              <a:rPr sz="2400" spc="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masalah harus </a:t>
            </a:r>
            <a:r>
              <a:rPr sz="2400" spc="-500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dengan</a:t>
            </a:r>
            <a:r>
              <a:rPr sz="2400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jelas</a:t>
            </a:r>
            <a:r>
              <a:rPr sz="2400" b="1" spc="3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(</a:t>
            </a:r>
            <a:r>
              <a:rPr sz="2400" i="1" dirty="0">
                <a:latin typeface="Tahoma"/>
                <a:cs typeface="Tahoma"/>
              </a:rPr>
              <a:t>unwavering</a:t>
            </a:r>
            <a:r>
              <a:rPr sz="2400" i="1" spc="5" dirty="0">
                <a:latin typeface="Tahoma"/>
                <a:cs typeface="Tahoma"/>
              </a:rPr>
              <a:t> </a:t>
            </a:r>
            <a:r>
              <a:rPr sz="2400" i="1" dirty="0">
                <a:latin typeface="Tahoma"/>
                <a:cs typeface="Tahoma"/>
              </a:rPr>
              <a:t>clarity</a:t>
            </a:r>
            <a:r>
              <a:rPr sz="2400" dirty="0">
                <a:latin typeface="Tahoma"/>
                <a:cs typeface="Tahoma"/>
              </a:rPr>
              <a:t>) dan</a:t>
            </a:r>
            <a:r>
              <a:rPr sz="2400" spc="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dinyatakan </a:t>
            </a:r>
            <a:r>
              <a:rPr sz="2400" spc="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secara</a:t>
            </a:r>
            <a:r>
              <a:rPr sz="2400" spc="5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tepat</a:t>
            </a:r>
            <a:r>
              <a:rPr sz="2400" b="1" spc="3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(</a:t>
            </a:r>
            <a:r>
              <a:rPr sz="2400" i="1" dirty="0">
                <a:latin typeface="Tahoma"/>
                <a:cs typeface="Tahoma"/>
              </a:rPr>
              <a:t>precise</a:t>
            </a:r>
            <a:r>
              <a:rPr sz="2400" dirty="0">
                <a:latin typeface="Tahoma"/>
                <a:cs typeface="Tahoma"/>
              </a:rPr>
              <a:t>) dan</a:t>
            </a:r>
            <a:r>
              <a:rPr sz="2400" spc="5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tanpa</a:t>
            </a:r>
            <a:r>
              <a:rPr sz="2400" b="1" spc="-5" dirty="0">
                <a:latin typeface="Tahoma"/>
                <a:cs typeface="Tahoma"/>
              </a:rPr>
              <a:t> </a:t>
            </a:r>
            <a:r>
              <a:rPr sz="2400" b="1" dirty="0">
                <a:latin typeface="Tahoma"/>
                <a:cs typeface="Tahoma"/>
              </a:rPr>
              <a:t>kesalahan </a:t>
            </a:r>
            <a:r>
              <a:rPr sz="2400" b="1" spc="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(</a:t>
            </a:r>
            <a:r>
              <a:rPr sz="2400" i="1" dirty="0">
                <a:latin typeface="Tahoma"/>
                <a:cs typeface="Tahoma"/>
              </a:rPr>
              <a:t>unmistakable</a:t>
            </a:r>
            <a:r>
              <a:rPr sz="2400" dirty="0">
                <a:latin typeface="Tahoma"/>
                <a:cs typeface="Tahoma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9183161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Mendefinisikan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</a:t>
            </a:r>
            <a:r>
              <a:rPr lang="en-US" b="1" dirty="0" err="1" smtClean="0"/>
              <a:t>Merumuskan</a:t>
            </a:r>
            <a:r>
              <a:rPr lang="en-US" b="1" dirty="0" smtClean="0"/>
              <a:t> </a:t>
            </a:r>
            <a:r>
              <a:rPr lang="en-US" b="1" dirty="0" err="1" smtClean="0"/>
              <a:t>Masalah</a:t>
            </a:r>
            <a:endParaRPr lang="en-US" b="1" dirty="0"/>
          </a:p>
        </p:txBody>
      </p:sp>
      <p:sp>
        <p:nvSpPr>
          <p:cNvPr id="4" name="object 3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3326552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8920" marR="15240" indent="-23685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69696"/>
              <a:buFont typeface="Wingdings"/>
              <a:buChar char=""/>
              <a:tabLst>
                <a:tab pos="249554" algn="l"/>
              </a:tabLst>
            </a:pP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Hal-hal</a:t>
            </a:r>
            <a:r>
              <a:rPr sz="2400" spc="-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yang dapat dipermasalahkan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dalam 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penelitian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adalah masalah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atau peluang,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dimana </a:t>
            </a:r>
            <a:r>
              <a:rPr sz="2400" spc="-50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pendefinisiannya</a:t>
            </a:r>
            <a:r>
              <a:rPr sz="2400" spc="-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harus jelas baik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keluasannya 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maupun</a:t>
            </a:r>
            <a:r>
              <a:rPr sz="2400" spc="-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kedalamannya.</a:t>
            </a:r>
            <a:endParaRPr sz="2400" dirty="0">
              <a:latin typeface="Tahoma"/>
              <a:cs typeface="Tahoma"/>
            </a:endParaRPr>
          </a:p>
          <a:p>
            <a:pPr marL="248920" marR="5080" indent="-23685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69696"/>
              <a:buFont typeface="Wingdings"/>
              <a:buChar char=""/>
              <a:tabLst>
                <a:tab pos="249554" algn="l"/>
              </a:tabLst>
            </a:pP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Masalah diartikan sebagai suatu situasi dimana 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suatu fakta yang terjadi sudah menyimpang dari </a:t>
            </a:r>
            <a:r>
              <a:rPr sz="2400" spc="-50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batas-batas</a:t>
            </a:r>
            <a:r>
              <a:rPr sz="2400" spc="-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toleransi yang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diharapkan.</a:t>
            </a:r>
            <a:endParaRPr sz="2400" dirty="0">
              <a:latin typeface="Tahoma"/>
              <a:cs typeface="Tahoma"/>
            </a:endParaRPr>
          </a:p>
          <a:p>
            <a:pPr marL="248920" marR="17780" indent="-236854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69696"/>
              <a:buFont typeface="Wingdings"/>
              <a:buChar char=""/>
              <a:tabLst>
                <a:tab pos="249554" algn="l"/>
              </a:tabLst>
            </a:pP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Sedangkan peluang merupakan suatu kondisi 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eksternal yang menguntungkan jika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dapat diraih </a:t>
            </a:r>
            <a:r>
              <a:rPr sz="2400" spc="-50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dengan usaha-usaha</a:t>
            </a:r>
            <a:r>
              <a:rPr sz="2400" spc="1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000065"/>
                </a:solidFill>
                <a:latin typeface="Tahoma"/>
                <a:cs typeface="Tahoma"/>
              </a:rPr>
              <a:t>tertentu, tetapi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juga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dapat </a:t>
            </a:r>
            <a:r>
              <a:rPr sz="2400" spc="-50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menjadi ancaman bila peluang itu dapat 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dimanfaatkan</a:t>
            </a:r>
            <a:r>
              <a:rPr sz="2400" spc="-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oleh pesaing.</a:t>
            </a:r>
            <a:endParaRPr sz="24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824470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8"/>
          <p:cNvSpPr txBox="1">
            <a:spLocks noGrp="1"/>
          </p:cNvSpPr>
          <p:nvPr>
            <p:ph idx="1"/>
          </p:nvPr>
        </p:nvSpPr>
        <p:spPr>
          <a:xfrm>
            <a:off x="889000" y="1254125"/>
            <a:ext cx="10515600" cy="478720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48920" indent="-236854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1052"/>
              <a:buFont typeface="Wingdings"/>
              <a:buChar char=""/>
              <a:tabLst>
                <a:tab pos="249554" algn="l"/>
              </a:tabLst>
            </a:pPr>
            <a:r>
              <a:rPr sz="2400" spc="15" dirty="0">
                <a:solidFill>
                  <a:srgbClr val="000065"/>
                </a:solidFill>
                <a:latin typeface="Tahoma"/>
                <a:cs typeface="Tahoma"/>
              </a:rPr>
              <a:t>Contoh</a:t>
            </a:r>
            <a:r>
              <a:rPr sz="2400" spc="-2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spc="15" dirty="0">
                <a:solidFill>
                  <a:srgbClr val="000065"/>
                </a:solidFill>
                <a:latin typeface="Tahoma"/>
                <a:cs typeface="Tahoma"/>
              </a:rPr>
              <a:t>statement</a:t>
            </a:r>
            <a:r>
              <a:rPr sz="2400" spc="-1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spc="15" dirty="0">
                <a:solidFill>
                  <a:srgbClr val="000065"/>
                </a:solidFill>
                <a:latin typeface="Tahoma"/>
                <a:cs typeface="Tahoma"/>
              </a:rPr>
              <a:t>masalah</a:t>
            </a:r>
            <a:endParaRPr sz="2400" dirty="0">
              <a:latin typeface="Tahoma"/>
              <a:cs typeface="Tahoma"/>
            </a:endParaRPr>
          </a:p>
          <a:p>
            <a:pPr marL="327025" lvl="1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525780" algn="l"/>
              </a:tabLst>
            </a:pPr>
            <a:r>
              <a:rPr lang="en-US" dirty="0" smtClean="0">
                <a:solidFill>
                  <a:srgbClr val="000065"/>
                </a:solidFill>
                <a:latin typeface="Tahoma"/>
                <a:cs typeface="Tahoma"/>
              </a:rPr>
              <a:t>- </a:t>
            </a:r>
            <a:r>
              <a:rPr dirty="0" err="1" smtClean="0">
                <a:solidFill>
                  <a:srgbClr val="000065"/>
                </a:solidFill>
                <a:latin typeface="Tahoma"/>
                <a:cs typeface="Tahoma"/>
              </a:rPr>
              <a:t>Adanya</a:t>
            </a:r>
            <a:r>
              <a:rPr dirty="0" smtClean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000065"/>
                </a:solidFill>
                <a:latin typeface="Tahoma"/>
                <a:cs typeface="Tahoma"/>
              </a:rPr>
              <a:t>gejala penurunan</a:t>
            </a:r>
            <a:r>
              <a:rPr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000065"/>
                </a:solidFill>
                <a:latin typeface="Tahoma"/>
                <a:cs typeface="Tahoma"/>
              </a:rPr>
              <a:t>kepuasan</a:t>
            </a:r>
            <a:r>
              <a:rPr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000065"/>
                </a:solidFill>
                <a:latin typeface="Tahoma"/>
                <a:cs typeface="Tahoma"/>
              </a:rPr>
              <a:t>kerja</a:t>
            </a:r>
            <a:r>
              <a:rPr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000065"/>
                </a:solidFill>
                <a:latin typeface="Tahoma"/>
                <a:cs typeface="Tahoma"/>
              </a:rPr>
              <a:t>karyawan</a:t>
            </a:r>
            <a:endParaRPr dirty="0">
              <a:latin typeface="Tahoma"/>
              <a:cs typeface="Tahoma"/>
            </a:endParaRPr>
          </a:p>
          <a:p>
            <a:pPr marL="296545" marR="508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dirty="0" smtClean="0">
                <a:solidFill>
                  <a:srgbClr val="000065"/>
                </a:solidFill>
                <a:latin typeface="Tahoma"/>
                <a:cs typeface="Tahoma"/>
              </a:rPr>
              <a:t>- </a:t>
            </a:r>
            <a:r>
              <a:rPr sz="2400" dirty="0" err="1" smtClean="0">
                <a:solidFill>
                  <a:srgbClr val="000065"/>
                </a:solidFill>
                <a:latin typeface="Tahoma"/>
                <a:cs typeface="Tahoma"/>
              </a:rPr>
              <a:t>Penjualan</a:t>
            </a:r>
            <a:r>
              <a:rPr sz="2400" dirty="0" smtClean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suatu produk tidak meningkat dan 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menurun dari waktu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ke waktu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padahal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biaya promosi </a:t>
            </a:r>
            <a:r>
              <a:rPr sz="2400" spc="-50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meningkat.</a:t>
            </a:r>
            <a:endParaRPr sz="2400" dirty="0">
              <a:latin typeface="Tahoma"/>
              <a:cs typeface="Tahoma"/>
            </a:endParaRPr>
          </a:p>
          <a:p>
            <a:pPr marL="248920" indent="-236854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1052"/>
              <a:buFont typeface="Wingdings"/>
              <a:buChar char=""/>
              <a:tabLst>
                <a:tab pos="249554" algn="l"/>
              </a:tabLst>
            </a:pPr>
            <a:r>
              <a:rPr sz="2400" spc="15" dirty="0">
                <a:solidFill>
                  <a:srgbClr val="000065"/>
                </a:solidFill>
                <a:latin typeface="Tahoma"/>
                <a:cs typeface="Tahoma"/>
              </a:rPr>
              <a:t>Contoh</a:t>
            </a:r>
            <a:r>
              <a:rPr sz="2400" spc="-3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spc="15" dirty="0">
                <a:solidFill>
                  <a:srgbClr val="000065"/>
                </a:solidFill>
                <a:latin typeface="Tahoma"/>
                <a:cs typeface="Tahoma"/>
              </a:rPr>
              <a:t>peluang</a:t>
            </a:r>
            <a:endParaRPr sz="2400" dirty="0">
              <a:latin typeface="Tahoma"/>
              <a:cs typeface="Tahoma"/>
            </a:endParaRPr>
          </a:p>
          <a:p>
            <a:pPr marL="327660" marR="655955" lvl="1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525780" algn="l"/>
              </a:tabLst>
            </a:pPr>
            <a:r>
              <a:rPr lang="en-US" dirty="0" smtClean="0">
                <a:solidFill>
                  <a:srgbClr val="000065"/>
                </a:solidFill>
                <a:latin typeface="Tahoma"/>
                <a:cs typeface="Tahoma"/>
              </a:rPr>
              <a:t>- </a:t>
            </a:r>
            <a:r>
              <a:rPr dirty="0" err="1" smtClean="0">
                <a:solidFill>
                  <a:srgbClr val="000065"/>
                </a:solidFill>
                <a:latin typeface="Tahoma"/>
                <a:cs typeface="Tahoma"/>
              </a:rPr>
              <a:t>Adanya</a:t>
            </a:r>
            <a:r>
              <a:rPr dirty="0" smtClean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000065"/>
                </a:solidFill>
                <a:latin typeface="Tahoma"/>
                <a:cs typeface="Tahoma"/>
              </a:rPr>
              <a:t>pasar lain yang potensial tetapi belum </a:t>
            </a:r>
            <a:r>
              <a:rPr spc="-50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000065"/>
                </a:solidFill>
                <a:latin typeface="Tahoma"/>
                <a:cs typeface="Tahoma"/>
              </a:rPr>
              <a:t>dimanfaatkan</a:t>
            </a:r>
            <a:endParaRPr dirty="0">
              <a:latin typeface="Tahoma"/>
              <a:cs typeface="Tahoma"/>
            </a:endParaRPr>
          </a:p>
          <a:p>
            <a:pPr marL="327660" marR="459105" lvl="1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525780" algn="l"/>
              </a:tabLst>
            </a:pPr>
            <a:r>
              <a:rPr lang="en-US" dirty="0" smtClean="0">
                <a:solidFill>
                  <a:srgbClr val="000065"/>
                </a:solidFill>
                <a:latin typeface="Tahoma"/>
                <a:cs typeface="Tahoma"/>
              </a:rPr>
              <a:t>- </a:t>
            </a:r>
            <a:r>
              <a:rPr dirty="0" err="1" smtClean="0">
                <a:solidFill>
                  <a:srgbClr val="000065"/>
                </a:solidFill>
                <a:latin typeface="Tahoma"/>
                <a:cs typeface="Tahoma"/>
              </a:rPr>
              <a:t>Adanya</a:t>
            </a:r>
            <a:r>
              <a:rPr dirty="0" smtClean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000065"/>
                </a:solidFill>
                <a:latin typeface="Tahoma"/>
                <a:cs typeface="Tahoma"/>
              </a:rPr>
              <a:t>tawaran SDM</a:t>
            </a:r>
            <a:r>
              <a:rPr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000065"/>
                </a:solidFill>
                <a:latin typeface="Tahoma"/>
                <a:cs typeface="Tahoma"/>
              </a:rPr>
              <a:t>yang menguasai teknologi </a:t>
            </a:r>
            <a:r>
              <a:rPr spc="-50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000065"/>
                </a:solidFill>
                <a:latin typeface="Tahoma"/>
                <a:cs typeface="Tahoma"/>
              </a:rPr>
              <a:t>tertentu yang </a:t>
            </a:r>
            <a:endParaRPr lang="en-US" dirty="0" smtClean="0">
              <a:solidFill>
                <a:srgbClr val="000065"/>
              </a:solidFill>
              <a:latin typeface="Tahoma"/>
              <a:cs typeface="Tahoma"/>
            </a:endParaRPr>
          </a:p>
          <a:p>
            <a:pPr marL="327660" marR="459105" lvl="1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525780" algn="l"/>
              </a:tabLst>
            </a:pPr>
            <a:r>
              <a:rPr lang="en-US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lang="en-US" dirty="0" smtClean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dirty="0" err="1" smtClean="0">
                <a:solidFill>
                  <a:srgbClr val="000065"/>
                </a:solidFill>
                <a:latin typeface="Tahoma"/>
                <a:cs typeface="Tahoma"/>
              </a:rPr>
              <a:t>ternyata</a:t>
            </a:r>
            <a:r>
              <a:rPr dirty="0" smtClean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000065"/>
                </a:solidFill>
                <a:latin typeface="Tahoma"/>
                <a:cs typeface="Tahoma"/>
              </a:rPr>
              <a:t>dibutuhkan perusahaan.</a:t>
            </a:r>
            <a:endParaRPr dirty="0">
              <a:latin typeface="Tahoma"/>
              <a:cs typeface="Tahoma"/>
            </a:endParaRPr>
          </a:p>
          <a:p>
            <a:pPr marL="525145" marR="555625" lvl="1" indent="-197485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FFFF"/>
              </a:buClr>
              <a:buChar char="–"/>
              <a:tabLst>
                <a:tab pos="525780" algn="l"/>
              </a:tabLst>
            </a:pPr>
            <a:r>
              <a:rPr dirty="0">
                <a:solidFill>
                  <a:srgbClr val="000065"/>
                </a:solidFill>
                <a:latin typeface="Tahoma"/>
                <a:cs typeface="Tahoma"/>
              </a:rPr>
              <a:t>Penggunaan sistem yang terkomputersasi akan </a:t>
            </a:r>
            <a:r>
              <a:rPr spc="-50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000065"/>
                </a:solidFill>
                <a:latin typeface="Tahoma"/>
                <a:cs typeface="Tahoma"/>
              </a:rPr>
              <a:t>mempercepat</a:t>
            </a:r>
            <a:r>
              <a:rPr spc="-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000065"/>
                </a:solidFill>
                <a:latin typeface="Tahoma"/>
                <a:cs typeface="Tahoma"/>
              </a:rPr>
              <a:t>proses</a:t>
            </a:r>
            <a:r>
              <a:rPr spc="-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dirty="0">
                <a:solidFill>
                  <a:srgbClr val="000065"/>
                </a:solidFill>
                <a:latin typeface="Tahoma"/>
                <a:cs typeface="Tahoma"/>
              </a:rPr>
              <a:t>transaksi</a:t>
            </a:r>
            <a:endParaRPr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417151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idx="1"/>
          </p:nvPr>
        </p:nvSpPr>
        <p:spPr>
          <a:xfrm>
            <a:off x="685800" y="631825"/>
            <a:ext cx="10515600" cy="5768246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48920" marR="5080" indent="-236854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69696"/>
              <a:buFont typeface="Wingdings"/>
              <a:buChar char=""/>
              <a:tabLst>
                <a:tab pos="249554" algn="l"/>
              </a:tabLst>
            </a:pP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Setelah masalah diketahui, selanjutnya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dibuat suatu 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000065"/>
                </a:solidFill>
                <a:latin typeface="Tahoma"/>
                <a:cs typeface="Tahoma"/>
              </a:rPr>
              <a:t>rumusan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000065"/>
                </a:solidFill>
                <a:latin typeface="Tahoma"/>
                <a:cs typeface="Tahoma"/>
              </a:rPr>
              <a:t>masalah</a:t>
            </a:r>
            <a:r>
              <a:rPr sz="2400" spc="1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000065"/>
                </a:solidFill>
                <a:latin typeface="Tahoma"/>
                <a:cs typeface="Tahoma"/>
              </a:rPr>
              <a:t>yang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000065"/>
                </a:solidFill>
                <a:latin typeface="Tahoma"/>
                <a:cs typeface="Tahoma"/>
              </a:rPr>
              <a:t>tujuannya</a:t>
            </a:r>
            <a:r>
              <a:rPr sz="2400" spc="1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adalah</a:t>
            </a:r>
            <a:r>
              <a:rPr sz="2400" spc="1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agar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peneliti 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maupun pengguna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hasil penelitian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mempunyai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persepsi 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yang sama dengan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penelitian yang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dihasilkan. Ditinjau 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dari pertanyaan-pertanyaan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yang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berpola</a:t>
            </a:r>
            <a:r>
              <a:rPr sz="2400"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5W+1H</a:t>
            </a:r>
            <a:r>
              <a:rPr sz="2400" spc="1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spc="-40" dirty="0">
                <a:solidFill>
                  <a:srgbClr val="000065"/>
                </a:solidFill>
                <a:latin typeface="Tahoma"/>
                <a:cs typeface="Tahoma"/>
              </a:rPr>
              <a:t>(what, </a:t>
            </a:r>
            <a:r>
              <a:rPr sz="2400" spc="-53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spc="-50" dirty="0">
                <a:solidFill>
                  <a:srgbClr val="000065"/>
                </a:solidFill>
                <a:latin typeface="Tahoma"/>
                <a:cs typeface="Tahoma"/>
              </a:rPr>
              <a:t>why,</a:t>
            </a:r>
            <a:r>
              <a:rPr sz="2400" spc="-3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spc="-50" dirty="0">
                <a:solidFill>
                  <a:srgbClr val="000065"/>
                </a:solidFill>
                <a:latin typeface="Tahoma"/>
                <a:cs typeface="Tahoma"/>
              </a:rPr>
              <a:t>where,</a:t>
            </a:r>
            <a:r>
              <a:rPr sz="2400" spc="-3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spc="-60" dirty="0">
                <a:solidFill>
                  <a:srgbClr val="000065"/>
                </a:solidFill>
                <a:latin typeface="Tahoma"/>
                <a:cs typeface="Tahoma"/>
              </a:rPr>
              <a:t>who</a:t>
            </a:r>
            <a:r>
              <a:rPr sz="2400" spc="-3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spc="-55" dirty="0">
                <a:solidFill>
                  <a:srgbClr val="000065"/>
                </a:solidFill>
                <a:latin typeface="Tahoma"/>
                <a:cs typeface="Tahoma"/>
              </a:rPr>
              <a:t>dan</a:t>
            </a:r>
            <a:r>
              <a:rPr sz="2400" spc="-3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spc="-55" dirty="0">
                <a:solidFill>
                  <a:srgbClr val="000065"/>
                </a:solidFill>
                <a:latin typeface="Tahoma"/>
                <a:cs typeface="Tahoma"/>
              </a:rPr>
              <a:t>how)</a:t>
            </a:r>
            <a:endParaRPr sz="2400" dirty="0">
              <a:latin typeface="Tahoma"/>
              <a:cs typeface="Tahoma"/>
            </a:endParaRPr>
          </a:p>
          <a:p>
            <a:pPr marL="127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sz="2400" spc="-5" dirty="0">
                <a:solidFill>
                  <a:srgbClr val="000065"/>
                </a:solidFill>
                <a:latin typeface="Tahoma"/>
                <a:cs typeface="Tahoma"/>
              </a:rPr>
              <a:t>Contoh</a:t>
            </a:r>
            <a:r>
              <a:rPr sz="2400" spc="-4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:</a:t>
            </a:r>
            <a:endParaRPr sz="2400" dirty="0">
              <a:latin typeface="Tahoma"/>
              <a:cs typeface="Tahoma"/>
            </a:endParaRPr>
          </a:p>
          <a:p>
            <a:pPr marL="248920" indent="-236854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69696"/>
              <a:buFont typeface="Wingdings"/>
              <a:buChar char=""/>
              <a:tabLst>
                <a:tab pos="249554" algn="l"/>
              </a:tabLst>
            </a:pP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Rumusan</a:t>
            </a:r>
            <a:r>
              <a:rPr sz="2400" spc="-1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permasalahan</a:t>
            </a:r>
            <a:r>
              <a:rPr sz="2400" spc="-1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:</a:t>
            </a:r>
            <a:endParaRPr sz="2400" dirty="0">
              <a:latin typeface="Tahoma"/>
              <a:cs typeface="Tahoma"/>
            </a:endParaRPr>
          </a:p>
          <a:p>
            <a:pPr marL="525145" lvl="1" indent="-19812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har char="–"/>
              <a:tabLst>
                <a:tab pos="525780" algn="l"/>
              </a:tabLst>
            </a:pPr>
            <a:r>
              <a:rPr spc="15" dirty="0">
                <a:solidFill>
                  <a:srgbClr val="000065"/>
                </a:solidFill>
                <a:latin typeface="Tahoma"/>
                <a:cs typeface="Tahoma"/>
              </a:rPr>
              <a:t>Menggunakan</a:t>
            </a:r>
            <a:r>
              <a:rPr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pc="10" dirty="0">
                <a:solidFill>
                  <a:srgbClr val="000065"/>
                </a:solidFill>
                <a:latin typeface="Tahoma"/>
                <a:cs typeface="Tahoma"/>
              </a:rPr>
              <a:t>desain</a:t>
            </a:r>
            <a:r>
              <a:rPr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pc="10" dirty="0">
                <a:solidFill>
                  <a:srgbClr val="000065"/>
                </a:solidFill>
                <a:latin typeface="Tahoma"/>
                <a:cs typeface="Tahoma"/>
              </a:rPr>
              <a:t>deskriptif</a:t>
            </a:r>
            <a:r>
              <a:rPr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pc="15" dirty="0">
                <a:solidFill>
                  <a:srgbClr val="000065"/>
                </a:solidFill>
                <a:latin typeface="Tahoma"/>
                <a:cs typeface="Tahoma"/>
              </a:rPr>
              <a:t>yang</a:t>
            </a:r>
            <a:r>
              <a:rPr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pc="10" dirty="0">
                <a:solidFill>
                  <a:srgbClr val="000065"/>
                </a:solidFill>
                <a:latin typeface="Tahoma"/>
                <a:cs typeface="Tahoma"/>
              </a:rPr>
              <a:t>sulit</a:t>
            </a:r>
            <a:r>
              <a:rPr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pc="10" dirty="0">
                <a:solidFill>
                  <a:srgbClr val="000065"/>
                </a:solidFill>
                <a:latin typeface="Tahoma"/>
                <a:cs typeface="Tahoma"/>
              </a:rPr>
              <a:t>dihipotesiskan</a:t>
            </a:r>
            <a:endParaRPr dirty="0">
              <a:latin typeface="Tahoma"/>
              <a:cs typeface="Tahoma"/>
            </a:endParaRPr>
          </a:p>
          <a:p>
            <a:pPr marL="800735" marR="104775" lvl="2" indent="-158115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FFCC"/>
              </a:buClr>
              <a:buSzPct val="72000"/>
              <a:buFont typeface="Wingdings"/>
              <a:buChar char=""/>
              <a:tabLst>
                <a:tab pos="801370" algn="l"/>
              </a:tabLst>
            </a:pPr>
            <a:r>
              <a:rPr sz="2400" spc="-5" dirty="0">
                <a:solidFill>
                  <a:srgbClr val="000065"/>
                </a:solidFill>
                <a:latin typeface="Tahoma"/>
                <a:cs typeface="Tahoma"/>
              </a:rPr>
              <a:t>Menganalisis aspek-aspek kepuasan kerja karyawan dan karyawati </a:t>
            </a:r>
            <a:r>
              <a:rPr sz="2400" spc="-38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000065"/>
                </a:solidFill>
                <a:latin typeface="Tahoma"/>
                <a:cs typeface="Tahoma"/>
              </a:rPr>
              <a:t>bagian</a:t>
            </a:r>
            <a:r>
              <a:rPr sz="2400" spc="-1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000065"/>
                </a:solidFill>
                <a:latin typeface="Tahoma"/>
                <a:cs typeface="Tahoma"/>
              </a:rPr>
              <a:t>penjualan produk sepatu</a:t>
            </a:r>
            <a:r>
              <a:rPr sz="2400" spc="-1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000065"/>
                </a:solidFill>
                <a:latin typeface="Tahoma"/>
                <a:cs typeface="Tahoma"/>
              </a:rPr>
              <a:t>di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000065"/>
                </a:solidFill>
                <a:latin typeface="Tahoma"/>
                <a:cs typeface="Tahoma"/>
              </a:rPr>
              <a:t>PT. X</a:t>
            </a:r>
            <a:endParaRPr sz="2400" dirty="0">
              <a:latin typeface="Tahoma"/>
              <a:cs typeface="Tahoma"/>
            </a:endParaRPr>
          </a:p>
          <a:p>
            <a:pPr marL="525145" lvl="1" indent="-19812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har char="–"/>
              <a:tabLst>
                <a:tab pos="525780" algn="l"/>
              </a:tabLst>
            </a:pPr>
            <a:r>
              <a:rPr spc="15" dirty="0">
                <a:solidFill>
                  <a:srgbClr val="000065"/>
                </a:solidFill>
                <a:latin typeface="Tahoma"/>
                <a:cs typeface="Tahoma"/>
              </a:rPr>
              <a:t>Menggunakan</a:t>
            </a:r>
            <a:r>
              <a:rPr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pc="10" dirty="0">
                <a:solidFill>
                  <a:srgbClr val="000065"/>
                </a:solidFill>
                <a:latin typeface="Tahoma"/>
                <a:cs typeface="Tahoma"/>
              </a:rPr>
              <a:t>desain kausal</a:t>
            </a:r>
            <a:r>
              <a:rPr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pc="15" dirty="0">
                <a:solidFill>
                  <a:srgbClr val="000065"/>
                </a:solidFill>
                <a:latin typeface="Tahoma"/>
                <a:cs typeface="Tahoma"/>
              </a:rPr>
              <a:t>yang</a:t>
            </a:r>
            <a:r>
              <a:rPr spc="5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pc="15" dirty="0">
                <a:solidFill>
                  <a:srgbClr val="000065"/>
                </a:solidFill>
                <a:latin typeface="Tahoma"/>
                <a:cs typeface="Tahoma"/>
              </a:rPr>
              <a:t>mudah</a:t>
            </a:r>
            <a:r>
              <a:rPr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pc="10" dirty="0">
                <a:solidFill>
                  <a:srgbClr val="000065"/>
                </a:solidFill>
                <a:latin typeface="Tahoma"/>
                <a:cs typeface="Tahoma"/>
              </a:rPr>
              <a:t>dihipotesiskan</a:t>
            </a:r>
            <a:endParaRPr dirty="0">
              <a:latin typeface="Tahoma"/>
              <a:cs typeface="Tahoma"/>
            </a:endParaRPr>
          </a:p>
          <a:p>
            <a:pPr marL="800735" marR="199390" lvl="2" indent="-158115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FFFFCC"/>
              </a:buClr>
              <a:buSzPct val="72000"/>
              <a:buFont typeface="Wingdings"/>
              <a:buChar char=""/>
              <a:tabLst>
                <a:tab pos="801370" algn="l"/>
              </a:tabLst>
            </a:pPr>
            <a:r>
              <a:rPr sz="2400" spc="-5" dirty="0">
                <a:solidFill>
                  <a:srgbClr val="000065"/>
                </a:solidFill>
                <a:latin typeface="Tahoma"/>
                <a:cs typeface="Tahoma"/>
              </a:rPr>
              <a:t>Menganalisis pengaruh biaya promosi terhadap penjualan produk </a:t>
            </a:r>
            <a:r>
              <a:rPr sz="2400" spc="-38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000065"/>
                </a:solidFill>
                <a:latin typeface="Tahoma"/>
                <a:cs typeface="Tahoma"/>
              </a:rPr>
              <a:t>sepatu</a:t>
            </a:r>
            <a:r>
              <a:rPr sz="2400" spc="-1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000065"/>
                </a:solidFill>
                <a:latin typeface="Tahoma"/>
                <a:cs typeface="Tahoma"/>
              </a:rPr>
              <a:t>di</a:t>
            </a:r>
            <a:r>
              <a:rPr sz="2400" dirty="0">
                <a:solidFill>
                  <a:srgbClr val="000065"/>
                </a:solidFill>
                <a:latin typeface="Tahoma"/>
                <a:cs typeface="Tahoma"/>
              </a:rPr>
              <a:t> </a:t>
            </a:r>
            <a:r>
              <a:rPr sz="2400" spc="-5" dirty="0">
                <a:solidFill>
                  <a:srgbClr val="000065"/>
                </a:solidFill>
                <a:latin typeface="Tahoma"/>
                <a:cs typeface="Tahoma"/>
              </a:rPr>
              <a:t>PT. X</a:t>
            </a:r>
            <a:endParaRPr sz="24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1734631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Langkah</a:t>
            </a:r>
            <a:r>
              <a:rPr lang="en-US" b="1" dirty="0" smtClean="0"/>
              <a:t> – </a:t>
            </a:r>
            <a:r>
              <a:rPr lang="en-US" b="1" dirty="0" err="1" smtClean="0"/>
              <a:t>langkah</a:t>
            </a:r>
            <a:r>
              <a:rPr lang="en-US" b="1" dirty="0" smtClean="0"/>
              <a:t> </a:t>
            </a:r>
            <a:r>
              <a:rPr lang="en-US" b="1" dirty="0" err="1" smtClean="0"/>
              <a:t>Perumusan</a:t>
            </a:r>
            <a:r>
              <a:rPr lang="en-US" b="1" dirty="0" smtClean="0"/>
              <a:t> </a:t>
            </a:r>
            <a:r>
              <a:rPr lang="en-US" b="1" dirty="0" err="1" smtClean="0"/>
              <a:t>Masalah</a:t>
            </a:r>
            <a:endParaRPr lang="en-US" b="1" dirty="0"/>
          </a:p>
        </p:txBody>
      </p:sp>
      <p:sp>
        <p:nvSpPr>
          <p:cNvPr id="4" name="object 7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33669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marR="565785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dirty="0">
              <a:latin typeface="Tahoma"/>
              <a:cs typeface="Tahoma"/>
            </a:endParaRPr>
          </a:p>
          <a:p>
            <a:pPr marL="433070" indent="-42100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68181"/>
              <a:buAutoNum type="arabicPeriod"/>
              <a:tabLst>
                <a:tab pos="433070" algn="l"/>
                <a:tab pos="433705" algn="l"/>
              </a:tabLst>
            </a:pPr>
            <a:r>
              <a:rPr dirty="0">
                <a:latin typeface="Tahoma"/>
                <a:cs typeface="Tahoma"/>
              </a:rPr>
              <a:t>Tetapkan</a:t>
            </a:r>
            <a:r>
              <a:rPr spc="-1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tujuan</a:t>
            </a:r>
            <a:r>
              <a:rPr spc="-10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penelitian</a:t>
            </a:r>
          </a:p>
          <a:p>
            <a:pPr marL="433070" marR="154305" indent="-42100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68181"/>
              <a:buAutoNum type="arabicPeriod"/>
              <a:tabLst>
                <a:tab pos="433070" algn="l"/>
                <a:tab pos="433705" algn="l"/>
              </a:tabLst>
            </a:pPr>
            <a:r>
              <a:rPr dirty="0">
                <a:latin typeface="Tahoma"/>
                <a:cs typeface="Tahoma"/>
              </a:rPr>
              <a:t>Tulis masalah dengan jelas dan </a:t>
            </a:r>
            <a:r>
              <a:rPr spc="-67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lengkap,</a:t>
            </a:r>
          </a:p>
          <a:p>
            <a:pPr marL="433070" indent="-42100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68181"/>
              <a:buAutoNum type="arabicPeriod"/>
              <a:tabLst>
                <a:tab pos="433070" algn="l"/>
                <a:tab pos="433705" algn="l"/>
              </a:tabLst>
            </a:pPr>
            <a:r>
              <a:rPr dirty="0">
                <a:latin typeface="Tahoma"/>
                <a:cs typeface="Tahoma"/>
              </a:rPr>
              <a:t>Pikir, Cermati,</a:t>
            </a:r>
            <a:r>
              <a:rPr spc="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dan</a:t>
            </a:r>
            <a:r>
              <a:rPr spc="-10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Perkirakan,</a:t>
            </a:r>
          </a:p>
          <a:p>
            <a:pPr marL="433070" marR="5080" indent="-42100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68181"/>
              <a:buAutoNum type="arabicPeriod"/>
              <a:tabLst>
                <a:tab pos="433070" algn="l"/>
                <a:tab pos="433705" algn="l"/>
              </a:tabLst>
            </a:pPr>
            <a:r>
              <a:rPr dirty="0">
                <a:latin typeface="Tahoma"/>
                <a:cs typeface="Tahoma"/>
              </a:rPr>
              <a:t>Nyatakan dengan jelas apa yang </a:t>
            </a:r>
            <a:r>
              <a:rPr spc="-675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dimaksudkan,</a:t>
            </a:r>
          </a:p>
          <a:p>
            <a:pPr marL="433070" indent="-42100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68181"/>
              <a:buAutoNum type="arabicPeriod"/>
              <a:tabLst>
                <a:tab pos="433070" algn="l"/>
                <a:tab pos="433705" algn="l"/>
              </a:tabLst>
            </a:pPr>
            <a:r>
              <a:rPr dirty="0">
                <a:latin typeface="Tahoma"/>
                <a:cs typeface="Tahoma"/>
              </a:rPr>
              <a:t>Sunting</a:t>
            </a:r>
            <a:r>
              <a:rPr spc="-30" dirty="0">
                <a:latin typeface="Tahoma"/>
                <a:cs typeface="Tahoma"/>
              </a:rPr>
              <a:t> </a:t>
            </a:r>
            <a:r>
              <a:rPr dirty="0">
                <a:latin typeface="Tahoma"/>
                <a:cs typeface="Tahoma"/>
              </a:rPr>
              <a:t>tulisan</a:t>
            </a:r>
          </a:p>
        </p:txBody>
      </p:sp>
    </p:spTree>
    <p:extLst>
      <p:ext uri="{BB962C8B-B14F-4D97-AF65-F5344CB8AC3E}">
        <p14:creationId xmlns:p14="http://schemas.microsoft.com/office/powerpoint/2010/main" val="39197126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See you next week………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429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1152</Words>
  <Application>Microsoft Office PowerPoint</Application>
  <PresentationFormat>Widescreen</PresentationFormat>
  <Paragraphs>134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Arial MT</vt:lpstr>
      <vt:lpstr>Calibri</vt:lpstr>
      <vt:lpstr>Calibri Light</vt:lpstr>
      <vt:lpstr>Tahoma</vt:lpstr>
      <vt:lpstr>Wingdings</vt:lpstr>
      <vt:lpstr>Office Theme</vt:lpstr>
      <vt:lpstr>DASAR DAN METODE PENELITIAN Teknik Sipil</vt:lpstr>
      <vt:lpstr>TUGAS</vt:lpstr>
      <vt:lpstr>Pendahuluan</vt:lpstr>
      <vt:lpstr>Apa itu penelitian atau  Riset?</vt:lpstr>
      <vt:lpstr>PowerPoint Presentation</vt:lpstr>
      <vt:lpstr>Penelitian sebagai Kegiatan  Ilmiah</vt:lpstr>
      <vt:lpstr>Pendekatan Kebenaran</vt:lpstr>
      <vt:lpstr>Metode Mencari  Kebenaran</vt:lpstr>
      <vt:lpstr>PowerPoint Presentation</vt:lpstr>
      <vt:lpstr>Metode Ilmiah</vt:lpstr>
      <vt:lpstr>Sarana Penelitian</vt:lpstr>
      <vt:lpstr>Jenis Penelitian</vt:lpstr>
      <vt:lpstr>Penelitian Menurut Tujuan</vt:lpstr>
      <vt:lpstr>Penelitian Menurut Metode</vt:lpstr>
      <vt:lpstr>Penelitian Menurut Eksplanasi</vt:lpstr>
      <vt:lpstr>Ruang Lingkup Penelitian Teknik Sipil</vt:lpstr>
      <vt:lpstr>Tahapan Penelitian</vt:lpstr>
      <vt:lpstr>Langkah-langkah Penelitian</vt:lpstr>
      <vt:lpstr>Teknik Perumusan Masalah</vt:lpstr>
      <vt:lpstr>Perumusan Masalah</vt:lpstr>
      <vt:lpstr>Mendefinisikan dan Merumuskan Masalah</vt:lpstr>
      <vt:lpstr>PowerPoint Presentation</vt:lpstr>
      <vt:lpstr>PowerPoint Presentation</vt:lpstr>
      <vt:lpstr>Langkah – langkah Perumusan Masalah</vt:lpstr>
      <vt:lpstr>See you next week………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DASAR DAN METODE PENELITIAN Teknik Sipil</dc:title>
  <dc:creator>Mr.Luqman</dc:creator>
  <cp:lastModifiedBy>Mr.Luqman</cp:lastModifiedBy>
  <cp:revision>10</cp:revision>
  <dcterms:created xsi:type="dcterms:W3CDTF">2022-09-11T16:01:12Z</dcterms:created>
  <dcterms:modified xsi:type="dcterms:W3CDTF">2022-09-12T01:30:53Z</dcterms:modified>
</cp:coreProperties>
</file>