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0"/>
  </p:notesMasterIdLst>
  <p:sldIdLst>
    <p:sldId id="256" r:id="rId2"/>
    <p:sldId id="294" r:id="rId3"/>
    <p:sldId id="269" r:id="rId4"/>
    <p:sldId id="257" r:id="rId5"/>
    <p:sldId id="270" r:id="rId6"/>
    <p:sldId id="271" r:id="rId7"/>
    <p:sldId id="258" r:id="rId8"/>
    <p:sldId id="259" r:id="rId9"/>
    <p:sldId id="260" r:id="rId10"/>
    <p:sldId id="262" r:id="rId11"/>
    <p:sldId id="263" r:id="rId12"/>
    <p:sldId id="272" r:id="rId13"/>
    <p:sldId id="273" r:id="rId14"/>
    <p:sldId id="264" r:id="rId15"/>
    <p:sldId id="274" r:id="rId16"/>
    <p:sldId id="275" r:id="rId17"/>
    <p:sldId id="276" r:id="rId18"/>
    <p:sldId id="277" r:id="rId19"/>
    <p:sldId id="292" r:id="rId20"/>
    <p:sldId id="278" r:id="rId21"/>
    <p:sldId id="293" r:id="rId22"/>
    <p:sldId id="279" r:id="rId23"/>
    <p:sldId id="280" r:id="rId24"/>
    <p:sldId id="281" r:id="rId25"/>
    <p:sldId id="285" r:id="rId26"/>
    <p:sldId id="284" r:id="rId27"/>
    <p:sldId id="286" r:id="rId28"/>
    <p:sldId id="265" r:id="rId29"/>
    <p:sldId id="287" r:id="rId30"/>
    <p:sldId id="266" r:id="rId31"/>
    <p:sldId id="267" r:id="rId32"/>
    <p:sldId id="268" r:id="rId33"/>
    <p:sldId id="290" r:id="rId34"/>
    <p:sldId id="261" r:id="rId35"/>
    <p:sldId id="289" r:id="rId36"/>
    <p:sldId id="291" r:id="rId37"/>
    <p:sldId id="295" r:id="rId38"/>
    <p:sldId id="296" r:id="rId39"/>
    <p:sldId id="297" r:id="rId40"/>
    <p:sldId id="298" r:id="rId41"/>
    <p:sldId id="307" r:id="rId42"/>
    <p:sldId id="299" r:id="rId43"/>
    <p:sldId id="300" r:id="rId44"/>
    <p:sldId id="301" r:id="rId45"/>
    <p:sldId id="302" r:id="rId46"/>
    <p:sldId id="303" r:id="rId47"/>
    <p:sldId id="304" r:id="rId48"/>
    <p:sldId id="305" r:id="rId4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5366A8-C965-4357-9607-198CC9A99D12}" type="datetimeFigureOut">
              <a:rPr lang="id-ID" smtClean="0"/>
              <a:t>30/03/2017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A2312E-2E83-4F90-9F38-95FF1DBBFE6F}" type="slidenum">
              <a:rPr lang="id-ID" smtClean="0"/>
              <a:t>‹#›</a:t>
            </a:fld>
            <a:endParaRPr lang="id-ID"/>
          </a:p>
        </p:txBody>
      </p:sp>
    </p:spTree>
    <p:extLst>
      <p:ext uri="{BB962C8B-B14F-4D97-AF65-F5344CB8AC3E}">
        <p14:creationId xmlns:p14="http://schemas.microsoft.com/office/powerpoint/2010/main" val="207474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FDA2312E-2E83-4F90-9F38-95FF1DBBFE6F}" type="slidenum">
              <a:rPr lang="id-ID" smtClean="0"/>
              <a:t>24</a:t>
            </a:fld>
            <a:endParaRPr lang="id-ID"/>
          </a:p>
        </p:txBody>
      </p:sp>
    </p:spTree>
    <p:extLst>
      <p:ext uri="{BB962C8B-B14F-4D97-AF65-F5344CB8AC3E}">
        <p14:creationId xmlns:p14="http://schemas.microsoft.com/office/powerpoint/2010/main" val="2259453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d-ID"/>
          </a:p>
        </p:txBody>
      </p:sp>
    </p:spTree>
    <p:extLst>
      <p:ext uri="{BB962C8B-B14F-4D97-AF65-F5344CB8AC3E}">
        <p14:creationId xmlns:p14="http://schemas.microsoft.com/office/powerpoint/2010/main" val="384614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819862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86215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235192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34274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Tree>
    <p:extLst>
      <p:ext uri="{BB962C8B-B14F-4D97-AF65-F5344CB8AC3E}">
        <p14:creationId xmlns:p14="http://schemas.microsoft.com/office/powerpoint/2010/main" val="3365104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3518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0599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id-ID"/>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7420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425502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69625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6" name="Picture 32" descr="fsdhn ifez iez 6754 fgd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2" name="Text Box 8"/>
          <p:cNvSpPr txBox="1">
            <a:spLocks noChangeArrowheads="1"/>
          </p:cNvSpPr>
          <p:nvPr/>
        </p:nvSpPr>
        <p:spPr bwMode="auto">
          <a:xfrm>
            <a:off x="8035925" y="6375400"/>
            <a:ext cx="1073150"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a:t>Page </a:t>
            </a:r>
            <a:fld id="{DF9FC9D9-F923-418D-9128-07BF66805A91}" type="slidenum">
              <a:rPr lang="fr-FR" b="1"/>
              <a:pPr/>
              <a:t>‹#›</a:t>
            </a:fld>
            <a:endParaRPr lang="fr-FR" b="1"/>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3600" b="1" dirty="0">
                <a:latin typeface="Baskerville Old Face" pitchFamily="18" charset="0"/>
              </a:rPr>
              <a:t>KONSEP DASAR SISTEM PAKAR</a:t>
            </a:r>
          </a:p>
        </p:txBody>
      </p:sp>
      <p:sp>
        <p:nvSpPr>
          <p:cNvPr id="3" name="Subtitle 2"/>
          <p:cNvSpPr>
            <a:spLocks noGrp="1"/>
          </p:cNvSpPr>
          <p:nvPr>
            <p:ph type="subTitle" idx="1"/>
          </p:nvPr>
        </p:nvSpPr>
        <p:spPr/>
        <p:txBody>
          <a:bodyPr/>
          <a:lstStyle/>
          <a:p>
            <a:r>
              <a:rPr lang="id-ID" dirty="0"/>
              <a:t>Pertemuan </a:t>
            </a:r>
            <a:r>
              <a:rPr lang="id-ID"/>
              <a:t>ke 7</a:t>
            </a:r>
            <a:endParaRPr lang="id-ID" dirty="0"/>
          </a:p>
        </p:txBody>
      </p:sp>
    </p:spTree>
    <p:extLst>
      <p:ext uri="{BB962C8B-B14F-4D97-AF65-F5344CB8AC3E}">
        <p14:creationId xmlns:p14="http://schemas.microsoft.com/office/powerpoint/2010/main" val="272685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Baskerville Old Face" panose="02020602080505020303" pitchFamily="18" charset="0"/>
              </a:rPr>
              <a:t>Pengertian</a:t>
            </a:r>
            <a:r>
              <a:rPr lang="en-US" dirty="0">
                <a:latin typeface="Baskerville Old Face" panose="02020602080505020303" pitchFamily="18" charset="0"/>
              </a:rPr>
              <a:t> SISTEM PAKAR</a:t>
            </a:r>
            <a:endParaRPr lang="id-ID" dirty="0">
              <a:latin typeface="Baskerville Old Face" panose="02020602080505020303" pitchFamily="18" charset="0"/>
            </a:endParaRPr>
          </a:p>
        </p:txBody>
      </p:sp>
      <p:sp>
        <p:nvSpPr>
          <p:cNvPr id="3" name="Content Placeholder 2"/>
          <p:cNvSpPr>
            <a:spLocks noGrp="1"/>
          </p:cNvSpPr>
          <p:nvPr>
            <p:ph idx="1"/>
          </p:nvPr>
        </p:nvSpPr>
        <p:spPr>
          <a:xfrm>
            <a:off x="457200" y="1844824"/>
            <a:ext cx="8229600" cy="4281339"/>
          </a:xfrm>
        </p:spPr>
        <p:txBody>
          <a:bodyPr/>
          <a:lstStyle/>
          <a:p>
            <a:r>
              <a:rPr lang="id-ID" sz="2800" dirty="0"/>
              <a:t>Cabang dari </a:t>
            </a:r>
            <a:r>
              <a:rPr lang="id-ID" sz="2800" i="1" dirty="0"/>
              <a:t>Artificial Intelligence </a:t>
            </a:r>
            <a:r>
              <a:rPr lang="id-ID" sz="2800" dirty="0"/>
              <a:t>(AI) yang mulai dikembangkan pada pertengahan 1960.</a:t>
            </a:r>
          </a:p>
          <a:p>
            <a:r>
              <a:rPr lang="id-ID" sz="2800" dirty="0"/>
              <a:t>Yang muncul pertama kali adalah </a:t>
            </a:r>
            <a:r>
              <a:rPr lang="id-ID" sz="2800" i="1" dirty="0"/>
              <a:t>General-purpose problem solver</a:t>
            </a:r>
            <a:r>
              <a:rPr lang="id-ID" sz="2800" dirty="0"/>
              <a:t> (GPS) yang dikembangkan oleh Newel dan Simon.</a:t>
            </a:r>
          </a:p>
          <a:p>
            <a:r>
              <a:rPr lang="id-ID" sz="2800" dirty="0"/>
              <a:t>Berasal dari istilah </a:t>
            </a:r>
            <a:r>
              <a:rPr lang="id-ID" sz="2800" i="1" dirty="0"/>
              <a:t>knowledge-based expert system</a:t>
            </a:r>
          </a:p>
          <a:p>
            <a:r>
              <a:rPr lang="id-ID" sz="2800" dirty="0"/>
              <a:t>Sistem pakar menggunakan pengetahuan seorang pakar yang dimasukkan dalam komputer</a:t>
            </a:r>
          </a:p>
        </p:txBody>
      </p:sp>
    </p:spTree>
    <p:extLst>
      <p:ext uri="{BB962C8B-B14F-4D97-AF65-F5344CB8AC3E}">
        <p14:creationId xmlns:p14="http://schemas.microsoft.com/office/powerpoint/2010/main" val="2398619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Konsep Dasar Sistem Pakar</a:t>
            </a:r>
          </a:p>
        </p:txBody>
      </p:sp>
      <p:sp>
        <p:nvSpPr>
          <p:cNvPr id="3" name="Content Placeholder 2"/>
          <p:cNvSpPr>
            <a:spLocks noGrp="1"/>
          </p:cNvSpPr>
          <p:nvPr>
            <p:ph idx="1"/>
          </p:nvPr>
        </p:nvSpPr>
        <p:spPr/>
        <p:txBody>
          <a:bodyPr/>
          <a:lstStyle/>
          <a:p>
            <a:pPr marL="0" indent="0">
              <a:buNone/>
            </a:pPr>
            <a:r>
              <a:rPr lang="id-ID" sz="2800" dirty="0"/>
              <a:t>Meliputi 6 hal berikut ini:</a:t>
            </a:r>
          </a:p>
          <a:p>
            <a:pPr marL="514350" indent="-514350">
              <a:buFont typeface="+mj-lt"/>
              <a:buAutoNum type="arabicPeriod"/>
            </a:pPr>
            <a:r>
              <a:rPr lang="id-ID" sz="2800" dirty="0"/>
              <a:t>Kepakaran (</a:t>
            </a:r>
            <a:r>
              <a:rPr lang="id-ID" sz="2800" i="1" dirty="0"/>
              <a:t>expertise</a:t>
            </a:r>
            <a:r>
              <a:rPr lang="id-ID" sz="2800" dirty="0"/>
              <a:t>)</a:t>
            </a:r>
          </a:p>
          <a:p>
            <a:pPr marL="514350" indent="-514350">
              <a:buFont typeface="+mj-lt"/>
              <a:buAutoNum type="arabicPeriod"/>
            </a:pPr>
            <a:r>
              <a:rPr lang="id-ID" sz="2800" dirty="0"/>
              <a:t>Pakar (</a:t>
            </a:r>
            <a:r>
              <a:rPr lang="id-ID" sz="2800" i="1" dirty="0"/>
              <a:t>expert</a:t>
            </a:r>
            <a:r>
              <a:rPr lang="id-ID" sz="2800" dirty="0"/>
              <a:t>)</a:t>
            </a:r>
          </a:p>
          <a:p>
            <a:pPr marL="514350" indent="-514350">
              <a:buFont typeface="+mj-lt"/>
              <a:buAutoNum type="arabicPeriod"/>
            </a:pPr>
            <a:r>
              <a:rPr lang="id-ID" sz="2800" dirty="0"/>
              <a:t>Pemindahan Kepakaran (</a:t>
            </a:r>
            <a:r>
              <a:rPr lang="id-ID" sz="2800" i="1" dirty="0"/>
              <a:t>transferring expertise</a:t>
            </a:r>
            <a:r>
              <a:rPr lang="id-ID" sz="2800" dirty="0"/>
              <a:t>)</a:t>
            </a:r>
          </a:p>
          <a:p>
            <a:pPr marL="514350" indent="-514350">
              <a:buFont typeface="+mj-lt"/>
              <a:buAutoNum type="arabicPeriod"/>
            </a:pPr>
            <a:r>
              <a:rPr lang="id-ID" sz="2800" dirty="0"/>
              <a:t>Inferensi (i</a:t>
            </a:r>
            <a:r>
              <a:rPr lang="id-ID" sz="2800" i="1" dirty="0"/>
              <a:t>nferencing</a:t>
            </a:r>
            <a:r>
              <a:rPr lang="id-ID" sz="2800" dirty="0"/>
              <a:t>)</a:t>
            </a:r>
          </a:p>
          <a:p>
            <a:pPr marL="514350" indent="-514350">
              <a:buFont typeface="+mj-lt"/>
              <a:buAutoNum type="arabicPeriod"/>
            </a:pPr>
            <a:r>
              <a:rPr lang="id-ID" sz="2800" dirty="0"/>
              <a:t>Aturan-aturan (</a:t>
            </a:r>
            <a:r>
              <a:rPr lang="id-ID" sz="2800" i="1" dirty="0"/>
              <a:t>rule</a:t>
            </a:r>
            <a:r>
              <a:rPr lang="id-ID" sz="2800" dirty="0"/>
              <a:t>)</a:t>
            </a:r>
          </a:p>
          <a:p>
            <a:pPr marL="514350" indent="-514350">
              <a:buFont typeface="+mj-lt"/>
              <a:buAutoNum type="arabicPeriod"/>
            </a:pPr>
            <a:r>
              <a:rPr lang="id-ID" sz="2800" dirty="0"/>
              <a:t>Kemampuan Menjelaskan (</a:t>
            </a:r>
            <a:r>
              <a:rPr lang="id-ID" sz="2800" i="1" dirty="0"/>
              <a:t>explanation capability</a:t>
            </a:r>
            <a:r>
              <a:rPr lang="id-ID" sz="2800" dirty="0"/>
              <a:t>)</a:t>
            </a:r>
          </a:p>
          <a:p>
            <a:endParaRPr lang="id-ID" sz="2800" dirty="0"/>
          </a:p>
        </p:txBody>
      </p:sp>
    </p:spTree>
    <p:extLst>
      <p:ext uri="{BB962C8B-B14F-4D97-AF65-F5344CB8AC3E}">
        <p14:creationId xmlns:p14="http://schemas.microsoft.com/office/powerpoint/2010/main" val="1815020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1. </a:t>
            </a:r>
            <a:r>
              <a:rPr lang="id-ID" dirty="0">
                <a:latin typeface="Baskerville Old Face" pitchFamily="18" charset="0"/>
              </a:rPr>
              <a:t>Kepakaran (</a:t>
            </a:r>
            <a:r>
              <a:rPr lang="id-ID" i="1" dirty="0">
                <a:latin typeface="Baskerville Old Face" pitchFamily="18" charset="0"/>
              </a:rPr>
              <a:t>Expertise</a:t>
            </a:r>
            <a:r>
              <a:rPr lang="id-ID" dirty="0">
                <a:latin typeface="Baskerville Old Face" pitchFamily="18" charset="0"/>
              </a:rPr>
              <a:t>)</a:t>
            </a:r>
          </a:p>
        </p:txBody>
      </p:sp>
      <p:sp>
        <p:nvSpPr>
          <p:cNvPr id="3" name="Content Placeholder 2"/>
          <p:cNvSpPr>
            <a:spLocks noGrp="1"/>
          </p:cNvSpPr>
          <p:nvPr>
            <p:ph idx="1"/>
          </p:nvPr>
        </p:nvSpPr>
        <p:spPr>
          <a:xfrm>
            <a:off x="457200" y="1844824"/>
            <a:ext cx="8229600" cy="4281339"/>
          </a:xfrm>
        </p:spPr>
        <p:txBody>
          <a:bodyPr/>
          <a:lstStyle/>
          <a:p>
            <a:pPr>
              <a:buFont typeface="Wingdings" panose="05000000000000000000" pitchFamily="2" charset="2"/>
              <a:buChar char="Ø"/>
            </a:pPr>
            <a:r>
              <a:rPr lang="id-ID" sz="2800" dirty="0"/>
              <a:t>Merupakan suatu pengetahuan yang diperoleh dari pelatihan, membaca dan pengalaman.</a:t>
            </a:r>
          </a:p>
          <a:p>
            <a:pPr>
              <a:buFont typeface="Wingdings" panose="05000000000000000000" pitchFamily="2" charset="2"/>
              <a:buChar char="Ø"/>
            </a:pPr>
            <a:r>
              <a:rPr lang="id-ID" sz="2800" dirty="0"/>
              <a:t>Kepakaran inilah yang memungkinkan para ahli dapat mengambil keputusan lebih cepat dan lebih baik dari seseorang yang bukan pakar.</a:t>
            </a:r>
          </a:p>
        </p:txBody>
      </p:sp>
    </p:spTree>
    <p:extLst>
      <p:ext uri="{BB962C8B-B14F-4D97-AF65-F5344CB8AC3E}">
        <p14:creationId xmlns:p14="http://schemas.microsoft.com/office/powerpoint/2010/main" val="281904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1. </a:t>
            </a:r>
            <a:r>
              <a:rPr lang="id-ID" dirty="0">
                <a:latin typeface="Baskerville Old Face" pitchFamily="18" charset="0"/>
              </a:rPr>
              <a:t>Kepakaran (</a:t>
            </a:r>
            <a:r>
              <a:rPr lang="id-ID" i="1" dirty="0">
                <a:latin typeface="Baskerville Old Face" pitchFamily="18" charset="0"/>
              </a:rPr>
              <a:t>Expertise</a:t>
            </a:r>
            <a:r>
              <a:rPr lang="id-ID" dirty="0">
                <a:latin typeface="Baskerville Old Face" pitchFamily="18" charset="0"/>
              </a:rPr>
              <a:t>)</a:t>
            </a:r>
          </a:p>
        </p:txBody>
      </p:sp>
      <p:sp>
        <p:nvSpPr>
          <p:cNvPr id="3" name="Content Placeholder 2"/>
          <p:cNvSpPr>
            <a:spLocks noGrp="1"/>
          </p:cNvSpPr>
          <p:nvPr>
            <p:ph idx="1"/>
          </p:nvPr>
        </p:nvSpPr>
        <p:spPr>
          <a:xfrm>
            <a:off x="457200" y="1772816"/>
            <a:ext cx="8229600" cy="4353347"/>
          </a:xfrm>
        </p:spPr>
        <p:txBody>
          <a:bodyPr/>
          <a:lstStyle/>
          <a:p>
            <a:pPr marL="0" indent="0">
              <a:buNone/>
            </a:pPr>
            <a:r>
              <a:rPr lang="id-ID" sz="2800" dirty="0"/>
              <a:t>Kepakaran itu sendiri meliputi pengetahuan:</a:t>
            </a:r>
          </a:p>
          <a:p>
            <a:pPr>
              <a:buFont typeface="Wingdings" panose="05000000000000000000" pitchFamily="2" charset="2"/>
              <a:buChar char="Ø"/>
            </a:pPr>
            <a:r>
              <a:rPr lang="id-ID" sz="2800" dirty="0"/>
              <a:t>Fakta-fakta tentang bidang permasalahan tertentu.</a:t>
            </a:r>
          </a:p>
          <a:p>
            <a:pPr>
              <a:buFont typeface="Wingdings" panose="05000000000000000000" pitchFamily="2" charset="2"/>
              <a:buChar char="Ø"/>
            </a:pPr>
            <a:r>
              <a:rPr lang="id-ID" sz="2800" dirty="0"/>
              <a:t>Teori-teori tentang bidang permasalahan tertentu.</a:t>
            </a:r>
          </a:p>
          <a:p>
            <a:pPr>
              <a:buFont typeface="Wingdings" panose="05000000000000000000" pitchFamily="2" charset="2"/>
              <a:buChar char="Ø"/>
            </a:pPr>
            <a:r>
              <a:rPr lang="id-ID" sz="2800" dirty="0"/>
              <a:t>Aturan-aturan dan prosedur-prosedur menurut bidang permasalahan umumnya</a:t>
            </a:r>
          </a:p>
          <a:p>
            <a:endParaRPr lang="id-ID" sz="2800" dirty="0"/>
          </a:p>
        </p:txBody>
      </p:sp>
    </p:spTree>
    <p:extLst>
      <p:ext uri="{BB962C8B-B14F-4D97-AF65-F5344CB8AC3E}">
        <p14:creationId xmlns:p14="http://schemas.microsoft.com/office/powerpoint/2010/main" val="2233088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1. </a:t>
            </a:r>
            <a:r>
              <a:rPr lang="id-ID" dirty="0">
                <a:latin typeface="Baskerville Old Face" pitchFamily="18" charset="0"/>
              </a:rPr>
              <a:t>Kepakaran (</a:t>
            </a:r>
            <a:r>
              <a:rPr lang="id-ID" i="1" dirty="0">
                <a:latin typeface="Baskerville Old Face" pitchFamily="18" charset="0"/>
              </a:rPr>
              <a:t>Expertise</a:t>
            </a:r>
            <a:r>
              <a:rPr lang="id-ID" dirty="0">
                <a:latin typeface="Baskerville Old Face" pitchFamily="18" charset="0"/>
              </a:rPr>
              <a:t>)</a:t>
            </a:r>
          </a:p>
        </p:txBody>
      </p:sp>
      <p:sp>
        <p:nvSpPr>
          <p:cNvPr id="3" name="Content Placeholder 2"/>
          <p:cNvSpPr>
            <a:spLocks noGrp="1"/>
          </p:cNvSpPr>
          <p:nvPr>
            <p:ph idx="1"/>
          </p:nvPr>
        </p:nvSpPr>
        <p:spPr>
          <a:xfrm>
            <a:off x="457200" y="1844824"/>
            <a:ext cx="8229600" cy="4281339"/>
          </a:xfrm>
        </p:spPr>
        <p:txBody>
          <a:bodyPr/>
          <a:lstStyle/>
          <a:p>
            <a:pPr>
              <a:buFont typeface="Wingdings" panose="05000000000000000000" pitchFamily="2" charset="2"/>
              <a:buChar char="Ø"/>
            </a:pPr>
            <a:r>
              <a:rPr lang="id-ID" sz="2800" dirty="0"/>
              <a:t>Aturan-aturan heuristik yang harus dikerjakan dalam suatu situasi tertentu</a:t>
            </a:r>
          </a:p>
          <a:p>
            <a:pPr>
              <a:buFont typeface="Wingdings" panose="05000000000000000000" pitchFamily="2" charset="2"/>
              <a:buChar char="Ø"/>
            </a:pPr>
            <a:r>
              <a:rPr lang="id-ID" sz="2800" dirty="0"/>
              <a:t>Strategi global untuk memecahkan permasalahan</a:t>
            </a:r>
          </a:p>
          <a:p>
            <a:pPr>
              <a:buFont typeface="Wingdings" panose="05000000000000000000" pitchFamily="2" charset="2"/>
              <a:buChar char="Ø"/>
            </a:pPr>
            <a:r>
              <a:rPr lang="id-ID" sz="2800" dirty="0"/>
              <a:t>Pengetahuan tentang pengetahuan (</a:t>
            </a:r>
            <a:r>
              <a:rPr lang="id-ID" sz="2800" i="1" dirty="0"/>
              <a:t>meta knowledge</a:t>
            </a:r>
            <a:r>
              <a:rPr lang="id-ID" sz="2800" dirty="0"/>
              <a:t>)</a:t>
            </a:r>
          </a:p>
          <a:p>
            <a:endParaRPr lang="id-ID" sz="2800" dirty="0"/>
          </a:p>
        </p:txBody>
      </p:sp>
    </p:spTree>
    <p:extLst>
      <p:ext uri="{BB962C8B-B14F-4D97-AF65-F5344CB8AC3E}">
        <p14:creationId xmlns:p14="http://schemas.microsoft.com/office/powerpoint/2010/main" val="130427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2. </a:t>
            </a:r>
            <a:r>
              <a:rPr lang="id-ID" dirty="0">
                <a:latin typeface="Baskerville Old Face" pitchFamily="18" charset="0"/>
              </a:rPr>
              <a:t>Pakar (</a:t>
            </a:r>
            <a:r>
              <a:rPr lang="id-ID" i="1" dirty="0">
                <a:latin typeface="Baskerville Old Face" pitchFamily="18" charset="0"/>
              </a:rPr>
              <a:t>Expert</a:t>
            </a:r>
            <a:r>
              <a:rPr lang="id-ID" dirty="0">
                <a:latin typeface="Baskerville Old Face" pitchFamily="18" charset="0"/>
              </a:rPr>
              <a:t>)</a:t>
            </a:r>
          </a:p>
        </p:txBody>
      </p:sp>
      <p:sp>
        <p:nvSpPr>
          <p:cNvPr id="3" name="Content Placeholder 2"/>
          <p:cNvSpPr>
            <a:spLocks noGrp="1"/>
          </p:cNvSpPr>
          <p:nvPr>
            <p:ph idx="1"/>
          </p:nvPr>
        </p:nvSpPr>
        <p:spPr>
          <a:xfrm>
            <a:off x="457200" y="1844824"/>
            <a:ext cx="8229600" cy="4281339"/>
          </a:xfrm>
        </p:spPr>
        <p:txBody>
          <a:bodyPr/>
          <a:lstStyle/>
          <a:p>
            <a:pPr marL="0" indent="0">
              <a:buNone/>
            </a:pPr>
            <a:r>
              <a:rPr lang="id-ID" sz="2400" dirty="0"/>
              <a:t>Seseorang pakar harus mampu melakukan kegiatan-kegiatan berikut:</a:t>
            </a:r>
          </a:p>
          <a:p>
            <a:pPr>
              <a:buFont typeface="Wingdings" panose="05000000000000000000" pitchFamily="2" charset="2"/>
              <a:buChar char="Ø"/>
            </a:pPr>
            <a:r>
              <a:rPr lang="id-ID" sz="2400" dirty="0"/>
              <a:t>Mengenali dan memformulasikan permasalahan</a:t>
            </a:r>
          </a:p>
          <a:p>
            <a:pPr>
              <a:buFont typeface="Wingdings" panose="05000000000000000000" pitchFamily="2" charset="2"/>
              <a:buChar char="Ø"/>
            </a:pPr>
            <a:r>
              <a:rPr lang="id-ID" sz="2400" dirty="0"/>
              <a:t>Memecahkan permasalahan secara cepat dan tepat</a:t>
            </a:r>
          </a:p>
          <a:p>
            <a:pPr>
              <a:buFont typeface="Wingdings" panose="05000000000000000000" pitchFamily="2" charset="2"/>
              <a:buChar char="Ø"/>
            </a:pPr>
            <a:r>
              <a:rPr lang="id-ID" sz="2400" dirty="0"/>
              <a:t>Menerangkan pemecahannya</a:t>
            </a:r>
          </a:p>
          <a:p>
            <a:pPr>
              <a:buFont typeface="Wingdings" panose="05000000000000000000" pitchFamily="2" charset="2"/>
              <a:buChar char="Ø"/>
            </a:pPr>
            <a:r>
              <a:rPr lang="id-ID" sz="2400" dirty="0"/>
              <a:t>Belajar dari pengalaman</a:t>
            </a:r>
          </a:p>
          <a:p>
            <a:pPr>
              <a:buFont typeface="Wingdings" panose="05000000000000000000" pitchFamily="2" charset="2"/>
              <a:buChar char="Ø"/>
            </a:pPr>
            <a:r>
              <a:rPr lang="id-ID" sz="2400" dirty="0"/>
              <a:t>Merekstruturisasi pengetahuan</a:t>
            </a:r>
          </a:p>
          <a:p>
            <a:pPr>
              <a:buFont typeface="Wingdings" panose="05000000000000000000" pitchFamily="2" charset="2"/>
              <a:buChar char="Ø"/>
            </a:pPr>
            <a:r>
              <a:rPr lang="id-ID" sz="2400" dirty="0"/>
              <a:t>Memecahkan aturan-aturan</a:t>
            </a:r>
          </a:p>
          <a:p>
            <a:pPr>
              <a:buFont typeface="Wingdings" panose="05000000000000000000" pitchFamily="2" charset="2"/>
              <a:buChar char="Ø"/>
            </a:pPr>
            <a:r>
              <a:rPr lang="id-ID" sz="2400" dirty="0"/>
              <a:t>Menentukan relevansi</a:t>
            </a:r>
          </a:p>
          <a:p>
            <a:endParaRPr lang="id-ID" sz="2800" dirty="0"/>
          </a:p>
        </p:txBody>
      </p:sp>
    </p:spTree>
    <p:extLst>
      <p:ext uri="{BB962C8B-B14F-4D97-AF65-F5344CB8AC3E}">
        <p14:creationId xmlns:p14="http://schemas.microsoft.com/office/powerpoint/2010/main" val="3270062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3. </a:t>
            </a:r>
            <a:r>
              <a:rPr lang="id-ID" dirty="0">
                <a:latin typeface="Baskerville Old Face" pitchFamily="18" charset="0"/>
              </a:rPr>
              <a:t>Pemindahan Kepakaran (</a:t>
            </a:r>
            <a:r>
              <a:rPr lang="id-ID" i="1" dirty="0">
                <a:latin typeface="Baskerville Old Face" pitchFamily="18" charset="0"/>
              </a:rPr>
              <a:t>Transferring</a:t>
            </a:r>
            <a:r>
              <a:rPr lang="id-ID" dirty="0">
                <a:latin typeface="Baskerville Old Face" pitchFamily="18" charset="0"/>
              </a:rPr>
              <a:t> </a:t>
            </a:r>
            <a:r>
              <a:rPr lang="id-ID" i="1" dirty="0">
                <a:latin typeface="Baskerville Old Face" pitchFamily="18" charset="0"/>
              </a:rPr>
              <a:t>Expertise</a:t>
            </a:r>
            <a:r>
              <a:rPr lang="id-ID" dirty="0">
                <a:latin typeface="Baskerville Old Face" pitchFamily="18" charset="0"/>
              </a:rPr>
              <a:t>)</a:t>
            </a:r>
          </a:p>
        </p:txBody>
      </p:sp>
      <p:sp>
        <p:nvSpPr>
          <p:cNvPr id="3" name="Content Placeholder 2"/>
          <p:cNvSpPr>
            <a:spLocks noGrp="1"/>
          </p:cNvSpPr>
          <p:nvPr>
            <p:ph idx="1"/>
          </p:nvPr>
        </p:nvSpPr>
        <p:spPr/>
        <p:txBody>
          <a:bodyPr/>
          <a:lstStyle/>
          <a:p>
            <a:pPr marL="0" indent="0">
              <a:buNone/>
            </a:pPr>
            <a:endParaRPr lang="id-ID" sz="2800" dirty="0"/>
          </a:p>
          <a:p>
            <a:pPr marL="0" indent="0">
              <a:buNone/>
            </a:pPr>
            <a:r>
              <a:rPr lang="id-ID" sz="2800" dirty="0"/>
              <a:t>Proses ini melibatkan empat kegiatan, yaitu:</a:t>
            </a:r>
          </a:p>
          <a:p>
            <a:pPr>
              <a:buFont typeface="Wingdings" panose="05000000000000000000" pitchFamily="2" charset="2"/>
              <a:buChar char="Ø"/>
            </a:pPr>
            <a:r>
              <a:rPr lang="id-ID" sz="2800" dirty="0"/>
              <a:t>Akuisisi pengetahuan (dari pakar atau sumber lain)</a:t>
            </a:r>
          </a:p>
          <a:p>
            <a:pPr>
              <a:buFont typeface="Wingdings" panose="05000000000000000000" pitchFamily="2" charset="2"/>
              <a:buChar char="Ø"/>
            </a:pPr>
            <a:r>
              <a:rPr lang="id-ID" sz="2800" dirty="0"/>
              <a:t>Representasi pengetahuan (pada komputer)</a:t>
            </a:r>
          </a:p>
          <a:p>
            <a:pPr>
              <a:buFont typeface="Wingdings" panose="05000000000000000000" pitchFamily="2" charset="2"/>
              <a:buChar char="Ø"/>
            </a:pPr>
            <a:r>
              <a:rPr lang="id-ID" sz="2800" dirty="0"/>
              <a:t>Inferensi pengetahuan</a:t>
            </a:r>
          </a:p>
          <a:p>
            <a:pPr>
              <a:buFont typeface="Wingdings" panose="05000000000000000000" pitchFamily="2" charset="2"/>
              <a:buChar char="Ø"/>
            </a:pPr>
            <a:r>
              <a:rPr lang="id-ID" sz="2800" dirty="0"/>
              <a:t>Pemindahan pengetahuan ke pengguna</a:t>
            </a:r>
          </a:p>
        </p:txBody>
      </p:sp>
    </p:spTree>
    <p:extLst>
      <p:ext uri="{BB962C8B-B14F-4D97-AF65-F5344CB8AC3E}">
        <p14:creationId xmlns:p14="http://schemas.microsoft.com/office/powerpoint/2010/main" val="3270062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4. </a:t>
            </a:r>
            <a:r>
              <a:rPr lang="id-ID" dirty="0">
                <a:latin typeface="Baskerville Old Face" pitchFamily="18" charset="0"/>
              </a:rPr>
              <a:t>Inferensi (</a:t>
            </a:r>
            <a:r>
              <a:rPr lang="id-ID" i="1" dirty="0">
                <a:latin typeface="Baskerville Old Face" pitchFamily="18" charset="0"/>
              </a:rPr>
              <a:t>Inferencing</a:t>
            </a:r>
            <a:r>
              <a:rPr lang="id-ID" dirty="0">
                <a:latin typeface="Baskerville Old Face" pitchFamily="18" charset="0"/>
              </a:rPr>
              <a:t>)</a:t>
            </a:r>
          </a:p>
        </p:txBody>
      </p:sp>
      <p:sp>
        <p:nvSpPr>
          <p:cNvPr id="3" name="Content Placeholder 2"/>
          <p:cNvSpPr>
            <a:spLocks noGrp="1"/>
          </p:cNvSpPr>
          <p:nvPr>
            <p:ph idx="1"/>
          </p:nvPr>
        </p:nvSpPr>
        <p:spPr>
          <a:xfrm>
            <a:off x="457200" y="1844824"/>
            <a:ext cx="8229600" cy="4281339"/>
          </a:xfrm>
        </p:spPr>
        <p:txBody>
          <a:bodyPr/>
          <a:lstStyle/>
          <a:p>
            <a:pPr>
              <a:buFont typeface="Wingdings" panose="05000000000000000000" pitchFamily="2" charset="2"/>
              <a:buChar char="Ø"/>
            </a:pPr>
            <a:r>
              <a:rPr lang="id-ID" sz="2800" dirty="0"/>
              <a:t>Adalah sebuah prosedur (program) yang mempunyai kemampuan dalam melakukan penalaran.</a:t>
            </a:r>
          </a:p>
          <a:p>
            <a:pPr>
              <a:buFont typeface="Wingdings" panose="05000000000000000000" pitchFamily="2" charset="2"/>
              <a:buChar char="Ø"/>
            </a:pPr>
            <a:r>
              <a:rPr lang="id-ID" sz="2800" dirty="0"/>
              <a:t>Inferensi ditampilkan pada suatu komponen yang disebut mesin inferensi mencakup prosedur-prosedur mengenai pemecahan masalah.</a:t>
            </a:r>
          </a:p>
          <a:p>
            <a:pPr>
              <a:buFont typeface="Wingdings" panose="05000000000000000000" pitchFamily="2" charset="2"/>
              <a:buChar char="Ø"/>
            </a:pPr>
            <a:r>
              <a:rPr lang="id-ID" sz="2800" dirty="0"/>
              <a:t>Tugas mesin inferensi adalah mengambil kesimpulan berdasarkan basis pengetahuan yang dimilikinya.</a:t>
            </a:r>
          </a:p>
        </p:txBody>
      </p:sp>
    </p:spTree>
    <p:extLst>
      <p:ext uri="{BB962C8B-B14F-4D97-AF65-F5344CB8AC3E}">
        <p14:creationId xmlns:p14="http://schemas.microsoft.com/office/powerpoint/2010/main" val="3270062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5. </a:t>
            </a:r>
            <a:r>
              <a:rPr lang="id-ID" dirty="0">
                <a:latin typeface="Baskerville Old Face" pitchFamily="18" charset="0"/>
              </a:rPr>
              <a:t>Aturan-Aturan (</a:t>
            </a:r>
            <a:r>
              <a:rPr lang="id-ID" i="1" dirty="0">
                <a:latin typeface="Baskerville Old Face" pitchFamily="18" charset="0"/>
              </a:rPr>
              <a:t>Rule</a:t>
            </a:r>
            <a:r>
              <a:rPr lang="id-ID" dirty="0">
                <a:latin typeface="Baskerville Old Face" pitchFamily="18" charset="0"/>
              </a:rPr>
              <a:t>)</a:t>
            </a:r>
          </a:p>
        </p:txBody>
      </p:sp>
      <p:sp>
        <p:nvSpPr>
          <p:cNvPr id="3" name="Content Placeholder 2"/>
          <p:cNvSpPr>
            <a:spLocks noGrp="1"/>
          </p:cNvSpPr>
          <p:nvPr>
            <p:ph idx="1"/>
          </p:nvPr>
        </p:nvSpPr>
        <p:spPr>
          <a:xfrm>
            <a:off x="457200" y="1844824"/>
            <a:ext cx="8229600" cy="4281339"/>
          </a:xfrm>
        </p:spPr>
        <p:txBody>
          <a:bodyPr/>
          <a:lstStyle/>
          <a:p>
            <a:pPr>
              <a:buFont typeface="Wingdings" panose="05000000000000000000" pitchFamily="2" charset="2"/>
              <a:buChar char="Ø"/>
            </a:pPr>
            <a:r>
              <a:rPr lang="id-ID" sz="2800" dirty="0"/>
              <a:t>Kebanyakan sistem pakar komersial adalah sistem yang berbasis rule (</a:t>
            </a:r>
            <a:r>
              <a:rPr lang="id-ID" sz="2800" i="1" dirty="0"/>
              <a:t>rule-based systems</a:t>
            </a:r>
            <a:r>
              <a:rPr lang="id-ID" sz="2800" dirty="0"/>
              <a:t>) yaitu pengetahuan disimpan terutama dalam bentuk rule, sebagai prosedur-prosedur pemecahan masalah.</a:t>
            </a:r>
          </a:p>
        </p:txBody>
      </p:sp>
    </p:spTree>
    <p:extLst>
      <p:ext uri="{BB962C8B-B14F-4D97-AF65-F5344CB8AC3E}">
        <p14:creationId xmlns:p14="http://schemas.microsoft.com/office/powerpoint/2010/main" val="361424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6. </a:t>
            </a:r>
            <a:r>
              <a:rPr lang="id-ID" dirty="0">
                <a:latin typeface="Baskerville Old Face" pitchFamily="18" charset="0"/>
              </a:rPr>
              <a:t>Kemampuan Menjelaskan (</a:t>
            </a:r>
            <a:r>
              <a:rPr lang="id-ID" i="1" dirty="0">
                <a:latin typeface="Baskerville Old Face" pitchFamily="18" charset="0"/>
              </a:rPr>
              <a:t>Explanation Capability</a:t>
            </a:r>
            <a:r>
              <a:rPr lang="id-ID" dirty="0">
                <a:latin typeface="Baskerville Old Face" pitchFamily="18" charset="0"/>
              </a:rPr>
              <a:t>)</a:t>
            </a:r>
          </a:p>
        </p:txBody>
      </p:sp>
      <p:sp>
        <p:nvSpPr>
          <p:cNvPr id="3" name="Content Placeholder 2"/>
          <p:cNvSpPr>
            <a:spLocks noGrp="1"/>
          </p:cNvSpPr>
          <p:nvPr>
            <p:ph idx="1"/>
          </p:nvPr>
        </p:nvSpPr>
        <p:spPr/>
        <p:txBody>
          <a:bodyPr/>
          <a:lstStyle/>
          <a:p>
            <a:endParaRPr lang="id-ID" sz="2800" dirty="0"/>
          </a:p>
          <a:p>
            <a:r>
              <a:rPr lang="id-ID" sz="2800" dirty="0"/>
              <a:t>Fasilitas lain dari sistem pakar adalah kemampuannya untuk menjelaskan saran atau rekomendasi yang diberikannya.</a:t>
            </a:r>
          </a:p>
          <a:p>
            <a:r>
              <a:rPr lang="id-ID" sz="2800" dirty="0"/>
              <a:t>Penjelasan dilakukan dalam subsistem yang disebut subsistem penjelasan (</a:t>
            </a:r>
            <a:r>
              <a:rPr lang="id-ID" sz="2800" i="1" dirty="0"/>
              <a:t>explanation</a:t>
            </a:r>
            <a:r>
              <a:rPr lang="id-ID" sz="2800" dirty="0"/>
              <a:t>)</a:t>
            </a:r>
          </a:p>
          <a:p>
            <a:r>
              <a:rPr lang="id-ID" sz="2800" dirty="0"/>
              <a:t>Bagian dari sistem ini memungkinkan sistem untuk memeriksa penalaran yang dibuatnya sendiri dan menjelaskan operasi-operasinya.</a:t>
            </a:r>
          </a:p>
        </p:txBody>
      </p:sp>
    </p:spTree>
    <p:extLst>
      <p:ext uri="{BB962C8B-B14F-4D97-AF65-F5344CB8AC3E}">
        <p14:creationId xmlns:p14="http://schemas.microsoft.com/office/powerpoint/2010/main" val="3614248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skerville Old Face" pitchFamily="18" charset="0"/>
              </a:rPr>
              <a:t>6. </a:t>
            </a:r>
            <a:r>
              <a:rPr lang="id-ID" dirty="0">
                <a:latin typeface="Baskerville Old Face" pitchFamily="18" charset="0"/>
              </a:rPr>
              <a:t>Kemampuan Menjelaskan (</a:t>
            </a:r>
            <a:r>
              <a:rPr lang="id-ID" i="1" dirty="0">
                <a:latin typeface="Baskerville Old Face" pitchFamily="18" charset="0"/>
              </a:rPr>
              <a:t>Explanation Capability</a:t>
            </a:r>
            <a:r>
              <a:rPr lang="id-ID" dirty="0">
                <a:latin typeface="Baskerville Old Face" pitchFamily="18" charset="0"/>
              </a:rPr>
              <a:t>)</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5511396"/>
              </p:ext>
            </p:extLst>
          </p:nvPr>
        </p:nvGraphicFramePr>
        <p:xfrm>
          <a:off x="457200" y="1772816"/>
          <a:ext cx="8229600" cy="4668520"/>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id-ID" dirty="0"/>
                        <a:t>Sistem Konvensional</a:t>
                      </a:r>
                    </a:p>
                  </a:txBody>
                  <a:tcPr/>
                </a:tc>
                <a:tc>
                  <a:txBody>
                    <a:bodyPr/>
                    <a:lstStyle/>
                    <a:p>
                      <a:r>
                        <a:rPr lang="id-ID" dirty="0"/>
                        <a:t>Sistem Pakar</a:t>
                      </a:r>
                    </a:p>
                  </a:txBody>
                  <a:tcPr/>
                </a:tc>
                <a:extLst>
                  <a:ext uri="{0D108BD9-81ED-4DB2-BD59-A6C34878D82A}">
                    <a16:rowId xmlns:a16="http://schemas.microsoft.com/office/drawing/2014/main" val="10000"/>
                  </a:ext>
                </a:extLst>
              </a:tr>
              <a:tr h="370840">
                <a:tc>
                  <a:txBody>
                    <a:bodyPr/>
                    <a:lstStyle/>
                    <a:p>
                      <a:r>
                        <a:rPr lang="id-ID" dirty="0"/>
                        <a:t>Informasi</a:t>
                      </a:r>
                      <a:r>
                        <a:rPr lang="id-ID" baseline="0" dirty="0"/>
                        <a:t> dan pemrosesannya biasanya digabungkan dalam satu program</a:t>
                      </a:r>
                      <a:endParaRPr lang="id-ID" dirty="0"/>
                    </a:p>
                  </a:txBody>
                  <a:tcPr/>
                </a:tc>
                <a:tc>
                  <a:txBody>
                    <a:bodyPr/>
                    <a:lstStyle/>
                    <a:p>
                      <a:r>
                        <a:rPr lang="id-ID" dirty="0"/>
                        <a:t>Basis pengetahuan dipisahkan secara jelas dengan mekanisme inferensi</a:t>
                      </a:r>
                    </a:p>
                  </a:txBody>
                  <a:tcPr/>
                </a:tc>
                <a:extLst>
                  <a:ext uri="{0D108BD9-81ED-4DB2-BD59-A6C34878D82A}">
                    <a16:rowId xmlns:a16="http://schemas.microsoft.com/office/drawing/2014/main" val="10001"/>
                  </a:ext>
                </a:extLst>
              </a:tr>
              <a:tr h="370840">
                <a:tc>
                  <a:txBody>
                    <a:bodyPr/>
                    <a:lstStyle/>
                    <a:p>
                      <a:r>
                        <a:rPr lang="id-ID" dirty="0"/>
                        <a:t>Program tidak membuat kesalahan (yang membuat kesalahan: pemrograman atau pengguna)</a:t>
                      </a:r>
                    </a:p>
                  </a:txBody>
                  <a:tcPr/>
                </a:tc>
                <a:tc>
                  <a:txBody>
                    <a:bodyPr/>
                    <a:lstStyle/>
                    <a:p>
                      <a:r>
                        <a:rPr lang="id-ID" dirty="0"/>
                        <a:t>Program dapat berbuat kesalahan</a:t>
                      </a:r>
                    </a:p>
                  </a:txBody>
                  <a:tcPr/>
                </a:tc>
                <a:extLst>
                  <a:ext uri="{0D108BD9-81ED-4DB2-BD59-A6C34878D82A}">
                    <a16:rowId xmlns:a16="http://schemas.microsoft.com/office/drawing/2014/main" val="10002"/>
                  </a:ext>
                </a:extLst>
              </a:tr>
              <a:tr h="370840">
                <a:tc>
                  <a:txBody>
                    <a:bodyPr/>
                    <a:lstStyle/>
                    <a:p>
                      <a:r>
                        <a:rPr lang="id-ID" dirty="0"/>
                        <a:t>Biasanya tidak menjelaskan mengapa data masukan diperlukan atau bagaimana output dihasilkan</a:t>
                      </a:r>
                    </a:p>
                  </a:txBody>
                  <a:tcPr/>
                </a:tc>
                <a:tc>
                  <a:txBody>
                    <a:bodyPr/>
                    <a:lstStyle/>
                    <a:p>
                      <a:r>
                        <a:rPr lang="id-ID" dirty="0"/>
                        <a:t>Penjelasan merupakan bagian terpenting</a:t>
                      </a:r>
                      <a:r>
                        <a:rPr lang="id-ID" baseline="0" dirty="0"/>
                        <a:t> dari semua sistem pakar</a:t>
                      </a:r>
                      <a:endParaRPr lang="id-ID" dirty="0"/>
                    </a:p>
                  </a:txBody>
                  <a:tcPr/>
                </a:tc>
                <a:extLst>
                  <a:ext uri="{0D108BD9-81ED-4DB2-BD59-A6C34878D82A}">
                    <a16:rowId xmlns:a16="http://schemas.microsoft.com/office/drawing/2014/main" val="10003"/>
                  </a:ext>
                </a:extLst>
              </a:tr>
              <a:tr h="370840">
                <a:tc>
                  <a:txBody>
                    <a:bodyPr/>
                    <a:lstStyle/>
                    <a:p>
                      <a:r>
                        <a:rPr lang="id-ID" dirty="0"/>
                        <a:t>Perubahan program sangat menyulitkan</a:t>
                      </a:r>
                    </a:p>
                  </a:txBody>
                  <a:tcPr/>
                </a:tc>
                <a:tc>
                  <a:txBody>
                    <a:bodyPr/>
                    <a:lstStyle/>
                    <a:p>
                      <a:r>
                        <a:rPr lang="id-ID" dirty="0"/>
                        <a:t>Perubahan dalam aturan-aturan mudah untuk dilakukan</a:t>
                      </a:r>
                    </a:p>
                  </a:txBody>
                  <a:tcPr/>
                </a:tc>
                <a:extLst>
                  <a:ext uri="{0D108BD9-81ED-4DB2-BD59-A6C34878D82A}">
                    <a16:rowId xmlns:a16="http://schemas.microsoft.com/office/drawing/2014/main" val="10004"/>
                  </a:ext>
                </a:extLst>
              </a:tr>
              <a:tr h="370840">
                <a:tc>
                  <a:txBody>
                    <a:bodyPr/>
                    <a:lstStyle/>
                    <a:p>
                      <a:r>
                        <a:rPr lang="id-ID" dirty="0"/>
                        <a:t>Sistem hanya bisa beroperasi setelah lengkap atau selesai</a:t>
                      </a:r>
                    </a:p>
                  </a:txBody>
                  <a:tcPr/>
                </a:tc>
                <a:tc>
                  <a:txBody>
                    <a:bodyPr/>
                    <a:lstStyle/>
                    <a:p>
                      <a:r>
                        <a:rPr lang="id-ID" dirty="0"/>
                        <a:t>Sistem dapat beroperasi hanya dengan aturan-aturan yang sedikit (sebagai prototipe awal)</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26258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US" sz="3600" dirty="0">
                <a:latin typeface="Baskerville Old Face" pitchFamily="18" charset="0"/>
              </a:rPr>
              <a:t>6. </a:t>
            </a:r>
            <a:r>
              <a:rPr lang="id-ID" sz="3600" dirty="0">
                <a:latin typeface="Baskerville Old Face" pitchFamily="18" charset="0"/>
              </a:rPr>
              <a:t>Kemampuan Menjelaskan </a:t>
            </a:r>
            <a:br>
              <a:rPr lang="id-ID" sz="3600" dirty="0">
                <a:latin typeface="Baskerville Old Face" pitchFamily="18" charset="0"/>
              </a:rPr>
            </a:br>
            <a:r>
              <a:rPr lang="id-ID" sz="3600" dirty="0">
                <a:latin typeface="Baskerville Old Face" pitchFamily="18" charset="0"/>
              </a:rPr>
              <a:t>(</a:t>
            </a:r>
            <a:r>
              <a:rPr lang="id-ID" sz="3600" i="1" dirty="0">
                <a:latin typeface="Baskerville Old Face" pitchFamily="18" charset="0"/>
              </a:rPr>
              <a:t>Explanation Capability</a:t>
            </a:r>
            <a:r>
              <a:rPr lang="id-ID" sz="3600" dirty="0">
                <a:latin typeface="Baskerville Old Face" pitchFamily="18" charset="0"/>
              </a:rPr>
              <a:t>)</a:t>
            </a:r>
            <a:endParaRPr lang="id-ID"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3514443"/>
              </p:ext>
            </p:extLst>
          </p:nvPr>
        </p:nvGraphicFramePr>
        <p:xfrm>
          <a:off x="457200" y="1268760"/>
          <a:ext cx="8229600" cy="5135880"/>
        </p:xfrm>
        <a:graphic>
          <a:graphicData uri="http://schemas.openxmlformats.org/drawingml/2006/table">
            <a:tbl>
              <a:tblPr firstRow="1" bandRow="1">
                <a:tableStyleId>{93296810-A885-4BE3-A3E7-6D5BEEA58F35}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id-ID" dirty="0"/>
                        <a:t>Sistem Konvensional</a:t>
                      </a:r>
                    </a:p>
                  </a:txBody>
                  <a:tcPr/>
                </a:tc>
                <a:tc>
                  <a:txBody>
                    <a:bodyPr/>
                    <a:lstStyle/>
                    <a:p>
                      <a:r>
                        <a:rPr lang="id-ID" dirty="0"/>
                        <a:t>Sistem Pakar</a:t>
                      </a:r>
                    </a:p>
                  </a:txBody>
                  <a:tcPr/>
                </a:tc>
                <a:extLst>
                  <a:ext uri="{0D108BD9-81ED-4DB2-BD59-A6C34878D82A}">
                    <a16:rowId xmlns:a16="http://schemas.microsoft.com/office/drawing/2014/main" val="10000"/>
                  </a:ext>
                </a:extLst>
              </a:tr>
              <a:tr h="370840">
                <a:tc>
                  <a:txBody>
                    <a:bodyPr/>
                    <a:lstStyle/>
                    <a:p>
                      <a:r>
                        <a:rPr lang="id-ID" dirty="0"/>
                        <a:t>Ekseskusi dilakukan langkah demi langkah (algoritma)</a:t>
                      </a:r>
                    </a:p>
                  </a:txBody>
                  <a:tcPr/>
                </a:tc>
                <a:tc>
                  <a:txBody>
                    <a:bodyPr/>
                    <a:lstStyle/>
                    <a:p>
                      <a:r>
                        <a:rPr lang="id-ID" dirty="0"/>
                        <a:t>Eksekusi dilakukan dengan menggunakan heuristik dan logika pada seluruh basis pengetahuan</a:t>
                      </a:r>
                    </a:p>
                  </a:txBody>
                  <a:tcPr/>
                </a:tc>
                <a:extLst>
                  <a:ext uri="{0D108BD9-81ED-4DB2-BD59-A6C34878D82A}">
                    <a16:rowId xmlns:a16="http://schemas.microsoft.com/office/drawing/2014/main" val="10001"/>
                  </a:ext>
                </a:extLst>
              </a:tr>
              <a:tr h="370840">
                <a:tc>
                  <a:txBody>
                    <a:bodyPr/>
                    <a:lstStyle/>
                    <a:p>
                      <a:r>
                        <a:rPr lang="id-ID" dirty="0"/>
                        <a:t>Perlu informasi lengkap agar bisa beroperasi</a:t>
                      </a:r>
                    </a:p>
                  </a:txBody>
                  <a:tcPr/>
                </a:tc>
                <a:tc>
                  <a:txBody>
                    <a:bodyPr/>
                    <a:lstStyle/>
                    <a:p>
                      <a:r>
                        <a:rPr lang="id-ID" dirty="0"/>
                        <a:t>Dapat</a:t>
                      </a:r>
                      <a:r>
                        <a:rPr lang="id-ID" baseline="0" dirty="0"/>
                        <a:t> beroperasi dengan informasi yang tidak lengkap atau mengandung ketidakpuasan</a:t>
                      </a:r>
                      <a:endParaRPr lang="id-ID" dirty="0"/>
                    </a:p>
                  </a:txBody>
                  <a:tcPr/>
                </a:tc>
                <a:extLst>
                  <a:ext uri="{0D108BD9-81ED-4DB2-BD59-A6C34878D82A}">
                    <a16:rowId xmlns:a16="http://schemas.microsoft.com/office/drawing/2014/main" val="10002"/>
                  </a:ext>
                </a:extLst>
              </a:tr>
              <a:tr h="370840">
                <a:tc>
                  <a:txBody>
                    <a:bodyPr/>
                    <a:lstStyle/>
                    <a:p>
                      <a:r>
                        <a:rPr lang="id-ID" dirty="0"/>
                        <a:t>Manipulasi efektif dari basis yang besar</a:t>
                      </a:r>
                    </a:p>
                  </a:txBody>
                  <a:tcPr/>
                </a:tc>
                <a:tc>
                  <a:txBody>
                    <a:bodyPr/>
                    <a:lstStyle/>
                    <a:p>
                      <a:r>
                        <a:rPr lang="id-ID" dirty="0"/>
                        <a:t>Manipulasi efektif dari basis pengetahuan yang besar</a:t>
                      </a:r>
                    </a:p>
                  </a:txBody>
                  <a:tcPr/>
                </a:tc>
                <a:extLst>
                  <a:ext uri="{0D108BD9-81ED-4DB2-BD59-A6C34878D82A}">
                    <a16:rowId xmlns:a16="http://schemas.microsoft.com/office/drawing/2014/main" val="10003"/>
                  </a:ext>
                </a:extLst>
              </a:tr>
              <a:tr h="370840">
                <a:tc>
                  <a:txBody>
                    <a:bodyPr/>
                    <a:lstStyle/>
                    <a:p>
                      <a:r>
                        <a:rPr lang="id-ID" dirty="0"/>
                        <a:t>Menggunakan data</a:t>
                      </a:r>
                    </a:p>
                  </a:txBody>
                  <a:tcPr/>
                </a:tc>
                <a:tc>
                  <a:txBody>
                    <a:bodyPr/>
                    <a:lstStyle/>
                    <a:p>
                      <a:r>
                        <a:rPr lang="id-ID" dirty="0"/>
                        <a:t>Menggunakan pengetahuan</a:t>
                      </a:r>
                    </a:p>
                  </a:txBody>
                  <a:tcPr/>
                </a:tc>
                <a:extLst>
                  <a:ext uri="{0D108BD9-81ED-4DB2-BD59-A6C34878D82A}">
                    <a16:rowId xmlns:a16="http://schemas.microsoft.com/office/drawing/2014/main" val="10004"/>
                  </a:ext>
                </a:extLst>
              </a:tr>
              <a:tr h="370840">
                <a:tc>
                  <a:txBody>
                    <a:bodyPr/>
                    <a:lstStyle/>
                    <a:p>
                      <a:r>
                        <a:rPr lang="id-ID" dirty="0"/>
                        <a:t>Tujuan utama efisiensi</a:t>
                      </a:r>
                    </a:p>
                  </a:txBody>
                  <a:tcPr/>
                </a:tc>
                <a:tc>
                  <a:txBody>
                    <a:bodyPr/>
                    <a:lstStyle/>
                    <a:p>
                      <a:r>
                        <a:rPr lang="id-ID" dirty="0"/>
                        <a:t>Tujuan utama efektivitas</a:t>
                      </a:r>
                    </a:p>
                  </a:txBody>
                  <a:tcPr/>
                </a:tc>
                <a:extLst>
                  <a:ext uri="{0D108BD9-81ED-4DB2-BD59-A6C34878D82A}">
                    <a16:rowId xmlns:a16="http://schemas.microsoft.com/office/drawing/2014/main" val="10005"/>
                  </a:ext>
                </a:extLst>
              </a:tr>
              <a:tr h="370840">
                <a:tc>
                  <a:txBody>
                    <a:bodyPr/>
                    <a:lstStyle/>
                    <a:p>
                      <a:r>
                        <a:rPr lang="id-ID" dirty="0"/>
                        <a:t>Mudah berurusan dengan data kuantitatif</a:t>
                      </a:r>
                    </a:p>
                  </a:txBody>
                  <a:tcPr/>
                </a:tc>
                <a:tc>
                  <a:txBody>
                    <a:bodyPr/>
                    <a:lstStyle/>
                    <a:p>
                      <a:r>
                        <a:rPr lang="id-ID" dirty="0"/>
                        <a:t>Mudah berurusan dengan data kualitatif</a:t>
                      </a:r>
                    </a:p>
                  </a:txBody>
                  <a:tcPr/>
                </a:tc>
                <a:extLst>
                  <a:ext uri="{0D108BD9-81ED-4DB2-BD59-A6C34878D82A}">
                    <a16:rowId xmlns:a16="http://schemas.microsoft.com/office/drawing/2014/main" val="10006"/>
                  </a:ext>
                </a:extLst>
              </a:tr>
              <a:tr h="370840">
                <a:tc>
                  <a:txBody>
                    <a:bodyPr/>
                    <a:lstStyle/>
                    <a:p>
                      <a:r>
                        <a:rPr lang="id-ID" dirty="0"/>
                        <a:t>Menangkap,</a:t>
                      </a:r>
                      <a:r>
                        <a:rPr lang="id-ID" baseline="0" dirty="0"/>
                        <a:t> menambah dan mendistribusikan akses ke data numerik atau informasi</a:t>
                      </a:r>
                      <a:endParaRPr lang="id-ID" dirty="0"/>
                    </a:p>
                  </a:txBody>
                  <a:tcPr/>
                </a:tc>
                <a:tc>
                  <a:txBody>
                    <a:bodyPr/>
                    <a:lstStyle/>
                    <a:p>
                      <a:r>
                        <a:rPr lang="id-ID" dirty="0"/>
                        <a:t>Menangkap, menambah dan mendistribusikan akses ke pertimbangan dan pengetahuan</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44866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p>
        </p:txBody>
      </p:sp>
      <p:pic>
        <p:nvPicPr>
          <p:cNvPr id="1028" name="Picture 4" descr="http://news.palcomtech.com/wp-content/uploads/2013/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84783"/>
            <a:ext cx="5472608" cy="508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248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a:xfrm>
            <a:off x="457200" y="1844824"/>
            <a:ext cx="8229600" cy="4281339"/>
          </a:xfrm>
        </p:spPr>
        <p:txBody>
          <a:bodyPr/>
          <a:lstStyle/>
          <a:p>
            <a:pPr marL="0" indent="0">
              <a:buNone/>
            </a:pPr>
            <a:r>
              <a:rPr lang="id-ID" sz="2400" dirty="0"/>
              <a:t>Keterangan:</a:t>
            </a:r>
          </a:p>
          <a:p>
            <a:pPr marL="514350" indent="-514350">
              <a:buAutoNum type="arabicPeriod"/>
            </a:pPr>
            <a:r>
              <a:rPr lang="id-ID" sz="2400" dirty="0"/>
              <a:t>Akuisis Pengetahuan</a:t>
            </a:r>
          </a:p>
          <a:p>
            <a:pPr marL="514350" indent="-514350">
              <a:buAutoNum type="arabicPeriod"/>
            </a:pPr>
            <a:r>
              <a:rPr lang="id-ID" sz="2400" dirty="0"/>
              <a:t>Basis Pengetahuan</a:t>
            </a:r>
          </a:p>
          <a:p>
            <a:pPr marL="514350" indent="-514350">
              <a:buAutoNum type="arabicPeriod"/>
            </a:pPr>
            <a:r>
              <a:rPr lang="id-ID" sz="2400" dirty="0"/>
              <a:t>Mesin inferensi</a:t>
            </a:r>
          </a:p>
          <a:p>
            <a:pPr marL="514350" indent="-514350">
              <a:buAutoNum type="arabicPeriod"/>
            </a:pPr>
            <a:r>
              <a:rPr lang="id-ID" sz="2400" dirty="0"/>
              <a:t>Daerah kerja (</a:t>
            </a:r>
            <a:r>
              <a:rPr lang="id-ID" sz="2400" i="1" dirty="0"/>
              <a:t>blackboard</a:t>
            </a:r>
            <a:r>
              <a:rPr lang="id-ID" sz="2400" dirty="0"/>
              <a:t>)</a:t>
            </a:r>
          </a:p>
          <a:p>
            <a:pPr marL="514350" indent="-514350">
              <a:buAutoNum type="arabicPeriod"/>
            </a:pPr>
            <a:r>
              <a:rPr lang="id-ID" sz="2400" dirty="0"/>
              <a:t>Antarmuka Pengguna</a:t>
            </a:r>
          </a:p>
          <a:p>
            <a:pPr marL="514350" indent="-514350">
              <a:buAutoNum type="arabicPeriod"/>
            </a:pPr>
            <a:r>
              <a:rPr lang="id-ID" sz="2400" dirty="0"/>
              <a:t>Subsistem penjelasan</a:t>
            </a:r>
          </a:p>
          <a:p>
            <a:pPr marL="514350" indent="-514350">
              <a:buAutoNum type="arabicPeriod"/>
            </a:pPr>
            <a:r>
              <a:rPr lang="id-ID" sz="2400" dirty="0"/>
              <a:t>Sistem perbaikan pengetahuan</a:t>
            </a:r>
          </a:p>
          <a:p>
            <a:pPr marL="514350" indent="-514350">
              <a:buAutoNum type="arabicPeriod"/>
            </a:pPr>
            <a:r>
              <a:rPr lang="id-ID" sz="2400" dirty="0"/>
              <a:t>pengguna</a:t>
            </a:r>
          </a:p>
          <a:p>
            <a:pPr marL="514350" indent="-514350">
              <a:buAutoNum type="arabicPeriod"/>
            </a:pPr>
            <a:endParaRPr lang="id-ID" dirty="0"/>
          </a:p>
        </p:txBody>
      </p:sp>
    </p:spTree>
    <p:extLst>
      <p:ext uri="{BB962C8B-B14F-4D97-AF65-F5344CB8AC3E}">
        <p14:creationId xmlns:p14="http://schemas.microsoft.com/office/powerpoint/2010/main" val="2104151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0" indent="0">
              <a:buNone/>
            </a:pPr>
            <a:r>
              <a:rPr lang="id-ID" sz="2400" dirty="0"/>
              <a:t>	Subsistem ini digunakan untuk memasukkan pengetahuan dari seorang pakar dengan cara merekayasa pengetahuan agar bisa diproses oleh komputer dan menaruhnya ke dalam basis pengetahuan dengan format tertentu (dalam bentuk representasi pengetahuan).</a:t>
            </a:r>
          </a:p>
          <a:p>
            <a:pPr marL="0" indent="0">
              <a:buNone/>
            </a:pPr>
            <a:r>
              <a:rPr lang="id-ID" sz="2400" dirty="0"/>
              <a:t>	Sumber-sumber pengetahuan bisa diperoleh dari pakar, buku, dokumen multimedia, basis data, laporan riset khusus dan informasi yang terdapat di web.</a:t>
            </a:r>
          </a:p>
        </p:txBody>
      </p:sp>
    </p:spTree>
    <p:extLst>
      <p:ext uri="{BB962C8B-B14F-4D97-AF65-F5344CB8AC3E}">
        <p14:creationId xmlns:p14="http://schemas.microsoft.com/office/powerpoint/2010/main" val="314201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0" indent="0">
              <a:buNone/>
            </a:pPr>
            <a:r>
              <a:rPr lang="id-ID" sz="2400" dirty="0"/>
              <a:t>	Basis pengetahuan mengandung pengetahuan yang diperlukan untuk memahami, memformulasikan dan menyelesaikan masalah. Basis pengetahuan terdiri dari dua elemen dasar:</a:t>
            </a:r>
          </a:p>
          <a:p>
            <a:pPr marL="457200" indent="-457200">
              <a:buAutoNum type="alphaLcPeriod"/>
            </a:pPr>
            <a:r>
              <a:rPr lang="id-ID" sz="2400" dirty="0"/>
              <a:t>Fakta, misalnya situasi, kondisi atau permasalahan yang ada</a:t>
            </a:r>
          </a:p>
          <a:p>
            <a:pPr marL="457200" indent="-457200">
              <a:buAutoNum type="alphaLcPeriod"/>
            </a:pPr>
            <a:r>
              <a:rPr lang="id-ID" sz="2400" dirty="0"/>
              <a:t>Rule (aturan) untuk mengarahkan penggunaan pengetahuan dalam memecahkan masalah.</a:t>
            </a:r>
          </a:p>
        </p:txBody>
      </p:sp>
    </p:spTree>
    <p:extLst>
      <p:ext uri="{BB962C8B-B14F-4D97-AF65-F5344CB8AC3E}">
        <p14:creationId xmlns:p14="http://schemas.microsoft.com/office/powerpoint/2010/main" val="314201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0" indent="0">
              <a:buNone/>
            </a:pPr>
            <a:r>
              <a:rPr lang="id-ID" sz="2400" dirty="0"/>
              <a:t>	Adalah sebuah program yang berfungsi untuk memandu proses penalaran terhadap suatu kondisi berdasarkan pada basis pengetahuan yang ada, memanipulasi dan mengarahkan kaidah, model dan fakta yang disimpan dalam basis pengetahuan untuk mencapai solusi atau kesimpulan.</a:t>
            </a:r>
          </a:p>
        </p:txBody>
      </p:sp>
    </p:spTree>
    <p:extLst>
      <p:ext uri="{BB962C8B-B14F-4D97-AF65-F5344CB8AC3E}">
        <p14:creationId xmlns:p14="http://schemas.microsoft.com/office/powerpoint/2010/main" val="314201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0" indent="0">
              <a:buNone/>
            </a:pPr>
            <a:r>
              <a:rPr lang="id-ID" sz="2400" dirty="0"/>
              <a:t>	 Ada tiga teknik pengendalian yang digunakan yaitu </a:t>
            </a:r>
            <a:r>
              <a:rPr lang="en-US" sz="2400" dirty="0"/>
              <a:t>	</a:t>
            </a:r>
            <a:r>
              <a:rPr lang="id-ID" sz="2400" i="1" dirty="0"/>
              <a:t>forward chaining</a:t>
            </a:r>
            <a:r>
              <a:rPr lang="id-ID" sz="2400" dirty="0"/>
              <a:t>, </a:t>
            </a:r>
            <a:r>
              <a:rPr lang="id-ID" sz="2400" i="1" dirty="0"/>
              <a:t>backward chaining</a:t>
            </a:r>
            <a:r>
              <a:rPr lang="id-ID" sz="2400" dirty="0"/>
              <a:t>, dan gabungan </a:t>
            </a:r>
            <a:r>
              <a:rPr lang="en-US" sz="2400" dirty="0"/>
              <a:t>	</a:t>
            </a:r>
            <a:r>
              <a:rPr lang="id-ID" sz="2400" dirty="0"/>
              <a:t>dari kedua teknik tersebut</a:t>
            </a:r>
          </a:p>
        </p:txBody>
      </p:sp>
    </p:spTree>
    <p:extLst>
      <p:ext uri="{BB962C8B-B14F-4D97-AF65-F5344CB8AC3E}">
        <p14:creationId xmlns:p14="http://schemas.microsoft.com/office/powerpoint/2010/main" val="1770652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0" indent="0">
              <a:buNone/>
            </a:pPr>
            <a:r>
              <a:rPr lang="id-ID" sz="2400" dirty="0"/>
              <a:t>Untuk merekam hasil sementara yang akan dijadikan sebagai keputusan dan untuk menjelaskan sebuah masalah yang sedang terjadi.</a:t>
            </a:r>
          </a:p>
          <a:p>
            <a:pPr marL="0" indent="0">
              <a:buNone/>
            </a:pPr>
            <a:r>
              <a:rPr lang="id-ID" sz="2400" dirty="0"/>
              <a:t>Sistem pakar membutuhkan </a:t>
            </a:r>
            <a:r>
              <a:rPr lang="id-ID" sz="2400" i="1" dirty="0"/>
              <a:t>blackboard</a:t>
            </a:r>
            <a:r>
              <a:rPr lang="id-ID" sz="2400" dirty="0"/>
              <a:t> yaitu area pada memori yang berfungsi sebagai basis data.</a:t>
            </a:r>
          </a:p>
          <a:p>
            <a:pPr marL="0" indent="0">
              <a:buNone/>
            </a:pPr>
            <a:endParaRPr lang="id-ID" dirty="0"/>
          </a:p>
        </p:txBody>
      </p:sp>
    </p:spTree>
    <p:extLst>
      <p:ext uri="{BB962C8B-B14F-4D97-AF65-F5344CB8AC3E}">
        <p14:creationId xmlns:p14="http://schemas.microsoft.com/office/powerpoint/2010/main" val="314201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0" indent="0">
              <a:buNone/>
            </a:pPr>
            <a:r>
              <a:rPr lang="id-ID" sz="2400" dirty="0"/>
              <a:t>Tiga tipe keputusan yang dapat direkam pada blackboard, yaitu:</a:t>
            </a:r>
          </a:p>
          <a:p>
            <a:pPr marL="514350" indent="-514350">
              <a:buAutoNum type="alphaLcPeriod"/>
            </a:pPr>
            <a:r>
              <a:rPr lang="id-ID" sz="2400" dirty="0"/>
              <a:t>Rencana: Bagaimana menghadapi masalah</a:t>
            </a:r>
          </a:p>
          <a:p>
            <a:pPr marL="514350" indent="-514350">
              <a:buAutoNum type="alphaLcPeriod"/>
            </a:pPr>
            <a:r>
              <a:rPr lang="id-ID" sz="2400" dirty="0"/>
              <a:t>Agenda: Aksi-aksi potensial yang sedang menunggu untuk diekekusi</a:t>
            </a:r>
          </a:p>
          <a:p>
            <a:pPr marL="514350" indent="-514350">
              <a:buAutoNum type="alphaLcPeriod"/>
            </a:pPr>
            <a:r>
              <a:rPr lang="id-ID" sz="2400" dirty="0"/>
              <a:t>Solusi: calon aksi yang akan dibangkitkan</a:t>
            </a:r>
          </a:p>
        </p:txBody>
      </p:sp>
    </p:spTree>
    <p:extLst>
      <p:ext uri="{BB962C8B-B14F-4D97-AF65-F5344CB8AC3E}">
        <p14:creationId xmlns:p14="http://schemas.microsoft.com/office/powerpoint/2010/main" val="4018414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514350" indent="-514350">
              <a:buAutoNum type="arabicPeriod"/>
            </a:pPr>
            <a:r>
              <a:rPr lang="id-ID" sz="2400" dirty="0">
                <a:solidFill>
                  <a:srgbClr val="FF0000"/>
                </a:solidFill>
              </a:rPr>
              <a:t>Antarmuka Pengguna</a:t>
            </a:r>
          </a:p>
          <a:p>
            <a:pPr marL="0" indent="0">
              <a:buNone/>
            </a:pPr>
            <a:r>
              <a:rPr lang="id-ID" sz="2400" dirty="0"/>
              <a:t>	Digunakan sebagai media komunikasi antara pengguna dan sistem pakar. Komunikasi ini paling bagus bila disajikan dalam bahasa alami (</a:t>
            </a:r>
            <a:r>
              <a:rPr lang="id-ID" sz="2400" i="1" dirty="0"/>
              <a:t>natural language</a:t>
            </a:r>
            <a:r>
              <a:rPr lang="id-ID" sz="2400" dirty="0"/>
              <a:t>) dan dilengkapi dengan grafik, menu dan formulir elektronik. </a:t>
            </a:r>
          </a:p>
        </p:txBody>
      </p:sp>
    </p:spTree>
    <p:extLst>
      <p:ext uri="{BB962C8B-B14F-4D97-AF65-F5344CB8AC3E}">
        <p14:creationId xmlns:p14="http://schemas.microsoft.com/office/powerpoint/2010/main" val="314201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514350" indent="-514350">
              <a:buAutoNum type="arabicPeriod"/>
            </a:pPr>
            <a:r>
              <a:rPr lang="id-ID" sz="2400" dirty="0">
                <a:solidFill>
                  <a:srgbClr val="FF0000"/>
                </a:solidFill>
              </a:rPr>
              <a:t>Antarmuka Pengguna</a:t>
            </a:r>
          </a:p>
          <a:p>
            <a:pPr marL="514350" indent="-514350">
              <a:buAutoNum type="arabicPeriod"/>
            </a:pPr>
            <a:r>
              <a:rPr lang="id-ID" sz="2400" dirty="0">
                <a:solidFill>
                  <a:srgbClr val="FF0000"/>
                </a:solidFill>
              </a:rPr>
              <a:t>Subsistem penjelasan</a:t>
            </a:r>
          </a:p>
          <a:p>
            <a:pPr marL="0" indent="0">
              <a:buNone/>
            </a:pPr>
            <a:r>
              <a:rPr lang="id-ID" sz="2400" dirty="0"/>
              <a:t>Berfungsi memberi penjelasan kepada pengguna, bagaimana suatu kesimpulan dapat diambil. Kemampuan seperti ini sangat penting bagi pengguna untuk mengetahui proses pemindahan keahlian pakar maupun dalam pemecahan masalah.</a:t>
            </a:r>
          </a:p>
        </p:txBody>
      </p:sp>
    </p:spTree>
    <p:extLst>
      <p:ext uri="{BB962C8B-B14F-4D97-AF65-F5344CB8AC3E}">
        <p14:creationId xmlns:p14="http://schemas.microsoft.com/office/powerpoint/2010/main" val="314201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514350" indent="-514350">
              <a:buAutoNum type="arabicPeriod"/>
            </a:pPr>
            <a:r>
              <a:rPr lang="id-ID" sz="2400" dirty="0">
                <a:solidFill>
                  <a:srgbClr val="FF0000"/>
                </a:solidFill>
              </a:rPr>
              <a:t>Antarmuka Pengguna</a:t>
            </a:r>
          </a:p>
          <a:p>
            <a:pPr marL="514350" indent="-514350">
              <a:buAutoNum type="arabicPeriod"/>
            </a:pPr>
            <a:r>
              <a:rPr lang="id-ID" sz="2400" dirty="0">
                <a:solidFill>
                  <a:srgbClr val="FF0000"/>
                </a:solidFill>
              </a:rPr>
              <a:t>Subsistem penjelasan</a:t>
            </a:r>
          </a:p>
          <a:p>
            <a:pPr marL="514350" indent="-514350">
              <a:buAutoNum type="arabicPeriod"/>
            </a:pPr>
            <a:r>
              <a:rPr lang="id-ID" sz="2400" dirty="0">
                <a:solidFill>
                  <a:srgbClr val="FF0000"/>
                </a:solidFill>
              </a:rPr>
              <a:t>Sistem perbaikan pengetahuan</a:t>
            </a:r>
          </a:p>
          <a:p>
            <a:pPr marL="0" indent="0">
              <a:buNone/>
            </a:pPr>
            <a:endParaRPr lang="id-ID" sz="2400" dirty="0"/>
          </a:p>
          <a:p>
            <a:pPr marL="514350" indent="-514350">
              <a:buAutoNum type="arabicPeriod"/>
            </a:pPr>
            <a:endParaRPr lang="id-ID" dirty="0"/>
          </a:p>
        </p:txBody>
      </p:sp>
    </p:spTree>
    <p:extLst>
      <p:ext uri="{BB962C8B-B14F-4D97-AF65-F5344CB8AC3E}">
        <p14:creationId xmlns:p14="http://schemas.microsoft.com/office/powerpoint/2010/main" val="314201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a:xfrm>
            <a:off x="457200" y="1268760"/>
            <a:ext cx="8229600" cy="4525963"/>
          </a:xfrm>
        </p:spPr>
        <p:txBody>
          <a:bodyPr/>
          <a:lstStyle/>
          <a:p>
            <a:pPr marL="0" indent="0">
              <a:buNone/>
            </a:pPr>
            <a:r>
              <a:rPr lang="en-US" sz="2800" dirty="0">
                <a:solidFill>
                  <a:srgbClr val="FF0000"/>
                </a:solidFill>
              </a:rPr>
              <a:t>7. </a:t>
            </a:r>
            <a:r>
              <a:rPr lang="id-ID" sz="2800" dirty="0">
                <a:solidFill>
                  <a:srgbClr val="FF0000"/>
                </a:solidFill>
              </a:rPr>
              <a:t>Sistem perbaikan pengetahuan</a:t>
            </a:r>
          </a:p>
          <a:p>
            <a:pPr>
              <a:buFont typeface="Wingdings" panose="05000000000000000000" pitchFamily="2" charset="2"/>
              <a:buChar char="Ø"/>
            </a:pPr>
            <a:r>
              <a:rPr lang="id-ID" sz="2400" dirty="0"/>
              <a:t>Kemampuan memperbaiki pengetahuan dari seorang pakar diperlukan untuk menganalisa pengetahuan, belajar dari kesalahan masa lalu, kemudian memperbaiki pengetahuannya sehingga dapat dipakai pada masa mendatang.</a:t>
            </a:r>
          </a:p>
          <a:p>
            <a:pPr>
              <a:buFont typeface="Wingdings" panose="05000000000000000000" pitchFamily="2" charset="2"/>
              <a:buChar char="Ø"/>
            </a:pPr>
            <a:r>
              <a:rPr lang="id-ID" sz="2400" dirty="0"/>
              <a:t>Kemampuan evaluasi diri seperti itu diperlukan oleh program agar dapat menganalisa alasan-alasan kesuksesan dan kegagalannya dalam mengambil kesimpulan.</a:t>
            </a:r>
          </a:p>
          <a:p>
            <a:pPr>
              <a:buFont typeface="Wingdings" panose="05000000000000000000" pitchFamily="2" charset="2"/>
              <a:buChar char="Ø"/>
            </a:pPr>
            <a:r>
              <a:rPr lang="id-ID" sz="2400" dirty="0"/>
              <a:t>Dengan cara ini, basis pengetahuan yang lebih baik dari penalaran yang lebih efektif akan dihasilkan.</a:t>
            </a:r>
          </a:p>
        </p:txBody>
      </p:sp>
    </p:spTree>
    <p:extLst>
      <p:ext uri="{BB962C8B-B14F-4D97-AF65-F5344CB8AC3E}">
        <p14:creationId xmlns:p14="http://schemas.microsoft.com/office/powerpoint/2010/main" val="2130919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id-ID" sz="2400" dirty="0"/>
              <a:t>Keterangan:</a:t>
            </a:r>
          </a:p>
          <a:p>
            <a:pPr marL="514350" indent="-514350">
              <a:buAutoNum type="arabicPeriod"/>
            </a:pPr>
            <a:r>
              <a:rPr lang="id-ID" sz="2400" dirty="0">
                <a:solidFill>
                  <a:srgbClr val="FF0000"/>
                </a:solidFill>
              </a:rPr>
              <a:t>Akuisis Pengetahuan</a:t>
            </a:r>
          </a:p>
          <a:p>
            <a:pPr marL="514350" indent="-514350">
              <a:buAutoNum type="arabicPeriod"/>
            </a:pPr>
            <a:r>
              <a:rPr lang="id-ID" sz="2400" dirty="0">
                <a:solidFill>
                  <a:srgbClr val="FF0000"/>
                </a:solidFill>
              </a:rPr>
              <a:t>Basis Pengetahuan</a:t>
            </a:r>
          </a:p>
          <a:p>
            <a:pPr marL="514350" indent="-514350">
              <a:buAutoNum type="arabicPeriod"/>
            </a:pPr>
            <a:r>
              <a:rPr lang="id-ID" sz="2400" dirty="0">
                <a:solidFill>
                  <a:srgbClr val="FF0000"/>
                </a:solidFill>
              </a:rPr>
              <a:t>Mesin inferensi</a:t>
            </a:r>
          </a:p>
          <a:p>
            <a:pPr marL="514350" indent="-514350">
              <a:buAutoNum type="arabicPeriod"/>
            </a:pPr>
            <a:r>
              <a:rPr lang="id-ID" sz="2400" dirty="0">
                <a:solidFill>
                  <a:srgbClr val="FF0000"/>
                </a:solidFill>
              </a:rPr>
              <a:t>Daerah kerja (</a:t>
            </a:r>
            <a:r>
              <a:rPr lang="id-ID" sz="2400" i="1" dirty="0">
                <a:solidFill>
                  <a:srgbClr val="FF0000"/>
                </a:solidFill>
              </a:rPr>
              <a:t>blackboard</a:t>
            </a:r>
            <a:r>
              <a:rPr lang="id-ID" sz="2400" dirty="0">
                <a:solidFill>
                  <a:srgbClr val="FF0000"/>
                </a:solidFill>
              </a:rPr>
              <a:t>)</a:t>
            </a:r>
          </a:p>
          <a:p>
            <a:pPr marL="514350" indent="-514350">
              <a:buAutoNum type="arabicPeriod"/>
            </a:pPr>
            <a:r>
              <a:rPr lang="id-ID" sz="2400" dirty="0">
                <a:solidFill>
                  <a:srgbClr val="FF0000"/>
                </a:solidFill>
              </a:rPr>
              <a:t>Antarmuka Pengguna</a:t>
            </a:r>
          </a:p>
          <a:p>
            <a:pPr marL="514350" indent="-514350">
              <a:buAutoNum type="arabicPeriod"/>
            </a:pPr>
            <a:r>
              <a:rPr lang="id-ID" sz="2400" dirty="0">
                <a:solidFill>
                  <a:srgbClr val="FF0000"/>
                </a:solidFill>
              </a:rPr>
              <a:t>Subsistem penjelasan</a:t>
            </a:r>
          </a:p>
          <a:p>
            <a:pPr marL="514350" indent="-514350">
              <a:buAutoNum type="arabicPeriod"/>
            </a:pPr>
            <a:r>
              <a:rPr lang="id-ID" sz="2400" dirty="0">
                <a:solidFill>
                  <a:srgbClr val="FF0000"/>
                </a:solidFill>
              </a:rPr>
              <a:t>Sistem perbaikan pengetahuan</a:t>
            </a:r>
          </a:p>
          <a:p>
            <a:pPr marL="514350" indent="-514350">
              <a:buAutoNum type="arabicPeriod"/>
            </a:pPr>
            <a:r>
              <a:rPr lang="id-ID" sz="2400" dirty="0">
                <a:solidFill>
                  <a:srgbClr val="FF0000"/>
                </a:solidFill>
              </a:rPr>
              <a:t>Pengguna </a:t>
            </a:r>
          </a:p>
          <a:p>
            <a:pPr marL="0" indent="0">
              <a:buNone/>
            </a:pPr>
            <a:endParaRPr lang="id-ID" dirty="0"/>
          </a:p>
        </p:txBody>
      </p:sp>
    </p:spTree>
    <p:extLst>
      <p:ext uri="{BB962C8B-B14F-4D97-AF65-F5344CB8AC3E}">
        <p14:creationId xmlns:p14="http://schemas.microsoft.com/office/powerpoint/2010/main" val="2732884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Struktur Sistem Pakar</a:t>
            </a:r>
            <a:endParaRPr lang="id-ID" dirty="0"/>
          </a:p>
        </p:txBody>
      </p:sp>
      <p:sp>
        <p:nvSpPr>
          <p:cNvPr id="3" name="Content Placeholder 2"/>
          <p:cNvSpPr>
            <a:spLocks noGrp="1"/>
          </p:cNvSpPr>
          <p:nvPr>
            <p:ph idx="1"/>
          </p:nvPr>
        </p:nvSpPr>
        <p:spPr/>
        <p:txBody>
          <a:bodyPr/>
          <a:lstStyle/>
          <a:p>
            <a:pPr marL="0" indent="0">
              <a:buNone/>
            </a:pPr>
            <a:r>
              <a:rPr lang="en-US" sz="2800" dirty="0">
                <a:solidFill>
                  <a:srgbClr val="FF0000"/>
                </a:solidFill>
              </a:rPr>
              <a:t>8. </a:t>
            </a:r>
            <a:r>
              <a:rPr lang="en-US" sz="2800" dirty="0" err="1">
                <a:solidFill>
                  <a:srgbClr val="FF0000"/>
                </a:solidFill>
              </a:rPr>
              <a:t>Pengguna</a:t>
            </a:r>
            <a:endParaRPr lang="en-US" sz="2800" dirty="0">
              <a:solidFill>
                <a:srgbClr val="FF0000"/>
              </a:solidFill>
            </a:endParaRPr>
          </a:p>
          <a:p>
            <a:r>
              <a:rPr lang="id-ID" sz="2800" dirty="0"/>
              <a:t>Pada umumnya pengguna sistem pakar bukanlah seorang pakar (non-expert) yang membutuhkan solusi, saran atau pelatihan (training) dari berbagai permasalahan yang ada.</a:t>
            </a:r>
          </a:p>
        </p:txBody>
      </p:sp>
    </p:spTree>
    <p:extLst>
      <p:ext uri="{BB962C8B-B14F-4D97-AF65-F5344CB8AC3E}">
        <p14:creationId xmlns:p14="http://schemas.microsoft.com/office/powerpoint/2010/main" val="95068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Tim Pengembangan Sistem Pakar</a:t>
            </a:r>
          </a:p>
        </p:txBody>
      </p:sp>
      <p:pic>
        <p:nvPicPr>
          <p:cNvPr id="2050" name="Picture 2" descr="http://image.slidesharecdn.com/ai-5-130109012320-phpapp02/95/"/>
          <p:cNvPicPr>
            <a:picLocks noChangeAspect="1" noChangeArrowheads="1"/>
          </p:cNvPicPr>
          <p:nvPr/>
        </p:nvPicPr>
        <p:blipFill rotWithShape="1">
          <a:blip r:embed="rId2">
            <a:extLst>
              <a:ext uri="{28A0092B-C50C-407E-A947-70E740481C1C}">
                <a14:useLocalDpi xmlns:a14="http://schemas.microsoft.com/office/drawing/2010/main" val="0"/>
              </a:ext>
            </a:extLst>
          </a:blip>
          <a:srcRect t="24033" b="10565"/>
          <a:stretch/>
        </p:blipFill>
        <p:spPr bwMode="auto">
          <a:xfrm>
            <a:off x="539552" y="1988840"/>
            <a:ext cx="8065608"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248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Tim Pengembangan Sistem Pakar</a:t>
            </a:r>
          </a:p>
        </p:txBody>
      </p:sp>
      <p:pic>
        <p:nvPicPr>
          <p:cNvPr id="3074" name="Picture 2" descr="http://image.slidesharecdn.com/ai-5-130109012320-phpapp02/95/"/>
          <p:cNvPicPr>
            <a:picLocks noChangeAspect="1" noChangeArrowheads="1"/>
          </p:cNvPicPr>
          <p:nvPr/>
        </p:nvPicPr>
        <p:blipFill rotWithShape="1">
          <a:blip r:embed="rId2">
            <a:extLst>
              <a:ext uri="{28A0092B-C50C-407E-A947-70E740481C1C}">
                <a14:useLocalDpi xmlns:a14="http://schemas.microsoft.com/office/drawing/2010/main" val="0"/>
              </a:ext>
            </a:extLst>
          </a:blip>
          <a:srcRect t="21143"/>
          <a:stretch/>
        </p:blipFill>
        <p:spPr bwMode="auto">
          <a:xfrm>
            <a:off x="560009" y="1646640"/>
            <a:ext cx="7684399" cy="4549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079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latin typeface="Baskerville Old Face" pitchFamily="18" charset="0"/>
              </a:rPr>
              <a:t>Rule sebagai Teknik Representasi Pengetahuan</a:t>
            </a:r>
          </a:p>
        </p:txBody>
      </p:sp>
      <p:pic>
        <p:nvPicPr>
          <p:cNvPr id="4098" name="Picture 2" descr="http://image.slidesharecdn.com/ai-5-130109012320-phpapp02/95/"/>
          <p:cNvPicPr>
            <a:picLocks noChangeAspect="1" noChangeArrowheads="1"/>
          </p:cNvPicPr>
          <p:nvPr/>
        </p:nvPicPr>
        <p:blipFill rotWithShape="1">
          <a:blip r:embed="rId2">
            <a:extLst>
              <a:ext uri="{28A0092B-C50C-407E-A947-70E740481C1C}">
                <a14:useLocalDpi xmlns:a14="http://schemas.microsoft.com/office/drawing/2010/main" val="0"/>
              </a:ext>
            </a:extLst>
          </a:blip>
          <a:srcRect t="20286" b="7746"/>
          <a:stretch/>
        </p:blipFill>
        <p:spPr bwMode="auto">
          <a:xfrm>
            <a:off x="591353" y="1796721"/>
            <a:ext cx="8085103" cy="4368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248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Teknik Inferensi</a:t>
            </a:r>
          </a:p>
        </p:txBody>
      </p:sp>
      <p:sp>
        <p:nvSpPr>
          <p:cNvPr id="4" name="AutoShape 2" descr="data:image/png;base64,iVBORw0KGgoAAAANSUhEUgAAAQMAAADCCAMAAAB6zFdcAAAAk1BMVEX////+/v4AAAD7+/v4+Pj09PTt7e3k5OTy8vLq6ur29vbh4eHa2tre3t7o6OjX19fExMTR0dHKysq4uLitra19fX2Dg4OcnJx1dXWysrK6urrHx8enp6eMjIzAwMBRUVGUlJRiYmJCQkKIiIhoaGhaWlpJSUkxMTE7OzsmJiYgICBmZmZwcHA+Pj41NTUcHBwQEBBZDtALAAAf1klEQVR4nO1dCXviOq+WnT0h+w7ZIUAgBf7/r7uSQyjdZjrTnjNzvoueliSO19eyLdmyA/CgBz3oQQ960IMe9KAHPehBD3rQgx70oH+TGGO3u18J9drhUylJv5DE30dmKn380i7Tz2HwKzD/i+RtG7owWHfuXJvsbbVaXL1/lPfu84PCx1H+RFKb02fY5V8nLDrnFt25nOe3LCpce+VRe4mBwoPnh5x/qi3AMvpbMdj2Cd1tSoGBbKvItDb3VeRbZjnCl2SZhsBAteWpGAIDFWQLW4jUnHQTREhgkg6Wjh5ESKaCiT4wJt3CgLL5V2IA2AQ8rEYslIMYYJUe+AgBR3Ihwt/BESzCE8Jg5GfyBBMGBicPFsT4m2HIMx8lCPcZr2HBL3yvgsML4QMaPnAb4v5vxWAPfAmQ4iVEjsdmzlNQKeMWrwD6AR0y0J8Qg/TAwJ9ayYTBXoFtC1CcyDP2JhhyyVtkBV5gyB4x2JvQtaBjYFWBpP3Thf2A1ieIt0AAYBU3nayaWF2iPyBnsLnqcGPqD4ZUUSX0CDMGxtQXFDus6ScK2SIGyPkB11UF3zjEPBEHmTfYZAiDv5QPTlhOI+CMMBj5cDgMWO2EQR3ja53bATfFuMD4Gd8eKgo1YYAlDK8YzCGXHMsZiYenyQehhI0rhb8aAxiaI/aLiEFcT44Cgw2xrsOdBdeZqNKJBQS9wWAOKTAgRxCBrxjgEMyjvxsD7Ns0gUHFqU83weQ+uWL9J2fk5Aggw+IcqXEwISu9waAS44ZJGOCAwVf4K98wULHoffm3YsAgwU7P5B3eU1FbnmXUoW0vWx+2fDzxBfXqm8uIjV/lQ3yc5AQdS+nM/UF6ABFyxJA58QGkvI13R+xEDNEfeDzuaQD5O8cFBlaAPwF19h5KBuAXEUmAcpjL6FyEJvnyCxcqlPWlZbE0RDFYpeMTCocG1rgTTJ4ilzHDE+W0iiKQmLzESIwVA7cIEbqF/1di8C6xF5cP3v7cmb10/s8U/0EPetCDHvSgBz3oQQ960IMe9KAH/T+gl6uaP5i3+LHHv3d99FeJ/QgF9sH9+w7/DZrqbeHfu9nBKz+3+peLZ1dZhmJaN5aUufCLxP44JeUlfvpv5vi76TROdRc19655+cqbM0Ok8mfHLIWzIe6q6yoBMO5ZH6bl7e/5hDHuQPUXMI5dc1nUcN7gjzI7L5vpymiRmKgSa8wmPp6nN/LE94PxPAdKV3O4GSHItwiVa1jkFwZX//q04MAB/ngDWntxTos8pzqF8tRtQaJlj1PdwHEJ9h6qQ08LA/b5sDeDc79niEG8gW38xBdQpjDoAcfCBjUk455X0p7v5KTbNZBueGEf+kEB3j4NErT9TnefqPJV8LtoVw8MuNnyUx4lIPGf5/SfIswGuLRwakKcUk2diJG5AkkDowdWTW5lhG7eWtRZk+q7IgPoC8hjaArYeTsZq9HvYR2D24G6o3s4qwVGu1MhT4Bb0K8oMHNrWkAtIAsRtnYFBxUu2ArLP4oB+Cc/4LrORVvQxprbtHgEEN4wWNcH6gWxLei8686pcqGVtHoBqw1h8HQJicH9FpIQjB0YA0SXruNGkWLJuqchodLHS2h4BC71GtYAXFKzmgsMuMCA/UkMxiQt+oKyUDSAAGDZRH1jDxmH2FnApoCUMFgm17arDsEOMXBhNQo+WGDHNmGQgyMwCGnZGRCDKcAVA5C2ni16ziEaYR9A7F0xIP9/EAOZ0nY51HFxwbZdRLRKCH0cHUoId8unGuK4OhMG7iVnWbZKfRwX4hE6F7wWygIuasAl0R/EEWgHcC4YaYFckzbYcnqv8IAzyJZaGewW2FYYrSP6UKchxzcq7FLX4cv2D2KgetQnhLKU5qoLeuq5tNIrFxE+QZXqHrA80myyg6gK/E+XslyBlMNKBzUA14bKBE8D8aABvsM/phSpDzahuUpzE5bIJhqEqQvqioYgg1MSS9uBpQxOaoObOt6fw+AFsXce2XsP892vrSveqEn+9GD45ylUf+7nQQ960IP+ML2yt37H/Pr51c3HO3MJbwMKPenHdiU/cGP3r//VAUVi0ofzQUx6vmN3juymQL4MyVT93uGNpToD+e3ALM+RsPucSHPS8ruZ+3jq4lMUls3q/tng18xMFXtfl0KJAmudBLCpnnOdWcILg436ouIYKpdSWqbG1ZUbd8lMUZPq+VIWkZ8lR5RB51xAFF8d+Yso5pvNq6mfz5D0PGl2KrxdfnUkJ+MgYsXqla7cPVU/3jbkz+dLrzMzb84EA2+qbcYq82UqqCboPCi4sGWXYFAnQJl4mkokv+B5vAhNcuIy0kOnTDHI15MHRpZ8ErxmOeH1V8kaZyl1b0OUgZttkBuMZLTUA9ipg6rCGmVkVy9bvI3c3lGzpiQMBjGxlOVZIoNatsgahSpF1ZHMuGU9zKlK/DEpkTlQ6VKwSBnq2xvUpBCDoi0VJp7s+Ig54JK+RiVstAFDHokfEQOtAWU9+uAfoxYTc+LMJgz8bOOToumUsNxkGmhVsUHJfjWu18Zv6V5bzq/Ns0vzkwaFrXFF4p6b6oPCHcyJxQPU71aeWlfQ7339vPTJ9NacUot3dhJDFeioCO5txhsba5vrBi8WXFG4WvRMzBQQBjs/Gs0mRgycSMdr0WupES3IJvUinwNIHZ+stSkkYWCiGjsE6sFxeehyVeK2xRlikFoaamlc5jZLDW9AlS93OTPOejNiGh9P5H1IJZ8nArumIFtr2zs4AbkZhwu22+2iaNfygbSrsYA+AG2Y2sJ1WhHZaLFFz16bQ2eTDo58dNBRicZHpwO3n1jM5P25gW0aFmfEAKRV2sKetCpMcLeA84kMPt2Kk/qNiRIGgwX2YRnWIerlqHiutsvl4IfYFhYe9ih8oP7PDy9iUuKiuy14GQb13y3mj+kmu2NGkZM2cTVoqxabmrHbFDSr0Ku7ZQN5VxEGPiz2EwaMi70lEwZFXd0wQJcJg+1COtQUKynaioDsVCxDH3tI+5AjBjt6l43VaQGHNdbhqVlOGNAkhnTJSnAHb7nUCYN4WdVVuJSQD/qkuiDnxGuQh5QwQJgPqn6pO0ck9QXC3Aac2hO3VGwflXoG1PONyxZqhLxfwYSByU1J9J1xK0OhTxhgyv2NDzw4TxjYfu3b1G9l4RWDGHsDAyEq1hD1EJfgG8jW5wUm20XYupC5nGHmAzh7BLQs+WT5rtE4pVN/QFmkuZeDZw/YUgUfnNXlxidI+Zem6+Pdrsf+YNeODuTnw1Kpwd5L0KfIAwDuaZvkkLlkb96lS7Gf6XxOoAzA2oC/2yYVHC2GPtcB1LqBdYPd6iktKVN5AgqyDw4sm90ugl5Xtt06Brm/1FI+9NjVbSV5p693WQ8ipI1eO5qSCk6nTneT+oIsGe72NVQppLsWB98nUAcp28c9LLAJ1Lq2T9ecKfybpKhpuJHECCXdhi/hNA9F7E4ekq4+hBuNZlNIMkJvcBCwYGIC6S7i6XobGyUGs6wlXcWgaTyeB+Nbpma3aWC8OeF/EtHMcF5+CQMmxBtRDDEU39P0eF1LpF2ntzw9u78TSm23HXUdUNrwHAk8B5kTfY7hLqLry+e3d65vCJx6u60gVr+JD76XbiLev0A/2FH752gSBv+Vpegbszzov0vv68b/oUq9DRUfvP1MUebx5kWLZh/B8MZVes/xX6VCCGeh8+5LOftEDOms+DvhvXP0kSpcvpialigJ727u4JvgYGKYl67RzddpIBMD+O0JSxDQoyO/DCl+JJBbEFdpimVmCzHu3aItF1epwpzmFmhuBgMU3iQRSM95mCSE2LifdpEwCVDNOUXw0zl70tvZmV8gr4HRzbJUOsQdC+MhJce8Pm6ynaT1cSFd4m3cBVINiV34UdkppVCBkhaV7LHsYRy3gTLGDRz1EcXsrg+zrDCHuINm00bxAvZ6NopYoc7O2nK9dYqutMT8QLBZQ5H0RuFnfh7CCepxnxxLvHS+vYaaxXpTdpSE0PzZJd5LqV+2bQpj3Cmb/VJrs3CJicfl78wozNRBDc6qhh7WxoY1gt3zJewgXayL1YDumeEk0EJpFQH4cdAIZow16Jx+1WtH2UjAWG3Rh+P1gLIyxiZvIFExrqO1dlN0F0qr3yCO4DZ5tARb2L9UmQS7VZmG+4rSRIUEqgh/tiAftRJjRD4IemNUVGEZwmporMItLXjCNP1mkUIWeR1Z1shB9wWhoWlyN7NqtoHGWZeTEVJeYTZSO/FVBUsTq86aIMLkN34zY+BAp8W6DhtZTRaZVsPGT+wewwWJ1mPnsDbQ4xHqWA1iWodmEKSw1uKqCKPVFQOwOrlTVBY1G0qTCl/lWCdbUDaIAapber0Y1dFUxdQa6zFTEwYaYpAivKONbcN9kmur/gIGBmeLuqlZSxlcZ0Ivx4o6QeNbdZpKyO2GFUOdDHbqZ00XTG1h3W9QK2pi1ptGbG2bLfRuXdbIB35d9iYi55QLDFxshYNI6qncWeW6zbH5L0TF5mnN0jhZFEGRGk/ZHkOHEf7UY+2zp4TDqNfpzjgqhuhwiQ8Wqd/UpNqut7p+qOw6LYqmhS49/D4GTD0K9UX0YU/MHSdXNnVmOmOT7sPAFMKgPHd2sSHjG12atCpp6gun3k++doNCmotymByIzCme56N2SOynwy+u2ot0HSY7mu6+drnm86h7vUk0SlqhiWiMWSVV+2t9IvjurM2g5ryeD7e5CaQ3FQuetRjyUOk3x3tB+aVOhc753UzyNRV2A+FOWwJ2k7gROJh93jS2u6qp1Dnp20zr1zSV1/LJ5+P6lM/fzNpPgn2zmHTHmLd6eU5lmuiGK+ovwrEXFfFh9J/N7jXlueLfCXnL5/OZVffF+G6S5BuPaaHo0l+kYi/p15c+gcHriKep0HfEQiZTmzTvOrbXUb/hdzbHwz4Utj9H7PnCbs9BdXvqRK5phiy/pTe59bJouC8CvonzFUlikBTRvfIMKvXGxfOUeSW/jiO4F5zZnC1x633NGrgqIitRQSuXEKxQPs/B1zTb8SGkOlkOlZ+Q9FJY51LKEzqgIBy8AN1aWK7ODYsSl/ITAQvdJJriqNYN9Vu+VxopQleUiumlS5Ca6KgHEFJ0mI7lGqvGB2edBgKDtIJAD6q1Dm651HeJoZcRqOslYBKYrNJlmtkUYFepHbvgrW2o8xQ0zKnexa+PrPol4nac2C0KJslinboZPKFaUIVuA1vCQK+RR49K33hQO8wFOg5DrZGlW3lE+WxrgIshkDJthQpRrCUYhzpKQjAsYo07vZF6Zi9flFpOPK9HIbmGGgEhkdDdmjsEpKda1A/oo7TGyG7NGuJgdFFWLqqNqjJKgqYSV9AqYbRslRPoKGDsYbeIUlQatuj9Sx0C1gmWSNmna3vtSBsSEP0qRDG0F+2jhzDZqycsUy9Bmgx6gm8gT056NshYHGjorBAcVpvM9JLtYm1II3RFIzDw0UPjjE2Tmig4qh2w1mqQgbqO0vUiFPRaOEYCMBQF12qjxQps/QL8AsXkIS0DrQ5FEkwoXOe0rJYVVLWdjykKbqBmGEcNyBNf6RGeANUAEk9lhsLHEVBDQAy0cVpkk7ZwhtaovRh6w6K3KPLU5Ek9Wh3+LkaYFm23I7rGbuLIo9bmon0WK4y21JCHDGztCeY3qI2NzLGUI+ylmDDooRNni4DwUWpZqLUqMqWPzW7LmKLBwZmSgKaCWgEFlStHrpEPDDhoeWpnOgdMwjM/KuFPiUVkVJiDHa9lT5VC1IqWhpdD0eSkFksReHGkRFCY7siKkg51YzlUcWSGECyw7aRihZ5Bg/1JHBmVLi3dcnHSqdu2sJtYGZCOK3mJUpWcoFJQlCG6RrodV64WQC5tFjRfzvQleIqnx2mswyrDcmaGkcTqcvRFEpismtl6EjuLBTTIJEsUmMOmoSWyHNlBy3/fCu4q00qzuCY6ga07vbqN2s8D080o/zouXucYkA/km6vbpuM8NzBLF3Q7T9VLN8mT3Pt0Y9/kbNQQrvMWz3LKvA7BroPgTXq4TjeIaamvz2m/kn/Mt45vUpjRmX/kO5/S6zr5oTTzcq7ojRDwXqB/VDp60IMe9KAHPehBD3rQgx70oAc96EEP+uycw/Ni30u3lze3N+z+8rlE30byw8z8MLe/Ssw0lZ/5caYpQnAA5OfDQphsXZfCFOdV9vUYwLxNatrRmxj96o1TFbwq2etjSZ4p974BhLvVqO3wtBOzvuw6H/aiDqfZOv8oMsk7XkyG6NPboL/On4XZKy5pIij5nvtTfN7xunbIbkuHxfpFJuhSFvdGnYx2FDxPnF2Xr68ZMnZfRoBisubE9hbNQ8oLCSQZLFMXi/iSAtJCxZoGTQHFcTdAp4UbiIZ+AWGEbDtkB4UeDAOYJDETHHF+uiUTVw06rCPwES9Vo+029EEOkXl8Yq4uzn+QTZBdWZyyLmYQy0iYHljmBL0lMDAcWuzULVp7dBXKokM2CsN3bJ1eiwPTZwwguIx8BWW9r7gJhwiiRD3E5xCK+hQFvN2T2UeaUCl0XrcHYPusS+gIkLLuLxFUGxj7llfg72IeTwbr64L2/ZT1WBMGcb/ZMShPfawP8SGnsya4H+xjvriGJAx0bum7eKiwkPLl2NGmiLbPMBP1aRRR+5D07SWn7S3fgMHzfqbtfrulzRHaAWhjULaU+ZGOuwDaKFLQESca5LT+GQvbJIWz66YRsYuiSUDbQZXBmIJfw9EF2me1eMIiJV6Xqsi0myAQxiydPW3HALC2EK2fxEd9EItMhMT2k2J1JBXt7mOQrulKO1kGo9iI3RviTI6kBPtp2h3wVWJaPK93P7lMElsgOLVi8DZecZDweV3vWzoohHEJRFtYC4M6bAvQ+hDVW7GjiFZBB4GB2NiSbjzamOVvEYM29SHg3dPORQzcvuY29R+MlfVTD/nphF3pWA/NvDUKmh2WuD91T7StkSqaixNWdnTCCmxdKa53CR2+QntlvgODOxI7rJAp1IvAQDqMWlbGVPV2TRhQFXhUkSvxJZoJA+1y5QPC4PCMQbvMqTvQzkD9AdAhQyD6A+xL+oVFRywtj+AgH6RJTCflhOU1JDaUnMwMaX8fNrlSnKpSCQYq6EgWvWnAi8XhKyegA1m+kwbCoHkqhiUIS7yevn4QQHDO63o63OQpPREfwDg0fUb7UGvf5NHIqT/AVq9y6g82Fbh7aHhdT5uSqIBAZpjRRvVa6MqGu7Adm+PiktdbGheGZVFHQ0khF3SOFkbFfY0XKe1JsXhaYySHMmoh4skGOaeLTjHEiMGBcvCtGLhiYHRz7LE1Mph1FiDRyrW9VBbgaFgnq0oS5newCF1hOYIjhhqqLiguaA5DF+z0bZXh48EEn6q+9/GNCBOENr2Wlq6m4ChZ4YiyNF0wLNCxqXiKhSFB2JxYDtDZLMtpt6yW65SoF2pQpD6ZpfoVeTZA9r//OB2xlAqzHDitNV7NwqSrNdnz5mtp3vYzrR8yscHn6g8d9+uwpjaw2tybCc1LgtI1qXkjzu12WqR8tRfjtnRXlNfHm3VbGH+voMhe/rx4w+5y8jYce+c+WGri2X5+e+/ter1zuvf2Qbk067UX5zMfe/uT9P6q6Ndj/Pj5L6X/SDYf9A/QO6oye9sbXPu2dznlI/fn1+9aI7z28yeZ8F0MXveN80aW9zIqSW9sLu4je2sC+l6Kv2on+n5Cs7o6Pdx34vP4Me9RfTaIoSHh5vyci8K+elGbmSsMFPgm91cJkEMizRbc0izMs1tOMORsxj1d42uR75NcBsDgLVq/g8J1uHwH6HlX02xdPtdGmMLbUzqy4Oqg9bNdjdVCCfGdWe1dwjDcrFHN5n7YnkI+78+Zgl3gbcWTEei79s2fJ9cDuXCSTIPQzVYgr+P11e41COLcGjHv4VjBarVhhQkFW7rjErQkswiDUoqOqEBU6Xq2M45dNYVgzBGDIlEg2kSEQQGxr6Rys1mBG6xn2Z+pcX6S3CzRIQqbm92v79PRAd4YgtZCTocz+GOBz40EA4T+IovRf5DNByCkIStBT9bm72NAWmDpq1YHmwz15Mwn/XWKfKvvM1SZvARaq9na0Kmwl7NR6VxfdfaIwVjJHvSuxe10ngeLgydtsYEkMLhb9awifauFMySrzrIWcJCik9rO5/J0fsUlT/IyODSaOc8VRXs1KTCOOHBaqFAVd05mBEtIU9gFLaxkFEp3qXG58kYaoqDeqdpX9nT1ztGR0vUJjhYcjaQKkxmDkLZgdWbcZk9VU6E+q0InZwuICkjLHSwP6HNVbgNrA/Z4DbTmFaR1ti2MlqT8oKw9LMkA60tFk0mDgoGj63Qjlfok62W8QWynkxMEBhFGN8fhr2svIiXeKjcNDDRR1SQtPMnwdJ2+LC6kxmXZ8AUMvKQjlecJjjYc1U10+7QuNrRkgRisqSkTBrWKWc58vD8GtPMo7RYLVDVX9xjE3pkVZOGubbGxa/iaMNhBUl0kVMx7JX/GQELVeoCzqreEgXnDABvTuqA9oFqLWndRVchk8lnyG9iFIwyG0gN9AVWes7kzZFSvvyCmMfoiYTIijL0NvZrU7czWTYStG06qsStHo1xi5rYjl+N9soNyE58hb2S+GJpDYPdgH6+BRt/fy7syc53zpgvVQzN4CMQFsI11XrfmepFCMXcISb85QL0+tnBAPpgrMj8kB0fBRF2tls/Nbgm7uGO7pi7pHJewJcV6UGB3xaDJDQ7JsWx+GwLE4KSgUiLJtPNKZpiR03X+EgdvckIvtj4dWmHIEmDO8E6T5em97IiJVjYrNRgCo7PIcl/FeCSN0WtzcldViXTJ2zlgqAvhrSY8XM+mxvxEkUEeLDHFSxHgPcoXmtjfhX9X/3OKGJspgWp9ZWzELusueNr2b6ZsZvVN/MSLnzMde3X9uc97l+jt6sSPg3wv/XyM/VzxPp3Pdzy+QPw9L+9H/lDavkafhPkTAX/g631R9qe6wIt37+pc4ufrOlN666GW1v3lh2R/Otl0UkXsm26U3oLqxkuvxcfroEwp3oKgTB2H9PV2MFx3FbBZpo9XdzNqryb85mptwa7gbfXcT8Rd350niMfbbNj5hnlQzGGmn1p7kcq811H8qdtXucE7p55uGnj17pdp7zYO7b42UaZHMcZAOVfKISxtsKwCC2o10Szbejo4riVWZqS4r1R//mKFrzW21tAHz5sALDuqpMalI7kNHyF2mkLCACKLZuqfJCclBz83xOw1k6JUAQ9D946+lCpQPFgFKcsxmcCZ41Fr8ElGqazmyj1WuurRrYKAF/qiyb/CDbvY5xCHdocYBIE7QOLXgb3ULiw/4520M7pZq0X5Jg4KLSlQ6EkzexVDNR31mNQLHvsDqJ2aBdXF39Yul4OMVI2BRVa6JiGIaBumHAoL1YtL7F6/f5EWrho1xgl6bW8bW0CZihcpr+ICsn4xWO4GgkzZQmq0HuwSX+xtAvPio2yVqr3vnAMpdcbwdcF+gU4MRhT3GhS2fKiKC5SHkPj0RGJtXig11s/VqzmgbGsWSQMHCBoIEvAmoRJDtiZqRlHfHMsqpbM9NrYfw2qNfCBFzQg70QJM+mz65IBN8IpBsA9gmzRnbXN2wajBQTEQ5J6iH0k5sTPwY8yGUWxy2EskV4P4ToTRg1McQ5TEQS2yr6xEoczZOmcSt2K3LCQU7SP6rIDU63lKMltfzuYTDDa0XKQFJWLgIQbxDYMAWhVzHtEBJVi0gg6W8zOBAewW9hUDJmN2BzY7TBigKNp6tYPNuQ231O4FBorAABXkNETPhIG0U1F62ivwJOBcJejRPKmoWAwgDUaYfgGDoU07aMZwjTJ9mSA7xH7VL/uC61iiqFAudI5ndz3xlFtwyXsS3O0hNC/FbsIgC1DVAC6Zhyj1wwbSCrUPiUenNbaaIR83cJ7aQruOL/RdhpEcwilwEbZBVedrVqtpBkNR9xg91js2tXhfXEzGiy7WO4mH+wgGc1IUmHwp+l4/h6cQnhrtEm6/goGle8gDbmWAo0CgaWDo4MLCNSRVZaqODcLfOO20hwwbA+grxaGxcUG9lTw1EwxpSTT+yZ7PdAODgWbSawN9yp6uwTw2rlSHHEQM09jIdPrAj1NZqIRgwvJKRt8gWQyTGX3PRMVjJTuSBcZKVykeMS5L2HWiR2OlqHgnqavXA+13klXHtZVfR+7ie5d/f0rZl07L/Eai8l/HnR9MAv8TxJ41zD9Nf3T+/kF/luQbG8r3poXsvenb1d/yPbZvpvL29Riju3N22nf8tot/Pj//KC30JVhkHkempAs9ZODiUIkjpLwAhY7EQlHdNiBATIzcwDHKdirwUXy21RA9oneUCZm3lMCWl/9RhhiydFgnJZRp2MMlK7awV1EOKT27BZ++9afW9p4lRb6Bnb8kYb5MTmkfAs+iHZx0lHo3VphHPYz1kv81Hfkv0YmWb1BMP+c5p7MWDrSO8CQ3nr0BFHcRg10H7JyHnB0qWjQ6gN6TqHpGFUjpdNizzQJlrB1J98ffOAb9L6CTjEoHquIXw9ZQmMeHrY6ycbNCDFyyVzX61pcOhu0Aa1qVFkyUdtIEYGt2CmGglc1iTxiM/00MUKs9kwVh1vioE0u0LlYWHPkA+KoWGHTAlU3qR06+qg1aLEA+QK2YJ+EJ4iblrNXaCBXO1oVWW/54VvjvpEBiK2H/VhUurBj+sdx3aWHJigyyoZMDsBawLBYsj2TFB+Eb3+zcSGZS5PqSq8iR74Ovg69YX/xMyJ8gcUTH/I2V2zHisOLqbS7tbsl9Nq2j5/kDGux26uhsSvC/QUz/mTUcqnP/O8V9j35iJzR5eegRD3rQgx70oAc96EEPetCDHvSgBz3oQQ960IMe9KAHPehB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data:image/png;base64,iVBORw0KGgoAAAANSUhEUgAAAQMAAADCCAMAAAB6zFdcAAAAk1BMVEX////+/v4AAAD7+/v4+Pj09PTt7e3k5OTy8vLq6ur29vbh4eHa2tre3t7o6OjX19fExMTR0dHKysq4uLitra19fX2Dg4OcnJx1dXWysrK6urrHx8enp6eMjIzAwMBRUVGUlJRiYmJCQkKIiIhoaGhaWlpJSUkxMTE7OzsmJiYgICBmZmZwcHA+Pj41NTUcHBwQEBBZDtALAAAf1klEQVR4nO1dCXviOq+WnT0h+w7ZIUAgBf7/r7uSQyjdZjrTnjNzvoueliSO19eyLdmyA/CgBz3oQQ960IMe9KAHPehBD3rQgx70oH+TGGO3u18J9drhUylJv5DE30dmKn380i7Tz2HwKzD/i+RtG7owWHfuXJvsbbVaXL1/lPfu84PCx1H+RFKb02fY5V8nLDrnFt25nOe3LCpce+VRe4mBwoPnh5x/qi3AMvpbMdj2Cd1tSoGBbKvItDb3VeRbZjnCl2SZhsBAteWpGAIDFWQLW4jUnHQTREhgkg6Wjh5ESKaCiT4wJt3CgLL5V2IA2AQ8rEYslIMYYJUe+AgBR3Ihwt/BESzCE8Jg5GfyBBMGBicPFsT4m2HIMx8lCPcZr2HBL3yvgsML4QMaPnAb4v5vxWAPfAmQ4iVEjsdmzlNQKeMWrwD6AR0y0J8Qg/TAwJ9ayYTBXoFtC1CcyDP2JhhyyVtkBV5gyB4x2JvQtaBjYFWBpP3Thf2A1ieIt0AAYBU3nayaWF2iPyBnsLnqcGPqD4ZUUSX0CDMGxtQXFDus6ScK2SIGyPkB11UF3zjEPBEHmTfYZAiDv5QPTlhOI+CMMBj5cDgMWO2EQR3ja53bATfFuMD4Gd8eKgo1YYAlDK8YzCGXHMsZiYenyQehhI0rhb8aAxiaI/aLiEFcT44Cgw2xrsOdBdeZqNKJBQS9wWAOKTAgRxCBrxjgEMyjvxsD7Ns0gUHFqU83weQ+uWL9J2fk5Aggw+IcqXEwISu9waAS44ZJGOCAwVf4K98wULHoffm3YsAgwU7P5B3eU1FbnmXUoW0vWx+2fDzxBfXqm8uIjV/lQ3yc5AQdS+nM/UF6ABFyxJA58QGkvI13R+xEDNEfeDzuaQD5O8cFBlaAPwF19h5KBuAXEUmAcpjL6FyEJvnyCxcqlPWlZbE0RDFYpeMTCocG1rgTTJ4ilzHDE+W0iiKQmLzESIwVA7cIEbqF/1di8C6xF5cP3v7cmb10/s8U/0EPetCDHvSgBz3oQQ960IMe9KAH/T+gl6uaP5i3+LHHv3d99FeJ/QgF9sH9+w7/DZrqbeHfu9nBKz+3+peLZ1dZhmJaN5aUufCLxP44JeUlfvpv5vi76TROdRc19655+cqbM0Ok8mfHLIWzIe6q6yoBMO5ZH6bl7e/5hDHuQPUXMI5dc1nUcN7gjzI7L5vpymiRmKgSa8wmPp6nN/LE94PxPAdKV3O4GSHItwiVa1jkFwZX//q04MAB/ngDWntxTos8pzqF8tRtQaJlj1PdwHEJ9h6qQ08LA/b5sDeDc79niEG8gW38xBdQpjDoAcfCBjUk455X0p7v5KTbNZBueGEf+kEB3j4NErT9TnefqPJV8LtoVw8MuNnyUx4lIPGf5/SfIswGuLRwakKcUk2diJG5AkkDowdWTW5lhG7eWtRZk+q7IgPoC8hjaArYeTsZq9HvYR2D24G6o3s4qwVGu1MhT4Bb0K8oMHNrWkAtIAsRtnYFBxUu2ArLP4oB+Cc/4LrORVvQxprbtHgEEN4wWNcH6gWxLei8686pcqGVtHoBqw1h8HQJicH9FpIQjB0YA0SXruNGkWLJuqchodLHS2h4BC71GtYAXFKzmgsMuMCA/UkMxiQt+oKyUDSAAGDZRH1jDxmH2FnApoCUMFgm17arDsEOMXBhNQo+WGDHNmGQgyMwCGnZGRCDKcAVA5C2ni16ziEaYR9A7F0xIP9/EAOZ0nY51HFxwbZdRLRKCH0cHUoId8unGuK4OhMG7iVnWbZKfRwX4hE6F7wWygIuasAl0R/EEWgHcC4YaYFckzbYcnqv8IAzyJZaGewW2FYYrSP6UKchxzcq7FLX4cv2D2KgetQnhLKU5qoLeuq5tNIrFxE+QZXqHrA80myyg6gK/E+XslyBlMNKBzUA14bKBE8D8aABvsM/phSpDzahuUpzE5bIJhqEqQvqioYgg1MSS9uBpQxOaoObOt6fw+AFsXce2XsP892vrSveqEn+9GD45ylUf+7nQQ960IP+ML2yt37H/Pr51c3HO3MJbwMKPenHdiU/cGP3r//VAUVi0ofzQUx6vmN3juymQL4MyVT93uGNpToD+e3ALM+RsPucSHPS8ruZ+3jq4lMUls3q/tng18xMFXtfl0KJAmudBLCpnnOdWcILg436ouIYKpdSWqbG1ZUbd8lMUZPq+VIWkZ8lR5RB51xAFF8d+Yso5pvNq6mfz5D0PGl2KrxdfnUkJ+MgYsXqla7cPVU/3jbkz+dLrzMzb84EA2+qbcYq82UqqCboPCi4sGWXYFAnQJl4mkokv+B5vAhNcuIy0kOnTDHI15MHRpZ8ErxmOeH1V8kaZyl1b0OUgZttkBuMZLTUA9ipg6rCGmVkVy9bvI3c3lGzpiQMBjGxlOVZIoNatsgahSpF1ZHMuGU9zKlK/DEpkTlQ6VKwSBnq2xvUpBCDoi0VJp7s+Ig54JK+RiVstAFDHokfEQOtAWU9+uAfoxYTc+LMJgz8bOOToumUsNxkGmhVsUHJfjWu18Zv6V5bzq/Ns0vzkwaFrXFF4p6b6oPCHcyJxQPU71aeWlfQ7339vPTJ9NacUot3dhJDFeioCO5txhsba5vrBi8WXFG4WvRMzBQQBjs/Gs0mRgycSMdr0WupES3IJvUinwNIHZ+stSkkYWCiGjsE6sFxeehyVeK2xRlikFoaamlc5jZLDW9AlS93OTPOejNiGh9P5H1IJZ8nArumIFtr2zs4AbkZhwu22+2iaNfygbSrsYA+AG2Y2sJ1WhHZaLFFz16bQ2eTDo58dNBRicZHpwO3n1jM5P25gW0aFmfEAKRV2sKetCpMcLeA84kMPt2Kk/qNiRIGgwX2YRnWIerlqHiutsvl4IfYFhYe9ih8oP7PDy9iUuKiuy14GQb13y3mj+kmu2NGkZM2cTVoqxabmrHbFDSr0Ku7ZQN5VxEGPiz2EwaMi70lEwZFXd0wQJcJg+1COtQUKynaioDsVCxDH3tI+5AjBjt6l43VaQGHNdbhqVlOGNAkhnTJSnAHb7nUCYN4WdVVuJSQD/qkuiDnxGuQh5QwQJgPqn6pO0ck9QXC3Aac2hO3VGwflXoG1PONyxZqhLxfwYSByU1J9J1xK0OhTxhgyv2NDzw4TxjYfu3b1G9l4RWDGHsDAyEq1hD1EJfgG8jW5wUm20XYupC5nGHmAzh7BLQs+WT5rtE4pVN/QFmkuZeDZw/YUgUfnNXlxidI+Zem6+Pdrsf+YNeODuTnw1Kpwd5L0KfIAwDuaZvkkLlkb96lS7Gf6XxOoAzA2oC/2yYVHC2GPtcB1LqBdYPd6iktKVN5AgqyDw4sm90ugl5Xtt06Brm/1FI+9NjVbSV5p693WQ8ipI1eO5qSCk6nTneT+oIsGe72NVQppLsWB98nUAcp28c9LLAJ1Lq2T9ecKfybpKhpuJHECCXdhi/hNA9F7E4ekq4+hBuNZlNIMkJvcBCwYGIC6S7i6XobGyUGs6wlXcWgaTyeB+Nbpma3aWC8OeF/EtHMcF5+CQMmxBtRDDEU39P0eF1LpF2ntzw9u78TSm23HXUdUNrwHAk8B5kTfY7hLqLry+e3d65vCJx6u60gVr+JD76XbiLev0A/2FH752gSBv+Vpegbszzov0vv68b/oUq9DRUfvP1MUebx5kWLZh/B8MZVes/xX6VCCGeh8+5LOftEDOms+DvhvXP0kSpcvpialigJ727u4JvgYGKYl67RzddpIBMD+O0JSxDQoyO/DCl+JJBbEFdpimVmCzHu3aItF1epwpzmFmhuBgMU3iQRSM95mCSE2LifdpEwCVDNOUXw0zl70tvZmV8gr4HRzbJUOsQdC+MhJce8Pm6ynaT1cSFd4m3cBVINiV34UdkppVCBkhaV7LHsYRy3gTLGDRz1EcXsrg+zrDCHuINm00bxAvZ6NopYoc7O2nK9dYqutMT8QLBZQ5H0RuFnfh7CCepxnxxLvHS+vYaaxXpTdpSE0PzZJd5LqV+2bQpj3Cmb/VJrs3CJicfl78wozNRBDc6qhh7WxoY1gt3zJewgXayL1YDumeEk0EJpFQH4cdAIZow16Jx+1WtH2UjAWG3Rh+P1gLIyxiZvIFExrqO1dlN0F0qr3yCO4DZ5tARb2L9UmQS7VZmG+4rSRIUEqgh/tiAftRJjRD4IemNUVGEZwmporMItLXjCNP1mkUIWeR1Z1shB9wWhoWlyN7NqtoHGWZeTEVJeYTZSO/FVBUsTq86aIMLkN34zY+BAp8W6DhtZTRaZVsPGT+wewwWJ1mPnsDbQ4xHqWA1iWodmEKSw1uKqCKPVFQOwOrlTVBY1G0qTCl/lWCdbUDaIAapber0Y1dFUxdQa6zFTEwYaYpAivKONbcN9kmur/gIGBmeLuqlZSxlcZ0Ivx4o6QeNbdZpKyO2GFUOdDHbqZ00XTG1h3W9QK2pi1ptGbG2bLfRuXdbIB35d9iYi55QLDFxshYNI6qncWeW6zbH5L0TF5mnN0jhZFEGRGk/ZHkOHEf7UY+2zp4TDqNfpzjgqhuhwiQ8Wqd/UpNqut7p+qOw6LYqmhS49/D4GTD0K9UX0YU/MHSdXNnVmOmOT7sPAFMKgPHd2sSHjG12atCpp6gun3k++doNCmotymByIzCme56N2SOynwy+u2ot0HSY7mu6+drnm86h7vUk0SlqhiWiMWSVV+2t9IvjurM2g5ryeD7e5CaQ3FQuetRjyUOk3x3tB+aVOhc753UzyNRV2A+FOWwJ2k7gROJh93jS2u6qp1Dnp20zr1zSV1/LJ5+P6lM/fzNpPgn2zmHTHmLd6eU5lmuiGK+ovwrEXFfFh9J/N7jXlueLfCXnL5/OZVffF+G6S5BuPaaHo0l+kYi/p15c+gcHriKep0HfEQiZTmzTvOrbXUb/hdzbHwz4Utj9H7PnCbs9BdXvqRK5phiy/pTe59bJouC8CvonzFUlikBTRvfIMKvXGxfOUeSW/jiO4F5zZnC1x633NGrgqIitRQSuXEKxQPs/B1zTb8SGkOlkOlZ+Q9FJY51LKEzqgIBy8AN1aWK7ODYsSl/ITAQvdJJriqNYN9Vu+VxopQleUiumlS5Ca6KgHEFJ0mI7lGqvGB2edBgKDtIJAD6q1Dm651HeJoZcRqOslYBKYrNJlmtkUYFepHbvgrW2o8xQ0zKnexa+PrPol4nac2C0KJslinboZPKFaUIVuA1vCQK+RR49K33hQO8wFOg5DrZGlW3lE+WxrgIshkDJthQpRrCUYhzpKQjAsYo07vZF6Zi9flFpOPK9HIbmGGgEhkdDdmjsEpKda1A/oo7TGyG7NGuJgdFFWLqqNqjJKgqYSV9AqYbRslRPoKGDsYbeIUlQatuj9Sx0C1gmWSNmna3vtSBsSEP0qRDG0F+2jhzDZqycsUy9Bmgx6gm8gT056NshYHGjorBAcVpvM9JLtYm1II3RFIzDw0UPjjE2Tmig4qh2w1mqQgbqO0vUiFPRaOEYCMBQF12qjxQps/QL8AsXkIS0DrQ5FEkwoXOe0rJYVVLWdjykKbqBmGEcNyBNf6RGeANUAEk9lhsLHEVBDQAy0cVpkk7ZwhtaovRh6w6K3KPLU5Ek9Wh3+LkaYFm23I7rGbuLIo9bmon0WK4y21JCHDGztCeY3qI2NzLGUI+ylmDDooRNni4DwUWpZqLUqMqWPzW7LmKLBwZmSgKaCWgEFlStHrpEPDDhoeWpnOgdMwjM/KuFPiUVkVJiDHa9lT5VC1IqWhpdD0eSkFksReHGkRFCY7siKkg51YzlUcWSGECyw7aRihZ5Bg/1JHBmVLi3dcnHSqdu2sJtYGZCOK3mJUpWcoFJQlCG6RrodV64WQC5tFjRfzvQleIqnx2mswyrDcmaGkcTqcvRFEpismtl6EjuLBTTIJEsUmMOmoSWyHNlBy3/fCu4q00qzuCY6ga07vbqN2s8D080o/zouXucYkA/km6vbpuM8NzBLF3Q7T9VLN8mT3Pt0Y9/kbNQQrvMWz3LKvA7BroPgTXq4TjeIaamvz2m/kn/Mt45vUpjRmX/kO5/S6zr5oTTzcq7ojRDwXqB/VDp60IMe9KAHPehBD3rQgx70oAc96EEP+uycw/Ni30u3lze3N+z+8rlE30byw8z8MLe/Ssw0lZ/5caYpQnAA5OfDQphsXZfCFOdV9vUYwLxNatrRmxj96o1TFbwq2etjSZ4p974BhLvVqO3wtBOzvuw6H/aiDqfZOv8oMsk7XkyG6NPboL/On4XZKy5pIij5nvtTfN7xunbIbkuHxfpFJuhSFvdGnYx2FDxPnF2Xr68ZMnZfRoBisubE9hbNQ8oLCSQZLFMXi/iSAtJCxZoGTQHFcTdAp4UbiIZ+AWGEbDtkB4UeDAOYJDETHHF+uiUTVw06rCPwES9Vo+029EEOkXl8Yq4uzn+QTZBdWZyyLmYQy0iYHljmBL0lMDAcWuzULVp7dBXKokM2CsN3bJ1eiwPTZwwguIx8BWW9r7gJhwiiRD3E5xCK+hQFvN2T2UeaUCl0XrcHYPusS+gIkLLuLxFUGxj7llfg72IeTwbr64L2/ZT1WBMGcb/ZMShPfawP8SGnsya4H+xjvriGJAx0bum7eKiwkPLl2NGmiLbPMBP1aRRR+5D07SWn7S3fgMHzfqbtfrulzRHaAWhjULaU+ZGOuwDaKFLQESca5LT+GQvbJIWz66YRsYuiSUDbQZXBmIJfw9EF2me1eMIiJV6Xqsi0myAQxiydPW3HALC2EK2fxEd9EItMhMT2k2J1JBXt7mOQrulKO1kGo9iI3RviTI6kBPtp2h3wVWJaPK93P7lMElsgOLVi8DZecZDweV3vWzoohHEJRFtYC4M6bAvQ+hDVW7GjiFZBB4GB2NiSbjzamOVvEYM29SHg3dPORQzcvuY29R+MlfVTD/nphF3pWA/NvDUKmh2WuD91T7StkSqaixNWdnTCCmxdKa53CR2+QntlvgODOxI7rJAp1IvAQDqMWlbGVPV2TRhQFXhUkSvxJZoJA+1y5QPC4PCMQbvMqTvQzkD9AdAhQyD6A+xL+oVFRywtj+AgH6RJTCflhOU1JDaUnMwMaX8fNrlSnKpSCQYq6EgWvWnAi8XhKyegA1m+kwbCoHkqhiUIS7yevn4QQHDO63o63OQpPREfwDg0fUb7UGvf5NHIqT/AVq9y6g82Fbh7aHhdT5uSqIBAZpjRRvVa6MqGu7Adm+PiktdbGheGZVFHQ0khF3SOFkbFfY0XKe1JsXhaYySHMmoh4skGOaeLTjHEiMGBcvCtGLhiYHRz7LE1Mph1FiDRyrW9VBbgaFgnq0oS5newCF1hOYIjhhqqLiguaA5DF+z0bZXh48EEn6q+9/GNCBOENr2Wlq6m4ChZ4YiyNF0wLNCxqXiKhSFB2JxYDtDZLMtpt6yW65SoF2pQpD6ZpfoVeTZA9r//OB2xlAqzHDitNV7NwqSrNdnz5mtp3vYzrR8yscHn6g8d9+uwpjaw2tybCc1LgtI1qXkjzu12WqR8tRfjtnRXlNfHm3VbGH+voMhe/rx4w+5y8jYce+c+WGri2X5+e+/ter1zuvf2Qbk067UX5zMfe/uT9P6q6Ndj/Pj5L6X/SDYf9A/QO6oye9sbXPu2dznlI/fn1+9aI7z28yeZ8F0MXveN80aW9zIqSW9sLu4je2sC+l6Kv2on+n5Cs7o6Pdx34vP4Me9RfTaIoSHh5vyci8K+elGbmSsMFPgm91cJkEMizRbc0izMs1tOMORsxj1d42uR75NcBsDgLVq/g8J1uHwH6HlX02xdPtdGmMLbUzqy4Oqg9bNdjdVCCfGdWe1dwjDcrFHN5n7YnkI+78+Zgl3gbcWTEei79s2fJ9cDuXCSTIPQzVYgr+P11e41COLcGjHv4VjBarVhhQkFW7rjErQkswiDUoqOqEBU6Xq2M45dNYVgzBGDIlEg2kSEQQGxr6Rys1mBG6xn2Z+pcX6S3CzRIQqbm92v79PRAd4YgtZCTocz+GOBz40EA4T+IovRf5DNByCkIStBT9bm72NAWmDpq1YHmwz15Mwn/XWKfKvvM1SZvARaq9na0Kmwl7NR6VxfdfaIwVjJHvSuxe10ngeLgydtsYEkMLhb9awifauFMySrzrIWcJCik9rO5/J0fsUlT/IyODSaOc8VRXs1KTCOOHBaqFAVd05mBEtIU9gFLaxkFEp3qXG58kYaoqDeqdpX9nT1ztGR0vUJjhYcjaQKkxmDkLZgdWbcZk9VU6E+q0InZwuICkjLHSwP6HNVbgNrA/Z4DbTmFaR1ti2MlqT8oKw9LMkA60tFk0mDgoGj63Qjlfok62W8QWynkxMEBhFGN8fhr2svIiXeKjcNDDRR1SQtPMnwdJ2+LC6kxmXZ8AUMvKQjlecJjjYc1U10+7QuNrRkgRisqSkTBrWKWc58vD8GtPMo7RYLVDVX9xjE3pkVZOGubbGxa/iaMNhBUl0kVMx7JX/GQELVeoCzqreEgXnDABvTuqA9oFqLWndRVchk8lnyG9iFIwyG0gN9AVWes7kzZFSvvyCmMfoiYTIijL0NvZrU7czWTYStG06qsStHo1xi5rYjl+N9soNyE58hb2S+GJpDYPdgH6+BRt/fy7syc53zpgvVQzN4CMQFsI11XrfmepFCMXcISb85QL0+tnBAPpgrMj8kB0fBRF2tls/Nbgm7uGO7pi7pHJewJcV6UGB3xaDJDQ7JsWx+GwLE4KSgUiLJtPNKZpiR03X+EgdvckIvtj4dWmHIEmDO8E6T5em97IiJVjYrNRgCo7PIcl/FeCSN0WtzcldViXTJ2zlgqAvhrSY8XM+mxvxEkUEeLDHFSxHgPcoXmtjfhX9X/3OKGJspgWp9ZWzELusueNr2b6ZsZvVN/MSLnzMde3X9uc97l+jt6sSPg3wv/XyM/VzxPp3Pdzy+QPw9L+9H/lDavkafhPkTAX/g631R9qe6wIt37+pc4ufrOlN666GW1v3lh2R/Otl0UkXsm26U3oLqxkuvxcfroEwp3oKgTB2H9PV2MFx3FbBZpo9XdzNqryb85mptwa7gbfXcT8Rd350niMfbbNj5hnlQzGGmn1p7kcq811H8qdtXucE7p55uGnj17pdp7zYO7b42UaZHMcZAOVfKISxtsKwCC2o10Szbejo4riVWZqS4r1R//mKFrzW21tAHz5sALDuqpMalI7kNHyF2mkLCACKLZuqfJCclBz83xOw1k6JUAQ9D946+lCpQPFgFKcsxmcCZ41Fr8ElGqazmyj1WuurRrYKAF/qiyb/CDbvY5xCHdocYBIE7QOLXgb3ULiw/4520M7pZq0X5Jg4KLSlQ6EkzexVDNR31mNQLHvsDqJ2aBdXF39Yul4OMVI2BRVa6JiGIaBumHAoL1YtL7F6/f5EWrho1xgl6bW8bW0CZihcpr+ICsn4xWO4GgkzZQmq0HuwSX+xtAvPio2yVqr3vnAMpdcbwdcF+gU4MRhT3GhS2fKiKC5SHkPj0RGJtXig11s/VqzmgbGsWSQMHCBoIEvAmoRJDtiZqRlHfHMsqpbM9NrYfw2qNfCBFzQg70QJM+mz65IBN8IpBsA9gmzRnbXN2wajBQTEQ5J6iH0k5sTPwY8yGUWxy2EskV4P4ToTRg1McQ5TEQS2yr6xEoczZOmcSt2K3LCQU7SP6rIDU63lKMltfzuYTDDa0XKQFJWLgIQbxDYMAWhVzHtEBJVi0gg6W8zOBAewW9hUDJmN2BzY7TBigKNp6tYPNuQ231O4FBorAABXkNETPhIG0U1F62ivwJOBcJejRPKmoWAwgDUaYfgGDoU07aMZwjTJ9mSA7xH7VL/uC61iiqFAudI5ndz3xlFtwyXsS3O0hNC/FbsIgC1DVAC6Zhyj1wwbSCrUPiUenNbaaIR83cJ7aQruOL/RdhpEcwilwEbZBVedrVqtpBkNR9xg91js2tXhfXEzGiy7WO4mH+wgGc1IUmHwp+l4/h6cQnhrtEm6/goGle8gDbmWAo0CgaWDo4MLCNSRVZaqODcLfOO20hwwbA+grxaGxcUG9lTw1EwxpSTT+yZ7PdAODgWbSawN9yp6uwTw2rlSHHEQM09jIdPrAj1NZqIRgwvJKRt8gWQyTGX3PRMVjJTuSBcZKVykeMS5L2HWiR2OlqHgnqavXA+13klXHtZVfR+7ie5d/f0rZl07L/Eai8l/HnR9MAv8TxJ41zD9Nf3T+/kF/luQbG8r3poXsvenb1d/yPbZvpvL29Riju3N22nf8tot/Pj//KC30JVhkHkempAs9ZODiUIkjpLwAhY7EQlHdNiBATIzcwDHKdirwUXy21RA9oneUCZm3lMCWl/9RhhiydFgnJZRp2MMlK7awV1EOKT27BZ++9afW9p4lRb6Bnb8kYb5MTmkfAs+iHZx0lHo3VphHPYz1kv81Hfkv0YmWb1BMP+c5p7MWDrSO8CQ3nr0BFHcRg10H7JyHnB0qWjQ6gN6TqHpGFUjpdNizzQJlrB1J98ffOAb9L6CTjEoHquIXw9ZQmMeHrY6ycbNCDFyyVzX61pcOhu0Aa1qVFkyUdtIEYGt2CmGglc1iTxiM/00MUKs9kwVh1vioE0u0LlYWHPkA+KoWGHTAlU3qR06+qg1aLEA+QK2YJ+EJ4iblrNXaCBXO1oVWW/54VvjvpEBiK2H/VhUurBj+sdx3aWHJigyyoZMDsBawLBYsj2TFB+Eb3+zcSGZS5PqSq8iR74Ovg69YX/xMyJ8gcUTH/I2V2zHisOLqbS7tbsl9Nq2j5/kDGux26uhsSvC/QUz/mTUcqnP/O8V9j35iJzR5eegRD3rQgx70oAc96EEPetCDHvSgBz3oQQ960IMe9KAHPehB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data:image/png;base64,iVBORw0KGgoAAAANSUhEUgAAAQMAAADCCAMAAAB6zFdcAAAAk1BMVEX////+/v4AAAD7+/v4+Pj09PTt7e3k5OTy8vLq6ur29vbh4eHa2tre3t7o6OjX19fExMTR0dHKysq4uLitra19fX2Dg4OcnJx1dXWysrK6urrHx8enp6eMjIzAwMBRUVGUlJRiYmJCQkKIiIhoaGhaWlpJSUkxMTE7OzsmJiYgICBmZmZwcHA+Pj41NTUcHBwQEBBZDtALAAAf1klEQVR4nO1dCXviOq+WnT0h+w7ZIUAgBf7/r7uSQyjdZjrTnjNzvoueliSO19eyLdmyA/CgBz3oQQ960IMe9KAHPehBD3rQgx70oH+TGGO3u18J9drhUylJv5DE30dmKn380i7Tz2HwKzD/i+RtG7owWHfuXJvsbbVaXL1/lPfu84PCx1H+RFKb02fY5V8nLDrnFt25nOe3LCpce+VRe4mBwoPnh5x/qi3AMvpbMdj2Cd1tSoGBbKvItDb3VeRbZjnCl2SZhsBAteWpGAIDFWQLW4jUnHQTREhgkg6Wjh5ESKaCiT4wJt3CgLL5V2IA2AQ8rEYslIMYYJUe+AgBR3Ihwt/BESzCE8Jg5GfyBBMGBicPFsT4m2HIMx8lCPcZr2HBL3yvgsML4QMaPnAb4v5vxWAPfAmQ4iVEjsdmzlNQKeMWrwD6AR0y0J8Qg/TAwJ9ayYTBXoFtC1CcyDP2JhhyyVtkBV5gyB4x2JvQtaBjYFWBpP3Thf2A1ieIt0AAYBU3nayaWF2iPyBnsLnqcGPqD4ZUUSX0CDMGxtQXFDus6ScK2SIGyPkB11UF3zjEPBEHmTfYZAiDv5QPTlhOI+CMMBj5cDgMWO2EQR3ja53bATfFuMD4Gd8eKgo1YYAlDK8YzCGXHMsZiYenyQehhI0rhb8aAxiaI/aLiEFcT44Cgw2xrsOdBdeZqNKJBQS9wWAOKTAgRxCBrxjgEMyjvxsD7Ns0gUHFqU83weQ+uWL9J2fk5Aggw+IcqXEwISu9waAS44ZJGOCAwVf4K98wULHoffm3YsAgwU7P5B3eU1FbnmXUoW0vWx+2fDzxBfXqm8uIjV/lQ3yc5AQdS+nM/UF6ABFyxJA58QGkvI13R+xEDNEfeDzuaQD5O8cFBlaAPwF19h5KBuAXEUmAcpjL6FyEJvnyCxcqlPWlZbE0RDFYpeMTCocG1rgTTJ4ilzHDE+W0iiKQmLzESIwVA7cIEbqF/1di8C6xF5cP3v7cmb10/s8U/0EPetCDHvSgBz3oQQ960IMe9KAH/T+gl6uaP5i3+LHHv3d99FeJ/QgF9sH9+w7/DZrqbeHfu9nBKz+3+peLZ1dZhmJaN5aUufCLxP44JeUlfvpv5vi76TROdRc19655+cqbM0Ok8mfHLIWzIe6q6yoBMO5ZH6bl7e/5hDHuQPUXMI5dc1nUcN7gjzI7L5vpymiRmKgSa8wmPp6nN/LE94PxPAdKV3O4GSHItwiVa1jkFwZX//q04MAB/ngDWntxTos8pzqF8tRtQaJlj1PdwHEJ9h6qQ08LA/b5sDeDc79niEG8gW38xBdQpjDoAcfCBjUk455X0p7v5KTbNZBueGEf+kEB3j4NErT9TnefqPJV8LtoVw8MuNnyUx4lIPGf5/SfIswGuLRwakKcUk2diJG5AkkDowdWTW5lhG7eWtRZk+q7IgPoC8hjaArYeTsZq9HvYR2D24G6o3s4qwVGu1MhT4Bb0K8oMHNrWkAtIAsRtnYFBxUu2ArLP4oB+Cc/4LrORVvQxprbtHgEEN4wWNcH6gWxLei8686pcqGVtHoBqw1h8HQJicH9FpIQjB0YA0SXruNGkWLJuqchodLHS2h4BC71GtYAXFKzmgsMuMCA/UkMxiQt+oKyUDSAAGDZRH1jDxmH2FnApoCUMFgm17arDsEOMXBhNQo+WGDHNmGQgyMwCGnZGRCDKcAVA5C2ni16ziEaYR9A7F0xIP9/EAOZ0nY51HFxwbZdRLRKCH0cHUoId8unGuK4OhMG7iVnWbZKfRwX4hE6F7wWygIuasAl0R/EEWgHcC4YaYFckzbYcnqv8IAzyJZaGewW2FYYrSP6UKchxzcq7FLX4cv2D2KgetQnhLKU5qoLeuq5tNIrFxE+QZXqHrA80myyg6gK/E+XslyBlMNKBzUA14bKBE8D8aABvsM/phSpDzahuUpzE5bIJhqEqQvqioYgg1MSS9uBpQxOaoObOt6fw+AFsXce2XsP892vrSveqEn+9GD45ylUf+7nQQ960IP+ML2yt37H/Pr51c3HO3MJbwMKPenHdiU/cGP3r//VAUVi0ofzQUx6vmN3juymQL4MyVT93uGNpToD+e3ALM+RsPucSHPS8ruZ+3jq4lMUls3q/tng18xMFXtfl0KJAmudBLCpnnOdWcILg436ouIYKpdSWqbG1ZUbd8lMUZPq+VIWkZ8lR5RB51xAFF8d+Yso5pvNq6mfz5D0PGl2KrxdfnUkJ+MgYsXqla7cPVU/3jbkz+dLrzMzb84EA2+qbcYq82UqqCboPCi4sGWXYFAnQJl4mkokv+B5vAhNcuIy0kOnTDHI15MHRpZ8ErxmOeH1V8kaZyl1b0OUgZttkBuMZLTUA9ipg6rCGmVkVy9bvI3c3lGzpiQMBjGxlOVZIoNatsgahSpF1ZHMuGU9zKlK/DEpkTlQ6VKwSBnq2xvUpBCDoi0VJp7s+Ig54JK+RiVstAFDHokfEQOtAWU9+uAfoxYTc+LMJgz8bOOToumUsNxkGmhVsUHJfjWu18Zv6V5bzq/Ns0vzkwaFrXFF4p6b6oPCHcyJxQPU71aeWlfQ7339vPTJ9NacUot3dhJDFeioCO5txhsba5vrBi8WXFG4WvRMzBQQBjs/Gs0mRgycSMdr0WupES3IJvUinwNIHZ+stSkkYWCiGjsE6sFxeehyVeK2xRlikFoaamlc5jZLDW9AlS93OTPOejNiGh9P5H1IJZ8nArumIFtr2zs4AbkZhwu22+2iaNfygbSrsYA+AG2Y2sJ1WhHZaLFFz16bQ2eTDo58dNBRicZHpwO3n1jM5P25gW0aFmfEAKRV2sKetCpMcLeA84kMPt2Kk/qNiRIGgwX2YRnWIerlqHiutsvl4IfYFhYe9ih8oP7PDy9iUuKiuy14GQb13y3mj+kmu2NGkZM2cTVoqxabmrHbFDSr0Ku7ZQN5VxEGPiz2EwaMi70lEwZFXd0wQJcJg+1COtQUKynaioDsVCxDH3tI+5AjBjt6l43VaQGHNdbhqVlOGNAkhnTJSnAHb7nUCYN4WdVVuJSQD/qkuiDnxGuQh5QwQJgPqn6pO0ck9QXC3Aac2hO3VGwflXoG1PONyxZqhLxfwYSByU1J9J1xK0OhTxhgyv2NDzw4TxjYfu3b1G9l4RWDGHsDAyEq1hD1EJfgG8jW5wUm20XYupC5nGHmAzh7BLQs+WT5rtE4pVN/QFmkuZeDZw/YUgUfnNXlxidI+Zem6+Pdrsf+YNeODuTnw1Kpwd5L0KfIAwDuaZvkkLlkb96lS7Gf6XxOoAzA2oC/2yYVHC2GPtcB1LqBdYPd6iktKVN5AgqyDw4sm90ugl5Xtt06Brm/1FI+9NjVbSV5p693WQ8ipI1eO5qSCk6nTneT+oIsGe72NVQppLsWB98nUAcp28c9LLAJ1Lq2T9ecKfybpKhpuJHECCXdhi/hNA9F7E4ekq4+hBuNZlNIMkJvcBCwYGIC6S7i6XobGyUGs6wlXcWgaTyeB+Nbpma3aWC8OeF/EtHMcF5+CQMmxBtRDDEU39P0eF1LpF2ntzw9u78TSm23HXUdUNrwHAk8B5kTfY7hLqLry+e3d65vCJx6u60gVr+JD76XbiLev0A/2FH752gSBv+Vpegbszzov0vv68b/oUq9DRUfvP1MUebx5kWLZh/B8MZVes/xX6VCCGeh8+5LOftEDOms+DvhvXP0kSpcvpialigJ727u4JvgYGKYl67RzddpIBMD+O0JSxDQoyO/DCl+JJBbEFdpimVmCzHu3aItF1epwpzmFmhuBgMU3iQRSM95mCSE2LifdpEwCVDNOUXw0zl70tvZmV8gr4HRzbJUOsQdC+MhJce8Pm6ynaT1cSFd4m3cBVINiV34UdkppVCBkhaV7LHsYRy3gTLGDRz1EcXsrg+zrDCHuINm00bxAvZ6NopYoc7O2nK9dYqutMT8QLBZQ5H0RuFnfh7CCepxnxxLvHS+vYaaxXpTdpSE0PzZJd5LqV+2bQpj3Cmb/VJrs3CJicfl78wozNRBDc6qhh7WxoY1gt3zJewgXayL1YDumeEk0EJpFQH4cdAIZow16Jx+1WtH2UjAWG3Rh+P1gLIyxiZvIFExrqO1dlN0F0qr3yCO4DZ5tARb2L9UmQS7VZmG+4rSRIUEqgh/tiAftRJjRD4IemNUVGEZwmporMItLXjCNP1mkUIWeR1Z1shB9wWhoWlyN7NqtoHGWZeTEVJeYTZSO/FVBUsTq86aIMLkN34zY+BAp8W6DhtZTRaZVsPGT+wewwWJ1mPnsDbQ4xHqWA1iWodmEKSw1uKqCKPVFQOwOrlTVBY1G0qTCl/lWCdbUDaIAapber0Y1dFUxdQa6zFTEwYaYpAivKONbcN9kmur/gIGBmeLuqlZSxlcZ0Ivx4o6QeNbdZpKyO2GFUOdDHbqZ00XTG1h3W9QK2pi1ptGbG2bLfRuXdbIB35d9iYi55QLDFxshYNI6qncWeW6zbH5L0TF5mnN0jhZFEGRGk/ZHkOHEf7UY+2zp4TDqNfpzjgqhuhwiQ8Wqd/UpNqut7p+qOw6LYqmhS49/D4GTD0K9UX0YU/MHSdXNnVmOmOT7sPAFMKgPHd2sSHjG12atCpp6gun3k++doNCmotymByIzCme56N2SOynwy+u2ot0HSY7mu6+drnm86h7vUk0SlqhiWiMWSVV+2t9IvjurM2g5ryeD7e5CaQ3FQuetRjyUOk3x3tB+aVOhc753UzyNRV2A+FOWwJ2k7gROJh93jS2u6qp1Dnp20zr1zSV1/LJ5+P6lM/fzNpPgn2zmHTHmLd6eU5lmuiGK+ovwrEXFfFh9J/N7jXlueLfCXnL5/OZVffF+G6S5BuPaaHo0l+kYi/p15c+gcHriKep0HfEQiZTmzTvOrbXUb/hdzbHwz4Utj9H7PnCbs9BdXvqRK5phiy/pTe59bJouC8CvonzFUlikBTRvfIMKvXGxfOUeSW/jiO4F5zZnC1x633NGrgqIitRQSuXEKxQPs/B1zTb8SGkOlkOlZ+Q9FJY51LKEzqgIBy8AN1aWK7ODYsSl/ITAQvdJJriqNYN9Vu+VxopQleUiumlS5Ca6KgHEFJ0mI7lGqvGB2edBgKDtIJAD6q1Dm651HeJoZcRqOslYBKYrNJlmtkUYFepHbvgrW2o8xQ0zKnexa+PrPol4nac2C0KJslinboZPKFaUIVuA1vCQK+RR49K33hQO8wFOg5DrZGlW3lE+WxrgIshkDJthQpRrCUYhzpKQjAsYo07vZF6Zi9flFpOPK9HIbmGGgEhkdDdmjsEpKda1A/oo7TGyG7NGuJgdFFWLqqNqjJKgqYSV9AqYbRslRPoKGDsYbeIUlQatuj9Sx0C1gmWSNmna3vtSBsSEP0qRDG0F+2jhzDZqycsUy9Bmgx6gm8gT056NshYHGjorBAcVpvM9JLtYm1II3RFIzDw0UPjjE2Tmig4qh2w1mqQgbqO0vUiFPRaOEYCMBQF12qjxQps/QL8AsXkIS0DrQ5FEkwoXOe0rJYVVLWdjykKbqBmGEcNyBNf6RGeANUAEk9lhsLHEVBDQAy0cVpkk7ZwhtaovRh6w6K3KPLU5Ek9Wh3+LkaYFm23I7rGbuLIo9bmon0WK4y21JCHDGztCeY3qI2NzLGUI+ylmDDooRNni4DwUWpZqLUqMqWPzW7LmKLBwZmSgKaCWgEFlStHrpEPDDhoeWpnOgdMwjM/KuFPiUVkVJiDHa9lT5VC1IqWhpdD0eSkFksReHGkRFCY7siKkg51YzlUcWSGECyw7aRihZ5Bg/1JHBmVLi3dcnHSqdu2sJtYGZCOK3mJUpWcoFJQlCG6RrodV64WQC5tFjRfzvQleIqnx2mswyrDcmaGkcTqcvRFEpismtl6EjuLBTTIJEsUmMOmoSWyHNlBy3/fCu4q00qzuCY6ga07vbqN2s8D080o/zouXucYkA/km6vbpuM8NzBLF3Q7T9VLN8mT3Pt0Y9/kbNQQrvMWz3LKvA7BroPgTXq4TjeIaamvz2m/kn/Mt45vUpjRmX/kO5/S6zr5oTTzcq7ojRDwXqB/VDp60IMe9KAHPehBD3rQgx70oAc96EEP+uycw/Ni30u3lze3N+z+8rlE30byw8z8MLe/Ssw0lZ/5caYpQnAA5OfDQphsXZfCFOdV9vUYwLxNatrRmxj96o1TFbwq2etjSZ4p974BhLvVqO3wtBOzvuw6H/aiDqfZOv8oMsk7XkyG6NPboL/On4XZKy5pIij5nvtTfN7xunbIbkuHxfpFJuhSFvdGnYx2FDxPnF2Xr68ZMnZfRoBisubE9hbNQ8oLCSQZLFMXi/iSAtJCxZoGTQHFcTdAp4UbiIZ+AWGEbDtkB4UeDAOYJDETHHF+uiUTVw06rCPwES9Vo+029EEOkXl8Yq4uzn+QTZBdWZyyLmYQy0iYHljmBL0lMDAcWuzULVp7dBXKokM2CsN3bJ1eiwPTZwwguIx8BWW9r7gJhwiiRD3E5xCK+hQFvN2T2UeaUCl0XrcHYPusS+gIkLLuLxFUGxj7llfg72IeTwbr64L2/ZT1WBMGcb/ZMShPfawP8SGnsya4H+xjvriGJAx0bum7eKiwkPLl2NGmiLbPMBP1aRRR+5D07SWn7S3fgMHzfqbtfrulzRHaAWhjULaU+ZGOuwDaKFLQESca5LT+GQvbJIWz66YRsYuiSUDbQZXBmIJfw9EF2me1eMIiJV6Xqsi0myAQxiydPW3HALC2EK2fxEd9EItMhMT2k2J1JBXt7mOQrulKO1kGo9iI3RviTI6kBPtp2h3wVWJaPK93P7lMElsgOLVi8DZecZDweV3vWzoohHEJRFtYC4M6bAvQ+hDVW7GjiFZBB4GB2NiSbjzamOVvEYM29SHg3dPORQzcvuY29R+MlfVTD/nphF3pWA/NvDUKmh2WuD91T7StkSqaixNWdnTCCmxdKa53CR2+QntlvgODOxI7rJAp1IvAQDqMWlbGVPV2TRhQFXhUkSvxJZoJA+1y5QPC4PCMQbvMqTvQzkD9AdAhQyD6A+xL+oVFRywtj+AgH6RJTCflhOU1JDaUnMwMaX8fNrlSnKpSCQYq6EgWvWnAi8XhKyegA1m+kwbCoHkqhiUIS7yevn4QQHDO63o63OQpPREfwDg0fUb7UGvf5NHIqT/AVq9y6g82Fbh7aHhdT5uSqIBAZpjRRvVa6MqGu7Adm+PiktdbGheGZVFHQ0khF3SOFkbFfY0XKe1JsXhaYySHMmoh4skGOaeLTjHEiMGBcvCtGLhiYHRz7LE1Mph1FiDRyrW9VBbgaFgnq0oS5newCF1hOYIjhhqqLiguaA5DF+z0bZXh48EEn6q+9/GNCBOENr2Wlq6m4ChZ4YiyNF0wLNCxqXiKhSFB2JxYDtDZLMtpt6yW65SoF2pQpD6ZpfoVeTZA9r//OB2xlAqzHDitNV7NwqSrNdnz5mtp3vYzrR8yscHn6g8d9+uwpjaw2tybCc1LgtI1qXkjzu12WqR8tRfjtnRXlNfHm3VbGH+voMhe/rx4w+5y8jYce+c+WGri2X5+e+/ter1zuvf2Qbk067UX5zMfe/uT9P6q6Ndj/Pj5L6X/SDYf9A/QO6oye9sbXPu2dznlI/fn1+9aI7z28yeZ8F0MXveN80aW9zIqSW9sLu4je2sC+l6Kv2on+n5Cs7o6Pdx34vP4Me9RfTaIoSHh5vyci8K+elGbmSsMFPgm91cJkEMizRbc0izMs1tOMORsxj1d42uR75NcBsDgLVq/g8J1uHwH6HlX02xdPtdGmMLbUzqy4Oqg9bNdjdVCCfGdWe1dwjDcrFHN5n7YnkI+78+Zgl3gbcWTEei79s2fJ9cDuXCSTIPQzVYgr+P11e41COLcGjHv4VjBarVhhQkFW7rjErQkswiDUoqOqEBU6Xq2M45dNYVgzBGDIlEg2kSEQQGxr6Rys1mBG6xn2Z+pcX6S3CzRIQqbm92v79PRAd4YgtZCTocz+GOBz40EA4T+IovRf5DNByCkIStBT9bm72NAWmDpq1YHmwz15Mwn/XWKfKvvM1SZvARaq9na0Kmwl7NR6VxfdfaIwVjJHvSuxe10ngeLgydtsYEkMLhb9awifauFMySrzrIWcJCik9rO5/J0fsUlT/IyODSaOc8VRXs1KTCOOHBaqFAVd05mBEtIU9gFLaxkFEp3qXG58kYaoqDeqdpX9nT1ztGR0vUJjhYcjaQKkxmDkLZgdWbcZk9VU6E+q0InZwuICkjLHSwP6HNVbgNrA/Z4DbTmFaR1ti2MlqT8oKw9LMkA60tFk0mDgoGj63Qjlfok62W8QWynkxMEBhFGN8fhr2svIiXeKjcNDDRR1SQtPMnwdJ2+LC6kxmXZ8AUMvKQjlecJjjYc1U10+7QuNrRkgRisqSkTBrWKWc58vD8GtPMo7RYLVDVX9xjE3pkVZOGubbGxa/iaMNhBUl0kVMx7JX/GQELVeoCzqreEgXnDABvTuqA9oFqLWndRVchk8lnyG9iFIwyG0gN9AVWes7kzZFSvvyCmMfoiYTIijL0NvZrU7czWTYStG06qsStHo1xi5rYjl+N9soNyE58hb2S+GJpDYPdgH6+BRt/fy7syc53zpgvVQzN4CMQFsI11XrfmepFCMXcISb85QL0+tnBAPpgrMj8kB0fBRF2tls/Nbgm7uGO7pi7pHJewJcV6UGB3xaDJDQ7JsWx+GwLE4KSgUiLJtPNKZpiR03X+EgdvckIvtj4dWmHIEmDO8E6T5em97IiJVjYrNRgCo7PIcl/FeCSN0WtzcldViXTJ2zlgqAvhrSY8XM+mxvxEkUEeLDHFSxHgPcoXmtjfhX9X/3OKGJspgWp9ZWzELusueNr2b6ZsZvVN/MSLnzMde3X9uc97l+jt6sSPg3wv/XyM/VzxPp3Pdzy+QPw9L+9H/lDavkafhPkTAX/g631R9qe6wIt37+pc4ufrOlN666GW1v3lh2R/Otl0UkXsm26U3oLqxkuvxcfroEwp3oKgTB2H9PV2MFx3FbBZpo9XdzNqryb85mptwa7gbfXcT8Rd350niMfbbNj5hnlQzGGmn1p7kcq811H8qdtXucE7p55uGnj17pdp7zYO7b42UaZHMcZAOVfKISxtsKwCC2o10Szbejo4riVWZqS4r1R//mKFrzW21tAHz5sALDuqpMalI7kNHyF2mkLCACKLZuqfJCclBz83xOw1k6JUAQ9D946+lCpQPFgFKcsxmcCZ41Fr8ElGqazmyj1WuurRrYKAF/qiyb/CDbvY5xCHdocYBIE7QOLXgb3ULiw/4520M7pZq0X5Jg4KLSlQ6EkzexVDNR31mNQLHvsDqJ2aBdXF39Yul4OMVI2BRVa6JiGIaBumHAoL1YtL7F6/f5EWrho1xgl6bW8bW0CZihcpr+ICsn4xWO4GgkzZQmq0HuwSX+xtAvPio2yVqr3vnAMpdcbwdcF+gU4MRhT3GhS2fKiKC5SHkPj0RGJtXig11s/VqzmgbGsWSQMHCBoIEvAmoRJDtiZqRlHfHMsqpbM9NrYfw2qNfCBFzQg70QJM+mz65IBN8IpBsA9gmzRnbXN2wajBQTEQ5J6iH0k5sTPwY8yGUWxy2EskV4P4ToTRg1McQ5TEQS2yr6xEoczZOmcSt2K3LCQU7SP6rIDU63lKMltfzuYTDDa0XKQFJWLgIQbxDYMAWhVzHtEBJVi0gg6W8zOBAewW9hUDJmN2BzY7TBigKNp6tYPNuQ231O4FBorAABXkNETPhIG0U1F62ivwJOBcJejRPKmoWAwgDUaYfgGDoU07aMZwjTJ9mSA7xH7VL/uC61iiqFAudI5ndz3xlFtwyXsS3O0hNC/FbsIgC1DVAC6Zhyj1wwbSCrUPiUenNbaaIR83cJ7aQruOL/RdhpEcwilwEbZBVedrVqtpBkNR9xg91js2tXhfXEzGiy7WO4mH+wgGc1IUmHwp+l4/h6cQnhrtEm6/goGle8gDbmWAo0CgaWDo4MLCNSRVZaqODcLfOO20hwwbA+grxaGxcUG9lTw1EwxpSTT+yZ7PdAODgWbSawN9yp6uwTw2rlSHHEQM09jIdPrAj1NZqIRgwvJKRt8gWQyTGX3PRMVjJTuSBcZKVykeMS5L2HWiR2OlqHgnqavXA+13klXHtZVfR+7ie5d/f0rZl07L/Eai8l/HnR9MAv8TxJ41zD9Nf3T+/kF/luQbG8r3poXsvenb1d/yPbZvpvL29Riju3N22nf8tot/Pj//KC30JVhkHkempAs9ZODiUIkjpLwAhY7EQlHdNiBATIzcwDHKdirwUXy21RA9oneUCZm3lMCWl/9RhhiydFgnJZRp2MMlK7awV1EOKT27BZ++9afW9p4lRb6Bnb8kYb5MTmkfAs+iHZx0lHo3VphHPYz1kv81Hfkv0YmWb1BMP+c5p7MWDrSO8CQ3nr0BFHcRg10H7JyHnB0qWjQ6gN6TqHpGFUjpdNizzQJlrB1J98ffOAb9L6CTjEoHquIXw9ZQmMeHrY6ycbNCDFyyVzX61pcOhu0Aa1qVFkyUdtIEYGt2CmGglc1iTxiM/00MUKs9kwVh1vioE0u0LlYWHPkA+KoWGHTAlU3qR06+qg1aLEA+QK2YJ+EJ4iblrNXaCBXO1oVWW/54VvjvpEBiK2H/VhUurBj+sdx3aWHJigyyoZMDsBawLBYsj2TFB+Eb3+zcSGZS5PqSq8iR74Ovg69YX/xMyJ8gcUTH/I2V2zHisOLqbS7tbsl9Nq2j5/kDGux26uhsSvC/QUz/mTUcqnP/O8V9j35iJzR5eegRD3rQgx70oAc96EEPetCDHvSgBz3oQQ960IMe9KAHPehB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128" name="Picture 8" descr="http://images.slideplayer.info/16/4872203/slides/"/>
          <p:cNvPicPr>
            <a:picLocks noChangeAspect="1" noChangeArrowheads="1"/>
          </p:cNvPicPr>
          <p:nvPr/>
        </p:nvPicPr>
        <p:blipFill rotWithShape="1">
          <a:blip r:embed="rId2">
            <a:extLst>
              <a:ext uri="{28A0092B-C50C-407E-A947-70E740481C1C}">
                <a14:useLocalDpi xmlns:a14="http://schemas.microsoft.com/office/drawing/2010/main" val="0"/>
              </a:ext>
            </a:extLst>
          </a:blip>
          <a:srcRect t="21703" b="10083"/>
          <a:stretch/>
        </p:blipFill>
        <p:spPr bwMode="auto">
          <a:xfrm>
            <a:off x="765174" y="2060848"/>
            <a:ext cx="7734953" cy="3957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248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Forward Chaining</a:t>
            </a:r>
          </a:p>
        </p:txBody>
      </p:sp>
      <p:sp>
        <p:nvSpPr>
          <p:cNvPr id="5" name="Rectangle 16"/>
          <p:cNvSpPr txBox="1">
            <a:spLocks noChangeArrowheads="1"/>
          </p:cNvSpPr>
          <p:nvPr/>
        </p:nvSpPr>
        <p:spPr>
          <a:xfrm>
            <a:off x="395536" y="2003103"/>
            <a:ext cx="8078788" cy="1785937"/>
          </a:xfrm>
          <a:prstGeom prst="rect">
            <a:avLst/>
          </a:prstGeom>
          <a:noFill/>
          <a:ln/>
          <a:extLst>
            <a:ext uri="{91240B29-F687-4F45-9708-019B960494DF}">
              <a14:hiddenLine xmlns:a14="http://schemas.microsoft.com/office/drawing/2010/main" w="28575" cmpd="sng">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en-US" sz="2400" b="1" i="1"/>
              <a:t>Forward Chaining</a:t>
            </a:r>
          </a:p>
          <a:p>
            <a:pPr>
              <a:buFont typeface="Wingdings" pitchFamily="2" charset="2"/>
              <a:buNone/>
            </a:pPr>
            <a:r>
              <a:rPr lang="en-US" sz="2600" b="1">
                <a:latin typeface="Bookman Old Style" pitchFamily="18" charset="0"/>
              </a:rPr>
              <a:t>	</a:t>
            </a:r>
            <a:r>
              <a:rPr lang="en-US" sz="2400" b="1"/>
              <a:t>Jika premise clause match dengan situasi, </a:t>
            </a:r>
          </a:p>
          <a:p>
            <a:pPr>
              <a:buFont typeface="Wingdings" pitchFamily="2" charset="2"/>
              <a:buNone/>
            </a:pPr>
            <a:r>
              <a:rPr lang="en-US" sz="2400" b="1"/>
              <a:t>	Maka proses mencoba untuk mengambil konklusi</a:t>
            </a:r>
          </a:p>
          <a:p>
            <a:endParaRPr lang="en-US" sz="2400" b="1"/>
          </a:p>
          <a:p>
            <a:pPr>
              <a:buFont typeface="Wingdings" pitchFamily="2" charset="2"/>
              <a:buNone/>
            </a:pPr>
            <a:endParaRPr lang="en-US" sz="2600" dirty="0">
              <a:latin typeface="Bookman Old Style" pitchFamily="18" charset="0"/>
            </a:endParaRPr>
          </a:p>
        </p:txBody>
      </p:sp>
      <p:grpSp>
        <p:nvGrpSpPr>
          <p:cNvPr id="6" name="Group 5"/>
          <p:cNvGrpSpPr/>
          <p:nvPr/>
        </p:nvGrpSpPr>
        <p:grpSpPr>
          <a:xfrm>
            <a:off x="533400" y="3861048"/>
            <a:ext cx="8077200" cy="1828800"/>
            <a:chOff x="533400" y="4572000"/>
            <a:chExt cx="8077200" cy="1828800"/>
          </a:xfrm>
        </p:grpSpPr>
        <p:sp>
          <p:nvSpPr>
            <p:cNvPr id="7" name="Oval 4"/>
            <p:cNvSpPr>
              <a:spLocks noChangeArrowheads="1"/>
            </p:cNvSpPr>
            <p:nvPr/>
          </p:nvSpPr>
          <p:spPr bwMode="auto">
            <a:xfrm>
              <a:off x="2438400" y="59436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8" name="Oval 5"/>
            <p:cNvSpPr>
              <a:spLocks noChangeArrowheads="1"/>
            </p:cNvSpPr>
            <p:nvPr/>
          </p:nvSpPr>
          <p:spPr bwMode="auto">
            <a:xfrm>
              <a:off x="2438400" y="45720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9" name="Oval 6"/>
            <p:cNvSpPr>
              <a:spLocks noChangeArrowheads="1"/>
            </p:cNvSpPr>
            <p:nvPr/>
          </p:nvSpPr>
          <p:spPr bwMode="auto">
            <a:xfrm>
              <a:off x="4572000" y="59436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Oval 7"/>
            <p:cNvSpPr>
              <a:spLocks noChangeArrowheads="1"/>
            </p:cNvSpPr>
            <p:nvPr/>
          </p:nvSpPr>
          <p:spPr bwMode="auto">
            <a:xfrm>
              <a:off x="5486400" y="48006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1" name="Oval 9"/>
            <p:cNvSpPr>
              <a:spLocks noChangeArrowheads="1"/>
            </p:cNvSpPr>
            <p:nvPr/>
          </p:nvSpPr>
          <p:spPr bwMode="auto">
            <a:xfrm>
              <a:off x="3733800" y="45720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2" name="Line 10"/>
            <p:cNvSpPr>
              <a:spLocks noChangeShapeType="1"/>
            </p:cNvSpPr>
            <p:nvPr/>
          </p:nvSpPr>
          <p:spPr bwMode="auto">
            <a:xfrm>
              <a:off x="2895600" y="4800600"/>
              <a:ext cx="8382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Line 11"/>
            <p:cNvSpPr>
              <a:spLocks noChangeShapeType="1"/>
            </p:cNvSpPr>
            <p:nvPr/>
          </p:nvSpPr>
          <p:spPr bwMode="auto">
            <a:xfrm>
              <a:off x="5943600" y="5029200"/>
              <a:ext cx="13716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4" name="Line 12"/>
            <p:cNvSpPr>
              <a:spLocks noChangeShapeType="1"/>
            </p:cNvSpPr>
            <p:nvPr/>
          </p:nvSpPr>
          <p:spPr bwMode="auto">
            <a:xfrm>
              <a:off x="4191000" y="4800600"/>
              <a:ext cx="1295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Line 13"/>
            <p:cNvSpPr>
              <a:spLocks noChangeShapeType="1"/>
            </p:cNvSpPr>
            <p:nvPr/>
          </p:nvSpPr>
          <p:spPr bwMode="auto">
            <a:xfrm>
              <a:off x="4114800" y="5029200"/>
              <a:ext cx="533400" cy="9144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6" name="Line 14"/>
            <p:cNvSpPr>
              <a:spLocks noChangeShapeType="1"/>
            </p:cNvSpPr>
            <p:nvPr/>
          </p:nvSpPr>
          <p:spPr bwMode="auto">
            <a:xfrm>
              <a:off x="2895600" y="6172200"/>
              <a:ext cx="16764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7" name="Line 15"/>
            <p:cNvSpPr>
              <a:spLocks noChangeShapeType="1"/>
            </p:cNvSpPr>
            <p:nvPr/>
          </p:nvSpPr>
          <p:spPr bwMode="auto">
            <a:xfrm flipV="1">
              <a:off x="5029200" y="5486400"/>
              <a:ext cx="22098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8" name="Text Box 19"/>
            <p:cNvSpPr txBox="1">
              <a:spLocks noChangeArrowheads="1"/>
            </p:cNvSpPr>
            <p:nvPr/>
          </p:nvSpPr>
          <p:spPr bwMode="auto">
            <a:xfrm>
              <a:off x="533400" y="5029200"/>
              <a:ext cx="1143000" cy="650875"/>
            </a:xfrm>
            <a:prstGeom prst="rect">
              <a:avLst/>
            </a:prstGeom>
            <a:solidFill>
              <a:srgbClr val="CCECFF"/>
            </a:solidFill>
            <a:ln w="952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b="1">
                  <a:solidFill>
                    <a:schemeClr val="bg2"/>
                  </a:solidFill>
                  <a:latin typeface="Bookman Old Style" pitchFamily="18" charset="0"/>
                </a:rPr>
                <a:t>Initial State</a:t>
              </a:r>
            </a:p>
          </p:txBody>
        </p:sp>
        <p:sp>
          <p:nvSpPr>
            <p:cNvPr id="19" name="Oval 20"/>
            <p:cNvSpPr>
              <a:spLocks noChangeArrowheads="1"/>
            </p:cNvSpPr>
            <p:nvPr/>
          </p:nvSpPr>
          <p:spPr bwMode="auto">
            <a:xfrm>
              <a:off x="7315200" y="4953000"/>
              <a:ext cx="1295400" cy="762000"/>
            </a:xfrm>
            <a:prstGeom prst="ellipse">
              <a:avLst/>
            </a:prstGeom>
            <a:solidFill>
              <a:srgbClr val="FFFF99"/>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Line 21"/>
            <p:cNvSpPr>
              <a:spLocks noChangeShapeType="1"/>
            </p:cNvSpPr>
            <p:nvPr/>
          </p:nvSpPr>
          <p:spPr bwMode="auto">
            <a:xfrm>
              <a:off x="1752600" y="5791200"/>
              <a:ext cx="609600" cy="3810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1" name="Line 22"/>
            <p:cNvSpPr>
              <a:spLocks noChangeShapeType="1"/>
            </p:cNvSpPr>
            <p:nvPr/>
          </p:nvSpPr>
          <p:spPr bwMode="auto">
            <a:xfrm flipV="1">
              <a:off x="1752600" y="4800600"/>
              <a:ext cx="609600" cy="3048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Text Box 23"/>
            <p:cNvSpPr txBox="1">
              <a:spLocks noChangeArrowheads="1"/>
            </p:cNvSpPr>
            <p:nvPr/>
          </p:nvSpPr>
          <p:spPr bwMode="auto">
            <a:xfrm>
              <a:off x="7543800" y="5105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b="1">
                  <a:solidFill>
                    <a:schemeClr val="bg2"/>
                  </a:solidFill>
                  <a:latin typeface="Bookman Old Style" pitchFamily="18" charset="0"/>
                </a:rPr>
                <a:t>Goal</a:t>
              </a:r>
            </a:p>
          </p:txBody>
        </p:sp>
      </p:grpSp>
    </p:spTree>
    <p:extLst>
      <p:ext uri="{BB962C8B-B14F-4D97-AF65-F5344CB8AC3E}">
        <p14:creationId xmlns:p14="http://schemas.microsoft.com/office/powerpoint/2010/main" val="3614248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Forward Chaining</a:t>
            </a:r>
            <a:endParaRPr lang="id-ID" dirty="0"/>
          </a:p>
        </p:txBody>
      </p:sp>
      <p:pic>
        <p:nvPicPr>
          <p:cNvPr id="8194" name="Picture 2" descr="https://freezcha.files.wordpress.com/201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88840"/>
            <a:ext cx="7849194"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692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Baskerville Old Face" pitchFamily="18" charset="0"/>
              </a:rPr>
              <a:t>Backward Chaining</a:t>
            </a:r>
          </a:p>
        </p:txBody>
      </p:sp>
      <p:sp>
        <p:nvSpPr>
          <p:cNvPr id="4" name="Rectangle 16"/>
          <p:cNvSpPr txBox="1">
            <a:spLocks noChangeArrowheads="1"/>
          </p:cNvSpPr>
          <p:nvPr/>
        </p:nvSpPr>
        <p:spPr>
          <a:xfrm>
            <a:off x="304800" y="1888232"/>
            <a:ext cx="8610600" cy="1828800"/>
          </a:xfrm>
          <a:prstGeom prst="rect">
            <a:avLst/>
          </a:prstGeom>
          <a:noFill/>
          <a:ln/>
          <a:extLs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nSpc>
                <a:spcPct val="90000"/>
              </a:lnSpc>
            </a:pPr>
            <a:r>
              <a:rPr lang="en-US" sz="2400" b="1" i="1" dirty="0"/>
              <a:t>Backward Chaining</a:t>
            </a:r>
          </a:p>
          <a:p>
            <a:pPr>
              <a:lnSpc>
                <a:spcPct val="90000"/>
              </a:lnSpc>
              <a:buFont typeface="Wingdings" pitchFamily="2" charset="2"/>
              <a:buNone/>
            </a:pPr>
            <a:r>
              <a:rPr lang="en-US" sz="2400" b="1" dirty="0"/>
              <a:t>	</a:t>
            </a:r>
            <a:r>
              <a:rPr lang="en-US" sz="2400" b="1" dirty="0" err="1"/>
              <a:t>Jika</a:t>
            </a:r>
            <a:r>
              <a:rPr lang="en-US" sz="2400" b="1" dirty="0"/>
              <a:t> current goal </a:t>
            </a:r>
            <a:r>
              <a:rPr lang="en-US" sz="2400" b="1" dirty="0" err="1"/>
              <a:t>menentukan</a:t>
            </a:r>
            <a:r>
              <a:rPr lang="en-US" sz="2400" b="1" dirty="0"/>
              <a:t> </a:t>
            </a:r>
            <a:r>
              <a:rPr lang="en-US" sz="2400" b="1" dirty="0" err="1"/>
              <a:t>fakta</a:t>
            </a:r>
            <a:r>
              <a:rPr lang="en-US" sz="2400" b="1" dirty="0"/>
              <a:t> </a:t>
            </a:r>
            <a:r>
              <a:rPr lang="en-US" sz="2400" b="1" dirty="0" err="1"/>
              <a:t>dalam</a:t>
            </a:r>
            <a:r>
              <a:rPr lang="en-US" sz="2400" b="1" dirty="0"/>
              <a:t> </a:t>
            </a:r>
            <a:r>
              <a:rPr lang="en-US" sz="2400" b="1" dirty="0" err="1"/>
              <a:t>konklusi</a:t>
            </a:r>
            <a:r>
              <a:rPr lang="en-US" sz="2400" b="1" dirty="0"/>
              <a:t>, </a:t>
            </a:r>
          </a:p>
          <a:p>
            <a:pPr>
              <a:lnSpc>
                <a:spcPct val="90000"/>
              </a:lnSpc>
              <a:buFont typeface="Wingdings" pitchFamily="2" charset="2"/>
              <a:buNone/>
            </a:pPr>
            <a:r>
              <a:rPr lang="en-US" sz="2400" b="1" dirty="0"/>
              <a:t>	</a:t>
            </a:r>
            <a:r>
              <a:rPr lang="en-US" sz="2400" b="1" dirty="0" err="1"/>
              <a:t>Maka</a:t>
            </a:r>
            <a:r>
              <a:rPr lang="en-US" sz="2400" b="1" dirty="0"/>
              <a:t> proses </a:t>
            </a:r>
            <a:r>
              <a:rPr lang="en-US" sz="2400" b="1" dirty="0" err="1"/>
              <a:t>mencoba</a:t>
            </a:r>
            <a:r>
              <a:rPr lang="en-US" sz="2400" b="1" dirty="0"/>
              <a:t> </a:t>
            </a:r>
            <a:r>
              <a:rPr lang="en-US" sz="2400" b="1" dirty="0" err="1"/>
              <a:t>untuk</a:t>
            </a:r>
            <a:r>
              <a:rPr lang="en-US" sz="2400" b="1" dirty="0"/>
              <a:t> </a:t>
            </a:r>
            <a:r>
              <a:rPr lang="en-US" sz="2400" b="1" dirty="0" err="1"/>
              <a:t>menentukan</a:t>
            </a:r>
            <a:r>
              <a:rPr lang="en-US" sz="2400" b="1" dirty="0"/>
              <a:t> </a:t>
            </a:r>
            <a:r>
              <a:rPr lang="en-US" sz="2400" b="1" dirty="0" err="1"/>
              <a:t>apakah</a:t>
            </a:r>
            <a:r>
              <a:rPr lang="en-US" sz="2400" b="1" dirty="0"/>
              <a:t> premise clause match </a:t>
            </a:r>
            <a:r>
              <a:rPr lang="en-US" sz="2400" b="1" dirty="0" err="1"/>
              <a:t>dengan</a:t>
            </a:r>
            <a:r>
              <a:rPr lang="en-US" sz="2400" b="1" dirty="0"/>
              <a:t> </a:t>
            </a:r>
            <a:r>
              <a:rPr lang="en-US" sz="2400" b="1" dirty="0" err="1"/>
              <a:t>situasi</a:t>
            </a:r>
            <a:endParaRPr lang="en-US" sz="2400" b="1" dirty="0"/>
          </a:p>
          <a:p>
            <a:pPr>
              <a:lnSpc>
                <a:spcPct val="90000"/>
              </a:lnSpc>
            </a:pPr>
            <a:endParaRPr lang="en-US" sz="2400" b="1" dirty="0"/>
          </a:p>
        </p:txBody>
      </p:sp>
      <p:grpSp>
        <p:nvGrpSpPr>
          <p:cNvPr id="5" name="Group 4"/>
          <p:cNvGrpSpPr/>
          <p:nvPr/>
        </p:nvGrpSpPr>
        <p:grpSpPr>
          <a:xfrm>
            <a:off x="899592" y="4221088"/>
            <a:ext cx="7213104" cy="1676400"/>
            <a:chOff x="914400" y="4114800"/>
            <a:chExt cx="8077200" cy="1905000"/>
          </a:xfrm>
        </p:grpSpPr>
        <p:sp>
          <p:nvSpPr>
            <p:cNvPr id="6" name="Oval 4"/>
            <p:cNvSpPr>
              <a:spLocks noChangeArrowheads="1"/>
            </p:cNvSpPr>
            <p:nvPr/>
          </p:nvSpPr>
          <p:spPr bwMode="auto">
            <a:xfrm>
              <a:off x="2895600" y="54864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7" name="Oval 5"/>
            <p:cNvSpPr>
              <a:spLocks noChangeArrowheads="1"/>
            </p:cNvSpPr>
            <p:nvPr/>
          </p:nvSpPr>
          <p:spPr bwMode="auto">
            <a:xfrm>
              <a:off x="2895600" y="41148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8" name="Oval 6"/>
            <p:cNvSpPr>
              <a:spLocks noChangeArrowheads="1"/>
            </p:cNvSpPr>
            <p:nvPr/>
          </p:nvSpPr>
          <p:spPr bwMode="auto">
            <a:xfrm>
              <a:off x="4953000" y="55626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9" name="Oval 7"/>
            <p:cNvSpPr>
              <a:spLocks noChangeArrowheads="1"/>
            </p:cNvSpPr>
            <p:nvPr/>
          </p:nvSpPr>
          <p:spPr bwMode="auto">
            <a:xfrm>
              <a:off x="5943600" y="43434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Oval 9"/>
            <p:cNvSpPr>
              <a:spLocks noChangeArrowheads="1"/>
            </p:cNvSpPr>
            <p:nvPr/>
          </p:nvSpPr>
          <p:spPr bwMode="auto">
            <a:xfrm>
              <a:off x="4191000" y="41148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1" name="Line 10"/>
            <p:cNvSpPr>
              <a:spLocks noChangeShapeType="1"/>
            </p:cNvSpPr>
            <p:nvPr/>
          </p:nvSpPr>
          <p:spPr bwMode="auto">
            <a:xfrm>
              <a:off x="3352800" y="4343400"/>
              <a:ext cx="8382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2" name="Line 11"/>
            <p:cNvSpPr>
              <a:spLocks noChangeShapeType="1"/>
            </p:cNvSpPr>
            <p:nvPr/>
          </p:nvSpPr>
          <p:spPr bwMode="auto">
            <a:xfrm>
              <a:off x="6400800" y="4648200"/>
              <a:ext cx="1371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3" name="Line 12"/>
            <p:cNvSpPr>
              <a:spLocks noChangeShapeType="1"/>
            </p:cNvSpPr>
            <p:nvPr/>
          </p:nvSpPr>
          <p:spPr bwMode="auto">
            <a:xfrm>
              <a:off x="4648200" y="4419600"/>
              <a:ext cx="12954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4" name="Line 13"/>
            <p:cNvSpPr>
              <a:spLocks noChangeShapeType="1"/>
            </p:cNvSpPr>
            <p:nvPr/>
          </p:nvSpPr>
          <p:spPr bwMode="auto">
            <a:xfrm>
              <a:off x="4572000" y="4495800"/>
              <a:ext cx="609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Line 14"/>
            <p:cNvSpPr>
              <a:spLocks noChangeShapeType="1"/>
            </p:cNvSpPr>
            <p:nvPr/>
          </p:nvSpPr>
          <p:spPr bwMode="auto">
            <a:xfrm>
              <a:off x="3352800" y="5715000"/>
              <a:ext cx="16764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6" name="Line 15"/>
            <p:cNvSpPr>
              <a:spLocks noChangeShapeType="1"/>
            </p:cNvSpPr>
            <p:nvPr/>
          </p:nvSpPr>
          <p:spPr bwMode="auto">
            <a:xfrm flipV="1">
              <a:off x="5486400" y="5181600"/>
              <a:ext cx="22098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7" name="Text Box 17"/>
            <p:cNvSpPr txBox="1">
              <a:spLocks noChangeArrowheads="1"/>
            </p:cNvSpPr>
            <p:nvPr/>
          </p:nvSpPr>
          <p:spPr bwMode="auto">
            <a:xfrm>
              <a:off x="7848600" y="4800600"/>
              <a:ext cx="1143000" cy="650875"/>
            </a:xfrm>
            <a:prstGeom prst="rect">
              <a:avLst/>
            </a:prstGeom>
            <a:solidFill>
              <a:srgbClr val="CCECFF"/>
            </a:solidFill>
            <a:ln w="952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b="1">
                  <a:solidFill>
                    <a:schemeClr val="bg2"/>
                  </a:solidFill>
                  <a:latin typeface="Bookman Old Style" pitchFamily="18" charset="0"/>
                </a:rPr>
                <a:t>Initial State</a:t>
              </a:r>
            </a:p>
          </p:txBody>
        </p:sp>
        <p:sp>
          <p:nvSpPr>
            <p:cNvPr id="18" name="Oval 18"/>
            <p:cNvSpPr>
              <a:spLocks noChangeArrowheads="1"/>
            </p:cNvSpPr>
            <p:nvPr/>
          </p:nvSpPr>
          <p:spPr bwMode="auto">
            <a:xfrm>
              <a:off x="914400" y="4800600"/>
              <a:ext cx="1295400" cy="685800"/>
            </a:xfrm>
            <a:prstGeom prst="ellipse">
              <a:avLst/>
            </a:prstGeom>
            <a:solidFill>
              <a:srgbClr val="FFFF99"/>
            </a:solidFill>
            <a:ln w="9525">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9" name="Text Box 19"/>
            <p:cNvSpPr txBox="1">
              <a:spLocks noChangeArrowheads="1"/>
            </p:cNvSpPr>
            <p:nvPr/>
          </p:nvSpPr>
          <p:spPr bwMode="auto">
            <a:xfrm>
              <a:off x="1143000" y="4891088"/>
              <a:ext cx="76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b="1">
                  <a:solidFill>
                    <a:srgbClr val="FF9900"/>
                  </a:solidFill>
                  <a:latin typeface="Bookman Old Style" pitchFamily="18" charset="0"/>
                </a:rPr>
                <a:t>Goal</a:t>
              </a:r>
            </a:p>
          </p:txBody>
        </p:sp>
        <p:sp>
          <p:nvSpPr>
            <p:cNvPr id="20" name="Line 20"/>
            <p:cNvSpPr>
              <a:spLocks noChangeShapeType="1"/>
            </p:cNvSpPr>
            <p:nvPr/>
          </p:nvSpPr>
          <p:spPr bwMode="auto">
            <a:xfrm flipV="1">
              <a:off x="2209800" y="4495800"/>
              <a:ext cx="6096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1" name="Line 21"/>
            <p:cNvSpPr>
              <a:spLocks noChangeShapeType="1"/>
            </p:cNvSpPr>
            <p:nvPr/>
          </p:nvSpPr>
          <p:spPr bwMode="auto">
            <a:xfrm>
              <a:off x="2209800" y="5334000"/>
              <a:ext cx="609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grpSp>
    </p:spTree>
    <p:extLst>
      <p:ext uri="{BB962C8B-B14F-4D97-AF65-F5344CB8AC3E}">
        <p14:creationId xmlns:p14="http://schemas.microsoft.com/office/powerpoint/2010/main" val="3270062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latin typeface="Baskerville Old Face" pitchFamily="18" charset="0"/>
              </a:rPr>
              <a:t>Backward Chaining</a:t>
            </a:r>
            <a:endParaRPr lang="id-ID" dirty="0">
              <a:latin typeface="Baskerville Old Face" pitchFamily="18" charset="0"/>
            </a:endParaRPr>
          </a:p>
        </p:txBody>
      </p:sp>
      <p:pic>
        <p:nvPicPr>
          <p:cNvPr id="9218" name="Picture 2" descr="https://freezcha.files.wordpress.com/201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88840"/>
            <a:ext cx="7819330"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75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encrypted-tbn2.gstatic.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22571"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593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SISTEM PAKAR</a:t>
            </a:r>
            <a:endParaRPr lang="id-ID" dirty="0"/>
          </a:p>
        </p:txBody>
      </p:sp>
      <p:sp>
        <p:nvSpPr>
          <p:cNvPr id="8" name="Text Placeholder 7"/>
          <p:cNvSpPr>
            <a:spLocks noGrp="1"/>
          </p:cNvSpPr>
          <p:nvPr>
            <p:ph type="body" idx="1"/>
          </p:nvPr>
        </p:nvSpPr>
        <p:spPr/>
        <p:txBody>
          <a:bodyPr/>
          <a:lstStyle/>
          <a:p>
            <a:r>
              <a:rPr lang="en-US" dirty="0"/>
              <a:t>BEBERAPA CONTOH</a:t>
            </a:r>
            <a:endParaRPr lang="id-ID" dirty="0"/>
          </a:p>
        </p:txBody>
      </p:sp>
    </p:spTree>
    <p:extLst>
      <p:ext uri="{BB962C8B-B14F-4D97-AF65-F5344CB8AC3E}">
        <p14:creationId xmlns:p14="http://schemas.microsoft.com/office/powerpoint/2010/main" val="532707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8669"/>
            <a:ext cx="9144000" cy="6858000"/>
          </a:xfrm>
          <a:prstGeom prst="rect">
            <a:avLst/>
          </a:prstGeom>
        </p:spPr>
      </p:pic>
    </p:spTree>
    <p:extLst>
      <p:ext uri="{BB962C8B-B14F-4D97-AF65-F5344CB8AC3E}">
        <p14:creationId xmlns:p14="http://schemas.microsoft.com/office/powerpoint/2010/main" val="3486969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DIAGNOSA PENYAKIT PARU-PARU PADA ANAK</a:t>
            </a:r>
            <a:endParaRPr lang="id-ID" sz="3600" dirty="0"/>
          </a:p>
        </p:txBody>
      </p:sp>
      <p:graphicFrame>
        <p:nvGraphicFramePr>
          <p:cNvPr id="5" name="Object 2"/>
          <p:cNvGraphicFramePr>
            <a:graphicFrameLocks noChangeAspect="1"/>
          </p:cNvGraphicFramePr>
          <p:nvPr>
            <p:extLst>
              <p:ext uri="{D42A27DB-BD31-4B8C-83A1-F6EECF244321}">
                <p14:modId xmlns:p14="http://schemas.microsoft.com/office/powerpoint/2010/main" val="2606162205"/>
              </p:ext>
            </p:extLst>
          </p:nvPr>
        </p:nvGraphicFramePr>
        <p:xfrm>
          <a:off x="323528" y="1772816"/>
          <a:ext cx="8153400" cy="4629150"/>
        </p:xfrm>
        <a:graphic>
          <a:graphicData uri="http://schemas.openxmlformats.org/presentationml/2006/ole">
            <mc:AlternateContent xmlns:mc="http://schemas.openxmlformats.org/markup-compatibility/2006">
              <mc:Choice xmlns:v="urn:schemas-microsoft-com:vml" Requires="v">
                <p:oleObj spid="_x0000_s1028" name="Bitmap Image" r:id="rId3" imgW="6323810" imgH="3591426" progId="Paint.Picture">
                  <p:embed/>
                </p:oleObj>
              </mc:Choice>
              <mc:Fallback>
                <p:oleObj name="Bitmap Image" r:id="rId3" imgW="6323810" imgH="3591426" progId="Paint.Picture">
                  <p:embed/>
                  <p:pic>
                    <p:nvPicPr>
                      <p:cNvPr id="8704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772816"/>
                        <a:ext cx="8153400" cy="4629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54981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SISTEM PAKAR KONSULTASI HUKUM</a:t>
            </a:r>
            <a:endParaRPr lang="id-ID" sz="3200" dirty="0"/>
          </a:p>
        </p:txBody>
      </p:sp>
      <p:pic>
        <p:nvPicPr>
          <p:cNvPr id="3" name="Picture 4" descr="konsultasi 2 pertanyaa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6494" y="1052736"/>
            <a:ext cx="8830012" cy="4896544"/>
          </a:xfrm>
          <a:prstGeom prst="rect">
            <a:avLst/>
          </a:prstGeom>
          <a:noFill/>
        </p:spPr>
      </p:pic>
    </p:spTree>
    <p:extLst>
      <p:ext uri="{BB962C8B-B14F-4D97-AF65-F5344CB8AC3E}">
        <p14:creationId xmlns:p14="http://schemas.microsoft.com/office/powerpoint/2010/main" val="170594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8184" y="2887796"/>
            <a:ext cx="2890664" cy="1143000"/>
          </a:xfrm>
        </p:spPr>
        <p:txBody>
          <a:bodyPr/>
          <a:lstStyle/>
          <a:p>
            <a:r>
              <a:rPr lang="en-US" sz="3200" dirty="0"/>
              <a:t>SISTEM PAKAR KONSULTASI HUKUM</a:t>
            </a:r>
            <a:endParaRPr lang="id-ID" sz="3200" dirty="0"/>
          </a:p>
        </p:txBody>
      </p:sp>
      <p:pic>
        <p:nvPicPr>
          <p:cNvPr id="4" name="Picture 4" descr="hasil penguj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1520" y="116632"/>
            <a:ext cx="5976664" cy="6685328"/>
          </a:xfrm>
          <a:prstGeom prst="rect">
            <a:avLst/>
          </a:prstGeom>
          <a:noFill/>
        </p:spPr>
      </p:pic>
    </p:spTree>
    <p:extLst>
      <p:ext uri="{BB962C8B-B14F-4D97-AF65-F5344CB8AC3E}">
        <p14:creationId xmlns:p14="http://schemas.microsoft.com/office/powerpoint/2010/main" val="2940863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DIAGNOSA PENYAKIT EPILEPSI</a:t>
            </a:r>
            <a:endParaRPr lang="id-ID" sz="3600" dirty="0"/>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00100" y="1052736"/>
            <a:ext cx="7543800" cy="5173663"/>
          </a:xfrm>
          <a:prstGeom prst="rect">
            <a:avLst/>
          </a:prstGeom>
          <a:noFill/>
        </p:spPr>
      </p:pic>
    </p:spTree>
    <p:extLst>
      <p:ext uri="{BB962C8B-B14F-4D97-AF65-F5344CB8AC3E}">
        <p14:creationId xmlns:p14="http://schemas.microsoft.com/office/powerpoint/2010/main" val="1475838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04800" y="381000"/>
            <a:ext cx="8458200" cy="5567363"/>
          </a:xfrm>
          <a:prstGeom prst="rect">
            <a:avLst/>
          </a:prstGeom>
          <a:noFill/>
        </p:spPr>
      </p:pic>
    </p:spTree>
    <p:extLst>
      <p:ext uri="{BB962C8B-B14F-4D97-AF65-F5344CB8AC3E}">
        <p14:creationId xmlns:p14="http://schemas.microsoft.com/office/powerpoint/2010/main" val="17539145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6350"/>
            <a:ext cx="9144000" cy="6919913"/>
          </a:xfrm>
          <a:prstGeom prst="rect">
            <a:avLst/>
          </a:prstGeom>
          <a:noFill/>
        </p:spPr>
      </p:pic>
    </p:spTree>
    <p:extLst>
      <p:ext uri="{BB962C8B-B14F-4D97-AF65-F5344CB8AC3E}">
        <p14:creationId xmlns:p14="http://schemas.microsoft.com/office/powerpoint/2010/main" val="686825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prstGeom prst="rect">
            <a:avLst/>
          </a:prstGeom>
          <a:noFill/>
        </p:spPr>
      </p:pic>
    </p:spTree>
    <p:extLst>
      <p:ext uri="{BB962C8B-B14F-4D97-AF65-F5344CB8AC3E}">
        <p14:creationId xmlns:p14="http://schemas.microsoft.com/office/powerpoint/2010/main" val="1690165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prstGeom prst="rect">
            <a:avLst/>
          </a:prstGeom>
          <a:noFill/>
        </p:spPr>
      </p:pic>
    </p:spTree>
    <p:extLst>
      <p:ext uri="{BB962C8B-B14F-4D97-AF65-F5344CB8AC3E}">
        <p14:creationId xmlns:p14="http://schemas.microsoft.com/office/powerpoint/2010/main" val="26368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44000" cy="6919913"/>
          </a:xfrm>
          <a:prstGeom prst="rect">
            <a:avLst/>
          </a:prstGeom>
          <a:noFill/>
        </p:spPr>
      </p:pic>
    </p:spTree>
    <p:extLst>
      <p:ext uri="{BB962C8B-B14F-4D97-AF65-F5344CB8AC3E}">
        <p14:creationId xmlns:p14="http://schemas.microsoft.com/office/powerpoint/2010/main" val="4267258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prstGeom prst="rect">
            <a:avLst/>
          </a:prstGeom>
          <a:noFill/>
        </p:spPr>
      </p:pic>
    </p:spTree>
    <p:extLst>
      <p:ext uri="{BB962C8B-B14F-4D97-AF65-F5344CB8AC3E}">
        <p14:creationId xmlns:p14="http://schemas.microsoft.com/office/powerpoint/2010/main" val="738964656"/>
      </p:ext>
    </p:extLst>
  </p:cSld>
  <p:clrMapOvr>
    <a:masterClrMapping/>
  </p:clrMapOvr>
</p:sld>
</file>

<file path=ppt/theme/theme1.xml><?xml version="1.0" encoding="utf-8"?>
<a:theme xmlns:a="http://schemas.openxmlformats.org/drawingml/2006/main" name="34375">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34375</Template>
  <TotalTime>315</TotalTime>
  <Words>1018</Words>
  <Application>Microsoft Office PowerPoint</Application>
  <PresentationFormat>On-screen Show (4:3)</PresentationFormat>
  <Paragraphs>206</Paragraphs>
  <Slides>48</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Arial</vt:lpstr>
      <vt:lpstr>Baskerville Old Face</vt:lpstr>
      <vt:lpstr>Bookman Old Style</vt:lpstr>
      <vt:lpstr>Calibri</vt:lpstr>
      <vt:lpstr>Wingdings</vt:lpstr>
      <vt:lpstr>34375</vt:lpstr>
      <vt:lpstr>Bitmap Image</vt:lpstr>
      <vt:lpstr>KONSEP DASAR SISTEM PAKAR</vt:lpstr>
      <vt:lpstr>Pengertian SISTEM PAKAR</vt:lpstr>
      <vt:lpstr>Konsep Dasar Sistem Pakar</vt:lpstr>
      <vt:lpstr>1. Kepakaran (Expertise)</vt:lpstr>
      <vt:lpstr>1. Kepakaran (Expertise)</vt:lpstr>
      <vt:lpstr>1. Kepakaran (Expertise)</vt:lpstr>
      <vt:lpstr>2. Pakar (Expert)</vt:lpstr>
      <vt:lpstr>3. Pemindahan Kepakaran (Transferring Expertise)</vt:lpstr>
      <vt:lpstr>4. Inferensi (Inferencing)</vt:lpstr>
      <vt:lpstr>5. Aturan-Aturan (Rule)</vt:lpstr>
      <vt:lpstr>6. Kemampuan Menjelaskan (Explanation Capability)</vt:lpstr>
      <vt:lpstr>6. Kemampuan Menjelaskan (Explanation Capability)</vt:lpstr>
      <vt:lpstr>6. Kemampuan Menjelaskan  (Explanation Capability)</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Struktur Sistem Pakar</vt:lpstr>
      <vt:lpstr>Tim Pengembangan Sistem Pakar</vt:lpstr>
      <vt:lpstr>Tim Pengembangan Sistem Pakar</vt:lpstr>
      <vt:lpstr>Rule sebagai Teknik Representasi Pengetahuan</vt:lpstr>
      <vt:lpstr>Teknik Inferensi</vt:lpstr>
      <vt:lpstr>Forward Chaining</vt:lpstr>
      <vt:lpstr>Forward Chaining</vt:lpstr>
      <vt:lpstr>Backward Chaining</vt:lpstr>
      <vt:lpstr>Backward Chaining</vt:lpstr>
      <vt:lpstr>PowerPoint Presentation</vt:lpstr>
      <vt:lpstr>SISTEM PAKAR</vt:lpstr>
      <vt:lpstr>PowerPoint Presentation</vt:lpstr>
      <vt:lpstr>DIAGNOSA PENYAKIT PARU-PARU PADA ANAK</vt:lpstr>
      <vt:lpstr>SISTEM PAKAR KONSULTASI HUKUM</vt:lpstr>
      <vt:lpstr>SISTEM PAKAR KONSULTASI HUKUM</vt:lpstr>
      <vt:lpstr>DIAGNOSA PENYAKIT EPILEPSI</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(PENCARIAN)</dc:title>
  <dc:creator>User</dc:creator>
  <cp:lastModifiedBy>ning</cp:lastModifiedBy>
  <cp:revision>25</cp:revision>
  <dcterms:created xsi:type="dcterms:W3CDTF">2016-03-22T17:45:12Z</dcterms:created>
  <dcterms:modified xsi:type="dcterms:W3CDTF">2017-03-30T15:23:10Z</dcterms:modified>
</cp:coreProperties>
</file>