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8" r:id="rId7"/>
    <p:sldId id="269" r:id="rId8"/>
    <p:sldId id="270" r:id="rId9"/>
    <p:sldId id="260" r:id="rId10"/>
    <p:sldId id="263" r:id="rId11"/>
    <p:sldId id="265" r:id="rId12"/>
    <p:sldId id="264" r:id="rId13"/>
    <p:sldId id="261" r:id="rId14"/>
    <p:sldId id="266" r:id="rId15"/>
    <p:sldId id="274" r:id="rId16"/>
    <p:sldId id="272" r:id="rId17"/>
    <p:sldId id="273" r:id="rId18"/>
    <p:sldId id="279" r:id="rId19"/>
    <p:sldId id="275" r:id="rId20"/>
    <p:sldId id="26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4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0FC01-BE80-4487-9086-62F9BE89B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E18163-4CED-4F86-A488-6A4A4FC67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72FA0-24A6-4202-9F17-E1CAA38D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1ACF-7298-4B93-93DD-3DECBBFDF1A0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89ADD-30D7-4A61-AA2A-F1DD2C8C6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C0969-08C3-4C59-B04E-A67EA2699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043-6F7F-43FF-A385-6DCC46DC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64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CCA9B-1BA2-4132-8A8B-B40F7E55F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E0520-F220-4F69-97DD-84BC102FB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9D443-36F0-4BF1-8082-0007AE7B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1ACF-7298-4B93-93DD-3DECBBFDF1A0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B23C5-2F73-46B7-B2E1-AFFD5CC77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A6C34-2CE1-4DDF-96AA-B256C178C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043-6F7F-43FF-A385-6DCC46DC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48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23E39-F6A0-4947-934A-A1D8239B9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1A3F2-88C1-4D01-AECD-A3B53FB71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FA226-BC32-4CDB-A689-2830E9168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1ACF-7298-4B93-93DD-3DECBBFDF1A0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02C2E-7088-4D38-A45B-98C4819F0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5086C-09F0-4C26-88D7-DA4C5C161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043-6F7F-43FF-A385-6DCC46DC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91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CEA4B-FAFB-46E4-85C3-AD056C048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27673-74C3-4170-BF23-0847E35BE9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CA9AC7-C14D-49A0-A7B3-71A2BA2C8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33CD4D-47A2-4EE2-96FA-9AD0E6896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1ACF-7298-4B93-93DD-3DECBBFDF1A0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E53CD-5825-43E9-B2A7-CF4772CC0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C1EEB6-FACA-4951-A986-74575795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043-6F7F-43FF-A385-6DCC46DC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CEE6B-B3BC-4E8C-AED1-949391351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5942C-D1BC-49A9-8BB4-D34E5D933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AD378-6427-4437-A571-60C442CE6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338226-C0F1-48E9-936E-7FA56114F9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0D546-0E58-4A28-9641-2C0E6AE35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FF16BB-C142-4E10-B175-B86A6F85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1ACF-7298-4B93-93DD-3DECBBFDF1A0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E3FE4B-C57B-422E-BE1E-C8DB9BDCC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EEBDB0-A993-4732-98E8-A816B8484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043-6F7F-43FF-A385-6DCC46DC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11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52B92-1D4A-49EB-A45A-19CDBB4DB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4FDC41-D19C-4085-BA99-47FE5598F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1ACF-7298-4B93-93DD-3DECBBFDF1A0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B2DC62-72DC-442F-929E-1C4250C25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DA1FA0-5D97-4E11-B923-C1E988BFB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043-6F7F-43FF-A385-6DCC46DC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9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6D1910-809B-4A09-B8E3-489D5E850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1ACF-7298-4B93-93DD-3DECBBFDF1A0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80EFD9-12E3-4733-B23F-A516E9BAD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28427-B28D-452C-8D77-224E769C3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043-6F7F-43FF-A385-6DCC46DC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64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27E-0792-4765-B816-D76500F0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C4A05-0122-4452-AB20-062E6866E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F50A9-C562-4486-925B-E321A26E8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2EE3E-FCD4-42FF-A337-4B815846B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1ACF-7298-4B93-93DD-3DECBBFDF1A0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76837-1010-4946-B38D-C3A1F1624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46117-B87D-446E-A101-551C98F3E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043-6F7F-43FF-A385-6DCC46DC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2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623EF-2783-42DD-A34F-A3122249E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796233-278F-4515-8A78-B85D89937C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C75D3-839D-48C0-A33A-02C96845A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348CB-612E-44F0-870B-A37E599D6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1ACF-7298-4B93-93DD-3DECBBFDF1A0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49BB36-D80B-4AD4-9471-2A62AEE55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1D3552-FA17-415A-BFE9-82456A771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043-6F7F-43FF-A385-6DCC46DC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47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DEF9-275B-4C21-89E4-E34F268BE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1E38D0-6537-421E-804A-13C9EB00D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9E882-003E-427F-8CCE-1C4D253C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1ACF-7298-4B93-93DD-3DECBBFDF1A0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5F7A6-061E-4A82-987F-F1A2EE386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EEBB1-8C59-42A6-9404-11C712937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043-6F7F-43FF-A385-6DCC46DC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2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649769-4962-4291-80EC-888B09A952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ECE122-D524-4689-938D-A62D66114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90975-E537-4E30-B7BC-7B761A684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1ACF-7298-4B93-93DD-3DECBBFDF1A0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5C284-9026-426C-A357-07605ADF9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40AB4A-B3E8-401D-81D0-54A5CFF30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043-6F7F-43FF-A385-6DCC46DC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09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8B31C4-F423-459F-B3EC-53D7A925E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9740B-A9A8-4512-B152-0B5E2ADFB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B5807-1930-4CCF-955F-C02377E667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E1ACF-7298-4B93-93DD-3DECBBFDF1A0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FFAB9-9B41-4A7A-A117-A3E61CE8D6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8F886-A41E-4457-B343-E55A64401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89043-6F7F-43FF-A385-6DCC46DCC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80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FA45C-0329-4CDF-BD4A-621136C4D8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Performansi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8D115C-5B4C-4CAA-968D-1AFAD7AFD8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59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8F1B3-1AB1-420E-8368-C4A62D4A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Performansi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2B1FE-4E5F-491E-B524-27154D26B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Performansi</a:t>
            </a:r>
            <a:r>
              <a:rPr lang="en-US" dirty="0"/>
              <a:t> </a:t>
            </a:r>
            <a:r>
              <a:rPr lang="en-US" dirty="0" err="1"/>
              <a:t>merupaka</a:t>
            </a:r>
            <a:r>
              <a:rPr lang="en-US" dirty="0"/>
              <a:t> </a:t>
            </a:r>
            <a:r>
              <a:rPr lang="en-US" dirty="0" err="1"/>
              <a:t>unjuk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pada </a:t>
            </a:r>
            <a:r>
              <a:rPr lang="en-US" dirty="0" err="1"/>
              <a:t>suatu</a:t>
            </a:r>
            <a:r>
              <a:rPr lang="en-US" dirty="0"/>
              <a:t> system</a:t>
            </a:r>
          </a:p>
          <a:p>
            <a:r>
              <a:rPr lang="en-US" dirty="0" err="1"/>
              <a:t>Performansi</a:t>
            </a:r>
            <a:r>
              <a:rPr lang="en-US" dirty="0"/>
              <a:t> system control yang </a:t>
            </a:r>
            <a:r>
              <a:rPr lang="en-US" dirty="0" err="1"/>
              <a:t>seharusnya</a:t>
            </a:r>
            <a:r>
              <a:rPr lang="en-US" dirty="0"/>
              <a:t> </a:t>
            </a:r>
            <a:r>
              <a:rPr lang="en-US" dirty="0" err="1"/>
              <a:t>terpenuhi</a:t>
            </a:r>
            <a:r>
              <a:rPr lang="en-US" dirty="0"/>
              <a:t> </a:t>
            </a:r>
            <a:r>
              <a:rPr lang="en-US" dirty="0" err="1"/>
              <a:t>diantaranya</a:t>
            </a:r>
            <a:r>
              <a:rPr lang="en-US" dirty="0"/>
              <a:t>: </a:t>
            </a:r>
            <a:r>
              <a:rPr lang="en-US" dirty="0" err="1"/>
              <a:t>kestabilan</a:t>
            </a:r>
            <a:r>
              <a:rPr lang="en-US" dirty="0"/>
              <a:t>,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mantap</a:t>
            </a:r>
            <a:r>
              <a:rPr lang="en-US" dirty="0"/>
              <a:t> (error </a:t>
            </a:r>
            <a:r>
              <a:rPr lang="en-US" dirty="0" err="1"/>
              <a:t>stady</a:t>
            </a:r>
            <a:r>
              <a:rPr lang="en-US" dirty="0"/>
              <a:t> state) dan </a:t>
            </a:r>
            <a:r>
              <a:rPr lang="en-US" dirty="0" err="1"/>
              <a:t>respons</a:t>
            </a:r>
            <a:r>
              <a:rPr lang="en-US" dirty="0"/>
              <a:t> </a:t>
            </a:r>
            <a:r>
              <a:rPr lang="en-US" dirty="0" err="1"/>
              <a:t>transien</a:t>
            </a:r>
            <a:r>
              <a:rPr lang="en-US" dirty="0"/>
              <a:t> (</a:t>
            </a:r>
            <a:r>
              <a:rPr lang="en-US" dirty="0" err="1"/>
              <a:t>peralihan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633419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0043B-7D0C-4180-8C40-39914A0BF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Kestabilan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5442D-4599-406B-98B4-8FA0FDA7B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control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stabil</a:t>
            </a:r>
            <a:endParaRPr lang="en-US" dirty="0"/>
          </a:p>
          <a:p>
            <a:r>
              <a:rPr lang="en-US" dirty="0" err="1"/>
              <a:t>Kestabilan</a:t>
            </a:r>
            <a:r>
              <a:rPr lang="en-US" dirty="0"/>
              <a:t> system </a:t>
            </a:r>
            <a:r>
              <a:rPr lang="en-US" dirty="0" err="1"/>
              <a:t>diartikan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system </a:t>
            </a:r>
            <a:r>
              <a:rPr lang="en-US" dirty="0" err="1"/>
              <a:t>tersebut</a:t>
            </a:r>
            <a:endParaRPr lang="en-US" dirty="0"/>
          </a:p>
          <a:p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teknis</a:t>
            </a:r>
            <a:r>
              <a:rPr lang="en-US" dirty="0"/>
              <a:t> system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stabil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pada system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yang </a:t>
            </a:r>
            <a:r>
              <a:rPr lang="en-US" dirty="0" err="1"/>
              <a:t>mengarah</a:t>
            </a:r>
            <a:r>
              <a:rPr lang="en-US" dirty="0"/>
              <a:t> pada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tertentu</a:t>
            </a:r>
            <a:endParaRPr lang="en-US" dirty="0"/>
          </a:p>
          <a:p>
            <a:r>
              <a:rPr lang="en-US" dirty="0" err="1"/>
              <a:t>Kestabilan</a:t>
            </a:r>
            <a:r>
              <a:rPr lang="en-US" dirty="0"/>
              <a:t> system lop </a:t>
            </a:r>
            <a:r>
              <a:rPr lang="en-US" dirty="0" err="1"/>
              <a:t>tertutup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didapatkan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penyebut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alih</a:t>
            </a:r>
            <a:r>
              <a:rPr lang="en-US" dirty="0"/>
              <a:t> </a:t>
            </a:r>
            <a:r>
              <a:rPr lang="en-US" dirty="0" err="1"/>
              <a:t>sistem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6198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55576-69FC-46C7-865C-F12D66EA1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Akar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sistem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359F2-C3EA-4CDC-A88F-929E24596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Kestabilan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system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letak</a:t>
            </a:r>
            <a:r>
              <a:rPr lang="en-US" dirty="0"/>
              <a:t> </a:t>
            </a:r>
            <a:r>
              <a:rPr lang="en-US" dirty="0" err="1"/>
              <a:t>akar</a:t>
            </a:r>
            <a:r>
              <a:rPr lang="en-US" dirty="0"/>
              <a:t> /pole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s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sumbu</a:t>
            </a:r>
            <a:r>
              <a:rPr lang="en-US" dirty="0"/>
              <a:t> </a:t>
            </a:r>
            <a:r>
              <a:rPr lang="en-US" dirty="0" err="1"/>
              <a:t>ordinat</a:t>
            </a:r>
            <a:r>
              <a:rPr lang="en-US" dirty="0"/>
              <a:t> – </a:t>
            </a:r>
            <a:r>
              <a:rPr lang="en-US" dirty="0" err="1"/>
              <a:t>absis</a:t>
            </a:r>
            <a:endParaRPr lang="en-US" dirty="0"/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stabil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akar</a:t>
            </a:r>
            <a:r>
              <a:rPr lang="en-US" dirty="0"/>
              <a:t> – </a:t>
            </a:r>
            <a:r>
              <a:rPr lang="en-US" dirty="0" err="1"/>
              <a:t>akarnya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dirty="0" err="1"/>
              <a:t>negatif</a:t>
            </a:r>
            <a:endParaRPr lang="en-US" dirty="0"/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stabil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akar</a:t>
            </a:r>
            <a:r>
              <a:rPr lang="en-US" dirty="0"/>
              <a:t> – </a:t>
            </a:r>
            <a:r>
              <a:rPr lang="en-US" dirty="0" err="1"/>
              <a:t>akarnya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dirty="0" err="1"/>
              <a:t>positif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61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A1F1A-F4A9-4C55-AFFC-E17A64A23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Akar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sistem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959D23-A456-4C34-A3B6-E831841117E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6" t="20728" r="4647" b="40211"/>
          <a:stretch/>
        </p:blipFill>
        <p:spPr bwMode="auto">
          <a:xfrm>
            <a:off x="1670145" y="1487606"/>
            <a:ext cx="8851709" cy="48586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10989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C0A22-0D32-4989-A030-EADC186BB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A7E97D-495A-45CE-8860-F5E88BDEC6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0" y="1432943"/>
                <a:ext cx="5134971" cy="4351338"/>
              </a:xfrm>
            </p:spPr>
            <p:txBody>
              <a:bodyPr/>
              <a:lstStyle/>
              <a:p>
                <a:r>
                  <a:rPr lang="en-US" dirty="0"/>
                  <a:t>Tentukan system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stabil</a:t>
                </a:r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jika</a:t>
                </a:r>
                <a:r>
                  <a:rPr lang="en-US" dirty="0"/>
                  <a:t> :</a:t>
                </a:r>
              </a:p>
              <a:p>
                <a:pPr marL="514350" indent="-514350"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+4)</m:t>
                        </m:r>
                      </m:den>
                    </m:f>
                  </m:oMath>
                </a14:m>
                <a:r>
                  <a:rPr lang="en-US" dirty="0"/>
                  <a:t> ,H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)=1</m:t>
                    </m:r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+5)</m:t>
                        </m:r>
                      </m:den>
                    </m:f>
                  </m:oMath>
                </a14:m>
                <a:r>
                  <a:rPr lang="en-US" dirty="0"/>
                  <a:t> ,H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L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A7E97D-495A-45CE-8860-F5E88BDEC6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0" y="1432943"/>
                <a:ext cx="5134971" cy="4351338"/>
              </a:xfrm>
              <a:blipFill>
                <a:blip r:embed="rId2"/>
                <a:stretch>
                  <a:fillRect l="-2138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BD5C329-3BD9-4CAA-BDD2-8AB657BC384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0" t="9106" r="7050" b="68488"/>
          <a:stretch/>
        </p:blipFill>
        <p:spPr bwMode="auto">
          <a:xfrm>
            <a:off x="838200" y="1432944"/>
            <a:ext cx="4843819" cy="24839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275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43C537-C5B7-4067-8947-7EC629EB7E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95785"/>
                <a:ext cx="10515600" cy="5781178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Jawab :</a:t>
                </a:r>
              </a:p>
              <a:p>
                <a:pPr marL="0" indent="0">
                  <a:buNone/>
                </a:pPr>
                <a:r>
                  <a:rPr lang="en-US" dirty="0" err="1"/>
                  <a:t>Untuk</a:t>
                </a:r>
                <a:r>
                  <a:rPr lang="en-US" dirty="0"/>
                  <a:t> close loop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karakteristiknya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: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a.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−6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+4)</m:t>
                        </m:r>
                      </m:den>
                    </m:f>
                  </m:oMath>
                </a14:m>
                <a:r>
                  <a:rPr lang="en-US" dirty="0"/>
                  <a:t> ,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m:rPr>
                        <m:nor/>
                      </m:rPr>
                      <a:rPr lang="en-US" dirty="0"/>
                      <m:t>)= </m:t>
                    </m:r>
                    <m:r>
                      <m:rPr>
                        <m:nor/>
                      </m:rPr>
                      <a:rPr lang="en-US" b="0" i="0" dirty="0" smtClean="0"/>
                      <m:t>1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0" dirty="0" err="1"/>
                  <a:t>persamaan</a:t>
                </a:r>
                <a:r>
                  <a:rPr lang="en-US" b="0" dirty="0"/>
                  <a:t> </a:t>
                </a:r>
                <a:r>
                  <a:rPr lang="en-US" b="0" dirty="0" err="1"/>
                  <a:t>karakteristik</a:t>
                </a:r>
                <a:r>
                  <a:rPr lang="en-US" b="0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: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)= 0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−6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+4)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.1</m:t>
                    </m:r>
                  </m:oMath>
                </a14:m>
                <a:r>
                  <a:rPr lang="en-US" dirty="0"/>
                  <a:t>= 0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−6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+40=0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−6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+40=0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+2)(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−4−2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j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−4+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 err="1"/>
                  <a:t>Akar</a:t>
                </a:r>
                <a:r>
                  <a:rPr lang="en-US" dirty="0"/>
                  <a:t>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nya</a:t>
                </a:r>
                <a:r>
                  <a:rPr lang="en-US" dirty="0"/>
                  <a:t> 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b="0" dirty="0"/>
                  <a:t>Karena </a:t>
                </a:r>
                <a:r>
                  <a:rPr lang="en-US" b="0" dirty="0" err="1"/>
                  <a:t>syarat</a:t>
                </a:r>
                <a:r>
                  <a:rPr lang="en-US" b="0" dirty="0"/>
                  <a:t> </a:t>
                </a:r>
                <a:r>
                  <a:rPr lang="en-US" b="0" dirty="0" err="1"/>
                  <a:t>stabil</a:t>
                </a:r>
                <a:r>
                  <a:rPr lang="en-US" b="0" dirty="0"/>
                  <a:t> </a:t>
                </a:r>
                <a:r>
                  <a:rPr lang="en-US" b="0" dirty="0" err="1"/>
                  <a:t>adalah</a:t>
                </a:r>
                <a:r>
                  <a:rPr lang="en-US" b="0" dirty="0"/>
                  <a:t> </a:t>
                </a:r>
                <a:r>
                  <a:rPr lang="en-US" b="0" dirty="0" err="1"/>
                  <a:t>akar-akar</a:t>
                </a:r>
                <a:r>
                  <a:rPr lang="en-US" b="0" dirty="0"/>
                  <a:t> </a:t>
                </a:r>
                <a:r>
                  <a:rPr lang="en-US" b="0" dirty="0" err="1"/>
                  <a:t>persamaan</a:t>
                </a:r>
                <a:r>
                  <a:rPr lang="en-US" b="0" dirty="0"/>
                  <a:t> </a:t>
                </a:r>
                <a:r>
                  <a:rPr lang="en-US" b="0" dirty="0" err="1"/>
                  <a:t>harus</a:t>
                </a:r>
                <a:r>
                  <a:rPr lang="en-US" b="0" dirty="0"/>
                  <a:t> </a:t>
                </a:r>
                <a:r>
                  <a:rPr lang="en-US" b="0" dirty="0" err="1"/>
                  <a:t>negatif</a:t>
                </a:r>
                <a:r>
                  <a:rPr lang="en-US" b="0" dirty="0"/>
                  <a:t> </a:t>
                </a:r>
                <a:r>
                  <a:rPr lang="en-US" b="0" dirty="0" err="1"/>
                  <a:t>maka</a:t>
                </a:r>
                <a:r>
                  <a:rPr lang="en-US" b="0" dirty="0"/>
                  <a:t> system </a:t>
                </a:r>
                <a:r>
                  <a:rPr lang="en-US" b="0" dirty="0" err="1"/>
                  <a:t>tersebut</a:t>
                </a:r>
                <a:r>
                  <a:rPr lang="en-US" b="0" dirty="0"/>
                  <a:t> </a:t>
                </a:r>
                <a:r>
                  <a:rPr lang="en-US" b="0" dirty="0" err="1"/>
                  <a:t>tidak</a:t>
                </a:r>
                <a:r>
                  <a:rPr lang="en-US" b="0" dirty="0"/>
                  <a:t> </a:t>
                </a:r>
                <a:r>
                  <a:rPr lang="en-US" b="0" dirty="0" err="1"/>
                  <a:t>stabil</a:t>
                </a:r>
                <a:r>
                  <a:rPr lang="en-US" b="0" dirty="0"/>
                  <a:t> </a:t>
                </a:r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43C537-C5B7-4067-8947-7EC629EB7E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95785"/>
                <a:ext cx="10515600" cy="5781178"/>
              </a:xfrm>
              <a:blipFill>
                <a:blip r:embed="rId2"/>
                <a:stretch>
                  <a:fillRect l="-1043" t="-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5021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9022C6-8ACA-4EC4-B702-6AB49F7BCB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573206"/>
                <a:ext cx="10515600" cy="5603757"/>
              </a:xfrm>
            </p:spPr>
            <p:txBody>
              <a:bodyPr>
                <a:normAutofit fontScale="55000" lnSpcReduction="20000"/>
              </a:bodyPr>
              <a:lstStyle/>
              <a:p>
                <a:pPr marL="0" indent="0">
                  <a:buNone/>
                </a:pPr>
                <a:r>
                  <a:rPr lang="en-US" sz="4200" dirty="0"/>
                  <a:t>b. </a:t>
                </a:r>
                <a14:m>
                  <m:oMath xmlns:m="http://schemas.openxmlformats.org/officeDocument/2006/math">
                    <m:r>
                      <a:rPr lang="en-US" sz="42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4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42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42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4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4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200" b="0" i="1" smtClean="0">
                            <a:latin typeface="Cambria Math" panose="02040503050406030204" pitchFamily="18" charset="0"/>
                          </a:rPr>
                          <m:t>+5)</m:t>
                        </m:r>
                      </m:den>
                    </m:f>
                  </m:oMath>
                </a14:m>
                <a:r>
                  <a:rPr lang="en-US" sz="4200" dirty="0"/>
                  <a:t> ,H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4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42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4200" dirty="0"/>
              </a:p>
              <a:p>
                <a:pPr marL="0" indent="0">
                  <a:buNone/>
                </a:pPr>
                <a:r>
                  <a:rPr lang="en-US" sz="4200" b="0" dirty="0"/>
                  <a:t>persamaan </a:t>
                </a:r>
                <a:r>
                  <a:rPr lang="en-US" sz="4200" b="0" dirty="0" err="1"/>
                  <a:t>karakteristik</a:t>
                </a:r>
                <a:r>
                  <a:rPr lang="en-US" sz="4200" b="0" dirty="0"/>
                  <a:t> </a:t>
                </a:r>
                <a:r>
                  <a:rPr lang="en-US" sz="4200" dirty="0" err="1"/>
                  <a:t>adalah</a:t>
                </a:r>
                <a:r>
                  <a:rPr lang="en-US" sz="4200" dirty="0"/>
                  <a:t> :</a:t>
                </a:r>
                <a14:m>
                  <m:oMath xmlns:m="http://schemas.openxmlformats.org/officeDocument/2006/math">
                    <m:r>
                      <a:rPr lang="en-US" sz="42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4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42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4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42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42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4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42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4200" dirty="0"/>
                  <a:t>)= 0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=1+</m:t>
                      </m:r>
                      <m:f>
                        <m:fPr>
                          <m:ctrlPr>
                            <a:rPr lang="en-US" sz="4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200" i="1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42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4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2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4200" i="1">
                              <a:latin typeface="Cambria Math" panose="02040503050406030204" pitchFamily="18" charset="0"/>
                            </a:rPr>
                            <m:t>+5)</m:t>
                          </m:r>
                        </m:den>
                      </m:f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.1=0</m:t>
                      </m:r>
                    </m:oMath>
                  </m:oMathPara>
                </a14:m>
                <a:endParaRPr lang="en-US" sz="4200" b="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4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+5)</m:t>
                        </m:r>
                      </m:num>
                      <m:den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+5)</m:t>
                        </m:r>
                      </m:den>
                    </m:f>
                    <m:r>
                      <a:rPr lang="en-US" sz="42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4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200" i="1">
                            <a:latin typeface="Cambria Math" panose="02040503050406030204" pitchFamily="18" charset="0"/>
                          </a:rPr>
                          <m:t>+5)</m:t>
                        </m:r>
                      </m:den>
                    </m:f>
                    <m:r>
                      <a:rPr lang="en-US" sz="4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42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4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2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4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US" sz="42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4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2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4200" i="1">
                              <a:latin typeface="Cambria Math" panose="02040503050406030204" pitchFamily="18" charset="0"/>
                            </a:rPr>
                            <m:t>+5)</m:t>
                          </m:r>
                        </m:den>
                      </m:f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4200" b="0" dirty="0"/>
              </a:p>
              <a:p>
                <a:pPr marL="0" indent="0">
                  <a:buNone/>
                </a:pPr>
                <a:r>
                  <a:rPr lang="en-US" sz="4200" dirty="0" err="1"/>
                  <a:t>Periksa</a:t>
                </a:r>
                <a:r>
                  <a:rPr lang="en-US" sz="4200" dirty="0"/>
                  <a:t> </a:t>
                </a:r>
                <a:r>
                  <a:rPr lang="en-US" sz="4200" dirty="0" err="1"/>
                  <a:t>akar</a:t>
                </a:r>
                <a:r>
                  <a:rPr lang="en-US" sz="4200" dirty="0"/>
                  <a:t> – </a:t>
                </a:r>
                <a:r>
                  <a:rPr lang="en-US" sz="4200" dirty="0" err="1"/>
                  <a:t>akar</a:t>
                </a:r>
                <a:r>
                  <a:rPr lang="en-US" sz="4200" dirty="0"/>
                  <a:t> </a:t>
                </a:r>
                <a:r>
                  <a:rPr lang="en-US" sz="4200" dirty="0" err="1"/>
                  <a:t>persamaan</a:t>
                </a:r>
                <a:r>
                  <a:rPr lang="en-US" sz="4200" dirty="0"/>
                  <a:t> </a:t>
                </a:r>
                <a:r>
                  <a:rPr lang="en-US" sz="4200" dirty="0" err="1"/>
                  <a:t>positif</a:t>
                </a:r>
                <a:r>
                  <a:rPr lang="en-US" sz="4200" dirty="0"/>
                  <a:t> </a:t>
                </a:r>
                <a:r>
                  <a:rPr lang="en-US" sz="4200" dirty="0" err="1"/>
                  <a:t>atau</a:t>
                </a:r>
                <a:r>
                  <a:rPr lang="en-US" sz="4200" dirty="0"/>
                  <a:t> </a:t>
                </a:r>
                <a:r>
                  <a:rPr lang="en-US" sz="4200" dirty="0" err="1"/>
                  <a:t>negatif</a:t>
                </a:r>
                <a:endParaRPr lang="en-US" sz="4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42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4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sz="4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4200" b="0" dirty="0"/>
              </a:p>
              <a:p>
                <a:pPr marL="0" indent="0">
                  <a:buNone/>
                </a:pPr>
                <a:r>
                  <a:rPr lang="en-US" sz="4200" b="0" dirty="0" err="1"/>
                  <a:t>Akar-akarnya</a:t>
                </a:r>
                <a:r>
                  <a:rPr lang="en-US" sz="4200" b="0" dirty="0"/>
                  <a:t> 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=−2;</m:t>
                      </m:r>
                      <m:sSub>
                        <m:sSubPr>
                          <m:ctrlPr>
                            <a:rPr lang="en-US" sz="4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4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US" sz="4200" b="0" dirty="0"/>
              </a:p>
              <a:p>
                <a:pPr marL="0" indent="0">
                  <a:buNone/>
                </a:pPr>
                <a:r>
                  <a:rPr lang="en-US" sz="4200" b="0" dirty="0"/>
                  <a:t>Karena </a:t>
                </a:r>
                <a:r>
                  <a:rPr lang="en-US" sz="4200" b="0" dirty="0" err="1"/>
                  <a:t>akar</a:t>
                </a:r>
                <a:r>
                  <a:rPr lang="en-US" sz="4200" b="0" dirty="0"/>
                  <a:t> – </a:t>
                </a:r>
                <a:r>
                  <a:rPr lang="en-US" sz="4200" b="0" dirty="0" err="1"/>
                  <a:t>akar</a:t>
                </a:r>
                <a:r>
                  <a:rPr lang="en-US" sz="4200" b="0" dirty="0"/>
                  <a:t> </a:t>
                </a:r>
                <a:r>
                  <a:rPr lang="en-US" sz="4200" b="0" dirty="0" err="1"/>
                  <a:t>persamaanya</a:t>
                </a:r>
                <a:r>
                  <a:rPr lang="en-US" sz="4200" b="0" dirty="0"/>
                  <a:t> </a:t>
                </a:r>
                <a:r>
                  <a:rPr lang="en-US" sz="4200" b="0" dirty="0" err="1"/>
                  <a:t>adalah</a:t>
                </a:r>
                <a:r>
                  <a:rPr lang="en-US" sz="4200" b="0" dirty="0"/>
                  <a:t> </a:t>
                </a:r>
                <a:r>
                  <a:rPr lang="en-US" sz="4200" b="0" dirty="0" err="1"/>
                  <a:t>negatif</a:t>
                </a:r>
                <a:r>
                  <a:rPr lang="en-US" sz="4200" b="0" dirty="0"/>
                  <a:t> </a:t>
                </a:r>
                <a:r>
                  <a:rPr lang="en-US" sz="4200" b="0" dirty="0" err="1"/>
                  <a:t>berarti</a:t>
                </a:r>
                <a:r>
                  <a:rPr lang="en-US" sz="4200" b="0" dirty="0"/>
                  <a:t> system </a:t>
                </a:r>
                <a:r>
                  <a:rPr lang="en-US" sz="4200" b="0" dirty="0" err="1"/>
                  <a:t>tersebut</a:t>
                </a:r>
                <a:r>
                  <a:rPr lang="en-US" sz="4200" b="0" dirty="0"/>
                  <a:t> </a:t>
                </a:r>
                <a:r>
                  <a:rPr lang="en-US" sz="4200" b="0" dirty="0" err="1"/>
                  <a:t>stabil</a:t>
                </a:r>
                <a:endParaRPr lang="en-US" sz="4200" b="0" dirty="0"/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9022C6-8ACA-4EC4-B702-6AB49F7BCB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573206"/>
                <a:ext cx="10515600" cy="5603757"/>
              </a:xfrm>
              <a:blipFill>
                <a:blip r:embed="rId2"/>
                <a:stretch>
                  <a:fillRect l="-870" t="-1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1864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CD9F6-48BC-4E34-BCD2-589AABF18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Error steady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FFBA2-5393-4423-9C7D-5BA5D678E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Error steady state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mantap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selisih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system pada </a:t>
            </a:r>
            <a:r>
              <a:rPr lang="en-US" dirty="0" err="1"/>
              <a:t>saat</a:t>
            </a:r>
            <a:r>
              <a:rPr lang="en-US" dirty="0"/>
              <a:t> system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i="1" dirty="0" err="1"/>
              <a:t>stady</a:t>
            </a:r>
            <a:r>
              <a:rPr lang="en-US" dirty="0"/>
              <a:t>/</a:t>
            </a:r>
            <a:r>
              <a:rPr lang="en-US" dirty="0" err="1"/>
              <a:t>mantap</a:t>
            </a:r>
            <a:endParaRPr lang="en-US" dirty="0"/>
          </a:p>
          <a:p>
            <a:r>
              <a:rPr lang="en-US" dirty="0"/>
              <a:t>Sifat </a:t>
            </a:r>
            <a:r>
              <a:rPr lang="en-US" dirty="0" err="1"/>
              <a:t>fisik</a:t>
            </a:r>
            <a:r>
              <a:rPr lang="en-US" dirty="0"/>
              <a:t> system control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mantap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merespon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</a:t>
            </a:r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munkin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mantap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step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system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mngkin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mantap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ramp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40165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C6D7F-3D30-4B99-B29B-95CA7585D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(</a:t>
            </a:r>
            <a:r>
              <a:rPr lang="en-US" dirty="0" err="1"/>
              <a:t>Kp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E33F32-935D-43BD-A959-ADEBA9B8F8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system </a:t>
                </a:r>
                <a:r>
                  <a:rPr lang="en-US" dirty="0" err="1"/>
                  <a:t>tipe</a:t>
                </a:r>
                <a:r>
                  <a:rPr lang="en-US" dirty="0"/>
                  <a:t> 0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system </a:t>
                </a:r>
                <a:r>
                  <a:rPr lang="en-US" dirty="0" err="1"/>
                  <a:t>tipe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E33F32-935D-43BD-A959-ADEBA9B8F8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1523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7C6E9-4E6A-4A3F-9187-637CA65C3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(</a:t>
            </a:r>
            <a:r>
              <a:rPr lang="en-US" dirty="0" err="1"/>
              <a:t>Kv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9F83C3-9E95-4626-889A-985F937529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system </a:t>
                </a:r>
                <a:r>
                  <a:rPr lang="en-US" dirty="0" err="1"/>
                  <a:t>tipe</a:t>
                </a:r>
                <a:r>
                  <a:rPr lang="en-US" dirty="0"/>
                  <a:t> 0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system </a:t>
                </a:r>
                <a:r>
                  <a:rPr lang="en-US" dirty="0" err="1"/>
                  <a:t>tipe</a:t>
                </a:r>
                <a:r>
                  <a:rPr lang="en-US" dirty="0"/>
                  <a:t> 1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system </a:t>
                </a:r>
                <a:r>
                  <a:rPr lang="en-US" dirty="0" err="1"/>
                  <a:t>tipe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9F83C3-9E95-4626-889A-985F937529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5340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3996-E27A-4191-B538-DD061DB55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percepatan</a:t>
            </a:r>
            <a:r>
              <a:rPr lang="en-US" dirty="0"/>
              <a:t> (Ka)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2B1415-31BC-4C03-A591-7F800AFAB0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system </a:t>
                </a:r>
                <a:r>
                  <a:rPr lang="en-US" dirty="0" err="1"/>
                  <a:t>tipe</a:t>
                </a:r>
                <a:r>
                  <a:rPr lang="en-US" dirty="0"/>
                  <a:t> 0 dan1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system </a:t>
                </a:r>
                <a:r>
                  <a:rPr lang="en-US" dirty="0" err="1"/>
                  <a:t>tipe</a:t>
                </a:r>
                <a:r>
                  <a:rPr lang="en-US" dirty="0"/>
                  <a:t> 2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system </a:t>
                </a:r>
                <a:r>
                  <a:rPr lang="en-US" dirty="0" err="1"/>
                  <a:t>tipe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2B1415-31BC-4C03-A591-7F800AFAB0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0011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D74BD-E71B-44B3-B121-B393DC5D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Respon</a:t>
            </a:r>
            <a:r>
              <a:rPr lang="en-US" dirty="0"/>
              <a:t> system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88BA7-130E-4A63-BC8B-982CDA891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Respon</a:t>
            </a:r>
            <a:r>
              <a:rPr lang="en-US" dirty="0"/>
              <a:t> system ordo </a:t>
            </a:r>
            <a:r>
              <a:rPr lang="en-US" dirty="0" err="1"/>
              <a:t>satu</a:t>
            </a:r>
            <a:endParaRPr lang="en-US" dirty="0"/>
          </a:p>
          <a:p>
            <a:r>
              <a:rPr lang="en-US" dirty="0" err="1"/>
              <a:t>Respon</a:t>
            </a:r>
            <a:r>
              <a:rPr lang="en-US" dirty="0"/>
              <a:t> system ordo </a:t>
            </a:r>
            <a:r>
              <a:rPr lang="en-US" dirty="0" err="1"/>
              <a:t>dua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85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CF99D-B98C-412D-82C0-E054A5916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575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 err="1"/>
              <a:t>Respon</a:t>
            </a:r>
            <a:r>
              <a:rPr lang="en-US" dirty="0"/>
              <a:t> system ordo </a:t>
            </a:r>
            <a:r>
              <a:rPr lang="en-US" dirty="0" err="1"/>
              <a:t>satu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D19A1-E00C-4488-91B2-B4E4CDB27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4651"/>
            <a:ext cx="10515600" cy="496231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C41A80-6580-4DA3-A790-3FEF54D6F4C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9" t="18452" r="13943" b="66211"/>
          <a:stretch/>
        </p:blipFill>
        <p:spPr bwMode="auto">
          <a:xfrm>
            <a:off x="3311928" y="2090950"/>
            <a:ext cx="5568144" cy="26760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09861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A364C7-BF21-4448-8A09-1F22161317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2388"/>
                <a:ext cx="10515600" cy="5494575"/>
              </a:xfrm>
            </p:spPr>
            <p:txBody>
              <a:bodyPr/>
              <a:lstStyle/>
              <a:p>
                <a:r>
                  <a:rPr lang="en-US" dirty="0"/>
                  <a:t>Respon unit step</a:t>
                </a:r>
              </a:p>
              <a:p>
                <a:r>
                  <a:rPr lang="en-US" dirty="0"/>
                  <a:t>Yang </a:t>
                </a:r>
                <a:r>
                  <a:rPr lang="en-US" dirty="0" err="1"/>
                  <a:t>dimaksud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respon</a:t>
                </a:r>
                <a:r>
                  <a:rPr lang="en-US" dirty="0"/>
                  <a:t> unit step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sistem</a:t>
                </a:r>
                <a:r>
                  <a:rPr lang="en-US" dirty="0"/>
                  <a:t> </a:t>
                </a:r>
                <a:r>
                  <a:rPr lang="en-US" dirty="0" err="1"/>
                  <a:t>orde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apabila</a:t>
                </a:r>
                <a:r>
                  <a:rPr lang="en-US" dirty="0"/>
                  <a:t> system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diberi</a:t>
                </a:r>
                <a:r>
                  <a:rPr lang="en-US" dirty="0"/>
                  <a:t> </a:t>
                </a:r>
                <a:r>
                  <a:rPr lang="en-US" dirty="0" err="1"/>
                  <a:t>masukan</a:t>
                </a:r>
                <a:r>
                  <a:rPr lang="en-US" dirty="0"/>
                  <a:t> unit step</a:t>
                </a:r>
              </a:p>
              <a:p>
                <a:r>
                  <a:rPr lang="en-US" b="0" dirty="0"/>
                  <a:t>Unit step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𝑑𝑎𝑙𝑎𝑚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𝑡𝑟𝑎𝑛𝑠𝑓𝑜𝑟𝑚𝑎𝑠𝑖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𝑙𝑎𝑝𝑙𝑎𝑐𝑒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𝑠𝑒h𝑖𝑛𝑔𝑔𝑎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A364C7-BF21-4448-8A09-1F22161317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2388"/>
                <a:ext cx="10515600" cy="5494575"/>
              </a:xfrm>
              <a:blipFill>
                <a:blip r:embed="rId2"/>
                <a:stretch>
                  <a:fillRect l="-1043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8191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E240D2-4BF9-4FB3-BE93-CC540311C7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05218"/>
                <a:ext cx="10515600" cy="5371745"/>
              </a:xfrm>
            </p:spPr>
            <p:txBody>
              <a:bodyPr/>
              <a:lstStyle/>
              <a:p>
                <a:r>
                  <a:rPr lang="en-US" dirty="0"/>
                  <a:t>Respon unit ramp</a:t>
                </a:r>
              </a:p>
              <a:p>
                <a:r>
                  <a:rPr lang="en-US" dirty="0"/>
                  <a:t>Yang </a:t>
                </a:r>
                <a:r>
                  <a:rPr lang="en-US" dirty="0" err="1"/>
                  <a:t>dimaksud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respon</a:t>
                </a:r>
                <a:r>
                  <a:rPr lang="en-US" dirty="0"/>
                  <a:t> unit ramp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sistem</a:t>
                </a:r>
                <a:r>
                  <a:rPr lang="en-US" dirty="0"/>
                  <a:t> </a:t>
                </a:r>
                <a:r>
                  <a:rPr lang="en-US" dirty="0" err="1"/>
                  <a:t>orde</a:t>
                </a:r>
                <a:r>
                  <a:rPr lang="en-US" dirty="0"/>
                  <a:t>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apabila</a:t>
                </a:r>
                <a:r>
                  <a:rPr lang="en-US" dirty="0"/>
                  <a:t> system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diberi</a:t>
                </a:r>
                <a:r>
                  <a:rPr lang="en-US" dirty="0"/>
                  <a:t> </a:t>
                </a:r>
                <a:r>
                  <a:rPr lang="en-US" dirty="0" err="1"/>
                  <a:t>masukan</a:t>
                </a:r>
                <a:r>
                  <a:rPr lang="en-US" dirty="0"/>
                  <a:t> unit ramp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𝑑𝑎𝑙𝑎𝑚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𝑡𝑟𝑎𝑛𝑠𝑓𝑜𝑟𝑚𝑎𝑠𝑖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𝑙𝑎𝑝𝑙𝑎𝑐𝑒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𝑠𝑒h𝑖𝑛𝑔𝑔𝑎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E240D2-4BF9-4FB3-BE93-CC540311C7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05218"/>
                <a:ext cx="10515600" cy="5371745"/>
              </a:xfrm>
              <a:blipFill>
                <a:blip r:embed="rId2"/>
                <a:stretch>
                  <a:fillRect l="-1043" t="-1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5550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2558D3-1AB2-4AC1-8016-A88D93D2D3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41445"/>
                <a:ext cx="10515600" cy="5535518"/>
              </a:xfrm>
            </p:spPr>
            <p:txBody>
              <a:bodyPr/>
              <a:lstStyle/>
              <a:p>
                <a:r>
                  <a:rPr lang="en-US" dirty="0"/>
                  <a:t>Respon unit </a:t>
                </a:r>
                <a:r>
                  <a:rPr lang="en-US" dirty="0" err="1"/>
                  <a:t>impuls</a:t>
                </a:r>
                <a:endParaRPr lang="en-US" dirty="0"/>
              </a:p>
              <a:p>
                <a:r>
                  <a:rPr lang="en-US" dirty="0"/>
                  <a:t>Yang </a:t>
                </a:r>
                <a:r>
                  <a:rPr lang="en-US" dirty="0" err="1"/>
                  <a:t>dimaksud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respon</a:t>
                </a:r>
                <a:r>
                  <a:rPr lang="en-US" dirty="0"/>
                  <a:t> unit </a:t>
                </a:r>
                <a:r>
                  <a:rPr lang="en-US" dirty="0" err="1"/>
                  <a:t>impuls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respon</a:t>
                </a:r>
                <a:r>
                  <a:rPr lang="en-US" dirty="0"/>
                  <a:t> system ordo </a:t>
                </a:r>
                <a:r>
                  <a:rPr lang="en-US" dirty="0" err="1"/>
                  <a:t>satu</a:t>
                </a:r>
                <a:r>
                  <a:rPr lang="en-US" dirty="0"/>
                  <a:t> </a:t>
                </a:r>
                <a:r>
                  <a:rPr lang="en-US" dirty="0" err="1"/>
                  <a:t>apabila</a:t>
                </a:r>
                <a:r>
                  <a:rPr lang="en-US" dirty="0"/>
                  <a:t> system </a:t>
                </a:r>
                <a:r>
                  <a:rPr lang="en-US" dirty="0" err="1"/>
                  <a:t>tersebut</a:t>
                </a:r>
                <a:r>
                  <a:rPr lang="en-US" dirty="0"/>
                  <a:t> di </a:t>
                </a:r>
                <a:r>
                  <a:rPr lang="en-US" dirty="0" err="1"/>
                  <a:t>beri</a:t>
                </a:r>
                <a:r>
                  <a:rPr lang="en-US" dirty="0"/>
                  <a:t> unit </a:t>
                </a:r>
                <a:r>
                  <a:rPr lang="en-US" dirty="0" err="1"/>
                  <a:t>impuls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𝑠𝑒h𝑖𝑛𝑔𝑔𝑎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2558D3-1AB2-4AC1-8016-A88D93D2D3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41445"/>
                <a:ext cx="10515600" cy="5535518"/>
              </a:xfrm>
              <a:blipFill>
                <a:blip r:embed="rId2"/>
                <a:stretch>
                  <a:fillRect l="-1043" t="-1762" r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7630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EDD16-56E5-4002-B743-55F1E19C8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 err="1"/>
              <a:t>Respon</a:t>
            </a:r>
            <a:r>
              <a:rPr lang="en-US" dirty="0"/>
              <a:t> system ordo </a:t>
            </a:r>
            <a:r>
              <a:rPr lang="en-US" dirty="0" err="1"/>
              <a:t>dua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2828FA-D12A-47E3-8119-3FF13AB9F4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 :</a:t>
                </a:r>
              </a:p>
              <a:p>
                <a:pPr marL="0" indent="0">
                  <a:buNone/>
                </a:pPr>
                <a:r>
                  <a:rPr lang="en-US" dirty="0">
                    <a:sym typeface="Symbol" panose="05050102010706020507" pitchFamily="18" charset="2"/>
                  </a:rPr>
                  <a:t>     =</a:t>
                </a:r>
                <a:r>
                  <a:rPr lang="en-US" dirty="0" err="1">
                    <a:sym typeface="Symbol" panose="05050102010706020507" pitchFamily="18" charset="2"/>
                  </a:rPr>
                  <a:t>rasio</a:t>
                </a:r>
                <a:r>
                  <a:rPr lang="en-US" dirty="0">
                    <a:sym typeface="Symbol" panose="05050102010706020507" pitchFamily="18" charset="2"/>
                  </a:rPr>
                  <a:t> </a:t>
                </a:r>
                <a:r>
                  <a:rPr lang="en-US" dirty="0" err="1">
                    <a:sym typeface="Symbol" panose="05050102010706020507" pitchFamily="18" charset="2"/>
                  </a:rPr>
                  <a:t>redaman</a:t>
                </a:r>
                <a:r>
                  <a:rPr lang="en-US" dirty="0">
                    <a:sym typeface="Symbol" panose="05050102010706020507" pitchFamily="18" charset="2"/>
                  </a:rPr>
                  <a:t> (damping </a:t>
                </a:r>
                <a:r>
                  <a:rPr lang="en-US" dirty="0" err="1">
                    <a:sym typeface="Symbol" panose="05050102010706020507" pitchFamily="18" charset="2"/>
                  </a:rPr>
                  <a:t>rasio</a:t>
                </a:r>
                <a:r>
                  <a:rPr lang="en-US" dirty="0">
                    <a:sym typeface="Symbol" panose="05050102010706020507" pitchFamily="18" charset="2"/>
                  </a:rPr>
                  <a:t>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</m:oMath>
                </a14:m>
                <a:r>
                  <a:rPr lang="en-US" dirty="0" err="1">
                    <a:sym typeface="Symbol" panose="05050102010706020507" pitchFamily="18" charset="2"/>
                  </a:rPr>
                  <a:t>frekuensi</a:t>
                </a:r>
                <a:r>
                  <a:rPr lang="en-US" dirty="0">
                    <a:sym typeface="Symbol" panose="05050102010706020507" pitchFamily="18" charset="2"/>
                  </a:rPr>
                  <a:t> natural </a:t>
                </a:r>
                <a:r>
                  <a:rPr lang="en-US" dirty="0" err="1">
                    <a:sym typeface="Symbol" panose="05050102010706020507" pitchFamily="18" charset="2"/>
                  </a:rPr>
                  <a:t>tak</a:t>
                </a:r>
                <a:r>
                  <a:rPr lang="en-US" dirty="0">
                    <a:sym typeface="Symbol" panose="05050102010706020507" pitchFamily="18" charset="2"/>
                  </a:rPr>
                  <a:t> </a:t>
                </a:r>
                <a:r>
                  <a:rPr lang="en-US" dirty="0" err="1">
                    <a:sym typeface="Symbol" panose="05050102010706020507" pitchFamily="18" charset="2"/>
                  </a:rPr>
                  <a:t>teredam</a:t>
                </a:r>
                <a:endParaRPr lang="en-US" dirty="0"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</m:oMath>
                </a14:m>
                <a:r>
                  <a:rPr lang="en-US" dirty="0" err="1">
                    <a:sym typeface="Symbol" panose="05050102010706020507" pitchFamily="18" charset="2"/>
                  </a:rPr>
                  <a:t>frekuensi</a:t>
                </a:r>
                <a:r>
                  <a:rPr lang="en-US" dirty="0">
                    <a:sym typeface="Symbol" panose="05050102010706020507" pitchFamily="18" charset="2"/>
                  </a:rPr>
                  <a:t> natural </a:t>
                </a:r>
                <a:r>
                  <a:rPr lang="en-US" dirty="0" err="1">
                    <a:sym typeface="Symbol" panose="05050102010706020507" pitchFamily="18" charset="2"/>
                  </a:rPr>
                  <a:t>tak</a:t>
                </a:r>
                <a:r>
                  <a:rPr lang="en-US" dirty="0">
                    <a:sym typeface="Symbol" panose="05050102010706020507" pitchFamily="18" charset="2"/>
                  </a:rPr>
                  <a:t> </a:t>
                </a:r>
                <a:r>
                  <a:rPr lang="en-US" dirty="0" err="1">
                    <a:sym typeface="Symbol" panose="05050102010706020507" pitchFamily="18" charset="2"/>
                  </a:rPr>
                  <a:t>teredam</a:t>
                </a:r>
                <a:endParaRPr lang="en-US" dirty="0"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2828FA-D12A-47E3-8119-3FF13AB9F4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8461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0D86E-DC3C-4BDF-AFE1-D4DB642D4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 </a:t>
            </a:r>
            <a:r>
              <a:rPr lang="en-US" dirty="0" err="1"/>
              <a:t>dampad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system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teredam</a:t>
            </a:r>
            <a:r>
              <a:rPr lang="en-US" dirty="0"/>
              <a:t> / under damped (0&lt;</a:t>
            </a:r>
            <a:r>
              <a:rPr lang="en-US" dirty="0">
                <a:sym typeface="Symbol" panose="05050102010706020507" pitchFamily="18" charset="2"/>
              </a:rPr>
              <a:t>  &lt;1)</a:t>
            </a:r>
          </a:p>
          <a:p>
            <a:r>
              <a:rPr lang="en-US" dirty="0"/>
              <a:t>Under </a:t>
            </a:r>
            <a:r>
              <a:rPr lang="en-US" dirty="0" err="1"/>
              <a:t>dampad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system </a:t>
            </a:r>
            <a:r>
              <a:rPr lang="en-US" dirty="0" err="1"/>
              <a:t>teredam</a:t>
            </a:r>
            <a:r>
              <a:rPr lang="en-US" dirty="0"/>
              <a:t> </a:t>
            </a:r>
            <a:r>
              <a:rPr lang="en-US" dirty="0" err="1"/>
              <a:t>kitis</a:t>
            </a:r>
            <a:r>
              <a:rPr lang="en-US" dirty="0"/>
              <a:t> (</a:t>
            </a:r>
            <a:r>
              <a:rPr lang="en-US" dirty="0">
                <a:sym typeface="Symbol" panose="05050102010706020507" pitchFamily="18" charset="2"/>
              </a:rPr>
              <a:t> = 1)</a:t>
            </a:r>
          </a:p>
          <a:p>
            <a:r>
              <a:rPr lang="en-US" dirty="0"/>
              <a:t>Under </a:t>
            </a:r>
            <a:r>
              <a:rPr lang="en-US" dirty="0" err="1"/>
              <a:t>dampad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system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teredam</a:t>
            </a:r>
            <a:r>
              <a:rPr lang="en-US" dirty="0"/>
              <a:t> / under damped (</a:t>
            </a:r>
            <a:r>
              <a:rPr lang="en-US" dirty="0">
                <a:sym typeface="Symbol" panose="05050102010706020507" pitchFamily="18" charset="2"/>
              </a:rPr>
              <a:t> &gt; 1)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750A96-1121-4583-865A-31EBB964D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6003"/>
          </a:xfrm>
        </p:spPr>
        <p:txBody>
          <a:bodyPr/>
          <a:lstStyle/>
          <a:p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2540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DD83F-D170-4349-84B7-1B5EB8192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</a:t>
            </a:r>
            <a:r>
              <a:rPr lang="en-US"/>
              <a:t>peralihan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74D10-96DA-4A5B-9AAA-3FCF7646E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Delay time</a:t>
            </a:r>
          </a:p>
          <a:p>
            <a:r>
              <a:rPr lang="en-US" dirty="0"/>
              <a:t>Rise time</a:t>
            </a:r>
          </a:p>
          <a:p>
            <a:r>
              <a:rPr lang="en-US" dirty="0" err="1"/>
              <a:t>Peack</a:t>
            </a:r>
            <a:r>
              <a:rPr lang="en-US" dirty="0"/>
              <a:t> time</a:t>
            </a:r>
          </a:p>
          <a:p>
            <a:r>
              <a:rPr lang="en-US" dirty="0"/>
              <a:t>Maximum </a:t>
            </a:r>
            <a:r>
              <a:rPr lang="en-US"/>
              <a:t>over shoot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570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742</Words>
  <Application>Microsoft Office PowerPoint</Application>
  <PresentationFormat>Widescreen</PresentationFormat>
  <Paragraphs>89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Office Theme</vt:lpstr>
      <vt:lpstr>Kriteria Performansi</vt:lpstr>
      <vt:lpstr>Kriteria Performansi</vt:lpstr>
      <vt:lpstr>Kestabilan </vt:lpstr>
      <vt:lpstr>Akar persamaan karakteristik sistem</vt:lpstr>
      <vt:lpstr>Akar persamaan karakteristik sistem</vt:lpstr>
      <vt:lpstr>contoh</vt:lpstr>
      <vt:lpstr>PowerPoint Presentation</vt:lpstr>
      <vt:lpstr>PowerPoint Presentation</vt:lpstr>
      <vt:lpstr>Error steady state</vt:lpstr>
      <vt:lpstr>Koefisien kesalahan posisi (Kp)</vt:lpstr>
      <vt:lpstr>Koefisien kesalahan kecepatan (Kv)</vt:lpstr>
      <vt:lpstr>Koefisien kesalahan percepatan (Ka)</vt:lpstr>
      <vt:lpstr>Respon system </vt:lpstr>
      <vt:lpstr> Respon system ordo satu </vt:lpstr>
      <vt:lpstr>PowerPoint Presentation</vt:lpstr>
      <vt:lpstr>PowerPoint Presentation</vt:lpstr>
      <vt:lpstr>PowerPoint Presentation</vt:lpstr>
      <vt:lpstr> Respon system ordo dua </vt:lpstr>
      <vt:lpstr>Keadaan respon </vt:lpstr>
      <vt:lpstr>Analisis respon peralihan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Kriteria Performansi</dc:title>
  <dc:creator>Thinkpad-T450</dc:creator>
  <cp:lastModifiedBy>Thinkpad-T450</cp:lastModifiedBy>
  <cp:revision>30</cp:revision>
  <dcterms:created xsi:type="dcterms:W3CDTF">2021-01-01T13:31:47Z</dcterms:created>
  <dcterms:modified xsi:type="dcterms:W3CDTF">2021-01-08T14:12:33Z</dcterms:modified>
</cp:coreProperties>
</file>