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  <p:sldId id="271" r:id="rId4"/>
    <p:sldId id="272" r:id="rId5"/>
    <p:sldId id="274" r:id="rId6"/>
    <p:sldId id="275" r:id="rId7"/>
    <p:sldId id="276" r:id="rId8"/>
    <p:sldId id="277" r:id="rId9"/>
  </p:sldIdLst>
  <p:sldSz cx="9144000" cy="6858000" type="screen4x3"/>
  <p:notesSz cx="9144000" cy="6858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3A3A3A">
              <a:alpha val="3490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654295"/>
            <a:ext cx="9144000" cy="2203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4751323"/>
            <a:ext cx="9144000" cy="2106930"/>
          </a:xfrm>
          <a:custGeom>
            <a:avLst/>
            <a:gdLst/>
            <a:ahLst/>
            <a:cxnLst/>
            <a:rect l="l" t="t" r="r" b="b"/>
            <a:pathLst>
              <a:path w="9144000" h="2106929">
                <a:moveTo>
                  <a:pt x="0" y="1692338"/>
                </a:moveTo>
                <a:lnTo>
                  <a:pt x="0" y="2106674"/>
                </a:lnTo>
                <a:lnTo>
                  <a:pt x="9144000" y="2106674"/>
                </a:lnTo>
                <a:lnTo>
                  <a:pt x="9144000" y="1750953"/>
                </a:lnTo>
                <a:lnTo>
                  <a:pt x="2266828" y="1750953"/>
                </a:lnTo>
                <a:lnTo>
                  <a:pt x="1613553" y="1743539"/>
                </a:lnTo>
                <a:lnTo>
                  <a:pt x="0" y="1692338"/>
                </a:lnTo>
                <a:close/>
              </a:path>
              <a:path w="9144000" h="2106929">
                <a:moveTo>
                  <a:pt x="9144000" y="0"/>
                </a:moveTo>
                <a:lnTo>
                  <a:pt x="8953853" y="89659"/>
                </a:lnTo>
                <a:lnTo>
                  <a:pt x="8464392" y="314259"/>
                </a:lnTo>
                <a:lnTo>
                  <a:pt x="8055839" y="494044"/>
                </a:lnTo>
                <a:lnTo>
                  <a:pt x="7664254" y="658838"/>
                </a:lnTo>
                <a:lnTo>
                  <a:pt x="7341069" y="788616"/>
                </a:lnTo>
                <a:lnTo>
                  <a:pt x="7028467" y="908201"/>
                </a:lnTo>
                <a:lnTo>
                  <a:pt x="6775423" y="1000345"/>
                </a:lnTo>
                <a:lnTo>
                  <a:pt x="6528624" y="1085895"/>
                </a:lnTo>
                <a:lnTo>
                  <a:pt x="6287566" y="1165071"/>
                </a:lnTo>
                <a:lnTo>
                  <a:pt x="6051747" y="1238093"/>
                </a:lnTo>
                <a:lnTo>
                  <a:pt x="5820664" y="1305180"/>
                </a:lnTo>
                <a:lnTo>
                  <a:pt x="5593815" y="1366552"/>
                </a:lnTo>
                <a:lnTo>
                  <a:pt x="5415046" y="1411682"/>
                </a:lnTo>
                <a:lnTo>
                  <a:pt x="5238407" y="1453409"/>
                </a:lnTo>
                <a:lnTo>
                  <a:pt x="5063642" y="1491843"/>
                </a:lnTo>
                <a:lnTo>
                  <a:pt x="4890493" y="1527098"/>
                </a:lnTo>
                <a:lnTo>
                  <a:pt x="4718701" y="1559286"/>
                </a:lnTo>
                <a:lnTo>
                  <a:pt x="4548012" y="1588520"/>
                </a:lnTo>
                <a:lnTo>
                  <a:pt x="4335806" y="1621079"/>
                </a:lnTo>
                <a:lnTo>
                  <a:pt x="4124415" y="1649418"/>
                </a:lnTo>
                <a:lnTo>
                  <a:pt x="3913339" y="1673755"/>
                </a:lnTo>
                <a:lnTo>
                  <a:pt x="3702072" y="1694312"/>
                </a:lnTo>
                <a:lnTo>
                  <a:pt x="3490114" y="1711307"/>
                </a:lnTo>
                <a:lnTo>
                  <a:pt x="3234143" y="1727310"/>
                </a:lnTo>
                <a:lnTo>
                  <a:pt x="2975583" y="1738880"/>
                </a:lnTo>
                <a:lnTo>
                  <a:pt x="2669499" y="1747283"/>
                </a:lnTo>
                <a:lnTo>
                  <a:pt x="2266828" y="1750953"/>
                </a:lnTo>
                <a:lnTo>
                  <a:pt x="9144000" y="1750953"/>
                </a:lnTo>
                <a:lnTo>
                  <a:pt x="9144000" y="0"/>
                </a:lnTo>
                <a:close/>
              </a:path>
            </a:pathLst>
          </a:custGeom>
          <a:solidFill>
            <a:srgbClr val="7B7B7B">
              <a:alpha val="45097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211568" y="0"/>
            <a:ext cx="1932431" cy="685799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303007" y="129539"/>
            <a:ext cx="106679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7315200" y="0"/>
            <a:ext cx="1828800" cy="6858000"/>
          </a:xfrm>
          <a:custGeom>
            <a:avLst/>
            <a:gdLst/>
            <a:ahLst/>
            <a:cxnLst/>
            <a:rect l="l" t="t" r="r" b="b"/>
            <a:pathLst>
              <a:path w="1828800" h="6858000">
                <a:moveTo>
                  <a:pt x="0" y="0"/>
                </a:moveTo>
                <a:lnTo>
                  <a:pt x="37678" y="52510"/>
                </a:lnTo>
                <a:lnTo>
                  <a:pt x="74692" y="105059"/>
                </a:lnTo>
                <a:lnTo>
                  <a:pt x="111045" y="157642"/>
                </a:lnTo>
                <a:lnTo>
                  <a:pt x="146740" y="210258"/>
                </a:lnTo>
                <a:lnTo>
                  <a:pt x="181781" y="262903"/>
                </a:lnTo>
                <a:lnTo>
                  <a:pt x="216173" y="315574"/>
                </a:lnTo>
                <a:lnTo>
                  <a:pt x="249918" y="368268"/>
                </a:lnTo>
                <a:lnTo>
                  <a:pt x="283022" y="420982"/>
                </a:lnTo>
                <a:lnTo>
                  <a:pt x="315488" y="473715"/>
                </a:lnTo>
                <a:lnTo>
                  <a:pt x="347319" y="526461"/>
                </a:lnTo>
                <a:lnTo>
                  <a:pt x="378519" y="579219"/>
                </a:lnTo>
                <a:lnTo>
                  <a:pt x="409092" y="631986"/>
                </a:lnTo>
                <a:lnTo>
                  <a:pt x="439043" y="684758"/>
                </a:lnTo>
                <a:lnTo>
                  <a:pt x="468375" y="737534"/>
                </a:lnTo>
                <a:lnTo>
                  <a:pt x="497091" y="790309"/>
                </a:lnTo>
                <a:lnTo>
                  <a:pt x="525196" y="843081"/>
                </a:lnTo>
                <a:lnTo>
                  <a:pt x="552693" y="895847"/>
                </a:lnTo>
                <a:lnTo>
                  <a:pt x="579586" y="948604"/>
                </a:lnTo>
                <a:lnTo>
                  <a:pt x="605880" y="1001349"/>
                </a:lnTo>
                <a:lnTo>
                  <a:pt x="631577" y="1054080"/>
                </a:lnTo>
                <a:lnTo>
                  <a:pt x="656682" y="1106792"/>
                </a:lnTo>
                <a:lnTo>
                  <a:pt x="681198" y="1159484"/>
                </a:lnTo>
                <a:lnTo>
                  <a:pt x="705130" y="1212153"/>
                </a:lnTo>
                <a:lnTo>
                  <a:pt x="728481" y="1264795"/>
                </a:lnTo>
                <a:lnTo>
                  <a:pt x="751256" y="1317407"/>
                </a:lnTo>
                <a:lnTo>
                  <a:pt x="773457" y="1369987"/>
                </a:lnTo>
                <a:lnTo>
                  <a:pt x="795088" y="1422532"/>
                </a:lnTo>
                <a:lnTo>
                  <a:pt x="816155" y="1475038"/>
                </a:lnTo>
                <a:lnTo>
                  <a:pt x="836659" y="1527504"/>
                </a:lnTo>
                <a:lnTo>
                  <a:pt x="856606" y="1579925"/>
                </a:lnTo>
                <a:lnTo>
                  <a:pt x="875999" y="1632299"/>
                </a:lnTo>
                <a:lnTo>
                  <a:pt x="894841" y="1684623"/>
                </a:lnTo>
                <a:lnTo>
                  <a:pt x="913138" y="1736895"/>
                </a:lnTo>
                <a:lnTo>
                  <a:pt x="930891" y="1789110"/>
                </a:lnTo>
                <a:lnTo>
                  <a:pt x="948107" y="1841267"/>
                </a:lnTo>
                <a:lnTo>
                  <a:pt x="964787" y="1893362"/>
                </a:lnTo>
                <a:lnTo>
                  <a:pt x="980936" y="1945392"/>
                </a:lnTo>
                <a:lnTo>
                  <a:pt x="996558" y="1997355"/>
                </a:lnTo>
                <a:lnTo>
                  <a:pt x="1011657" y="2049248"/>
                </a:lnTo>
                <a:lnTo>
                  <a:pt x="1026237" y="2101067"/>
                </a:lnTo>
                <a:lnTo>
                  <a:pt x="1040300" y="2152809"/>
                </a:lnTo>
                <a:lnTo>
                  <a:pt x="1053852" y="2204473"/>
                </a:lnTo>
                <a:lnTo>
                  <a:pt x="1066896" y="2256054"/>
                </a:lnTo>
                <a:lnTo>
                  <a:pt x="1079436" y="2307550"/>
                </a:lnTo>
                <a:lnTo>
                  <a:pt x="1091475" y="2358958"/>
                </a:lnTo>
                <a:lnTo>
                  <a:pt x="1103018" y="2410275"/>
                </a:lnTo>
                <a:lnTo>
                  <a:pt x="1114068" y="2461498"/>
                </a:lnTo>
                <a:lnTo>
                  <a:pt x="1124629" y="2512625"/>
                </a:lnTo>
                <a:lnTo>
                  <a:pt x="1134705" y="2563651"/>
                </a:lnTo>
                <a:lnTo>
                  <a:pt x="1144300" y="2614575"/>
                </a:lnTo>
                <a:lnTo>
                  <a:pt x="1153418" y="2665393"/>
                </a:lnTo>
                <a:lnTo>
                  <a:pt x="1162062" y="2716103"/>
                </a:lnTo>
                <a:lnTo>
                  <a:pt x="1170236" y="2766701"/>
                </a:lnTo>
                <a:lnTo>
                  <a:pt x="1177945" y="2817185"/>
                </a:lnTo>
                <a:lnTo>
                  <a:pt x="1185192" y="2867551"/>
                </a:lnTo>
                <a:lnTo>
                  <a:pt x="1191980" y="2917797"/>
                </a:lnTo>
                <a:lnTo>
                  <a:pt x="1198314" y="2967920"/>
                </a:lnTo>
                <a:lnTo>
                  <a:pt x="1204197" y="3017916"/>
                </a:lnTo>
                <a:lnTo>
                  <a:pt x="1209634" y="3067784"/>
                </a:lnTo>
                <a:lnTo>
                  <a:pt x="1214628" y="3117520"/>
                </a:lnTo>
                <a:lnTo>
                  <a:pt x="1219183" y="3167120"/>
                </a:lnTo>
                <a:lnTo>
                  <a:pt x="1223302" y="3216583"/>
                </a:lnTo>
                <a:lnTo>
                  <a:pt x="1226990" y="3265905"/>
                </a:lnTo>
                <a:lnTo>
                  <a:pt x="1230251" y="3315083"/>
                </a:lnTo>
                <a:lnTo>
                  <a:pt x="1233088" y="3364115"/>
                </a:lnTo>
                <a:lnTo>
                  <a:pt x="1235505" y="3412997"/>
                </a:lnTo>
                <a:lnTo>
                  <a:pt x="1237506" y="3461726"/>
                </a:lnTo>
                <a:lnTo>
                  <a:pt x="1239095" y="3510300"/>
                </a:lnTo>
                <a:lnTo>
                  <a:pt x="1240275" y="3558716"/>
                </a:lnTo>
                <a:lnTo>
                  <a:pt x="1241051" y="3606970"/>
                </a:lnTo>
                <a:lnTo>
                  <a:pt x="1241426" y="3655060"/>
                </a:lnTo>
                <a:lnTo>
                  <a:pt x="1241404" y="3702983"/>
                </a:lnTo>
                <a:lnTo>
                  <a:pt x="1240989" y="3750736"/>
                </a:lnTo>
                <a:lnTo>
                  <a:pt x="1240185" y="3798316"/>
                </a:lnTo>
                <a:lnTo>
                  <a:pt x="1238995" y="3845719"/>
                </a:lnTo>
                <a:lnTo>
                  <a:pt x="1237424" y="3892944"/>
                </a:lnTo>
                <a:lnTo>
                  <a:pt x="1235475" y="3939987"/>
                </a:lnTo>
                <a:lnTo>
                  <a:pt x="1233152" y="3986846"/>
                </a:lnTo>
                <a:lnTo>
                  <a:pt x="1230459" y="4033516"/>
                </a:lnTo>
                <a:lnTo>
                  <a:pt x="1227400" y="4079996"/>
                </a:lnTo>
                <a:lnTo>
                  <a:pt x="1223979" y="4126283"/>
                </a:lnTo>
                <a:lnTo>
                  <a:pt x="1220198" y="4172373"/>
                </a:lnTo>
                <a:lnTo>
                  <a:pt x="1216063" y="4218264"/>
                </a:lnTo>
                <a:lnTo>
                  <a:pt x="1211578" y="4263952"/>
                </a:lnTo>
                <a:lnTo>
                  <a:pt x="1206745" y="4309435"/>
                </a:lnTo>
                <a:lnTo>
                  <a:pt x="1201568" y="4354710"/>
                </a:lnTo>
                <a:lnTo>
                  <a:pt x="1196053" y="4399773"/>
                </a:lnTo>
                <a:lnTo>
                  <a:pt x="1190201" y="4444623"/>
                </a:lnTo>
                <a:lnTo>
                  <a:pt x="1184018" y="4489256"/>
                </a:lnTo>
                <a:lnTo>
                  <a:pt x="1177507" y="4533668"/>
                </a:lnTo>
                <a:lnTo>
                  <a:pt x="1170672" y="4577858"/>
                </a:lnTo>
                <a:lnTo>
                  <a:pt x="1163517" y="4621822"/>
                </a:lnTo>
                <a:lnTo>
                  <a:pt x="1156045" y="4665558"/>
                </a:lnTo>
                <a:lnTo>
                  <a:pt x="1148260" y="4709062"/>
                </a:lnTo>
                <a:lnTo>
                  <a:pt x="1140167" y="4752331"/>
                </a:lnTo>
                <a:lnTo>
                  <a:pt x="1131769" y="4795362"/>
                </a:lnTo>
                <a:lnTo>
                  <a:pt x="1123069" y="4838154"/>
                </a:lnTo>
                <a:lnTo>
                  <a:pt x="1114073" y="4880702"/>
                </a:lnTo>
                <a:lnTo>
                  <a:pt x="1104783" y="4923003"/>
                </a:lnTo>
                <a:lnTo>
                  <a:pt x="1095203" y="4965056"/>
                </a:lnTo>
                <a:lnTo>
                  <a:pt x="1085337" y="5006856"/>
                </a:lnTo>
                <a:lnTo>
                  <a:pt x="1075190" y="5048401"/>
                </a:lnTo>
                <a:lnTo>
                  <a:pt x="1064764" y="5089688"/>
                </a:lnTo>
                <a:lnTo>
                  <a:pt x="1054064" y="5130715"/>
                </a:lnTo>
                <a:lnTo>
                  <a:pt x="1043094" y="5171477"/>
                </a:lnTo>
                <a:lnTo>
                  <a:pt x="1031857" y="5211973"/>
                </a:lnTo>
                <a:lnTo>
                  <a:pt x="1020357" y="5252199"/>
                </a:lnTo>
                <a:lnTo>
                  <a:pt x="1008598" y="5292152"/>
                </a:lnTo>
                <a:lnTo>
                  <a:pt x="996584" y="5331829"/>
                </a:lnTo>
                <a:lnTo>
                  <a:pt x="984319" y="5371228"/>
                </a:lnTo>
                <a:lnTo>
                  <a:pt x="971806" y="5410346"/>
                </a:lnTo>
                <a:lnTo>
                  <a:pt x="959049" y="5449179"/>
                </a:lnTo>
                <a:lnTo>
                  <a:pt x="946053" y="5487725"/>
                </a:lnTo>
                <a:lnTo>
                  <a:pt x="932821" y="5525981"/>
                </a:lnTo>
                <a:lnTo>
                  <a:pt x="919356" y="5563944"/>
                </a:lnTo>
                <a:lnTo>
                  <a:pt x="905664" y="5601610"/>
                </a:lnTo>
                <a:lnTo>
                  <a:pt x="891746" y="5638977"/>
                </a:lnTo>
                <a:lnTo>
                  <a:pt x="877608" y="5676043"/>
                </a:lnTo>
                <a:lnTo>
                  <a:pt x="863253" y="5712803"/>
                </a:lnTo>
                <a:lnTo>
                  <a:pt x="848686" y="5749256"/>
                </a:lnTo>
                <a:lnTo>
                  <a:pt x="833909" y="5785398"/>
                </a:lnTo>
                <a:lnTo>
                  <a:pt x="818926" y="5821227"/>
                </a:lnTo>
                <a:lnTo>
                  <a:pt x="803742" y="5856738"/>
                </a:lnTo>
                <a:lnTo>
                  <a:pt x="788361" y="5891930"/>
                </a:lnTo>
                <a:lnTo>
                  <a:pt x="772785" y="5926800"/>
                </a:lnTo>
                <a:lnTo>
                  <a:pt x="741068" y="5995560"/>
                </a:lnTo>
                <a:lnTo>
                  <a:pt x="708622" y="6062996"/>
                </a:lnTo>
                <a:lnTo>
                  <a:pt x="675477" y="6129082"/>
                </a:lnTo>
                <a:lnTo>
                  <a:pt x="641663" y="6193797"/>
                </a:lnTo>
                <a:lnTo>
                  <a:pt x="607212" y="6257116"/>
                </a:lnTo>
                <a:lnTo>
                  <a:pt x="572155" y="6319017"/>
                </a:lnTo>
                <a:lnTo>
                  <a:pt x="536521" y="6379475"/>
                </a:lnTo>
                <a:lnTo>
                  <a:pt x="500341" y="6438468"/>
                </a:lnTo>
                <a:lnTo>
                  <a:pt x="463647" y="6495971"/>
                </a:lnTo>
                <a:lnTo>
                  <a:pt x="426469" y="6551962"/>
                </a:lnTo>
                <a:lnTo>
                  <a:pt x="388836" y="6606417"/>
                </a:lnTo>
                <a:lnTo>
                  <a:pt x="350781" y="6659313"/>
                </a:lnTo>
                <a:lnTo>
                  <a:pt x="312334" y="6710625"/>
                </a:lnTo>
                <a:lnTo>
                  <a:pt x="273525" y="6760331"/>
                </a:lnTo>
                <a:lnTo>
                  <a:pt x="234385" y="6808408"/>
                </a:lnTo>
                <a:lnTo>
                  <a:pt x="194945" y="6854831"/>
                </a:lnTo>
                <a:lnTo>
                  <a:pt x="1828800" y="6857999"/>
                </a:lnTo>
                <a:lnTo>
                  <a:pt x="1828800" y="14224"/>
                </a:lnTo>
                <a:lnTo>
                  <a:pt x="0" y="0"/>
                </a:lnTo>
                <a:close/>
              </a:path>
            </a:pathLst>
          </a:custGeom>
          <a:solidFill>
            <a:srgbClr val="585858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64540" y="482549"/>
            <a:ext cx="7769859" cy="331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98792" y="5945111"/>
            <a:ext cx="4897120" cy="913130"/>
          </a:xfrm>
          <a:custGeom>
            <a:avLst/>
            <a:gdLst/>
            <a:ahLst/>
            <a:cxnLst/>
            <a:rect l="l" t="t" r="r" b="b"/>
            <a:pathLst>
              <a:path w="4897120" h="913129">
                <a:moveTo>
                  <a:pt x="85533" y="21311"/>
                </a:moveTo>
                <a:lnTo>
                  <a:pt x="3636307" y="912887"/>
                </a:lnTo>
                <a:lnTo>
                  <a:pt x="4896835" y="912887"/>
                </a:lnTo>
                <a:lnTo>
                  <a:pt x="85533" y="21311"/>
                </a:lnTo>
                <a:close/>
              </a:path>
              <a:path w="4897120" h="913129">
                <a:moveTo>
                  <a:pt x="660" y="0"/>
                </a:moveTo>
                <a:lnTo>
                  <a:pt x="0" y="5460"/>
                </a:lnTo>
                <a:lnTo>
                  <a:pt x="85533" y="21311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85305" y="5938837"/>
            <a:ext cx="3653154" cy="919480"/>
          </a:xfrm>
          <a:custGeom>
            <a:avLst/>
            <a:gdLst/>
            <a:ahLst/>
            <a:cxnLst/>
            <a:rect l="l" t="t" r="r" b="b"/>
            <a:pathLst>
              <a:path w="3653154" h="919479">
                <a:moveTo>
                  <a:pt x="0" y="0"/>
                </a:moveTo>
                <a:lnTo>
                  <a:pt x="7924" y="6350"/>
                </a:lnTo>
                <a:lnTo>
                  <a:pt x="2869440" y="919160"/>
                </a:lnTo>
                <a:lnTo>
                  <a:pt x="3652600" y="9191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5789674"/>
            <a:ext cx="3398520" cy="1068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5784015"/>
            <a:ext cx="3372797" cy="10739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85597" y="5257800"/>
            <a:ext cx="4186428" cy="8683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1029663" y="983628"/>
            <a:ext cx="2760282" cy="13023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406913" y="1327450"/>
            <a:ext cx="1608546" cy="117333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4696840" y="1801241"/>
            <a:ext cx="1274445" cy="425450"/>
          </a:xfrm>
          <a:custGeom>
            <a:avLst/>
            <a:gdLst/>
            <a:ahLst/>
            <a:cxnLst/>
            <a:rect l="l" t="t" r="r" b="b"/>
            <a:pathLst>
              <a:path w="1274445" h="425450">
                <a:moveTo>
                  <a:pt x="1246759" y="0"/>
                </a:moveTo>
                <a:lnTo>
                  <a:pt x="27559" y="0"/>
                </a:lnTo>
                <a:lnTo>
                  <a:pt x="16823" y="2162"/>
                </a:lnTo>
                <a:lnTo>
                  <a:pt x="8064" y="8064"/>
                </a:lnTo>
                <a:lnTo>
                  <a:pt x="2162" y="16823"/>
                </a:lnTo>
                <a:lnTo>
                  <a:pt x="0" y="27559"/>
                </a:lnTo>
                <a:lnTo>
                  <a:pt x="0" y="397383"/>
                </a:lnTo>
                <a:lnTo>
                  <a:pt x="2162" y="408118"/>
                </a:lnTo>
                <a:lnTo>
                  <a:pt x="8064" y="416877"/>
                </a:lnTo>
                <a:lnTo>
                  <a:pt x="16823" y="422779"/>
                </a:lnTo>
                <a:lnTo>
                  <a:pt x="27559" y="424942"/>
                </a:lnTo>
                <a:lnTo>
                  <a:pt x="1246759" y="424942"/>
                </a:lnTo>
                <a:lnTo>
                  <a:pt x="1257494" y="422779"/>
                </a:lnTo>
                <a:lnTo>
                  <a:pt x="1266253" y="416877"/>
                </a:lnTo>
                <a:lnTo>
                  <a:pt x="1272155" y="408118"/>
                </a:lnTo>
                <a:lnTo>
                  <a:pt x="1274318" y="397383"/>
                </a:lnTo>
                <a:lnTo>
                  <a:pt x="1274318" y="391922"/>
                </a:lnTo>
                <a:lnTo>
                  <a:pt x="33020" y="391922"/>
                </a:lnTo>
                <a:lnTo>
                  <a:pt x="33020" y="33020"/>
                </a:lnTo>
                <a:lnTo>
                  <a:pt x="1274318" y="33020"/>
                </a:lnTo>
                <a:lnTo>
                  <a:pt x="1274318" y="27559"/>
                </a:lnTo>
                <a:lnTo>
                  <a:pt x="1272155" y="16823"/>
                </a:lnTo>
                <a:lnTo>
                  <a:pt x="1266253" y="8064"/>
                </a:lnTo>
                <a:lnTo>
                  <a:pt x="1257494" y="2162"/>
                </a:lnTo>
                <a:lnTo>
                  <a:pt x="1246759" y="0"/>
                </a:lnTo>
                <a:close/>
              </a:path>
              <a:path w="1274445" h="425450">
                <a:moveTo>
                  <a:pt x="1274318" y="33020"/>
                </a:moveTo>
                <a:lnTo>
                  <a:pt x="1241298" y="33020"/>
                </a:lnTo>
                <a:lnTo>
                  <a:pt x="1241298" y="391922"/>
                </a:lnTo>
                <a:lnTo>
                  <a:pt x="1274318" y="391922"/>
                </a:lnTo>
                <a:lnTo>
                  <a:pt x="1274318" y="33020"/>
                </a:lnTo>
                <a:close/>
              </a:path>
              <a:path w="1274445" h="425450">
                <a:moveTo>
                  <a:pt x="1230249" y="44069"/>
                </a:moveTo>
                <a:lnTo>
                  <a:pt x="44069" y="44069"/>
                </a:lnTo>
                <a:lnTo>
                  <a:pt x="44069" y="381000"/>
                </a:lnTo>
                <a:lnTo>
                  <a:pt x="1230249" y="381000"/>
                </a:lnTo>
                <a:lnTo>
                  <a:pt x="1230249" y="369950"/>
                </a:lnTo>
                <a:lnTo>
                  <a:pt x="55118" y="369950"/>
                </a:lnTo>
                <a:lnTo>
                  <a:pt x="55118" y="55118"/>
                </a:lnTo>
                <a:lnTo>
                  <a:pt x="1230249" y="55118"/>
                </a:lnTo>
                <a:lnTo>
                  <a:pt x="1230249" y="44069"/>
                </a:lnTo>
                <a:close/>
              </a:path>
              <a:path w="1274445" h="425450">
                <a:moveTo>
                  <a:pt x="1230249" y="55118"/>
                </a:moveTo>
                <a:lnTo>
                  <a:pt x="1219200" y="55118"/>
                </a:lnTo>
                <a:lnTo>
                  <a:pt x="1219200" y="369950"/>
                </a:lnTo>
                <a:lnTo>
                  <a:pt x="1230249" y="369950"/>
                </a:lnTo>
                <a:lnTo>
                  <a:pt x="1230249" y="55118"/>
                </a:lnTo>
                <a:close/>
              </a:path>
            </a:pathLst>
          </a:custGeom>
          <a:solidFill>
            <a:srgbClr val="DA1F2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7244" y="1757298"/>
            <a:ext cx="2533015" cy="5740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88340" y="1411604"/>
            <a:ext cx="7767319" cy="14560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17" Type="http://schemas.openxmlformats.org/officeDocument/2006/relationships/image" Target="../media/image51.png"/><Relationship Id="rId2" Type="http://schemas.openxmlformats.org/officeDocument/2006/relationships/image" Target="../media/image36.png"/><Relationship Id="rId16" Type="http://schemas.openxmlformats.org/officeDocument/2006/relationships/image" Target="../media/image5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5" Type="http://schemas.openxmlformats.org/officeDocument/2006/relationships/image" Target="../media/image4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Relationship Id="rId14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61.png"/><Relationship Id="rId3" Type="http://schemas.openxmlformats.org/officeDocument/2006/relationships/image" Target="../media/image4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.png"/><Relationship Id="rId11" Type="http://schemas.openxmlformats.org/officeDocument/2006/relationships/image" Target="../media/image59.png"/><Relationship Id="rId5" Type="http://schemas.openxmlformats.org/officeDocument/2006/relationships/image" Target="../media/image54.png"/><Relationship Id="rId10" Type="http://schemas.openxmlformats.org/officeDocument/2006/relationships/image" Target="../media/image58.png"/><Relationship Id="rId4" Type="http://schemas.openxmlformats.org/officeDocument/2006/relationships/image" Target="../media/image5.png"/><Relationship Id="rId9" Type="http://schemas.openxmlformats.org/officeDocument/2006/relationships/image" Target="../media/image5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openxmlformats.org/officeDocument/2006/relationships/image" Target="../media/image3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6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Relationship Id="rId9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04028" y="1828546"/>
            <a:ext cx="8680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0" dirty="0">
                <a:latin typeface="Lucida Sans Unicode"/>
                <a:cs typeface="Lucida Sans Unicode"/>
              </a:rPr>
              <a:t>α =</a:t>
            </a:r>
            <a:r>
              <a:rPr b="0" spc="-114" dirty="0">
                <a:latin typeface="Lucida Sans Unicode"/>
                <a:cs typeface="Lucida Sans Unicode"/>
              </a:rPr>
              <a:t> </a:t>
            </a:r>
            <a:r>
              <a:rPr b="0" dirty="0">
                <a:latin typeface="Lucida Sans Unicode"/>
                <a:cs typeface="Lucida Sans Unicode"/>
              </a:rPr>
              <a:t>45°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56428" y="3029204"/>
            <a:ext cx="1557020" cy="246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H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HA – P cos </a:t>
            </a:r>
            <a:r>
              <a:rPr sz="1600" spc="-5" dirty="0">
                <a:latin typeface="Symbol"/>
                <a:cs typeface="Symbol"/>
              </a:rPr>
              <a:t>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"/>
                <a:cs typeface="Arial"/>
              </a:rPr>
              <a:t>=</a:t>
            </a:r>
            <a:r>
              <a:rPr sz="1600" spc="-114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HA = P cos</a:t>
            </a:r>
            <a:r>
              <a:rPr sz="1600" spc="-17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</a:t>
            </a:r>
            <a:endParaRPr sz="16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V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RA – P sin </a:t>
            </a:r>
            <a:r>
              <a:rPr sz="1600" spc="-5" dirty="0">
                <a:latin typeface="Symbol"/>
                <a:cs typeface="Symbol"/>
              </a:rPr>
              <a:t>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Arial"/>
                <a:cs typeface="Arial"/>
              </a:rPr>
              <a:t>=</a:t>
            </a:r>
            <a:r>
              <a:rPr sz="1600" spc="-12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600" spc="-5" dirty="0">
                <a:latin typeface="Times New Roman"/>
                <a:cs typeface="Times New Roman"/>
              </a:rPr>
              <a:t>RA = P sin</a:t>
            </a:r>
            <a:r>
              <a:rPr sz="1600" spc="-16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</a:t>
            </a:r>
            <a:endParaRPr sz="16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M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MA = P sin </a:t>
            </a:r>
            <a:r>
              <a:rPr sz="1600" spc="-5" dirty="0">
                <a:latin typeface="Symbol"/>
                <a:cs typeface="Symbol"/>
              </a:rPr>
              <a:t></a:t>
            </a:r>
            <a:r>
              <a:rPr sz="1600" spc="-5" dirty="0">
                <a:latin typeface="Arial"/>
                <a:cs typeface="Arial"/>
              </a:rPr>
              <a:t>.</a:t>
            </a:r>
            <a:r>
              <a:rPr sz="1600" spc="-140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</a:t>
            </a:r>
            <a:endParaRPr sz="1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831594" y="3662553"/>
            <a:ext cx="933450" cy="1759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Lucida Sans Unicode"/>
                <a:cs typeface="Lucida Sans Unicode"/>
              </a:rPr>
              <a:t>Bidang</a:t>
            </a:r>
            <a:r>
              <a:rPr sz="1600" b="1" spc="-120" dirty="0">
                <a:latin typeface="Lucida Sans Unicode"/>
                <a:cs typeface="Lucida Sans Unicode"/>
              </a:rPr>
              <a:t> </a:t>
            </a:r>
            <a:r>
              <a:rPr sz="1600" b="1" spc="-5" dirty="0">
                <a:latin typeface="Lucida Sans Unicode"/>
                <a:cs typeface="Lucida Sans Unicode"/>
              </a:rPr>
              <a:t>N</a:t>
            </a:r>
            <a:endParaRPr sz="1600">
              <a:latin typeface="Lucida Sans Unicode"/>
              <a:cs typeface="Lucida Sans Unicode"/>
            </a:endParaRPr>
          </a:p>
          <a:p>
            <a:pPr marL="12700" marR="5080">
              <a:lnSpc>
                <a:spcPct val="298900"/>
              </a:lnSpc>
              <a:spcBef>
                <a:spcPts val="260"/>
              </a:spcBef>
            </a:pPr>
            <a:r>
              <a:rPr sz="1600" b="1" dirty="0">
                <a:latin typeface="Lucida Sans Unicode"/>
                <a:cs typeface="Lucida Sans Unicode"/>
              </a:rPr>
              <a:t>Bidang </a:t>
            </a:r>
            <a:r>
              <a:rPr sz="1600" b="1" spc="-5" dirty="0">
                <a:latin typeface="Lucida Sans Unicode"/>
                <a:cs typeface="Lucida Sans Unicode"/>
              </a:rPr>
              <a:t>D  </a:t>
            </a:r>
            <a:r>
              <a:rPr sz="1600" b="1" dirty="0">
                <a:latin typeface="Lucida Sans Unicode"/>
                <a:cs typeface="Lucida Sans Unicode"/>
              </a:rPr>
              <a:t>Bidang</a:t>
            </a:r>
            <a:r>
              <a:rPr sz="1600" b="1" spc="-120" dirty="0">
                <a:latin typeface="Lucida Sans Unicode"/>
                <a:cs typeface="Lucida Sans Unicode"/>
              </a:rPr>
              <a:t> </a:t>
            </a:r>
            <a:r>
              <a:rPr sz="1600" b="1" spc="-5" dirty="0">
                <a:latin typeface="Lucida Sans Unicode"/>
                <a:cs typeface="Lucida Sans Unicode"/>
              </a:rPr>
              <a:t>M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64307" y="220979"/>
            <a:ext cx="4443984" cy="4343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30779" y="198120"/>
            <a:ext cx="4291584" cy="4114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14600" y="228663"/>
            <a:ext cx="4343400" cy="3381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514600" y="228663"/>
            <a:ext cx="4343400" cy="338455"/>
          </a:xfrm>
          <a:prstGeom prst="rect">
            <a:avLst/>
          </a:prstGeom>
          <a:ln w="12700">
            <a:solidFill>
              <a:srgbClr val="2CA1BE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Balok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Kantilever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dengan Beban</a:t>
            </a:r>
            <a:r>
              <a:rPr sz="16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Terpusat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85597" y="3581400"/>
            <a:ext cx="3729228" cy="990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7606" y="2399071"/>
            <a:ext cx="3845993" cy="110612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5597" y="4572000"/>
            <a:ext cx="4186428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98792" y="5945111"/>
            <a:ext cx="4897120" cy="913130"/>
          </a:xfrm>
          <a:custGeom>
            <a:avLst/>
            <a:gdLst/>
            <a:ahLst/>
            <a:cxnLst/>
            <a:rect l="l" t="t" r="r" b="b"/>
            <a:pathLst>
              <a:path w="4897120" h="913129">
                <a:moveTo>
                  <a:pt x="85533" y="21311"/>
                </a:moveTo>
                <a:lnTo>
                  <a:pt x="3636307" y="912887"/>
                </a:lnTo>
                <a:lnTo>
                  <a:pt x="4896835" y="912887"/>
                </a:lnTo>
                <a:lnTo>
                  <a:pt x="85533" y="21311"/>
                </a:lnTo>
                <a:close/>
              </a:path>
              <a:path w="4897120" h="913129">
                <a:moveTo>
                  <a:pt x="660" y="0"/>
                </a:moveTo>
                <a:lnTo>
                  <a:pt x="0" y="5460"/>
                </a:lnTo>
                <a:lnTo>
                  <a:pt x="85533" y="21311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85305" y="5938837"/>
            <a:ext cx="3653154" cy="919480"/>
          </a:xfrm>
          <a:custGeom>
            <a:avLst/>
            <a:gdLst/>
            <a:ahLst/>
            <a:cxnLst/>
            <a:rect l="l" t="t" r="r" b="b"/>
            <a:pathLst>
              <a:path w="3653154" h="919479">
                <a:moveTo>
                  <a:pt x="0" y="0"/>
                </a:moveTo>
                <a:lnTo>
                  <a:pt x="7924" y="6350"/>
                </a:lnTo>
                <a:lnTo>
                  <a:pt x="2869440" y="919160"/>
                </a:lnTo>
                <a:lnTo>
                  <a:pt x="3652600" y="9191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5789674"/>
            <a:ext cx="3398520" cy="10683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784015"/>
            <a:ext cx="3372797" cy="10739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52978" y="881239"/>
            <a:ext cx="3185353" cy="23191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028570" y="3281298"/>
            <a:ext cx="91059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Lucida Sans Unicode"/>
                <a:cs typeface="Lucida Sans Unicode"/>
              </a:rPr>
              <a:t>Bidang</a:t>
            </a:r>
            <a:r>
              <a:rPr sz="1600" b="1" spc="-105" dirty="0">
                <a:latin typeface="Lucida Sans Unicode"/>
                <a:cs typeface="Lucida Sans Unicode"/>
              </a:rPr>
              <a:t> </a:t>
            </a:r>
            <a:r>
              <a:rPr sz="1600" b="1" spc="-5" dirty="0">
                <a:latin typeface="Lucida Sans Unicode"/>
                <a:cs typeface="Lucida Sans Unicode"/>
              </a:rPr>
              <a:t>D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60194" y="4729353"/>
            <a:ext cx="9334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Lucida Sans Unicode"/>
                <a:cs typeface="Lucida Sans Unicode"/>
              </a:rPr>
              <a:t>Bidang</a:t>
            </a:r>
            <a:r>
              <a:rPr sz="1600" b="1" spc="-105" dirty="0">
                <a:latin typeface="Lucida Sans Unicode"/>
                <a:cs typeface="Lucida Sans Unicode"/>
              </a:rPr>
              <a:t> </a:t>
            </a:r>
            <a:r>
              <a:rPr sz="1600" b="1" spc="-5" dirty="0">
                <a:latin typeface="Lucida Sans Unicode"/>
                <a:cs typeface="Lucida Sans Unicode"/>
              </a:rPr>
              <a:t>M</a:t>
            </a:r>
            <a:endParaRPr sz="16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4651375" y="1407921"/>
            <a:ext cx="29178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0" dirty="0">
                <a:latin typeface="Symbol"/>
                <a:cs typeface="Symbol"/>
              </a:rPr>
              <a:t></a:t>
            </a:r>
            <a:r>
              <a:rPr sz="2000" b="0" dirty="0">
                <a:latin typeface="Arial"/>
                <a:cs typeface="Arial"/>
              </a:rPr>
              <a:t>V = 0 </a:t>
            </a:r>
            <a:r>
              <a:rPr sz="2000" b="0" dirty="0">
                <a:latin typeface="Wingdings"/>
                <a:cs typeface="Wingdings"/>
              </a:rPr>
              <a:t></a:t>
            </a:r>
            <a:r>
              <a:rPr sz="2000" b="0" dirty="0">
                <a:latin typeface="Times New Roman"/>
                <a:cs typeface="Times New Roman"/>
              </a:rPr>
              <a:t> </a:t>
            </a:r>
            <a:r>
              <a:rPr sz="2000" b="0" spc="5" dirty="0">
                <a:latin typeface="Arial"/>
                <a:cs typeface="Arial"/>
              </a:rPr>
              <a:t>RA </a:t>
            </a:r>
            <a:r>
              <a:rPr sz="2000" b="0" dirty="0">
                <a:latin typeface="Arial"/>
                <a:cs typeface="Arial"/>
              </a:rPr>
              <a:t>– P – P </a:t>
            </a:r>
            <a:r>
              <a:rPr sz="2000" b="0" dirty="0">
                <a:latin typeface="Times New Roman"/>
                <a:cs typeface="Times New Roman"/>
              </a:rPr>
              <a:t>=</a:t>
            </a:r>
            <a:r>
              <a:rPr sz="2000" b="0" spc="140" dirty="0">
                <a:latin typeface="Times New Roman"/>
                <a:cs typeface="Times New Roman"/>
              </a:rPr>
              <a:t> </a:t>
            </a:r>
            <a:r>
              <a:rPr sz="2000" b="0" dirty="0">
                <a:latin typeface="Times New Roman"/>
                <a:cs typeface="Times New Roman"/>
              </a:rPr>
              <a:t>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13275" y="2015998"/>
            <a:ext cx="3244215" cy="94234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imes New Roman"/>
                <a:cs typeface="Times New Roman"/>
              </a:rPr>
              <a:t>RA = 2</a:t>
            </a:r>
            <a:r>
              <a:rPr sz="2000" spc="-1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P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050">
              <a:latin typeface="Times New Roman"/>
              <a:cs typeface="Times New Roman"/>
            </a:endParaRPr>
          </a:p>
          <a:p>
            <a:pPr marL="50800">
              <a:lnSpc>
                <a:spcPct val="100000"/>
              </a:lnSpc>
            </a:pPr>
            <a:r>
              <a:rPr sz="2000" dirty="0">
                <a:latin typeface="Symbol"/>
                <a:cs typeface="Symbol"/>
              </a:rPr>
              <a:t></a:t>
            </a:r>
            <a:r>
              <a:rPr sz="2000" dirty="0">
                <a:latin typeface="Arial"/>
                <a:cs typeface="Arial"/>
              </a:rPr>
              <a:t>M = 0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Arial"/>
                <a:cs typeface="Arial"/>
              </a:rPr>
              <a:t>MA = </a:t>
            </a:r>
            <a:r>
              <a:rPr sz="2000" spc="-130" dirty="0">
                <a:latin typeface="Arial"/>
                <a:cs typeface="Arial"/>
              </a:rPr>
              <a:t>P. </a:t>
            </a:r>
            <a:r>
              <a:rPr sz="2000" dirty="0">
                <a:latin typeface="Arial"/>
                <a:cs typeface="Arial"/>
              </a:rPr>
              <a:t>L</a:t>
            </a:r>
            <a:r>
              <a:rPr sz="1950" baseline="-25641" dirty="0">
                <a:latin typeface="Times New Roman"/>
                <a:cs typeface="Times New Roman"/>
              </a:rPr>
              <a:t>1 </a:t>
            </a:r>
            <a:r>
              <a:rPr sz="2000" dirty="0">
                <a:latin typeface="Times New Roman"/>
                <a:cs typeface="Times New Roman"/>
              </a:rPr>
              <a:t>+ </a:t>
            </a:r>
            <a:r>
              <a:rPr sz="2000" spc="-110" dirty="0">
                <a:latin typeface="Times New Roman"/>
                <a:cs typeface="Times New Roman"/>
              </a:rPr>
              <a:t>P.</a:t>
            </a:r>
            <a:r>
              <a:rPr sz="2000" spc="-34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1950" baseline="-25641" dirty="0">
                <a:latin typeface="Times New Roman"/>
                <a:cs typeface="Times New Roman"/>
              </a:rPr>
              <a:t>2</a:t>
            </a:r>
            <a:endParaRPr sz="1950" baseline="-25641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64307" y="220979"/>
            <a:ext cx="4443984" cy="4343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30779" y="198120"/>
            <a:ext cx="4291584" cy="4114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14600" y="228663"/>
            <a:ext cx="4343400" cy="3381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514600" y="228663"/>
            <a:ext cx="4343400" cy="338455"/>
          </a:xfrm>
          <a:prstGeom prst="rect">
            <a:avLst/>
          </a:prstGeom>
          <a:ln w="12700">
            <a:solidFill>
              <a:srgbClr val="2CA1BE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Balok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Kantilever </a:t>
            </a:r>
            <a:r>
              <a:rPr sz="1600" b="1" spc="-5" dirty="0">
                <a:solidFill>
                  <a:srgbClr val="FFFFFF"/>
                </a:solidFill>
                <a:latin typeface="Arial"/>
                <a:cs typeface="Arial"/>
              </a:rPr>
              <a:t>dengan Beban</a:t>
            </a:r>
            <a:r>
              <a:rPr sz="1600" b="1" spc="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Arial"/>
                <a:cs typeface="Arial"/>
              </a:rPr>
              <a:t>Terpusat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61962" y="3276600"/>
            <a:ext cx="3738499" cy="2819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E2DE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0979" y="295656"/>
            <a:ext cx="8700516" cy="63657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800" y="328675"/>
            <a:ext cx="8532876" cy="61975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800" y="328675"/>
            <a:ext cx="8533130" cy="6197600"/>
          </a:xfrm>
          <a:custGeom>
            <a:avLst/>
            <a:gdLst/>
            <a:ahLst/>
            <a:cxnLst/>
            <a:rect l="l" t="t" r="r" b="b"/>
            <a:pathLst>
              <a:path w="8533130" h="6197600">
                <a:moveTo>
                  <a:pt x="0" y="128904"/>
                </a:moveTo>
                <a:lnTo>
                  <a:pt x="10135" y="78706"/>
                </a:lnTo>
                <a:lnTo>
                  <a:pt x="37776" y="37734"/>
                </a:lnTo>
                <a:lnTo>
                  <a:pt x="78770" y="10122"/>
                </a:lnTo>
                <a:lnTo>
                  <a:pt x="128968" y="0"/>
                </a:lnTo>
                <a:lnTo>
                  <a:pt x="8403844" y="0"/>
                </a:lnTo>
                <a:lnTo>
                  <a:pt x="8454060" y="10122"/>
                </a:lnTo>
                <a:lnTo>
                  <a:pt x="8495061" y="37734"/>
                </a:lnTo>
                <a:lnTo>
                  <a:pt x="8522680" y="78706"/>
                </a:lnTo>
                <a:lnTo>
                  <a:pt x="8532749" y="128904"/>
                </a:lnTo>
                <a:lnTo>
                  <a:pt x="8532876" y="6068568"/>
                </a:lnTo>
                <a:lnTo>
                  <a:pt x="8522626" y="6118765"/>
                </a:lnTo>
                <a:lnTo>
                  <a:pt x="8495014" y="6159760"/>
                </a:lnTo>
                <a:lnTo>
                  <a:pt x="8454042" y="6187400"/>
                </a:lnTo>
                <a:lnTo>
                  <a:pt x="8403844" y="6197536"/>
                </a:lnTo>
                <a:lnTo>
                  <a:pt x="128968" y="6197536"/>
                </a:lnTo>
                <a:lnTo>
                  <a:pt x="78770" y="6187400"/>
                </a:lnTo>
                <a:lnTo>
                  <a:pt x="37776" y="6159760"/>
                </a:lnTo>
                <a:lnTo>
                  <a:pt x="10135" y="6118765"/>
                </a:lnTo>
                <a:lnTo>
                  <a:pt x="0" y="6068568"/>
                </a:lnTo>
                <a:lnTo>
                  <a:pt x="0" y="128904"/>
                </a:lnTo>
                <a:close/>
              </a:path>
            </a:pathLst>
          </a:custGeom>
          <a:ln w="12700">
            <a:solidFill>
              <a:srgbClr val="A3A2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8591" y="434212"/>
            <a:ext cx="8306815" cy="54863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85660" y="766698"/>
            <a:ext cx="4411726" cy="2814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108828" y="2325751"/>
            <a:ext cx="1941195" cy="9398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95"/>
              </a:lnSpc>
              <a:spcBef>
                <a:spcPts val="105"/>
              </a:spcBef>
            </a:pPr>
            <a:r>
              <a:rPr sz="2000" b="1" spc="5" dirty="0">
                <a:latin typeface="Symbol"/>
                <a:cs typeface="Symbol"/>
              </a:rPr>
              <a:t></a:t>
            </a:r>
            <a:r>
              <a:rPr sz="2000" b="1" spc="5" dirty="0">
                <a:latin typeface="Arial"/>
                <a:cs typeface="Arial"/>
              </a:rPr>
              <a:t>V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-6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395"/>
              </a:lnSpc>
            </a:pPr>
            <a:r>
              <a:rPr sz="2000" dirty="0">
                <a:latin typeface="Arial"/>
                <a:cs typeface="Arial"/>
              </a:rPr>
              <a:t>RA – WL </a:t>
            </a: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3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0</a:t>
            </a:r>
            <a:endParaRPr sz="20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RA </a:t>
            </a:r>
            <a:r>
              <a:rPr sz="2000" dirty="0">
                <a:latin typeface="Times New Roman"/>
                <a:cs typeface="Times New Roman"/>
              </a:rPr>
              <a:t>=</a:t>
            </a:r>
            <a:r>
              <a:rPr sz="2000" spc="-24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WL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83428" y="3545204"/>
            <a:ext cx="2054225" cy="9391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ts val="2395"/>
              </a:lnSpc>
              <a:spcBef>
                <a:spcPts val="105"/>
              </a:spcBef>
            </a:pPr>
            <a:r>
              <a:rPr sz="2000" b="1" spc="5" dirty="0">
                <a:latin typeface="Symbol"/>
                <a:cs typeface="Symbol"/>
              </a:rPr>
              <a:t></a:t>
            </a:r>
            <a:r>
              <a:rPr sz="2000" b="1" spc="5" dirty="0">
                <a:latin typeface="Arial"/>
                <a:cs typeface="Arial"/>
              </a:rPr>
              <a:t>M </a:t>
            </a:r>
            <a:r>
              <a:rPr sz="2000" b="1" dirty="0">
                <a:latin typeface="Arial"/>
                <a:cs typeface="Arial"/>
              </a:rPr>
              <a:t>=</a:t>
            </a:r>
            <a:r>
              <a:rPr sz="2000" b="1" spc="-75" dirty="0">
                <a:latin typeface="Arial"/>
                <a:cs typeface="Arial"/>
              </a:rPr>
              <a:t> </a:t>
            </a:r>
            <a:r>
              <a:rPr sz="2000" b="1" dirty="0">
                <a:latin typeface="Arial"/>
                <a:cs typeface="Arial"/>
              </a:rPr>
              <a:t>0</a:t>
            </a:r>
            <a:endParaRPr sz="2000">
              <a:latin typeface="Arial"/>
              <a:cs typeface="Arial"/>
            </a:endParaRPr>
          </a:p>
          <a:p>
            <a:pPr marL="38100">
              <a:lnSpc>
                <a:spcPts val="2395"/>
              </a:lnSpc>
            </a:pPr>
            <a:r>
              <a:rPr sz="2000" dirty="0">
                <a:latin typeface="Arial"/>
                <a:cs typeface="Arial"/>
              </a:rPr>
              <a:t>MA = WL. 0,5</a:t>
            </a:r>
            <a:r>
              <a:rPr sz="2000" spc="-23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L</a:t>
            </a:r>
            <a:endParaRPr sz="2000">
              <a:latin typeface="Arial"/>
              <a:cs typeface="Arial"/>
            </a:endParaRPr>
          </a:p>
          <a:p>
            <a:pPr marL="9525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= 0,5</a:t>
            </a:r>
            <a:r>
              <a:rPr sz="2000" spc="-140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WL</a:t>
            </a:r>
            <a:r>
              <a:rPr sz="1950" spc="15" baseline="25641" dirty="0">
                <a:latin typeface="Times New Roman"/>
                <a:cs typeface="Times New Roman"/>
              </a:rPr>
              <a:t>2</a:t>
            </a:r>
            <a:endParaRPr sz="1950" baseline="25641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022094" y="4647438"/>
            <a:ext cx="10788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Verdana"/>
                <a:cs typeface="Verdana"/>
              </a:rPr>
              <a:t>Bidang</a:t>
            </a:r>
            <a:r>
              <a:rPr sz="1600" b="1" spc="-3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M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907794" y="3308730"/>
            <a:ext cx="10547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Verdana"/>
                <a:cs typeface="Verdana"/>
              </a:rPr>
              <a:t>Bidang</a:t>
            </a:r>
            <a:r>
              <a:rPr sz="1600" b="1" spc="-30" dirty="0">
                <a:latin typeface="Verdana"/>
                <a:cs typeface="Verdana"/>
              </a:rPr>
              <a:t> </a:t>
            </a:r>
            <a:r>
              <a:rPr sz="1600" b="1" spc="-5" dirty="0">
                <a:latin typeface="Verdana"/>
                <a:cs typeface="Verdana"/>
              </a:rPr>
              <a:t>D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032247" y="574548"/>
            <a:ext cx="3270504" cy="7299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007864" y="565404"/>
            <a:ext cx="3150108" cy="6827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05400" y="609600"/>
            <a:ext cx="3124200" cy="5842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105400" y="609600"/>
            <a:ext cx="3124200" cy="584200"/>
          </a:xfrm>
          <a:prstGeom prst="rect">
            <a:avLst/>
          </a:prstGeom>
          <a:ln w="12700">
            <a:solidFill>
              <a:srgbClr val="FF8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45"/>
              </a:spcBef>
            </a:pP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Balok </a:t>
            </a:r>
            <a:r>
              <a:rPr sz="1600" b="1" spc="-5" dirty="0">
                <a:solidFill>
                  <a:srgbClr val="FFFFFF"/>
                </a:solidFill>
                <a:latin typeface="Verdana"/>
                <a:cs typeface="Verdana"/>
              </a:rPr>
              <a:t>kantilever</a:t>
            </a:r>
            <a:r>
              <a:rPr sz="1600" b="1" spc="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dengan</a:t>
            </a:r>
            <a:endParaRPr sz="1600">
              <a:latin typeface="Verdana"/>
              <a:cs typeface="Verdana"/>
            </a:endParaRPr>
          </a:p>
          <a:p>
            <a:pPr marL="92075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Beban</a:t>
            </a:r>
            <a:r>
              <a:rPr sz="1600" b="1" spc="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Verdana"/>
                <a:cs typeface="Verdana"/>
              </a:rPr>
              <a:t>merata</a:t>
            </a:r>
            <a:endParaRPr sz="1600">
              <a:latin typeface="Verdana"/>
              <a:cs typeface="Verdan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85660" y="3429000"/>
            <a:ext cx="4411726" cy="2438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8160" y="386461"/>
            <a:ext cx="3925189" cy="20519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51832" y="431291"/>
            <a:ext cx="3831336" cy="7437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12208" y="413004"/>
            <a:ext cx="3377184" cy="704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00600" y="457263"/>
            <a:ext cx="3733800" cy="6461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800600" y="457263"/>
            <a:ext cx="3733800" cy="646430"/>
          </a:xfrm>
          <a:prstGeom prst="rect">
            <a:avLst/>
          </a:prstGeom>
          <a:ln w="12700">
            <a:solidFill>
              <a:srgbClr val="497DBA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Balok 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kantilever</a:t>
            </a:r>
            <a:r>
              <a:rPr sz="18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dengan</a:t>
            </a:r>
            <a:endParaRPr sz="1800">
              <a:latin typeface="Calibri"/>
              <a:cs typeface="Calibri"/>
            </a:endParaRPr>
          </a:p>
          <a:p>
            <a:pPr marL="92075">
              <a:lnSpc>
                <a:spcPct val="100000"/>
              </a:lnSpc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Beban 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merata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+ Beban</a:t>
            </a:r>
            <a:r>
              <a:rPr sz="18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Terpusat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27575" y="2036191"/>
            <a:ext cx="20586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V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-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1318895" algn="l"/>
              </a:tabLst>
            </a:pPr>
            <a:r>
              <a:rPr sz="1600" spc="-5" dirty="0">
                <a:latin typeface="Arial"/>
                <a:cs typeface="Arial"/>
              </a:rPr>
              <a:t>RA – WL</a:t>
            </a:r>
            <a:r>
              <a:rPr sz="1600" spc="-1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–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P	</a:t>
            </a:r>
            <a:r>
              <a:rPr sz="1600" spc="-5" dirty="0">
                <a:latin typeface="Times New Roman"/>
                <a:cs typeface="Times New Roman"/>
              </a:rPr>
              <a:t>= 0</a:t>
            </a:r>
            <a:endParaRPr sz="1600">
              <a:latin typeface="Times New Roman"/>
              <a:cs typeface="Times New Roman"/>
            </a:endParaRPr>
          </a:p>
          <a:p>
            <a:pPr marL="9271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RA = WL +</a:t>
            </a:r>
            <a:r>
              <a:rPr sz="1600" spc="-26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702175" y="3255340"/>
            <a:ext cx="22828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b="1" spc="5" dirty="0">
                <a:latin typeface="Symbol"/>
                <a:cs typeface="Symbol"/>
              </a:rPr>
              <a:t></a:t>
            </a:r>
            <a:r>
              <a:rPr sz="1600" b="1" spc="5" dirty="0">
                <a:latin typeface="Arial"/>
                <a:cs typeface="Arial"/>
              </a:rPr>
              <a:t>M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-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MA = </a:t>
            </a:r>
            <a:r>
              <a:rPr sz="1600" spc="-105" dirty="0">
                <a:latin typeface="Arial"/>
                <a:cs typeface="Arial"/>
              </a:rPr>
              <a:t>P. </a:t>
            </a:r>
            <a:r>
              <a:rPr sz="1600" spc="-5" dirty="0">
                <a:latin typeface="Arial"/>
                <a:cs typeface="Arial"/>
              </a:rPr>
              <a:t>L + </a:t>
            </a:r>
            <a:r>
              <a:rPr sz="1600" dirty="0">
                <a:latin typeface="Arial"/>
                <a:cs typeface="Arial"/>
              </a:rPr>
              <a:t>WL. </a:t>
            </a:r>
            <a:r>
              <a:rPr sz="1600" spc="-5" dirty="0">
                <a:latin typeface="Arial"/>
                <a:cs typeface="Arial"/>
              </a:rPr>
              <a:t>0,5</a:t>
            </a:r>
            <a:r>
              <a:rPr sz="1600" spc="-4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L</a:t>
            </a:r>
            <a:endParaRPr sz="1600">
              <a:latin typeface="Arial"/>
              <a:cs typeface="Arial"/>
            </a:endParaRPr>
          </a:p>
          <a:p>
            <a:pPr marL="9525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= PL + 0,5</a:t>
            </a:r>
            <a:r>
              <a:rPr sz="1600" spc="-15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WL</a:t>
            </a:r>
            <a:r>
              <a:rPr sz="1575" spc="-7" baseline="26455" dirty="0">
                <a:latin typeface="Times New Roman"/>
                <a:cs typeface="Times New Roman"/>
              </a:rPr>
              <a:t>2</a:t>
            </a:r>
            <a:endParaRPr sz="1575" baseline="26455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55394" y="2388235"/>
            <a:ext cx="8966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Gill Sans MT"/>
                <a:cs typeface="Gill Sans MT"/>
              </a:rPr>
              <a:t>Bidang</a:t>
            </a:r>
            <a:r>
              <a:rPr sz="1600" b="1" spc="-75" dirty="0">
                <a:latin typeface="Gill Sans MT"/>
                <a:cs typeface="Gill Sans MT"/>
              </a:rPr>
              <a:t> </a:t>
            </a:r>
            <a:r>
              <a:rPr sz="1600" b="1" spc="-5" dirty="0">
                <a:latin typeface="Gill Sans MT"/>
                <a:cs typeface="Gill Sans MT"/>
              </a:rPr>
              <a:t>D</a:t>
            </a:r>
            <a:endParaRPr sz="1600">
              <a:latin typeface="Gill Sans MT"/>
              <a:cs typeface="Gill Sans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793494" y="3378835"/>
            <a:ext cx="896619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Gill Sans MT"/>
                <a:cs typeface="Gill Sans MT"/>
              </a:rPr>
              <a:t>Bidang</a:t>
            </a:r>
            <a:r>
              <a:rPr sz="1600" b="1" spc="-75" dirty="0">
                <a:latin typeface="Gill Sans MT"/>
                <a:cs typeface="Gill Sans MT"/>
              </a:rPr>
              <a:t> </a:t>
            </a:r>
            <a:r>
              <a:rPr sz="1600" b="1" spc="-5" dirty="0">
                <a:latin typeface="Gill Sans MT"/>
                <a:cs typeface="Gill Sans MT"/>
              </a:rPr>
              <a:t>D</a:t>
            </a:r>
            <a:endParaRPr sz="1600">
              <a:latin typeface="Gill Sans MT"/>
              <a:cs typeface="Gill Sans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93494" y="4336541"/>
            <a:ext cx="9131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Gill Sans MT"/>
                <a:cs typeface="Gill Sans MT"/>
              </a:rPr>
              <a:t>Bidang</a:t>
            </a:r>
            <a:r>
              <a:rPr sz="1600" b="1" spc="-75" dirty="0">
                <a:latin typeface="Gill Sans MT"/>
                <a:cs typeface="Gill Sans MT"/>
              </a:rPr>
              <a:t> </a:t>
            </a:r>
            <a:r>
              <a:rPr sz="1600" b="1" spc="-5" dirty="0">
                <a:latin typeface="Gill Sans MT"/>
                <a:cs typeface="Gill Sans MT"/>
              </a:rPr>
              <a:t>M</a:t>
            </a:r>
            <a:endParaRPr sz="1600">
              <a:latin typeface="Gill Sans MT"/>
              <a:cs typeface="Gill Sans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826767" y="5250941"/>
            <a:ext cx="91313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latin typeface="Gill Sans MT"/>
                <a:cs typeface="Gill Sans MT"/>
              </a:rPr>
              <a:t>Bidang</a:t>
            </a:r>
            <a:r>
              <a:rPr sz="1600" b="1" spc="-75" dirty="0">
                <a:latin typeface="Gill Sans MT"/>
                <a:cs typeface="Gill Sans MT"/>
              </a:rPr>
              <a:t> </a:t>
            </a:r>
            <a:r>
              <a:rPr sz="1600" b="1" spc="-5" dirty="0">
                <a:latin typeface="Gill Sans MT"/>
                <a:cs typeface="Gill Sans MT"/>
              </a:rPr>
              <a:t>M</a:t>
            </a:r>
            <a:endParaRPr sz="1600">
              <a:latin typeface="Gill Sans MT"/>
              <a:cs typeface="Gill Sans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16280" y="1321308"/>
            <a:ext cx="353567" cy="6294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024127" y="1569719"/>
            <a:ext cx="85343" cy="8534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65212" y="1350644"/>
            <a:ext cx="256540" cy="531495"/>
          </a:xfrm>
          <a:custGeom>
            <a:avLst/>
            <a:gdLst/>
            <a:ahLst/>
            <a:cxnLst/>
            <a:rect l="l" t="t" r="r" b="b"/>
            <a:pathLst>
              <a:path w="256540" h="531494">
                <a:moveTo>
                  <a:pt x="117576" y="0"/>
                </a:moveTo>
                <a:lnTo>
                  <a:pt x="129832" y="25145"/>
                </a:lnTo>
                <a:lnTo>
                  <a:pt x="92924" y="58288"/>
                </a:lnTo>
                <a:lnTo>
                  <a:pt x="61491" y="95644"/>
                </a:lnTo>
                <a:lnTo>
                  <a:pt x="36011" y="136455"/>
                </a:lnTo>
                <a:lnTo>
                  <a:pt x="16959" y="179968"/>
                </a:lnTo>
                <a:lnTo>
                  <a:pt x="4813" y="225425"/>
                </a:lnTo>
                <a:lnTo>
                  <a:pt x="0" y="272670"/>
                </a:lnTo>
                <a:lnTo>
                  <a:pt x="2995" y="317899"/>
                </a:lnTo>
                <a:lnTo>
                  <a:pt x="13298" y="360480"/>
                </a:lnTo>
                <a:lnTo>
                  <a:pt x="30409" y="399784"/>
                </a:lnTo>
                <a:lnTo>
                  <a:pt x="53826" y="435181"/>
                </a:lnTo>
                <a:lnTo>
                  <a:pt x="83048" y="466040"/>
                </a:lnTo>
                <a:lnTo>
                  <a:pt x="117576" y="491731"/>
                </a:lnTo>
                <a:lnTo>
                  <a:pt x="156907" y="511624"/>
                </a:lnTo>
                <a:lnTo>
                  <a:pt x="200542" y="525088"/>
                </a:lnTo>
                <a:lnTo>
                  <a:pt x="247980" y="531494"/>
                </a:lnTo>
                <a:lnTo>
                  <a:pt x="256248" y="486790"/>
                </a:lnTo>
                <a:lnTo>
                  <a:pt x="209070" y="480806"/>
                </a:lnTo>
                <a:lnTo>
                  <a:pt x="165636" y="466248"/>
                </a:lnTo>
                <a:lnTo>
                  <a:pt x="127074" y="443642"/>
                </a:lnTo>
                <a:lnTo>
                  <a:pt x="94513" y="413512"/>
                </a:lnTo>
                <a:lnTo>
                  <a:pt x="70627" y="379290"/>
                </a:lnTo>
                <a:lnTo>
                  <a:pt x="54625" y="341710"/>
                </a:lnTo>
                <a:lnTo>
                  <a:pt x="46350" y="301747"/>
                </a:lnTo>
                <a:lnTo>
                  <a:pt x="45644" y="260379"/>
                </a:lnTo>
                <a:lnTo>
                  <a:pt x="52350" y="218584"/>
                </a:lnTo>
                <a:lnTo>
                  <a:pt x="66312" y="177339"/>
                </a:lnTo>
                <a:lnTo>
                  <a:pt x="87371" y="137620"/>
                </a:lnTo>
                <a:lnTo>
                  <a:pt x="115370" y="100407"/>
                </a:lnTo>
                <a:lnTo>
                  <a:pt x="150152" y="66675"/>
                </a:lnTo>
                <a:lnTo>
                  <a:pt x="171037" y="66675"/>
                </a:lnTo>
                <a:lnTo>
                  <a:pt x="189738" y="12700"/>
                </a:lnTo>
                <a:lnTo>
                  <a:pt x="117576" y="0"/>
                </a:lnTo>
                <a:close/>
              </a:path>
              <a:path w="256540" h="531494">
                <a:moveTo>
                  <a:pt x="171037" y="66675"/>
                </a:moveTo>
                <a:lnTo>
                  <a:pt x="150152" y="66675"/>
                </a:lnTo>
                <a:lnTo>
                  <a:pt x="162369" y="91693"/>
                </a:lnTo>
                <a:lnTo>
                  <a:pt x="171037" y="666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65212" y="1350644"/>
            <a:ext cx="256540" cy="531495"/>
          </a:xfrm>
          <a:custGeom>
            <a:avLst/>
            <a:gdLst/>
            <a:ahLst/>
            <a:cxnLst/>
            <a:rect l="l" t="t" r="r" b="b"/>
            <a:pathLst>
              <a:path w="256540" h="531494">
                <a:moveTo>
                  <a:pt x="247980" y="531494"/>
                </a:moveTo>
                <a:lnTo>
                  <a:pt x="200542" y="525088"/>
                </a:lnTo>
                <a:lnTo>
                  <a:pt x="156907" y="511624"/>
                </a:lnTo>
                <a:lnTo>
                  <a:pt x="117576" y="491731"/>
                </a:lnTo>
                <a:lnTo>
                  <a:pt x="83048" y="466040"/>
                </a:lnTo>
                <a:lnTo>
                  <a:pt x="53826" y="435181"/>
                </a:lnTo>
                <a:lnTo>
                  <a:pt x="30409" y="399784"/>
                </a:lnTo>
                <a:lnTo>
                  <a:pt x="13298" y="360480"/>
                </a:lnTo>
                <a:lnTo>
                  <a:pt x="2995" y="317899"/>
                </a:lnTo>
                <a:lnTo>
                  <a:pt x="0" y="272670"/>
                </a:lnTo>
                <a:lnTo>
                  <a:pt x="4813" y="225425"/>
                </a:lnTo>
                <a:lnTo>
                  <a:pt x="16959" y="179968"/>
                </a:lnTo>
                <a:lnTo>
                  <a:pt x="36011" y="136455"/>
                </a:lnTo>
                <a:lnTo>
                  <a:pt x="61491" y="95644"/>
                </a:lnTo>
                <a:lnTo>
                  <a:pt x="92924" y="58288"/>
                </a:lnTo>
                <a:lnTo>
                  <a:pt x="129832" y="25145"/>
                </a:lnTo>
                <a:lnTo>
                  <a:pt x="117576" y="0"/>
                </a:lnTo>
                <a:lnTo>
                  <a:pt x="189738" y="12700"/>
                </a:lnTo>
                <a:lnTo>
                  <a:pt x="162369" y="91693"/>
                </a:lnTo>
                <a:lnTo>
                  <a:pt x="150152" y="66675"/>
                </a:lnTo>
                <a:lnTo>
                  <a:pt x="115370" y="100407"/>
                </a:lnTo>
                <a:lnTo>
                  <a:pt x="87371" y="137620"/>
                </a:lnTo>
                <a:lnTo>
                  <a:pt x="66312" y="177339"/>
                </a:lnTo>
                <a:lnTo>
                  <a:pt x="52350" y="218584"/>
                </a:lnTo>
                <a:lnTo>
                  <a:pt x="45644" y="260379"/>
                </a:lnTo>
                <a:lnTo>
                  <a:pt x="46350" y="301747"/>
                </a:lnTo>
                <a:lnTo>
                  <a:pt x="54625" y="341710"/>
                </a:lnTo>
                <a:lnTo>
                  <a:pt x="70627" y="379290"/>
                </a:lnTo>
                <a:lnTo>
                  <a:pt x="94513" y="413512"/>
                </a:lnTo>
                <a:lnTo>
                  <a:pt x="127074" y="443642"/>
                </a:lnTo>
                <a:lnTo>
                  <a:pt x="165636" y="466248"/>
                </a:lnTo>
                <a:lnTo>
                  <a:pt x="209070" y="480806"/>
                </a:lnTo>
                <a:lnTo>
                  <a:pt x="256248" y="486790"/>
                </a:lnTo>
                <a:lnTo>
                  <a:pt x="247980" y="531494"/>
                </a:lnTo>
                <a:close/>
              </a:path>
            </a:pathLst>
          </a:custGeom>
          <a:ln w="12700">
            <a:solidFill>
              <a:srgbClr val="46AA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28040" y="1788033"/>
            <a:ext cx="347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Gill Sans MT"/>
                <a:cs typeface="Gill Sans MT"/>
              </a:rPr>
              <a:t>M</a:t>
            </a:r>
            <a:r>
              <a:rPr sz="1200" b="1" dirty="0">
                <a:latin typeface="Gill Sans MT"/>
                <a:cs typeface="Gill Sans MT"/>
              </a:rPr>
              <a:t>A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354" y="1295400"/>
            <a:ext cx="680440" cy="457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8160" y="2438400"/>
            <a:ext cx="3925189" cy="38862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69" y="3175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505" y="0"/>
                </a:lnTo>
                <a:lnTo>
                  <a:pt x="0" y="819150"/>
                </a:lnTo>
                <a:lnTo>
                  <a:pt x="505" y="819150"/>
                </a:lnTo>
                <a:lnTo>
                  <a:pt x="48636" y="817759"/>
                </a:lnTo>
                <a:lnTo>
                  <a:pt x="96034" y="813638"/>
                </a:lnTo>
                <a:lnTo>
                  <a:pt x="142624" y="806864"/>
                </a:lnTo>
                <a:lnTo>
                  <a:pt x="188327" y="797514"/>
                </a:lnTo>
                <a:lnTo>
                  <a:pt x="233068" y="785664"/>
                </a:lnTo>
                <a:lnTo>
                  <a:pt x="276769" y="771391"/>
                </a:lnTo>
                <a:lnTo>
                  <a:pt x="319353" y="754772"/>
                </a:lnTo>
                <a:lnTo>
                  <a:pt x="360744" y="735885"/>
                </a:lnTo>
                <a:lnTo>
                  <a:pt x="400866" y="714805"/>
                </a:lnTo>
                <a:lnTo>
                  <a:pt x="439640" y="691610"/>
                </a:lnTo>
                <a:lnTo>
                  <a:pt x="476990" y="666377"/>
                </a:lnTo>
                <a:lnTo>
                  <a:pt x="512840" y="639182"/>
                </a:lnTo>
                <a:lnTo>
                  <a:pt x="547112" y="610102"/>
                </a:lnTo>
                <a:lnTo>
                  <a:pt x="579730" y="579215"/>
                </a:lnTo>
                <a:lnTo>
                  <a:pt x="610617" y="546596"/>
                </a:lnTo>
                <a:lnTo>
                  <a:pt x="639696" y="512323"/>
                </a:lnTo>
                <a:lnTo>
                  <a:pt x="666890" y="476473"/>
                </a:lnTo>
                <a:lnTo>
                  <a:pt x="692122" y="439123"/>
                </a:lnTo>
                <a:lnTo>
                  <a:pt x="715316" y="400349"/>
                </a:lnTo>
                <a:lnTo>
                  <a:pt x="736395" y="360228"/>
                </a:lnTo>
                <a:lnTo>
                  <a:pt x="755282" y="318837"/>
                </a:lnTo>
                <a:lnTo>
                  <a:pt x="771899" y="276253"/>
                </a:lnTo>
                <a:lnTo>
                  <a:pt x="786171" y="232553"/>
                </a:lnTo>
                <a:lnTo>
                  <a:pt x="798021" y="187814"/>
                </a:lnTo>
                <a:lnTo>
                  <a:pt x="807370" y="142112"/>
                </a:lnTo>
                <a:lnTo>
                  <a:pt x="814144" y="95524"/>
                </a:lnTo>
                <a:lnTo>
                  <a:pt x="818265" y="48128"/>
                </a:lnTo>
                <a:lnTo>
                  <a:pt x="819655" y="0"/>
                </a:lnTo>
                <a:close/>
              </a:path>
            </a:pathLst>
          </a:custGeom>
          <a:solidFill>
            <a:srgbClr val="FDF9F4">
              <a:alpha val="32940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69" y="3175"/>
            <a:ext cx="819785" cy="819150"/>
          </a:xfrm>
          <a:custGeom>
            <a:avLst/>
            <a:gdLst/>
            <a:ahLst/>
            <a:cxnLst/>
            <a:rect l="l" t="t" r="r" b="b"/>
            <a:pathLst>
              <a:path w="819785" h="819150">
                <a:moveTo>
                  <a:pt x="819655" y="0"/>
                </a:moveTo>
                <a:lnTo>
                  <a:pt x="818265" y="48128"/>
                </a:lnTo>
                <a:lnTo>
                  <a:pt x="814144" y="95524"/>
                </a:lnTo>
                <a:lnTo>
                  <a:pt x="807370" y="142112"/>
                </a:lnTo>
                <a:lnTo>
                  <a:pt x="798021" y="187814"/>
                </a:lnTo>
                <a:lnTo>
                  <a:pt x="786171" y="232553"/>
                </a:lnTo>
                <a:lnTo>
                  <a:pt x="771899" y="276253"/>
                </a:lnTo>
                <a:lnTo>
                  <a:pt x="755282" y="318837"/>
                </a:lnTo>
                <a:lnTo>
                  <a:pt x="736395" y="360228"/>
                </a:lnTo>
                <a:lnTo>
                  <a:pt x="715316" y="400349"/>
                </a:lnTo>
                <a:lnTo>
                  <a:pt x="692122" y="439123"/>
                </a:lnTo>
                <a:lnTo>
                  <a:pt x="666890" y="476473"/>
                </a:lnTo>
                <a:lnTo>
                  <a:pt x="639696" y="512323"/>
                </a:lnTo>
                <a:lnTo>
                  <a:pt x="610617" y="546596"/>
                </a:lnTo>
                <a:lnTo>
                  <a:pt x="579730" y="579215"/>
                </a:lnTo>
                <a:lnTo>
                  <a:pt x="547112" y="610102"/>
                </a:lnTo>
                <a:lnTo>
                  <a:pt x="512840" y="639182"/>
                </a:lnTo>
                <a:lnTo>
                  <a:pt x="476990" y="666377"/>
                </a:lnTo>
                <a:lnTo>
                  <a:pt x="439640" y="691610"/>
                </a:lnTo>
                <a:lnTo>
                  <a:pt x="400866" y="714805"/>
                </a:lnTo>
                <a:lnTo>
                  <a:pt x="360744" y="735885"/>
                </a:lnTo>
                <a:lnTo>
                  <a:pt x="319353" y="754772"/>
                </a:lnTo>
                <a:lnTo>
                  <a:pt x="276769" y="771391"/>
                </a:lnTo>
                <a:lnTo>
                  <a:pt x="233068" y="785664"/>
                </a:lnTo>
                <a:lnTo>
                  <a:pt x="188327" y="797514"/>
                </a:lnTo>
                <a:lnTo>
                  <a:pt x="142624" y="806864"/>
                </a:lnTo>
                <a:lnTo>
                  <a:pt x="96034" y="813638"/>
                </a:lnTo>
                <a:lnTo>
                  <a:pt x="48636" y="817759"/>
                </a:lnTo>
                <a:lnTo>
                  <a:pt x="505" y="819150"/>
                </a:lnTo>
                <a:lnTo>
                  <a:pt x="337" y="819150"/>
                </a:lnTo>
                <a:lnTo>
                  <a:pt x="168" y="819150"/>
                </a:lnTo>
                <a:lnTo>
                  <a:pt x="0" y="819150"/>
                </a:lnTo>
                <a:lnTo>
                  <a:pt x="505" y="0"/>
                </a:lnTo>
                <a:lnTo>
                  <a:pt x="819655" y="0"/>
                </a:lnTo>
                <a:close/>
              </a:path>
            </a:pathLst>
          </a:custGeom>
          <a:ln w="12700">
            <a:solidFill>
              <a:srgbClr val="D2C39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6492" y="4572"/>
            <a:ext cx="1786127" cy="17861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275" y="20700"/>
            <a:ext cx="1703705" cy="1703705"/>
          </a:xfrm>
          <a:custGeom>
            <a:avLst/>
            <a:gdLst/>
            <a:ahLst/>
            <a:cxnLst/>
            <a:rect l="l" t="t" r="r" b="b"/>
            <a:pathLst>
              <a:path w="1703705" h="1703705">
                <a:moveTo>
                  <a:pt x="0" y="851662"/>
                </a:moveTo>
                <a:lnTo>
                  <a:pt x="1348" y="803329"/>
                </a:lnTo>
                <a:lnTo>
                  <a:pt x="5345" y="755704"/>
                </a:lnTo>
                <a:lnTo>
                  <a:pt x="11918" y="708858"/>
                </a:lnTo>
                <a:lnTo>
                  <a:pt x="20996" y="662865"/>
                </a:lnTo>
                <a:lnTo>
                  <a:pt x="32507" y="617795"/>
                </a:lnTo>
                <a:lnTo>
                  <a:pt x="46379" y="573720"/>
                </a:lnTo>
                <a:lnTo>
                  <a:pt x="62541" y="530713"/>
                </a:lnTo>
                <a:lnTo>
                  <a:pt x="80919" y="488844"/>
                </a:lnTo>
                <a:lnTo>
                  <a:pt x="101442" y="448187"/>
                </a:lnTo>
                <a:lnTo>
                  <a:pt x="124039" y="408812"/>
                </a:lnTo>
                <a:lnTo>
                  <a:pt x="148638" y="370792"/>
                </a:lnTo>
                <a:lnTo>
                  <a:pt x="175166" y="334199"/>
                </a:lnTo>
                <a:lnTo>
                  <a:pt x="203552" y="299104"/>
                </a:lnTo>
                <a:lnTo>
                  <a:pt x="233723" y="265579"/>
                </a:lnTo>
                <a:lnTo>
                  <a:pt x="265609" y="233696"/>
                </a:lnTo>
                <a:lnTo>
                  <a:pt x="299136" y="203527"/>
                </a:lnTo>
                <a:lnTo>
                  <a:pt x="334233" y="175144"/>
                </a:lnTo>
                <a:lnTo>
                  <a:pt x="370829" y="148619"/>
                </a:lnTo>
                <a:lnTo>
                  <a:pt x="408851" y="124023"/>
                </a:lnTo>
                <a:lnTo>
                  <a:pt x="448227" y="101429"/>
                </a:lnTo>
                <a:lnTo>
                  <a:pt x="488886" y="80908"/>
                </a:lnTo>
                <a:lnTo>
                  <a:pt x="530756" y="62532"/>
                </a:lnTo>
                <a:lnTo>
                  <a:pt x="573764" y="46373"/>
                </a:lnTo>
                <a:lnTo>
                  <a:pt x="617839" y="32502"/>
                </a:lnTo>
                <a:lnTo>
                  <a:pt x="662909" y="20993"/>
                </a:lnTo>
                <a:lnTo>
                  <a:pt x="708902" y="11916"/>
                </a:lnTo>
                <a:lnTo>
                  <a:pt x="755746" y="5344"/>
                </a:lnTo>
                <a:lnTo>
                  <a:pt x="803369" y="1348"/>
                </a:lnTo>
                <a:lnTo>
                  <a:pt x="851700" y="0"/>
                </a:lnTo>
                <a:lnTo>
                  <a:pt x="900029" y="1348"/>
                </a:lnTo>
                <a:lnTo>
                  <a:pt x="947652" y="5344"/>
                </a:lnTo>
                <a:lnTo>
                  <a:pt x="994496" y="11916"/>
                </a:lnTo>
                <a:lnTo>
                  <a:pt x="1040489" y="20993"/>
                </a:lnTo>
                <a:lnTo>
                  <a:pt x="1085560" y="32502"/>
                </a:lnTo>
                <a:lnTo>
                  <a:pt x="1129636" y="46373"/>
                </a:lnTo>
                <a:lnTo>
                  <a:pt x="1172646" y="62532"/>
                </a:lnTo>
                <a:lnTo>
                  <a:pt x="1214517" y="80908"/>
                </a:lnTo>
                <a:lnTo>
                  <a:pt x="1255178" y="101429"/>
                </a:lnTo>
                <a:lnTo>
                  <a:pt x="1294557" y="124023"/>
                </a:lnTo>
                <a:lnTo>
                  <a:pt x="1332581" y="148619"/>
                </a:lnTo>
                <a:lnTo>
                  <a:pt x="1369179" y="175144"/>
                </a:lnTo>
                <a:lnTo>
                  <a:pt x="1404280" y="203527"/>
                </a:lnTo>
                <a:lnTo>
                  <a:pt x="1437810" y="233696"/>
                </a:lnTo>
                <a:lnTo>
                  <a:pt x="1469698" y="265579"/>
                </a:lnTo>
                <a:lnTo>
                  <a:pt x="1499873" y="299104"/>
                </a:lnTo>
                <a:lnTo>
                  <a:pt x="1528261" y="334199"/>
                </a:lnTo>
                <a:lnTo>
                  <a:pt x="1554792" y="370792"/>
                </a:lnTo>
                <a:lnTo>
                  <a:pt x="1579394" y="408812"/>
                </a:lnTo>
                <a:lnTo>
                  <a:pt x="1601993" y="448187"/>
                </a:lnTo>
                <a:lnTo>
                  <a:pt x="1622520" y="488844"/>
                </a:lnTo>
                <a:lnTo>
                  <a:pt x="1640900" y="530713"/>
                </a:lnTo>
                <a:lnTo>
                  <a:pt x="1657064" y="573720"/>
                </a:lnTo>
                <a:lnTo>
                  <a:pt x="1670938" y="617795"/>
                </a:lnTo>
                <a:lnTo>
                  <a:pt x="1682450" y="662865"/>
                </a:lnTo>
                <a:lnTo>
                  <a:pt x="1691530" y="708858"/>
                </a:lnTo>
                <a:lnTo>
                  <a:pt x="1698105" y="755704"/>
                </a:lnTo>
                <a:lnTo>
                  <a:pt x="1702102" y="803329"/>
                </a:lnTo>
                <a:lnTo>
                  <a:pt x="1703451" y="851662"/>
                </a:lnTo>
                <a:lnTo>
                  <a:pt x="1702102" y="899994"/>
                </a:lnTo>
                <a:lnTo>
                  <a:pt x="1698105" y="947619"/>
                </a:lnTo>
                <a:lnTo>
                  <a:pt x="1691530" y="994465"/>
                </a:lnTo>
                <a:lnTo>
                  <a:pt x="1682450" y="1040458"/>
                </a:lnTo>
                <a:lnTo>
                  <a:pt x="1670938" y="1085528"/>
                </a:lnTo>
                <a:lnTo>
                  <a:pt x="1657064" y="1129603"/>
                </a:lnTo>
                <a:lnTo>
                  <a:pt x="1640900" y="1172610"/>
                </a:lnTo>
                <a:lnTo>
                  <a:pt x="1622520" y="1214479"/>
                </a:lnTo>
                <a:lnTo>
                  <a:pt x="1601993" y="1255136"/>
                </a:lnTo>
                <a:lnTo>
                  <a:pt x="1579394" y="1294511"/>
                </a:lnTo>
                <a:lnTo>
                  <a:pt x="1554792" y="1332531"/>
                </a:lnTo>
                <a:lnTo>
                  <a:pt x="1528261" y="1369124"/>
                </a:lnTo>
                <a:lnTo>
                  <a:pt x="1499873" y="1404219"/>
                </a:lnTo>
                <a:lnTo>
                  <a:pt x="1469698" y="1437744"/>
                </a:lnTo>
                <a:lnTo>
                  <a:pt x="1437810" y="1469627"/>
                </a:lnTo>
                <a:lnTo>
                  <a:pt x="1404280" y="1499796"/>
                </a:lnTo>
                <a:lnTo>
                  <a:pt x="1369179" y="1528179"/>
                </a:lnTo>
                <a:lnTo>
                  <a:pt x="1332581" y="1554704"/>
                </a:lnTo>
                <a:lnTo>
                  <a:pt x="1294557" y="1579300"/>
                </a:lnTo>
                <a:lnTo>
                  <a:pt x="1255178" y="1601894"/>
                </a:lnTo>
                <a:lnTo>
                  <a:pt x="1214517" y="1622415"/>
                </a:lnTo>
                <a:lnTo>
                  <a:pt x="1172646" y="1640791"/>
                </a:lnTo>
                <a:lnTo>
                  <a:pt x="1129636" y="1656950"/>
                </a:lnTo>
                <a:lnTo>
                  <a:pt x="1085560" y="1670821"/>
                </a:lnTo>
                <a:lnTo>
                  <a:pt x="1040489" y="1682330"/>
                </a:lnTo>
                <a:lnTo>
                  <a:pt x="994496" y="1691407"/>
                </a:lnTo>
                <a:lnTo>
                  <a:pt x="947652" y="1697979"/>
                </a:lnTo>
                <a:lnTo>
                  <a:pt x="900029" y="1701975"/>
                </a:lnTo>
                <a:lnTo>
                  <a:pt x="851700" y="1703324"/>
                </a:lnTo>
                <a:lnTo>
                  <a:pt x="803369" y="1701975"/>
                </a:lnTo>
                <a:lnTo>
                  <a:pt x="755746" y="1697979"/>
                </a:lnTo>
                <a:lnTo>
                  <a:pt x="708902" y="1691407"/>
                </a:lnTo>
                <a:lnTo>
                  <a:pt x="662909" y="1682330"/>
                </a:lnTo>
                <a:lnTo>
                  <a:pt x="617839" y="1670821"/>
                </a:lnTo>
                <a:lnTo>
                  <a:pt x="573764" y="1656950"/>
                </a:lnTo>
                <a:lnTo>
                  <a:pt x="530756" y="1640791"/>
                </a:lnTo>
                <a:lnTo>
                  <a:pt x="488886" y="1622415"/>
                </a:lnTo>
                <a:lnTo>
                  <a:pt x="448227" y="1601894"/>
                </a:lnTo>
                <a:lnTo>
                  <a:pt x="408851" y="1579300"/>
                </a:lnTo>
                <a:lnTo>
                  <a:pt x="370829" y="1554704"/>
                </a:lnTo>
                <a:lnTo>
                  <a:pt x="334233" y="1528179"/>
                </a:lnTo>
                <a:lnTo>
                  <a:pt x="299136" y="1499796"/>
                </a:lnTo>
                <a:lnTo>
                  <a:pt x="265609" y="1469627"/>
                </a:lnTo>
                <a:lnTo>
                  <a:pt x="233723" y="1437744"/>
                </a:lnTo>
                <a:lnTo>
                  <a:pt x="203552" y="1404219"/>
                </a:lnTo>
                <a:lnTo>
                  <a:pt x="175166" y="1369124"/>
                </a:lnTo>
                <a:lnTo>
                  <a:pt x="148638" y="1332531"/>
                </a:lnTo>
                <a:lnTo>
                  <a:pt x="124039" y="1294511"/>
                </a:lnTo>
                <a:lnTo>
                  <a:pt x="101442" y="1255136"/>
                </a:lnTo>
                <a:lnTo>
                  <a:pt x="80919" y="1214479"/>
                </a:lnTo>
                <a:lnTo>
                  <a:pt x="62541" y="1172610"/>
                </a:lnTo>
                <a:lnTo>
                  <a:pt x="46379" y="1129603"/>
                </a:lnTo>
                <a:lnTo>
                  <a:pt x="32507" y="1085528"/>
                </a:lnTo>
                <a:lnTo>
                  <a:pt x="20996" y="1040458"/>
                </a:lnTo>
                <a:lnTo>
                  <a:pt x="11918" y="994465"/>
                </a:lnTo>
                <a:lnTo>
                  <a:pt x="5345" y="947619"/>
                </a:lnTo>
                <a:lnTo>
                  <a:pt x="1348" y="899994"/>
                </a:lnTo>
                <a:lnTo>
                  <a:pt x="0" y="851662"/>
                </a:lnTo>
                <a:close/>
              </a:path>
            </a:pathLst>
          </a:custGeom>
          <a:ln w="27305">
            <a:solidFill>
              <a:srgbClr val="FFF6D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9163" y="1043939"/>
            <a:ext cx="1159764" cy="115366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7318" y="1050633"/>
            <a:ext cx="1116813" cy="11115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87318" y="1050633"/>
            <a:ext cx="1116965" cy="1111885"/>
          </a:xfrm>
          <a:custGeom>
            <a:avLst/>
            <a:gdLst/>
            <a:ahLst/>
            <a:cxnLst/>
            <a:rect l="l" t="t" r="r" b="b"/>
            <a:pathLst>
              <a:path w="1116965" h="1111885">
                <a:moveTo>
                  <a:pt x="118497" y="204634"/>
                </a:moveTo>
                <a:lnTo>
                  <a:pt x="149786" y="168741"/>
                </a:lnTo>
                <a:lnTo>
                  <a:pt x="183516" y="136234"/>
                </a:lnTo>
                <a:lnTo>
                  <a:pt x="219451" y="107137"/>
                </a:lnTo>
                <a:lnTo>
                  <a:pt x="257356" y="81474"/>
                </a:lnTo>
                <a:lnTo>
                  <a:pt x="296996" y="59270"/>
                </a:lnTo>
                <a:lnTo>
                  <a:pt x="338136" y="40547"/>
                </a:lnTo>
                <a:lnTo>
                  <a:pt x="380539" y="25331"/>
                </a:lnTo>
                <a:lnTo>
                  <a:pt x="423971" y="13644"/>
                </a:lnTo>
                <a:lnTo>
                  <a:pt x="468197" y="5510"/>
                </a:lnTo>
                <a:lnTo>
                  <a:pt x="512980" y="954"/>
                </a:lnTo>
                <a:lnTo>
                  <a:pt x="558087" y="0"/>
                </a:lnTo>
                <a:lnTo>
                  <a:pt x="603281" y="2670"/>
                </a:lnTo>
                <a:lnTo>
                  <a:pt x="648328" y="8990"/>
                </a:lnTo>
                <a:lnTo>
                  <a:pt x="692991" y="18983"/>
                </a:lnTo>
                <a:lnTo>
                  <a:pt x="737036" y="32672"/>
                </a:lnTo>
                <a:lnTo>
                  <a:pt x="780228" y="50083"/>
                </a:lnTo>
                <a:lnTo>
                  <a:pt x="822331" y="71238"/>
                </a:lnTo>
                <a:lnTo>
                  <a:pt x="863109" y="96162"/>
                </a:lnTo>
                <a:lnTo>
                  <a:pt x="902328" y="124878"/>
                </a:lnTo>
                <a:lnTo>
                  <a:pt x="939023" y="156757"/>
                </a:lnTo>
                <a:lnTo>
                  <a:pt x="972366" y="190998"/>
                </a:lnTo>
                <a:lnTo>
                  <a:pt x="1002326" y="227366"/>
                </a:lnTo>
                <a:lnTo>
                  <a:pt x="1028875" y="265625"/>
                </a:lnTo>
                <a:lnTo>
                  <a:pt x="1051985" y="305541"/>
                </a:lnTo>
                <a:lnTo>
                  <a:pt x="1071627" y="346879"/>
                </a:lnTo>
                <a:lnTo>
                  <a:pt x="1087772" y="389404"/>
                </a:lnTo>
                <a:lnTo>
                  <a:pt x="1100392" y="432881"/>
                </a:lnTo>
                <a:lnTo>
                  <a:pt x="1109458" y="477076"/>
                </a:lnTo>
                <a:lnTo>
                  <a:pt x="1114941" y="521754"/>
                </a:lnTo>
                <a:lnTo>
                  <a:pt x="1116813" y="566679"/>
                </a:lnTo>
                <a:lnTo>
                  <a:pt x="1115045" y="611617"/>
                </a:lnTo>
                <a:lnTo>
                  <a:pt x="1109608" y="656333"/>
                </a:lnTo>
                <a:lnTo>
                  <a:pt x="1100474" y="700593"/>
                </a:lnTo>
                <a:lnTo>
                  <a:pt x="1087614" y="744160"/>
                </a:lnTo>
                <a:lnTo>
                  <a:pt x="1070999" y="786801"/>
                </a:lnTo>
                <a:lnTo>
                  <a:pt x="1050601" y="828281"/>
                </a:lnTo>
                <a:lnTo>
                  <a:pt x="1026391" y="868365"/>
                </a:lnTo>
                <a:lnTo>
                  <a:pt x="998340" y="906817"/>
                </a:lnTo>
                <a:lnTo>
                  <a:pt x="967050" y="942711"/>
                </a:lnTo>
                <a:lnTo>
                  <a:pt x="933321" y="975221"/>
                </a:lnTo>
                <a:lnTo>
                  <a:pt x="897386" y="1004323"/>
                </a:lnTo>
                <a:lnTo>
                  <a:pt x="859481" y="1029991"/>
                </a:lnTo>
                <a:lnTo>
                  <a:pt x="819842" y="1052203"/>
                </a:lnTo>
                <a:lnTo>
                  <a:pt x="778703" y="1070934"/>
                </a:lnTo>
                <a:lnTo>
                  <a:pt x="736301" y="1086160"/>
                </a:lnTo>
                <a:lnTo>
                  <a:pt x="692869" y="1097856"/>
                </a:lnTo>
                <a:lnTo>
                  <a:pt x="648644" y="1105999"/>
                </a:lnTo>
                <a:lnTo>
                  <a:pt x="603861" y="1110565"/>
                </a:lnTo>
                <a:lnTo>
                  <a:pt x="558755" y="1111530"/>
                </a:lnTo>
                <a:lnTo>
                  <a:pt x="513561" y="1108869"/>
                </a:lnTo>
                <a:lnTo>
                  <a:pt x="468514" y="1102558"/>
                </a:lnTo>
                <a:lnTo>
                  <a:pt x="423851" y="1092574"/>
                </a:lnTo>
                <a:lnTo>
                  <a:pt x="379805" y="1078891"/>
                </a:lnTo>
                <a:lnTo>
                  <a:pt x="336613" y="1061487"/>
                </a:lnTo>
                <a:lnTo>
                  <a:pt x="294509" y="1040336"/>
                </a:lnTo>
                <a:lnTo>
                  <a:pt x="253729" y="1015415"/>
                </a:lnTo>
                <a:lnTo>
                  <a:pt x="214509" y="986700"/>
                </a:lnTo>
                <a:lnTo>
                  <a:pt x="177813" y="954821"/>
                </a:lnTo>
                <a:lnTo>
                  <a:pt x="144469" y="920580"/>
                </a:lnTo>
                <a:lnTo>
                  <a:pt x="114507" y="884212"/>
                </a:lnTo>
                <a:lnTo>
                  <a:pt x="87955" y="845952"/>
                </a:lnTo>
                <a:lnTo>
                  <a:pt x="64843" y="806035"/>
                </a:lnTo>
                <a:lnTo>
                  <a:pt x="45198" y="764695"/>
                </a:lnTo>
                <a:lnTo>
                  <a:pt x="29050" y="722168"/>
                </a:lnTo>
                <a:lnTo>
                  <a:pt x="16427" y="678687"/>
                </a:lnTo>
                <a:lnTo>
                  <a:pt x="7358" y="634488"/>
                </a:lnTo>
                <a:lnTo>
                  <a:pt x="1873" y="589806"/>
                </a:lnTo>
                <a:lnTo>
                  <a:pt x="0" y="544874"/>
                </a:lnTo>
                <a:lnTo>
                  <a:pt x="1767" y="499929"/>
                </a:lnTo>
                <a:lnTo>
                  <a:pt x="7203" y="455204"/>
                </a:lnTo>
                <a:lnTo>
                  <a:pt x="16338" y="410935"/>
                </a:lnTo>
                <a:lnTo>
                  <a:pt x="29201" y="367355"/>
                </a:lnTo>
                <a:lnTo>
                  <a:pt x="45819" y="324701"/>
                </a:lnTo>
                <a:lnTo>
                  <a:pt x="66221" y="283206"/>
                </a:lnTo>
                <a:lnTo>
                  <a:pt x="90438" y="243105"/>
                </a:lnTo>
                <a:lnTo>
                  <a:pt x="118497" y="204634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7961" y="1181524"/>
            <a:ext cx="855980" cy="850265"/>
          </a:xfrm>
          <a:custGeom>
            <a:avLst/>
            <a:gdLst/>
            <a:ahLst/>
            <a:cxnLst/>
            <a:rect l="l" t="t" r="r" b="b"/>
            <a:pathLst>
              <a:path w="855980" h="850264">
                <a:moveTo>
                  <a:pt x="89835" y="155150"/>
                </a:moveTo>
                <a:lnTo>
                  <a:pt x="63214" y="192564"/>
                </a:lnTo>
                <a:lnTo>
                  <a:pt x="41313" y="231919"/>
                </a:lnTo>
                <a:lnTo>
                  <a:pt x="24088" y="272849"/>
                </a:lnTo>
                <a:lnTo>
                  <a:pt x="11491" y="314989"/>
                </a:lnTo>
                <a:lnTo>
                  <a:pt x="3477" y="357973"/>
                </a:lnTo>
                <a:lnTo>
                  <a:pt x="0" y="401436"/>
                </a:lnTo>
                <a:lnTo>
                  <a:pt x="1013" y="445012"/>
                </a:lnTo>
                <a:lnTo>
                  <a:pt x="6470" y="488336"/>
                </a:lnTo>
                <a:lnTo>
                  <a:pt x="16327" y="531041"/>
                </a:lnTo>
                <a:lnTo>
                  <a:pt x="30536" y="572763"/>
                </a:lnTo>
                <a:lnTo>
                  <a:pt x="49052" y="613136"/>
                </a:lnTo>
                <a:lnTo>
                  <a:pt x="71828" y="651795"/>
                </a:lnTo>
                <a:lnTo>
                  <a:pt x="98819" y="688373"/>
                </a:lnTo>
                <a:lnTo>
                  <a:pt x="129978" y="722506"/>
                </a:lnTo>
                <a:lnTo>
                  <a:pt x="165260" y="753828"/>
                </a:lnTo>
                <a:lnTo>
                  <a:pt x="203623" y="781288"/>
                </a:lnTo>
                <a:lnTo>
                  <a:pt x="243811" y="804104"/>
                </a:lnTo>
                <a:lnTo>
                  <a:pt x="285458" y="822312"/>
                </a:lnTo>
                <a:lnTo>
                  <a:pt x="328199" y="835949"/>
                </a:lnTo>
                <a:lnTo>
                  <a:pt x="371666" y="845051"/>
                </a:lnTo>
                <a:lnTo>
                  <a:pt x="415493" y="849655"/>
                </a:lnTo>
                <a:lnTo>
                  <a:pt x="459315" y="849796"/>
                </a:lnTo>
                <a:lnTo>
                  <a:pt x="502764" y="845511"/>
                </a:lnTo>
                <a:lnTo>
                  <a:pt x="545475" y="836837"/>
                </a:lnTo>
                <a:lnTo>
                  <a:pt x="587081" y="823809"/>
                </a:lnTo>
                <a:lnTo>
                  <a:pt x="627215" y="806465"/>
                </a:lnTo>
                <a:lnTo>
                  <a:pt x="665512" y="784840"/>
                </a:lnTo>
                <a:lnTo>
                  <a:pt x="701606" y="758971"/>
                </a:lnTo>
                <a:lnTo>
                  <a:pt x="735129" y="728894"/>
                </a:lnTo>
                <a:lnTo>
                  <a:pt x="765716" y="694646"/>
                </a:lnTo>
                <a:lnTo>
                  <a:pt x="792339" y="657209"/>
                </a:lnTo>
                <a:lnTo>
                  <a:pt x="814242" y="617838"/>
                </a:lnTo>
                <a:lnTo>
                  <a:pt x="831469" y="576897"/>
                </a:lnTo>
                <a:lnTo>
                  <a:pt x="844067" y="534752"/>
                </a:lnTo>
                <a:lnTo>
                  <a:pt x="852083" y="491766"/>
                </a:lnTo>
                <a:lnTo>
                  <a:pt x="855561" y="448304"/>
                </a:lnTo>
                <a:lnTo>
                  <a:pt x="854549" y="404733"/>
                </a:lnTo>
                <a:lnTo>
                  <a:pt x="849091" y="361416"/>
                </a:lnTo>
                <a:lnTo>
                  <a:pt x="839236" y="318718"/>
                </a:lnTo>
                <a:lnTo>
                  <a:pt x="825027" y="277004"/>
                </a:lnTo>
                <a:lnTo>
                  <a:pt x="806511" y="236639"/>
                </a:lnTo>
                <a:lnTo>
                  <a:pt x="783735" y="197988"/>
                </a:lnTo>
                <a:lnTo>
                  <a:pt x="756745" y="161416"/>
                </a:lnTo>
                <a:lnTo>
                  <a:pt x="725585" y="127288"/>
                </a:lnTo>
                <a:lnTo>
                  <a:pt x="690303" y="95968"/>
                </a:lnTo>
                <a:lnTo>
                  <a:pt x="651938" y="68508"/>
                </a:lnTo>
                <a:lnTo>
                  <a:pt x="611748" y="45692"/>
                </a:lnTo>
                <a:lnTo>
                  <a:pt x="570099" y="27483"/>
                </a:lnTo>
                <a:lnTo>
                  <a:pt x="527357" y="13846"/>
                </a:lnTo>
                <a:lnTo>
                  <a:pt x="483888" y="4744"/>
                </a:lnTo>
                <a:lnTo>
                  <a:pt x="440060" y="141"/>
                </a:lnTo>
                <a:lnTo>
                  <a:pt x="396238" y="0"/>
                </a:lnTo>
                <a:lnTo>
                  <a:pt x="352788" y="4284"/>
                </a:lnTo>
                <a:lnTo>
                  <a:pt x="310077" y="12959"/>
                </a:lnTo>
                <a:lnTo>
                  <a:pt x="268470" y="25986"/>
                </a:lnTo>
                <a:lnTo>
                  <a:pt x="228336" y="43330"/>
                </a:lnTo>
                <a:lnTo>
                  <a:pt x="190038" y="64955"/>
                </a:lnTo>
                <a:lnTo>
                  <a:pt x="153945" y="90824"/>
                </a:lnTo>
                <a:lnTo>
                  <a:pt x="120422" y="120901"/>
                </a:lnTo>
                <a:lnTo>
                  <a:pt x="89835" y="155150"/>
                </a:lnTo>
                <a:close/>
              </a:path>
            </a:pathLst>
          </a:custGeom>
          <a:ln w="12700">
            <a:solidFill>
              <a:srgbClr val="C6B79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087437" y="0"/>
            <a:ext cx="8056880" cy="6858000"/>
          </a:xfrm>
          <a:custGeom>
            <a:avLst/>
            <a:gdLst/>
            <a:ahLst/>
            <a:cxnLst/>
            <a:rect l="l" t="t" r="r" b="b"/>
            <a:pathLst>
              <a:path w="8056880" h="6858000">
                <a:moveTo>
                  <a:pt x="0" y="6858000"/>
                </a:moveTo>
                <a:lnTo>
                  <a:pt x="8056562" y="6858000"/>
                </a:lnTo>
                <a:lnTo>
                  <a:pt x="8056562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935736" y="0"/>
            <a:ext cx="155447" cy="6858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27175" y="3387852"/>
            <a:ext cx="82296" cy="822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50925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8000"/>
                </a:lnTo>
              </a:path>
            </a:pathLst>
          </a:custGeom>
          <a:ln w="730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914400" y="3200400"/>
            <a:ext cx="3124200" cy="9906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6671" y="538733"/>
            <a:ext cx="3691890" cy="129006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47971" y="333756"/>
            <a:ext cx="4562856" cy="97536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23588" y="329184"/>
            <a:ext cx="4235196" cy="92354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419600" y="380961"/>
            <a:ext cx="4419600" cy="8309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419600" y="380961"/>
            <a:ext cx="4419600" cy="831215"/>
          </a:xfrm>
          <a:prstGeom prst="rect">
            <a:avLst/>
          </a:prstGeom>
          <a:ln w="12700">
            <a:solidFill>
              <a:srgbClr val="3891A7"/>
            </a:solidFill>
          </a:ln>
        </p:spPr>
        <p:txBody>
          <a:bodyPr vert="horz" wrap="square" lIns="0" tIns="45085" rIns="0" bIns="0" rtlCol="0">
            <a:spAutoFit/>
          </a:bodyPr>
          <a:lstStyle/>
          <a:p>
            <a:pPr marL="384175" marR="457834" indent="-292735">
              <a:lnSpc>
                <a:spcPct val="100000"/>
              </a:lnSpc>
              <a:spcBef>
                <a:spcPts val="355"/>
              </a:spcBef>
            </a:pPr>
            <a:r>
              <a:rPr sz="1600" b="1" spc="-5" dirty="0">
                <a:latin typeface="Arial"/>
                <a:cs typeface="Arial"/>
              </a:rPr>
              <a:t>1) </a:t>
            </a:r>
            <a:r>
              <a:rPr sz="1600" b="1" spc="-10" dirty="0">
                <a:latin typeface="Arial"/>
                <a:cs typeface="Arial"/>
              </a:rPr>
              <a:t>Gambar </a:t>
            </a:r>
            <a:r>
              <a:rPr sz="1600" b="1" spc="-5" dirty="0">
                <a:latin typeface="Arial"/>
                <a:cs typeface="Arial"/>
              </a:rPr>
              <a:t>bidang </a:t>
            </a:r>
            <a:r>
              <a:rPr sz="1600" b="1" spc="-10" dirty="0">
                <a:latin typeface="Arial"/>
                <a:cs typeface="Arial"/>
              </a:rPr>
              <a:t>momen, </a:t>
            </a:r>
            <a:r>
              <a:rPr sz="1600" b="1" spc="-15" dirty="0">
                <a:latin typeface="Arial"/>
                <a:cs typeface="Arial"/>
              </a:rPr>
              <a:t>gaya </a:t>
            </a:r>
            <a:r>
              <a:rPr sz="1600" b="1" spc="-5" dirty="0">
                <a:latin typeface="Arial"/>
                <a:cs typeface="Arial"/>
              </a:rPr>
              <a:t>lintang  dan </a:t>
            </a:r>
            <a:r>
              <a:rPr sz="1600" b="1" spc="-15" dirty="0">
                <a:latin typeface="Arial"/>
                <a:cs typeface="Arial"/>
              </a:rPr>
              <a:t>gaya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aksial.</a:t>
            </a:r>
            <a:endParaRPr sz="1600">
              <a:latin typeface="Arial"/>
              <a:cs typeface="Arial"/>
            </a:endParaRPr>
          </a:p>
          <a:p>
            <a:pPr marL="433070">
              <a:lnSpc>
                <a:spcPts val="1910"/>
              </a:lnSpc>
            </a:pPr>
            <a:r>
              <a:rPr sz="1600" b="1" spc="-5" dirty="0">
                <a:latin typeface="Arial"/>
                <a:cs typeface="Arial"/>
              </a:rPr>
              <a:t>P = 500 kg, </a:t>
            </a:r>
            <a:r>
              <a:rPr sz="1600" b="1" spc="-5" dirty="0">
                <a:latin typeface="Symbol"/>
                <a:cs typeface="Symbol"/>
              </a:rPr>
              <a:t>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45</a:t>
            </a:r>
            <a:r>
              <a:rPr sz="1575" b="1" baseline="26455" dirty="0">
                <a:latin typeface="Times New Roman"/>
                <a:cs typeface="Times New Roman"/>
              </a:rPr>
              <a:t>o</a:t>
            </a:r>
            <a:endParaRPr sz="1575" baseline="26455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778628" y="2865881"/>
            <a:ext cx="3309620" cy="5118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ts val="1914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P cos </a:t>
            </a:r>
            <a:r>
              <a:rPr sz="1600" dirty="0">
                <a:latin typeface="Arial"/>
                <a:cs typeface="Arial"/>
              </a:rPr>
              <a:t>45</a:t>
            </a:r>
            <a:r>
              <a:rPr sz="1575" baseline="26455" dirty="0">
                <a:latin typeface="Arial"/>
                <a:cs typeface="Arial"/>
              </a:rPr>
              <a:t>o </a:t>
            </a:r>
            <a:r>
              <a:rPr sz="1600" spc="-5" dirty="0">
                <a:latin typeface="Arial"/>
                <a:cs typeface="Arial"/>
              </a:rPr>
              <a:t>= 500. 0,707 = </a:t>
            </a:r>
            <a:r>
              <a:rPr sz="1600" b="1" spc="-5" dirty="0">
                <a:latin typeface="Arial"/>
                <a:cs typeface="Arial"/>
              </a:rPr>
              <a:t>354 kg</a:t>
            </a:r>
            <a:r>
              <a:rPr sz="1600" b="1" spc="305" dirty="0">
                <a:latin typeface="Arial"/>
                <a:cs typeface="Arial"/>
              </a:rPr>
              <a:t> </a:t>
            </a:r>
            <a:r>
              <a:rPr sz="1600" spc="-5" dirty="0">
                <a:latin typeface="Symbol"/>
                <a:cs typeface="Symbol"/>
              </a:rPr>
              <a:t></a:t>
            </a:r>
            <a:endParaRPr sz="1600">
              <a:latin typeface="Symbol"/>
              <a:cs typeface="Symbol"/>
            </a:endParaRPr>
          </a:p>
          <a:p>
            <a:pPr marL="38100">
              <a:lnSpc>
                <a:spcPts val="1914"/>
              </a:lnSpc>
            </a:pPr>
            <a:r>
              <a:rPr sz="1600" spc="-5" dirty="0">
                <a:latin typeface="Times New Roman"/>
                <a:cs typeface="Times New Roman"/>
              </a:rPr>
              <a:t>P sin </a:t>
            </a:r>
            <a:r>
              <a:rPr sz="1600" spc="5" dirty="0">
                <a:latin typeface="Times New Roman"/>
                <a:cs typeface="Times New Roman"/>
              </a:rPr>
              <a:t>45</a:t>
            </a:r>
            <a:r>
              <a:rPr sz="1575" spc="7" baseline="26455" dirty="0">
                <a:latin typeface="Times New Roman"/>
                <a:cs typeface="Times New Roman"/>
              </a:rPr>
              <a:t>o </a:t>
            </a:r>
            <a:r>
              <a:rPr sz="1600" spc="-5" dirty="0">
                <a:latin typeface="Times New Roman"/>
                <a:cs typeface="Times New Roman"/>
              </a:rPr>
              <a:t>= 500. 0,707 = </a:t>
            </a:r>
            <a:r>
              <a:rPr sz="1600" b="1" spc="-5" dirty="0">
                <a:latin typeface="Times New Roman"/>
                <a:cs typeface="Times New Roman"/>
              </a:rPr>
              <a:t>354 </a:t>
            </a:r>
            <a:r>
              <a:rPr sz="1600" b="1" spc="-10" dirty="0">
                <a:latin typeface="Times New Roman"/>
                <a:cs typeface="Times New Roman"/>
              </a:rPr>
              <a:t>kg</a:t>
            </a:r>
            <a:r>
              <a:rPr sz="1600" b="1" spc="20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Symbol"/>
                <a:cs typeface="Symbol"/>
              </a:rPr>
              <a:t>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804028" y="3596132"/>
            <a:ext cx="11296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H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HA – 354 =</a:t>
            </a:r>
            <a:r>
              <a:rPr sz="1600" spc="-19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  HA = </a:t>
            </a:r>
            <a:r>
              <a:rPr sz="1600" b="1" spc="-5" dirty="0">
                <a:latin typeface="Times New Roman"/>
                <a:cs typeface="Times New Roman"/>
              </a:rPr>
              <a:t>354</a:t>
            </a:r>
            <a:r>
              <a:rPr sz="1600" b="1" spc="-1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804028" y="4571441"/>
            <a:ext cx="11188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V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-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RA – 354 =</a:t>
            </a:r>
            <a:r>
              <a:rPr sz="1600" spc="-1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  RA = </a:t>
            </a:r>
            <a:r>
              <a:rPr sz="1600" b="1" spc="-5" dirty="0">
                <a:latin typeface="Times New Roman"/>
                <a:cs typeface="Times New Roman"/>
              </a:rPr>
              <a:t>354</a:t>
            </a:r>
            <a:r>
              <a:rPr sz="1600" b="1" spc="-1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804028" y="5547156"/>
            <a:ext cx="10636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Symbol"/>
                <a:cs typeface="Symbol"/>
              </a:rPr>
              <a:t></a:t>
            </a:r>
            <a:r>
              <a:rPr sz="1600" b="1" dirty="0">
                <a:latin typeface="Arial"/>
                <a:cs typeface="Arial"/>
              </a:rPr>
              <a:t>M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-2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MA = 354.</a:t>
            </a:r>
            <a:r>
              <a:rPr sz="1600" spc="-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= </a:t>
            </a:r>
            <a:r>
              <a:rPr sz="1600" b="1" spc="-5" dirty="0">
                <a:latin typeface="Times New Roman"/>
                <a:cs typeface="Times New Roman"/>
              </a:rPr>
              <a:t>1770</a:t>
            </a:r>
            <a:r>
              <a:rPr sz="1600" b="1" spc="-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kgm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29200" y="1371600"/>
            <a:ext cx="1600200" cy="130657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535940" y="3522040"/>
            <a:ext cx="369570" cy="1301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5" dirty="0">
                <a:latin typeface="Gill Sans MT"/>
                <a:cs typeface="Gill Sans MT"/>
              </a:rPr>
              <a:t>N</a:t>
            </a:r>
            <a:endParaRPr sz="3200">
              <a:latin typeface="Gill Sans MT"/>
              <a:cs typeface="Gill Sans MT"/>
            </a:endParaRPr>
          </a:p>
          <a:p>
            <a:pPr marL="12700">
              <a:lnSpc>
                <a:spcPct val="100000"/>
              </a:lnSpc>
              <a:spcBef>
                <a:spcPts val="2360"/>
              </a:spcBef>
            </a:pPr>
            <a:r>
              <a:rPr sz="3200" b="1" spc="5" dirty="0">
                <a:latin typeface="Gill Sans MT"/>
                <a:cs typeface="Gill Sans MT"/>
              </a:rPr>
              <a:t>D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5940" y="5452973"/>
            <a:ext cx="38544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latin typeface="Gill Sans MT"/>
                <a:cs typeface="Gill Sans MT"/>
              </a:rPr>
              <a:t>M</a:t>
            </a:r>
            <a:endParaRPr sz="3200">
              <a:latin typeface="Gill Sans MT"/>
              <a:cs typeface="Gill Sans MT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46671" y="1905000"/>
            <a:ext cx="3844290" cy="12954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93419" y="2141220"/>
            <a:ext cx="435864" cy="67665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01267" y="2389632"/>
            <a:ext cx="131063" cy="13106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5797" y="2188336"/>
            <a:ext cx="291211" cy="53111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65797" y="2188336"/>
            <a:ext cx="291465" cy="531495"/>
          </a:xfrm>
          <a:custGeom>
            <a:avLst/>
            <a:gdLst/>
            <a:ahLst/>
            <a:cxnLst/>
            <a:rect l="l" t="t" r="r" b="b"/>
            <a:pathLst>
              <a:path w="291465" h="531494">
                <a:moveTo>
                  <a:pt x="289331" y="530987"/>
                </a:moveTo>
                <a:lnTo>
                  <a:pt x="240607" y="531116"/>
                </a:lnTo>
                <a:lnTo>
                  <a:pt x="194692" y="523866"/>
                </a:lnTo>
                <a:lnTo>
                  <a:pt x="152183" y="509785"/>
                </a:lnTo>
                <a:lnTo>
                  <a:pt x="113674" y="489418"/>
                </a:lnTo>
                <a:lnTo>
                  <a:pt x="79762" y="463311"/>
                </a:lnTo>
                <a:lnTo>
                  <a:pt x="51042" y="432012"/>
                </a:lnTo>
                <a:lnTo>
                  <a:pt x="28110" y="396066"/>
                </a:lnTo>
                <a:lnTo>
                  <a:pt x="11562" y="356019"/>
                </a:lnTo>
                <a:lnTo>
                  <a:pt x="1993" y="312419"/>
                </a:lnTo>
                <a:lnTo>
                  <a:pt x="0" y="265811"/>
                </a:lnTo>
                <a:lnTo>
                  <a:pt x="5503" y="220670"/>
                </a:lnTo>
                <a:lnTo>
                  <a:pt x="17976" y="176548"/>
                </a:lnTo>
                <a:lnTo>
                  <a:pt x="37020" y="134191"/>
                </a:lnTo>
                <a:lnTo>
                  <a:pt x="62236" y="94342"/>
                </a:lnTo>
                <a:lnTo>
                  <a:pt x="93226" y="57745"/>
                </a:lnTo>
                <a:lnTo>
                  <a:pt x="129590" y="25146"/>
                </a:lnTo>
                <a:lnTo>
                  <a:pt x="117322" y="0"/>
                </a:lnTo>
                <a:lnTo>
                  <a:pt x="189496" y="12700"/>
                </a:lnTo>
                <a:lnTo>
                  <a:pt x="162128" y="91693"/>
                </a:lnTo>
                <a:lnTo>
                  <a:pt x="149898" y="66675"/>
                </a:lnTo>
                <a:lnTo>
                  <a:pt x="115116" y="100411"/>
                </a:lnTo>
                <a:lnTo>
                  <a:pt x="87118" y="137635"/>
                </a:lnTo>
                <a:lnTo>
                  <a:pt x="66061" y="177367"/>
                </a:lnTo>
                <a:lnTo>
                  <a:pt x="52101" y="218626"/>
                </a:lnTo>
                <a:lnTo>
                  <a:pt x="45397" y="260431"/>
                </a:lnTo>
                <a:lnTo>
                  <a:pt x="46105" y="301803"/>
                </a:lnTo>
                <a:lnTo>
                  <a:pt x="54382" y="341761"/>
                </a:lnTo>
                <a:lnTo>
                  <a:pt x="70385" y="379324"/>
                </a:lnTo>
                <a:lnTo>
                  <a:pt x="94272" y="413512"/>
                </a:lnTo>
                <a:lnTo>
                  <a:pt x="133535" y="448444"/>
                </a:lnTo>
                <a:lnTo>
                  <a:pt x="180735" y="472567"/>
                </a:lnTo>
                <a:lnTo>
                  <a:pt x="233937" y="485163"/>
                </a:lnTo>
                <a:lnTo>
                  <a:pt x="291211" y="485521"/>
                </a:lnTo>
                <a:lnTo>
                  <a:pt x="289331" y="530987"/>
                </a:lnTo>
                <a:close/>
              </a:path>
            </a:pathLst>
          </a:custGeom>
          <a:ln w="12700">
            <a:solidFill>
              <a:srgbClr val="C32C2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59740" y="2550033"/>
            <a:ext cx="347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Gill Sans MT"/>
                <a:cs typeface="Gill Sans MT"/>
              </a:rPr>
              <a:t>M</a:t>
            </a:r>
            <a:r>
              <a:rPr sz="1200" b="1" dirty="0">
                <a:latin typeface="Gill Sans MT"/>
                <a:cs typeface="Gill Sans MT"/>
              </a:rPr>
              <a:t>A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914400" y="4191000"/>
            <a:ext cx="3124200" cy="2286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8792" y="5945111"/>
            <a:ext cx="4897120" cy="913130"/>
          </a:xfrm>
          <a:custGeom>
            <a:avLst/>
            <a:gdLst/>
            <a:ahLst/>
            <a:cxnLst/>
            <a:rect l="l" t="t" r="r" b="b"/>
            <a:pathLst>
              <a:path w="4897120" h="913129">
                <a:moveTo>
                  <a:pt x="85533" y="21311"/>
                </a:moveTo>
                <a:lnTo>
                  <a:pt x="3636307" y="912887"/>
                </a:lnTo>
                <a:lnTo>
                  <a:pt x="4896835" y="912887"/>
                </a:lnTo>
                <a:lnTo>
                  <a:pt x="85533" y="21311"/>
                </a:lnTo>
                <a:close/>
              </a:path>
              <a:path w="4897120" h="913129">
                <a:moveTo>
                  <a:pt x="660" y="0"/>
                </a:moveTo>
                <a:lnTo>
                  <a:pt x="0" y="5460"/>
                </a:lnTo>
                <a:lnTo>
                  <a:pt x="85533" y="21311"/>
                </a:lnTo>
                <a:lnTo>
                  <a:pt x="660" y="0"/>
                </a:lnTo>
                <a:close/>
              </a:path>
            </a:pathLst>
          </a:custGeom>
          <a:solidFill>
            <a:srgbClr val="9FCADC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5305" y="5938837"/>
            <a:ext cx="3653154" cy="919480"/>
          </a:xfrm>
          <a:custGeom>
            <a:avLst/>
            <a:gdLst/>
            <a:ahLst/>
            <a:cxnLst/>
            <a:rect l="l" t="t" r="r" b="b"/>
            <a:pathLst>
              <a:path w="3653154" h="919479">
                <a:moveTo>
                  <a:pt x="0" y="0"/>
                </a:moveTo>
                <a:lnTo>
                  <a:pt x="7924" y="6350"/>
                </a:lnTo>
                <a:lnTo>
                  <a:pt x="2869440" y="919160"/>
                </a:lnTo>
                <a:lnTo>
                  <a:pt x="3652600" y="919160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789674"/>
            <a:ext cx="3398520" cy="10683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5784015"/>
            <a:ext cx="3372797" cy="1073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33959" y="3124200"/>
            <a:ext cx="3728466" cy="838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91400" y="1524000"/>
            <a:ext cx="1600200" cy="1752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33959" y="386334"/>
            <a:ext cx="3728466" cy="12900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055364" y="359663"/>
            <a:ext cx="4538472" cy="9494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30979" y="353568"/>
            <a:ext cx="4210812" cy="899159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114800" y="381063"/>
            <a:ext cx="4419600" cy="83026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14800" y="381063"/>
            <a:ext cx="4419600" cy="83058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4381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45"/>
              </a:spcBef>
            </a:pPr>
            <a:r>
              <a:rPr sz="1600" b="1" spc="-5" dirty="0">
                <a:latin typeface="Arial"/>
                <a:cs typeface="Arial"/>
              </a:rPr>
              <a:t>2) </a:t>
            </a:r>
            <a:r>
              <a:rPr sz="1600" b="1" spc="-10" dirty="0">
                <a:latin typeface="Arial"/>
                <a:cs typeface="Arial"/>
              </a:rPr>
              <a:t>Gambar </a:t>
            </a:r>
            <a:r>
              <a:rPr sz="1600" b="1" spc="-5" dirty="0">
                <a:latin typeface="Arial"/>
                <a:cs typeface="Arial"/>
              </a:rPr>
              <a:t>bidang </a:t>
            </a:r>
            <a:r>
              <a:rPr sz="1600" b="1" spc="-10" dirty="0">
                <a:latin typeface="Arial"/>
                <a:cs typeface="Arial"/>
              </a:rPr>
              <a:t>momen, </a:t>
            </a:r>
            <a:r>
              <a:rPr sz="1600" b="1" spc="-15" dirty="0">
                <a:latin typeface="Arial"/>
                <a:cs typeface="Arial"/>
              </a:rPr>
              <a:t>gaya</a:t>
            </a:r>
            <a:r>
              <a:rPr sz="1600" b="1" spc="15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lintang</a:t>
            </a:r>
            <a:endParaRPr sz="1600">
              <a:latin typeface="Arial"/>
              <a:cs typeface="Arial"/>
            </a:endParaRPr>
          </a:p>
          <a:p>
            <a:pPr marL="384175">
              <a:lnSpc>
                <a:spcPts val="1914"/>
              </a:lnSpc>
              <a:spcBef>
                <a:spcPts val="5"/>
              </a:spcBef>
            </a:pPr>
            <a:r>
              <a:rPr sz="1600" b="1" spc="-5" dirty="0">
                <a:latin typeface="Arial"/>
                <a:cs typeface="Arial"/>
              </a:rPr>
              <a:t>dan </a:t>
            </a:r>
            <a:r>
              <a:rPr sz="1600" b="1" spc="-15" dirty="0">
                <a:latin typeface="Arial"/>
                <a:cs typeface="Arial"/>
              </a:rPr>
              <a:t>gaya</a:t>
            </a:r>
            <a:r>
              <a:rPr sz="1600" b="1" spc="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aksial.</a:t>
            </a:r>
            <a:endParaRPr sz="1600">
              <a:latin typeface="Arial"/>
              <a:cs typeface="Arial"/>
            </a:endParaRPr>
          </a:p>
          <a:p>
            <a:pPr marL="433070">
              <a:lnSpc>
                <a:spcPts val="1914"/>
              </a:lnSpc>
            </a:pPr>
            <a:r>
              <a:rPr sz="1600" b="1" spc="-5" dirty="0">
                <a:latin typeface="Arial"/>
                <a:cs typeface="Arial"/>
              </a:rPr>
              <a:t>P = 500 kg, </a:t>
            </a:r>
            <a:r>
              <a:rPr sz="1600" b="1" spc="-5" dirty="0">
                <a:latin typeface="Symbol"/>
                <a:cs typeface="Symbol"/>
              </a:rPr>
              <a:t>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Arial"/>
                <a:cs typeface="Arial"/>
              </a:rPr>
              <a:t>=</a:t>
            </a:r>
            <a:r>
              <a:rPr sz="1600" b="1" spc="75" dirty="0">
                <a:latin typeface="Arial"/>
                <a:cs typeface="Arial"/>
              </a:rPr>
              <a:t> </a:t>
            </a:r>
            <a:r>
              <a:rPr sz="1600" b="1" dirty="0">
                <a:latin typeface="Arial"/>
                <a:cs typeface="Arial"/>
              </a:rPr>
              <a:t>60</a:t>
            </a:r>
            <a:r>
              <a:rPr sz="1575" b="1" baseline="26455" dirty="0">
                <a:latin typeface="Times New Roman"/>
                <a:cs typeface="Times New Roman"/>
              </a:rPr>
              <a:t>o</a:t>
            </a:r>
            <a:endParaRPr sz="1575" baseline="26455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244975" y="2103881"/>
            <a:ext cx="285940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P cos </a:t>
            </a:r>
            <a:r>
              <a:rPr sz="1600" dirty="0">
                <a:latin typeface="Arial"/>
                <a:cs typeface="Arial"/>
              </a:rPr>
              <a:t>60</a:t>
            </a:r>
            <a:r>
              <a:rPr sz="1575" baseline="26455" dirty="0">
                <a:latin typeface="Arial"/>
                <a:cs typeface="Arial"/>
              </a:rPr>
              <a:t>o </a:t>
            </a:r>
            <a:r>
              <a:rPr sz="1600" spc="-5" dirty="0">
                <a:latin typeface="Arial"/>
                <a:cs typeface="Arial"/>
              </a:rPr>
              <a:t>= 500. 0,5 = </a:t>
            </a:r>
            <a:r>
              <a:rPr sz="1600" b="1" spc="-5" dirty="0">
                <a:latin typeface="Arial"/>
                <a:cs typeface="Arial"/>
              </a:rPr>
              <a:t>250</a:t>
            </a:r>
            <a:r>
              <a:rPr sz="1600" b="1" spc="-15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  <a:p>
            <a:pPr marL="38100">
              <a:lnSpc>
                <a:spcPct val="100000"/>
              </a:lnSpc>
            </a:pPr>
            <a:r>
              <a:rPr sz="1600" spc="-5" dirty="0">
                <a:latin typeface="Arial"/>
                <a:cs typeface="Arial"/>
              </a:rPr>
              <a:t>P Sin </a:t>
            </a:r>
            <a:r>
              <a:rPr sz="1600" dirty="0">
                <a:latin typeface="Arial"/>
                <a:cs typeface="Arial"/>
              </a:rPr>
              <a:t>60</a:t>
            </a:r>
            <a:r>
              <a:rPr sz="1575" baseline="26455" dirty="0">
                <a:latin typeface="Arial"/>
                <a:cs typeface="Arial"/>
              </a:rPr>
              <a:t>o </a:t>
            </a:r>
            <a:r>
              <a:rPr sz="1600" spc="-5" dirty="0">
                <a:latin typeface="Arial"/>
                <a:cs typeface="Arial"/>
              </a:rPr>
              <a:t>= 500. 0,87 = </a:t>
            </a:r>
            <a:r>
              <a:rPr sz="1600" b="1" spc="-5" dirty="0">
                <a:latin typeface="Arial"/>
                <a:cs typeface="Arial"/>
              </a:rPr>
              <a:t>435</a:t>
            </a:r>
            <a:r>
              <a:rPr sz="1600" b="1" spc="-16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270375" y="2833877"/>
            <a:ext cx="112966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Symbol"/>
                <a:cs typeface="Symbol"/>
              </a:rPr>
              <a:t></a:t>
            </a:r>
            <a:r>
              <a:rPr sz="1600" spc="-5" dirty="0">
                <a:latin typeface="Arial"/>
                <a:cs typeface="Arial"/>
              </a:rPr>
              <a:t>H = 0 </a:t>
            </a:r>
            <a:r>
              <a:rPr sz="1600" spc="-5" dirty="0">
                <a:latin typeface="Wingdings"/>
                <a:cs typeface="Wingdings"/>
              </a:rPr>
              <a:t></a:t>
            </a:r>
            <a:r>
              <a:rPr sz="1600" spc="-5" dirty="0">
                <a:latin typeface="Times New Roman"/>
                <a:cs typeface="Times New Roman"/>
              </a:rPr>
              <a:t> HA – 250 =</a:t>
            </a:r>
            <a:r>
              <a:rPr sz="1600" spc="-1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  HA = </a:t>
            </a:r>
            <a:r>
              <a:rPr sz="1600" b="1" spc="-5" dirty="0">
                <a:latin typeface="Times New Roman"/>
                <a:cs typeface="Times New Roman"/>
              </a:rPr>
              <a:t>250</a:t>
            </a:r>
            <a:r>
              <a:rPr sz="1600" b="1" spc="-1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70375" y="3809491"/>
            <a:ext cx="111887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Symbol"/>
                <a:cs typeface="Symbol"/>
              </a:rPr>
              <a:t></a:t>
            </a:r>
            <a:r>
              <a:rPr sz="1600" spc="-5" dirty="0">
                <a:latin typeface="Arial"/>
                <a:cs typeface="Arial"/>
              </a:rPr>
              <a:t>V = 0 </a:t>
            </a:r>
            <a:r>
              <a:rPr sz="1600" spc="-5" dirty="0">
                <a:latin typeface="Wingdings"/>
                <a:cs typeface="Wingdings"/>
              </a:rPr>
              <a:t></a:t>
            </a:r>
            <a:r>
              <a:rPr sz="1600" spc="-5" dirty="0">
                <a:latin typeface="Times New Roman"/>
                <a:cs typeface="Times New Roman"/>
              </a:rPr>
              <a:t> RA – 435 =</a:t>
            </a:r>
            <a:r>
              <a:rPr sz="1600" spc="-18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0  RA = </a:t>
            </a:r>
            <a:r>
              <a:rPr sz="1600" b="1" spc="-5" dirty="0">
                <a:latin typeface="Times New Roman"/>
                <a:cs typeface="Times New Roman"/>
              </a:rPr>
              <a:t>435</a:t>
            </a:r>
            <a:r>
              <a:rPr sz="1600" b="1" spc="-17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kg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70375" y="4785105"/>
            <a:ext cx="106362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Symbol"/>
                <a:cs typeface="Symbol"/>
              </a:rPr>
              <a:t></a:t>
            </a:r>
            <a:r>
              <a:rPr sz="1600" spc="-5" dirty="0">
                <a:latin typeface="Arial"/>
                <a:cs typeface="Arial"/>
              </a:rPr>
              <a:t>M = 0</a:t>
            </a:r>
            <a:r>
              <a:rPr sz="1600" spc="310" dirty="0">
                <a:latin typeface="Arial"/>
                <a:cs typeface="Arial"/>
              </a:rPr>
              <a:t> </a:t>
            </a:r>
            <a:r>
              <a:rPr sz="1600" spc="-5" dirty="0">
                <a:latin typeface="Wingdings"/>
                <a:cs typeface="Wingdings"/>
              </a:rPr>
              <a:t>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MA = 435.</a:t>
            </a:r>
            <a:r>
              <a:rPr sz="1600" spc="-1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5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= </a:t>
            </a:r>
            <a:r>
              <a:rPr sz="1600" b="1" spc="-5" dirty="0">
                <a:latin typeface="Times New Roman"/>
                <a:cs typeface="Times New Roman"/>
              </a:rPr>
              <a:t>2175</a:t>
            </a:r>
            <a:r>
              <a:rPr sz="1600" b="1" spc="-8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kgm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1140" y="3403168"/>
            <a:ext cx="375920" cy="2444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latin typeface="Lucida Sans Unicode"/>
                <a:cs typeface="Lucida Sans Unicode"/>
              </a:rPr>
              <a:t>N</a:t>
            </a:r>
            <a:endParaRPr sz="3200">
              <a:latin typeface="Lucida Sans Unicode"/>
              <a:cs typeface="Lucida Sans Unicode"/>
            </a:endParaRPr>
          </a:p>
          <a:p>
            <a:pPr marL="12700">
              <a:lnSpc>
                <a:spcPct val="100000"/>
              </a:lnSpc>
              <a:spcBef>
                <a:spcPts val="2360"/>
              </a:spcBef>
            </a:pPr>
            <a:r>
              <a:rPr sz="3200" b="1" dirty="0">
                <a:latin typeface="Lucida Sans Unicode"/>
                <a:cs typeface="Lucida Sans Unicode"/>
              </a:rPr>
              <a:t>D</a:t>
            </a:r>
            <a:endParaRPr sz="3200">
              <a:latin typeface="Lucida Sans Unicode"/>
              <a:cs typeface="Lucida Sans Unicod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44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200" b="1" dirty="0">
                <a:latin typeface="Lucida Sans Unicode"/>
                <a:cs typeface="Lucida Sans Unicode"/>
              </a:rPr>
              <a:t>M</a:t>
            </a:r>
            <a:endParaRPr sz="3200">
              <a:latin typeface="Lucida Sans Unicode"/>
              <a:cs typeface="Lucida Sans Unicode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233959" y="1752600"/>
            <a:ext cx="3728466" cy="12954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3054" y="2036445"/>
            <a:ext cx="291211" cy="53108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13054" y="2036445"/>
            <a:ext cx="291465" cy="531495"/>
          </a:xfrm>
          <a:custGeom>
            <a:avLst/>
            <a:gdLst/>
            <a:ahLst/>
            <a:cxnLst/>
            <a:rect l="l" t="t" r="r" b="b"/>
            <a:pathLst>
              <a:path w="291465" h="531494">
                <a:moveTo>
                  <a:pt x="289331" y="530987"/>
                </a:moveTo>
                <a:lnTo>
                  <a:pt x="240607" y="531085"/>
                </a:lnTo>
                <a:lnTo>
                  <a:pt x="194694" y="523818"/>
                </a:lnTo>
                <a:lnTo>
                  <a:pt x="152185" y="509729"/>
                </a:lnTo>
                <a:lnTo>
                  <a:pt x="113678" y="489363"/>
                </a:lnTo>
                <a:lnTo>
                  <a:pt x="79767" y="463264"/>
                </a:lnTo>
                <a:lnTo>
                  <a:pt x="51047" y="431975"/>
                </a:lnTo>
                <a:lnTo>
                  <a:pt x="28116" y="396042"/>
                </a:lnTo>
                <a:lnTo>
                  <a:pt x="11567" y="356007"/>
                </a:lnTo>
                <a:lnTo>
                  <a:pt x="1996" y="312415"/>
                </a:lnTo>
                <a:lnTo>
                  <a:pt x="0" y="265810"/>
                </a:lnTo>
                <a:lnTo>
                  <a:pt x="5504" y="220626"/>
                </a:lnTo>
                <a:lnTo>
                  <a:pt x="17979" y="176492"/>
                </a:lnTo>
                <a:lnTo>
                  <a:pt x="37025" y="134143"/>
                </a:lnTo>
                <a:lnTo>
                  <a:pt x="62242" y="94313"/>
                </a:lnTo>
                <a:lnTo>
                  <a:pt x="93230" y="57736"/>
                </a:lnTo>
                <a:lnTo>
                  <a:pt x="129590" y="25145"/>
                </a:lnTo>
                <a:lnTo>
                  <a:pt x="117335" y="0"/>
                </a:lnTo>
                <a:lnTo>
                  <a:pt x="189496" y="12700"/>
                </a:lnTo>
                <a:lnTo>
                  <a:pt x="162128" y="91693"/>
                </a:lnTo>
                <a:lnTo>
                  <a:pt x="149910" y="66675"/>
                </a:lnTo>
                <a:lnTo>
                  <a:pt x="115128" y="100407"/>
                </a:lnTo>
                <a:lnTo>
                  <a:pt x="87129" y="137620"/>
                </a:lnTo>
                <a:lnTo>
                  <a:pt x="66070" y="177339"/>
                </a:lnTo>
                <a:lnTo>
                  <a:pt x="52109" y="218584"/>
                </a:lnTo>
                <a:lnTo>
                  <a:pt x="45402" y="260379"/>
                </a:lnTo>
                <a:lnTo>
                  <a:pt x="46108" y="301747"/>
                </a:lnTo>
                <a:lnTo>
                  <a:pt x="54383" y="341710"/>
                </a:lnTo>
                <a:lnTo>
                  <a:pt x="70385" y="379290"/>
                </a:lnTo>
                <a:lnTo>
                  <a:pt x="94272" y="413512"/>
                </a:lnTo>
                <a:lnTo>
                  <a:pt x="133537" y="448427"/>
                </a:lnTo>
                <a:lnTo>
                  <a:pt x="180740" y="472519"/>
                </a:lnTo>
                <a:lnTo>
                  <a:pt x="233943" y="485110"/>
                </a:lnTo>
                <a:lnTo>
                  <a:pt x="291211" y="485520"/>
                </a:lnTo>
                <a:lnTo>
                  <a:pt x="289331" y="530987"/>
                </a:lnTo>
                <a:close/>
              </a:path>
            </a:pathLst>
          </a:custGeom>
          <a:ln w="12700">
            <a:solidFill>
              <a:srgbClr val="DA1F28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07340" y="2373248"/>
            <a:ext cx="328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Lucida Sans Unicode"/>
                <a:cs typeface="Lucida Sans Unicode"/>
              </a:rPr>
              <a:t>M</a:t>
            </a:r>
            <a:r>
              <a:rPr sz="1200" b="1" spc="-5" dirty="0">
                <a:latin typeface="Lucida Sans Unicode"/>
                <a:cs typeface="Lucida Sans Unicode"/>
              </a:rPr>
              <a:t>A</a:t>
            </a:r>
            <a:endParaRPr sz="1200">
              <a:latin typeface="Lucida Sans Unicode"/>
              <a:cs typeface="Lucida Sans Unicode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33959" y="3962400"/>
            <a:ext cx="3728466" cy="2362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-1126" y="0"/>
            <a:ext cx="9146269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3883" y="462533"/>
            <a:ext cx="3576066" cy="220446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49267" y="284988"/>
            <a:ext cx="4550664" cy="7162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24884" y="278891"/>
            <a:ext cx="4279392" cy="6675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14800" y="311975"/>
            <a:ext cx="4419600" cy="5847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114800" y="311975"/>
            <a:ext cx="4419600" cy="584835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52704" rIns="0" bIns="0" rtlCol="0">
            <a:spAutoFit/>
          </a:bodyPr>
          <a:lstStyle/>
          <a:p>
            <a:pPr marL="433070" marR="402590" indent="-341630">
              <a:lnSpc>
                <a:spcPts val="1910"/>
              </a:lnSpc>
              <a:spcBef>
                <a:spcPts val="414"/>
              </a:spcBef>
            </a:pPr>
            <a:r>
              <a:rPr sz="1600" b="1" spc="-5" dirty="0">
                <a:latin typeface="Arial"/>
                <a:cs typeface="Arial"/>
              </a:rPr>
              <a:t>2) </a:t>
            </a:r>
            <a:r>
              <a:rPr sz="1600" b="1" spc="-10" dirty="0">
                <a:latin typeface="Arial"/>
                <a:cs typeface="Arial"/>
              </a:rPr>
              <a:t>Gambar </a:t>
            </a:r>
            <a:r>
              <a:rPr sz="1600" b="1" spc="-5" dirty="0">
                <a:latin typeface="Arial"/>
                <a:cs typeface="Arial"/>
              </a:rPr>
              <a:t>bidang </a:t>
            </a:r>
            <a:r>
              <a:rPr sz="1600" b="1" spc="-10" dirty="0">
                <a:latin typeface="Arial"/>
                <a:cs typeface="Arial"/>
              </a:rPr>
              <a:t>momen, </a:t>
            </a:r>
            <a:r>
              <a:rPr sz="1600" b="1" spc="-15" dirty="0">
                <a:latin typeface="Arial"/>
                <a:cs typeface="Arial"/>
              </a:rPr>
              <a:t>gaya </a:t>
            </a:r>
            <a:r>
              <a:rPr sz="1600" b="1" spc="-5" dirty="0">
                <a:latin typeface="Arial"/>
                <a:cs typeface="Arial"/>
              </a:rPr>
              <a:t>lintang.  P1 = 200 kg, P2 = 300</a:t>
            </a:r>
            <a:r>
              <a:rPr sz="1600" b="1" spc="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kg,</a:t>
            </a:r>
            <a:endParaRPr sz="1600">
              <a:latin typeface="Arial"/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333875" y="1182370"/>
            <a:ext cx="185420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Symbol"/>
                <a:cs typeface="Symbol"/>
              </a:rPr>
              <a:t></a:t>
            </a:r>
            <a:r>
              <a:rPr dirty="0"/>
              <a:t>V = </a:t>
            </a:r>
            <a:r>
              <a:rPr spc="-5" dirty="0"/>
              <a:t>0</a:t>
            </a:r>
            <a:r>
              <a:rPr spc="345" dirty="0"/>
              <a:t> </a:t>
            </a:r>
            <a:r>
              <a:rPr b="0" dirty="0">
                <a:latin typeface="Wingdings"/>
                <a:cs typeface="Wingdings"/>
              </a:rPr>
              <a:t></a:t>
            </a:r>
          </a:p>
          <a:p>
            <a:pPr marL="25400" marR="17780">
              <a:lnSpc>
                <a:spcPct val="100000"/>
              </a:lnSpc>
            </a:pPr>
            <a:r>
              <a:rPr b="0" spc="-5" dirty="0">
                <a:latin typeface="Times New Roman"/>
                <a:cs typeface="Times New Roman"/>
              </a:rPr>
              <a:t>RA </a:t>
            </a:r>
            <a:r>
              <a:rPr b="0" dirty="0">
                <a:latin typeface="Times New Roman"/>
                <a:cs typeface="Times New Roman"/>
              </a:rPr>
              <a:t>– </a:t>
            </a:r>
            <a:r>
              <a:rPr b="0" spc="-5" dirty="0">
                <a:latin typeface="Times New Roman"/>
                <a:cs typeface="Times New Roman"/>
              </a:rPr>
              <a:t>P</a:t>
            </a:r>
            <a:r>
              <a:rPr sz="1800" b="0" spc="-7" baseline="-25462" dirty="0">
                <a:latin typeface="Times New Roman"/>
                <a:cs typeface="Times New Roman"/>
              </a:rPr>
              <a:t>1 </a:t>
            </a:r>
            <a:r>
              <a:rPr sz="1800" b="0" dirty="0">
                <a:latin typeface="Times New Roman"/>
                <a:cs typeface="Times New Roman"/>
              </a:rPr>
              <a:t>– </a:t>
            </a:r>
            <a:r>
              <a:rPr sz="1800" b="0" spc="-5" dirty="0">
                <a:latin typeface="Times New Roman"/>
                <a:cs typeface="Times New Roman"/>
              </a:rPr>
              <a:t>P</a:t>
            </a:r>
            <a:r>
              <a:rPr sz="1800" b="0" spc="-7" baseline="-25462" dirty="0">
                <a:latin typeface="Times New Roman"/>
                <a:cs typeface="Times New Roman"/>
              </a:rPr>
              <a:t>2 </a:t>
            </a:r>
            <a:r>
              <a:rPr sz="1800" b="0" dirty="0">
                <a:latin typeface="Times New Roman"/>
                <a:cs typeface="Times New Roman"/>
              </a:rPr>
              <a:t>= 0  </a:t>
            </a:r>
            <a:r>
              <a:rPr sz="1800" b="0" spc="-5" dirty="0">
                <a:latin typeface="Times New Roman"/>
                <a:cs typeface="Times New Roman"/>
              </a:rPr>
              <a:t>RA </a:t>
            </a:r>
            <a:r>
              <a:rPr sz="1800" b="0" dirty="0">
                <a:latin typeface="Times New Roman"/>
                <a:cs typeface="Times New Roman"/>
              </a:rPr>
              <a:t>– 200 – 300 =</a:t>
            </a:r>
            <a:r>
              <a:rPr sz="1800" b="0" spc="-220" dirty="0">
                <a:latin typeface="Times New Roman"/>
                <a:cs typeface="Times New Roman"/>
              </a:rPr>
              <a:t> </a:t>
            </a:r>
            <a:r>
              <a:rPr sz="1800" b="0" dirty="0">
                <a:latin typeface="Times New Roman"/>
                <a:cs typeface="Times New Roman"/>
              </a:rPr>
              <a:t>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88304" y="2005710"/>
            <a:ext cx="12147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Times New Roman"/>
                <a:cs typeface="Times New Roman"/>
              </a:rPr>
              <a:t>RA </a:t>
            </a: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b="1" dirty="0">
                <a:latin typeface="Times New Roman"/>
                <a:cs typeface="Times New Roman"/>
              </a:rPr>
              <a:t>500</a:t>
            </a:r>
            <a:r>
              <a:rPr sz="1800" b="1" spc="-18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kg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95775" y="2554351"/>
            <a:ext cx="2326640" cy="2664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Symbol"/>
                <a:cs typeface="Symbol"/>
              </a:rPr>
              <a:t></a:t>
            </a:r>
            <a:r>
              <a:rPr sz="1800" b="1" dirty="0">
                <a:latin typeface="Arial"/>
                <a:cs typeface="Arial"/>
              </a:rPr>
              <a:t>M = </a:t>
            </a:r>
            <a:r>
              <a:rPr sz="1800" b="1" spc="-5" dirty="0">
                <a:latin typeface="Arial"/>
                <a:cs typeface="Arial"/>
              </a:rPr>
              <a:t>0</a:t>
            </a:r>
            <a:r>
              <a:rPr sz="1800" b="1" spc="355" dirty="0">
                <a:latin typeface="Arial"/>
                <a:cs typeface="Arial"/>
              </a:rPr>
              <a:t> </a:t>
            </a:r>
            <a:r>
              <a:rPr sz="1800" dirty="0">
                <a:latin typeface="Wingdings"/>
                <a:cs typeface="Wingdings"/>
              </a:rPr>
              <a:t></a:t>
            </a:r>
            <a:endParaRPr sz="18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6350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Times New Roman"/>
                <a:cs typeface="Times New Roman"/>
              </a:rPr>
              <a:t>MA </a:t>
            </a: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spc="-5" dirty="0">
                <a:latin typeface="Times New Roman"/>
                <a:cs typeface="Times New Roman"/>
              </a:rPr>
              <a:t>P</a:t>
            </a:r>
            <a:r>
              <a:rPr sz="1800" spc="-7" baseline="-25462" dirty="0">
                <a:latin typeface="Times New Roman"/>
                <a:cs typeface="Times New Roman"/>
              </a:rPr>
              <a:t>1</a:t>
            </a:r>
            <a:r>
              <a:rPr sz="1800" spc="-5" dirty="0">
                <a:latin typeface="Times New Roman"/>
                <a:cs typeface="Times New Roman"/>
              </a:rPr>
              <a:t>. </a:t>
            </a:r>
            <a:r>
              <a:rPr sz="1800" dirty="0">
                <a:latin typeface="Times New Roman"/>
                <a:cs typeface="Times New Roman"/>
              </a:rPr>
              <a:t>0,5. 5 + </a:t>
            </a:r>
            <a:r>
              <a:rPr sz="1800" spc="-5" dirty="0">
                <a:latin typeface="Times New Roman"/>
                <a:cs typeface="Times New Roman"/>
              </a:rPr>
              <a:t>P</a:t>
            </a:r>
            <a:r>
              <a:rPr sz="1800" spc="-7" baseline="-25462" dirty="0">
                <a:latin typeface="Times New Roman"/>
                <a:cs typeface="Times New Roman"/>
              </a:rPr>
              <a:t>2</a:t>
            </a:r>
            <a:r>
              <a:rPr sz="1800" spc="-5" dirty="0">
                <a:latin typeface="Times New Roman"/>
                <a:cs typeface="Times New Roman"/>
              </a:rPr>
              <a:t>.</a:t>
            </a:r>
            <a:r>
              <a:rPr sz="1800" spc="-1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 marL="51879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= 200. 2,5 + 300.</a:t>
            </a:r>
            <a:r>
              <a:rPr sz="1800" spc="-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</a:t>
            </a:r>
            <a:endParaRPr sz="1800">
              <a:latin typeface="Times New Roman"/>
              <a:cs typeface="Times New Roman"/>
            </a:endParaRPr>
          </a:p>
          <a:p>
            <a:pPr marL="51879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b="1" dirty="0">
                <a:latin typeface="Times New Roman"/>
                <a:cs typeface="Times New Roman"/>
              </a:rPr>
              <a:t>2000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kgm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88900">
              <a:lnSpc>
                <a:spcPct val="100000"/>
              </a:lnSpc>
              <a:spcBef>
                <a:spcPts val="1190"/>
              </a:spcBef>
            </a:pPr>
            <a:r>
              <a:rPr sz="1800" spc="-5" dirty="0">
                <a:latin typeface="Times New Roman"/>
                <a:cs typeface="Times New Roman"/>
              </a:rPr>
              <a:t>MB =P</a:t>
            </a:r>
            <a:r>
              <a:rPr sz="1800" spc="-7" baseline="-25462" dirty="0">
                <a:latin typeface="Times New Roman"/>
                <a:cs typeface="Times New Roman"/>
              </a:rPr>
              <a:t>1</a:t>
            </a:r>
            <a:r>
              <a:rPr sz="1800" spc="-5" dirty="0">
                <a:latin typeface="Times New Roman"/>
                <a:cs typeface="Times New Roman"/>
              </a:rPr>
              <a:t>. </a:t>
            </a:r>
            <a:r>
              <a:rPr sz="1800" dirty="0">
                <a:latin typeface="Times New Roman"/>
                <a:cs typeface="Times New Roman"/>
              </a:rPr>
              <a:t>0+ </a:t>
            </a:r>
            <a:r>
              <a:rPr sz="1800" spc="-5" dirty="0">
                <a:latin typeface="Times New Roman"/>
                <a:cs typeface="Times New Roman"/>
              </a:rPr>
              <a:t>P</a:t>
            </a:r>
            <a:r>
              <a:rPr sz="1800" spc="-7" baseline="-25462" dirty="0">
                <a:latin typeface="Times New Roman"/>
                <a:cs typeface="Times New Roman"/>
              </a:rPr>
              <a:t>2</a:t>
            </a:r>
            <a:r>
              <a:rPr sz="1800" spc="-5" dirty="0">
                <a:latin typeface="Times New Roman"/>
                <a:cs typeface="Times New Roman"/>
              </a:rPr>
              <a:t>.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2,5</a:t>
            </a:r>
            <a:endParaRPr sz="1800">
              <a:latin typeface="Times New Roman"/>
              <a:cs typeface="Times New Roman"/>
            </a:endParaRPr>
          </a:p>
          <a:p>
            <a:pPr marL="54419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= 200. 0+ 300.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2,5</a:t>
            </a:r>
            <a:endParaRPr sz="1800">
              <a:latin typeface="Times New Roman"/>
              <a:cs typeface="Times New Roman"/>
            </a:endParaRPr>
          </a:p>
          <a:p>
            <a:pPr marL="544195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latin typeface="Times New Roman"/>
                <a:cs typeface="Times New Roman"/>
              </a:rPr>
              <a:t>= </a:t>
            </a:r>
            <a:r>
              <a:rPr sz="1800" b="1" spc="-5" dirty="0">
                <a:latin typeface="Times New Roman"/>
                <a:cs typeface="Times New Roman"/>
              </a:rPr>
              <a:t>750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kgm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354" y="1600200"/>
            <a:ext cx="680440" cy="457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84454" y="1655445"/>
            <a:ext cx="291465" cy="531495"/>
          </a:xfrm>
          <a:custGeom>
            <a:avLst/>
            <a:gdLst/>
            <a:ahLst/>
            <a:cxnLst/>
            <a:rect l="l" t="t" r="r" b="b"/>
            <a:pathLst>
              <a:path w="291465" h="531494">
                <a:moveTo>
                  <a:pt x="117335" y="0"/>
                </a:moveTo>
                <a:lnTo>
                  <a:pt x="129590" y="25145"/>
                </a:lnTo>
                <a:lnTo>
                  <a:pt x="93230" y="57736"/>
                </a:lnTo>
                <a:lnTo>
                  <a:pt x="62242" y="94313"/>
                </a:lnTo>
                <a:lnTo>
                  <a:pt x="37025" y="134143"/>
                </a:lnTo>
                <a:lnTo>
                  <a:pt x="17979" y="176492"/>
                </a:lnTo>
                <a:lnTo>
                  <a:pt x="5504" y="220626"/>
                </a:lnTo>
                <a:lnTo>
                  <a:pt x="0" y="265810"/>
                </a:lnTo>
                <a:lnTo>
                  <a:pt x="1996" y="312415"/>
                </a:lnTo>
                <a:lnTo>
                  <a:pt x="11567" y="356007"/>
                </a:lnTo>
                <a:lnTo>
                  <a:pt x="28116" y="396042"/>
                </a:lnTo>
                <a:lnTo>
                  <a:pt x="51047" y="431975"/>
                </a:lnTo>
                <a:lnTo>
                  <a:pt x="79767" y="463264"/>
                </a:lnTo>
                <a:lnTo>
                  <a:pt x="113678" y="489363"/>
                </a:lnTo>
                <a:lnTo>
                  <a:pt x="152185" y="509729"/>
                </a:lnTo>
                <a:lnTo>
                  <a:pt x="194694" y="523818"/>
                </a:lnTo>
                <a:lnTo>
                  <a:pt x="240607" y="531085"/>
                </a:lnTo>
                <a:lnTo>
                  <a:pt x="289331" y="530987"/>
                </a:lnTo>
                <a:lnTo>
                  <a:pt x="291211" y="485520"/>
                </a:lnTo>
                <a:lnTo>
                  <a:pt x="233943" y="485110"/>
                </a:lnTo>
                <a:lnTo>
                  <a:pt x="180740" y="472519"/>
                </a:lnTo>
                <a:lnTo>
                  <a:pt x="133537" y="448427"/>
                </a:lnTo>
                <a:lnTo>
                  <a:pt x="94272" y="413512"/>
                </a:lnTo>
                <a:lnTo>
                  <a:pt x="70385" y="379290"/>
                </a:lnTo>
                <a:lnTo>
                  <a:pt x="54383" y="341710"/>
                </a:lnTo>
                <a:lnTo>
                  <a:pt x="46108" y="301747"/>
                </a:lnTo>
                <a:lnTo>
                  <a:pt x="45402" y="260379"/>
                </a:lnTo>
                <a:lnTo>
                  <a:pt x="52109" y="218584"/>
                </a:lnTo>
                <a:lnTo>
                  <a:pt x="66070" y="177339"/>
                </a:lnTo>
                <a:lnTo>
                  <a:pt x="87129" y="137620"/>
                </a:lnTo>
                <a:lnTo>
                  <a:pt x="115128" y="100407"/>
                </a:lnTo>
                <a:lnTo>
                  <a:pt x="149910" y="66675"/>
                </a:lnTo>
                <a:lnTo>
                  <a:pt x="170796" y="66675"/>
                </a:lnTo>
                <a:lnTo>
                  <a:pt x="189496" y="12700"/>
                </a:lnTo>
                <a:lnTo>
                  <a:pt x="117335" y="0"/>
                </a:lnTo>
                <a:close/>
              </a:path>
              <a:path w="291465" h="531494">
                <a:moveTo>
                  <a:pt x="170796" y="66675"/>
                </a:moveTo>
                <a:lnTo>
                  <a:pt x="149910" y="66675"/>
                </a:lnTo>
                <a:lnTo>
                  <a:pt x="162128" y="91693"/>
                </a:lnTo>
                <a:lnTo>
                  <a:pt x="170796" y="666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84454" y="1655445"/>
            <a:ext cx="291465" cy="531495"/>
          </a:xfrm>
          <a:custGeom>
            <a:avLst/>
            <a:gdLst/>
            <a:ahLst/>
            <a:cxnLst/>
            <a:rect l="l" t="t" r="r" b="b"/>
            <a:pathLst>
              <a:path w="291465" h="531494">
                <a:moveTo>
                  <a:pt x="289331" y="530987"/>
                </a:moveTo>
                <a:lnTo>
                  <a:pt x="240607" y="531085"/>
                </a:lnTo>
                <a:lnTo>
                  <a:pt x="194694" y="523818"/>
                </a:lnTo>
                <a:lnTo>
                  <a:pt x="152185" y="509729"/>
                </a:lnTo>
                <a:lnTo>
                  <a:pt x="113678" y="489363"/>
                </a:lnTo>
                <a:lnTo>
                  <a:pt x="79767" y="463264"/>
                </a:lnTo>
                <a:lnTo>
                  <a:pt x="51047" y="431975"/>
                </a:lnTo>
                <a:lnTo>
                  <a:pt x="28116" y="396042"/>
                </a:lnTo>
                <a:lnTo>
                  <a:pt x="11567" y="356007"/>
                </a:lnTo>
                <a:lnTo>
                  <a:pt x="1996" y="312415"/>
                </a:lnTo>
                <a:lnTo>
                  <a:pt x="0" y="265810"/>
                </a:lnTo>
                <a:lnTo>
                  <a:pt x="5504" y="220626"/>
                </a:lnTo>
                <a:lnTo>
                  <a:pt x="17979" y="176492"/>
                </a:lnTo>
                <a:lnTo>
                  <a:pt x="37025" y="134143"/>
                </a:lnTo>
                <a:lnTo>
                  <a:pt x="62242" y="94313"/>
                </a:lnTo>
                <a:lnTo>
                  <a:pt x="93230" y="57736"/>
                </a:lnTo>
                <a:lnTo>
                  <a:pt x="129590" y="25145"/>
                </a:lnTo>
                <a:lnTo>
                  <a:pt x="117335" y="0"/>
                </a:lnTo>
                <a:lnTo>
                  <a:pt x="189496" y="12700"/>
                </a:lnTo>
                <a:lnTo>
                  <a:pt x="162128" y="91693"/>
                </a:lnTo>
                <a:lnTo>
                  <a:pt x="149910" y="66675"/>
                </a:lnTo>
                <a:lnTo>
                  <a:pt x="115128" y="100407"/>
                </a:lnTo>
                <a:lnTo>
                  <a:pt x="87129" y="137620"/>
                </a:lnTo>
                <a:lnTo>
                  <a:pt x="66070" y="177339"/>
                </a:lnTo>
                <a:lnTo>
                  <a:pt x="52109" y="218584"/>
                </a:lnTo>
                <a:lnTo>
                  <a:pt x="45402" y="260379"/>
                </a:lnTo>
                <a:lnTo>
                  <a:pt x="46108" y="301747"/>
                </a:lnTo>
                <a:lnTo>
                  <a:pt x="54383" y="341710"/>
                </a:lnTo>
                <a:lnTo>
                  <a:pt x="70385" y="379290"/>
                </a:lnTo>
                <a:lnTo>
                  <a:pt x="94272" y="413512"/>
                </a:lnTo>
                <a:lnTo>
                  <a:pt x="133537" y="448427"/>
                </a:lnTo>
                <a:lnTo>
                  <a:pt x="180740" y="472519"/>
                </a:lnTo>
                <a:lnTo>
                  <a:pt x="233943" y="485110"/>
                </a:lnTo>
                <a:lnTo>
                  <a:pt x="291211" y="485520"/>
                </a:lnTo>
                <a:lnTo>
                  <a:pt x="289331" y="530987"/>
                </a:lnTo>
                <a:close/>
              </a:path>
            </a:pathLst>
          </a:custGeom>
          <a:ln w="12700">
            <a:solidFill>
              <a:srgbClr val="0073A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8739" y="2010536"/>
            <a:ext cx="340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Constantia"/>
                <a:cs typeface="Constantia"/>
              </a:rPr>
              <a:t>M</a:t>
            </a:r>
            <a:r>
              <a:rPr sz="1200" b="1" dirty="0">
                <a:latin typeface="Constantia"/>
                <a:cs typeface="Constantia"/>
              </a:rPr>
              <a:t>A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233883" y="4114800"/>
            <a:ext cx="3652266" cy="2209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33883" y="2667000"/>
            <a:ext cx="3576066" cy="14478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2700">
            <a:solidFill>
              <a:srgbClr val="9FB8C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l" t="t" r="r" b="b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ln w="12700">
            <a:solidFill>
              <a:srgbClr val="9FB8CD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4025" y="6432550"/>
            <a:ext cx="120650" cy="190500"/>
          </a:xfrm>
          <a:custGeom>
            <a:avLst/>
            <a:gdLst/>
            <a:ahLst/>
            <a:cxnLst/>
            <a:rect l="l" t="t" r="r" b="b"/>
            <a:pathLst>
              <a:path w="120650" h="190500">
                <a:moveTo>
                  <a:pt x="0" y="0"/>
                </a:moveTo>
                <a:lnTo>
                  <a:pt x="0" y="190500"/>
                </a:lnTo>
                <a:lnTo>
                  <a:pt x="120650" y="95250"/>
                </a:lnTo>
                <a:lnTo>
                  <a:pt x="0" y="0"/>
                </a:lnTo>
                <a:close/>
              </a:path>
            </a:pathLst>
          </a:custGeom>
          <a:solidFill>
            <a:srgbClr val="9FB8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34022" y="618108"/>
            <a:ext cx="3652139" cy="18964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069079" y="691895"/>
            <a:ext cx="4511039" cy="676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44696" y="685800"/>
            <a:ext cx="4239767" cy="6278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14800" y="712851"/>
            <a:ext cx="4419600" cy="5842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114800" y="712851"/>
            <a:ext cx="4419600" cy="584200"/>
          </a:xfrm>
          <a:custGeom>
            <a:avLst/>
            <a:gdLst/>
            <a:ahLst/>
            <a:cxnLst/>
            <a:rect l="l" t="t" r="r" b="b"/>
            <a:pathLst>
              <a:path w="4419600" h="584200">
                <a:moveTo>
                  <a:pt x="0" y="584200"/>
                </a:moveTo>
                <a:lnTo>
                  <a:pt x="4419600" y="584200"/>
                </a:lnTo>
                <a:lnTo>
                  <a:pt x="4419600" y="0"/>
                </a:lnTo>
                <a:lnTo>
                  <a:pt x="0" y="0"/>
                </a:lnTo>
                <a:lnTo>
                  <a:pt x="0" y="584200"/>
                </a:lnTo>
                <a:close/>
              </a:path>
            </a:pathLst>
          </a:custGeom>
          <a:ln w="12700">
            <a:solidFill>
              <a:srgbClr val="9FB8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121150" y="743788"/>
            <a:ext cx="4406900" cy="5118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5725">
              <a:lnSpc>
                <a:spcPts val="1914"/>
              </a:lnSpc>
              <a:spcBef>
                <a:spcPts val="95"/>
              </a:spcBef>
            </a:pPr>
            <a:r>
              <a:rPr sz="1600" b="1" spc="-5" dirty="0">
                <a:latin typeface="Arial"/>
                <a:cs typeface="Arial"/>
              </a:rPr>
              <a:t>2) </a:t>
            </a:r>
            <a:r>
              <a:rPr sz="1600" b="1" spc="-10" dirty="0">
                <a:latin typeface="Arial"/>
                <a:cs typeface="Arial"/>
              </a:rPr>
              <a:t>Gambar </a:t>
            </a:r>
            <a:r>
              <a:rPr sz="1600" b="1" spc="-5" dirty="0">
                <a:latin typeface="Arial"/>
                <a:cs typeface="Arial"/>
              </a:rPr>
              <a:t>bidang momen, </a:t>
            </a:r>
            <a:r>
              <a:rPr sz="1600" b="1" spc="-15" dirty="0">
                <a:latin typeface="Arial"/>
                <a:cs typeface="Arial"/>
              </a:rPr>
              <a:t>gaya</a:t>
            </a:r>
            <a:r>
              <a:rPr sz="1600" b="1" spc="13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lintang.</a:t>
            </a:r>
            <a:endParaRPr sz="1600">
              <a:latin typeface="Arial"/>
              <a:cs typeface="Arial"/>
            </a:endParaRPr>
          </a:p>
          <a:p>
            <a:pPr marL="426720">
              <a:lnSpc>
                <a:spcPts val="1914"/>
              </a:lnSpc>
            </a:pPr>
            <a:r>
              <a:rPr sz="1600" b="1" spc="-5" dirty="0">
                <a:latin typeface="Arial"/>
                <a:cs typeface="Arial"/>
              </a:rPr>
              <a:t>W = 1000</a:t>
            </a:r>
            <a:r>
              <a:rPr sz="1600" b="1" spc="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Kg/m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46575" y="1470482"/>
            <a:ext cx="13373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5" dirty="0">
                <a:latin typeface="Symbol"/>
                <a:cs typeface="Symbol"/>
              </a:rPr>
              <a:t></a:t>
            </a:r>
            <a:r>
              <a:rPr sz="1500" spc="-5" dirty="0">
                <a:latin typeface="Arial"/>
                <a:cs typeface="Arial"/>
              </a:rPr>
              <a:t>V </a:t>
            </a:r>
            <a:r>
              <a:rPr sz="1500" dirty="0">
                <a:latin typeface="Arial"/>
                <a:cs typeface="Arial"/>
              </a:rPr>
              <a:t>= 0</a:t>
            </a:r>
            <a:r>
              <a:rPr sz="1500" spc="285" dirty="0">
                <a:latin typeface="Arial"/>
                <a:cs typeface="Arial"/>
              </a:rPr>
              <a:t> </a:t>
            </a:r>
            <a:r>
              <a:rPr sz="1500" dirty="0">
                <a:latin typeface="Wingdings"/>
                <a:cs typeface="Wingdings"/>
              </a:rPr>
              <a:t></a:t>
            </a:r>
            <a:endParaRPr sz="15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RA </a:t>
            </a:r>
            <a:r>
              <a:rPr sz="1500" dirty="0">
                <a:latin typeface="Times New Roman"/>
                <a:cs typeface="Times New Roman"/>
              </a:rPr>
              <a:t>– </a:t>
            </a:r>
            <a:r>
              <a:rPr sz="1500" spc="-70" dirty="0">
                <a:latin typeface="Times New Roman"/>
                <a:cs typeface="Times New Roman"/>
              </a:rPr>
              <a:t>W. </a:t>
            </a:r>
            <a:r>
              <a:rPr sz="1500" dirty="0">
                <a:latin typeface="Times New Roman"/>
                <a:cs typeface="Times New Roman"/>
              </a:rPr>
              <a:t>5 =</a:t>
            </a:r>
            <a:r>
              <a:rPr sz="1500" spc="-1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0</a:t>
            </a: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RA </a:t>
            </a:r>
            <a:r>
              <a:rPr sz="1500" dirty="0">
                <a:latin typeface="Times New Roman"/>
                <a:cs typeface="Times New Roman"/>
              </a:rPr>
              <a:t>– 1000. 5 =</a:t>
            </a:r>
            <a:r>
              <a:rPr sz="1500" spc="-2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0  </a:t>
            </a:r>
            <a:r>
              <a:rPr sz="1500" spc="-5" dirty="0">
                <a:latin typeface="Times New Roman"/>
                <a:cs typeface="Times New Roman"/>
              </a:rPr>
              <a:t>RA </a:t>
            </a:r>
            <a:r>
              <a:rPr sz="1500" dirty="0">
                <a:latin typeface="Times New Roman"/>
                <a:cs typeface="Times New Roman"/>
              </a:rPr>
              <a:t>= </a:t>
            </a:r>
            <a:r>
              <a:rPr sz="1500" b="1" dirty="0">
                <a:latin typeface="Times New Roman"/>
                <a:cs typeface="Times New Roman"/>
              </a:rPr>
              <a:t>5000</a:t>
            </a:r>
            <a:r>
              <a:rPr sz="1500" b="1" spc="-135" dirty="0">
                <a:latin typeface="Times New Roman"/>
                <a:cs typeface="Times New Roman"/>
              </a:rPr>
              <a:t> </a:t>
            </a:r>
            <a:r>
              <a:rPr sz="1500" b="1" spc="-15" dirty="0">
                <a:latin typeface="Times New Roman"/>
                <a:cs typeface="Times New Roman"/>
              </a:rPr>
              <a:t>kg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21175" y="2613786"/>
            <a:ext cx="161099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Symbol"/>
                <a:cs typeface="Symbol"/>
              </a:rPr>
              <a:t></a:t>
            </a:r>
            <a:r>
              <a:rPr sz="1500" dirty="0">
                <a:latin typeface="Arial"/>
                <a:cs typeface="Arial"/>
              </a:rPr>
              <a:t>M = </a:t>
            </a:r>
            <a:r>
              <a:rPr sz="1500" spc="-5" dirty="0">
                <a:latin typeface="Arial"/>
                <a:cs typeface="Arial"/>
              </a:rPr>
              <a:t>0</a:t>
            </a:r>
            <a:r>
              <a:rPr sz="1500" spc="290" dirty="0">
                <a:latin typeface="Arial"/>
                <a:cs typeface="Arial"/>
              </a:rPr>
              <a:t> </a:t>
            </a:r>
            <a:r>
              <a:rPr sz="1500" dirty="0">
                <a:latin typeface="Wingdings"/>
                <a:cs typeface="Wingdings"/>
              </a:rPr>
              <a:t></a:t>
            </a:r>
            <a:endParaRPr sz="1500">
              <a:latin typeface="Wingdings"/>
              <a:cs typeface="Wingdings"/>
            </a:endParaRPr>
          </a:p>
          <a:p>
            <a:pPr marL="38100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MA = 0,5 </a:t>
            </a:r>
            <a:r>
              <a:rPr sz="1500" spc="-70" dirty="0">
                <a:latin typeface="Times New Roman"/>
                <a:cs typeface="Times New Roman"/>
              </a:rPr>
              <a:t>W.</a:t>
            </a:r>
            <a:r>
              <a:rPr sz="1500" spc="-1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5</a:t>
            </a:r>
            <a:r>
              <a:rPr sz="1500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41719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0,5. 1000.</a:t>
            </a:r>
            <a:r>
              <a:rPr sz="1500" spc="-10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25</a:t>
            </a:r>
            <a:endParaRPr sz="1500">
              <a:latin typeface="Times New Roman"/>
              <a:cs typeface="Times New Roman"/>
            </a:endParaRPr>
          </a:p>
          <a:p>
            <a:pPr marL="41719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</a:t>
            </a:r>
            <a:r>
              <a:rPr sz="1500" b="1" dirty="0">
                <a:latin typeface="Times New Roman"/>
                <a:cs typeface="Times New Roman"/>
              </a:rPr>
              <a:t>12500</a:t>
            </a:r>
            <a:r>
              <a:rPr sz="1500" b="1" spc="-55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kgm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21175" y="3757041"/>
            <a:ext cx="159067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x = 1 m </a:t>
            </a:r>
            <a:r>
              <a:rPr sz="1500" spc="-5" dirty="0">
                <a:latin typeface="Times New Roman"/>
                <a:cs typeface="Times New Roman"/>
              </a:rPr>
              <a:t>(dari B)</a:t>
            </a:r>
            <a:r>
              <a:rPr sz="1500" spc="2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Wingdings"/>
                <a:cs typeface="Wingdings"/>
              </a:rPr>
              <a:t></a:t>
            </a:r>
            <a:endParaRPr sz="1500">
              <a:latin typeface="Wingdings"/>
              <a:cs typeface="Wingdings"/>
            </a:endParaRPr>
          </a:p>
          <a:p>
            <a:pPr marL="381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Mx </a:t>
            </a:r>
            <a:r>
              <a:rPr sz="1500" dirty="0">
                <a:latin typeface="Times New Roman"/>
                <a:cs typeface="Times New Roman"/>
              </a:rPr>
              <a:t>= 0,5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Wx</a:t>
            </a:r>
            <a:r>
              <a:rPr sz="1500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0,5. 1000.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r>
              <a:rPr sz="1500" spc="7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</a:t>
            </a:r>
            <a:r>
              <a:rPr sz="1500" b="1" dirty="0">
                <a:latin typeface="Times New Roman"/>
                <a:cs typeface="Times New Roman"/>
              </a:rPr>
              <a:t>500</a:t>
            </a:r>
            <a:r>
              <a:rPr sz="1500" b="1" spc="-3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kgm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31229" y="3255009"/>
            <a:ext cx="15906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x = 2 m </a:t>
            </a:r>
            <a:r>
              <a:rPr sz="1500" spc="-5" dirty="0">
                <a:latin typeface="Times New Roman"/>
                <a:cs typeface="Times New Roman"/>
              </a:rPr>
              <a:t>(dari B)</a:t>
            </a:r>
            <a:r>
              <a:rPr sz="1500" spc="2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Wingdings"/>
                <a:cs typeface="Wingdings"/>
              </a:rPr>
              <a:t></a:t>
            </a:r>
            <a:endParaRPr sz="1500">
              <a:latin typeface="Wingdings"/>
              <a:cs typeface="Wingdings"/>
            </a:endParaRPr>
          </a:p>
          <a:p>
            <a:pPr marL="381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Mx </a:t>
            </a:r>
            <a:r>
              <a:rPr sz="1500" dirty="0">
                <a:latin typeface="Times New Roman"/>
                <a:cs typeface="Times New Roman"/>
              </a:rPr>
              <a:t>= 0,5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Wx</a:t>
            </a:r>
            <a:r>
              <a:rPr sz="1500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0,5. 1000.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2</a:t>
            </a:r>
            <a:r>
              <a:rPr sz="1500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</a:t>
            </a:r>
            <a:r>
              <a:rPr sz="1500" b="1" dirty="0">
                <a:latin typeface="Times New Roman"/>
                <a:cs typeface="Times New Roman"/>
              </a:rPr>
              <a:t>2000</a:t>
            </a:r>
            <a:r>
              <a:rPr sz="1500" b="1" spc="-5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kgm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531229" y="4398391"/>
            <a:ext cx="159067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x = 3 m </a:t>
            </a:r>
            <a:r>
              <a:rPr sz="1500" spc="-5" dirty="0">
                <a:latin typeface="Times New Roman"/>
                <a:cs typeface="Times New Roman"/>
              </a:rPr>
              <a:t>(dari B)</a:t>
            </a:r>
            <a:r>
              <a:rPr sz="1500" spc="2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Wingdings"/>
                <a:cs typeface="Wingdings"/>
              </a:rPr>
              <a:t></a:t>
            </a:r>
            <a:endParaRPr sz="1500">
              <a:latin typeface="Wingdings"/>
              <a:cs typeface="Wingdings"/>
            </a:endParaRPr>
          </a:p>
          <a:p>
            <a:pPr marL="381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Mx </a:t>
            </a:r>
            <a:r>
              <a:rPr sz="1500" dirty="0">
                <a:latin typeface="Times New Roman"/>
                <a:cs typeface="Times New Roman"/>
              </a:rPr>
              <a:t>= 0,5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Wx</a:t>
            </a:r>
            <a:r>
              <a:rPr sz="1500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0,5. 1000.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3</a:t>
            </a:r>
            <a:r>
              <a:rPr sz="1500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</a:t>
            </a:r>
            <a:r>
              <a:rPr sz="1500" b="1" dirty="0">
                <a:latin typeface="Times New Roman"/>
                <a:cs typeface="Times New Roman"/>
              </a:rPr>
              <a:t>4500</a:t>
            </a:r>
            <a:r>
              <a:rPr sz="1500" b="1" spc="-5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kgm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31229" y="5541365"/>
            <a:ext cx="159131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500" dirty="0">
                <a:latin typeface="Times New Roman"/>
                <a:cs typeface="Times New Roman"/>
              </a:rPr>
              <a:t>x = 4 m </a:t>
            </a:r>
            <a:r>
              <a:rPr sz="1500" spc="-5" dirty="0">
                <a:latin typeface="Times New Roman"/>
                <a:cs typeface="Times New Roman"/>
              </a:rPr>
              <a:t>(dari B)</a:t>
            </a:r>
            <a:r>
              <a:rPr sz="1500" spc="2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Wingdings"/>
                <a:cs typeface="Wingdings"/>
              </a:rPr>
              <a:t></a:t>
            </a:r>
            <a:endParaRPr sz="1500">
              <a:latin typeface="Wingdings"/>
              <a:cs typeface="Wingdings"/>
            </a:endParaRPr>
          </a:p>
          <a:p>
            <a:pPr marL="381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Mx </a:t>
            </a:r>
            <a:r>
              <a:rPr sz="1500" dirty="0">
                <a:latin typeface="Times New Roman"/>
                <a:cs typeface="Times New Roman"/>
              </a:rPr>
              <a:t>= 0,5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Wx</a:t>
            </a:r>
            <a:r>
              <a:rPr sz="1500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0,5. 1000.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4</a:t>
            </a:r>
            <a:r>
              <a:rPr sz="1500" baseline="25000" dirty="0">
                <a:latin typeface="Times New Roman"/>
                <a:cs typeface="Times New Roman"/>
              </a:rPr>
              <a:t>2</a:t>
            </a:r>
            <a:endParaRPr sz="1500" baseline="25000">
              <a:latin typeface="Times New Roman"/>
              <a:cs typeface="Times New Roman"/>
            </a:endParaRPr>
          </a:p>
          <a:p>
            <a:pPr marL="37020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= </a:t>
            </a:r>
            <a:r>
              <a:rPr sz="1500" b="1" dirty="0">
                <a:latin typeface="Times New Roman"/>
                <a:cs typeface="Times New Roman"/>
              </a:rPr>
              <a:t>8000</a:t>
            </a:r>
            <a:r>
              <a:rPr sz="1500" b="1" spc="-5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kgm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234022" y="3581336"/>
            <a:ext cx="3728339" cy="291947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34022" y="2514600"/>
            <a:ext cx="3652139" cy="10668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354" y="1524000"/>
            <a:ext cx="680440" cy="4572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4454" y="1579244"/>
            <a:ext cx="291465" cy="531495"/>
          </a:xfrm>
          <a:custGeom>
            <a:avLst/>
            <a:gdLst/>
            <a:ahLst/>
            <a:cxnLst/>
            <a:rect l="l" t="t" r="r" b="b"/>
            <a:pathLst>
              <a:path w="291465" h="531494">
                <a:moveTo>
                  <a:pt x="117335" y="0"/>
                </a:moveTo>
                <a:lnTo>
                  <a:pt x="129590" y="25145"/>
                </a:lnTo>
                <a:lnTo>
                  <a:pt x="93230" y="57736"/>
                </a:lnTo>
                <a:lnTo>
                  <a:pt x="62242" y="94313"/>
                </a:lnTo>
                <a:lnTo>
                  <a:pt x="37025" y="134143"/>
                </a:lnTo>
                <a:lnTo>
                  <a:pt x="17979" y="176492"/>
                </a:lnTo>
                <a:lnTo>
                  <a:pt x="5504" y="220626"/>
                </a:lnTo>
                <a:lnTo>
                  <a:pt x="0" y="265810"/>
                </a:lnTo>
                <a:lnTo>
                  <a:pt x="1996" y="312415"/>
                </a:lnTo>
                <a:lnTo>
                  <a:pt x="11567" y="356007"/>
                </a:lnTo>
                <a:lnTo>
                  <a:pt x="28116" y="396042"/>
                </a:lnTo>
                <a:lnTo>
                  <a:pt x="51047" y="431975"/>
                </a:lnTo>
                <a:lnTo>
                  <a:pt x="79767" y="463264"/>
                </a:lnTo>
                <a:lnTo>
                  <a:pt x="113678" y="489363"/>
                </a:lnTo>
                <a:lnTo>
                  <a:pt x="152185" y="509729"/>
                </a:lnTo>
                <a:lnTo>
                  <a:pt x="194694" y="523818"/>
                </a:lnTo>
                <a:lnTo>
                  <a:pt x="240607" y="531085"/>
                </a:lnTo>
                <a:lnTo>
                  <a:pt x="289331" y="530987"/>
                </a:lnTo>
                <a:lnTo>
                  <a:pt x="291211" y="485520"/>
                </a:lnTo>
                <a:lnTo>
                  <a:pt x="233943" y="485110"/>
                </a:lnTo>
                <a:lnTo>
                  <a:pt x="180740" y="472519"/>
                </a:lnTo>
                <a:lnTo>
                  <a:pt x="133537" y="448427"/>
                </a:lnTo>
                <a:lnTo>
                  <a:pt x="94272" y="413512"/>
                </a:lnTo>
                <a:lnTo>
                  <a:pt x="70385" y="379290"/>
                </a:lnTo>
                <a:lnTo>
                  <a:pt x="54383" y="341710"/>
                </a:lnTo>
                <a:lnTo>
                  <a:pt x="46108" y="301747"/>
                </a:lnTo>
                <a:lnTo>
                  <a:pt x="45402" y="260379"/>
                </a:lnTo>
                <a:lnTo>
                  <a:pt x="52109" y="218584"/>
                </a:lnTo>
                <a:lnTo>
                  <a:pt x="66070" y="177339"/>
                </a:lnTo>
                <a:lnTo>
                  <a:pt x="87129" y="137620"/>
                </a:lnTo>
                <a:lnTo>
                  <a:pt x="115128" y="100407"/>
                </a:lnTo>
                <a:lnTo>
                  <a:pt x="149910" y="66675"/>
                </a:lnTo>
                <a:lnTo>
                  <a:pt x="170796" y="66675"/>
                </a:lnTo>
                <a:lnTo>
                  <a:pt x="189496" y="12700"/>
                </a:lnTo>
                <a:lnTo>
                  <a:pt x="117335" y="0"/>
                </a:lnTo>
                <a:close/>
              </a:path>
              <a:path w="291465" h="531494">
                <a:moveTo>
                  <a:pt x="170796" y="66675"/>
                </a:moveTo>
                <a:lnTo>
                  <a:pt x="149910" y="66675"/>
                </a:lnTo>
                <a:lnTo>
                  <a:pt x="162128" y="91693"/>
                </a:lnTo>
                <a:lnTo>
                  <a:pt x="170796" y="666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84454" y="1579244"/>
            <a:ext cx="291465" cy="531495"/>
          </a:xfrm>
          <a:custGeom>
            <a:avLst/>
            <a:gdLst/>
            <a:ahLst/>
            <a:cxnLst/>
            <a:rect l="l" t="t" r="r" b="b"/>
            <a:pathLst>
              <a:path w="291465" h="531494">
                <a:moveTo>
                  <a:pt x="289331" y="530987"/>
                </a:moveTo>
                <a:lnTo>
                  <a:pt x="240607" y="531085"/>
                </a:lnTo>
                <a:lnTo>
                  <a:pt x="194694" y="523818"/>
                </a:lnTo>
                <a:lnTo>
                  <a:pt x="152185" y="509729"/>
                </a:lnTo>
                <a:lnTo>
                  <a:pt x="113678" y="489363"/>
                </a:lnTo>
                <a:lnTo>
                  <a:pt x="79767" y="463264"/>
                </a:lnTo>
                <a:lnTo>
                  <a:pt x="51047" y="431975"/>
                </a:lnTo>
                <a:lnTo>
                  <a:pt x="28116" y="396042"/>
                </a:lnTo>
                <a:lnTo>
                  <a:pt x="11567" y="356007"/>
                </a:lnTo>
                <a:lnTo>
                  <a:pt x="1996" y="312415"/>
                </a:lnTo>
                <a:lnTo>
                  <a:pt x="0" y="265810"/>
                </a:lnTo>
                <a:lnTo>
                  <a:pt x="5504" y="220626"/>
                </a:lnTo>
                <a:lnTo>
                  <a:pt x="17979" y="176492"/>
                </a:lnTo>
                <a:lnTo>
                  <a:pt x="37025" y="134143"/>
                </a:lnTo>
                <a:lnTo>
                  <a:pt x="62242" y="94313"/>
                </a:lnTo>
                <a:lnTo>
                  <a:pt x="93230" y="57736"/>
                </a:lnTo>
                <a:lnTo>
                  <a:pt x="129590" y="25145"/>
                </a:lnTo>
                <a:lnTo>
                  <a:pt x="117335" y="0"/>
                </a:lnTo>
                <a:lnTo>
                  <a:pt x="189496" y="12700"/>
                </a:lnTo>
                <a:lnTo>
                  <a:pt x="162128" y="91693"/>
                </a:lnTo>
                <a:lnTo>
                  <a:pt x="149910" y="66675"/>
                </a:lnTo>
                <a:lnTo>
                  <a:pt x="115128" y="100407"/>
                </a:lnTo>
                <a:lnTo>
                  <a:pt x="87129" y="137620"/>
                </a:lnTo>
                <a:lnTo>
                  <a:pt x="66070" y="177339"/>
                </a:lnTo>
                <a:lnTo>
                  <a:pt x="52109" y="218584"/>
                </a:lnTo>
                <a:lnTo>
                  <a:pt x="45402" y="260379"/>
                </a:lnTo>
                <a:lnTo>
                  <a:pt x="46108" y="301747"/>
                </a:lnTo>
                <a:lnTo>
                  <a:pt x="54383" y="341710"/>
                </a:lnTo>
                <a:lnTo>
                  <a:pt x="70385" y="379290"/>
                </a:lnTo>
                <a:lnTo>
                  <a:pt x="94272" y="413512"/>
                </a:lnTo>
                <a:lnTo>
                  <a:pt x="133537" y="448427"/>
                </a:lnTo>
                <a:lnTo>
                  <a:pt x="180740" y="472519"/>
                </a:lnTo>
                <a:lnTo>
                  <a:pt x="233943" y="485110"/>
                </a:lnTo>
                <a:lnTo>
                  <a:pt x="291211" y="485520"/>
                </a:lnTo>
                <a:lnTo>
                  <a:pt x="289331" y="530987"/>
                </a:lnTo>
                <a:close/>
              </a:path>
            </a:pathLst>
          </a:custGeom>
          <a:ln w="12700">
            <a:solidFill>
              <a:srgbClr val="9FB8C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8739" y="1940433"/>
            <a:ext cx="347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Gill Sans MT"/>
                <a:cs typeface="Gill Sans MT"/>
              </a:rPr>
              <a:t>M</a:t>
            </a:r>
            <a:r>
              <a:rPr sz="1200" b="1" dirty="0">
                <a:latin typeface="Gill Sans MT"/>
                <a:cs typeface="Gill Sans MT"/>
              </a:rPr>
              <a:t>A</a:t>
            </a:r>
            <a:endParaRPr sz="12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900</TotalTime>
  <Words>580</Words>
  <Application>Microsoft Office PowerPoint</Application>
  <PresentationFormat>On-screen Show (4:3)</PresentationFormat>
  <Paragraphs>114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Calibri</vt:lpstr>
      <vt:lpstr>Constantia</vt:lpstr>
      <vt:lpstr>Gill Sans MT</vt:lpstr>
      <vt:lpstr>Lucida Sans Unicode</vt:lpstr>
      <vt:lpstr>Symbol</vt:lpstr>
      <vt:lpstr>Times New Roman</vt:lpstr>
      <vt:lpstr>Verdana</vt:lpstr>
      <vt:lpstr>Wingdings</vt:lpstr>
      <vt:lpstr>Office Theme</vt:lpstr>
      <vt:lpstr>α = 45°</vt:lpstr>
      <vt:lpstr>V = 0  RA – P – P = 0</vt:lpstr>
      <vt:lpstr>PowerPoint Presentation</vt:lpstr>
      <vt:lpstr>PowerPoint Presentation</vt:lpstr>
      <vt:lpstr>PowerPoint Presentation</vt:lpstr>
      <vt:lpstr>PowerPoint Presentation</vt:lpstr>
      <vt:lpstr>V = 0  RA – P1 – P2 = 0  RA – 200 – 300 = 0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Fachreza Akbar</dc:creator>
  <cp:lastModifiedBy>Mr.Luqman</cp:lastModifiedBy>
  <cp:revision>7</cp:revision>
  <dcterms:created xsi:type="dcterms:W3CDTF">2019-10-03T16:00:15Z</dcterms:created>
  <dcterms:modified xsi:type="dcterms:W3CDTF">2022-06-01T03:03:58Z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2012-04-09T00:00:00Z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2019-10-03T00:00:00Z</vt:filetime>
  </property>
</Properties>
</file>