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78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10/1/2018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10/1/2018</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10/1/2018</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10/1/2018</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10/1/2018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smtClean="0"/>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10/1/2018</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10/1/2018</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10/1/2018</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smtClean="0"/>
              <a:t>KUTIPAN </a:t>
            </a:r>
            <a:br>
              <a:rPr lang="id-ID" dirty="0" smtClean="0"/>
            </a:br>
            <a:r>
              <a:rPr lang="id-ID" dirty="0" smtClean="0"/>
              <a:t>&amp; </a:t>
            </a:r>
            <a:br>
              <a:rPr lang="id-ID" dirty="0" smtClean="0"/>
            </a:br>
            <a:r>
              <a:rPr lang="id-ID" dirty="0" smtClean="0"/>
              <a:t>DAFTAR PUSTAKA</a:t>
            </a:r>
            <a:endParaRPr lang="id-ID" dirty="0"/>
          </a:p>
        </p:txBody>
      </p:sp>
    </p:spTree>
    <p:extLst>
      <p:ext uri="{BB962C8B-B14F-4D97-AF65-F5344CB8AC3E}">
        <p14:creationId xmlns:p14="http://schemas.microsoft.com/office/powerpoint/2010/main" val="22666153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CARA MENGUTIP</a:t>
            </a:r>
            <a:endParaRPr lang="id-ID" dirty="0"/>
          </a:p>
        </p:txBody>
      </p:sp>
      <p:sp>
        <p:nvSpPr>
          <p:cNvPr id="3" name="Content Placeholder 2"/>
          <p:cNvSpPr>
            <a:spLocks noGrp="1"/>
          </p:cNvSpPr>
          <p:nvPr>
            <p:ph idx="1"/>
          </p:nvPr>
        </p:nvSpPr>
        <p:spPr/>
        <p:txBody>
          <a:bodyPr/>
          <a:lstStyle/>
          <a:p>
            <a:pPr marL="0" indent="0">
              <a:buNone/>
            </a:pPr>
            <a:r>
              <a:rPr lang="id-ID" b="1" dirty="0"/>
              <a:t>C</a:t>
            </a:r>
            <a:r>
              <a:rPr lang="id-ID" b="1" dirty="0" smtClean="0"/>
              <a:t>ontoh </a:t>
            </a:r>
            <a:r>
              <a:rPr lang="id-ID" b="1" dirty="0"/>
              <a:t>cara mengutip dan menulis daftar pustaka yang </a:t>
            </a:r>
            <a:r>
              <a:rPr lang="id-ID" b="1" dirty="0" smtClean="0"/>
              <a:t>dikompilasi </a:t>
            </a:r>
            <a:r>
              <a:rPr lang="id-ID" b="1" dirty="0"/>
              <a:t>dari berbagai sumber, khususnya dari Diem (2005). </a:t>
            </a:r>
            <a:endParaRPr lang="id-ID" b="1" dirty="0" smtClean="0"/>
          </a:p>
          <a:p>
            <a:pPr marL="457200" indent="-457200" algn="just">
              <a:buAutoNum type="arabicPeriod"/>
            </a:pPr>
            <a:r>
              <a:rPr lang="id-ID" dirty="0" smtClean="0"/>
              <a:t>Pengutipan </a:t>
            </a:r>
            <a:r>
              <a:rPr lang="id-ID" dirty="0"/>
              <a:t>dilakukan dengan menggunakan nama akhir dan tahun di antara tanda kurung. </a:t>
            </a:r>
            <a:endParaRPr lang="id-ID" dirty="0" smtClean="0"/>
          </a:p>
          <a:p>
            <a:pPr marL="457200" indent="-457200" algn="just">
              <a:buAutoNum type="arabicPeriod"/>
            </a:pPr>
            <a:r>
              <a:rPr lang="id-ID" dirty="0" smtClean="0"/>
              <a:t>Jika </a:t>
            </a:r>
            <a:r>
              <a:rPr lang="id-ID" dirty="0"/>
              <a:t>ada dua penulis, pengutipan dilakukan dengan cara menulis nama pertama dari penulis tersebut diikuti dengan dkk. Jika nama penulis tidak disebutkan, yang dicantumkan dalam rujukan adalah nama lembaga yang menerbitkan, nama dokumen yang diterbitkan, atau nama koran. </a:t>
            </a:r>
            <a:endParaRPr lang="id-ID" dirty="0" smtClean="0"/>
          </a:p>
          <a:p>
            <a:pPr marL="457200" indent="-457200" algn="just">
              <a:buAutoNum type="arabicPeriod"/>
            </a:pPr>
            <a:r>
              <a:rPr lang="id-ID" dirty="0" smtClean="0"/>
              <a:t>Untuk </a:t>
            </a:r>
            <a:r>
              <a:rPr lang="id-ID" dirty="0"/>
              <a:t>karya terjemahan, pengutipan dilakukan dengan cara menyebutkan nama penulis aslinya. </a:t>
            </a:r>
            <a:endParaRPr lang="id-ID" dirty="0" smtClean="0"/>
          </a:p>
          <a:p>
            <a:pPr marL="457200" indent="-457200" algn="just">
              <a:buAutoNum type="arabicPeriod"/>
            </a:pPr>
            <a:r>
              <a:rPr lang="id-ID" dirty="0" smtClean="0"/>
              <a:t>Kutipan </a:t>
            </a:r>
            <a:r>
              <a:rPr lang="id-ID" dirty="0"/>
              <a:t>dari dua sumber atau lebih yang ditulis oleh penulis yang berbeda dicantumkan dalam satu tanda kurung dengan titik koma sebagai tanda pemisahnya. </a:t>
            </a:r>
          </a:p>
        </p:txBody>
      </p:sp>
    </p:spTree>
    <p:extLst>
      <p:ext uri="{BB962C8B-B14F-4D97-AF65-F5344CB8AC3E}">
        <p14:creationId xmlns:p14="http://schemas.microsoft.com/office/powerpoint/2010/main" val="32142755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0" indent="0">
              <a:buNone/>
            </a:pPr>
            <a:r>
              <a:rPr lang="id-ID" b="1" dirty="0"/>
              <a:t>Kutipan Kurang Dari 40 Kata </a:t>
            </a:r>
            <a:endParaRPr lang="id-ID" b="1" dirty="0" smtClean="0"/>
          </a:p>
          <a:p>
            <a:pPr marL="457200" indent="-457200" algn="just">
              <a:buAutoNum type="arabicPeriod"/>
            </a:pPr>
            <a:r>
              <a:rPr lang="id-ID" dirty="0" smtClean="0"/>
              <a:t>Kutipan </a:t>
            </a:r>
            <a:r>
              <a:rPr lang="id-ID" dirty="0"/>
              <a:t>yang berisi kurang dari 40 kata ditulis di antara tanda kutip (“…”) sebagai bagian yang terpadu dalam teks utama, dan diikuti nama penulis, tahun dan nomor halaman</a:t>
            </a:r>
            <a:r>
              <a:rPr lang="id-ID" dirty="0" smtClean="0"/>
              <a:t>.</a:t>
            </a:r>
          </a:p>
          <a:p>
            <a:pPr marL="457200" indent="-457200" algn="just">
              <a:buAutoNum type="arabicPeriod"/>
            </a:pPr>
            <a:r>
              <a:rPr lang="id-ID" dirty="0"/>
              <a:t>Nama penulis dapat ditulis secara terpadu dalam teks atau menjadi satu dengan tahun dan nomor halaman di dalam kurung. </a:t>
            </a:r>
            <a:endParaRPr lang="id-ID" dirty="0" smtClean="0"/>
          </a:p>
          <a:p>
            <a:pPr marL="442913" indent="0" algn="just">
              <a:buNone/>
            </a:pPr>
            <a:r>
              <a:rPr lang="id-ID" dirty="0" smtClean="0"/>
              <a:t>Contoh</a:t>
            </a:r>
            <a:r>
              <a:rPr lang="id-ID" dirty="0"/>
              <a:t>: </a:t>
            </a:r>
            <a:endParaRPr lang="id-ID" dirty="0" smtClean="0"/>
          </a:p>
          <a:p>
            <a:pPr marL="442913" indent="0" algn="just">
              <a:buNone/>
            </a:pPr>
            <a:r>
              <a:rPr lang="id-ID" dirty="0" smtClean="0"/>
              <a:t>Diem</a:t>
            </a:r>
            <a:r>
              <a:rPr lang="id-ID" dirty="0"/>
              <a:t>, dkk. (2003:224) menyimpulkan “Kebiasaan membaca dan belajar siswa dapat dikembangkan melalui penyediaan dan keteraksesan berbagai genre bahan-bahan cetak atau pun non cetak dan melalui pelatihan membaca pemahaman dan keterampilan belajar”. ATAU </a:t>
            </a:r>
            <a:endParaRPr lang="id-ID" dirty="0" smtClean="0"/>
          </a:p>
          <a:p>
            <a:pPr marL="442913" indent="0" algn="just">
              <a:buNone/>
            </a:pPr>
            <a:r>
              <a:rPr lang="id-ID" dirty="0" smtClean="0"/>
              <a:t>Contoh</a:t>
            </a:r>
            <a:r>
              <a:rPr lang="id-ID" dirty="0"/>
              <a:t>: </a:t>
            </a:r>
            <a:endParaRPr lang="id-ID" dirty="0" smtClean="0"/>
          </a:p>
          <a:p>
            <a:pPr marL="442913" indent="0" algn="just">
              <a:buNone/>
            </a:pPr>
            <a:r>
              <a:rPr lang="id-ID" dirty="0" smtClean="0"/>
              <a:t>Kesimpulan </a:t>
            </a:r>
            <a:r>
              <a:rPr lang="id-ID" dirty="0"/>
              <a:t>dari penelitian tersebut adalah “Kebiasaan membaca dan belajar siswa dapat dikembangkan melalui penyediaan dan keteraksesan berbagai genre bahan-bahan cetak atau pun non cetak dan melalui pelatihan membaca pemahaman dan keterampilan belajar” (Diem, dkk., 2003:224). </a:t>
            </a:r>
          </a:p>
        </p:txBody>
      </p:sp>
    </p:spTree>
    <p:extLst>
      <p:ext uri="{BB962C8B-B14F-4D97-AF65-F5344CB8AC3E}">
        <p14:creationId xmlns:p14="http://schemas.microsoft.com/office/powerpoint/2010/main" val="8548119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Jika ada tanda kutip dalam kutipan, digunakan tanda kutip tunggal (‘…’) </a:t>
            </a:r>
            <a:endParaRPr lang="id-ID" b="1" dirty="0" smtClean="0"/>
          </a:p>
          <a:p>
            <a:pPr marL="0" indent="0">
              <a:buNone/>
            </a:pPr>
            <a:r>
              <a:rPr lang="id-ID" dirty="0" smtClean="0"/>
              <a:t>Contoh</a:t>
            </a:r>
            <a:r>
              <a:rPr lang="id-ID" dirty="0"/>
              <a:t>: </a:t>
            </a:r>
            <a:endParaRPr lang="id-ID" dirty="0" smtClean="0"/>
          </a:p>
          <a:p>
            <a:pPr marL="0" indent="0" algn="just">
              <a:buNone/>
            </a:pPr>
            <a:r>
              <a:rPr lang="id-ID" dirty="0" smtClean="0"/>
              <a:t>Kesimpulan </a:t>
            </a:r>
            <a:r>
              <a:rPr lang="id-ID" dirty="0"/>
              <a:t>dari penelitian tersebut adalah “terdapat kecenderungan semakin banyak ‘campur tangan’ pimpinan perusahaan semakin rendah tingkat partisipasi karyawan di daerah perkotaan” (Soewignyo, 1991:101).</a:t>
            </a:r>
          </a:p>
        </p:txBody>
      </p:sp>
    </p:spTree>
    <p:extLst>
      <p:ext uri="{BB962C8B-B14F-4D97-AF65-F5344CB8AC3E}">
        <p14:creationId xmlns:p14="http://schemas.microsoft.com/office/powerpoint/2010/main" val="17391644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Kutipan 40 Kata atau Lebih </a:t>
            </a:r>
            <a:endParaRPr lang="id-ID" b="1" dirty="0" smtClean="0"/>
          </a:p>
          <a:p>
            <a:pPr marL="0" indent="0" algn="just">
              <a:buNone/>
            </a:pPr>
            <a:r>
              <a:rPr lang="id-ID" dirty="0" smtClean="0"/>
              <a:t>Kutipan </a:t>
            </a:r>
            <a:r>
              <a:rPr lang="id-ID" dirty="0"/>
              <a:t>yang berisi 40 kata atau lebih ditulis tanpa tanda kutip secara terpisah dari teks yang mendahului, ditulis 1,2 cm dari garis tepi sebelah kiri dan kanan, dan diketik dengan spasi tunggal. Nomor halaman juga harus ditulis. </a:t>
            </a:r>
            <a:endParaRPr lang="id-ID" dirty="0" smtClean="0"/>
          </a:p>
          <a:p>
            <a:pPr algn="just">
              <a:buFont typeface="Wingdings" panose="05000000000000000000" pitchFamily="2" charset="2"/>
              <a:buChar char="Ø"/>
            </a:pPr>
            <a:r>
              <a:rPr lang="id-ID" dirty="0" smtClean="0"/>
              <a:t>Jika </a:t>
            </a:r>
            <a:r>
              <a:rPr lang="id-ID" dirty="0"/>
              <a:t>dalam kutipan terdapat paragraf baru lagi, garis barunya dimulai 1,2 cm dari tepi kiri garis teks kutipan.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238" y="2551059"/>
            <a:ext cx="2128837" cy="1746738"/>
          </a:xfrm>
          <a:prstGeom prst="rect">
            <a:avLst/>
          </a:prstGeom>
        </p:spPr>
      </p:pic>
    </p:spTree>
    <p:extLst>
      <p:ext uri="{BB962C8B-B14F-4D97-AF65-F5344CB8AC3E}">
        <p14:creationId xmlns:p14="http://schemas.microsoft.com/office/powerpoint/2010/main" val="38482765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just">
              <a:buNone/>
            </a:pPr>
            <a:r>
              <a:rPr lang="id-ID" b="1" dirty="0"/>
              <a:t>Kutipan yang Sebagian Dihilangkan </a:t>
            </a:r>
          </a:p>
          <a:p>
            <a:pPr algn="just">
              <a:buFont typeface="Wingdings" panose="05000000000000000000" pitchFamily="2" charset="2"/>
              <a:buChar char="Ø"/>
            </a:pPr>
            <a:r>
              <a:rPr lang="id-ID" dirty="0" smtClean="0"/>
              <a:t>Apabila </a:t>
            </a:r>
            <a:r>
              <a:rPr lang="id-ID" dirty="0"/>
              <a:t>dalam mengutip langsung ada kata-kata dalam kalimat yang dibuang, maka kata-kata yang dibuang diganti dengan tiga titik. </a:t>
            </a:r>
            <a:endParaRPr lang="id-ID" dirty="0" smtClean="0"/>
          </a:p>
          <a:p>
            <a:pPr marL="0" indent="0" algn="just">
              <a:buNone/>
            </a:pPr>
            <a:r>
              <a:rPr lang="id-ID" dirty="0" smtClean="0"/>
              <a:t>Contoh</a:t>
            </a:r>
            <a:r>
              <a:rPr lang="id-ID" dirty="0"/>
              <a:t>: </a:t>
            </a:r>
            <a:endParaRPr lang="id-ID" dirty="0" smtClean="0"/>
          </a:p>
          <a:p>
            <a:pPr marL="0" indent="0" algn="just">
              <a:buNone/>
            </a:pPr>
            <a:r>
              <a:rPr lang="id-ID" dirty="0" smtClean="0"/>
              <a:t>“</a:t>
            </a:r>
            <a:r>
              <a:rPr lang="id-ID" dirty="0"/>
              <a:t>Dalam rangka otonomi pembelajaran (learning autonomy) di bidang pendidikan membaca, … keterampilan belajar (study skills) dan keterampilan membaca pemahaman (reading comprehension skills) itu sama pentingnya; oleh karena itu perlu diajarkan di sekolah-sekolah secara bersama-sama pula …” (Diem, 2001:95). </a:t>
            </a:r>
          </a:p>
        </p:txBody>
      </p:sp>
    </p:spTree>
    <p:extLst>
      <p:ext uri="{BB962C8B-B14F-4D97-AF65-F5344CB8AC3E}">
        <p14:creationId xmlns:p14="http://schemas.microsoft.com/office/powerpoint/2010/main" val="18052638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Apabila ada kalimat yang dibuang, maka kalimat yang dibuang diganti dengan empat titik. </a:t>
            </a:r>
            <a:endParaRPr lang="id-ID" b="1" dirty="0" smtClean="0"/>
          </a:p>
          <a:p>
            <a:pPr marL="0" indent="0" algn="just">
              <a:buNone/>
            </a:pPr>
            <a:r>
              <a:rPr lang="id-ID" dirty="0" smtClean="0"/>
              <a:t>Contoh</a:t>
            </a:r>
            <a:r>
              <a:rPr lang="id-ID" dirty="0"/>
              <a:t>: </a:t>
            </a:r>
            <a:endParaRPr lang="id-ID" dirty="0" smtClean="0"/>
          </a:p>
          <a:p>
            <a:pPr marL="0" indent="0" algn="just">
              <a:buNone/>
            </a:pPr>
            <a:r>
              <a:rPr lang="id-ID" dirty="0" smtClean="0"/>
              <a:t>“</a:t>
            </a:r>
            <a:r>
              <a:rPr lang="id-ID" dirty="0"/>
              <a:t>Gejolak demonstrasi tuntutan mantan kar-yawan timah karena ketidakpuasan terhadap program restrukturisasi perlu diketahui latar belakang penyebab dan kemungkinan upaya solusi/mendamaikannya .… Hasil penelitian ini menunjukkan bahwa separoh responden memahami arti pemutusan hubungan kerja Atas Permintaan Sendiri (APS) dan Pengajuan Pensiun Sekaligus (PPS), sebagian besar sadar dan menerima PHK, tapi tetap merasa tidak puas terhadap ketentuan PHK.” (Romawi, 2001:161).</a:t>
            </a:r>
          </a:p>
        </p:txBody>
      </p:sp>
    </p:spTree>
    <p:extLst>
      <p:ext uri="{BB962C8B-B14F-4D97-AF65-F5344CB8AC3E}">
        <p14:creationId xmlns:p14="http://schemas.microsoft.com/office/powerpoint/2010/main" val="42105336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Cara Merujuk Kutipan Tidak Langsung </a:t>
            </a:r>
            <a:endParaRPr lang="id-ID" b="1" dirty="0" smtClean="0"/>
          </a:p>
          <a:p>
            <a:pPr marL="0" indent="0" algn="just">
              <a:buNone/>
            </a:pPr>
            <a:r>
              <a:rPr lang="id-ID" dirty="0" smtClean="0"/>
              <a:t>Kutipan </a:t>
            </a:r>
            <a:r>
              <a:rPr lang="id-ID" dirty="0"/>
              <a:t>yang disebut secara tak langsung atau dikemukakan dengan bahasa penulis sendiri tanpa tanda kutip dan terpadu dalam teks. Nama penulis bahan kutipan dapat disebut terpadu dalam teks, atau disebut dalam kurung bersama tahun penerbitannya. Jika memungkinkan nomor halaman disebutkan. </a:t>
            </a:r>
          </a:p>
        </p:txBody>
      </p:sp>
    </p:spTree>
    <p:extLst>
      <p:ext uri="{BB962C8B-B14F-4D97-AF65-F5344CB8AC3E}">
        <p14:creationId xmlns:p14="http://schemas.microsoft.com/office/powerpoint/2010/main" val="40034619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b="1" dirty="0" err="1"/>
              <a:t>Nama</a:t>
            </a:r>
            <a:r>
              <a:rPr lang="en-US" b="1" dirty="0"/>
              <a:t> </a:t>
            </a:r>
            <a:r>
              <a:rPr lang="en-US" b="1" dirty="0" err="1"/>
              <a:t>Penulis</a:t>
            </a:r>
            <a:r>
              <a:rPr lang="en-US" b="1" dirty="0"/>
              <a:t> </a:t>
            </a:r>
            <a:r>
              <a:rPr lang="en-US" b="1" dirty="0" err="1"/>
              <a:t>Disebut</a:t>
            </a:r>
            <a:r>
              <a:rPr lang="en-US" b="1" dirty="0"/>
              <a:t> </a:t>
            </a:r>
            <a:r>
              <a:rPr lang="en-US" b="1" dirty="0" err="1"/>
              <a:t>Terpadu</a:t>
            </a:r>
            <a:r>
              <a:rPr lang="en-US" b="1" dirty="0"/>
              <a:t> </a:t>
            </a:r>
            <a:r>
              <a:rPr lang="en-US" b="1" dirty="0" err="1"/>
              <a:t>dalam</a:t>
            </a:r>
            <a:r>
              <a:rPr lang="en-US" b="1" dirty="0"/>
              <a:t> </a:t>
            </a:r>
            <a:r>
              <a:rPr lang="en-US" b="1" dirty="0" err="1"/>
              <a:t>Teks</a:t>
            </a:r>
            <a:r>
              <a:rPr lang="en-US" b="1" dirty="0"/>
              <a:t> </a:t>
            </a:r>
            <a:endParaRPr lang="id-ID" b="1" dirty="0" smtClean="0"/>
          </a:p>
          <a:p>
            <a:pPr marL="0" indent="0">
              <a:buNone/>
            </a:pPr>
            <a:r>
              <a:rPr lang="en-US" dirty="0" err="1" smtClean="0"/>
              <a:t>Contoh</a:t>
            </a:r>
            <a:r>
              <a:rPr lang="en-US" dirty="0"/>
              <a:t>: </a:t>
            </a:r>
            <a:endParaRPr lang="id-ID" dirty="0" smtClean="0"/>
          </a:p>
          <a:p>
            <a:pPr marL="0" indent="0" algn="just">
              <a:buNone/>
            </a:pPr>
            <a:r>
              <a:rPr lang="en-US" dirty="0" err="1" smtClean="0"/>
              <a:t>Coiro</a:t>
            </a:r>
            <a:r>
              <a:rPr lang="en-US" dirty="0" smtClean="0"/>
              <a:t> </a:t>
            </a:r>
            <a:r>
              <a:rPr lang="en-US" dirty="0"/>
              <a:t>(2003) noted that realization of the potential of Internet technologies can only come about when teachers have the opportunity to develop their own skills and plan for technology that promotes reading comprehension.</a:t>
            </a:r>
            <a:endParaRPr lang="id-ID" dirty="0"/>
          </a:p>
        </p:txBody>
      </p:sp>
    </p:spTree>
    <p:extLst>
      <p:ext uri="{BB962C8B-B14F-4D97-AF65-F5344CB8AC3E}">
        <p14:creationId xmlns:p14="http://schemas.microsoft.com/office/powerpoint/2010/main" val="578029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CARA MENULIS DAFTAR PUSTAKA</a:t>
            </a:r>
            <a:endParaRPr lang="id-ID" dirty="0"/>
          </a:p>
        </p:txBody>
      </p:sp>
      <p:sp>
        <p:nvSpPr>
          <p:cNvPr id="3" name="Content Placeholder 2"/>
          <p:cNvSpPr>
            <a:spLocks noGrp="1"/>
          </p:cNvSpPr>
          <p:nvPr>
            <p:ph idx="1"/>
          </p:nvPr>
        </p:nvSpPr>
        <p:spPr/>
        <p:txBody>
          <a:bodyPr/>
          <a:lstStyle/>
          <a:p>
            <a:pPr marL="0" indent="0" algn="just">
              <a:buNone/>
            </a:pPr>
            <a:r>
              <a:rPr lang="id-ID" dirty="0"/>
              <a:t>Daftar rujukan merupakan daftar yang berisi buku, makalah, artikel atau bahan lainnya yang dikutip baik secara langsung maupun tidak langsung. </a:t>
            </a:r>
            <a:endParaRPr lang="id-ID" dirty="0" smtClean="0"/>
          </a:p>
          <a:p>
            <a:pPr marL="0" indent="0" algn="just">
              <a:buNone/>
            </a:pPr>
            <a:r>
              <a:rPr lang="id-ID" dirty="0" smtClean="0"/>
              <a:t>Bahan-bahan </a:t>
            </a:r>
            <a:r>
              <a:rPr lang="id-ID" dirty="0"/>
              <a:t>yang dibaca akan tetapi tidak dikutip </a:t>
            </a:r>
            <a:r>
              <a:rPr lang="id-ID" b="1" dirty="0"/>
              <a:t>tidak</a:t>
            </a:r>
            <a:r>
              <a:rPr lang="id-ID" dirty="0"/>
              <a:t> dicantumkan dalam Daftar Pustaka, sedangkan semua bahan yang dikutip secara langsung ataupun tak langsung dalam teks harus dicantumkan dalam Daftar Pustaka</a:t>
            </a:r>
          </a:p>
        </p:txBody>
      </p:sp>
    </p:spTree>
    <p:extLst>
      <p:ext uri="{BB962C8B-B14F-4D97-AF65-F5344CB8AC3E}">
        <p14:creationId xmlns:p14="http://schemas.microsoft.com/office/powerpoint/2010/main" val="707944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just">
              <a:buNone/>
            </a:pPr>
            <a:r>
              <a:rPr lang="id-ID" dirty="0"/>
              <a:t>Pada dasarnya unsur yang ditulis dalam Daftar Rujukan (Diem, 2005), secara berturut-turut meliputi </a:t>
            </a:r>
            <a:endParaRPr lang="id-ID" dirty="0" smtClean="0"/>
          </a:p>
          <a:p>
            <a:pPr marL="457200" indent="-457200" algn="just">
              <a:buAutoNum type="arabicParenBoth"/>
            </a:pPr>
            <a:r>
              <a:rPr lang="id-ID" dirty="0" smtClean="0"/>
              <a:t>nama </a:t>
            </a:r>
            <a:r>
              <a:rPr lang="id-ID" dirty="0"/>
              <a:t>penulis ditulis dengan urutan: nama akhir, nama awal, dan nama tengah, tanpa gelar akademik, </a:t>
            </a:r>
            <a:endParaRPr lang="id-ID" dirty="0" smtClean="0"/>
          </a:p>
          <a:p>
            <a:pPr marL="457200" indent="-457200" algn="just">
              <a:buAutoNum type="arabicParenBoth"/>
            </a:pPr>
            <a:r>
              <a:rPr lang="id-ID" dirty="0" smtClean="0"/>
              <a:t>tahun </a:t>
            </a:r>
            <a:r>
              <a:rPr lang="id-ID" dirty="0"/>
              <a:t>penerbitan, </a:t>
            </a:r>
            <a:endParaRPr lang="id-ID" dirty="0" smtClean="0"/>
          </a:p>
          <a:p>
            <a:pPr marL="457200" indent="-457200" algn="just">
              <a:buAutoNum type="arabicParenBoth"/>
            </a:pPr>
            <a:r>
              <a:rPr lang="id-ID" dirty="0" smtClean="0"/>
              <a:t>judul</a:t>
            </a:r>
            <a:r>
              <a:rPr lang="id-ID" dirty="0"/>
              <a:t>, termasuk anak judul (subjudul), </a:t>
            </a:r>
            <a:endParaRPr lang="id-ID" dirty="0" smtClean="0"/>
          </a:p>
          <a:p>
            <a:pPr marL="457200" indent="-457200" algn="just">
              <a:buAutoNum type="arabicParenBoth"/>
            </a:pPr>
            <a:r>
              <a:rPr lang="id-ID" dirty="0" smtClean="0"/>
              <a:t>kota </a:t>
            </a:r>
            <a:r>
              <a:rPr lang="id-ID" dirty="0"/>
              <a:t>tempat penerbitan, dan </a:t>
            </a:r>
            <a:endParaRPr lang="id-ID" dirty="0" smtClean="0"/>
          </a:p>
          <a:p>
            <a:pPr marL="457200" indent="-457200" algn="just">
              <a:buAutoNum type="arabicParenBoth"/>
            </a:pPr>
            <a:r>
              <a:rPr lang="id-ID" dirty="0" smtClean="0"/>
              <a:t>nama </a:t>
            </a:r>
            <a:r>
              <a:rPr lang="id-ID" dirty="0"/>
              <a:t>penerbit (Untuk Buku).</a:t>
            </a:r>
          </a:p>
        </p:txBody>
      </p:sp>
    </p:spTree>
    <p:extLst>
      <p:ext uri="{BB962C8B-B14F-4D97-AF65-F5344CB8AC3E}">
        <p14:creationId xmlns:p14="http://schemas.microsoft.com/office/powerpoint/2010/main" val="435209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id-ID" b="1" dirty="0"/>
              <a:t>Rujukan dari Buku </a:t>
            </a:r>
            <a:endParaRPr lang="id-ID" b="1" dirty="0" smtClean="0"/>
          </a:p>
          <a:p>
            <a:pPr marL="0" indent="0" algn="just">
              <a:buNone/>
            </a:pPr>
            <a:r>
              <a:rPr lang="id-ID" dirty="0" smtClean="0"/>
              <a:t>Tahun </a:t>
            </a:r>
            <a:r>
              <a:rPr lang="id-ID" dirty="0"/>
              <a:t>penerbitan ditulis setelah nama penulis, diakhiri dengan titik. Judul buku ditulis dengan huruf miring, dengan huruf besar pada awal setiap kata, kecuali kata hubung. Tempat penerbitan dan nama penerbit dipisahkan dengan titik dua (:). </a:t>
            </a:r>
            <a:endParaRPr lang="id-ID" dirty="0" smtClean="0"/>
          </a:p>
          <a:p>
            <a:pPr marL="0" indent="0" algn="just">
              <a:buNone/>
            </a:pPr>
            <a:r>
              <a:rPr lang="id-ID" dirty="0" smtClean="0"/>
              <a:t>Contoh</a:t>
            </a:r>
            <a:r>
              <a:rPr lang="id-ID" dirty="0"/>
              <a:t>: </a:t>
            </a:r>
            <a:endParaRPr lang="id-ID" dirty="0" smtClean="0"/>
          </a:p>
          <a:p>
            <a:pPr marL="542925" indent="-542925" algn="just">
              <a:buNone/>
            </a:pPr>
            <a:r>
              <a:rPr lang="id-ID" dirty="0" smtClean="0"/>
              <a:t>Rasinski</a:t>
            </a:r>
            <a:r>
              <a:rPr lang="id-ID" dirty="0"/>
              <a:t>, T. &amp; Padak, N. 2000. Effective Reading Strategies: Teaching Children who Find Reading Difficult (2nd ed.). Columbus, OH: Merrill Prentice Hall. </a:t>
            </a:r>
            <a:endParaRPr lang="id-ID" dirty="0" smtClean="0"/>
          </a:p>
          <a:p>
            <a:pPr marL="542925" indent="-542925" algn="just">
              <a:buNone/>
            </a:pPr>
            <a:r>
              <a:rPr lang="id-ID" dirty="0" smtClean="0"/>
              <a:t>Soetjipto</a:t>
            </a:r>
            <a:r>
              <a:rPr lang="id-ID" dirty="0"/>
              <a:t>, A. W. 2005. Politik Perempuan Bukan Gerhana: Esai-esai Pilihan. Jakarta: Penerbit Buku Kompas. </a:t>
            </a:r>
            <a:endParaRPr lang="id-ID"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112" y="2129028"/>
            <a:ext cx="1762125" cy="2590800"/>
          </a:xfrm>
          <a:prstGeom prst="rect">
            <a:avLst/>
          </a:prstGeom>
        </p:spPr>
      </p:pic>
    </p:spTree>
    <p:extLst>
      <p:ext uri="{BB962C8B-B14F-4D97-AF65-F5344CB8AC3E}">
        <p14:creationId xmlns:p14="http://schemas.microsoft.com/office/powerpoint/2010/main" val="856032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just">
              <a:buNone/>
            </a:pPr>
            <a:r>
              <a:rPr lang="id-ID" dirty="0"/>
              <a:t>Jika ada beberapa buku yang dijadikan sumber ditulis oleh orang yang sama dan diterbitkan dalam tahun yang sama pula, data tahun penerbitan diikuti oleh lambang a, b, c, dan seterusnya yang urutannya ditentukan secara kronologis atau berdasarkan abjad judul buku-bukunya. </a:t>
            </a:r>
            <a:endParaRPr lang="id-ID" dirty="0" smtClean="0"/>
          </a:p>
          <a:p>
            <a:pPr marL="0" indent="0" algn="just">
              <a:buNone/>
            </a:pPr>
            <a:r>
              <a:rPr lang="id-ID" dirty="0" smtClean="0"/>
              <a:t>Contoh</a:t>
            </a:r>
            <a:r>
              <a:rPr lang="id-ID" dirty="0"/>
              <a:t>: </a:t>
            </a:r>
            <a:endParaRPr lang="id-ID" dirty="0" smtClean="0"/>
          </a:p>
          <a:p>
            <a:pPr marL="0" indent="0" algn="just">
              <a:buNone/>
            </a:pPr>
            <a:r>
              <a:rPr lang="id-ID" dirty="0" smtClean="0"/>
              <a:t>Polacco</a:t>
            </a:r>
            <a:r>
              <a:rPr lang="id-ID" dirty="0"/>
              <a:t>, P. 1998a. The Bee Tree. New York, NY: Putnam and Grosset. Polacco, P. 1998b. Thank You Mr. Falker. New York, NY: Philomel.</a:t>
            </a:r>
          </a:p>
          <a:p>
            <a:pPr marL="0" indent="0">
              <a:buNone/>
            </a:pPr>
            <a:endParaRPr lang="id-ID" dirty="0"/>
          </a:p>
        </p:txBody>
      </p:sp>
    </p:spTree>
    <p:extLst>
      <p:ext uri="{BB962C8B-B14F-4D97-AF65-F5344CB8AC3E}">
        <p14:creationId xmlns:p14="http://schemas.microsoft.com/office/powerpoint/2010/main" val="2662631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dari Buku yang Berisi Kumpulan Artikel (Ada Editornya) </a:t>
            </a:r>
            <a:endParaRPr lang="id-ID" b="1" dirty="0" smtClean="0"/>
          </a:p>
          <a:p>
            <a:pPr marL="0" indent="0" algn="just">
              <a:buNone/>
            </a:pPr>
            <a:r>
              <a:rPr lang="id-ID" dirty="0" smtClean="0"/>
              <a:t>Seperti </a:t>
            </a:r>
            <a:r>
              <a:rPr lang="id-ID" dirty="0"/>
              <a:t>menulis rujukan dari buku ditambah dengan tulisan (Ed.) jika ada satu editor dan (Eds.) jika editornya lebih dari satu, di antara nama penulis dan tahun penerbitan. </a:t>
            </a:r>
            <a:endParaRPr lang="id-ID" dirty="0" smtClean="0"/>
          </a:p>
          <a:p>
            <a:pPr marL="0" indent="0" algn="just">
              <a:buNone/>
            </a:pPr>
            <a:r>
              <a:rPr lang="id-ID" dirty="0" smtClean="0"/>
              <a:t>Contoh</a:t>
            </a:r>
            <a:r>
              <a:rPr lang="id-ID" dirty="0"/>
              <a:t>: </a:t>
            </a:r>
            <a:endParaRPr lang="id-ID" dirty="0" smtClean="0"/>
          </a:p>
          <a:p>
            <a:pPr marL="542925" indent="-542925" algn="just">
              <a:buNone/>
            </a:pPr>
            <a:r>
              <a:rPr lang="id-ID" dirty="0" smtClean="0"/>
              <a:t>Farstrup</a:t>
            </a:r>
            <a:r>
              <a:rPr lang="id-ID" dirty="0"/>
              <a:t>, A. E. &amp; Samuels, S. J. (Eds.). 1980. What Research has to Say about Reading Instruction. (3rd ed.). Nework, DE: International Reading Association. </a:t>
            </a:r>
            <a:endParaRPr lang="id-ID" dirty="0" smtClean="0"/>
          </a:p>
          <a:p>
            <a:pPr marL="542925" indent="-542925" algn="just">
              <a:buNone/>
            </a:pPr>
            <a:r>
              <a:rPr lang="id-ID" dirty="0" smtClean="0"/>
              <a:t>Widiastono</a:t>
            </a:r>
            <a:r>
              <a:rPr lang="id-ID" dirty="0"/>
              <a:t>, Tonny D. (Ed.). 2004. Pendidikan Manusia Indonesia. Jakarta: Penerbit Buku Kompas. </a:t>
            </a:r>
          </a:p>
        </p:txBody>
      </p:sp>
    </p:spTree>
    <p:extLst>
      <p:ext uri="{BB962C8B-B14F-4D97-AF65-F5344CB8AC3E}">
        <p14:creationId xmlns:p14="http://schemas.microsoft.com/office/powerpoint/2010/main" val="3111901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buNone/>
            </a:pPr>
            <a:r>
              <a:rPr lang="id-ID" b="1" dirty="0"/>
              <a:t>Rujukan dari Artikel dalam Buku Kumpulan Artikel (Ada Editornya) </a:t>
            </a:r>
            <a:endParaRPr lang="id-ID" b="1" dirty="0" smtClean="0"/>
          </a:p>
          <a:p>
            <a:pPr marL="0" indent="0" algn="just">
              <a:buNone/>
            </a:pPr>
            <a:r>
              <a:rPr lang="id-ID" dirty="0" smtClean="0"/>
              <a:t>Caranya</a:t>
            </a:r>
            <a:r>
              <a:rPr lang="id-ID" dirty="0"/>
              <a:t>: nama penulis artikel ditulis di depan diikuti dengan tahun penerbitan. Judul artikel ditulis tanpa cetak miring. Nama editor ditulis seperti menulis nama biasa, diberi keterangan (Ed.) bila hanya satu editor, dan (Eds.) bila lebih dari satu editor. Judul buku kumpulannya ditulis dengan huruf miring, dan nomor halamannya disebutkan dalam kurung. </a:t>
            </a:r>
            <a:endParaRPr lang="id-ID" dirty="0" smtClean="0"/>
          </a:p>
          <a:p>
            <a:pPr marL="0" indent="0" algn="just">
              <a:buNone/>
            </a:pPr>
            <a:r>
              <a:rPr lang="id-ID" dirty="0" smtClean="0"/>
              <a:t>Contoh</a:t>
            </a:r>
            <a:r>
              <a:rPr lang="id-ID" dirty="0"/>
              <a:t>: </a:t>
            </a:r>
            <a:endParaRPr lang="id-ID" dirty="0" smtClean="0"/>
          </a:p>
          <a:p>
            <a:pPr marL="628650" indent="-628650" algn="just">
              <a:buNone/>
            </a:pPr>
            <a:r>
              <a:rPr lang="id-ID" dirty="0" smtClean="0"/>
              <a:t>Hartley</a:t>
            </a:r>
            <a:r>
              <a:rPr lang="id-ID" dirty="0"/>
              <a:t>, J. T., Harker, J. O. &amp; Walsh, D. A. 1980. Contemporary Issues and New Directions in Adult Development of Learning and Memory. Dalam L. W. Poon (Ed.), Aging in the 1980s: Psychological Issues (hlm. 239-252). Washington, D. C.: American Psychological Association. </a:t>
            </a:r>
            <a:endParaRPr lang="id-ID" dirty="0" smtClean="0"/>
          </a:p>
          <a:p>
            <a:pPr marL="628650" indent="-628650" algn="just">
              <a:buNone/>
            </a:pPr>
            <a:r>
              <a:rPr lang="id-ID" dirty="0" smtClean="0"/>
              <a:t>Hasan</a:t>
            </a:r>
            <a:r>
              <a:rPr lang="id-ID" dirty="0"/>
              <a:t>, M. Z. 1990. Karakteristik Penelitian Kualitatif. Dalam Aminuddin (Ed.), Pengembangan Penelitian Kualitatif dalam Bidang Bahasa dan Sastra (hlm. 12-25). Malang: HISKI Komisariat Malang dan YA3. </a:t>
            </a:r>
          </a:p>
        </p:txBody>
      </p:sp>
      <p:pic>
        <p:nvPicPr>
          <p:cNvPr id="4" name="Picture 8" descr="http://www.aperfectworld.org/clipart/academic/female_studen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2114551"/>
            <a:ext cx="1782763"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0870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0" indent="0">
              <a:buNone/>
            </a:pPr>
            <a:r>
              <a:rPr lang="id-ID" b="1" dirty="0"/>
              <a:t>Rujukan dari Artikel dalam Jurnal </a:t>
            </a:r>
            <a:endParaRPr lang="id-ID" b="1" dirty="0" smtClean="0"/>
          </a:p>
          <a:p>
            <a:pPr marL="0" indent="0" algn="just">
              <a:buNone/>
            </a:pPr>
            <a:r>
              <a:rPr lang="id-ID" dirty="0" smtClean="0"/>
              <a:t>Caranya</a:t>
            </a:r>
            <a:r>
              <a:rPr lang="id-ID" dirty="0"/>
              <a:t>: nama penulis ditulis paling depan diikuti dengan tahun dan judul artikel yang ditulis dengan cetak biasa, dan huruf besar pada setiap awal kata. Nama jurnal ditulis dengan cetak miring, dan huruf awal dari setiap katanya ditulis dengan huruf besar kecuali kata hubung. Bagian akhir berturut-turut dituli jurnal tahun ke berapa, nomor berapa (dalam kurung), dan nomor halaman dari artikel tersebut. </a:t>
            </a:r>
            <a:endParaRPr lang="id-ID" dirty="0" smtClean="0"/>
          </a:p>
          <a:p>
            <a:pPr marL="0" indent="0" algn="just">
              <a:buNone/>
            </a:pPr>
            <a:r>
              <a:rPr lang="id-ID" dirty="0" smtClean="0"/>
              <a:t>Contoh</a:t>
            </a:r>
            <a:r>
              <a:rPr lang="id-ID" dirty="0"/>
              <a:t>: </a:t>
            </a:r>
            <a:endParaRPr lang="id-ID" dirty="0" smtClean="0"/>
          </a:p>
          <a:p>
            <a:pPr marL="628650" indent="-628650" algn="just">
              <a:buNone/>
            </a:pPr>
            <a:r>
              <a:rPr lang="id-ID" dirty="0" smtClean="0"/>
              <a:t>Hidayat</a:t>
            </a:r>
            <a:r>
              <a:rPr lang="id-ID" dirty="0"/>
              <a:t>, Saleh. 2008. Kandungan Protein Biji Kelor sebagai Agen Penjernihan Air. Eukariotik, 6(1):14-19. </a:t>
            </a:r>
            <a:endParaRPr lang="id-ID" dirty="0" smtClean="0"/>
          </a:p>
          <a:p>
            <a:pPr marL="628650" indent="-628650" algn="just">
              <a:buNone/>
            </a:pPr>
            <a:r>
              <a:rPr lang="id-ID" dirty="0" smtClean="0"/>
              <a:t>Diem</a:t>
            </a:r>
            <a:r>
              <a:rPr lang="id-ID" dirty="0"/>
              <a:t>, Chuzaimah Dahlan. 2004. Students’ Age at which EFL is Introduced in Schools and Educational Outcomes. TEFLIN, 15(1): 96-106</a:t>
            </a:r>
            <a:r>
              <a:rPr lang="id-ID" dirty="0" smtClean="0"/>
              <a:t>.</a:t>
            </a:r>
          </a:p>
          <a:p>
            <a:pPr marL="628650" indent="-628650" algn="just">
              <a:buNone/>
            </a:pPr>
            <a:r>
              <a:rPr lang="id-ID" dirty="0"/>
              <a:t>Hidayat, Saleh. 2007. Reduksi Total Coliform Air Sungai Lematang Menggunakan Biokoagulan Serbuk Biji Kelor. Jurnal Sainmatika, 4(1): 18- 24. </a:t>
            </a:r>
          </a:p>
        </p:txBody>
      </p:sp>
    </p:spTree>
    <p:extLst>
      <p:ext uri="{BB962C8B-B14F-4D97-AF65-F5344CB8AC3E}">
        <p14:creationId xmlns:p14="http://schemas.microsoft.com/office/powerpoint/2010/main" val="2632288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dari Artikel dalam Jurnal dari CD-Rom </a:t>
            </a:r>
            <a:endParaRPr lang="id-ID" b="1" dirty="0" smtClean="0"/>
          </a:p>
          <a:p>
            <a:pPr marL="0" indent="0" algn="just">
              <a:buNone/>
            </a:pPr>
            <a:r>
              <a:rPr lang="id-ID" dirty="0" smtClean="0"/>
              <a:t>Penulisannya </a:t>
            </a:r>
            <a:r>
              <a:rPr lang="id-ID" dirty="0"/>
              <a:t>di daftar rujukan sama dengan rujukan dari artikel dalam jurnal cetak ditambah dengan penyebutan CD-ROMnya dalam kurung. </a:t>
            </a:r>
            <a:endParaRPr lang="id-ID" dirty="0" smtClean="0"/>
          </a:p>
          <a:p>
            <a:pPr marL="0" indent="0" algn="just">
              <a:buNone/>
            </a:pPr>
            <a:r>
              <a:rPr lang="id-ID" dirty="0" smtClean="0"/>
              <a:t>Contoh</a:t>
            </a:r>
            <a:r>
              <a:rPr lang="id-ID" dirty="0"/>
              <a:t>: </a:t>
            </a:r>
            <a:endParaRPr lang="id-ID" dirty="0" smtClean="0"/>
          </a:p>
          <a:p>
            <a:pPr marL="714375" indent="-714375" algn="just">
              <a:buNone/>
            </a:pPr>
            <a:r>
              <a:rPr lang="id-ID" dirty="0" smtClean="0"/>
              <a:t>Krashen</a:t>
            </a:r>
            <a:r>
              <a:rPr lang="id-ID" dirty="0"/>
              <a:t>, S., Long, M. &amp; Scarcella, R. 1979. Age, Rate and Eventual Attainment in Second Language Acquisition. TESOL Quaterly, 13:573-82 (CD-ROM: TESOL Quaterly-Digital, 1997). </a:t>
            </a:r>
          </a:p>
        </p:txBody>
      </p:sp>
    </p:spTree>
    <p:extLst>
      <p:ext uri="{BB962C8B-B14F-4D97-AF65-F5344CB8AC3E}">
        <p14:creationId xmlns:p14="http://schemas.microsoft.com/office/powerpoint/2010/main" val="820009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dari Artikel dalam Majalah atau </a:t>
            </a:r>
            <a:r>
              <a:rPr lang="id-ID" b="1" dirty="0" smtClean="0"/>
              <a:t>Koran</a:t>
            </a:r>
          </a:p>
          <a:p>
            <a:pPr marL="0" indent="0" algn="just">
              <a:buNone/>
            </a:pPr>
            <a:r>
              <a:rPr lang="id-ID" dirty="0" smtClean="0"/>
              <a:t>Caranya</a:t>
            </a:r>
            <a:r>
              <a:rPr lang="id-ID" dirty="0"/>
              <a:t>: nama penulis ditulis paling depan, diikuti oleh tanggal, bulan, dan tahun (jika ada). Judul artikel ditulis dengan cetak biasa, dan huruf besar pada setiap huruf awal kata, kecuali kata hubung. Nama majalah ditulis dengan huruf kecil kecuali huruf pertama setiap kata, dan dicetak miring. Nomor halaman disebut pada bagian akhir. </a:t>
            </a:r>
            <a:endParaRPr lang="id-ID" dirty="0" smtClean="0"/>
          </a:p>
          <a:p>
            <a:pPr marL="0" indent="0" algn="just">
              <a:buNone/>
            </a:pPr>
            <a:r>
              <a:rPr lang="id-ID" dirty="0" smtClean="0"/>
              <a:t>Contoh</a:t>
            </a:r>
            <a:r>
              <a:rPr lang="id-ID" dirty="0"/>
              <a:t>: </a:t>
            </a:r>
            <a:endParaRPr lang="id-ID" dirty="0" smtClean="0"/>
          </a:p>
          <a:p>
            <a:pPr marL="628650" indent="-628650" algn="just">
              <a:buNone/>
            </a:pPr>
            <a:r>
              <a:rPr lang="id-ID" dirty="0" smtClean="0"/>
              <a:t>Gardner</a:t>
            </a:r>
            <a:r>
              <a:rPr lang="id-ID" dirty="0"/>
              <a:t>, H. 1981. Do Babies Sing a Universal Song? Psychology Today, hlm. 70- 76. </a:t>
            </a:r>
            <a:endParaRPr lang="id-ID" dirty="0" smtClean="0"/>
          </a:p>
          <a:p>
            <a:pPr marL="628650" indent="-628650" algn="just">
              <a:buNone/>
            </a:pPr>
            <a:r>
              <a:rPr lang="id-ID" dirty="0" smtClean="0"/>
              <a:t>Nandika</a:t>
            </a:r>
            <a:r>
              <a:rPr lang="id-ID" dirty="0"/>
              <a:t>, Dodi. 2002. Quo Vadis Lemhannas: Sebuah Kado Ulang Tahun Lemhannas ke-37. Ketahanan Nasional, Edisi Khusus (75): 59-68. </a:t>
            </a:r>
            <a:endParaRPr lang="id-ID" dirty="0" smtClean="0"/>
          </a:p>
          <a:p>
            <a:pPr marL="628650" indent="-628650" algn="just">
              <a:buNone/>
            </a:pPr>
            <a:r>
              <a:rPr lang="id-ID" dirty="0" smtClean="0"/>
              <a:t>Nalibroto</a:t>
            </a:r>
            <a:r>
              <a:rPr lang="id-ID" dirty="0"/>
              <a:t>, Kunti. 16 Oktober, 2005. Wajah Wayang Kaum Perempuan. Republika, hlm. 9. </a:t>
            </a:r>
          </a:p>
        </p:txBody>
      </p:sp>
      <p:pic>
        <p:nvPicPr>
          <p:cNvPr id="4" name="Picture 3" descr="http://www.aperfectworld.org/clipart/academic/male_studen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5225" y="2495740"/>
            <a:ext cx="132080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2047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dari Koran Tanpa Penulis </a:t>
            </a:r>
            <a:endParaRPr lang="id-ID" b="1" dirty="0" smtClean="0"/>
          </a:p>
          <a:p>
            <a:pPr marL="0" indent="0" algn="just">
              <a:buNone/>
            </a:pPr>
            <a:r>
              <a:rPr lang="id-ID" dirty="0" smtClean="0"/>
              <a:t>Caranya</a:t>
            </a:r>
            <a:r>
              <a:rPr lang="id-ID" dirty="0"/>
              <a:t>: nama koran ditulis di bagian awal. Tanggal, bulan, dan tahun ditulis setelah nama koran, kemudian judul ditulis dengan huruf besar-kecil dicetak miring dan diikuti dengan nomor halaman. </a:t>
            </a:r>
            <a:endParaRPr lang="id-ID" dirty="0" smtClean="0"/>
          </a:p>
          <a:p>
            <a:pPr marL="0" indent="0" algn="just">
              <a:buNone/>
            </a:pPr>
            <a:r>
              <a:rPr lang="id-ID" dirty="0" smtClean="0"/>
              <a:t>Contoh</a:t>
            </a:r>
            <a:r>
              <a:rPr lang="id-ID" dirty="0"/>
              <a:t>: </a:t>
            </a:r>
            <a:endParaRPr lang="id-ID" dirty="0" smtClean="0"/>
          </a:p>
          <a:p>
            <a:pPr marL="542925" indent="-542925" algn="just">
              <a:buNone/>
            </a:pPr>
            <a:r>
              <a:rPr lang="id-ID" dirty="0" smtClean="0"/>
              <a:t>Republika</a:t>
            </a:r>
            <a:r>
              <a:rPr lang="id-ID" dirty="0"/>
              <a:t>. 12 Oktober, 2005. Marketing Syariah Kunci Sukses Bisnis Islami, hlm. 15.</a:t>
            </a:r>
          </a:p>
        </p:txBody>
      </p:sp>
    </p:spTree>
    <p:extLst>
      <p:ext uri="{BB962C8B-B14F-4D97-AF65-F5344CB8AC3E}">
        <p14:creationId xmlns:p14="http://schemas.microsoft.com/office/powerpoint/2010/main" val="41960761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dari Dokumen Resmi Pemerintah yang Diterbitkan oleh Suatu Penerbit Tanpa Penulis dan Tanpa Lembaga </a:t>
            </a:r>
            <a:endParaRPr lang="id-ID" b="1" dirty="0" smtClean="0"/>
          </a:p>
          <a:p>
            <a:pPr marL="0" indent="0" algn="just">
              <a:buNone/>
            </a:pPr>
            <a:r>
              <a:rPr lang="id-ID" dirty="0" smtClean="0"/>
              <a:t>Judul </a:t>
            </a:r>
            <a:r>
              <a:rPr lang="id-ID" dirty="0"/>
              <a:t>atau nama dokumen ditulis di bagian awal dengan cetak miring, diikuti tahun penerbitan dokumen, kota penerbit dan nama penerbit. </a:t>
            </a:r>
            <a:endParaRPr lang="id-ID" dirty="0" smtClean="0"/>
          </a:p>
          <a:p>
            <a:pPr marL="0" indent="0" algn="just">
              <a:buNone/>
            </a:pPr>
            <a:r>
              <a:rPr lang="id-ID" dirty="0" smtClean="0"/>
              <a:t>Contoh</a:t>
            </a:r>
            <a:r>
              <a:rPr lang="id-ID" dirty="0"/>
              <a:t>: </a:t>
            </a:r>
            <a:endParaRPr lang="id-ID" dirty="0" smtClean="0"/>
          </a:p>
          <a:p>
            <a:pPr marL="542925" indent="-542925" algn="just">
              <a:buNone/>
            </a:pPr>
            <a:r>
              <a:rPr lang="id-ID" dirty="0" smtClean="0"/>
              <a:t>Undang-Undang </a:t>
            </a:r>
            <a:r>
              <a:rPr lang="id-ID" dirty="0"/>
              <a:t>Republik Indonesia Nomor 20 Tahun 2003 tentang Sistem Pendidikan Nasional. 2003. Jakarta: Departemen Pendidikan Republik Indonesia.</a:t>
            </a:r>
          </a:p>
        </p:txBody>
      </p:sp>
    </p:spTree>
    <p:extLst>
      <p:ext uri="{BB962C8B-B14F-4D97-AF65-F5344CB8AC3E}">
        <p14:creationId xmlns:p14="http://schemas.microsoft.com/office/powerpoint/2010/main" val="18666216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dari Lembaga yang Ditulis Atas Nama Lembaga Tersebut </a:t>
            </a:r>
            <a:endParaRPr lang="id-ID" b="1" dirty="0" smtClean="0"/>
          </a:p>
          <a:p>
            <a:pPr marL="0" indent="0" algn="just">
              <a:buNone/>
            </a:pPr>
            <a:r>
              <a:rPr lang="id-ID" dirty="0" smtClean="0"/>
              <a:t>Caranya</a:t>
            </a:r>
            <a:r>
              <a:rPr lang="id-ID" dirty="0"/>
              <a:t>: nama lembaga penanggungjawab langsung ditulis paling depan, diikuti dengan tahun, judl karangan yang dicetak miring, nama tempat penerbitan, dan nama lembaga yang bertanggungjawab atas penerbitan karangan tersebut. </a:t>
            </a:r>
            <a:endParaRPr lang="id-ID" dirty="0" smtClean="0"/>
          </a:p>
          <a:p>
            <a:pPr marL="0" indent="0" algn="just">
              <a:buNone/>
            </a:pPr>
            <a:r>
              <a:rPr lang="id-ID" dirty="0" smtClean="0"/>
              <a:t>Contoh</a:t>
            </a:r>
            <a:r>
              <a:rPr lang="id-ID" dirty="0"/>
              <a:t>: </a:t>
            </a:r>
            <a:endParaRPr lang="id-ID" dirty="0" smtClean="0"/>
          </a:p>
          <a:p>
            <a:pPr marL="542925" indent="-542925" algn="just">
              <a:buNone/>
            </a:pPr>
            <a:r>
              <a:rPr lang="id-ID" dirty="0" smtClean="0"/>
              <a:t>Pusat </a:t>
            </a:r>
            <a:r>
              <a:rPr lang="id-ID" dirty="0"/>
              <a:t>Pembinaan dan Pengembangan Bahasa. 1978. Pedoman Penulisan Laporan Penelitian. Jakarta: Departemen Pendidikan dan Kebudayaan.</a:t>
            </a:r>
          </a:p>
        </p:txBody>
      </p:sp>
    </p:spTree>
    <p:extLst>
      <p:ext uri="{BB962C8B-B14F-4D97-AF65-F5344CB8AC3E}">
        <p14:creationId xmlns:p14="http://schemas.microsoft.com/office/powerpoint/2010/main" val="42224298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Berupa Karya Terjemahan </a:t>
            </a:r>
            <a:endParaRPr lang="id-ID" b="1" dirty="0" smtClean="0"/>
          </a:p>
          <a:p>
            <a:pPr marL="0" indent="0" algn="just">
              <a:buNone/>
            </a:pPr>
            <a:r>
              <a:rPr lang="id-ID" dirty="0" smtClean="0"/>
              <a:t>Caranya</a:t>
            </a:r>
            <a:r>
              <a:rPr lang="id-ID" dirty="0"/>
              <a:t>: nama penulis asli ditulis paling depan, diikuti tahun penerbitan karya asli, judul terjemahan, nama penerjemah, tahun terjemahan, nama tempat penerbitan dan nama penerbit terjemahan. Apabila tahun penerbitan buku asli tidak dicantumkan, ditulis dengan kata Tanpa tahun. </a:t>
            </a:r>
            <a:endParaRPr lang="id-ID" dirty="0" smtClean="0"/>
          </a:p>
          <a:p>
            <a:pPr marL="0" indent="0" algn="just">
              <a:buNone/>
            </a:pPr>
            <a:r>
              <a:rPr lang="id-ID" dirty="0" smtClean="0"/>
              <a:t>Contoh</a:t>
            </a:r>
            <a:r>
              <a:rPr lang="id-ID" dirty="0"/>
              <a:t>: </a:t>
            </a:r>
            <a:endParaRPr lang="id-ID" dirty="0" smtClean="0"/>
          </a:p>
          <a:p>
            <a:pPr marL="714375" indent="-714375" algn="just">
              <a:buNone/>
            </a:pPr>
            <a:r>
              <a:rPr lang="id-ID" dirty="0" smtClean="0"/>
              <a:t>Ary</a:t>
            </a:r>
            <a:r>
              <a:rPr lang="id-ID" dirty="0"/>
              <a:t>, D., Jacobs, L. C. &amp; Razavieh, A. Tanpa tahun. Pengantar Penelitian Pendidikan. Terjemahan oleh Arief Furchan. 1982. Surabaya: Usaha Nasional. </a:t>
            </a:r>
          </a:p>
        </p:txBody>
      </p:sp>
    </p:spTree>
    <p:extLst>
      <p:ext uri="{BB962C8B-B14F-4D97-AF65-F5344CB8AC3E}">
        <p14:creationId xmlns:p14="http://schemas.microsoft.com/office/powerpoint/2010/main" val="40635817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Berupa Skripsi, Tesis, atau Disertasi </a:t>
            </a:r>
            <a:endParaRPr lang="id-ID" b="1" dirty="0" smtClean="0"/>
          </a:p>
          <a:p>
            <a:pPr marL="0" indent="0" algn="just">
              <a:buNone/>
            </a:pPr>
            <a:r>
              <a:rPr lang="id-ID" dirty="0" smtClean="0"/>
              <a:t>Nama </a:t>
            </a:r>
            <a:r>
              <a:rPr lang="id-ID" dirty="0"/>
              <a:t>penulis ditulis paling depan, diikuti tahun yang tercantum pada halaman judul skripsi, tesis atau disertasi ditulis dengan cetak miring diikuti dengan pernyataan skripsi, tesis, atau disertasi tidak diterbitkan, nama kota tempat perguruan tinggi, dan nama fakultas serta nama perguruan tinggi. </a:t>
            </a:r>
            <a:endParaRPr lang="id-ID" dirty="0" smtClean="0"/>
          </a:p>
          <a:p>
            <a:pPr marL="0" indent="0" algn="just">
              <a:buNone/>
            </a:pPr>
            <a:r>
              <a:rPr lang="id-ID" dirty="0" smtClean="0"/>
              <a:t>Contoh</a:t>
            </a:r>
            <a:r>
              <a:rPr lang="id-ID" dirty="0"/>
              <a:t>: </a:t>
            </a:r>
            <a:endParaRPr lang="id-ID" dirty="0" smtClean="0"/>
          </a:p>
          <a:p>
            <a:pPr marL="714375" indent="-714375" algn="just">
              <a:buNone/>
            </a:pPr>
            <a:r>
              <a:rPr lang="id-ID" dirty="0" smtClean="0"/>
              <a:t>Hidayat</a:t>
            </a:r>
            <a:r>
              <a:rPr lang="id-ID" dirty="0"/>
              <a:t>, Saleh. 2006. Pemberdayaan Masyarakat Bantaran Sungai Lematang dalam Menurunkan Kekeruhan Air dengan Biji Kelor (Moringa oleifera Lam.) sebagai Upaya Pengembangan Proses Penjernihan Air. Disertasi tidak diterbitkan. Malang: Program Studi Pendidikan Biologi Universitas Negeri Malang.</a:t>
            </a:r>
          </a:p>
        </p:txBody>
      </p:sp>
    </p:spTree>
    <p:extLst>
      <p:ext uri="{BB962C8B-B14F-4D97-AF65-F5344CB8AC3E}">
        <p14:creationId xmlns:p14="http://schemas.microsoft.com/office/powerpoint/2010/main" val="34103091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Berupa Makalah yang Disajikan dalam Seminar, Penataran, atau Lokakarya </a:t>
            </a:r>
            <a:endParaRPr lang="id-ID" b="1" dirty="0" smtClean="0"/>
          </a:p>
          <a:p>
            <a:pPr marL="0" indent="0" algn="just">
              <a:buNone/>
            </a:pPr>
            <a:r>
              <a:rPr lang="id-ID" dirty="0" smtClean="0"/>
              <a:t>Caranya</a:t>
            </a:r>
            <a:r>
              <a:rPr lang="id-ID" dirty="0"/>
              <a:t>: nama penulis ditulis paling depan, dilanjutkan dengan tahun, judul makalah ditulis dengan cetak miring, kemudian diikuti pernyataan “Makalah disajikan dalam…”, nama pertemuan, lembaga penyelenggara, tempat penyelenggaraan, dan tanggal serta bulannya. </a:t>
            </a:r>
            <a:endParaRPr lang="id-ID" dirty="0" smtClean="0"/>
          </a:p>
          <a:p>
            <a:pPr marL="0" indent="0">
              <a:buNone/>
            </a:pPr>
            <a:r>
              <a:rPr lang="id-ID" dirty="0" smtClean="0"/>
              <a:t>Contoh</a:t>
            </a:r>
            <a:r>
              <a:rPr lang="id-ID" dirty="0"/>
              <a:t>: </a:t>
            </a:r>
            <a:endParaRPr lang="id-ID" dirty="0" smtClean="0"/>
          </a:p>
          <a:p>
            <a:pPr marL="714375" indent="-714375" algn="just">
              <a:buNone/>
            </a:pPr>
            <a:r>
              <a:rPr lang="id-ID" dirty="0" smtClean="0"/>
              <a:t>Huda</a:t>
            </a:r>
            <a:r>
              <a:rPr lang="id-ID" dirty="0"/>
              <a:t>, N. 1991. Penulisan Laporan Penelitian untuk Jurnal. Makalah disajikan dalam Lokakarya Penelitian Tingkat Dasar bagi Dosen PTN dan PTS di Malang Angkatan XIV, Pusat Penelitian IKIP MALANG, Malang, 12 Juli. </a:t>
            </a:r>
            <a:endParaRPr lang="id-ID" dirty="0" smtClean="0"/>
          </a:p>
          <a:p>
            <a:pPr marL="714375" indent="-714375" algn="just">
              <a:buNone/>
            </a:pPr>
            <a:r>
              <a:rPr lang="id-ID" dirty="0" smtClean="0"/>
              <a:t>Karim</a:t>
            </a:r>
            <a:r>
              <a:rPr lang="id-ID" dirty="0"/>
              <a:t>, Z. 1987. Tatakota di Negara-negara Berkembang. Makalah disajikan dalam Seminar Tatakota, BAPPEDA Jawa Timur, Surabaya, 1-2 September.</a:t>
            </a:r>
          </a:p>
        </p:txBody>
      </p:sp>
    </p:spTree>
    <p:extLst>
      <p:ext uri="{BB962C8B-B14F-4D97-AF65-F5344CB8AC3E}">
        <p14:creationId xmlns:p14="http://schemas.microsoft.com/office/powerpoint/2010/main" val="40687261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dari Internet berupa Karya Individual </a:t>
            </a:r>
            <a:endParaRPr lang="id-ID" b="1" dirty="0" smtClean="0"/>
          </a:p>
          <a:p>
            <a:pPr marL="0" indent="0" algn="just">
              <a:buNone/>
            </a:pPr>
            <a:r>
              <a:rPr lang="id-ID" dirty="0" smtClean="0"/>
              <a:t>Caranya</a:t>
            </a:r>
            <a:r>
              <a:rPr lang="id-ID" dirty="0"/>
              <a:t>: nama penulis ditulis seperti rujukan dari bahan cetak, diikuti secara berturut-turut oleh tahun, judul karya tersebut (dicetak miring) dengan diberi keterangan dalam kurung (Online), dan diakhiri dengan alamat sumber rujukan tersebut disertai dengan keterangan kapan diakses, di antara tanda kurung. </a:t>
            </a:r>
            <a:endParaRPr lang="id-ID" dirty="0" smtClean="0"/>
          </a:p>
          <a:p>
            <a:pPr marL="0" indent="0">
              <a:buNone/>
            </a:pPr>
            <a:r>
              <a:rPr lang="id-ID" dirty="0" smtClean="0"/>
              <a:t>Contoh</a:t>
            </a:r>
            <a:r>
              <a:rPr lang="id-ID" dirty="0"/>
              <a:t>: </a:t>
            </a:r>
            <a:endParaRPr lang="id-ID" dirty="0" smtClean="0"/>
          </a:p>
          <a:p>
            <a:pPr marL="628650" indent="-628650" algn="just">
              <a:buNone/>
            </a:pPr>
            <a:r>
              <a:rPr lang="id-ID" dirty="0" smtClean="0"/>
              <a:t>Hitchcock</a:t>
            </a:r>
            <a:r>
              <a:rPr lang="id-ID" dirty="0"/>
              <a:t>, S., Carr, L. &amp; Hall, W. 1996. A Survey of STM Online Journals, 1990-95: The Calm before the Storm, (Online), (http://journal.ecs.soton.ac.uk/survey/survey.html, diakses 12 Juni 1996).</a:t>
            </a:r>
          </a:p>
        </p:txBody>
      </p:sp>
    </p:spTree>
    <p:extLst>
      <p:ext uri="{BB962C8B-B14F-4D97-AF65-F5344CB8AC3E}">
        <p14:creationId xmlns:p14="http://schemas.microsoft.com/office/powerpoint/2010/main" val="39347442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dari Internet berupa Artikel dari Jurnal </a:t>
            </a:r>
            <a:endParaRPr lang="id-ID" b="1" dirty="0" smtClean="0"/>
          </a:p>
          <a:p>
            <a:pPr marL="0" indent="0" algn="just">
              <a:buNone/>
            </a:pPr>
            <a:r>
              <a:rPr lang="id-ID" dirty="0" smtClean="0"/>
              <a:t>Nama </a:t>
            </a:r>
            <a:r>
              <a:rPr lang="id-ID" dirty="0"/>
              <a:t>penulis ditulis seperti rujukan dari bahan cetak, diikuti secara berturut-turut oleh tahun, judul artikel, nama jurnal (dicetak miring) dengan diberi keterangan dalam kurung (Online), volume dan nomor, dan diakhiri dengan alamat sumber rujukan tersebut disertai dengan keterangan kapan diaksses, di antara tanda kurung. </a:t>
            </a:r>
            <a:endParaRPr lang="id-ID" dirty="0" smtClean="0"/>
          </a:p>
          <a:p>
            <a:pPr marL="0" indent="0">
              <a:buNone/>
            </a:pPr>
            <a:r>
              <a:rPr lang="id-ID" dirty="0" smtClean="0"/>
              <a:t>Contoh</a:t>
            </a:r>
            <a:r>
              <a:rPr lang="id-ID" dirty="0"/>
              <a:t>: </a:t>
            </a:r>
            <a:endParaRPr lang="id-ID" dirty="0" smtClean="0"/>
          </a:p>
          <a:p>
            <a:pPr marL="714375" indent="-714375" algn="just">
              <a:buNone/>
            </a:pPr>
            <a:r>
              <a:rPr lang="id-ID" dirty="0" smtClean="0"/>
              <a:t>Griffith</a:t>
            </a:r>
            <a:r>
              <a:rPr lang="id-ID" dirty="0"/>
              <a:t>, A. I. 1995. Coordinating Family dan School: Mothering for Schooling. Education Policy Analysis Archives, (Online), Vol. 3, No. 1, (http://olam.ed.asu.edu/epaa/, diakses 12 Februari 1997). </a:t>
            </a:r>
            <a:endParaRPr lang="id-ID" dirty="0" smtClean="0"/>
          </a:p>
          <a:p>
            <a:pPr marL="714375" indent="-714375" algn="just">
              <a:buNone/>
            </a:pPr>
            <a:r>
              <a:rPr lang="id-ID" dirty="0" smtClean="0"/>
              <a:t>Kumaidi</a:t>
            </a:r>
            <a:r>
              <a:rPr lang="id-ID" dirty="0"/>
              <a:t>. 1998. Pengukuran Bekal Awal Belajar dan Pengembangan Tesnya. Jurnal Ilmu Pendidikan, (Online), Jilid 5, No. 4, (http://www.malang.ac.id, diakses 20 Januari 2000).</a:t>
            </a:r>
          </a:p>
        </p:txBody>
      </p:sp>
    </p:spTree>
    <p:extLst>
      <p:ext uri="{BB962C8B-B14F-4D97-AF65-F5344CB8AC3E}">
        <p14:creationId xmlns:p14="http://schemas.microsoft.com/office/powerpoint/2010/main" val="30471172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dari Internet Berupa Bahan Diskusi </a:t>
            </a:r>
            <a:endParaRPr lang="id-ID" b="1" dirty="0" smtClean="0"/>
          </a:p>
          <a:p>
            <a:pPr marL="0" indent="0" algn="just">
              <a:buNone/>
            </a:pPr>
            <a:r>
              <a:rPr lang="id-ID" dirty="0" smtClean="0"/>
              <a:t>Nama </a:t>
            </a:r>
            <a:r>
              <a:rPr lang="id-ID" dirty="0"/>
              <a:t>penulis ditulis seperti rujukan dari bahan cetak, diikuti secara berturut-turut oleh tanggal, bulan, tahun, topik bahan diskusi, nama bahan diskusi (dicetak miring) dengan diberi keterangan dalam kurung (Online), dan diakhiri dengan alamat e-mail sumber rujukan tersebut disertai dengan keterangan kapan diakses, di antara tanda kurung. </a:t>
            </a:r>
            <a:endParaRPr lang="id-ID" dirty="0" smtClean="0"/>
          </a:p>
          <a:p>
            <a:pPr marL="0" indent="0">
              <a:buNone/>
            </a:pPr>
            <a:r>
              <a:rPr lang="id-ID" dirty="0" smtClean="0"/>
              <a:t>Contoh</a:t>
            </a:r>
            <a:r>
              <a:rPr lang="id-ID" dirty="0"/>
              <a:t>: </a:t>
            </a:r>
            <a:endParaRPr lang="id-ID" dirty="0" smtClean="0"/>
          </a:p>
          <a:p>
            <a:pPr marL="714375" indent="-714375" algn="just">
              <a:buNone/>
            </a:pPr>
            <a:r>
              <a:rPr lang="id-ID" dirty="0" smtClean="0"/>
              <a:t>Wilson</a:t>
            </a:r>
            <a:r>
              <a:rPr lang="id-ID" dirty="0"/>
              <a:t>, D. 20 November 1995. Summary of Citing Internet Sites. NETTRAIN Discussion List, (Online), (NETTRAIN@ubvm.cc.buffalo.edu, diakses 22 Nopember 1995</a:t>
            </a:r>
            <a:r>
              <a:rPr lang="id-ID" dirty="0" smtClean="0"/>
              <a:t>).</a:t>
            </a:r>
          </a:p>
        </p:txBody>
      </p:sp>
    </p:spTree>
    <p:extLst>
      <p:ext uri="{BB962C8B-B14F-4D97-AF65-F5344CB8AC3E}">
        <p14:creationId xmlns:p14="http://schemas.microsoft.com/office/powerpoint/2010/main" val="38440479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Rujukan dari Internet berupa E-mail Pribadi </a:t>
            </a:r>
            <a:endParaRPr lang="id-ID" b="1" dirty="0" smtClean="0"/>
          </a:p>
          <a:p>
            <a:pPr marL="0" indent="0" algn="just">
              <a:buNone/>
            </a:pPr>
            <a:r>
              <a:rPr lang="id-ID" dirty="0" smtClean="0"/>
              <a:t>Caranya</a:t>
            </a:r>
            <a:r>
              <a:rPr lang="id-ID" dirty="0"/>
              <a:t>: nama pengirim (jika ada) dan disertai keterangan dalam kurung (alamat e-mail pengirim), diikuti secara berturut-turut oleh tanggal, bulan, tahun, topik isi bahan (dicetak miring), nama yang dikirimi disertai keterangan dalam kurung (alamat e-mail yang dikirimi). </a:t>
            </a:r>
            <a:endParaRPr lang="id-ID" dirty="0" smtClean="0"/>
          </a:p>
          <a:p>
            <a:pPr marL="0" indent="0">
              <a:buNone/>
            </a:pPr>
            <a:r>
              <a:rPr lang="id-ID" dirty="0" smtClean="0"/>
              <a:t>Contoh</a:t>
            </a:r>
            <a:r>
              <a:rPr lang="id-ID" dirty="0"/>
              <a:t>: </a:t>
            </a:r>
            <a:endParaRPr lang="id-ID" dirty="0" smtClean="0"/>
          </a:p>
          <a:p>
            <a:pPr marL="628650" indent="-628650" algn="just">
              <a:buNone/>
            </a:pPr>
            <a:r>
              <a:rPr lang="id-ID" dirty="0" smtClean="0"/>
              <a:t>Davis</a:t>
            </a:r>
            <a:r>
              <a:rPr lang="id-ID" dirty="0"/>
              <a:t>, A. (a.davis@uwts.edu.au). 10 Juni 1996. Learning to Use Web Authoring Tools. E-mail kepada Alison Hunter (huntera@usq.edu.au). Naga, Dali S. (ikip-jkt@indo.net.id). 1 Oktober 1997. Artikel untuk JIP. E-mail kepada Ali Saukah (jippsi@mlg.ywcn.or.id).</a:t>
            </a:r>
          </a:p>
        </p:txBody>
      </p:sp>
    </p:spTree>
    <p:extLst>
      <p:ext uri="{BB962C8B-B14F-4D97-AF65-F5344CB8AC3E}">
        <p14:creationId xmlns:p14="http://schemas.microsoft.com/office/powerpoint/2010/main" val="29370037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id-ID" b="1" dirty="0"/>
              <a:t>DAFTAR PUSTAKA</a:t>
            </a:r>
            <a:r>
              <a:rPr lang="id-ID" dirty="0"/>
              <a:t> </a:t>
            </a:r>
            <a:endParaRPr lang="id-ID" dirty="0" smtClean="0"/>
          </a:p>
          <a:p>
            <a:pPr marL="628650" indent="-628650" algn="just">
              <a:buNone/>
            </a:pPr>
            <a:r>
              <a:rPr lang="id-ID" dirty="0" smtClean="0"/>
              <a:t>Diem</a:t>
            </a:r>
            <a:r>
              <a:rPr lang="id-ID" dirty="0"/>
              <a:t>, C. D. 2005. Cara Merujuk dan Menulis Rujukan. Powerpoint disajikan dalam Pelatihan Penulisan Karya Ilmiah Dosen Kopertis Wilayah II Palembang. </a:t>
            </a:r>
          </a:p>
          <a:p>
            <a:pPr marL="628650" indent="-628650" algn="just">
              <a:buNone/>
            </a:pPr>
            <a:r>
              <a:rPr lang="id-ID" dirty="0" smtClean="0"/>
              <a:t>Nur</a:t>
            </a:r>
            <a:r>
              <a:rPr lang="id-ID" dirty="0"/>
              <a:t>, Muliadi. Tanpa tahun. Teknik Penulisan Daftar Pustaka (Bibliografi Method). (Online). (www.pdf-search-engine.com/teknik-penulisan-daftarpustaka-pdf.html, diakses tanggal 13 Agustus 2009). </a:t>
            </a:r>
            <a:endParaRPr lang="id-ID" dirty="0" smtClean="0"/>
          </a:p>
          <a:p>
            <a:pPr marL="628650" indent="-628650" algn="just">
              <a:buNone/>
            </a:pPr>
            <a:r>
              <a:rPr lang="id-ID" dirty="0" smtClean="0"/>
              <a:t>Rahardjo</a:t>
            </a:r>
            <a:r>
              <a:rPr lang="id-ID" dirty="0"/>
              <a:t>, Budi. 2005. Panduan Menulis dan Mempresentasikan KaryaIlmiah: Thesis, Tugas Akhir, dan Makalah. (Online). (http://budi.paume.itb.ac.id/ books/thesis/tulis.pdf, diakses tanggal 13 Agustus 2009).</a:t>
            </a:r>
          </a:p>
        </p:txBody>
      </p:sp>
    </p:spTree>
    <p:extLst>
      <p:ext uri="{BB962C8B-B14F-4D97-AF65-F5344CB8AC3E}">
        <p14:creationId xmlns:p14="http://schemas.microsoft.com/office/powerpoint/2010/main" val="41065250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3175017" y="4686300"/>
            <a:ext cx="75565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buClr>
                <a:schemeClr val="accent1"/>
              </a:buClr>
              <a:buSzPct val="70000"/>
              <a:buFont typeface="Wingdings 2" panose="05020102010507070707" pitchFamily="18" charset="2"/>
              <a:buChar char=""/>
              <a:defRPr sz="3200">
                <a:solidFill>
                  <a:schemeClr val="tx1"/>
                </a:solidFill>
                <a:latin typeface="Rockwell" panose="02060603020205020403" pitchFamily="18" charset="0"/>
                <a:ea typeface="方正姚体" charset="0"/>
                <a:cs typeface="方正姚体" charset="0"/>
                <a:sym typeface="Rockwell" panose="02060603020205020403" pitchFamily="18" charset="0"/>
              </a:defRPr>
            </a:lvl1pPr>
            <a:lvl2pPr marL="742950" indent="-285750">
              <a:spcBef>
                <a:spcPts val="400"/>
              </a:spcBef>
              <a:buClr>
                <a:schemeClr val="accent2"/>
              </a:buClr>
              <a:buSzPct val="90000"/>
              <a:buFont typeface="Wingdings 2" panose="05020102010507070707" pitchFamily="18" charset="2"/>
              <a:buChar char="•"/>
              <a:defRPr sz="2600">
                <a:solidFill>
                  <a:schemeClr val="tx1"/>
                </a:solidFill>
                <a:latin typeface="Rockwell" panose="02060603020205020403" pitchFamily="18" charset="0"/>
                <a:ea typeface="方正姚体" charset="0"/>
                <a:cs typeface="方正姚体" charset="0"/>
                <a:sym typeface="Rockwell" panose="02060603020205020403" pitchFamily="18" charset="0"/>
              </a:defRPr>
            </a:lvl2pPr>
            <a:lvl3pPr marL="1143000" indent="-228600">
              <a:spcBef>
                <a:spcPts val="400"/>
              </a:spcBef>
              <a:buClr>
                <a:srgbClr val="C32D2E"/>
              </a:buClr>
              <a:buSzPct val="100000"/>
              <a:buFont typeface="Wingdings 2" panose="05020102010507070707" pitchFamily="18" charset="2"/>
              <a:buChar char=""/>
              <a:defRPr sz="2300">
                <a:solidFill>
                  <a:schemeClr val="tx1"/>
                </a:solidFill>
                <a:latin typeface="Rockwell" panose="02060603020205020403" pitchFamily="18" charset="0"/>
                <a:ea typeface="方正姚体" charset="0"/>
                <a:cs typeface="方正姚体" charset="0"/>
                <a:sym typeface="Rockwell" panose="02060603020205020403" pitchFamily="18" charset="0"/>
              </a:defRPr>
            </a:lvl3pPr>
            <a:lvl4pPr marL="1600200" indent="-228600">
              <a:spcBef>
                <a:spcPts val="400"/>
              </a:spcBef>
              <a:buClr>
                <a:srgbClr val="C32D2E"/>
              </a:buClr>
              <a:buSzPct val="100000"/>
              <a:buFont typeface="Wingdings 2" panose="05020102010507070707" pitchFamily="18" charset="2"/>
              <a:buChar char=""/>
              <a:defRPr sz="2000">
                <a:solidFill>
                  <a:schemeClr val="tx1"/>
                </a:solidFill>
                <a:latin typeface="Rockwell" panose="02060603020205020403" pitchFamily="18" charset="0"/>
                <a:ea typeface="方正姚体" charset="0"/>
                <a:cs typeface="方正姚体" charset="0"/>
                <a:sym typeface="Rockwell" panose="02060603020205020403" pitchFamily="18" charset="0"/>
              </a:defRPr>
            </a:lvl4pPr>
            <a:lvl5pPr marL="2057400" indent="-228600">
              <a:spcBef>
                <a:spcPts val="400"/>
              </a:spcBef>
              <a:buClr>
                <a:srgbClr val="C32D2E"/>
              </a:buClr>
              <a:buSzPct val="100000"/>
              <a:buFont typeface="Wingdings 2" panose="05020102010507070707" pitchFamily="18" charset="2"/>
              <a:buChar char=""/>
              <a:defRPr sz="1900">
                <a:solidFill>
                  <a:schemeClr val="tx1"/>
                </a:solidFill>
                <a:latin typeface="Rockwell" panose="02060603020205020403" pitchFamily="18" charset="0"/>
                <a:ea typeface="方正姚体" charset="0"/>
                <a:cs typeface="方正姚体" charset="0"/>
                <a:sym typeface="Rockwell" panose="02060603020205020403" pitchFamily="18" charset="0"/>
              </a:defRPr>
            </a:lvl5pPr>
            <a:lvl6pPr marL="2514600" indent="-228600" eaLnBrk="0" fontAlgn="base" hangingPunct="0">
              <a:spcBef>
                <a:spcPts val="400"/>
              </a:spcBef>
              <a:spcAft>
                <a:spcPct val="0"/>
              </a:spcAft>
              <a:buClr>
                <a:srgbClr val="C32D2E"/>
              </a:buClr>
              <a:buSzPct val="100000"/>
              <a:buFont typeface="Wingdings 2" panose="05020102010507070707" pitchFamily="18" charset="2"/>
              <a:buChar char=""/>
              <a:defRPr sz="1900">
                <a:solidFill>
                  <a:schemeClr val="tx1"/>
                </a:solidFill>
                <a:latin typeface="Rockwell" panose="02060603020205020403" pitchFamily="18" charset="0"/>
                <a:ea typeface="方正姚体" charset="0"/>
                <a:cs typeface="方正姚体" charset="0"/>
                <a:sym typeface="Rockwell" panose="02060603020205020403" pitchFamily="18" charset="0"/>
              </a:defRPr>
            </a:lvl6pPr>
            <a:lvl7pPr marL="2971800" indent="-228600" eaLnBrk="0" fontAlgn="base" hangingPunct="0">
              <a:spcBef>
                <a:spcPts val="400"/>
              </a:spcBef>
              <a:spcAft>
                <a:spcPct val="0"/>
              </a:spcAft>
              <a:buClr>
                <a:srgbClr val="C32D2E"/>
              </a:buClr>
              <a:buSzPct val="100000"/>
              <a:buFont typeface="Wingdings 2" panose="05020102010507070707" pitchFamily="18" charset="2"/>
              <a:buChar char=""/>
              <a:defRPr sz="1900">
                <a:solidFill>
                  <a:schemeClr val="tx1"/>
                </a:solidFill>
                <a:latin typeface="Rockwell" panose="02060603020205020403" pitchFamily="18" charset="0"/>
                <a:ea typeface="方正姚体" charset="0"/>
                <a:cs typeface="方正姚体" charset="0"/>
                <a:sym typeface="Rockwell" panose="02060603020205020403" pitchFamily="18" charset="0"/>
              </a:defRPr>
            </a:lvl7pPr>
            <a:lvl8pPr marL="3429000" indent="-228600" eaLnBrk="0" fontAlgn="base" hangingPunct="0">
              <a:spcBef>
                <a:spcPts val="400"/>
              </a:spcBef>
              <a:spcAft>
                <a:spcPct val="0"/>
              </a:spcAft>
              <a:buClr>
                <a:srgbClr val="C32D2E"/>
              </a:buClr>
              <a:buSzPct val="100000"/>
              <a:buFont typeface="Wingdings 2" panose="05020102010507070707" pitchFamily="18" charset="2"/>
              <a:buChar char=""/>
              <a:defRPr sz="1900">
                <a:solidFill>
                  <a:schemeClr val="tx1"/>
                </a:solidFill>
                <a:latin typeface="Rockwell" panose="02060603020205020403" pitchFamily="18" charset="0"/>
                <a:ea typeface="方正姚体" charset="0"/>
                <a:cs typeface="方正姚体" charset="0"/>
                <a:sym typeface="Rockwell" panose="02060603020205020403" pitchFamily="18" charset="0"/>
              </a:defRPr>
            </a:lvl8pPr>
            <a:lvl9pPr marL="3886200" indent="-228600" eaLnBrk="0" fontAlgn="base" hangingPunct="0">
              <a:spcBef>
                <a:spcPts val="400"/>
              </a:spcBef>
              <a:spcAft>
                <a:spcPct val="0"/>
              </a:spcAft>
              <a:buClr>
                <a:srgbClr val="C32D2E"/>
              </a:buClr>
              <a:buSzPct val="100000"/>
              <a:buFont typeface="Wingdings 2" panose="05020102010507070707" pitchFamily="18" charset="2"/>
              <a:buChar char=""/>
              <a:defRPr sz="1900">
                <a:solidFill>
                  <a:schemeClr val="tx1"/>
                </a:solidFill>
                <a:latin typeface="Rockwell" panose="02060603020205020403" pitchFamily="18" charset="0"/>
                <a:ea typeface="方正姚体" charset="0"/>
                <a:cs typeface="方正姚体" charset="0"/>
                <a:sym typeface="Rockwell" panose="02060603020205020403" pitchFamily="18" charset="0"/>
              </a:defRPr>
            </a:lvl9pPr>
          </a:lstStyle>
          <a:p>
            <a:pPr algn="ctr" eaLnBrk="1" hangingPunct="1">
              <a:buClrTx/>
              <a:buSzTx/>
              <a:buFont typeface="Arial" panose="020B0604020202020204" pitchFamily="34" charset="0"/>
              <a:buNone/>
            </a:pPr>
            <a:r>
              <a:rPr lang="en-US" altLang="en-US" sz="6600" b="1" dirty="0" err="1">
                <a:solidFill>
                  <a:srgbClr val="E1797A"/>
                </a:solidFill>
                <a:latin typeface="Lucida Handwriting" panose="03010101010101010101" pitchFamily="66" charset="0"/>
                <a:ea typeface="SimSun" panose="02010600030101010101" pitchFamily="2" charset="-122"/>
                <a:sym typeface="Lucida Handwriting" panose="03010101010101010101" pitchFamily="66" charset="0"/>
              </a:rPr>
              <a:t>Terima</a:t>
            </a:r>
            <a:r>
              <a:rPr lang="en-US" altLang="en-US" sz="6600" b="1" dirty="0">
                <a:solidFill>
                  <a:srgbClr val="E1797A"/>
                </a:solidFill>
                <a:latin typeface="Lucida Handwriting" panose="03010101010101010101" pitchFamily="66" charset="0"/>
                <a:ea typeface="SimSun" panose="02010600030101010101" pitchFamily="2" charset="-122"/>
                <a:sym typeface="Lucida Handwriting" panose="03010101010101010101" pitchFamily="66" charset="0"/>
              </a:rPr>
              <a:t> </a:t>
            </a:r>
            <a:r>
              <a:rPr lang="en-US" altLang="en-US" sz="6600" b="1" dirty="0" err="1">
                <a:solidFill>
                  <a:srgbClr val="E1797A"/>
                </a:solidFill>
                <a:latin typeface="Lucida Handwriting" panose="03010101010101010101" pitchFamily="66" charset="0"/>
                <a:ea typeface="SimSun" panose="02010600030101010101" pitchFamily="2" charset="-122"/>
                <a:sym typeface="Lucida Handwriting" panose="03010101010101010101" pitchFamily="66" charset="0"/>
              </a:rPr>
              <a:t>Kasih</a:t>
            </a:r>
            <a:endParaRPr lang="en-US" sz="6600" b="1" dirty="0">
              <a:solidFill>
                <a:srgbClr val="E1797A"/>
              </a:solidFill>
              <a:latin typeface="Lucida Handwriting" panose="03010101010101010101" pitchFamily="66" charset="0"/>
              <a:ea typeface="SimSun" panose="02010600030101010101" pitchFamily="2" charset="-122"/>
              <a:sym typeface="Lucida Handwriting" panose="03010101010101010101" pitchFamily="66" charset="0"/>
            </a:endParaRPr>
          </a:p>
        </p:txBody>
      </p:sp>
      <p:pic>
        <p:nvPicPr>
          <p:cNvPr id="5" name="Picture 2" descr="C:\Users\Prof Erna\Pictures\animasi-typingcoupl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3904" y="1607344"/>
            <a:ext cx="5038725" cy="2800350"/>
          </a:xfrm>
          <a:prstGeom prst="rect">
            <a:avLst/>
          </a:prstGeom>
          <a:noFill/>
          <a:ln w="63500" cap="rnd">
            <a:solidFill>
              <a:srgbClr val="333333"/>
            </a:solidFill>
            <a:bevel/>
            <a:headEnd/>
            <a:tailEnd/>
          </a:ln>
          <a:extLst>
            <a:ext uri="{909E8E84-426E-40DD-AFC4-6F175D3DCCD1}">
              <a14:hiddenFill xmlns:a14="http://schemas.microsoft.com/office/drawing/2010/main">
                <a:solidFill>
                  <a:srgbClr val="FFFFFF"/>
                </a:solidFill>
              </a14:hiddenFill>
            </a:ext>
          </a:extLst>
        </p:spPr>
      </p:pic>
      <p:pic>
        <p:nvPicPr>
          <p:cNvPr id="6" name="Picture 2" descr="C:\Users\Prof Erna\Pictures\Animasi-kucing- terima kasih.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6880" y="571500"/>
            <a:ext cx="1784350" cy="207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2248574"/>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TM03457475[[fn=Frame]]</Template>
  <TotalTime>191</TotalTime>
  <Words>2588</Words>
  <Application>Microsoft Office PowerPoint</Application>
  <PresentationFormat>Widescreen</PresentationFormat>
  <Paragraphs>122</Paragraphs>
  <Slides>30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SimSun</vt:lpstr>
      <vt:lpstr>Arial</vt:lpstr>
      <vt:lpstr>Corbel</vt:lpstr>
      <vt:lpstr>方正姚体</vt:lpstr>
      <vt:lpstr>Lucida Handwriting</vt:lpstr>
      <vt:lpstr>Wingdings</vt:lpstr>
      <vt:lpstr>Wingdings 2</vt:lpstr>
      <vt:lpstr>Frame</vt:lpstr>
      <vt:lpstr>KUTIPAN  &amp;  DAFTAR PUSTAKA</vt:lpstr>
      <vt:lpstr>CARA MENGUTIP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CARA MENULIS DAFTAR PUSTAKA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dc:creator>
  <cp:lastModifiedBy>lenovo</cp:lastModifiedBy>
  <cp:revision>14</cp:revision>
  <dcterms:created xsi:type="dcterms:W3CDTF">2018-10-01T22:59:43Z</dcterms:created>
  <dcterms:modified xsi:type="dcterms:W3CDTF">2018-10-02T02:11:15Z</dcterms:modified>
</cp:coreProperties>
</file>