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80" r:id="rId19"/>
    <p:sldId id="282" r:id="rId20"/>
    <p:sldId id="283" r:id="rId21"/>
    <p:sldId id="284" r:id="rId22"/>
    <p:sldId id="285" r:id="rId23"/>
    <p:sldId id="264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3/18/2019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3/18/2019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3/18/2019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3/18/2019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3/18/2019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3/18/2019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3/18/2019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3/18/2019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3/18/2019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3/18/2019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3/18/2019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3/18/2019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3/18/2019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3/18/2019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3/18/2019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3/18/2019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3/18/2019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3/18/2019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36F42-4264-4240-A504-D30864293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76199" y="5122433"/>
            <a:ext cx="9613859" cy="45305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err="1">
                <a:solidFill>
                  <a:schemeClr val="accent6">
                    <a:lumMod val="75000"/>
                  </a:schemeClr>
                </a:solidFill>
              </a:rPr>
              <a:t>Pencegahan</a:t>
            </a:r>
            <a:r>
              <a:rPr lang="en-US" sz="4000" dirty="0">
                <a:solidFill>
                  <a:schemeClr val="accent6">
                    <a:lumMod val="75000"/>
                  </a:schemeClr>
                </a:solidFill>
              </a:rPr>
              <a:t> &amp; </a:t>
            </a:r>
            <a:r>
              <a:rPr lang="en-US" sz="4000" dirty="0" err="1">
                <a:solidFill>
                  <a:schemeClr val="accent6">
                    <a:lumMod val="75000"/>
                  </a:schemeClr>
                </a:solidFill>
              </a:rPr>
              <a:t>Perawatan</a:t>
            </a:r>
            <a:r>
              <a:rPr lang="en-US" sz="4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6">
                    <a:lumMod val="75000"/>
                  </a:schemeClr>
                </a:solidFill>
              </a:rPr>
              <a:t>Cedera</a:t>
            </a:r>
            <a:endParaRPr lang="en-ID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CA4A2C-53F6-433A-B0AB-B20C1B3C8B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3246" y="2806029"/>
            <a:ext cx="9613862" cy="622971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“Classification of Injuries”</a:t>
            </a:r>
            <a:endParaRPr lang="en-ID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397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E13EA-53BB-4450-AF6D-E2211BF84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3527" y="696958"/>
            <a:ext cx="9613861" cy="1080938"/>
          </a:xfrm>
        </p:spPr>
        <p:txBody>
          <a:bodyPr/>
          <a:lstStyle/>
          <a:p>
            <a:r>
              <a:rPr lang="en-US" dirty="0"/>
              <a:t>Sport Injury</a:t>
            </a:r>
            <a:endParaRPr lang="en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0F86B6-5A52-4D05-9712-67423C5FBE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0289" y="0"/>
            <a:ext cx="9613860" cy="6966994"/>
          </a:xfrm>
        </p:spPr>
      </p:pic>
    </p:spTree>
    <p:extLst>
      <p:ext uri="{BB962C8B-B14F-4D97-AF65-F5344CB8AC3E}">
        <p14:creationId xmlns:p14="http://schemas.microsoft.com/office/powerpoint/2010/main" val="1027792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A488C-A33C-4961-BDC8-BBDD662F7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251" y="700219"/>
            <a:ext cx="9613861" cy="1080938"/>
          </a:xfrm>
        </p:spPr>
        <p:txBody>
          <a:bodyPr/>
          <a:lstStyle/>
          <a:p>
            <a:r>
              <a:rPr lang="en-US" dirty="0" err="1"/>
              <a:t>Istilah</a:t>
            </a:r>
            <a:r>
              <a:rPr lang="en-US" dirty="0"/>
              <a:t> </a:t>
            </a:r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dirty="0" err="1"/>
              <a:t>Olahraga</a:t>
            </a:r>
            <a:endParaRPr lang="en-ID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2F9A8F5-C54C-4927-882D-C7A38E2C2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271" y="2133600"/>
            <a:ext cx="12072730" cy="4611757"/>
          </a:xfrm>
        </p:spPr>
        <p:txBody>
          <a:bodyPr>
            <a:normAutofit/>
          </a:bodyPr>
          <a:lstStyle/>
          <a:p>
            <a:pPr algn="just"/>
            <a:r>
              <a:rPr lang="en-US" dirty="0" err="1"/>
              <a:t>Inflamasi</a:t>
            </a:r>
            <a:r>
              <a:rPr lang="en-US" dirty="0"/>
              <a:t> : </a:t>
            </a:r>
            <a:r>
              <a:rPr lang="en-US" dirty="0" err="1"/>
              <a:t>Respon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organ </a:t>
            </a:r>
            <a:r>
              <a:rPr lang="en-US" dirty="0" err="1"/>
              <a:t>terhadap</a:t>
            </a:r>
            <a:r>
              <a:rPr lang="en-US" dirty="0"/>
              <a:t> pathogen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reaksi</a:t>
            </a:r>
            <a:r>
              <a:rPr lang="en-US" dirty="0"/>
              <a:t> yang </a:t>
            </a:r>
            <a:r>
              <a:rPr lang="en-US" dirty="0" err="1"/>
              <a:t>terjadi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                    pada </a:t>
            </a:r>
            <a:r>
              <a:rPr lang="en-US" dirty="0" err="1"/>
              <a:t>jaringan</a:t>
            </a:r>
            <a:r>
              <a:rPr lang="en-US" dirty="0"/>
              <a:t> yang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cedera</a:t>
            </a:r>
            <a:endParaRPr lang="en-US" dirty="0"/>
          </a:p>
          <a:p>
            <a:r>
              <a:rPr lang="en-US" dirty="0"/>
              <a:t>ROM (</a:t>
            </a:r>
            <a:r>
              <a:rPr lang="en-US" i="1" dirty="0"/>
              <a:t>range of motion</a:t>
            </a:r>
            <a:r>
              <a:rPr lang="en-US" dirty="0"/>
              <a:t>) : </a:t>
            </a:r>
            <a:r>
              <a:rPr lang="en-US" dirty="0" err="1"/>
              <a:t>Gerakan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sudut</a:t>
            </a:r>
            <a:r>
              <a:rPr lang="en-US" dirty="0"/>
              <a:t> </a:t>
            </a:r>
            <a:r>
              <a:rPr lang="en-US" dirty="0" err="1"/>
              <a:t>maksimal</a:t>
            </a:r>
            <a:r>
              <a:rPr lang="en-US" dirty="0"/>
              <a:t> </a:t>
            </a:r>
            <a:r>
              <a:rPr lang="en-US" dirty="0" err="1"/>
              <a:t>sendi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DOMS (</a:t>
            </a:r>
            <a:r>
              <a:rPr lang="en-US" i="1" dirty="0"/>
              <a:t>delayed onset muscle soreness</a:t>
            </a:r>
            <a:r>
              <a:rPr lang="en-US" dirty="0"/>
              <a:t>):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mengalami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						  </a:t>
            </a:r>
            <a:r>
              <a:rPr lang="en-US" dirty="0" err="1"/>
              <a:t>nyeri</a:t>
            </a:r>
            <a:r>
              <a:rPr lang="en-US" dirty="0"/>
              <a:t> dan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nyaman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melakukan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						  </a:t>
            </a:r>
            <a:r>
              <a:rPr lang="en-US" dirty="0" err="1"/>
              <a:t>latihan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biasa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.</a:t>
            </a:r>
          </a:p>
          <a:p>
            <a:r>
              <a:rPr lang="en-US" dirty="0" err="1"/>
              <a:t>Atrofi</a:t>
            </a:r>
            <a:r>
              <a:rPr lang="en-US" dirty="0"/>
              <a:t>	: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</a:t>
            </a:r>
            <a:r>
              <a:rPr lang="en-US" dirty="0" err="1"/>
              <a:t>menglami</a:t>
            </a:r>
            <a:r>
              <a:rPr lang="en-US" dirty="0"/>
              <a:t> </a:t>
            </a:r>
            <a:r>
              <a:rPr lang="en-US" dirty="0" err="1"/>
              <a:t>penurunan</a:t>
            </a:r>
            <a:r>
              <a:rPr lang="en-US" dirty="0"/>
              <a:t> volume.</a:t>
            </a:r>
          </a:p>
          <a:p>
            <a:r>
              <a:rPr lang="en-US" dirty="0" err="1"/>
              <a:t>Hipertrofi</a:t>
            </a:r>
            <a:r>
              <a:rPr lang="en-US" dirty="0"/>
              <a:t>	: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peningkatan</a:t>
            </a:r>
            <a:r>
              <a:rPr lang="en-US" dirty="0"/>
              <a:t> volume.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2763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D0122-4DDF-4B1A-B792-D20F2DDB5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Klasifikasi</a:t>
            </a:r>
            <a:r>
              <a:rPr lang="en-US" dirty="0"/>
              <a:t> </a:t>
            </a:r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dirty="0" err="1"/>
              <a:t>Olahraga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7487B-780E-4B04-B742-3ADBF3A29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87599"/>
            <a:ext cx="11206879" cy="4114801"/>
          </a:xfrm>
        </p:spPr>
        <p:txBody>
          <a:bodyPr/>
          <a:lstStyle/>
          <a:p>
            <a:pPr marL="457200" indent="-457200">
              <a:buFont typeface="+mj-lt"/>
              <a:buAutoNum type="alphaUcPeriod"/>
            </a:pP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Penyebab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i="1" dirty="0"/>
              <a:t>External violence 	</a:t>
            </a:r>
            <a:r>
              <a:rPr lang="en-US" dirty="0"/>
              <a:t>: </a:t>
            </a:r>
            <a:r>
              <a:rPr lang="en-US" dirty="0" err="1"/>
              <a:t>Cedera</a:t>
            </a:r>
            <a:r>
              <a:rPr lang="en-US" dirty="0"/>
              <a:t> yang </a:t>
            </a:r>
            <a:r>
              <a:rPr lang="en-US" dirty="0" err="1"/>
              <a:t>timbul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pengaruh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luar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	Body Contact Sports</a:t>
            </a:r>
          </a:p>
          <a:p>
            <a:pPr marL="0" indent="0">
              <a:buNone/>
            </a:pPr>
            <a:r>
              <a:rPr lang="en-US" dirty="0"/>
              <a:t>	Equipment Sports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Lingkungan</a:t>
            </a:r>
            <a:endParaRPr lang="en-ID" dirty="0"/>
          </a:p>
          <a:p>
            <a:pPr marL="457200" indent="-457200">
              <a:buAutoNum type="arabicPeriod" startAt="2"/>
            </a:pPr>
            <a:r>
              <a:rPr lang="en-US" i="1" dirty="0"/>
              <a:t>Internal violence	</a:t>
            </a:r>
            <a:r>
              <a:rPr lang="en-US" dirty="0"/>
              <a:t>: </a:t>
            </a:r>
            <a:r>
              <a:rPr lang="en-US" dirty="0" err="1"/>
              <a:t>Cedera</a:t>
            </a:r>
            <a:r>
              <a:rPr lang="en-US" dirty="0"/>
              <a:t> yang </a:t>
            </a:r>
            <a:r>
              <a:rPr lang="en-US" dirty="0" err="1"/>
              <a:t>timbul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pengaruh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.</a:t>
            </a:r>
          </a:p>
          <a:p>
            <a:pPr marL="457200" indent="-457200">
              <a:buAutoNum type="arabicPeriod" startAt="2"/>
            </a:pPr>
            <a:r>
              <a:rPr lang="en-US" i="1" dirty="0"/>
              <a:t>Overuse			</a:t>
            </a:r>
            <a:r>
              <a:rPr lang="en-US" dirty="0"/>
              <a:t>; </a:t>
            </a:r>
            <a:r>
              <a:rPr lang="en-US" dirty="0" err="1"/>
              <a:t>Pemakaian</a:t>
            </a:r>
            <a:r>
              <a:rPr lang="en-US" dirty="0"/>
              <a:t> yang </a:t>
            </a:r>
            <a:r>
              <a:rPr lang="en-US" dirty="0" err="1"/>
              <a:t>terus</a:t>
            </a:r>
            <a:r>
              <a:rPr lang="en-US" dirty="0"/>
              <a:t> </a:t>
            </a:r>
            <a:r>
              <a:rPr lang="en-US" dirty="0" err="1"/>
              <a:t>menerus</a:t>
            </a:r>
            <a:r>
              <a:rPr lang="en-US" dirty="0"/>
              <a:t>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837865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D0122-4DDF-4B1A-B792-D20F2DDB5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Klasifikasi</a:t>
            </a:r>
            <a:r>
              <a:rPr lang="en-US" dirty="0"/>
              <a:t> </a:t>
            </a:r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dirty="0" err="1"/>
              <a:t>Olahraga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7487B-780E-4B04-B742-3ADBF3A29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87599"/>
            <a:ext cx="11206879" cy="4114801"/>
          </a:xfrm>
        </p:spPr>
        <p:txBody>
          <a:bodyPr/>
          <a:lstStyle/>
          <a:p>
            <a:pPr marL="457200" indent="-457200">
              <a:buAutoNum type="alphaUcPeriod" startAt="2"/>
            </a:pPr>
            <a:r>
              <a:rPr lang="en-US" dirty="0" err="1"/>
              <a:t>Berdasarkan</a:t>
            </a:r>
            <a:r>
              <a:rPr lang="en-US" dirty="0"/>
              <a:t> Waktu </a:t>
            </a:r>
            <a:r>
              <a:rPr lang="en-US" dirty="0" err="1"/>
              <a:t>Terjadinya</a:t>
            </a:r>
            <a:r>
              <a:rPr lang="en-US" dirty="0"/>
              <a:t> </a:t>
            </a:r>
            <a:r>
              <a:rPr lang="en-US" dirty="0" err="1"/>
              <a:t>Cedera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dirty="0" err="1"/>
              <a:t>Akut</a:t>
            </a:r>
            <a:r>
              <a:rPr lang="en-US" dirty="0"/>
              <a:t>	: </a:t>
            </a:r>
            <a:r>
              <a:rPr lang="en-US" dirty="0" err="1"/>
              <a:t>Cedera</a:t>
            </a:r>
            <a:r>
              <a:rPr lang="en-US" dirty="0"/>
              <a:t> yang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latihan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mendadak</a:t>
            </a:r>
            <a:r>
              <a:rPr lang="en-US" dirty="0"/>
              <a:t>			</a:t>
            </a:r>
            <a:r>
              <a:rPr lang="en-US" dirty="0" err="1"/>
              <a:t>Penurunan</a:t>
            </a:r>
            <a:r>
              <a:rPr lang="en-US" dirty="0"/>
              <a:t> ROM</a:t>
            </a:r>
          </a:p>
          <a:p>
            <a:pPr marL="0" indent="0">
              <a:buNone/>
            </a:pPr>
            <a:r>
              <a:rPr lang="en-US" dirty="0"/>
              <a:t>	Nyeri					</a:t>
            </a:r>
            <a:r>
              <a:rPr lang="en-US" dirty="0" err="1"/>
              <a:t>Kelemahan</a:t>
            </a:r>
            <a:r>
              <a:rPr lang="en-US" dirty="0"/>
              <a:t> </a:t>
            </a:r>
            <a:r>
              <a:rPr lang="en-US" dirty="0" err="1"/>
              <a:t>otot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Bengkak</a:t>
            </a:r>
            <a:r>
              <a:rPr lang="en-US" dirty="0"/>
              <a:t>				Abnormal</a:t>
            </a:r>
          </a:p>
          <a:p>
            <a:pPr marL="457200" indent="-457200">
              <a:buAutoNum type="arabicPeriod" startAt="2"/>
            </a:pPr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dirty="0" err="1"/>
              <a:t>Kronik</a:t>
            </a:r>
            <a:r>
              <a:rPr lang="en-US" dirty="0"/>
              <a:t>	:  </a:t>
            </a:r>
            <a:r>
              <a:rPr lang="en-US" dirty="0" err="1"/>
              <a:t>Cedera</a:t>
            </a:r>
            <a:r>
              <a:rPr lang="en-US" dirty="0"/>
              <a:t> yang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berulang-ulang</a:t>
            </a:r>
            <a:r>
              <a:rPr lang="en-US" dirty="0"/>
              <a:t> </a:t>
            </a:r>
            <a:r>
              <a:rPr lang="en-US" dirty="0" err="1"/>
              <a:t>didapat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i="1" dirty="0"/>
              <a:t>overuse </a:t>
            </a:r>
            <a:r>
              <a:rPr lang="en-US" dirty="0"/>
              <a:t> </a:t>
            </a:r>
            <a:r>
              <a:rPr lang="en-US" dirty="0" err="1"/>
              <a:t>ataupun</a:t>
            </a:r>
            <a:r>
              <a:rPr lang="en-US" dirty="0"/>
              <a:t> </a:t>
            </a:r>
            <a:r>
              <a:rPr lang="en-US" dirty="0" err="1"/>
              <a:t>penyembuhan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sempurna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dirty="0" err="1"/>
              <a:t>akut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Inflamasi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DOMS </a:t>
            </a:r>
            <a:r>
              <a:rPr lang="en-US" dirty="0" err="1"/>
              <a:t>Akut</a:t>
            </a:r>
            <a:endParaRPr lang="en-US" dirty="0"/>
          </a:p>
          <a:p>
            <a:pPr marL="457200" indent="-457200">
              <a:buAutoNum type="arabicPeriod" startAt="2"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739359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D0122-4DDF-4B1A-B792-D20F2DDB5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Klasifikasi</a:t>
            </a:r>
            <a:r>
              <a:rPr lang="en-US" dirty="0"/>
              <a:t> </a:t>
            </a:r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dirty="0" err="1"/>
              <a:t>Olahraga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7487B-780E-4B04-B742-3ADBF3A29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87599"/>
            <a:ext cx="11206879" cy="4114801"/>
          </a:xfrm>
        </p:spPr>
        <p:txBody>
          <a:bodyPr/>
          <a:lstStyle/>
          <a:p>
            <a:pPr marL="457200" indent="-457200">
              <a:buAutoNum type="alphaUcPeriod" startAt="3"/>
            </a:pP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Berat</a:t>
            </a:r>
            <a:r>
              <a:rPr lang="en-US" dirty="0"/>
              <a:t> </a:t>
            </a:r>
            <a:r>
              <a:rPr lang="en-US" dirty="0" err="1"/>
              <a:t>Ringan</a:t>
            </a:r>
            <a:r>
              <a:rPr lang="en-US" dirty="0"/>
              <a:t> </a:t>
            </a:r>
            <a:r>
              <a:rPr lang="en-US" dirty="0" err="1"/>
              <a:t>Cedera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dirty="0" err="1"/>
              <a:t>Ringan</a:t>
            </a:r>
            <a:r>
              <a:rPr lang="en-US" dirty="0"/>
              <a:t>	:  </a:t>
            </a:r>
            <a:r>
              <a:rPr lang="en-US" dirty="0" err="1"/>
              <a:t>Cedera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diikuti</a:t>
            </a:r>
            <a:r>
              <a:rPr lang="en-US" dirty="0"/>
              <a:t> </a:t>
            </a:r>
            <a:r>
              <a:rPr lang="en-US" dirty="0" err="1"/>
              <a:t>kerusakan</a:t>
            </a:r>
            <a:r>
              <a:rPr lang="en-US" dirty="0"/>
              <a:t> yang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, </a:t>
            </a:r>
            <a:r>
              <a:rPr lang="en-US" dirty="0" err="1"/>
              <a:t>misalnya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dan </a:t>
            </a:r>
            <a:r>
              <a:rPr lang="en-US" dirty="0" err="1"/>
              <a:t>kelelahan</a:t>
            </a:r>
            <a:r>
              <a:rPr lang="en-US" dirty="0"/>
              <a:t>.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pengobatan</a:t>
            </a:r>
            <a:r>
              <a:rPr lang="en-US" dirty="0"/>
              <a:t> </a:t>
            </a:r>
            <a:r>
              <a:rPr lang="en-US" dirty="0" err="1"/>
              <a:t>apapun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sembuh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sendirinya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dirty="0" err="1"/>
              <a:t>Berat</a:t>
            </a:r>
            <a:r>
              <a:rPr lang="en-US" dirty="0"/>
              <a:t> 	:  </a:t>
            </a:r>
            <a:r>
              <a:rPr lang="en-US" dirty="0" err="1"/>
              <a:t>Cedera</a:t>
            </a:r>
            <a:r>
              <a:rPr lang="en-US" dirty="0"/>
              <a:t> yang </a:t>
            </a:r>
            <a:r>
              <a:rPr lang="en-US" dirty="0" err="1"/>
              <a:t>serius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kerusakan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. </a:t>
            </a:r>
            <a:r>
              <a:rPr lang="en-US" dirty="0" err="1"/>
              <a:t>Kriteria</a:t>
            </a:r>
            <a:r>
              <a:rPr lang="en-US" dirty="0"/>
              <a:t> :</a:t>
            </a:r>
          </a:p>
          <a:p>
            <a:pPr marL="0" indent="0">
              <a:buNone/>
            </a:pPr>
            <a:r>
              <a:rPr lang="en-US" dirty="0"/>
              <a:t>	-  </a:t>
            </a:r>
            <a:r>
              <a:rPr lang="en-US" dirty="0" err="1"/>
              <a:t>kehilangan</a:t>
            </a:r>
            <a:r>
              <a:rPr lang="en-US" dirty="0"/>
              <a:t> </a:t>
            </a:r>
            <a:r>
              <a:rPr lang="en-US" dirty="0" err="1"/>
              <a:t>substansi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kontinuitas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-  </a:t>
            </a:r>
            <a:r>
              <a:rPr lang="en-US" dirty="0" err="1"/>
              <a:t>rusaknya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robeknya</a:t>
            </a:r>
            <a:r>
              <a:rPr lang="en-US" dirty="0"/>
              <a:t> </a:t>
            </a:r>
            <a:r>
              <a:rPr lang="en-US" dirty="0" err="1"/>
              <a:t>pembuluh</a:t>
            </a:r>
            <a:r>
              <a:rPr lang="en-US" dirty="0"/>
              <a:t> </a:t>
            </a:r>
            <a:r>
              <a:rPr lang="en-US" dirty="0" err="1"/>
              <a:t>darah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lphaUcPeriod"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27521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D0122-4DDF-4B1A-B792-D20F2DDB5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Klasifikasi</a:t>
            </a:r>
            <a:r>
              <a:rPr lang="en-US" dirty="0"/>
              <a:t> </a:t>
            </a:r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dirty="0" err="1"/>
              <a:t>Olahraga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7487B-780E-4B04-B742-3ADBF3A29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87599"/>
            <a:ext cx="11206879" cy="4114801"/>
          </a:xfrm>
        </p:spPr>
        <p:txBody>
          <a:bodyPr/>
          <a:lstStyle/>
          <a:p>
            <a:pPr marL="457200" indent="-457200">
              <a:buAutoNum type="alphaUcPeriod" startAt="4"/>
            </a:pP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yang </a:t>
            </a:r>
            <a:r>
              <a:rPr lang="en-US" dirty="0" err="1"/>
              <a:t>Terkena</a:t>
            </a:r>
            <a:endParaRPr lang="en-US" dirty="0"/>
          </a:p>
          <a:p>
            <a:pPr marL="457200" indent="-457200">
              <a:buAutoNum type="arabicPeriod"/>
            </a:pPr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Lunak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-  skin (</a:t>
            </a:r>
            <a:r>
              <a:rPr lang="en-US" dirty="0" err="1"/>
              <a:t>kulit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	-  </a:t>
            </a:r>
            <a:r>
              <a:rPr lang="en-US" dirty="0" err="1"/>
              <a:t>jaringan</a:t>
            </a:r>
            <a:r>
              <a:rPr lang="en-US" dirty="0"/>
              <a:t> ikat (</a:t>
            </a:r>
            <a:r>
              <a:rPr lang="en-US" dirty="0" err="1"/>
              <a:t>tedon</a:t>
            </a:r>
            <a:r>
              <a:rPr lang="en-US" dirty="0"/>
              <a:t>, ligament, fascia, membrane synovial)</a:t>
            </a:r>
          </a:p>
          <a:p>
            <a:pPr marL="0" indent="0">
              <a:buNone/>
            </a:pPr>
            <a:r>
              <a:rPr lang="en-US" dirty="0"/>
              <a:t>	- </a:t>
            </a:r>
            <a:r>
              <a:rPr lang="en-US" dirty="0" err="1"/>
              <a:t>pembuluh</a:t>
            </a:r>
            <a:r>
              <a:rPr lang="en-US" dirty="0"/>
              <a:t> </a:t>
            </a:r>
            <a:r>
              <a:rPr lang="en-US" dirty="0" err="1"/>
              <a:t>darah</a:t>
            </a:r>
            <a:r>
              <a:rPr lang="en-US" dirty="0"/>
              <a:t>, </a:t>
            </a:r>
            <a:r>
              <a:rPr lang="en-US" dirty="0" err="1"/>
              <a:t>syaratf</a:t>
            </a:r>
            <a:endParaRPr lang="en-US" dirty="0"/>
          </a:p>
          <a:p>
            <a:pPr marL="457200" indent="-457200">
              <a:buAutoNum type="arabicPeriod" startAt="2"/>
            </a:pPr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Keras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076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DA06E-D95E-4B5D-B674-1ACC768AE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Lunak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7A540-916E-4189-8630-20DEDD97E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UcPeriod"/>
            </a:pPr>
            <a:r>
              <a:rPr lang="en-US" dirty="0" err="1"/>
              <a:t>Cedera</a:t>
            </a:r>
            <a:r>
              <a:rPr lang="en-US" dirty="0"/>
              <a:t> pada </a:t>
            </a:r>
            <a:r>
              <a:rPr lang="en-US" dirty="0" err="1"/>
              <a:t>Kulit</a:t>
            </a:r>
            <a:endParaRPr lang="en-US" dirty="0"/>
          </a:p>
          <a:p>
            <a:pPr marL="457200" indent="-457200" algn="just">
              <a:buFont typeface="+mj-lt"/>
              <a:buAutoNum type="arabicPeriod"/>
            </a:pPr>
            <a:r>
              <a:rPr lang="en-US" dirty="0" err="1"/>
              <a:t>Ekskoriasi</a:t>
            </a:r>
            <a:r>
              <a:rPr lang="en-US" dirty="0"/>
              <a:t> (</a:t>
            </a:r>
            <a:r>
              <a:rPr lang="en-US" dirty="0" err="1"/>
              <a:t>lecet</a:t>
            </a:r>
            <a:r>
              <a:rPr lang="en-US" dirty="0"/>
              <a:t>)</a:t>
            </a:r>
            <a:r>
              <a:rPr lang="en-ID" dirty="0"/>
              <a:t>	: Luka yang </a:t>
            </a:r>
            <a:r>
              <a:rPr lang="en-ID" dirty="0" err="1"/>
              <a:t>terjadi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adanya</a:t>
            </a:r>
            <a:r>
              <a:rPr lang="en-ID" dirty="0"/>
              <a:t> </a:t>
            </a:r>
            <a:r>
              <a:rPr lang="en-ID" dirty="0" err="1"/>
              <a:t>gesekan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benda</a:t>
            </a:r>
            <a:r>
              <a:rPr lang="en-ID" dirty="0"/>
              <a:t> rata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benda</a:t>
            </a:r>
            <a:r>
              <a:rPr lang="en-ID" dirty="0"/>
              <a:t> </a:t>
            </a:r>
            <a:r>
              <a:rPr lang="en-ID" dirty="0" err="1"/>
              <a:t>tajam</a:t>
            </a:r>
            <a:r>
              <a:rPr lang="en-ID" dirty="0"/>
              <a:t>.</a:t>
            </a:r>
          </a:p>
          <a:p>
            <a:pPr marL="0" indent="0" algn="just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7C62C0-45A1-4912-9B9F-B9D03CE10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018" y="3633824"/>
            <a:ext cx="4120890" cy="30463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97B3C2-40A5-4FFA-9B30-3C8E48237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7805" y="3633824"/>
            <a:ext cx="3914395" cy="309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13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DA06E-D95E-4B5D-B674-1ACC768AE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Lunak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7A540-916E-4189-8630-20DEDD97E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UcPeriod"/>
            </a:pPr>
            <a:r>
              <a:rPr lang="en-US" dirty="0" err="1"/>
              <a:t>Cedera</a:t>
            </a:r>
            <a:r>
              <a:rPr lang="en-US" dirty="0"/>
              <a:t> pada </a:t>
            </a:r>
            <a:r>
              <a:rPr lang="en-US" dirty="0" err="1"/>
              <a:t>Kulit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2.   </a:t>
            </a:r>
            <a:r>
              <a:rPr lang="en-US" dirty="0" err="1"/>
              <a:t>Laserasi</a:t>
            </a:r>
            <a:r>
              <a:rPr lang="en-US" dirty="0"/>
              <a:t> (</a:t>
            </a:r>
            <a:r>
              <a:rPr lang="en-US" dirty="0" err="1"/>
              <a:t>luka</a:t>
            </a:r>
            <a:r>
              <a:rPr lang="en-US" dirty="0"/>
              <a:t> </a:t>
            </a:r>
            <a:r>
              <a:rPr lang="en-US" dirty="0" err="1"/>
              <a:t>sobek</a:t>
            </a:r>
            <a:r>
              <a:rPr lang="en-US" dirty="0"/>
              <a:t>)	:  Luka yang </a:t>
            </a:r>
            <a:r>
              <a:rPr lang="en-US" dirty="0" err="1"/>
              <a:t>disebabkan</a:t>
            </a:r>
            <a:r>
              <a:rPr lang="en-US" dirty="0"/>
              <a:t> oleh </a:t>
            </a:r>
            <a:r>
              <a:rPr lang="en-US" dirty="0" err="1"/>
              <a:t>benda</a:t>
            </a:r>
            <a:r>
              <a:rPr lang="en-US" dirty="0"/>
              <a:t> </a:t>
            </a:r>
            <a:r>
              <a:rPr lang="en-US" dirty="0" err="1"/>
              <a:t>tajam</a:t>
            </a:r>
            <a:endParaRPr lang="en-ID" dirty="0"/>
          </a:p>
          <a:p>
            <a:pPr marL="0" indent="0" algn="just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E5A182-1494-48BE-A04B-7C1D846B0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103" y="3637153"/>
            <a:ext cx="3257394" cy="25692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D27DB8-B757-4F63-ABE5-56A941F90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0137" y="3706480"/>
            <a:ext cx="3094525" cy="24305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9844311-A4A7-42B8-89A0-B3B8680399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7591" y="3755287"/>
            <a:ext cx="3094525" cy="242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099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DA06E-D95E-4B5D-B674-1ACC768AE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Lunak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7A540-916E-4189-8630-20DEDD97E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UcPeriod"/>
            </a:pPr>
            <a:r>
              <a:rPr lang="en-US" dirty="0" err="1"/>
              <a:t>Cedera</a:t>
            </a:r>
            <a:r>
              <a:rPr lang="en-US" dirty="0"/>
              <a:t> pada </a:t>
            </a:r>
            <a:r>
              <a:rPr lang="en-US" dirty="0" err="1"/>
              <a:t>Kulit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2.   Punctum		:  Luka yang </a:t>
            </a:r>
            <a:r>
              <a:rPr lang="en-US" dirty="0" err="1"/>
              <a:t>disebabkan</a:t>
            </a:r>
            <a:r>
              <a:rPr lang="en-US" dirty="0"/>
              <a:t> oleh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tusukan</a:t>
            </a:r>
            <a:r>
              <a:rPr lang="en-US" dirty="0"/>
              <a:t>.</a:t>
            </a:r>
            <a:endParaRPr lang="en-ID" dirty="0"/>
          </a:p>
          <a:p>
            <a:pPr marL="0" indent="0" algn="just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88EE7F-2E6C-49E5-AF2C-C79EB2B2E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2886" y="3429000"/>
            <a:ext cx="3247714" cy="309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744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DA06E-D95E-4B5D-B674-1ACC768AE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Lunak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7A540-916E-4189-8630-20DEDD97E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lphaUcPeriod" startAt="2"/>
            </a:pPr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/Tendon dan </a:t>
            </a:r>
            <a:r>
              <a:rPr lang="en-US" dirty="0" err="1"/>
              <a:t>Ligamen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Strain </a:t>
            </a:r>
          </a:p>
          <a:p>
            <a:pPr marL="0" indent="0">
              <a:buNone/>
            </a:pPr>
            <a:endParaRPr lang="en-US" dirty="0"/>
          </a:p>
          <a:p>
            <a:pPr marL="457200" indent="-457200">
              <a:buFont typeface="+mj-lt"/>
              <a:buAutoNum type="alphaUcPeriod"/>
            </a:pPr>
            <a:endParaRPr lang="en-ID" dirty="0"/>
          </a:p>
          <a:p>
            <a:pPr marL="0" indent="0" algn="just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4FA927-9937-4DBA-9C2E-9517B7A5C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0744" y="3333276"/>
            <a:ext cx="5874577" cy="27023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22BB71-A77E-4B46-AFD5-6F173AF6B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207" y="3357929"/>
            <a:ext cx="4038601" cy="274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437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DA06E-D95E-4B5D-B674-1ACC768AE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Lunak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7A540-916E-4189-8630-20DEDD97E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11511679" cy="3767899"/>
          </a:xfrm>
        </p:spPr>
        <p:txBody>
          <a:bodyPr/>
          <a:lstStyle/>
          <a:p>
            <a:pPr marL="457200" indent="-457200">
              <a:buAutoNum type="alphaUcPeriod" startAt="2"/>
            </a:pPr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/Tendon dan </a:t>
            </a:r>
            <a:r>
              <a:rPr lang="en-US" dirty="0" err="1"/>
              <a:t>Ligamen</a:t>
            </a:r>
            <a:endParaRPr lang="en-US" dirty="0"/>
          </a:p>
          <a:p>
            <a:pPr marL="457200" indent="-457200" algn="just">
              <a:buFont typeface="+mj-lt"/>
              <a:buAutoNum type="arabicPeriod"/>
            </a:pPr>
            <a:r>
              <a:rPr lang="en-US" dirty="0"/>
              <a:t>Sprain	: </a:t>
            </a:r>
            <a:r>
              <a:rPr lang="en-US" dirty="0" err="1"/>
              <a:t>Cedera</a:t>
            </a:r>
            <a:r>
              <a:rPr lang="en-US" dirty="0"/>
              <a:t> yang </a:t>
            </a:r>
            <a:r>
              <a:rPr lang="en-US" dirty="0" err="1"/>
              <a:t>disebbkan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peregangan</a:t>
            </a:r>
            <a:r>
              <a:rPr lang="en-US" dirty="0"/>
              <a:t> yang </a:t>
            </a:r>
            <a:r>
              <a:rPr lang="en-US" dirty="0" err="1"/>
              <a:t>berlebihan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		 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cedera</a:t>
            </a:r>
            <a:r>
              <a:rPr lang="en-US" dirty="0"/>
              <a:t> pada </a:t>
            </a:r>
            <a:r>
              <a:rPr lang="en-US" dirty="0" err="1"/>
              <a:t>ligamen</a:t>
            </a:r>
            <a:r>
              <a:rPr lang="en-US" dirty="0"/>
              <a:t>.</a:t>
            </a:r>
          </a:p>
          <a:p>
            <a:pPr marL="0" indent="0" algn="just">
              <a:buNone/>
            </a:pPr>
            <a:r>
              <a:rPr lang="en-US" dirty="0"/>
              <a:t>	</a:t>
            </a:r>
            <a:r>
              <a:rPr lang="en-US" dirty="0" err="1"/>
              <a:t>Gejala</a:t>
            </a:r>
            <a:r>
              <a:rPr lang="en-US" dirty="0"/>
              <a:t>		:  </a:t>
            </a:r>
            <a:r>
              <a:rPr lang="en-US" dirty="0" err="1"/>
              <a:t>nyeri</a:t>
            </a:r>
            <a:r>
              <a:rPr lang="en-US" dirty="0"/>
              <a:t>, </a:t>
            </a:r>
            <a:r>
              <a:rPr lang="en-US" dirty="0" err="1"/>
              <a:t>bengak</a:t>
            </a:r>
            <a:r>
              <a:rPr lang="en-US" dirty="0"/>
              <a:t>, hematoma, </a:t>
            </a:r>
            <a:r>
              <a:rPr lang="en-US" dirty="0" err="1"/>
              <a:t>tidak</a:t>
            </a:r>
            <a:r>
              <a:rPr lang="en-US" dirty="0"/>
              <a:t> data </a:t>
            </a:r>
            <a:r>
              <a:rPr lang="en-US" dirty="0" err="1"/>
              <a:t>menggerakkan</a:t>
            </a:r>
            <a:r>
              <a:rPr lang="en-US" dirty="0"/>
              <a:t> </a:t>
            </a:r>
            <a:r>
              <a:rPr lang="en-US" dirty="0" err="1"/>
              <a:t>sendi</a:t>
            </a:r>
            <a:r>
              <a:rPr lang="en-US" dirty="0"/>
              <a:t>,</a:t>
            </a:r>
          </a:p>
          <a:p>
            <a:pPr marL="0" indent="0" algn="just">
              <a:buNone/>
            </a:pPr>
            <a:r>
              <a:rPr lang="en-US" dirty="0"/>
              <a:t>			   </a:t>
            </a:r>
            <a:r>
              <a:rPr lang="en-US" dirty="0" err="1"/>
              <a:t>kesulitan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ekstrimitas</a:t>
            </a:r>
            <a:r>
              <a:rPr lang="en-US" dirty="0"/>
              <a:t> yang </a:t>
            </a:r>
            <a:r>
              <a:rPr lang="en-US" dirty="0" err="1"/>
              <a:t>cedera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457200" indent="-457200">
              <a:buFont typeface="+mj-lt"/>
              <a:buAutoNum type="alphaUcPeriod"/>
            </a:pPr>
            <a:endParaRPr lang="en-ID" dirty="0"/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351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25DED9-4284-4E87-ACC3-B46BF8395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398" y="781878"/>
            <a:ext cx="10205741" cy="488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465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D5E889-2A8E-486A-B9B8-41670B6BE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035" y="0"/>
            <a:ext cx="91796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888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EE36D-463C-4BC7-8ECC-7354B6B54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Keras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B979F-EFFC-4D6F-8B0D-9E3F9C684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1511679" cy="3599316"/>
          </a:xfrm>
        </p:spPr>
        <p:txBody>
          <a:bodyPr/>
          <a:lstStyle/>
          <a:p>
            <a:pPr marL="457200" indent="-457200">
              <a:buFont typeface="+mj-lt"/>
              <a:buAutoNum type="alphaUcPeriod"/>
            </a:pPr>
            <a:r>
              <a:rPr lang="en-US" i="1" dirty="0"/>
              <a:t>Fraktur </a:t>
            </a:r>
            <a:r>
              <a:rPr lang="en-US" dirty="0"/>
              <a:t>(</a:t>
            </a:r>
            <a:r>
              <a:rPr lang="en-US" dirty="0" err="1"/>
              <a:t>Patah</a:t>
            </a:r>
            <a:r>
              <a:rPr lang="en-US" dirty="0"/>
              <a:t> </a:t>
            </a:r>
            <a:r>
              <a:rPr lang="en-US" dirty="0" err="1"/>
              <a:t>Tulang</a:t>
            </a:r>
            <a:r>
              <a:rPr lang="en-US" dirty="0"/>
              <a:t>)	: </a:t>
            </a:r>
            <a:r>
              <a:rPr lang="en-US" dirty="0" err="1"/>
              <a:t>Tulang</a:t>
            </a:r>
            <a:r>
              <a:rPr lang="en-US" dirty="0"/>
              <a:t>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trauma (</a:t>
            </a:r>
            <a:r>
              <a:rPr lang="en-US" dirty="0" err="1"/>
              <a:t>ruda</a:t>
            </a:r>
            <a:r>
              <a:rPr lang="en-US" dirty="0"/>
              <a:t> </a:t>
            </a:r>
            <a:r>
              <a:rPr lang="en-US" dirty="0" err="1"/>
              <a:t>paksa</a:t>
            </a:r>
            <a:r>
              <a:rPr lang="en-US" dirty="0"/>
              <a:t>) </a:t>
            </a:r>
            <a:r>
              <a:rPr lang="en-US" dirty="0" err="1"/>
              <a:t>melebihi</a:t>
            </a:r>
            <a:r>
              <a:rPr lang="en-US" dirty="0"/>
              <a:t> </a:t>
            </a:r>
            <a:r>
              <a:rPr lang="en-US" dirty="0" err="1"/>
              <a:t>batas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yangmampu</a:t>
            </a:r>
            <a:r>
              <a:rPr lang="en-US" dirty="0"/>
              <a:t> </a:t>
            </a:r>
            <a:r>
              <a:rPr lang="en-US" dirty="0" err="1"/>
              <a:t>diterimanya</a:t>
            </a:r>
            <a:r>
              <a:rPr lang="en-US" dirty="0"/>
              <a:t>.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patah</a:t>
            </a:r>
            <a:r>
              <a:rPr lang="en-US" dirty="0"/>
              <a:t> </a:t>
            </a:r>
            <a:r>
              <a:rPr lang="en-US" dirty="0" err="1"/>
              <a:t>tulang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retakan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hancur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ID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3BDDBE-C6D8-450A-B099-D304285FB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529" y="3445833"/>
            <a:ext cx="2921000" cy="32697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8A63A3-606B-4BDC-ACA7-CC446EC36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9736" y="3445833"/>
            <a:ext cx="6798464" cy="325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054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EE36D-463C-4BC7-8ECC-7354B6B54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Keras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B979F-EFFC-4D6F-8B0D-9E3F9C684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1511679" cy="359931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</a:t>
            </a:r>
            <a:r>
              <a:rPr lang="en-ID" dirty="0"/>
              <a:t>.   </a:t>
            </a:r>
            <a:r>
              <a:rPr lang="en-ID" dirty="0" err="1"/>
              <a:t>Dislokasi</a:t>
            </a:r>
            <a:r>
              <a:rPr lang="en-ID" dirty="0"/>
              <a:t>	: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keadaaan</a:t>
            </a:r>
            <a:r>
              <a:rPr lang="en-ID" dirty="0"/>
              <a:t> </a:t>
            </a:r>
            <a:r>
              <a:rPr lang="en-ID" dirty="0" err="1"/>
              <a:t>dimana</a:t>
            </a:r>
            <a:r>
              <a:rPr lang="en-ID" dirty="0"/>
              <a:t> </a:t>
            </a:r>
            <a:r>
              <a:rPr lang="en-ID" dirty="0" err="1"/>
              <a:t>posisi</a:t>
            </a:r>
            <a:r>
              <a:rPr lang="en-ID" dirty="0"/>
              <a:t> </a:t>
            </a:r>
            <a:r>
              <a:rPr lang="en-ID" dirty="0" err="1"/>
              <a:t>tulang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dirty="0" err="1"/>
              <a:t>sendi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pada </a:t>
            </a:r>
            <a:r>
              <a:rPr lang="en-ID" dirty="0" err="1"/>
              <a:t>tempat</a:t>
            </a:r>
            <a:r>
              <a:rPr lang="en-ID" dirty="0"/>
              <a:t> yang </a:t>
            </a:r>
            <a:r>
              <a:rPr lang="en-ID" dirty="0" err="1"/>
              <a:t>semestinya</a:t>
            </a:r>
            <a:r>
              <a:rPr lang="en-ID" dirty="0"/>
              <a:t>. </a:t>
            </a:r>
            <a:r>
              <a:rPr lang="en-ID" dirty="0" err="1"/>
              <a:t>Biasanya</a:t>
            </a:r>
            <a:r>
              <a:rPr lang="en-ID" dirty="0"/>
              <a:t> </a:t>
            </a:r>
            <a:r>
              <a:rPr lang="en-ID" dirty="0" err="1"/>
              <a:t>dislokasi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disertai</a:t>
            </a:r>
            <a:r>
              <a:rPr lang="en-ID" dirty="0"/>
              <a:t> oleh </a:t>
            </a:r>
            <a:r>
              <a:rPr lang="en-ID" dirty="0" err="1"/>
              <a:t>cedera</a:t>
            </a:r>
            <a:r>
              <a:rPr lang="en-ID" dirty="0"/>
              <a:t> </a:t>
            </a:r>
            <a:r>
              <a:rPr lang="en-ID" dirty="0" err="1"/>
              <a:t>ligamen</a:t>
            </a:r>
            <a:r>
              <a:rPr lang="en-ID" dirty="0"/>
              <a:t>.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7DF31C-647B-4A18-855E-B30380D63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902" y="3100686"/>
            <a:ext cx="6036196" cy="359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95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D0928-D3A1-4563-8861-B99BF9998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Klasifikasi</a:t>
            </a:r>
            <a:r>
              <a:rPr lang="en-US" dirty="0"/>
              <a:t> </a:t>
            </a:r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dirty="0" err="1"/>
              <a:t>Olahraga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A1C34-B14C-48B6-983B-A39FF4C2C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934817"/>
            <a:ext cx="11963400" cy="4001372"/>
          </a:xfrm>
        </p:spPr>
        <p:txBody>
          <a:bodyPr/>
          <a:lstStyle/>
          <a:p>
            <a:pPr marL="0" indent="0">
              <a:buNone/>
            </a:pPr>
            <a:r>
              <a:rPr lang="en-US" i="1" dirty="0"/>
              <a:t>E.   </a:t>
            </a:r>
            <a:r>
              <a:rPr lang="en-US" i="1" dirty="0" err="1"/>
              <a:t>Berdasarkan</a:t>
            </a:r>
            <a:r>
              <a:rPr lang="en-US" i="1" dirty="0"/>
              <a:t> </a:t>
            </a:r>
            <a:r>
              <a:rPr lang="en-US" i="1" dirty="0" err="1"/>
              <a:t>Biomekanika</a:t>
            </a:r>
            <a:r>
              <a:rPr lang="en-US" i="1" dirty="0"/>
              <a:t> </a:t>
            </a:r>
            <a:r>
              <a:rPr lang="en-US" i="1" dirty="0" err="1"/>
              <a:t>Gerak</a:t>
            </a:r>
            <a:endParaRPr lang="en-US" i="1" dirty="0"/>
          </a:p>
          <a:p>
            <a:pPr marL="457200" indent="-457200">
              <a:buFont typeface="+mj-lt"/>
              <a:buAutoNum type="arabicPeriod"/>
            </a:pPr>
            <a:r>
              <a:rPr lang="en-US" i="1" dirty="0"/>
              <a:t>Traction		</a:t>
            </a:r>
            <a:r>
              <a:rPr lang="en-US" dirty="0"/>
              <a:t>: 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tarikan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 yang </a:t>
            </a:r>
            <a:r>
              <a:rPr lang="en-US" dirty="0" err="1"/>
              <a:t>bergerak</a:t>
            </a:r>
            <a:r>
              <a:rPr lang="en-US" dirty="0"/>
              <a:t> </a:t>
            </a:r>
            <a:r>
              <a:rPr lang="en-US" dirty="0" err="1"/>
              <a:t>berlawanan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. </a:t>
            </a:r>
            <a:r>
              <a:rPr lang="en-US" dirty="0" err="1"/>
              <a:t>Bagian</a:t>
            </a:r>
            <a:r>
              <a:rPr lang="en-US" dirty="0"/>
              <a:t> yang </a:t>
            </a:r>
            <a:r>
              <a:rPr lang="en-US" dirty="0" err="1"/>
              <a:t>teregang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cedera</a:t>
            </a:r>
            <a:r>
              <a:rPr lang="en-US" dirty="0"/>
              <a:t> </a:t>
            </a:r>
            <a:r>
              <a:rPr lang="en-US" i="1" dirty="0"/>
              <a:t>traction.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9179C4-E725-432C-85E9-C100B07B4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312" y="3088606"/>
            <a:ext cx="5721405" cy="34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773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26195-9E44-49DF-9074-EABF54841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Biomekanika</a:t>
            </a:r>
            <a:r>
              <a:rPr lang="en-US" dirty="0"/>
              <a:t> </a:t>
            </a:r>
            <a:r>
              <a:rPr lang="en-US" dirty="0" err="1"/>
              <a:t>Gerak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B881D-B7F7-43B3-BDAB-A3E42C3EB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1" y="2336873"/>
            <a:ext cx="12014200" cy="3599316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2.   </a:t>
            </a:r>
            <a:r>
              <a:rPr lang="en-US" i="1" dirty="0"/>
              <a:t>Compression</a:t>
            </a:r>
            <a:r>
              <a:rPr lang="en-US" dirty="0"/>
              <a:t> (</a:t>
            </a:r>
            <a:r>
              <a:rPr lang="en-US" dirty="0" err="1"/>
              <a:t>Kompresi</a:t>
            </a:r>
            <a:r>
              <a:rPr lang="en-US" dirty="0"/>
              <a:t>)  : 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 yang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yang </a:t>
            </a:r>
            <a:r>
              <a:rPr lang="en-US" dirty="0" err="1"/>
              <a:t>berlawanan</a:t>
            </a:r>
            <a:r>
              <a:rPr lang="en-US" dirty="0"/>
              <a:t> </a:t>
            </a:r>
            <a:r>
              <a:rPr lang="en-US" dirty="0" err="1"/>
              <a:t>menuju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. 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D07241-0B52-4BEF-BC3A-93B89544F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6329" y="3140764"/>
            <a:ext cx="5298113" cy="35993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DAF2FF-4560-44B7-818C-E418CD669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598" y="3140764"/>
            <a:ext cx="4349601" cy="359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539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26195-9E44-49DF-9074-EABF54841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Biomekanika</a:t>
            </a:r>
            <a:r>
              <a:rPr lang="en-US" dirty="0"/>
              <a:t> </a:t>
            </a:r>
            <a:r>
              <a:rPr lang="en-US" dirty="0" err="1"/>
              <a:t>Gerak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B881D-B7F7-43B3-BDAB-A3E42C3EB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1" y="2336873"/>
            <a:ext cx="12014200" cy="3599316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3.   </a:t>
            </a:r>
            <a:r>
              <a:rPr lang="en-US" i="1" dirty="0"/>
              <a:t>Bending </a:t>
            </a:r>
            <a:r>
              <a:rPr lang="en-US" dirty="0"/>
              <a:t>(</a:t>
            </a:r>
            <a:r>
              <a:rPr lang="en-US" dirty="0" err="1"/>
              <a:t>bengkokan</a:t>
            </a:r>
            <a:r>
              <a:rPr lang="en-US" dirty="0"/>
              <a:t>)	: 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bengkokan</a:t>
            </a:r>
            <a:r>
              <a:rPr lang="en-US" dirty="0"/>
              <a:t> (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hiperfleksi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hiperekstensi</a:t>
            </a:r>
            <a:r>
              <a:rPr lang="en-US" dirty="0"/>
              <a:t>)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yang “over stretched”.</a:t>
            </a: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AB10ED-4DDF-4253-A3AF-BDEC6E5A3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702" y="3221915"/>
            <a:ext cx="5768897" cy="340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9362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26195-9E44-49DF-9074-EABF54841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Biomekanika</a:t>
            </a:r>
            <a:r>
              <a:rPr lang="en-US" dirty="0"/>
              <a:t> </a:t>
            </a:r>
            <a:r>
              <a:rPr lang="en-US" dirty="0" err="1"/>
              <a:t>Gerak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B881D-B7F7-43B3-BDAB-A3E42C3EB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1" y="2336873"/>
            <a:ext cx="12014200" cy="3599316"/>
          </a:xfrm>
        </p:spPr>
        <p:txBody>
          <a:bodyPr/>
          <a:lstStyle/>
          <a:p>
            <a:pPr marL="457200" indent="-457200" algn="just">
              <a:buAutoNum type="arabicPeriod" startAt="4"/>
            </a:pPr>
            <a:r>
              <a:rPr lang="en-US" i="1" dirty="0"/>
              <a:t>Torsion </a:t>
            </a:r>
            <a:r>
              <a:rPr lang="en-US" dirty="0"/>
              <a:t>(</a:t>
            </a:r>
            <a:r>
              <a:rPr lang="en-US" dirty="0" err="1"/>
              <a:t>putaran</a:t>
            </a:r>
            <a:r>
              <a:rPr lang="en-US" dirty="0"/>
              <a:t>)	: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putaran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yang </a:t>
            </a:r>
            <a:r>
              <a:rPr lang="en-US" dirty="0" err="1"/>
              <a:t>menerima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cedera</a:t>
            </a:r>
            <a:r>
              <a:rPr lang="en-US" dirty="0"/>
              <a:t>.</a:t>
            </a:r>
          </a:p>
          <a:p>
            <a:pPr marL="0" indent="0" algn="just">
              <a:buNone/>
            </a:pP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8986E7-2989-41D0-809D-FC7600F6C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371" y="2996718"/>
            <a:ext cx="5831258" cy="359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2454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26195-9E44-49DF-9074-EABF54841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Biomekanika</a:t>
            </a:r>
            <a:r>
              <a:rPr lang="en-US" dirty="0"/>
              <a:t> </a:t>
            </a:r>
            <a:r>
              <a:rPr lang="en-US" dirty="0" err="1"/>
              <a:t>Gerak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B881D-B7F7-43B3-BDAB-A3E42C3EB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1" y="2336873"/>
            <a:ext cx="12014200" cy="3599316"/>
          </a:xfrm>
        </p:spPr>
        <p:txBody>
          <a:bodyPr/>
          <a:lstStyle/>
          <a:p>
            <a:pPr marL="457200" indent="-457200" algn="just">
              <a:buAutoNum type="arabicPeriod" startAt="5"/>
            </a:pPr>
            <a:r>
              <a:rPr lang="en-US" i="1" dirty="0"/>
              <a:t>Overload </a:t>
            </a:r>
            <a:r>
              <a:rPr lang="en-US" dirty="0"/>
              <a:t>(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berlebihan</a:t>
            </a:r>
            <a:r>
              <a:rPr lang="en-US" dirty="0"/>
              <a:t>)	:  </a:t>
            </a:r>
            <a:r>
              <a:rPr lang="en-US" dirty="0" err="1"/>
              <a:t>cedera</a:t>
            </a:r>
            <a:r>
              <a:rPr lang="en-US" dirty="0"/>
              <a:t> yang </a:t>
            </a:r>
            <a:r>
              <a:rPr lang="en-US" dirty="0" err="1"/>
              <a:t>disebabkan</a:t>
            </a:r>
            <a:r>
              <a:rPr lang="en-US" dirty="0"/>
              <a:t> oleh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menerima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yang </a:t>
            </a:r>
            <a:r>
              <a:rPr lang="en-US" dirty="0" err="1"/>
              <a:t>melebihi</a:t>
            </a:r>
            <a:r>
              <a:rPr lang="en-US" dirty="0"/>
              <a:t> </a:t>
            </a:r>
            <a:r>
              <a:rPr lang="en-US" dirty="0" err="1"/>
              <a:t>batas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diterimanya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timbul</a:t>
            </a:r>
            <a:r>
              <a:rPr lang="en-US" dirty="0"/>
              <a:t> </a:t>
            </a:r>
            <a:r>
              <a:rPr lang="en-US" dirty="0" err="1"/>
              <a:t>cedera</a:t>
            </a:r>
            <a:r>
              <a:rPr lang="en-US" dirty="0"/>
              <a:t>.</a:t>
            </a:r>
          </a:p>
          <a:p>
            <a:pPr marL="457200" indent="-457200" algn="just">
              <a:buAutoNum type="arabicPeriod" startAt="5"/>
            </a:pPr>
            <a:r>
              <a:rPr lang="en-US" dirty="0"/>
              <a:t>Overuse (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berulang</a:t>
            </a:r>
            <a:r>
              <a:rPr lang="en-US" dirty="0"/>
              <a:t>)	:  </a:t>
            </a:r>
            <a:r>
              <a:rPr lang="en-ID" dirty="0" err="1"/>
              <a:t>cedera</a:t>
            </a:r>
            <a:r>
              <a:rPr lang="en-ID" dirty="0"/>
              <a:t> yang </a:t>
            </a:r>
            <a:r>
              <a:rPr lang="en-ID" dirty="0" err="1"/>
              <a:t>disebabkan</a:t>
            </a:r>
            <a:r>
              <a:rPr lang="en-ID" dirty="0"/>
              <a:t> oleh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adanya</a:t>
            </a:r>
            <a:r>
              <a:rPr lang="en-ID" dirty="0"/>
              <a:t> </a:t>
            </a:r>
            <a:r>
              <a:rPr lang="en-ID" dirty="0" err="1"/>
              <a:t>suatu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yang </a:t>
            </a:r>
            <a:r>
              <a:rPr lang="en-ID" dirty="0" err="1"/>
              <a:t>menerima</a:t>
            </a:r>
            <a:r>
              <a:rPr lang="en-ID" dirty="0"/>
              <a:t> </a:t>
            </a:r>
            <a:r>
              <a:rPr lang="en-ID" dirty="0" err="1"/>
              <a:t>beban</a:t>
            </a:r>
            <a:r>
              <a:rPr lang="en-ID" dirty="0"/>
              <a:t> </a:t>
            </a:r>
            <a:r>
              <a:rPr lang="en-ID" dirty="0" err="1"/>
              <a:t>terus-menerus</a:t>
            </a:r>
            <a:r>
              <a:rPr lang="en-ID" dirty="0"/>
              <a:t> di </a:t>
            </a:r>
            <a:r>
              <a:rPr lang="en-ID" dirty="0" err="1"/>
              <a:t>tempat</a:t>
            </a:r>
            <a:r>
              <a:rPr lang="en-ID" dirty="0"/>
              <a:t> yang </a:t>
            </a:r>
            <a:r>
              <a:rPr lang="en-ID" dirty="0" err="1"/>
              <a:t>sama</a:t>
            </a:r>
            <a:r>
              <a:rPr lang="en-ID" dirty="0"/>
              <a:t>.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 lama </a:t>
            </a:r>
            <a:r>
              <a:rPr lang="en-ID" dirty="0" err="1"/>
              <a:t>kelamaan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rentan</a:t>
            </a:r>
            <a:r>
              <a:rPr lang="en-ID" dirty="0"/>
              <a:t> dan </a:t>
            </a:r>
            <a:r>
              <a:rPr lang="en-ID" dirty="0" err="1"/>
              <a:t>kemudian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timbul</a:t>
            </a:r>
            <a:r>
              <a:rPr lang="en-ID" dirty="0"/>
              <a:t> </a:t>
            </a:r>
            <a:r>
              <a:rPr lang="en-ID" dirty="0" err="1"/>
              <a:t>cedera</a:t>
            </a:r>
            <a:r>
              <a:rPr lang="en-ID" dirty="0"/>
              <a:t> </a:t>
            </a:r>
            <a:r>
              <a:rPr lang="en-ID" i="1" dirty="0"/>
              <a:t>overuse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455876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0158CEE-799B-4401-BB2E-A4AF1068DB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652" y="101600"/>
            <a:ext cx="10066367" cy="657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7435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14102D3-768B-43A2-A321-2303D597E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 N D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53923716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563</TotalTime>
  <Words>222</Words>
  <Application>Microsoft Office PowerPoint</Application>
  <PresentationFormat>Widescreen</PresentationFormat>
  <Paragraphs>79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Trebuchet MS</vt:lpstr>
      <vt:lpstr>Berlin</vt:lpstr>
      <vt:lpstr>Pencegahan &amp; Perawatan Cedera</vt:lpstr>
      <vt:lpstr>Sport Injury</vt:lpstr>
      <vt:lpstr>Istilah Cedera Olahraga</vt:lpstr>
      <vt:lpstr>Klasifikasi Cedera Olahraga</vt:lpstr>
      <vt:lpstr>Klasifikasi Cedera Olahraga</vt:lpstr>
      <vt:lpstr>Klasifikasi Cedera Olahraga</vt:lpstr>
      <vt:lpstr>Klasifikasi Cedera Olahraga</vt:lpstr>
      <vt:lpstr>Cedera Jaringan Lunak</vt:lpstr>
      <vt:lpstr>Cedera Jaringan Lunak</vt:lpstr>
      <vt:lpstr>Cedera Jaringan Lunak</vt:lpstr>
      <vt:lpstr>Cedera Jaringan Lunak</vt:lpstr>
      <vt:lpstr>Cedera Jaringan Lunak</vt:lpstr>
      <vt:lpstr>PowerPoint Presentation</vt:lpstr>
      <vt:lpstr>PowerPoint Presentation</vt:lpstr>
      <vt:lpstr>Cedera Jaringan Keras</vt:lpstr>
      <vt:lpstr>Cedera Jaringan Keras</vt:lpstr>
      <vt:lpstr>Klasifikasi Cedera Olahraga</vt:lpstr>
      <vt:lpstr>Berdasarkan Biomekanika Gerak</vt:lpstr>
      <vt:lpstr>Berdasarkan Biomekanika Gerak</vt:lpstr>
      <vt:lpstr>Berdasarkan Biomekanika Gerak</vt:lpstr>
      <vt:lpstr>Berdasarkan Biomekanika Gerak</vt:lpstr>
      <vt:lpstr>PowerPoint Presentation</vt:lpstr>
      <vt:lpstr>E N 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Pencegahan &amp; Perawatan Cedera</dc:title>
  <dc:creator>Muh. Isna Nurdin Wibisana</dc:creator>
  <cp:lastModifiedBy>Muh. Isna Nurdin Wibisana</cp:lastModifiedBy>
  <cp:revision>26</cp:revision>
  <dcterms:created xsi:type="dcterms:W3CDTF">2019-02-27T02:46:10Z</dcterms:created>
  <dcterms:modified xsi:type="dcterms:W3CDTF">2019-03-18T08:27:23Z</dcterms:modified>
</cp:coreProperties>
</file>