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56" r:id="rId3"/>
    <p:sldId id="295" r:id="rId4"/>
    <p:sldId id="296" r:id="rId5"/>
    <p:sldId id="297" r:id="rId6"/>
    <p:sldId id="298" r:id="rId7"/>
    <p:sldId id="299" r:id="rId8"/>
    <p:sldId id="301" r:id="rId9"/>
    <p:sldId id="300" r:id="rId10"/>
    <p:sldId id="302" r:id="rId11"/>
    <p:sldId id="303" r:id="rId12"/>
    <p:sldId id="304" r:id="rId13"/>
    <p:sldId id="305" r:id="rId14"/>
    <p:sldId id="306" r:id="rId15"/>
    <p:sldId id="307" r:id="rId16"/>
    <p:sldId id="308" r:id="rId17"/>
    <p:sldId id="309" r:id="rId18"/>
    <p:sldId id="310" r:id="rId19"/>
    <p:sldId id="311" r:id="rId20"/>
    <p:sldId id="312" r:id="rId21"/>
    <p:sldId id="313" r:id="rId22"/>
    <p:sldId id="259" r:id="rId23"/>
    <p:sldId id="260" r:id="rId24"/>
    <p:sldId id="272" r:id="rId25"/>
    <p:sldId id="273" r:id="rId26"/>
    <p:sldId id="261" r:id="rId27"/>
    <p:sldId id="274" r:id="rId28"/>
    <p:sldId id="275" r:id="rId29"/>
    <p:sldId id="262" r:id="rId30"/>
    <p:sldId id="267" r:id="rId31"/>
    <p:sldId id="268" r:id="rId32"/>
    <p:sldId id="269" r:id="rId33"/>
    <p:sldId id="270" r:id="rId34"/>
    <p:sldId id="271" r:id="rId35"/>
    <p:sldId id="263" r:id="rId36"/>
    <p:sldId id="264" r:id="rId37"/>
    <p:sldId id="276" r:id="rId38"/>
    <p:sldId id="277" r:id="rId39"/>
    <p:sldId id="278" r:id="rId40"/>
    <p:sldId id="279" r:id="rId41"/>
    <p:sldId id="280" r:id="rId42"/>
    <p:sldId id="281" r:id="rId43"/>
    <p:sldId id="265" r:id="rId44"/>
    <p:sldId id="282" r:id="rId45"/>
    <p:sldId id="266" r:id="rId46"/>
    <p:sldId id="283" r:id="rId47"/>
    <p:sldId id="284" r:id="rId48"/>
    <p:sldId id="285" r:id="rId49"/>
    <p:sldId id="286" r:id="rId50"/>
    <p:sldId id="287" r:id="rId51"/>
    <p:sldId id="288" r:id="rId52"/>
    <p:sldId id="289" r:id="rId53"/>
    <p:sldId id="290" r:id="rId54"/>
    <p:sldId id="291" r:id="rId55"/>
    <p:sldId id="292" r:id="rId56"/>
    <p:sldId id="293" r:id="rId57"/>
    <p:sldId id="294" r:id="rId58"/>
    <p:sldId id="314" r:id="rId59"/>
    <p:sldId id="315" r:id="rId60"/>
    <p:sldId id="316" r:id="rId61"/>
    <p:sldId id="317" r:id="rId6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microsoft.com/office/2015/10/relationships/revisionInfo" Target="revisionInfo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 custT="1"/>
      <dgm:spPr/>
      <dgm:t>
        <a:bodyPr/>
        <a:lstStyle/>
        <a:p>
          <a:r>
            <a:rPr lang="en-US" sz="2000" dirty="0"/>
            <a:t>Prototype </a:t>
          </a:r>
          <a:r>
            <a:rPr lang="en-US" sz="2000" dirty="0" err="1"/>
            <a:t>Horisontal</a:t>
          </a:r>
          <a:endParaRPr lang="en-US" sz="2000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081D44A7-2CBC-478F-B040-414EECB379BD}">
      <dgm:prSet phldrT="[Text]" custT="1"/>
      <dgm:spPr/>
      <dgm:t>
        <a:bodyPr/>
        <a:lstStyle/>
        <a:p>
          <a:r>
            <a:rPr lang="en-US" sz="2000" dirty="0"/>
            <a:t>Prototype </a:t>
          </a:r>
          <a:r>
            <a:rPr lang="en-US" sz="2000" dirty="0" err="1"/>
            <a:t>Vertikal</a:t>
          </a:r>
          <a:endParaRPr lang="en-US" sz="2000" dirty="0"/>
        </a:p>
      </dgm:t>
    </dgm:pt>
    <dgm:pt modelId="{26011E58-5EB5-475E-A132-CDF1A6F08E4A}" type="parTrans" cxnId="{D8474DC7-2DAF-4479-8712-111E1D84E700}">
      <dgm:prSet/>
      <dgm:spPr/>
      <dgm:t>
        <a:bodyPr/>
        <a:lstStyle/>
        <a:p>
          <a:endParaRPr lang="en-US"/>
        </a:p>
      </dgm:t>
    </dgm:pt>
    <dgm:pt modelId="{F408F379-8186-473D-93F6-75A773A40358}" type="sibTrans" cxnId="{D8474DC7-2DAF-4479-8712-111E1D84E700}">
      <dgm:prSet/>
      <dgm:spPr/>
      <dgm:t>
        <a:bodyPr/>
        <a:lstStyle/>
        <a:p>
          <a:endParaRPr lang="en-US"/>
        </a:p>
      </dgm:t>
    </dgm:pt>
    <dgm:pt modelId="{F22F5FE4-3D8A-4A2E-B07F-A4AC71E45BE6}">
      <dgm:prSet phldrT="[Text]" custT="1"/>
      <dgm:spPr/>
      <dgm:t>
        <a:bodyPr/>
        <a:lstStyle/>
        <a:p>
          <a:r>
            <a:rPr lang="en-US" sz="2000" dirty="0"/>
            <a:t>Early Prototyping</a:t>
          </a:r>
        </a:p>
      </dgm:t>
    </dgm:pt>
    <dgm:pt modelId="{B255EE15-A1B9-4085-8B05-542ABB455482}" type="parTrans" cxnId="{6633BDC6-EFD0-4B7C-836E-3FF95D29EDDE}">
      <dgm:prSet/>
      <dgm:spPr/>
      <dgm:t>
        <a:bodyPr/>
        <a:lstStyle/>
        <a:p>
          <a:endParaRPr lang="en-US"/>
        </a:p>
      </dgm:t>
    </dgm:pt>
    <dgm:pt modelId="{D297DBCA-8D72-42BC-A4AC-DBA8BD59D545}" type="sibTrans" cxnId="{6633BDC6-EFD0-4B7C-836E-3FF95D29EDDE}">
      <dgm:prSet/>
      <dgm:spPr/>
      <dgm:t>
        <a:bodyPr/>
        <a:lstStyle/>
        <a:p>
          <a:endParaRPr lang="en-US"/>
        </a:p>
      </dgm:t>
    </dgm:pt>
    <dgm:pt modelId="{B5BEAF43-0B51-4858-9667-6403513D370E}">
      <dgm:prSet phldrT="[Text]" custT="1"/>
      <dgm:spPr/>
      <dgm:t>
        <a:bodyPr/>
        <a:lstStyle/>
        <a:p>
          <a:r>
            <a:rPr lang="en-US" sz="2000" dirty="0"/>
            <a:t>Late Prototyping</a:t>
          </a:r>
        </a:p>
      </dgm:t>
    </dgm:pt>
    <dgm:pt modelId="{964F30FF-CEE4-4DE0-B5E9-DBCA24983DD5}" type="parTrans" cxnId="{1CAEF4AD-5FF6-4B3B-954A-4A792EFA0580}">
      <dgm:prSet/>
      <dgm:spPr/>
      <dgm:t>
        <a:bodyPr/>
        <a:lstStyle/>
        <a:p>
          <a:endParaRPr lang="en-US"/>
        </a:p>
      </dgm:t>
    </dgm:pt>
    <dgm:pt modelId="{C06EA918-1A4A-4CA3-8781-D5802820D534}" type="sibTrans" cxnId="{1CAEF4AD-5FF6-4B3B-954A-4A792EFA0580}">
      <dgm:prSet/>
      <dgm:spPr/>
      <dgm:t>
        <a:bodyPr/>
        <a:lstStyle/>
        <a:p>
          <a:endParaRPr lang="en-US"/>
        </a:p>
      </dgm:t>
    </dgm:pt>
    <dgm:pt modelId="{21740F7A-66D8-4101-A232-404EBDAAB477}">
      <dgm:prSet phldrT="[Text]" custT="1"/>
      <dgm:spPr/>
      <dgm:t>
        <a:bodyPr/>
        <a:lstStyle/>
        <a:p>
          <a:r>
            <a:rPr lang="en-US" sz="2000" dirty="0"/>
            <a:t>Low-fidelity Prototyping</a:t>
          </a:r>
        </a:p>
      </dgm:t>
    </dgm:pt>
    <dgm:pt modelId="{13BDE7C6-B3AB-4C3C-BFE1-6D7A0EFBADDB}" type="parTrans" cxnId="{FAF02716-0DFD-4F70-9DBD-B3ACC0EB5CC3}">
      <dgm:prSet/>
      <dgm:spPr/>
      <dgm:t>
        <a:bodyPr/>
        <a:lstStyle/>
        <a:p>
          <a:endParaRPr lang="en-US"/>
        </a:p>
      </dgm:t>
    </dgm:pt>
    <dgm:pt modelId="{DF417B58-DDAF-4E6E-AA6A-39F67C878925}" type="sibTrans" cxnId="{FAF02716-0DFD-4F70-9DBD-B3ACC0EB5CC3}">
      <dgm:prSet/>
      <dgm:spPr/>
      <dgm:t>
        <a:bodyPr/>
        <a:lstStyle/>
        <a:p>
          <a:endParaRPr lang="en-US"/>
        </a:p>
      </dgm:t>
    </dgm:pt>
    <dgm:pt modelId="{D9113A54-2442-47FF-9031-B95EE64F3AD2}">
      <dgm:prSet phldrT="[Text]" custT="1"/>
      <dgm:spPr/>
      <dgm:t>
        <a:bodyPr/>
        <a:lstStyle/>
        <a:p>
          <a:r>
            <a:rPr lang="en-US" sz="2000" dirty="0"/>
            <a:t>Mid-fidelity Prototyping</a:t>
          </a:r>
        </a:p>
      </dgm:t>
    </dgm:pt>
    <dgm:pt modelId="{57D26FD2-F480-4435-97AF-3CFC053DA03E}" type="parTrans" cxnId="{FC07054E-A9D0-4B96-A3D5-B6B1EF90303A}">
      <dgm:prSet/>
      <dgm:spPr/>
      <dgm:t>
        <a:bodyPr/>
        <a:lstStyle/>
        <a:p>
          <a:endParaRPr lang="en-US"/>
        </a:p>
      </dgm:t>
    </dgm:pt>
    <dgm:pt modelId="{008D5F16-700D-4E18-B679-55D030E002E1}" type="sibTrans" cxnId="{FC07054E-A9D0-4B96-A3D5-B6B1EF90303A}">
      <dgm:prSet/>
      <dgm:spPr/>
      <dgm:t>
        <a:bodyPr/>
        <a:lstStyle/>
        <a:p>
          <a:endParaRPr lang="en-US"/>
        </a:p>
      </dgm:t>
    </dgm:pt>
    <dgm:pt modelId="{B3D90B48-5FFB-436E-98C0-5EECC6C17689}">
      <dgm:prSet phldrT="[Text]" custT="1"/>
      <dgm:spPr/>
      <dgm:t>
        <a:bodyPr/>
        <a:lstStyle/>
        <a:p>
          <a:r>
            <a:rPr lang="en-US" sz="2000" dirty="0"/>
            <a:t>High-fidelity Prototyping</a:t>
          </a:r>
        </a:p>
      </dgm:t>
    </dgm:pt>
    <dgm:pt modelId="{EE8A4198-5BA0-446D-9902-42E5446A7C5B}" type="parTrans" cxnId="{115DA409-F90F-44BD-8324-4C51F1BEB65C}">
      <dgm:prSet/>
      <dgm:spPr/>
      <dgm:t>
        <a:bodyPr/>
        <a:lstStyle/>
        <a:p>
          <a:endParaRPr lang="en-US"/>
        </a:p>
      </dgm:t>
    </dgm:pt>
    <dgm:pt modelId="{BE84BC5D-98FA-4B19-BAD3-EF3C76BDAA1B}" type="sibTrans" cxnId="{115DA409-F90F-44BD-8324-4C51F1BEB65C}">
      <dgm:prSet/>
      <dgm:spPr/>
      <dgm:t>
        <a:bodyPr/>
        <a:lstStyle/>
        <a:p>
          <a:endParaRPr lang="en-US"/>
        </a:p>
      </dgm:t>
    </dgm:pt>
    <dgm:pt modelId="{2AE6E1C4-B330-4202-9B02-348101759F5A}" type="pres">
      <dgm:prSet presAssocID="{2FD0E77D-841C-4BE1-9D0D-3EEE08285A99}" presName="linear" presStyleCnt="0">
        <dgm:presLayoutVars>
          <dgm:dir/>
          <dgm:animLvl val="lvl"/>
          <dgm:resizeHandles val="exact"/>
        </dgm:presLayoutVars>
      </dgm:prSet>
      <dgm:spPr/>
    </dgm:pt>
    <dgm:pt modelId="{1D60E26E-C8DC-4402-9CAF-7DFECFDCC7BB}" type="pres">
      <dgm:prSet presAssocID="{97544DC4-2E19-4CF3-A4DE-F8A8BA0B2AC2}" presName="parentLin" presStyleCnt="0"/>
      <dgm:spPr/>
    </dgm:pt>
    <dgm:pt modelId="{B850A0D2-9ADB-4B9D-B00C-52E1C1423627}" type="pres">
      <dgm:prSet presAssocID="{97544DC4-2E19-4CF3-A4DE-F8A8BA0B2AC2}" presName="parentLeftMargin" presStyleLbl="node1" presStyleIdx="0" presStyleCnt="7"/>
      <dgm:spPr/>
    </dgm:pt>
    <dgm:pt modelId="{4EE7D409-9440-42DC-9CE7-44DBF3D57071}" type="pres">
      <dgm:prSet presAssocID="{97544DC4-2E19-4CF3-A4DE-F8A8BA0B2AC2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D0AE6E08-C61E-4D00-AF31-5E3353B5AC4F}" type="pres">
      <dgm:prSet presAssocID="{97544DC4-2E19-4CF3-A4DE-F8A8BA0B2AC2}" presName="negativeSpace" presStyleCnt="0"/>
      <dgm:spPr/>
    </dgm:pt>
    <dgm:pt modelId="{E2DC6CDD-3C75-4662-BDEC-AE3A349A9DC7}" type="pres">
      <dgm:prSet presAssocID="{97544DC4-2E19-4CF3-A4DE-F8A8BA0B2AC2}" presName="childText" presStyleLbl="conFgAcc1" presStyleIdx="0" presStyleCnt="7">
        <dgm:presLayoutVars>
          <dgm:bulletEnabled val="1"/>
        </dgm:presLayoutVars>
      </dgm:prSet>
      <dgm:spPr/>
    </dgm:pt>
    <dgm:pt modelId="{236FCD8B-6F08-4A70-9845-BED41F475FC3}" type="pres">
      <dgm:prSet presAssocID="{34C7060A-4D47-47AD-A498-9B1D77BCB42D}" presName="spaceBetweenRectangles" presStyleCnt="0"/>
      <dgm:spPr/>
    </dgm:pt>
    <dgm:pt modelId="{96682ECC-109D-47B1-939F-BA569E3C03C2}" type="pres">
      <dgm:prSet presAssocID="{081D44A7-2CBC-478F-B040-414EECB379BD}" presName="parentLin" presStyleCnt="0"/>
      <dgm:spPr/>
    </dgm:pt>
    <dgm:pt modelId="{AC4580B6-D36E-4024-91DB-37744528A489}" type="pres">
      <dgm:prSet presAssocID="{081D44A7-2CBC-478F-B040-414EECB379BD}" presName="parentLeftMargin" presStyleLbl="node1" presStyleIdx="0" presStyleCnt="7"/>
      <dgm:spPr/>
    </dgm:pt>
    <dgm:pt modelId="{34819D43-FD71-48D6-A915-C5A80F150D89}" type="pres">
      <dgm:prSet presAssocID="{081D44A7-2CBC-478F-B040-414EECB379B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BC16CCA9-06FF-4C10-A5BD-2FCE321A424A}" type="pres">
      <dgm:prSet presAssocID="{081D44A7-2CBC-478F-B040-414EECB379BD}" presName="negativeSpace" presStyleCnt="0"/>
      <dgm:spPr/>
    </dgm:pt>
    <dgm:pt modelId="{4EF56657-4FCD-471A-8862-0566D914BF3F}" type="pres">
      <dgm:prSet presAssocID="{081D44A7-2CBC-478F-B040-414EECB379BD}" presName="childText" presStyleLbl="conFgAcc1" presStyleIdx="1" presStyleCnt="7">
        <dgm:presLayoutVars>
          <dgm:bulletEnabled val="1"/>
        </dgm:presLayoutVars>
      </dgm:prSet>
      <dgm:spPr/>
    </dgm:pt>
    <dgm:pt modelId="{290BDDD8-C9EB-4B0E-9D46-F7972E764EEC}" type="pres">
      <dgm:prSet presAssocID="{F408F379-8186-473D-93F6-75A773A40358}" presName="spaceBetweenRectangles" presStyleCnt="0"/>
      <dgm:spPr/>
    </dgm:pt>
    <dgm:pt modelId="{5D696C70-B1FD-42E1-8134-3CE5A6601465}" type="pres">
      <dgm:prSet presAssocID="{F22F5FE4-3D8A-4A2E-B07F-A4AC71E45BE6}" presName="parentLin" presStyleCnt="0"/>
      <dgm:spPr/>
    </dgm:pt>
    <dgm:pt modelId="{F65B87C5-B9F2-4A4A-9F79-2C278E223841}" type="pres">
      <dgm:prSet presAssocID="{F22F5FE4-3D8A-4A2E-B07F-A4AC71E45BE6}" presName="parentLeftMargin" presStyleLbl="node1" presStyleIdx="1" presStyleCnt="7"/>
      <dgm:spPr/>
    </dgm:pt>
    <dgm:pt modelId="{6F541682-C1BF-4E22-A282-5F818B5DB388}" type="pres">
      <dgm:prSet presAssocID="{F22F5FE4-3D8A-4A2E-B07F-A4AC71E45BE6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825AF80B-96C0-45B5-ADC6-AACEEF649855}" type="pres">
      <dgm:prSet presAssocID="{F22F5FE4-3D8A-4A2E-B07F-A4AC71E45BE6}" presName="negativeSpace" presStyleCnt="0"/>
      <dgm:spPr/>
    </dgm:pt>
    <dgm:pt modelId="{0F956533-F842-4293-86BB-509F2EB0DF92}" type="pres">
      <dgm:prSet presAssocID="{F22F5FE4-3D8A-4A2E-B07F-A4AC71E45BE6}" presName="childText" presStyleLbl="conFgAcc1" presStyleIdx="2" presStyleCnt="7">
        <dgm:presLayoutVars>
          <dgm:bulletEnabled val="1"/>
        </dgm:presLayoutVars>
      </dgm:prSet>
      <dgm:spPr/>
    </dgm:pt>
    <dgm:pt modelId="{866F2DAB-E75C-4869-AB04-BCF4DBBE2EBF}" type="pres">
      <dgm:prSet presAssocID="{D297DBCA-8D72-42BC-A4AC-DBA8BD59D545}" presName="spaceBetweenRectangles" presStyleCnt="0"/>
      <dgm:spPr/>
    </dgm:pt>
    <dgm:pt modelId="{7009F7C9-2C39-4153-8D0C-D2EC5183F010}" type="pres">
      <dgm:prSet presAssocID="{B5BEAF43-0B51-4858-9667-6403513D370E}" presName="parentLin" presStyleCnt="0"/>
      <dgm:spPr/>
    </dgm:pt>
    <dgm:pt modelId="{AB54428F-E31E-4CAC-B602-BB09E33D2668}" type="pres">
      <dgm:prSet presAssocID="{B5BEAF43-0B51-4858-9667-6403513D370E}" presName="parentLeftMargin" presStyleLbl="node1" presStyleIdx="2" presStyleCnt="7"/>
      <dgm:spPr/>
    </dgm:pt>
    <dgm:pt modelId="{DD6DC4A5-7BBB-419C-A573-EAECD706A1D5}" type="pres">
      <dgm:prSet presAssocID="{B5BEAF43-0B51-4858-9667-6403513D370E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98E7D04F-011F-4F41-A991-ADDFEC9BE111}" type="pres">
      <dgm:prSet presAssocID="{B5BEAF43-0B51-4858-9667-6403513D370E}" presName="negativeSpace" presStyleCnt="0"/>
      <dgm:spPr/>
    </dgm:pt>
    <dgm:pt modelId="{70C53637-E5C2-4591-A6E8-D60B93C81673}" type="pres">
      <dgm:prSet presAssocID="{B5BEAF43-0B51-4858-9667-6403513D370E}" presName="childText" presStyleLbl="conFgAcc1" presStyleIdx="3" presStyleCnt="7">
        <dgm:presLayoutVars>
          <dgm:bulletEnabled val="1"/>
        </dgm:presLayoutVars>
      </dgm:prSet>
      <dgm:spPr/>
    </dgm:pt>
    <dgm:pt modelId="{2B2941FC-3DC0-4685-876D-4F6F5B752ADB}" type="pres">
      <dgm:prSet presAssocID="{C06EA918-1A4A-4CA3-8781-D5802820D534}" presName="spaceBetweenRectangles" presStyleCnt="0"/>
      <dgm:spPr/>
    </dgm:pt>
    <dgm:pt modelId="{F85941F3-7714-4067-91DA-0343FDFA8D3B}" type="pres">
      <dgm:prSet presAssocID="{21740F7A-66D8-4101-A232-404EBDAAB477}" presName="parentLin" presStyleCnt="0"/>
      <dgm:spPr/>
    </dgm:pt>
    <dgm:pt modelId="{3F0BB805-52C4-483D-997D-D6837107F42E}" type="pres">
      <dgm:prSet presAssocID="{21740F7A-66D8-4101-A232-404EBDAAB477}" presName="parentLeftMargin" presStyleLbl="node1" presStyleIdx="3" presStyleCnt="7"/>
      <dgm:spPr/>
    </dgm:pt>
    <dgm:pt modelId="{013FCEA9-D63C-4B29-B8B5-B94241A9B18A}" type="pres">
      <dgm:prSet presAssocID="{21740F7A-66D8-4101-A232-404EBDAAB477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D3560E86-F968-40AC-971B-F54C136572EE}" type="pres">
      <dgm:prSet presAssocID="{21740F7A-66D8-4101-A232-404EBDAAB477}" presName="negativeSpace" presStyleCnt="0"/>
      <dgm:spPr/>
    </dgm:pt>
    <dgm:pt modelId="{59C72D8D-9F13-44CC-8435-4EC52D7DE66A}" type="pres">
      <dgm:prSet presAssocID="{21740F7A-66D8-4101-A232-404EBDAAB477}" presName="childText" presStyleLbl="conFgAcc1" presStyleIdx="4" presStyleCnt="7">
        <dgm:presLayoutVars>
          <dgm:bulletEnabled val="1"/>
        </dgm:presLayoutVars>
      </dgm:prSet>
      <dgm:spPr/>
    </dgm:pt>
    <dgm:pt modelId="{3EEA84A5-588C-4810-9229-2E786CA93354}" type="pres">
      <dgm:prSet presAssocID="{DF417B58-DDAF-4E6E-AA6A-39F67C878925}" presName="spaceBetweenRectangles" presStyleCnt="0"/>
      <dgm:spPr/>
    </dgm:pt>
    <dgm:pt modelId="{3DE85201-73B6-4406-A26C-E2D16ABFF626}" type="pres">
      <dgm:prSet presAssocID="{D9113A54-2442-47FF-9031-B95EE64F3AD2}" presName="parentLin" presStyleCnt="0"/>
      <dgm:spPr/>
    </dgm:pt>
    <dgm:pt modelId="{CADA6E2C-B2C3-43F0-8A7F-9F2EFF781DF7}" type="pres">
      <dgm:prSet presAssocID="{D9113A54-2442-47FF-9031-B95EE64F3AD2}" presName="parentLeftMargin" presStyleLbl="node1" presStyleIdx="4" presStyleCnt="7"/>
      <dgm:spPr/>
    </dgm:pt>
    <dgm:pt modelId="{4A68653D-CD80-429F-8AB1-96873B856FA5}" type="pres">
      <dgm:prSet presAssocID="{D9113A54-2442-47FF-9031-B95EE64F3AD2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FA90FDD6-C429-407E-A66C-3A149131B323}" type="pres">
      <dgm:prSet presAssocID="{D9113A54-2442-47FF-9031-B95EE64F3AD2}" presName="negativeSpace" presStyleCnt="0"/>
      <dgm:spPr/>
    </dgm:pt>
    <dgm:pt modelId="{452DCB33-82EE-4CA2-9523-5AE1F8F84174}" type="pres">
      <dgm:prSet presAssocID="{D9113A54-2442-47FF-9031-B95EE64F3AD2}" presName="childText" presStyleLbl="conFgAcc1" presStyleIdx="5" presStyleCnt="7">
        <dgm:presLayoutVars>
          <dgm:bulletEnabled val="1"/>
        </dgm:presLayoutVars>
      </dgm:prSet>
      <dgm:spPr/>
    </dgm:pt>
    <dgm:pt modelId="{003ED80A-0B96-4D97-BE8C-39B1E5DB5011}" type="pres">
      <dgm:prSet presAssocID="{008D5F16-700D-4E18-B679-55D030E002E1}" presName="spaceBetweenRectangles" presStyleCnt="0"/>
      <dgm:spPr/>
    </dgm:pt>
    <dgm:pt modelId="{900ADB3B-3AC4-4919-9B6E-9A608763DC26}" type="pres">
      <dgm:prSet presAssocID="{B3D90B48-5FFB-436E-98C0-5EECC6C17689}" presName="parentLin" presStyleCnt="0"/>
      <dgm:spPr/>
    </dgm:pt>
    <dgm:pt modelId="{8850E444-53FB-44FB-B84C-6B0D20C66407}" type="pres">
      <dgm:prSet presAssocID="{B3D90B48-5FFB-436E-98C0-5EECC6C17689}" presName="parentLeftMargin" presStyleLbl="node1" presStyleIdx="5" presStyleCnt="7"/>
      <dgm:spPr/>
    </dgm:pt>
    <dgm:pt modelId="{E742A6C9-AC88-4276-B1D2-137F31CBCC99}" type="pres">
      <dgm:prSet presAssocID="{B3D90B48-5FFB-436E-98C0-5EECC6C17689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CF8D57EC-B229-4BB6-A3E5-BEBC42D2DE01}" type="pres">
      <dgm:prSet presAssocID="{B3D90B48-5FFB-436E-98C0-5EECC6C17689}" presName="negativeSpace" presStyleCnt="0"/>
      <dgm:spPr/>
    </dgm:pt>
    <dgm:pt modelId="{8072F0A1-204D-4E43-9710-ACC6B347B820}" type="pres">
      <dgm:prSet presAssocID="{B3D90B48-5FFB-436E-98C0-5EECC6C17689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115DA409-F90F-44BD-8324-4C51F1BEB65C}" srcId="{2FD0E77D-841C-4BE1-9D0D-3EEE08285A99}" destId="{B3D90B48-5FFB-436E-98C0-5EECC6C17689}" srcOrd="6" destOrd="0" parTransId="{EE8A4198-5BA0-446D-9902-42E5446A7C5B}" sibTransId="{BE84BC5D-98FA-4B19-BAD3-EF3C76BDAA1B}"/>
    <dgm:cxn modelId="{74926415-0F45-486D-AC5B-8EEFAEC985D0}" type="presOf" srcId="{97544DC4-2E19-4CF3-A4DE-F8A8BA0B2AC2}" destId="{4EE7D409-9440-42DC-9CE7-44DBF3D57071}" srcOrd="1" destOrd="0" presId="urn:microsoft.com/office/officeart/2005/8/layout/list1"/>
    <dgm:cxn modelId="{FAF02716-0DFD-4F70-9DBD-B3ACC0EB5CC3}" srcId="{2FD0E77D-841C-4BE1-9D0D-3EEE08285A99}" destId="{21740F7A-66D8-4101-A232-404EBDAAB477}" srcOrd="4" destOrd="0" parTransId="{13BDE7C6-B3AB-4C3C-BFE1-6D7A0EFBADDB}" sibTransId="{DF417B58-DDAF-4E6E-AA6A-39F67C878925}"/>
    <dgm:cxn modelId="{44A2FA27-1695-414C-AF1E-236675C3E39D}" type="presOf" srcId="{21740F7A-66D8-4101-A232-404EBDAAB477}" destId="{013FCEA9-D63C-4B29-B8B5-B94241A9B18A}" srcOrd="1" destOrd="0" presId="urn:microsoft.com/office/officeart/2005/8/layout/list1"/>
    <dgm:cxn modelId="{EC5C0828-717E-4064-8F12-6694E73E02DB}" type="presOf" srcId="{97544DC4-2E19-4CF3-A4DE-F8A8BA0B2AC2}" destId="{B850A0D2-9ADB-4B9D-B00C-52E1C1423627}" srcOrd="0" destOrd="0" presId="urn:microsoft.com/office/officeart/2005/8/layout/list1"/>
    <dgm:cxn modelId="{83A0692A-E75C-4952-B425-D2C6AAE9295E}" type="presOf" srcId="{B5BEAF43-0B51-4858-9667-6403513D370E}" destId="{AB54428F-E31E-4CAC-B602-BB09E33D2668}" srcOrd="0" destOrd="0" presId="urn:microsoft.com/office/officeart/2005/8/layout/list1"/>
    <dgm:cxn modelId="{4BADC72A-3B0C-4F38-8207-29A5CD995B80}" type="presOf" srcId="{2FD0E77D-841C-4BE1-9D0D-3EEE08285A99}" destId="{2AE6E1C4-B330-4202-9B02-348101759F5A}" srcOrd="0" destOrd="0" presId="urn:microsoft.com/office/officeart/2005/8/layout/list1"/>
    <dgm:cxn modelId="{676D0137-A837-4D11-BB79-3EC9AB8D9ED2}" type="presOf" srcId="{F22F5FE4-3D8A-4A2E-B07F-A4AC71E45BE6}" destId="{6F541682-C1BF-4E22-A282-5F818B5DB388}" srcOrd="1" destOrd="0" presId="urn:microsoft.com/office/officeart/2005/8/layout/list1"/>
    <dgm:cxn modelId="{FC07054E-A9D0-4B96-A3D5-B6B1EF90303A}" srcId="{2FD0E77D-841C-4BE1-9D0D-3EEE08285A99}" destId="{D9113A54-2442-47FF-9031-B95EE64F3AD2}" srcOrd="5" destOrd="0" parTransId="{57D26FD2-F480-4435-97AF-3CFC053DA03E}" sibTransId="{008D5F16-700D-4E18-B679-55D030E002E1}"/>
    <dgm:cxn modelId="{EC47FD86-2E08-491E-B461-64B0BDA86943}" type="presOf" srcId="{081D44A7-2CBC-478F-B040-414EECB379BD}" destId="{AC4580B6-D36E-4024-91DB-37744528A489}" srcOrd="0" destOrd="0" presId="urn:microsoft.com/office/officeart/2005/8/layout/list1"/>
    <dgm:cxn modelId="{449DBC8B-256C-43DD-91BA-37C65603978B}" type="presOf" srcId="{B3D90B48-5FFB-436E-98C0-5EECC6C17689}" destId="{8850E444-53FB-44FB-B84C-6B0D20C66407}" srcOrd="0" destOrd="0" presId="urn:microsoft.com/office/officeart/2005/8/layout/list1"/>
    <dgm:cxn modelId="{C058E08F-EFAA-4D9D-89F5-CF7F66EFD941}" type="presOf" srcId="{F22F5FE4-3D8A-4A2E-B07F-A4AC71E45BE6}" destId="{F65B87C5-B9F2-4A4A-9F79-2C278E223841}" srcOrd="0" destOrd="0" presId="urn:microsoft.com/office/officeart/2005/8/layout/list1"/>
    <dgm:cxn modelId="{1972B595-3B17-41D4-A312-68906A0A8BE7}" type="presOf" srcId="{D9113A54-2442-47FF-9031-B95EE64F3AD2}" destId="{4A68653D-CD80-429F-8AB1-96873B856FA5}" srcOrd="1" destOrd="0" presId="urn:microsoft.com/office/officeart/2005/8/layout/list1"/>
    <dgm:cxn modelId="{6C23A2A3-B96E-491A-AA6A-89C23EB1E12B}" type="presOf" srcId="{081D44A7-2CBC-478F-B040-414EECB379BD}" destId="{34819D43-FD71-48D6-A915-C5A80F150D89}" srcOrd="1" destOrd="0" presId="urn:microsoft.com/office/officeart/2005/8/layout/list1"/>
    <dgm:cxn modelId="{B2AF71AA-7EB7-48A0-A61B-48F10DF6AE03}" type="presOf" srcId="{B5BEAF43-0B51-4858-9667-6403513D370E}" destId="{DD6DC4A5-7BBB-419C-A573-EAECD706A1D5}" srcOrd="1" destOrd="0" presId="urn:microsoft.com/office/officeart/2005/8/layout/list1"/>
    <dgm:cxn modelId="{1CAEF4AD-5FF6-4B3B-954A-4A792EFA0580}" srcId="{2FD0E77D-841C-4BE1-9D0D-3EEE08285A99}" destId="{B5BEAF43-0B51-4858-9667-6403513D370E}" srcOrd="3" destOrd="0" parTransId="{964F30FF-CEE4-4DE0-B5E9-DBCA24983DD5}" sibTransId="{C06EA918-1A4A-4CA3-8781-D5802820D534}"/>
    <dgm:cxn modelId="{3F1244B6-7514-4BC8-B606-F2DA047C85C5}" type="presOf" srcId="{21740F7A-66D8-4101-A232-404EBDAAB477}" destId="{3F0BB805-52C4-483D-997D-D6837107F42E}" srcOrd="0" destOrd="0" presId="urn:microsoft.com/office/officeart/2005/8/layout/list1"/>
    <dgm:cxn modelId="{6633BDC6-EFD0-4B7C-836E-3FF95D29EDDE}" srcId="{2FD0E77D-841C-4BE1-9D0D-3EEE08285A99}" destId="{F22F5FE4-3D8A-4A2E-B07F-A4AC71E45BE6}" srcOrd="2" destOrd="0" parTransId="{B255EE15-A1B9-4085-8B05-542ABB455482}" sibTransId="{D297DBCA-8D72-42BC-A4AC-DBA8BD59D545}"/>
    <dgm:cxn modelId="{D8474DC7-2DAF-4479-8712-111E1D84E700}" srcId="{2FD0E77D-841C-4BE1-9D0D-3EEE08285A99}" destId="{081D44A7-2CBC-478F-B040-414EECB379BD}" srcOrd="1" destOrd="0" parTransId="{26011E58-5EB5-475E-A132-CDF1A6F08E4A}" sibTransId="{F408F379-8186-473D-93F6-75A773A40358}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BFA691EA-FB32-4E01-81E9-FF081686010C}" type="presOf" srcId="{B3D90B48-5FFB-436E-98C0-5EECC6C17689}" destId="{E742A6C9-AC88-4276-B1D2-137F31CBCC99}" srcOrd="1" destOrd="0" presId="urn:microsoft.com/office/officeart/2005/8/layout/list1"/>
    <dgm:cxn modelId="{8F8413F8-9A39-4163-A274-2DED3FEC6553}" type="presOf" srcId="{D9113A54-2442-47FF-9031-B95EE64F3AD2}" destId="{CADA6E2C-B2C3-43F0-8A7F-9F2EFF781DF7}" srcOrd="0" destOrd="0" presId="urn:microsoft.com/office/officeart/2005/8/layout/list1"/>
    <dgm:cxn modelId="{1B9DAB22-F6F3-4978-BDEC-33D2CFCFFE38}" type="presParOf" srcId="{2AE6E1C4-B330-4202-9B02-348101759F5A}" destId="{1D60E26E-C8DC-4402-9CAF-7DFECFDCC7BB}" srcOrd="0" destOrd="0" presId="urn:microsoft.com/office/officeart/2005/8/layout/list1"/>
    <dgm:cxn modelId="{373B25B1-B8B7-4FD1-9B6F-F0CB1ED0D6E6}" type="presParOf" srcId="{1D60E26E-C8DC-4402-9CAF-7DFECFDCC7BB}" destId="{B850A0D2-9ADB-4B9D-B00C-52E1C1423627}" srcOrd="0" destOrd="0" presId="urn:microsoft.com/office/officeart/2005/8/layout/list1"/>
    <dgm:cxn modelId="{78B7D75F-862A-4461-96FE-88B82F64D61A}" type="presParOf" srcId="{1D60E26E-C8DC-4402-9CAF-7DFECFDCC7BB}" destId="{4EE7D409-9440-42DC-9CE7-44DBF3D57071}" srcOrd="1" destOrd="0" presId="urn:microsoft.com/office/officeart/2005/8/layout/list1"/>
    <dgm:cxn modelId="{AE233DDA-8E7A-4D3F-A352-2BF9DD80B733}" type="presParOf" srcId="{2AE6E1C4-B330-4202-9B02-348101759F5A}" destId="{D0AE6E08-C61E-4D00-AF31-5E3353B5AC4F}" srcOrd="1" destOrd="0" presId="urn:microsoft.com/office/officeart/2005/8/layout/list1"/>
    <dgm:cxn modelId="{C851C3E3-7D5F-443D-BFE6-A14D70264C89}" type="presParOf" srcId="{2AE6E1C4-B330-4202-9B02-348101759F5A}" destId="{E2DC6CDD-3C75-4662-BDEC-AE3A349A9DC7}" srcOrd="2" destOrd="0" presId="urn:microsoft.com/office/officeart/2005/8/layout/list1"/>
    <dgm:cxn modelId="{F9876727-ACBB-4F0C-89FE-F515C79A469D}" type="presParOf" srcId="{2AE6E1C4-B330-4202-9B02-348101759F5A}" destId="{236FCD8B-6F08-4A70-9845-BED41F475FC3}" srcOrd="3" destOrd="0" presId="urn:microsoft.com/office/officeart/2005/8/layout/list1"/>
    <dgm:cxn modelId="{4B23C0D4-DB2F-4737-B631-FCBA352481D5}" type="presParOf" srcId="{2AE6E1C4-B330-4202-9B02-348101759F5A}" destId="{96682ECC-109D-47B1-939F-BA569E3C03C2}" srcOrd="4" destOrd="0" presId="urn:microsoft.com/office/officeart/2005/8/layout/list1"/>
    <dgm:cxn modelId="{FC2DE5FA-A36A-421B-ABDE-E8ABF2B461BC}" type="presParOf" srcId="{96682ECC-109D-47B1-939F-BA569E3C03C2}" destId="{AC4580B6-D36E-4024-91DB-37744528A489}" srcOrd="0" destOrd="0" presId="urn:microsoft.com/office/officeart/2005/8/layout/list1"/>
    <dgm:cxn modelId="{02885AA8-1615-4738-83C1-18E6A38C66E1}" type="presParOf" srcId="{96682ECC-109D-47B1-939F-BA569E3C03C2}" destId="{34819D43-FD71-48D6-A915-C5A80F150D89}" srcOrd="1" destOrd="0" presId="urn:microsoft.com/office/officeart/2005/8/layout/list1"/>
    <dgm:cxn modelId="{6CCB1577-A51B-4E2A-9CDD-70064A267C75}" type="presParOf" srcId="{2AE6E1C4-B330-4202-9B02-348101759F5A}" destId="{BC16CCA9-06FF-4C10-A5BD-2FCE321A424A}" srcOrd="5" destOrd="0" presId="urn:microsoft.com/office/officeart/2005/8/layout/list1"/>
    <dgm:cxn modelId="{AD20F009-E4A2-4687-A6D4-A74EA0FF960D}" type="presParOf" srcId="{2AE6E1C4-B330-4202-9B02-348101759F5A}" destId="{4EF56657-4FCD-471A-8862-0566D914BF3F}" srcOrd="6" destOrd="0" presId="urn:microsoft.com/office/officeart/2005/8/layout/list1"/>
    <dgm:cxn modelId="{2DA0F099-81BB-4C7B-9E04-5C38BD1BED73}" type="presParOf" srcId="{2AE6E1C4-B330-4202-9B02-348101759F5A}" destId="{290BDDD8-C9EB-4B0E-9D46-F7972E764EEC}" srcOrd="7" destOrd="0" presId="urn:microsoft.com/office/officeart/2005/8/layout/list1"/>
    <dgm:cxn modelId="{553017AA-2090-441B-BA4A-2F7AC219C28D}" type="presParOf" srcId="{2AE6E1C4-B330-4202-9B02-348101759F5A}" destId="{5D696C70-B1FD-42E1-8134-3CE5A6601465}" srcOrd="8" destOrd="0" presId="urn:microsoft.com/office/officeart/2005/8/layout/list1"/>
    <dgm:cxn modelId="{E6F0EA76-F446-4CFA-AAC7-87C6BA367292}" type="presParOf" srcId="{5D696C70-B1FD-42E1-8134-3CE5A6601465}" destId="{F65B87C5-B9F2-4A4A-9F79-2C278E223841}" srcOrd="0" destOrd="0" presId="urn:microsoft.com/office/officeart/2005/8/layout/list1"/>
    <dgm:cxn modelId="{9CDD3E71-CF83-4611-8917-BCFC235DA75E}" type="presParOf" srcId="{5D696C70-B1FD-42E1-8134-3CE5A6601465}" destId="{6F541682-C1BF-4E22-A282-5F818B5DB388}" srcOrd="1" destOrd="0" presId="urn:microsoft.com/office/officeart/2005/8/layout/list1"/>
    <dgm:cxn modelId="{3E9656A5-F0B1-4354-88E0-5D172433A4D6}" type="presParOf" srcId="{2AE6E1C4-B330-4202-9B02-348101759F5A}" destId="{825AF80B-96C0-45B5-ADC6-AACEEF649855}" srcOrd="9" destOrd="0" presId="urn:microsoft.com/office/officeart/2005/8/layout/list1"/>
    <dgm:cxn modelId="{4F2C0DAF-06F3-48A0-8371-2996260A8D0B}" type="presParOf" srcId="{2AE6E1C4-B330-4202-9B02-348101759F5A}" destId="{0F956533-F842-4293-86BB-509F2EB0DF92}" srcOrd="10" destOrd="0" presId="urn:microsoft.com/office/officeart/2005/8/layout/list1"/>
    <dgm:cxn modelId="{77D84294-0C7A-4E50-89CD-11F72566C9D7}" type="presParOf" srcId="{2AE6E1C4-B330-4202-9B02-348101759F5A}" destId="{866F2DAB-E75C-4869-AB04-BCF4DBBE2EBF}" srcOrd="11" destOrd="0" presId="urn:microsoft.com/office/officeart/2005/8/layout/list1"/>
    <dgm:cxn modelId="{BEB85E1D-1E20-470E-9AC1-64A9D26EF2A8}" type="presParOf" srcId="{2AE6E1C4-B330-4202-9B02-348101759F5A}" destId="{7009F7C9-2C39-4153-8D0C-D2EC5183F010}" srcOrd="12" destOrd="0" presId="urn:microsoft.com/office/officeart/2005/8/layout/list1"/>
    <dgm:cxn modelId="{02188A94-0D5A-4EEC-AE91-1514328AC18C}" type="presParOf" srcId="{7009F7C9-2C39-4153-8D0C-D2EC5183F010}" destId="{AB54428F-E31E-4CAC-B602-BB09E33D2668}" srcOrd="0" destOrd="0" presId="urn:microsoft.com/office/officeart/2005/8/layout/list1"/>
    <dgm:cxn modelId="{28650762-1605-44F8-82A7-EF881945C277}" type="presParOf" srcId="{7009F7C9-2C39-4153-8D0C-D2EC5183F010}" destId="{DD6DC4A5-7BBB-419C-A573-EAECD706A1D5}" srcOrd="1" destOrd="0" presId="urn:microsoft.com/office/officeart/2005/8/layout/list1"/>
    <dgm:cxn modelId="{3F1640FA-E5CB-470C-BCA5-E9BF3CA2C9B2}" type="presParOf" srcId="{2AE6E1C4-B330-4202-9B02-348101759F5A}" destId="{98E7D04F-011F-4F41-A991-ADDFEC9BE111}" srcOrd="13" destOrd="0" presId="urn:microsoft.com/office/officeart/2005/8/layout/list1"/>
    <dgm:cxn modelId="{2E641085-5322-418E-AF1E-22E935E3F9E5}" type="presParOf" srcId="{2AE6E1C4-B330-4202-9B02-348101759F5A}" destId="{70C53637-E5C2-4591-A6E8-D60B93C81673}" srcOrd="14" destOrd="0" presId="urn:microsoft.com/office/officeart/2005/8/layout/list1"/>
    <dgm:cxn modelId="{256B84C0-E7F7-4567-AB90-EC9AE7D97BF8}" type="presParOf" srcId="{2AE6E1C4-B330-4202-9B02-348101759F5A}" destId="{2B2941FC-3DC0-4685-876D-4F6F5B752ADB}" srcOrd="15" destOrd="0" presId="urn:microsoft.com/office/officeart/2005/8/layout/list1"/>
    <dgm:cxn modelId="{E055ABA8-6991-4A21-AF2E-D7690835D85D}" type="presParOf" srcId="{2AE6E1C4-B330-4202-9B02-348101759F5A}" destId="{F85941F3-7714-4067-91DA-0343FDFA8D3B}" srcOrd="16" destOrd="0" presId="urn:microsoft.com/office/officeart/2005/8/layout/list1"/>
    <dgm:cxn modelId="{B809C76F-1E3F-4E2A-BE33-2F34C9867A1D}" type="presParOf" srcId="{F85941F3-7714-4067-91DA-0343FDFA8D3B}" destId="{3F0BB805-52C4-483D-997D-D6837107F42E}" srcOrd="0" destOrd="0" presId="urn:microsoft.com/office/officeart/2005/8/layout/list1"/>
    <dgm:cxn modelId="{DBF50A6C-5489-44D9-9CC3-FA5C23526D32}" type="presParOf" srcId="{F85941F3-7714-4067-91DA-0343FDFA8D3B}" destId="{013FCEA9-D63C-4B29-B8B5-B94241A9B18A}" srcOrd="1" destOrd="0" presId="urn:microsoft.com/office/officeart/2005/8/layout/list1"/>
    <dgm:cxn modelId="{DC4479C7-BD1B-457C-86C3-E7F981388F4D}" type="presParOf" srcId="{2AE6E1C4-B330-4202-9B02-348101759F5A}" destId="{D3560E86-F968-40AC-971B-F54C136572EE}" srcOrd="17" destOrd="0" presId="urn:microsoft.com/office/officeart/2005/8/layout/list1"/>
    <dgm:cxn modelId="{6808DBF1-24C1-42B2-9598-E2B1F7AC7929}" type="presParOf" srcId="{2AE6E1C4-B330-4202-9B02-348101759F5A}" destId="{59C72D8D-9F13-44CC-8435-4EC52D7DE66A}" srcOrd="18" destOrd="0" presId="urn:microsoft.com/office/officeart/2005/8/layout/list1"/>
    <dgm:cxn modelId="{F2F7B4E9-F07D-485A-9A89-61D3E411822E}" type="presParOf" srcId="{2AE6E1C4-B330-4202-9B02-348101759F5A}" destId="{3EEA84A5-588C-4810-9229-2E786CA93354}" srcOrd="19" destOrd="0" presId="urn:microsoft.com/office/officeart/2005/8/layout/list1"/>
    <dgm:cxn modelId="{B3826036-6F4F-4554-A45F-758EAE749E1C}" type="presParOf" srcId="{2AE6E1C4-B330-4202-9B02-348101759F5A}" destId="{3DE85201-73B6-4406-A26C-E2D16ABFF626}" srcOrd="20" destOrd="0" presId="urn:microsoft.com/office/officeart/2005/8/layout/list1"/>
    <dgm:cxn modelId="{4CFC1401-BC55-414B-A2B8-F47B3C9C2FC0}" type="presParOf" srcId="{3DE85201-73B6-4406-A26C-E2D16ABFF626}" destId="{CADA6E2C-B2C3-43F0-8A7F-9F2EFF781DF7}" srcOrd="0" destOrd="0" presId="urn:microsoft.com/office/officeart/2005/8/layout/list1"/>
    <dgm:cxn modelId="{73B45892-FE0B-4431-BD7B-AC42C1B4B52D}" type="presParOf" srcId="{3DE85201-73B6-4406-A26C-E2D16ABFF626}" destId="{4A68653D-CD80-429F-8AB1-96873B856FA5}" srcOrd="1" destOrd="0" presId="urn:microsoft.com/office/officeart/2005/8/layout/list1"/>
    <dgm:cxn modelId="{0B1FB40F-837B-4D69-9392-51DD611A54A4}" type="presParOf" srcId="{2AE6E1C4-B330-4202-9B02-348101759F5A}" destId="{FA90FDD6-C429-407E-A66C-3A149131B323}" srcOrd="21" destOrd="0" presId="urn:microsoft.com/office/officeart/2005/8/layout/list1"/>
    <dgm:cxn modelId="{FD78F299-BBCC-4ED5-9E3A-9BEB2C45BCC4}" type="presParOf" srcId="{2AE6E1C4-B330-4202-9B02-348101759F5A}" destId="{452DCB33-82EE-4CA2-9523-5AE1F8F84174}" srcOrd="22" destOrd="0" presId="urn:microsoft.com/office/officeart/2005/8/layout/list1"/>
    <dgm:cxn modelId="{8CC7650C-74C6-4FC0-A054-37CAC7D97EAF}" type="presParOf" srcId="{2AE6E1C4-B330-4202-9B02-348101759F5A}" destId="{003ED80A-0B96-4D97-BE8C-39B1E5DB5011}" srcOrd="23" destOrd="0" presId="urn:microsoft.com/office/officeart/2005/8/layout/list1"/>
    <dgm:cxn modelId="{CF29B6B7-3531-43C9-B5FF-F1AE2C769C45}" type="presParOf" srcId="{2AE6E1C4-B330-4202-9B02-348101759F5A}" destId="{900ADB3B-3AC4-4919-9B6E-9A608763DC26}" srcOrd="24" destOrd="0" presId="urn:microsoft.com/office/officeart/2005/8/layout/list1"/>
    <dgm:cxn modelId="{8484B9D5-85C9-487B-970C-33AF2C255A34}" type="presParOf" srcId="{900ADB3B-3AC4-4919-9B6E-9A608763DC26}" destId="{8850E444-53FB-44FB-B84C-6B0D20C66407}" srcOrd="0" destOrd="0" presId="urn:microsoft.com/office/officeart/2005/8/layout/list1"/>
    <dgm:cxn modelId="{C78F6D4F-AF5F-4511-ACD4-B3CF8242BA6D}" type="presParOf" srcId="{900ADB3B-3AC4-4919-9B6E-9A608763DC26}" destId="{E742A6C9-AC88-4276-B1D2-137F31CBCC99}" srcOrd="1" destOrd="0" presId="urn:microsoft.com/office/officeart/2005/8/layout/list1"/>
    <dgm:cxn modelId="{6CFDDE77-6AA9-4AF3-9D2D-A9D6AB5E6257}" type="presParOf" srcId="{2AE6E1C4-B330-4202-9B02-348101759F5A}" destId="{CF8D57EC-B229-4BB6-A3E5-BEBC42D2DE01}" srcOrd="25" destOrd="0" presId="urn:microsoft.com/office/officeart/2005/8/layout/list1"/>
    <dgm:cxn modelId="{47A2ECF2-1465-4D6F-BFB0-A04E709D96AA}" type="presParOf" srcId="{2AE6E1C4-B330-4202-9B02-348101759F5A}" destId="{8072F0A1-204D-4E43-9710-ACC6B347B82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Prototype </a:t>
          </a:r>
          <a:r>
            <a:rPr lang="en-US" dirty="0" err="1"/>
            <a:t>Horisontal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dirty="0"/>
            <a:t>Sangat luas, mengerjakan atau menunjukkan sebagian besar interface, tapi tidak mendalam</a:t>
          </a:r>
          <a:endParaRPr lang="en-US" sz="2000" dirty="0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Prototype </a:t>
          </a:r>
          <a:r>
            <a:rPr lang="en-US" dirty="0" err="1"/>
            <a:t>Horisontal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dirty="0"/>
            <a:t>Mencakup seluruh antarmuka pengguna namun tanpa fungsi pokok, berupa simulasi dan belum dapat digunakan untuk melakukan pekerjaan yang sesungguhnya</a:t>
          </a:r>
          <a:endParaRPr lang="en-US" sz="2000" dirty="0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Prototype </a:t>
          </a:r>
          <a:r>
            <a:rPr lang="en-US" dirty="0" err="1"/>
            <a:t>Horisontal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dirty="0"/>
            <a:t>Misal, pengguna dapat mengeksekusi seluruh navigasi dan perintah pencarian, tapi tanpa memanggil informasi real.</a:t>
          </a:r>
          <a:endParaRPr lang="en-US" sz="2000" dirty="0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488014E9-4460-4B68-86FC-3190596AE7DE}">
      <dgm:prSet custT="1"/>
      <dgm:spPr/>
      <dgm:t>
        <a:bodyPr/>
        <a:lstStyle/>
        <a:p>
          <a:r>
            <a:rPr lang="id-ID" sz="2000" dirty="0"/>
            <a:t>Mengurangi level fungsionalitas, tetapi semua fitur ada.</a:t>
          </a:r>
          <a:endParaRPr lang="en-US" sz="2000" dirty="0"/>
        </a:p>
      </dgm:t>
    </dgm:pt>
    <dgm:pt modelId="{9F9557B8-07D1-41CF-8D82-25C30F0B4326}" type="parTrans" cxnId="{C5AA8652-A69A-4ED1-9C41-EB495B26FBB6}">
      <dgm:prSet/>
      <dgm:spPr/>
      <dgm:t>
        <a:bodyPr/>
        <a:lstStyle/>
        <a:p>
          <a:endParaRPr lang="en-US"/>
        </a:p>
      </dgm:t>
    </dgm:pt>
    <dgm:pt modelId="{9F4DFF18-97C7-46EA-A3BB-F9176794E77F}" type="sibTrans" cxnId="{C5AA8652-A69A-4ED1-9C41-EB495B26FBB6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EFF3C76D-D1E5-4CD5-8088-1A9A12BE5F48}" type="presOf" srcId="{488014E9-4460-4B68-86FC-3190596AE7DE}" destId="{D4A59D7B-FDC5-45E3-A8FA-C1D42A45D041}" srcOrd="0" destOrd="1" presId="urn:microsoft.com/office/officeart/2005/8/layout/hList2"/>
    <dgm:cxn modelId="{C5AA8652-A69A-4ED1-9C41-EB495B26FBB6}" srcId="{97544DC4-2E19-4CF3-A4DE-F8A8BA0B2AC2}" destId="{488014E9-4460-4B68-86FC-3190596AE7DE}" srcOrd="1" destOrd="0" parTransId="{9F9557B8-07D1-41CF-8D82-25C30F0B4326}" sibTransId="{9F4DFF18-97C7-46EA-A3BB-F9176794E77F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Prototype </a:t>
          </a:r>
          <a:r>
            <a:rPr lang="en-US" dirty="0" err="1"/>
            <a:t>Vertikal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dirty="0"/>
            <a:t>Lebih sedikit aspek atau fitur dari interface yang disimulasikan, tetapi dilaksanakan dengan rincian yang sangat baik.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Prototype </a:t>
          </a:r>
          <a:r>
            <a:rPr lang="en-US" dirty="0" err="1"/>
            <a:t>Vertikal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dirty="0"/>
            <a:t>Mengandung fungsi yang detail tapi hanya untuk beberapa fitur terpilih, dan tidak pada keseluruhan sistem</a:t>
          </a:r>
          <a:r>
            <a:rPr lang="en-US" sz="2000" dirty="0"/>
            <a:t>.</a:t>
          </a:r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Prototype </a:t>
          </a:r>
          <a:r>
            <a:rPr lang="en-US" dirty="0" err="1"/>
            <a:t>Vertikal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800" dirty="0"/>
            <a:t>Misalnya dalam sistem informasi penerbangan, pengguna dapat mengakses suatu basisdata dengan data real dari penyedia informasi, tetapi tidak untuk keseluruhan data</a:t>
          </a:r>
          <a:endParaRPr lang="en-US" sz="18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6D35559-1E42-4F15-81DA-DDA8E240D562}">
      <dgm:prSet custT="1"/>
      <dgm:spPr/>
      <dgm:t>
        <a:bodyPr/>
        <a:lstStyle/>
        <a:p>
          <a:r>
            <a:rPr lang="id-ID" sz="1800" dirty="0"/>
            <a:t>Mempunyai performans lebih rendah dibanding sistem final</a:t>
          </a:r>
          <a:endParaRPr lang="en-US" sz="1800" dirty="0"/>
        </a:p>
      </dgm:t>
    </dgm:pt>
    <dgm:pt modelId="{B2CDCB27-2B12-46A4-9523-D196607C2B46}" type="parTrans" cxnId="{9140F9F3-4387-4E8A-9C94-E7B8E36B927B}">
      <dgm:prSet/>
      <dgm:spPr/>
      <dgm:t>
        <a:bodyPr/>
        <a:lstStyle/>
        <a:p>
          <a:endParaRPr lang="en-US"/>
        </a:p>
      </dgm:t>
    </dgm:pt>
    <dgm:pt modelId="{BB3C162C-83B3-4544-97B6-CAAEACE0DF52}" type="sibTrans" cxnId="{9140F9F3-4387-4E8A-9C94-E7B8E36B927B}">
      <dgm:prSet/>
      <dgm:spPr/>
      <dgm:t>
        <a:bodyPr/>
        <a:lstStyle/>
        <a:p>
          <a:endParaRPr lang="en-US"/>
        </a:p>
      </dgm:t>
    </dgm:pt>
    <dgm:pt modelId="{B9FA2336-B751-4C97-B797-9993ED0B5A3B}">
      <dgm:prSet custT="1"/>
      <dgm:spPr/>
      <dgm:t>
        <a:bodyPr/>
        <a:lstStyle/>
        <a:p>
          <a:r>
            <a:rPr lang="id-ID" sz="1800" dirty="0"/>
            <a:t>Tidak dalam jaringan</a:t>
          </a:r>
          <a:endParaRPr lang="en-US" sz="1800" dirty="0"/>
        </a:p>
      </dgm:t>
    </dgm:pt>
    <dgm:pt modelId="{2764707E-6C26-4903-9059-90E74267D086}" type="parTrans" cxnId="{C34D0CA8-A438-485B-BE88-DE16AA4C79C1}">
      <dgm:prSet/>
      <dgm:spPr/>
      <dgm:t>
        <a:bodyPr/>
        <a:lstStyle/>
        <a:p>
          <a:endParaRPr lang="en-US"/>
        </a:p>
      </dgm:t>
    </dgm:pt>
    <dgm:pt modelId="{D4F3505B-B754-46ED-85FB-8E449CCEB0EE}" type="sibTrans" cxnId="{C34D0CA8-A438-485B-BE88-DE16AA4C79C1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DB47764F-926D-4D8C-88F8-31F21749AE6D}" type="presOf" srcId="{46D35559-1E42-4F15-81DA-DDA8E240D562}" destId="{D4A59D7B-FDC5-45E3-A8FA-C1D42A45D041}" srcOrd="0" destOrd="1" presId="urn:microsoft.com/office/officeart/2005/8/layout/hList2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C34D0CA8-A438-485B-BE88-DE16AA4C79C1}" srcId="{97544DC4-2E19-4CF3-A4DE-F8A8BA0B2AC2}" destId="{B9FA2336-B751-4C97-B797-9993ED0B5A3B}" srcOrd="2" destOrd="0" parTransId="{2764707E-6C26-4903-9059-90E74267D086}" sibTransId="{D4F3505B-B754-46ED-85FB-8E449CCEB0EE}"/>
    <dgm:cxn modelId="{43E508B5-3C98-4220-9DCC-6FF52B59D167}" type="presOf" srcId="{B9FA2336-B751-4C97-B797-9993ED0B5A3B}" destId="{D4A59D7B-FDC5-45E3-A8FA-C1D42A45D041}" srcOrd="0" destOrd="2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140F9F3-4387-4E8A-9C94-E7B8E36B927B}" srcId="{97544DC4-2E19-4CF3-A4DE-F8A8BA0B2AC2}" destId="{46D35559-1E42-4F15-81DA-DDA8E240D562}" srcOrd="1" destOrd="0" parTransId="{B2CDCB27-2B12-46A4-9523-D196607C2B46}" sibTransId="{BB3C162C-83B3-4544-97B6-CAAEACE0DF52}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Early Prototyping</a:t>
          </a:r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16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dirty="0">
              <a:solidFill>
                <a:srgbClr val="FF0000"/>
              </a:solidFill>
            </a:rPr>
          </a:br>
          <a:r>
            <a:rPr lang="id-ID" sz="1600" dirty="0"/>
            <a:t>a) Pengurangan biaya proyek dan risiko.</a:t>
          </a:r>
          <a:br>
            <a:rPr lang="id-ID" sz="1600" dirty="0"/>
          </a:br>
          <a:r>
            <a:rPr lang="id-ID" sz="1600" dirty="0"/>
            <a:t>b) Dapat digunakan pada industri yang berbeda.</a:t>
          </a:r>
          <a:br>
            <a:rPr lang="id-ID" sz="1600" dirty="0"/>
          </a:br>
          <a:r>
            <a:rPr lang="id-ID" sz="1600" dirty="0"/>
            <a:t>c) Mudah kesalahan dalam desain sebelumnya dapat dideteksi dan kesalahan dapat diperbaiki.</a:t>
          </a:r>
          <a:br>
            <a:rPr lang="id-ID" sz="1600" dirty="0"/>
          </a:br>
          <a:endParaRPr lang="en-US" sz="16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Early Prototyping</a:t>
          </a:r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16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dirty="0">
              <a:solidFill>
                <a:srgbClr val="FF0000"/>
              </a:solidFill>
            </a:rPr>
          </a:br>
          <a:r>
            <a:rPr lang="id-ID" sz="1600" dirty="0"/>
            <a:t>d) Hanya lengkap kepuasan atas produk yang lengkap ini dirancang. Faktor-faktor seperti manufacturability, ketahanan dan fungsionalitas desain diperiksa sebelum mengirimnya untuk produksi.</a:t>
          </a:r>
          <a:br>
            <a:rPr lang="id-ID" sz="1600" dirty="0"/>
          </a:br>
          <a:endParaRPr lang="en-US" sz="16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Early Prototyping</a:t>
          </a:r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16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dirty="0">
              <a:solidFill>
                <a:srgbClr val="FF0000"/>
              </a:solidFill>
            </a:rPr>
          </a:br>
          <a:r>
            <a:rPr lang="id-ID" sz="1600" dirty="0"/>
            <a:t>e) Greater ditingkatkan kemampuan visualisasi langsung dari tahap pertama jika merancang. Ini membantu user dalam mengetahui bagaimana produk akhir akan terlihat seperti.</a:t>
          </a:r>
          <a:br>
            <a:rPr lang="id-ID" sz="1600" dirty="0"/>
          </a:br>
          <a:endParaRPr lang="en-US" sz="16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Early Prototyping</a:t>
          </a:r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16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dirty="0">
              <a:solidFill>
                <a:srgbClr val="FF0000"/>
              </a:solidFill>
            </a:rPr>
          </a:br>
          <a:r>
            <a:rPr lang="id-ID" sz="1600" dirty="0"/>
            <a:t>f) Semua kekurangan mendesain dapat dideteksi dengan mudah sebelum pembuatan produk dimulai.</a:t>
          </a:r>
          <a:br>
            <a:rPr lang="id-ID" sz="1600" dirty="0"/>
          </a:br>
          <a:r>
            <a:rPr lang="id-ID" sz="1600" dirty="0"/>
            <a:t>g) Produsen, desainer dan user dapat membahas produk dan bekerja ke depan untuk mendapatkan produk yang terbaik. Ini membantu untuk memberikan pengguna produk keluaran yang lebih tinggi.</a:t>
          </a:r>
          <a:endParaRPr lang="en-US" sz="16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Early Prototyping</a:t>
          </a:r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16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dirty="0">
              <a:solidFill>
                <a:srgbClr val="FF0000"/>
              </a:solidFill>
            </a:rPr>
          </a:br>
          <a:r>
            <a:rPr lang="en-US" sz="1600" dirty="0"/>
            <a:t>S</a:t>
          </a:r>
          <a:r>
            <a:rPr lang="id-ID" sz="1600" dirty="0"/>
            <a:t>istem prototipe </a:t>
          </a:r>
          <a:r>
            <a:rPr lang="en-US" sz="1600" dirty="0" err="1"/>
            <a:t>cepat</a:t>
          </a:r>
          <a:r>
            <a:rPr lang="en-US" sz="1600" dirty="0"/>
            <a:t> </a:t>
          </a:r>
          <a:r>
            <a:rPr lang="id-ID" sz="1600" dirty="0"/>
            <a:t>digunakan dalam industri seperti merancang dan rekayasa, aerospace, otomotif, pertahanan, kesehatan, dan produk konsumen. </a:t>
          </a:r>
          <a:endParaRPr lang="en-US" sz="16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Early Prototyping</a:t>
          </a:r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16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dirty="0">
              <a:solidFill>
                <a:srgbClr val="FF0000"/>
              </a:solidFill>
            </a:rPr>
          </a:br>
          <a:r>
            <a:rPr lang="id-ID" sz="1600" dirty="0"/>
            <a:t>P</a:t>
          </a:r>
          <a:r>
            <a:rPr lang="en-US" sz="1600" dirty="0" err="1"/>
            <a:t>ara</a:t>
          </a:r>
          <a:r>
            <a:rPr lang="en-US" sz="1600" dirty="0"/>
            <a:t> p</a:t>
          </a:r>
          <a:r>
            <a:rPr lang="id-ID" sz="1600" dirty="0"/>
            <a:t>rofesional telah menggunakan sistem prototipe cepat dengan bijaksana. </a:t>
          </a:r>
          <a:r>
            <a:rPr lang="en-US" sz="1600" dirty="0"/>
            <a:t>Dan </a:t>
          </a:r>
          <a:r>
            <a:rPr lang="en-US" sz="1600" dirty="0" err="1"/>
            <a:t>dengan</a:t>
          </a:r>
          <a:r>
            <a:rPr lang="en-US" sz="1600" dirty="0"/>
            <a:t> </a:t>
          </a:r>
          <a:r>
            <a:rPr lang="en-US" sz="1600" dirty="0" err="1"/>
            <a:t>sistem</a:t>
          </a:r>
          <a:r>
            <a:rPr lang="en-US" sz="1600" dirty="0"/>
            <a:t> </a:t>
          </a:r>
          <a:r>
            <a:rPr lang="en-US" sz="1600" dirty="0" err="1"/>
            <a:t>ini</a:t>
          </a:r>
          <a:r>
            <a:rPr lang="en-US" sz="1600" dirty="0"/>
            <a:t> </a:t>
          </a:r>
          <a:r>
            <a:rPr lang="id-ID" sz="1600" dirty="0"/>
            <a:t>mereka </a:t>
          </a:r>
          <a:r>
            <a:rPr lang="en-US" sz="1600" dirty="0" err="1"/>
            <a:t>berhasil</a:t>
          </a:r>
          <a:r>
            <a:rPr lang="en-US" sz="1600" dirty="0"/>
            <a:t> </a:t>
          </a:r>
          <a:r>
            <a:rPr lang="id-ID" sz="1600" dirty="0"/>
            <a:t>memenuhi kebutuhan</a:t>
          </a:r>
          <a:r>
            <a:rPr lang="en-US" sz="1600" dirty="0"/>
            <a:t> </a:t>
          </a:r>
          <a:r>
            <a:rPr lang="en-US" sz="1600" dirty="0" err="1"/>
            <a:t>pelanggan</a:t>
          </a:r>
          <a:r>
            <a:rPr lang="en-US" sz="1600" dirty="0"/>
            <a:t> di</a:t>
          </a:r>
          <a:r>
            <a:rPr lang="id-ID" sz="1600" dirty="0"/>
            <a:t> masa depan</a:t>
          </a:r>
          <a:br>
            <a:rPr lang="id-ID" sz="1600" dirty="0"/>
          </a:br>
          <a:endParaRPr lang="en-US" sz="16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dirty="0"/>
            <a:t>Late Prototyping</a:t>
          </a:r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en-US" sz="2000" dirty="0"/>
            <a:t>Prototype </a:t>
          </a:r>
          <a:r>
            <a:rPr lang="en-US" sz="2000" dirty="0" err="1"/>
            <a:t>lambat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Low-fidelity</a:t>
          </a:r>
          <a:r>
            <a:rPr lang="en-US" b="1" dirty="0"/>
            <a:t> </a:t>
          </a:r>
          <a:r>
            <a:rPr lang="id-ID" b="1" dirty="0"/>
            <a:t>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b="1" dirty="0"/>
            <a:t>prototype dengan tingkat ketepatan yang rendah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58771305-1698-4494-9CAF-8B3209624564}" type="presOf" srcId="{CA514202-A5AE-4D8D-B406-1F0400C40795}" destId="{D4A59D7B-FDC5-45E3-A8FA-C1D42A45D041}" srcOrd="0" destOrd="0" presId="urn:microsoft.com/office/officeart/2005/8/layout/hList2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Low-fidelity</a:t>
          </a:r>
          <a:r>
            <a:rPr lang="en-US" b="1" dirty="0"/>
            <a:t> </a:t>
          </a:r>
          <a:r>
            <a:rPr lang="id-ID" b="1" dirty="0"/>
            <a:t>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600" b="1" i="1" dirty="0">
              <a:solidFill>
                <a:srgbClr val="FFFF00"/>
              </a:solidFill>
            </a:rPr>
            <a:t>Low - fidelity prototype Characteristics :</a:t>
          </a:r>
          <a:br>
            <a:rPr lang="id-ID" sz="1600" b="1" dirty="0">
              <a:solidFill>
                <a:srgbClr val="FFFF00"/>
              </a:solidFill>
            </a:rPr>
          </a:br>
          <a:r>
            <a:rPr lang="id-ID" sz="1600" dirty="0"/>
            <a:t>- Gambaran cepat dari sistem final</a:t>
          </a:r>
          <a:br>
            <a:rPr lang="id-ID" sz="1600" dirty="0"/>
          </a:br>
          <a:r>
            <a:rPr lang="id-ID" sz="1600" dirty="0"/>
            <a:t>- Mempunyai fungsi atau interaksi yang terbatas</a:t>
          </a:r>
          <a:br>
            <a:rPr lang="id-ID" sz="1600" dirty="0"/>
          </a:br>
          <a:r>
            <a:rPr lang="id-ID" sz="1600" dirty="0"/>
            <a:t>- Lebih menggambarkan konsep , perancangan, alternativ, dan layout layar dibanding model interaksi pengguna dengan sistem.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58771305-1698-4494-9CAF-8B3209624564}" type="presOf" srcId="{CA514202-A5AE-4D8D-B406-1F0400C40795}" destId="{D4A59D7B-FDC5-45E3-A8FA-C1D42A45D041}" srcOrd="0" destOrd="0" presId="urn:microsoft.com/office/officeart/2005/8/layout/hList2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Low-fidelity</a:t>
          </a:r>
          <a:r>
            <a:rPr lang="en-US" b="1" dirty="0"/>
            <a:t> </a:t>
          </a:r>
          <a:r>
            <a:rPr lang="id-ID" b="1" dirty="0"/>
            <a:t>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600" b="1" i="1" dirty="0">
              <a:solidFill>
                <a:srgbClr val="FFFF00"/>
              </a:solidFill>
            </a:rPr>
            <a:t>Low - fidelity prototype Characteristics :</a:t>
          </a:r>
          <a:br>
            <a:rPr lang="id-ID" sz="1600" b="1" dirty="0">
              <a:solidFill>
                <a:srgbClr val="FFFF00"/>
              </a:solidFill>
            </a:rPr>
          </a:br>
          <a:r>
            <a:rPr lang="id-ID" sz="1600" dirty="0"/>
            <a:t>- Mendemonstrasikan secara umum ‘feel and look’ dari antarmuka pengguna.</a:t>
          </a:r>
          <a:br>
            <a:rPr lang="id-ID" sz="1600" dirty="0"/>
          </a:br>
          <a:r>
            <a:rPr lang="id-ID" sz="1600" dirty="0"/>
            <a:t>- Tidak untuk memperlihatkan secara rinci bagaimana operasi sistem aplikasi.</a:t>
          </a:r>
          <a:br>
            <a:rPr lang="id-ID" sz="1600" dirty="0"/>
          </a:br>
          <a:r>
            <a:rPr lang="id-ID" sz="1600" dirty="0"/>
            <a:t>- Digunakan pada awal siklus perancangan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58771305-1698-4494-9CAF-8B3209624564}" type="presOf" srcId="{CA514202-A5AE-4D8D-B406-1F0400C40795}" destId="{D4A59D7B-FDC5-45E3-A8FA-C1D42A45D041}" srcOrd="0" destOrd="0" presId="urn:microsoft.com/office/officeart/2005/8/layout/hList2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Low-fidelity</a:t>
          </a:r>
          <a:r>
            <a:rPr lang="en-US" b="1" dirty="0"/>
            <a:t> </a:t>
          </a:r>
          <a:r>
            <a:rPr lang="id-ID" b="1" dirty="0"/>
            <a:t>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600" b="1" i="1" dirty="0">
              <a:solidFill>
                <a:srgbClr val="FFFF00"/>
              </a:solidFill>
            </a:rPr>
            <a:t>Low - fidelity prototype Characteristics :</a:t>
          </a:r>
          <a:br>
            <a:rPr lang="id-ID" sz="1600" b="1" dirty="0">
              <a:solidFill>
                <a:srgbClr val="FFFF00"/>
              </a:solidFill>
            </a:rPr>
          </a:br>
          <a:br>
            <a:rPr lang="id-ID" sz="1600" dirty="0"/>
          </a:br>
          <a:r>
            <a:rPr lang="id-ID" sz="1600" dirty="0"/>
            <a:t>- Memperlihatkan konsep pendekatan secara umum tanpa harus membuang banyak tenaga, biaya dan waktu.</a:t>
          </a:r>
          <a:br>
            <a:rPr lang="id-ID" sz="2000" dirty="0"/>
          </a:b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58771305-1698-4494-9CAF-8B3209624564}" type="presOf" srcId="{CA514202-A5AE-4D8D-B406-1F0400C40795}" destId="{D4A59D7B-FDC5-45E3-A8FA-C1D42A45D041}" srcOrd="0" destOrd="0" presId="urn:microsoft.com/office/officeart/2005/8/layout/hList2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Low-fidelity</a:t>
          </a:r>
          <a:r>
            <a:rPr lang="en-US" b="1" dirty="0"/>
            <a:t> </a:t>
          </a:r>
          <a:r>
            <a:rPr lang="id-ID" b="1" dirty="0"/>
            <a:t>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600" b="1" i="1" dirty="0">
              <a:solidFill>
                <a:schemeClr val="accent6">
                  <a:lumMod val="60000"/>
                  <a:lumOff val="40000"/>
                </a:schemeClr>
              </a:solidFill>
            </a:rPr>
            <a:t>Contoh (1) storyboard</a:t>
          </a:r>
          <a:br>
            <a:rPr lang="id-ID" sz="1600" b="1" dirty="0">
              <a:solidFill>
                <a:srgbClr val="92D050"/>
              </a:solidFill>
            </a:rPr>
          </a:br>
          <a:r>
            <a:rPr lang="id-ID" sz="1600" dirty="0"/>
            <a:t>- Digunakan di awal desain.</a:t>
          </a:r>
          <a:br>
            <a:rPr lang="id-ID" sz="1600" dirty="0"/>
          </a:br>
          <a:r>
            <a:rPr lang="id-ID" sz="1600" dirty="0"/>
            <a:t>- Biasanya digunakan dengan skenario, lebih terinci, dan dapat diputar ulang.</a:t>
          </a:r>
          <a:br>
            <a:rPr lang="id-ID" sz="1600" dirty="0"/>
          </a:br>
          <a:r>
            <a:rPr lang="id-ID" sz="1600" dirty="0"/>
            <a:t>- Kumpulan dari sketsa/frame individual.</a:t>
          </a:r>
          <a:br>
            <a:rPr lang="id-ID" sz="1600" dirty="0"/>
          </a:br>
          <a:r>
            <a:rPr lang="id-ID" sz="1600" dirty="0"/>
            <a:t>- menyajikan urutan inti cerita.</a:t>
          </a:r>
          <a:br>
            <a:rPr lang="id-ID" sz="1600" dirty="0"/>
          </a:br>
          <a:r>
            <a:rPr lang="id-ID" sz="1600" dirty="0"/>
            <a:t>- menunjukkan bagaimana kemungkinan user dapat mengalami peningkatan melalui setiap aktifitas.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58771305-1698-4494-9CAF-8B3209624564}" type="presOf" srcId="{CA514202-A5AE-4D8D-B406-1F0400C40795}" destId="{D4A59D7B-FDC5-45E3-A8FA-C1D42A45D041}" srcOrd="0" destOrd="0" presId="urn:microsoft.com/office/officeart/2005/8/layout/hList2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Low-fidelity</a:t>
          </a:r>
          <a:r>
            <a:rPr lang="en-US" b="1" dirty="0"/>
            <a:t> </a:t>
          </a:r>
          <a:r>
            <a:rPr lang="id-ID" b="1" dirty="0"/>
            <a:t>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600" b="1" i="1" dirty="0">
              <a:solidFill>
                <a:schemeClr val="accent6">
                  <a:lumMod val="60000"/>
                  <a:lumOff val="40000"/>
                </a:schemeClr>
              </a:solidFill>
            </a:rPr>
            <a:t>Contoh (</a:t>
          </a:r>
          <a:r>
            <a:rPr lang="en-US" sz="1600" b="1" i="1" dirty="0">
              <a:solidFill>
                <a:schemeClr val="accent6">
                  <a:lumMod val="60000"/>
                  <a:lumOff val="40000"/>
                </a:schemeClr>
              </a:solidFill>
            </a:rPr>
            <a:t>2)</a:t>
          </a:r>
          <a:r>
            <a:rPr lang="id-ID" sz="1600" b="1" i="1" dirty="0">
              <a:solidFill>
                <a:schemeClr val="accent6">
                  <a:lumMod val="60000"/>
                  <a:lumOff val="40000"/>
                </a:schemeClr>
              </a:solidFill>
            </a:rPr>
            <a:t> s</a:t>
          </a:r>
          <a:r>
            <a:rPr lang="en-US" sz="1600" b="1" i="1" dirty="0" err="1">
              <a:solidFill>
                <a:schemeClr val="accent6">
                  <a:lumMod val="60000"/>
                  <a:lumOff val="40000"/>
                </a:schemeClr>
              </a:solidFill>
            </a:rPr>
            <a:t>ketsa</a:t>
          </a:r>
          <a:br>
            <a:rPr lang="id-ID" sz="1600" b="1" dirty="0">
              <a:solidFill>
                <a:srgbClr val="92D050"/>
              </a:solidFill>
            </a:rPr>
          </a:br>
          <a:r>
            <a:rPr lang="id-ID" sz="1600" dirty="0"/>
            <a:t>- Sketsa sangat penting untuk low-fidelity prototyping.</a:t>
          </a:r>
          <a:br>
            <a:rPr lang="id-ID" sz="1600" dirty="0"/>
          </a:br>
          <a:r>
            <a:rPr lang="id-ID" sz="1600" dirty="0"/>
            <a:t>- Jangan takut dengan kemampuan menggambar.</a:t>
          </a:r>
          <a:br>
            <a:rPr lang="id-ID" sz="1600" dirty="0"/>
          </a:br>
          <a:r>
            <a:rPr lang="id-ID" sz="1600" dirty="0"/>
            <a:t>- Menyajikan “tampilan” yang kotor dan cepat dari interface, konsep desain,dll.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58771305-1698-4494-9CAF-8B3209624564}" type="presOf" srcId="{CA514202-A5AE-4D8D-B406-1F0400C40795}" destId="{D4A59D7B-FDC5-45E3-A8FA-C1D42A45D041}" srcOrd="0" destOrd="0" presId="urn:microsoft.com/office/officeart/2005/8/layout/hList2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Low-fidelity</a:t>
          </a:r>
          <a:r>
            <a:rPr lang="en-US" b="1" dirty="0"/>
            <a:t> </a:t>
          </a:r>
          <a:r>
            <a:rPr lang="id-ID" b="1" dirty="0"/>
            <a:t>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600" b="1" i="1" dirty="0">
              <a:solidFill>
                <a:schemeClr val="accent6">
                  <a:lumMod val="60000"/>
                  <a:lumOff val="40000"/>
                </a:schemeClr>
              </a:solidFill>
            </a:rPr>
            <a:t>Contoh (</a:t>
          </a:r>
          <a:r>
            <a:rPr lang="en-US" sz="1600" b="1" i="1" dirty="0">
              <a:solidFill>
                <a:schemeClr val="accent6">
                  <a:lumMod val="60000"/>
                  <a:lumOff val="40000"/>
                </a:schemeClr>
              </a:solidFill>
            </a:rPr>
            <a:t>3) wizard-of-</a:t>
          </a:r>
          <a:r>
            <a:rPr lang="en-US" sz="1600" b="1" i="1" dirty="0" err="1">
              <a:solidFill>
                <a:schemeClr val="accent6">
                  <a:lumMod val="60000"/>
                  <a:lumOff val="40000"/>
                </a:schemeClr>
              </a:solidFill>
            </a:rPr>
            <a:t>oz</a:t>
          </a:r>
          <a:br>
            <a:rPr lang="id-ID" sz="1600" b="1" dirty="0">
              <a:solidFill>
                <a:srgbClr val="92D050"/>
              </a:solidFill>
            </a:rPr>
          </a:br>
          <a:r>
            <a:rPr lang="id-ID" sz="1600" dirty="0"/>
            <a:t>- User berpikir mereka berinteraksi dengan komputer, tapi developer</a:t>
          </a:r>
          <a:r>
            <a:rPr lang="en-US" sz="1600" dirty="0"/>
            <a:t> </a:t>
          </a:r>
          <a:r>
            <a:rPr lang="id-ID" sz="1600" dirty="0"/>
            <a:t>lebih menanggapi hasilnya daripada sistemnya.</a:t>
          </a:r>
          <a:br>
            <a:rPr lang="id-ID" sz="1600" dirty="0"/>
          </a:br>
          <a:r>
            <a:rPr lang="id-ID" sz="1600" dirty="0"/>
            <a:t>- Biasanya dilakukan di awal desain untuk memahami apa yang diharapkan oleh user.</a:t>
          </a:r>
          <a:br>
            <a:rPr lang="id-ID" sz="1600" dirty="0"/>
          </a:b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58771305-1698-4494-9CAF-8B3209624564}" type="presOf" srcId="{CA514202-A5AE-4D8D-B406-1F0400C40795}" destId="{D4A59D7B-FDC5-45E3-A8FA-C1D42A45D041}" srcOrd="0" destOrd="0" presId="urn:microsoft.com/office/officeart/2005/8/layout/hList2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Mid-fidelity prototyping</a:t>
          </a:r>
          <a:endParaRPr lang="en-US" b="1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b="1" dirty="0"/>
            <a:t>prototype dengan tingkat ketepatan sedang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Mid-fidelity prototyping</a:t>
          </a:r>
          <a:endParaRPr lang="en-US" b="1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800" i="0" dirty="0"/>
            <a:t>Contoh tools yang digunakan: powerpoint, illustrator, dll.</a:t>
          </a:r>
          <a:endParaRPr lang="en-US" sz="1800" i="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High-fidelity 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b="1" dirty="0"/>
            <a:t>prototype dengan tingkat ketepatan yang tinggi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High-fidelity 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800" i="0" dirty="0"/>
            <a:t>Tools umum yang digunakan:</a:t>
          </a:r>
          <a:br>
            <a:rPr lang="id-ID" sz="1800" i="0" dirty="0"/>
          </a:br>
          <a:r>
            <a:rPr lang="id-ID" sz="1800" i="0" dirty="0"/>
            <a:t>Macromedia Director, Visual Basic, Flash, illustrator.</a:t>
          </a:r>
          <a:endParaRPr lang="en-US" sz="1800" i="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High-fidelity 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800" b="1" i="0" dirty="0">
              <a:solidFill>
                <a:srgbClr val="FFFF00"/>
              </a:solidFill>
            </a:rPr>
            <a:t>High - fidelity prototype Characteristics</a:t>
          </a:r>
          <a:br>
            <a:rPr lang="id-ID" sz="1800" dirty="0"/>
          </a:br>
          <a:r>
            <a:rPr lang="id-ID" sz="1800" dirty="0"/>
            <a:t>- Mempunyai interaksi penuh</a:t>
          </a:r>
          <a:br>
            <a:rPr lang="id-ID" sz="1800" dirty="0"/>
          </a:br>
          <a:r>
            <a:rPr lang="id-ID" sz="1800" dirty="0"/>
            <a:t>- Pengguna dapat memasukkan data kedalam medan masukan, menanggapi pesan, memilih icon untuk membuka window</a:t>
          </a:r>
          <a:r>
            <a:rPr lang="en-US" sz="1800" dirty="0"/>
            <a:t> </a:t>
          </a:r>
          <a:r>
            <a:rPr lang="en-US" sz="1800" dirty="0" err="1"/>
            <a:t>berinteraksi</a:t>
          </a:r>
          <a:r>
            <a:rPr lang="en-US" sz="1800" dirty="0"/>
            <a:t> </a:t>
          </a:r>
          <a:r>
            <a:rPr lang="en-US" sz="1800" dirty="0" err="1"/>
            <a:t>dengan</a:t>
          </a:r>
          <a:r>
            <a:rPr lang="en-US" sz="1800" dirty="0"/>
            <a:t> GUI</a:t>
          </a:r>
          <a:br>
            <a:rPr lang="id-ID" sz="1800" dirty="0"/>
          </a:br>
          <a:endParaRPr lang="en-US" sz="1800" i="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High-fidelity 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800" b="1" i="0" dirty="0">
              <a:solidFill>
                <a:srgbClr val="FFFF00"/>
              </a:solidFill>
            </a:rPr>
            <a:t>High - fidelity prototype Characteristics</a:t>
          </a:r>
          <a:br>
            <a:rPr lang="id-ID" sz="1800" dirty="0"/>
          </a:br>
          <a:r>
            <a:rPr lang="id-ID" sz="1800" dirty="0"/>
            <a:t>- Mewakili fungsi-fungsi inti dari antarmuka pengguna produk</a:t>
          </a:r>
          <a:br>
            <a:rPr lang="id-ID" sz="1800" dirty="0"/>
          </a:br>
          <a:r>
            <a:rPr lang="id-ID" sz="1800" dirty="0"/>
            <a:t>- Umumnya dibuat dengan 4GLs seperti Smalltalk atau bahasa pemrograman berbasis visual</a:t>
          </a:r>
          <a:endParaRPr lang="en-US" sz="1800" i="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High-fidelity 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800" b="1" i="0" dirty="0">
              <a:solidFill>
                <a:srgbClr val="FFFF00"/>
              </a:solidFill>
            </a:rPr>
            <a:t>High - fidelity prototype Characteristics</a:t>
          </a:r>
          <a:br>
            <a:rPr lang="id-ID" sz="1800" dirty="0"/>
          </a:br>
          <a:r>
            <a:rPr lang="id-ID" sz="1800" dirty="0"/>
            <a:t>- Dapat mensimulasikan sebagaian besar fungsi dari sistem akhir</a:t>
          </a:r>
          <a:br>
            <a:rPr lang="id-ID" sz="1800" dirty="0"/>
          </a:br>
          <a:r>
            <a:rPr lang="id-ID" sz="1800" dirty="0"/>
            <a:t>- Trade off kecepatan dengan ketelian</a:t>
          </a:r>
          <a:br>
            <a:rPr lang="id-ID" sz="1800" dirty="0"/>
          </a:br>
          <a:r>
            <a:rPr lang="id-ID" sz="1800" dirty="0"/>
            <a:t>- Tidak secepat dan semudah membuat prototipe low-fidelity</a:t>
          </a:r>
          <a:br>
            <a:rPr lang="id-ID" sz="1800" dirty="0"/>
          </a:br>
          <a:endParaRPr lang="en-US" sz="1800" i="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id-ID" b="1" dirty="0"/>
            <a:t>High-fidelity prototyping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1800" b="1" i="0" dirty="0">
              <a:solidFill>
                <a:srgbClr val="FFFF00"/>
              </a:solidFill>
            </a:rPr>
            <a:t>High - fidelity prototype Characteristics</a:t>
          </a:r>
          <a:br>
            <a:rPr lang="id-ID" sz="1800" dirty="0"/>
          </a:br>
          <a:r>
            <a:rPr lang="id-ID" sz="1800" dirty="0"/>
            <a:t>- Mewakili antarmuka pengguna yang akan diimplementasikan dalam produk akhir</a:t>
          </a:r>
          <a:br>
            <a:rPr lang="id-ID" sz="1800" dirty="0"/>
          </a:br>
          <a:r>
            <a:rPr lang="id-ID" sz="1800" dirty="0"/>
            <a:t>- Mempunyai penampilan yang sangat mirip dengan produk aktual</a:t>
          </a:r>
          <a:br>
            <a:rPr lang="id-ID" sz="1800" dirty="0"/>
          </a:br>
          <a:endParaRPr lang="en-US" sz="1800" i="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9C7497C-02D0-4894-AA96-BA3805511411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FCE7BC-E6CC-4F34-9465-2F69ACA65886}">
      <dgm:prSet phldrT="[Text]"/>
      <dgm:spPr/>
      <dgm:t>
        <a:bodyPr/>
        <a:lstStyle/>
        <a:p>
          <a:r>
            <a:rPr lang="en-US" dirty="0"/>
            <a:t>Low-Fidelity Prototypes</a:t>
          </a:r>
        </a:p>
      </dgm:t>
    </dgm:pt>
    <dgm:pt modelId="{4B829A79-F3DC-4C2A-950F-E6DF6B561796}" type="parTrans" cxnId="{8D13B081-CEE5-41EA-90F5-D1E4F0D91797}">
      <dgm:prSet/>
      <dgm:spPr/>
      <dgm:t>
        <a:bodyPr/>
        <a:lstStyle/>
        <a:p>
          <a:endParaRPr lang="en-US"/>
        </a:p>
      </dgm:t>
    </dgm:pt>
    <dgm:pt modelId="{201CED29-0108-4A96-A651-96FF7A89261C}" type="sibTrans" cxnId="{8D13B081-CEE5-41EA-90F5-D1E4F0D91797}">
      <dgm:prSet/>
      <dgm:spPr/>
      <dgm:t>
        <a:bodyPr/>
        <a:lstStyle/>
        <a:p>
          <a:endParaRPr lang="en-US"/>
        </a:p>
      </dgm:t>
    </dgm:pt>
    <dgm:pt modelId="{3DD54BA0-5297-4AEF-860F-DD2DA84A2C65}">
      <dgm:prSet phldrT="[Text]"/>
      <dgm:spPr/>
      <dgm:t>
        <a:bodyPr/>
        <a:lstStyle/>
        <a:p>
          <a:r>
            <a:rPr lang="en-US" dirty="0"/>
            <a:t>Medium-Fidelity Prototypes</a:t>
          </a:r>
        </a:p>
      </dgm:t>
    </dgm:pt>
    <dgm:pt modelId="{B22581ED-36FB-49D4-8FB3-C788A781E6F6}" type="parTrans" cxnId="{49D05AE0-5625-4EB9-8E43-3F74D0ADD3DD}">
      <dgm:prSet/>
      <dgm:spPr/>
      <dgm:t>
        <a:bodyPr/>
        <a:lstStyle/>
        <a:p>
          <a:endParaRPr lang="en-US"/>
        </a:p>
      </dgm:t>
    </dgm:pt>
    <dgm:pt modelId="{BFF8DBF5-7829-4901-B522-B9DECF99FB23}" type="sibTrans" cxnId="{49D05AE0-5625-4EB9-8E43-3F74D0ADD3DD}">
      <dgm:prSet/>
      <dgm:spPr/>
      <dgm:t>
        <a:bodyPr/>
        <a:lstStyle/>
        <a:p>
          <a:endParaRPr lang="en-US"/>
        </a:p>
      </dgm:t>
    </dgm:pt>
    <dgm:pt modelId="{BE7AEE41-4CED-47BF-884B-9C3CF00A37D6}">
      <dgm:prSet phldrT="[Text]"/>
      <dgm:spPr/>
      <dgm:t>
        <a:bodyPr/>
        <a:lstStyle/>
        <a:p>
          <a:r>
            <a:rPr lang="en-US" dirty="0"/>
            <a:t>High-Fidelity Prototyping Techniques</a:t>
          </a:r>
        </a:p>
      </dgm:t>
    </dgm:pt>
    <dgm:pt modelId="{9F699B92-3001-4C94-87C7-FDD2C83880E2}" type="parTrans" cxnId="{E1AA1D6E-230E-42F2-AF4C-D1C7ECEBCCEA}">
      <dgm:prSet/>
      <dgm:spPr/>
      <dgm:t>
        <a:bodyPr/>
        <a:lstStyle/>
        <a:p>
          <a:endParaRPr lang="en-US"/>
        </a:p>
      </dgm:t>
    </dgm:pt>
    <dgm:pt modelId="{4B2E5591-8D9F-4CDA-8DF1-C3EA2DD5CB0F}" type="sibTrans" cxnId="{E1AA1D6E-230E-42F2-AF4C-D1C7ECEBCCEA}">
      <dgm:prSet/>
      <dgm:spPr/>
      <dgm:t>
        <a:bodyPr/>
        <a:lstStyle/>
        <a:p>
          <a:endParaRPr lang="en-US"/>
        </a:p>
      </dgm:t>
    </dgm:pt>
    <dgm:pt modelId="{0DF7746E-6D23-45CA-8D9A-8572363DC180}" type="pres">
      <dgm:prSet presAssocID="{A9C7497C-02D0-4894-AA96-BA3805511411}" presName="linear" presStyleCnt="0">
        <dgm:presLayoutVars>
          <dgm:dir/>
          <dgm:animLvl val="lvl"/>
          <dgm:resizeHandles val="exact"/>
        </dgm:presLayoutVars>
      </dgm:prSet>
      <dgm:spPr/>
    </dgm:pt>
    <dgm:pt modelId="{9B7A23EB-B6C9-4CCA-A31A-4D26DDAC824D}" type="pres">
      <dgm:prSet presAssocID="{22FCE7BC-E6CC-4F34-9465-2F69ACA65886}" presName="parentLin" presStyleCnt="0"/>
      <dgm:spPr/>
    </dgm:pt>
    <dgm:pt modelId="{472E22A9-5A3C-4E25-AF3E-7641DAD119F3}" type="pres">
      <dgm:prSet presAssocID="{22FCE7BC-E6CC-4F34-9465-2F69ACA65886}" presName="parentLeftMargin" presStyleLbl="node1" presStyleIdx="0" presStyleCnt="3"/>
      <dgm:spPr/>
    </dgm:pt>
    <dgm:pt modelId="{A7E7535C-3094-41E5-87AD-F2791739F160}" type="pres">
      <dgm:prSet presAssocID="{22FCE7BC-E6CC-4F34-9465-2F69ACA65886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5AAF9E5E-F53E-41F0-988E-83AF9670109D}" type="pres">
      <dgm:prSet presAssocID="{22FCE7BC-E6CC-4F34-9465-2F69ACA65886}" presName="negativeSpace" presStyleCnt="0"/>
      <dgm:spPr/>
    </dgm:pt>
    <dgm:pt modelId="{ABEC9913-AC8E-44D5-AA91-5AAA4DDD377A}" type="pres">
      <dgm:prSet presAssocID="{22FCE7BC-E6CC-4F34-9465-2F69ACA65886}" presName="childText" presStyleLbl="conFgAcc1" presStyleIdx="0" presStyleCnt="3">
        <dgm:presLayoutVars>
          <dgm:bulletEnabled val="1"/>
        </dgm:presLayoutVars>
      </dgm:prSet>
      <dgm:spPr/>
    </dgm:pt>
    <dgm:pt modelId="{818D48FB-77C6-4927-83FC-A14A5155819E}" type="pres">
      <dgm:prSet presAssocID="{201CED29-0108-4A96-A651-96FF7A89261C}" presName="spaceBetweenRectangles" presStyleCnt="0"/>
      <dgm:spPr/>
    </dgm:pt>
    <dgm:pt modelId="{EE2AF927-C40A-40D8-8DC8-E565391E0B72}" type="pres">
      <dgm:prSet presAssocID="{3DD54BA0-5297-4AEF-860F-DD2DA84A2C65}" presName="parentLin" presStyleCnt="0"/>
      <dgm:spPr/>
    </dgm:pt>
    <dgm:pt modelId="{6622D574-9221-4076-B9A2-30E7C6E9BF94}" type="pres">
      <dgm:prSet presAssocID="{3DD54BA0-5297-4AEF-860F-DD2DA84A2C65}" presName="parentLeftMargin" presStyleLbl="node1" presStyleIdx="0" presStyleCnt="3"/>
      <dgm:spPr/>
    </dgm:pt>
    <dgm:pt modelId="{2C3E813C-52FD-416E-A14B-33548E86C11B}" type="pres">
      <dgm:prSet presAssocID="{3DD54BA0-5297-4AEF-860F-DD2DA84A2C65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706E0342-D2E0-4278-AACB-5610A3C8D322}" type="pres">
      <dgm:prSet presAssocID="{3DD54BA0-5297-4AEF-860F-DD2DA84A2C65}" presName="negativeSpace" presStyleCnt="0"/>
      <dgm:spPr/>
    </dgm:pt>
    <dgm:pt modelId="{2F79875E-27E3-4319-9AB6-8DD767BA8BAF}" type="pres">
      <dgm:prSet presAssocID="{3DD54BA0-5297-4AEF-860F-DD2DA84A2C65}" presName="childText" presStyleLbl="conFgAcc1" presStyleIdx="1" presStyleCnt="3">
        <dgm:presLayoutVars>
          <dgm:bulletEnabled val="1"/>
        </dgm:presLayoutVars>
      </dgm:prSet>
      <dgm:spPr/>
    </dgm:pt>
    <dgm:pt modelId="{36365604-0976-4313-AAF2-CA8DC3DF0B16}" type="pres">
      <dgm:prSet presAssocID="{BFF8DBF5-7829-4901-B522-B9DECF99FB23}" presName="spaceBetweenRectangles" presStyleCnt="0"/>
      <dgm:spPr/>
    </dgm:pt>
    <dgm:pt modelId="{F58A32BE-ED50-49F3-86FE-9C407F6E8D34}" type="pres">
      <dgm:prSet presAssocID="{BE7AEE41-4CED-47BF-884B-9C3CF00A37D6}" presName="parentLin" presStyleCnt="0"/>
      <dgm:spPr/>
    </dgm:pt>
    <dgm:pt modelId="{048C2045-7FA9-404F-9C4D-ACCE5C40EFC4}" type="pres">
      <dgm:prSet presAssocID="{BE7AEE41-4CED-47BF-884B-9C3CF00A37D6}" presName="parentLeftMargin" presStyleLbl="node1" presStyleIdx="1" presStyleCnt="3"/>
      <dgm:spPr/>
    </dgm:pt>
    <dgm:pt modelId="{2078FD4C-5ABE-4F9A-B7AB-A00E28987C1B}" type="pres">
      <dgm:prSet presAssocID="{BE7AEE41-4CED-47BF-884B-9C3CF00A37D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857C799-B426-4845-B3C7-9274D4FBDCBC}" type="pres">
      <dgm:prSet presAssocID="{BE7AEE41-4CED-47BF-884B-9C3CF00A37D6}" presName="negativeSpace" presStyleCnt="0"/>
      <dgm:spPr/>
    </dgm:pt>
    <dgm:pt modelId="{1550DA2E-B442-49C2-A783-98780D9AA0A6}" type="pres">
      <dgm:prSet presAssocID="{BE7AEE41-4CED-47BF-884B-9C3CF00A37D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490E25D-266D-46DC-BE0F-D15F8A839B13}" type="presOf" srcId="{BE7AEE41-4CED-47BF-884B-9C3CF00A37D6}" destId="{048C2045-7FA9-404F-9C4D-ACCE5C40EFC4}" srcOrd="0" destOrd="0" presId="urn:microsoft.com/office/officeart/2005/8/layout/list1"/>
    <dgm:cxn modelId="{E1AA1D6E-230E-42F2-AF4C-D1C7ECEBCCEA}" srcId="{A9C7497C-02D0-4894-AA96-BA3805511411}" destId="{BE7AEE41-4CED-47BF-884B-9C3CF00A37D6}" srcOrd="2" destOrd="0" parTransId="{9F699B92-3001-4C94-87C7-FDD2C83880E2}" sibTransId="{4B2E5591-8D9F-4CDA-8DF1-C3EA2DD5CB0F}"/>
    <dgm:cxn modelId="{8D13B081-CEE5-41EA-90F5-D1E4F0D91797}" srcId="{A9C7497C-02D0-4894-AA96-BA3805511411}" destId="{22FCE7BC-E6CC-4F34-9465-2F69ACA65886}" srcOrd="0" destOrd="0" parTransId="{4B829A79-F3DC-4C2A-950F-E6DF6B561796}" sibTransId="{201CED29-0108-4A96-A651-96FF7A89261C}"/>
    <dgm:cxn modelId="{B718BD82-29A9-44B6-ACB7-9D3BABB9449B}" type="presOf" srcId="{BE7AEE41-4CED-47BF-884B-9C3CF00A37D6}" destId="{2078FD4C-5ABE-4F9A-B7AB-A00E28987C1B}" srcOrd="1" destOrd="0" presId="urn:microsoft.com/office/officeart/2005/8/layout/list1"/>
    <dgm:cxn modelId="{D7FB0BA0-28E0-492C-97C7-D029E81D6032}" type="presOf" srcId="{3DD54BA0-5297-4AEF-860F-DD2DA84A2C65}" destId="{6622D574-9221-4076-B9A2-30E7C6E9BF94}" srcOrd="0" destOrd="0" presId="urn:microsoft.com/office/officeart/2005/8/layout/list1"/>
    <dgm:cxn modelId="{4B707BBF-553C-4257-A9CD-722094894F00}" type="presOf" srcId="{A9C7497C-02D0-4894-AA96-BA3805511411}" destId="{0DF7746E-6D23-45CA-8D9A-8572363DC180}" srcOrd="0" destOrd="0" presId="urn:microsoft.com/office/officeart/2005/8/layout/list1"/>
    <dgm:cxn modelId="{CCA59FC4-6851-42F4-87C2-3B88729B4D02}" type="presOf" srcId="{22FCE7BC-E6CC-4F34-9465-2F69ACA65886}" destId="{472E22A9-5A3C-4E25-AF3E-7641DAD119F3}" srcOrd="0" destOrd="0" presId="urn:microsoft.com/office/officeart/2005/8/layout/list1"/>
    <dgm:cxn modelId="{49D05AE0-5625-4EB9-8E43-3F74D0ADD3DD}" srcId="{A9C7497C-02D0-4894-AA96-BA3805511411}" destId="{3DD54BA0-5297-4AEF-860F-DD2DA84A2C65}" srcOrd="1" destOrd="0" parTransId="{B22581ED-36FB-49D4-8FB3-C788A781E6F6}" sibTransId="{BFF8DBF5-7829-4901-B522-B9DECF99FB23}"/>
    <dgm:cxn modelId="{98056DF8-0DEE-4D52-BBB0-D9E136EFECD6}" type="presOf" srcId="{22FCE7BC-E6CC-4F34-9465-2F69ACA65886}" destId="{A7E7535C-3094-41E5-87AD-F2791739F160}" srcOrd="1" destOrd="0" presId="urn:microsoft.com/office/officeart/2005/8/layout/list1"/>
    <dgm:cxn modelId="{64F837F9-AF46-451F-84CA-98BED0B48E29}" type="presOf" srcId="{3DD54BA0-5297-4AEF-860F-DD2DA84A2C65}" destId="{2C3E813C-52FD-416E-A14B-33548E86C11B}" srcOrd="1" destOrd="0" presId="urn:microsoft.com/office/officeart/2005/8/layout/list1"/>
    <dgm:cxn modelId="{6CAFC490-52EB-4DE0-9244-9F1B90060B59}" type="presParOf" srcId="{0DF7746E-6D23-45CA-8D9A-8572363DC180}" destId="{9B7A23EB-B6C9-4CCA-A31A-4D26DDAC824D}" srcOrd="0" destOrd="0" presId="urn:microsoft.com/office/officeart/2005/8/layout/list1"/>
    <dgm:cxn modelId="{BDFCD28D-0712-4A46-AE37-10FD5A00114E}" type="presParOf" srcId="{9B7A23EB-B6C9-4CCA-A31A-4D26DDAC824D}" destId="{472E22A9-5A3C-4E25-AF3E-7641DAD119F3}" srcOrd="0" destOrd="0" presId="urn:microsoft.com/office/officeart/2005/8/layout/list1"/>
    <dgm:cxn modelId="{8580E0A5-430A-4806-B4FB-84E592322326}" type="presParOf" srcId="{9B7A23EB-B6C9-4CCA-A31A-4D26DDAC824D}" destId="{A7E7535C-3094-41E5-87AD-F2791739F160}" srcOrd="1" destOrd="0" presId="urn:microsoft.com/office/officeart/2005/8/layout/list1"/>
    <dgm:cxn modelId="{153F114A-A3D5-4176-8CAC-A94D62ED9830}" type="presParOf" srcId="{0DF7746E-6D23-45CA-8D9A-8572363DC180}" destId="{5AAF9E5E-F53E-41F0-988E-83AF9670109D}" srcOrd="1" destOrd="0" presId="urn:microsoft.com/office/officeart/2005/8/layout/list1"/>
    <dgm:cxn modelId="{C18D9111-7BBC-4826-8D79-B084013735F3}" type="presParOf" srcId="{0DF7746E-6D23-45CA-8D9A-8572363DC180}" destId="{ABEC9913-AC8E-44D5-AA91-5AAA4DDD377A}" srcOrd="2" destOrd="0" presId="urn:microsoft.com/office/officeart/2005/8/layout/list1"/>
    <dgm:cxn modelId="{F3615547-827F-436D-B148-180B3E7B75C2}" type="presParOf" srcId="{0DF7746E-6D23-45CA-8D9A-8572363DC180}" destId="{818D48FB-77C6-4927-83FC-A14A5155819E}" srcOrd="3" destOrd="0" presId="urn:microsoft.com/office/officeart/2005/8/layout/list1"/>
    <dgm:cxn modelId="{9CC4F3EE-FBEE-48D9-98DF-E94142100090}" type="presParOf" srcId="{0DF7746E-6D23-45CA-8D9A-8572363DC180}" destId="{EE2AF927-C40A-40D8-8DC8-E565391E0B72}" srcOrd="4" destOrd="0" presId="urn:microsoft.com/office/officeart/2005/8/layout/list1"/>
    <dgm:cxn modelId="{079CA083-0DD7-479E-A541-AFE9189D5FF0}" type="presParOf" srcId="{EE2AF927-C40A-40D8-8DC8-E565391E0B72}" destId="{6622D574-9221-4076-B9A2-30E7C6E9BF94}" srcOrd="0" destOrd="0" presId="urn:microsoft.com/office/officeart/2005/8/layout/list1"/>
    <dgm:cxn modelId="{F0383EF3-F248-4055-9A4A-DAE881F1B23A}" type="presParOf" srcId="{EE2AF927-C40A-40D8-8DC8-E565391E0B72}" destId="{2C3E813C-52FD-416E-A14B-33548E86C11B}" srcOrd="1" destOrd="0" presId="urn:microsoft.com/office/officeart/2005/8/layout/list1"/>
    <dgm:cxn modelId="{8CFAC62D-E6D3-4838-BA11-276C75C992A8}" type="presParOf" srcId="{0DF7746E-6D23-45CA-8D9A-8572363DC180}" destId="{706E0342-D2E0-4278-AACB-5610A3C8D322}" srcOrd="5" destOrd="0" presId="urn:microsoft.com/office/officeart/2005/8/layout/list1"/>
    <dgm:cxn modelId="{811DB28C-A822-4178-AF8F-659AF2FA2E1C}" type="presParOf" srcId="{0DF7746E-6D23-45CA-8D9A-8572363DC180}" destId="{2F79875E-27E3-4319-9AB6-8DD767BA8BAF}" srcOrd="6" destOrd="0" presId="urn:microsoft.com/office/officeart/2005/8/layout/list1"/>
    <dgm:cxn modelId="{E14F46A6-178A-466A-B960-57FE309CF908}" type="presParOf" srcId="{0DF7746E-6D23-45CA-8D9A-8572363DC180}" destId="{36365604-0976-4313-AAF2-CA8DC3DF0B16}" srcOrd="7" destOrd="0" presId="urn:microsoft.com/office/officeart/2005/8/layout/list1"/>
    <dgm:cxn modelId="{0C7721A4-87AA-466B-A557-6CE49AAD46B6}" type="presParOf" srcId="{0DF7746E-6D23-45CA-8D9A-8572363DC180}" destId="{F58A32BE-ED50-49F3-86FE-9C407F6E8D34}" srcOrd="8" destOrd="0" presId="urn:microsoft.com/office/officeart/2005/8/layout/list1"/>
    <dgm:cxn modelId="{526DAE78-21A0-46CD-883D-46D0C23E1653}" type="presParOf" srcId="{F58A32BE-ED50-49F3-86FE-9C407F6E8D34}" destId="{048C2045-7FA9-404F-9C4D-ACCE5C40EFC4}" srcOrd="0" destOrd="0" presId="urn:microsoft.com/office/officeart/2005/8/layout/list1"/>
    <dgm:cxn modelId="{16291461-C994-4899-9B5F-6F205827CC5C}" type="presParOf" srcId="{F58A32BE-ED50-49F3-86FE-9C407F6E8D34}" destId="{2078FD4C-5ABE-4F9A-B7AB-A00E28987C1B}" srcOrd="1" destOrd="0" presId="urn:microsoft.com/office/officeart/2005/8/layout/list1"/>
    <dgm:cxn modelId="{4C9EB044-0F1E-4963-B6C3-544C89C5F285}" type="presParOf" srcId="{0DF7746E-6D23-45CA-8D9A-8572363DC180}" destId="{9857C799-B426-4845-B3C7-9274D4FBDCBC}" srcOrd="9" destOrd="0" presId="urn:microsoft.com/office/officeart/2005/8/layout/list1"/>
    <dgm:cxn modelId="{98DC2C67-9BBE-4F58-A460-C5E79D6C96EA}" type="presParOf" srcId="{0DF7746E-6D23-45CA-8D9A-8572363DC180}" destId="{1550DA2E-B442-49C2-A783-98780D9AA0A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b="1" dirty="0"/>
            <a:t>Low</a:t>
          </a:r>
          <a:r>
            <a:rPr lang="id-ID" b="1" dirty="0"/>
            <a:t>-fidelity prototyp</a:t>
          </a:r>
          <a:r>
            <a:rPr lang="en-US" b="1" dirty="0" err="1"/>
            <a:t>es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dirty="0"/>
            <a:t>Prototipe dengan menggunakan sketsa (contoh/tiruan) dan kertas.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D053278-4A19-46F2-8A1B-6738D0BF52B5}">
      <dgm:prSet custT="1"/>
      <dgm:spPr/>
      <dgm:t>
        <a:bodyPr/>
        <a:lstStyle/>
        <a:p>
          <a:r>
            <a:rPr lang="id-ID" sz="2000" dirty="0"/>
            <a:t>Fiktif, dengan menggunakan komponen antarmuka yang dibuat terlebih dulu pada kertas</a:t>
          </a:r>
          <a:endParaRPr lang="en-US" sz="2000" dirty="0"/>
        </a:p>
      </dgm:t>
    </dgm:pt>
    <dgm:pt modelId="{388F127E-7DBB-47BE-A5F9-71B7BD17038F}" type="parTrans" cxnId="{5A032DB1-BE4D-404B-B610-9A5A730E12BA}">
      <dgm:prSet/>
      <dgm:spPr/>
      <dgm:t>
        <a:bodyPr/>
        <a:lstStyle/>
        <a:p>
          <a:endParaRPr lang="en-US"/>
        </a:p>
      </dgm:t>
    </dgm:pt>
    <dgm:pt modelId="{DE09FFBD-2EA3-4671-8814-47BAAA348C66}" type="sibTrans" cxnId="{5A032DB1-BE4D-404B-B610-9A5A730E12BA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BCB57127-524C-4E8D-95D8-2309785E3D3A}" type="presOf" srcId="{4D053278-4A19-46F2-8A1B-6738D0BF52B5}" destId="{D4A59D7B-FDC5-45E3-A8FA-C1D42A45D041}" srcOrd="0" destOrd="1" presId="urn:microsoft.com/office/officeart/2005/8/layout/hList2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5A032DB1-BE4D-404B-B610-9A5A730E12BA}" srcId="{97544DC4-2E19-4CF3-A4DE-F8A8BA0B2AC2}" destId="{4D053278-4A19-46F2-8A1B-6738D0BF52B5}" srcOrd="1" destOrd="0" parTransId="{388F127E-7DBB-47BE-A5F9-71B7BD17038F}" sibTransId="{DE09FFBD-2EA3-4671-8814-47BAAA348C66}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b="1" dirty="0"/>
            <a:t>Medium</a:t>
          </a:r>
          <a:r>
            <a:rPr lang="id-ID" b="1" dirty="0"/>
            <a:t>-fidelity prototyp</a:t>
          </a:r>
          <a:r>
            <a:rPr lang="en-US" b="1" dirty="0" err="1"/>
            <a:t>es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dirty="0"/>
            <a:t>Membuat gambar pada komputer Storyboards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8B0B6FE9-36CF-40B7-A044-D6FB3C6A69A2}">
      <dgm:prSet custT="1"/>
      <dgm:spPr/>
      <dgm:t>
        <a:bodyPr/>
        <a:lstStyle/>
        <a:p>
          <a:r>
            <a:rPr lang="id-ID" sz="2000" dirty="0"/>
            <a:t>Membangun antarmuka pengguna dalam mode test</a:t>
          </a:r>
          <a:endParaRPr lang="en-US" sz="2000" dirty="0"/>
        </a:p>
      </dgm:t>
    </dgm:pt>
    <dgm:pt modelId="{8D2EE57B-0A28-42B5-B06B-68B386E14093}" type="parTrans" cxnId="{E686CE08-9CA8-44F6-B451-9EBB8D6F3D78}">
      <dgm:prSet/>
      <dgm:spPr/>
      <dgm:t>
        <a:bodyPr/>
        <a:lstStyle/>
        <a:p>
          <a:endParaRPr lang="en-US"/>
        </a:p>
      </dgm:t>
    </dgm:pt>
    <dgm:pt modelId="{A1D385E5-9610-43A4-89FE-B1B776A4AA6B}" type="sibTrans" cxnId="{E686CE08-9CA8-44F6-B451-9EBB8D6F3D78}">
      <dgm:prSet/>
      <dgm:spPr/>
      <dgm:t>
        <a:bodyPr/>
        <a:lstStyle/>
        <a:p>
          <a:endParaRPr lang="en-US"/>
        </a:p>
      </dgm:t>
    </dgm:pt>
    <dgm:pt modelId="{BF6EA6EF-A5F4-42F8-9B5A-41467F1AC464}">
      <dgm:prSet custT="1"/>
      <dgm:spPr/>
      <dgm:t>
        <a:bodyPr/>
        <a:lstStyle/>
        <a:p>
          <a:r>
            <a:rPr lang="id-ID" sz="2000" dirty="0"/>
            <a:t>Membuat Slides show dan simulasi</a:t>
          </a:r>
          <a:endParaRPr lang="en-US" sz="2000" dirty="0"/>
        </a:p>
      </dgm:t>
    </dgm:pt>
    <dgm:pt modelId="{92AB8A70-1DE9-44EA-A55E-40B5E20550F5}" type="parTrans" cxnId="{B5808ED3-2161-4DFC-9241-691C9CB31489}">
      <dgm:prSet/>
      <dgm:spPr/>
      <dgm:t>
        <a:bodyPr/>
        <a:lstStyle/>
        <a:p>
          <a:endParaRPr lang="en-US"/>
        </a:p>
      </dgm:t>
    </dgm:pt>
    <dgm:pt modelId="{C5BF43A3-B181-4A6D-BE85-27593E7FF62C}" type="sibTrans" cxnId="{B5808ED3-2161-4DFC-9241-691C9CB31489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E686CE08-9CA8-44F6-B451-9EBB8D6F3D78}" srcId="{97544DC4-2E19-4CF3-A4DE-F8A8BA0B2AC2}" destId="{8B0B6FE9-36CF-40B7-A044-D6FB3C6A69A2}" srcOrd="1" destOrd="0" parTransId="{8D2EE57B-0A28-42B5-B06B-68B386E14093}" sibTransId="{A1D385E5-9610-43A4-89FE-B1B776A4AA6B}"/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2C4C7E95-631D-467C-86CF-CCABCBB9EA7A}" type="presOf" srcId="{BF6EA6EF-A5F4-42F8-9B5A-41467F1AC464}" destId="{D4A59D7B-FDC5-45E3-A8FA-C1D42A45D041}" srcOrd="0" destOrd="2" presId="urn:microsoft.com/office/officeart/2005/8/layout/hList2"/>
    <dgm:cxn modelId="{C3999098-5D08-478D-9EA7-998BF6A47722}" type="presOf" srcId="{8B0B6FE9-36CF-40B7-A044-D6FB3C6A69A2}" destId="{D4A59D7B-FDC5-45E3-A8FA-C1D42A45D041}" srcOrd="0" destOrd="1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B5808ED3-2161-4DFC-9241-691C9CB31489}" srcId="{97544DC4-2E19-4CF3-A4DE-F8A8BA0B2AC2}" destId="{BF6EA6EF-A5F4-42F8-9B5A-41467F1AC464}" srcOrd="2" destOrd="0" parTransId="{92AB8A70-1DE9-44EA-A55E-40B5E20550F5}" sibTransId="{C5BF43A3-B181-4A6D-BE85-27593E7FF62C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2FD0E77D-841C-4BE1-9D0D-3EEE08285A99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7544DC4-2E19-4CF3-A4DE-F8A8BA0B2AC2}">
      <dgm:prSet phldrT="[Text]"/>
      <dgm:spPr/>
      <dgm:t>
        <a:bodyPr/>
        <a:lstStyle/>
        <a:p>
          <a:r>
            <a:rPr lang="en-US" b="1" dirty="0"/>
            <a:t>High</a:t>
          </a:r>
          <a:r>
            <a:rPr lang="id-ID" b="1" dirty="0"/>
            <a:t>-fidelity prototyp</a:t>
          </a:r>
          <a:r>
            <a:rPr lang="en-US" b="1" dirty="0" err="1"/>
            <a:t>es</a:t>
          </a:r>
          <a:endParaRPr lang="en-US" dirty="0"/>
        </a:p>
      </dgm:t>
    </dgm:pt>
    <dgm:pt modelId="{2B963A3E-28D9-473F-A68A-10B3AA1C5650}" type="parTrans" cxnId="{1F95F3C8-29E9-4AC3-AA80-08B4F9B51413}">
      <dgm:prSet/>
      <dgm:spPr/>
      <dgm:t>
        <a:bodyPr/>
        <a:lstStyle/>
        <a:p>
          <a:endParaRPr lang="en-US"/>
        </a:p>
      </dgm:t>
    </dgm:pt>
    <dgm:pt modelId="{34C7060A-4D47-47AD-A498-9B1D77BCB42D}" type="sibTrans" cxnId="{1F95F3C8-29E9-4AC3-AA80-08B4F9B51413}">
      <dgm:prSet/>
      <dgm:spPr/>
      <dgm:t>
        <a:bodyPr/>
        <a:lstStyle/>
        <a:p>
          <a:endParaRPr lang="en-US"/>
        </a:p>
      </dgm:t>
    </dgm:pt>
    <dgm:pt modelId="{CA514202-A5AE-4D8D-B406-1F0400C40795}">
      <dgm:prSet custT="1"/>
      <dgm:spPr/>
      <dgm:t>
        <a:bodyPr/>
        <a:lstStyle/>
        <a:p>
          <a:r>
            <a:rPr lang="id-ID" sz="2000" dirty="0"/>
            <a:t>Berupa prototipe yang berbasis perangkat lunak dengan tool RAD, GUI Builders dan Editor Script</a:t>
          </a:r>
          <a:endParaRPr lang="en-US" sz="2000" dirty="0"/>
        </a:p>
      </dgm:t>
    </dgm:pt>
    <dgm:pt modelId="{1AD3C092-347C-4AB2-A347-4546A2B7249D}" type="sibTrans" cxnId="{ADAFE03C-6C97-4932-9DF7-63493448455E}">
      <dgm:prSet/>
      <dgm:spPr/>
      <dgm:t>
        <a:bodyPr/>
        <a:lstStyle/>
        <a:p>
          <a:endParaRPr lang="en-US"/>
        </a:p>
      </dgm:t>
    </dgm:pt>
    <dgm:pt modelId="{C7DF23D1-C377-4427-BA4E-08F2889DA425}" type="parTrans" cxnId="{ADAFE03C-6C97-4932-9DF7-63493448455E}">
      <dgm:prSet/>
      <dgm:spPr/>
      <dgm:t>
        <a:bodyPr/>
        <a:lstStyle/>
        <a:p>
          <a:endParaRPr lang="en-US"/>
        </a:p>
      </dgm:t>
    </dgm:pt>
    <dgm:pt modelId="{47E98CA9-F3C6-40C9-AFAB-A0CDA30A6379}" type="pres">
      <dgm:prSet presAssocID="{2FD0E77D-841C-4BE1-9D0D-3EEE08285A99}" presName="linearFlow" presStyleCnt="0">
        <dgm:presLayoutVars>
          <dgm:dir/>
          <dgm:animLvl val="lvl"/>
          <dgm:resizeHandles/>
        </dgm:presLayoutVars>
      </dgm:prSet>
      <dgm:spPr/>
    </dgm:pt>
    <dgm:pt modelId="{65C7F0D7-0241-452F-B450-29553BFC552C}" type="pres">
      <dgm:prSet presAssocID="{97544DC4-2E19-4CF3-A4DE-F8A8BA0B2AC2}" presName="compositeNode" presStyleCnt="0">
        <dgm:presLayoutVars>
          <dgm:bulletEnabled val="1"/>
        </dgm:presLayoutVars>
      </dgm:prSet>
      <dgm:spPr/>
    </dgm:pt>
    <dgm:pt modelId="{4396D4A6-FD16-4D93-9CA1-303B409A240C}" type="pres">
      <dgm:prSet presAssocID="{97544DC4-2E19-4CF3-A4DE-F8A8BA0B2AC2}" presName="image" presStyleLbl="fgImgPlace1" presStyleIdx="0" presStyleCnt="1"/>
      <dgm:spPr/>
    </dgm:pt>
    <dgm:pt modelId="{D4A59D7B-FDC5-45E3-A8FA-C1D42A45D041}" type="pres">
      <dgm:prSet presAssocID="{97544DC4-2E19-4CF3-A4DE-F8A8BA0B2AC2}" presName="childNode" presStyleLbl="node1" presStyleIdx="0" presStyleCnt="1">
        <dgm:presLayoutVars>
          <dgm:bulletEnabled val="1"/>
        </dgm:presLayoutVars>
      </dgm:prSet>
      <dgm:spPr/>
    </dgm:pt>
    <dgm:pt modelId="{79F6E24E-A580-4B71-8AE6-4BF2CC457894}" type="pres">
      <dgm:prSet presAssocID="{97544DC4-2E19-4CF3-A4DE-F8A8BA0B2AC2}" presName="parentNode" presStyleLbl="revTx" presStyleIdx="0" presStyleCnt="1">
        <dgm:presLayoutVars>
          <dgm:chMax val="0"/>
          <dgm:bulletEnabled val="1"/>
        </dgm:presLayoutVars>
      </dgm:prSet>
      <dgm:spPr/>
    </dgm:pt>
  </dgm:ptLst>
  <dgm:cxnLst>
    <dgm:cxn modelId="{ADAFE03C-6C97-4932-9DF7-63493448455E}" srcId="{97544DC4-2E19-4CF3-A4DE-F8A8BA0B2AC2}" destId="{CA514202-A5AE-4D8D-B406-1F0400C40795}" srcOrd="0" destOrd="0" parTransId="{C7DF23D1-C377-4427-BA4E-08F2889DA425}" sibTransId="{1AD3C092-347C-4AB2-A347-4546A2B7249D}"/>
    <dgm:cxn modelId="{2F7A1158-5AAE-4C84-9169-6008EAE9F31F}" type="presOf" srcId="{2FD0E77D-841C-4BE1-9D0D-3EEE08285A99}" destId="{47E98CA9-F3C6-40C9-AFAB-A0CDA30A6379}" srcOrd="0" destOrd="0" presId="urn:microsoft.com/office/officeart/2005/8/layout/hList2"/>
    <dgm:cxn modelId="{325B4578-E91A-49AA-9972-4C4A264B48EB}" type="presOf" srcId="{CA514202-A5AE-4D8D-B406-1F0400C40795}" destId="{D4A59D7B-FDC5-45E3-A8FA-C1D42A45D041}" srcOrd="0" destOrd="0" presId="urn:microsoft.com/office/officeart/2005/8/layout/hList2"/>
    <dgm:cxn modelId="{1F95F3C8-29E9-4AC3-AA80-08B4F9B51413}" srcId="{2FD0E77D-841C-4BE1-9D0D-3EEE08285A99}" destId="{97544DC4-2E19-4CF3-A4DE-F8A8BA0B2AC2}" srcOrd="0" destOrd="0" parTransId="{2B963A3E-28D9-473F-A68A-10B3AA1C5650}" sibTransId="{34C7060A-4D47-47AD-A498-9B1D77BCB42D}"/>
    <dgm:cxn modelId="{AA7CD6D4-BA52-4093-943C-8243CA448740}" type="presOf" srcId="{97544DC4-2E19-4CF3-A4DE-F8A8BA0B2AC2}" destId="{79F6E24E-A580-4B71-8AE6-4BF2CC457894}" srcOrd="0" destOrd="0" presId="urn:microsoft.com/office/officeart/2005/8/layout/hList2"/>
    <dgm:cxn modelId="{92FD1AEF-7B6E-48A1-B93A-6FC9DF0174CC}" type="presParOf" srcId="{47E98CA9-F3C6-40C9-AFAB-A0CDA30A6379}" destId="{65C7F0D7-0241-452F-B450-29553BFC552C}" srcOrd="0" destOrd="0" presId="urn:microsoft.com/office/officeart/2005/8/layout/hList2"/>
    <dgm:cxn modelId="{87F44A21-F4AE-41CE-A89E-F5FC3798BB5C}" type="presParOf" srcId="{65C7F0D7-0241-452F-B450-29553BFC552C}" destId="{4396D4A6-FD16-4D93-9CA1-303B409A240C}" srcOrd="0" destOrd="0" presId="urn:microsoft.com/office/officeart/2005/8/layout/hList2"/>
    <dgm:cxn modelId="{145246B6-9AD3-4235-A38B-0EA13E127C62}" type="presParOf" srcId="{65C7F0D7-0241-452F-B450-29553BFC552C}" destId="{D4A59D7B-FDC5-45E3-A8FA-C1D42A45D041}" srcOrd="1" destOrd="0" presId="urn:microsoft.com/office/officeart/2005/8/layout/hList2"/>
    <dgm:cxn modelId="{B6B90A9B-7C89-4264-A6EC-9052D8C128FE}" type="presParOf" srcId="{65C7F0D7-0241-452F-B450-29553BFC552C}" destId="{79F6E24E-A580-4B71-8AE6-4BF2CC457894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C6CDD-3C75-4662-BDEC-AE3A349A9DC7}">
      <dsp:nvSpPr>
        <dsp:cNvPr id="0" name=""/>
        <dsp:cNvSpPr/>
      </dsp:nvSpPr>
      <dsp:spPr>
        <a:xfrm>
          <a:off x="0" y="237168"/>
          <a:ext cx="656431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E7D409-9440-42DC-9CE7-44DBF3D57071}">
      <dsp:nvSpPr>
        <dsp:cNvPr id="0" name=""/>
        <dsp:cNvSpPr/>
      </dsp:nvSpPr>
      <dsp:spPr>
        <a:xfrm>
          <a:off x="328215" y="45288"/>
          <a:ext cx="45950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681" tIns="0" rIns="17368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Prototype </a:t>
          </a:r>
          <a:r>
            <a:rPr lang="en-US" sz="2000" kern="1200" dirty="0" err="1"/>
            <a:t>Horisontal</a:t>
          </a:r>
          <a:endParaRPr lang="en-US" sz="2000" kern="1200" dirty="0"/>
        </a:p>
      </dsp:txBody>
      <dsp:txXfrm>
        <a:off x="346949" y="64022"/>
        <a:ext cx="4557551" cy="346292"/>
      </dsp:txXfrm>
    </dsp:sp>
    <dsp:sp modelId="{4EF56657-4FCD-471A-8862-0566D914BF3F}">
      <dsp:nvSpPr>
        <dsp:cNvPr id="0" name=""/>
        <dsp:cNvSpPr/>
      </dsp:nvSpPr>
      <dsp:spPr>
        <a:xfrm>
          <a:off x="0" y="826849"/>
          <a:ext cx="656431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819D43-FD71-48D6-A915-C5A80F150D89}">
      <dsp:nvSpPr>
        <dsp:cNvPr id="0" name=""/>
        <dsp:cNvSpPr/>
      </dsp:nvSpPr>
      <dsp:spPr>
        <a:xfrm>
          <a:off x="328215" y="634969"/>
          <a:ext cx="45950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681" tIns="0" rIns="17368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Prototype </a:t>
          </a:r>
          <a:r>
            <a:rPr lang="en-US" sz="2000" kern="1200" dirty="0" err="1"/>
            <a:t>Vertikal</a:t>
          </a:r>
          <a:endParaRPr lang="en-US" sz="2000" kern="1200" dirty="0"/>
        </a:p>
      </dsp:txBody>
      <dsp:txXfrm>
        <a:off x="346949" y="653703"/>
        <a:ext cx="4557551" cy="346292"/>
      </dsp:txXfrm>
    </dsp:sp>
    <dsp:sp modelId="{0F956533-F842-4293-86BB-509F2EB0DF92}">
      <dsp:nvSpPr>
        <dsp:cNvPr id="0" name=""/>
        <dsp:cNvSpPr/>
      </dsp:nvSpPr>
      <dsp:spPr>
        <a:xfrm>
          <a:off x="0" y="1416529"/>
          <a:ext cx="656431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541682-C1BF-4E22-A282-5F818B5DB388}">
      <dsp:nvSpPr>
        <dsp:cNvPr id="0" name=""/>
        <dsp:cNvSpPr/>
      </dsp:nvSpPr>
      <dsp:spPr>
        <a:xfrm>
          <a:off x="328215" y="1224649"/>
          <a:ext cx="45950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681" tIns="0" rIns="17368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Early Prototyping</a:t>
          </a:r>
        </a:p>
      </dsp:txBody>
      <dsp:txXfrm>
        <a:off x="346949" y="1243383"/>
        <a:ext cx="4557551" cy="346292"/>
      </dsp:txXfrm>
    </dsp:sp>
    <dsp:sp modelId="{70C53637-E5C2-4591-A6E8-D60B93C81673}">
      <dsp:nvSpPr>
        <dsp:cNvPr id="0" name=""/>
        <dsp:cNvSpPr/>
      </dsp:nvSpPr>
      <dsp:spPr>
        <a:xfrm>
          <a:off x="0" y="2006209"/>
          <a:ext cx="656431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6DC4A5-7BBB-419C-A573-EAECD706A1D5}">
      <dsp:nvSpPr>
        <dsp:cNvPr id="0" name=""/>
        <dsp:cNvSpPr/>
      </dsp:nvSpPr>
      <dsp:spPr>
        <a:xfrm>
          <a:off x="328215" y="1814329"/>
          <a:ext cx="45950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681" tIns="0" rIns="17368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Late Prototyping</a:t>
          </a:r>
        </a:p>
      </dsp:txBody>
      <dsp:txXfrm>
        <a:off x="346949" y="1833063"/>
        <a:ext cx="4557551" cy="346292"/>
      </dsp:txXfrm>
    </dsp:sp>
    <dsp:sp modelId="{59C72D8D-9F13-44CC-8435-4EC52D7DE66A}">
      <dsp:nvSpPr>
        <dsp:cNvPr id="0" name=""/>
        <dsp:cNvSpPr/>
      </dsp:nvSpPr>
      <dsp:spPr>
        <a:xfrm>
          <a:off x="0" y="2595889"/>
          <a:ext cx="656431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3FCEA9-D63C-4B29-B8B5-B94241A9B18A}">
      <dsp:nvSpPr>
        <dsp:cNvPr id="0" name=""/>
        <dsp:cNvSpPr/>
      </dsp:nvSpPr>
      <dsp:spPr>
        <a:xfrm>
          <a:off x="328215" y="2404009"/>
          <a:ext cx="45950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681" tIns="0" rIns="17368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Low-fidelity Prototyping</a:t>
          </a:r>
        </a:p>
      </dsp:txBody>
      <dsp:txXfrm>
        <a:off x="346949" y="2422743"/>
        <a:ext cx="4557551" cy="346292"/>
      </dsp:txXfrm>
    </dsp:sp>
    <dsp:sp modelId="{452DCB33-82EE-4CA2-9523-5AE1F8F84174}">
      <dsp:nvSpPr>
        <dsp:cNvPr id="0" name=""/>
        <dsp:cNvSpPr/>
      </dsp:nvSpPr>
      <dsp:spPr>
        <a:xfrm>
          <a:off x="0" y="3185569"/>
          <a:ext cx="656431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68653D-CD80-429F-8AB1-96873B856FA5}">
      <dsp:nvSpPr>
        <dsp:cNvPr id="0" name=""/>
        <dsp:cNvSpPr/>
      </dsp:nvSpPr>
      <dsp:spPr>
        <a:xfrm>
          <a:off x="328215" y="2993689"/>
          <a:ext cx="45950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681" tIns="0" rIns="17368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Mid-fidelity Prototyping</a:t>
          </a:r>
        </a:p>
      </dsp:txBody>
      <dsp:txXfrm>
        <a:off x="346949" y="3012423"/>
        <a:ext cx="4557551" cy="346292"/>
      </dsp:txXfrm>
    </dsp:sp>
    <dsp:sp modelId="{8072F0A1-204D-4E43-9710-ACC6B347B820}">
      <dsp:nvSpPr>
        <dsp:cNvPr id="0" name=""/>
        <dsp:cNvSpPr/>
      </dsp:nvSpPr>
      <dsp:spPr>
        <a:xfrm>
          <a:off x="0" y="3775249"/>
          <a:ext cx="6564313" cy="32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42A6C9-AC88-4276-B1D2-137F31CBCC99}">
      <dsp:nvSpPr>
        <dsp:cNvPr id="0" name=""/>
        <dsp:cNvSpPr/>
      </dsp:nvSpPr>
      <dsp:spPr>
        <a:xfrm>
          <a:off x="328215" y="3583369"/>
          <a:ext cx="4595019" cy="3837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3681" tIns="0" rIns="173681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High-fidelity Prototyping</a:t>
          </a:r>
        </a:p>
      </dsp:txBody>
      <dsp:txXfrm>
        <a:off x="346949" y="3602103"/>
        <a:ext cx="4557551" cy="3462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Prototype </a:t>
          </a:r>
          <a:r>
            <a:rPr lang="en-US" sz="2200" kern="1200" dirty="0" err="1"/>
            <a:t>Horisontal</a:t>
          </a:r>
          <a:endParaRPr lang="en-US" sz="22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Sangat luas, mengerjakan atau menunjukkan sebagian besar interface, tapi tidak mendalam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Prototype </a:t>
          </a:r>
          <a:r>
            <a:rPr lang="en-US" sz="2200" kern="1200" dirty="0" err="1"/>
            <a:t>Horisontal</a:t>
          </a:r>
          <a:endParaRPr lang="en-US" sz="22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Mencakup seluruh antarmuka pengguna namun tanpa fungsi pokok, berupa simulasi dan belum dapat digunakan untuk melakukan pekerjaan yang sesungguhnya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Prototype </a:t>
          </a:r>
          <a:r>
            <a:rPr lang="en-US" sz="2200" kern="1200" dirty="0" err="1"/>
            <a:t>Horisontal</a:t>
          </a:r>
          <a:endParaRPr lang="en-US" sz="22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Misal, pengguna dapat mengeksekusi seluruh navigasi dan perintah pencarian, tapi tanpa memanggil informasi real.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Mengurangi level fungsionalitas, tetapi semua fitur ada.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Prototype </a:t>
          </a:r>
          <a:r>
            <a:rPr lang="en-US" sz="2500" kern="1200" dirty="0" err="1"/>
            <a:t>Vertikal</a:t>
          </a:r>
          <a:endParaRPr lang="en-US" sz="25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Lebih sedikit aspek atau fitur dari interface yang disimulasikan, tetapi dilaksanakan dengan rincian yang sangat baik.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Prototype </a:t>
          </a:r>
          <a:r>
            <a:rPr lang="en-US" sz="2500" kern="1200" dirty="0" err="1"/>
            <a:t>Vertikal</a:t>
          </a:r>
          <a:endParaRPr lang="en-US" sz="25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Mengandung fungsi yang detail tapi hanya untuk beberapa fitur terpilih, dan tidak pada keseluruhan sistem</a:t>
          </a:r>
          <a:r>
            <a:rPr lang="en-US" sz="2000" kern="1200" dirty="0"/>
            <a:t>.</a:t>
          </a:r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995263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Prototype </a:t>
          </a:r>
          <a:r>
            <a:rPr lang="en-US" sz="2500" kern="1200" dirty="0" err="1"/>
            <a:t>Vertikal</a:t>
          </a:r>
          <a:endParaRPr lang="en-US" sz="2500" kern="1200" dirty="0"/>
        </a:p>
      </dsp:txBody>
      <dsp:txXfrm>
        <a:off x="-995263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964731" y="908027"/>
          <a:ext cx="5319292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0364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Misalnya dalam sistem informasi penerbangan, pengguna dapat mengakses suatu basisdata dengan data real dari penyedia informasi, tetapi tidak untuk keseluruhan data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Mempunyai performans lebih rendah dibanding sistem final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kern="1200" dirty="0"/>
            <a:t>Tidak dalam jaringan</a:t>
          </a:r>
          <a:endParaRPr lang="en-US" sz="1800" kern="1200" dirty="0"/>
        </a:p>
      </dsp:txBody>
      <dsp:txXfrm>
        <a:off x="964731" y="908027"/>
        <a:ext cx="5319292" cy="3235547"/>
      </dsp:txXfrm>
    </dsp:sp>
    <dsp:sp modelId="{4396D4A6-FD16-4D93-9CA1-303B409A240C}">
      <dsp:nvSpPr>
        <dsp:cNvPr id="0" name=""/>
        <dsp:cNvSpPr/>
      </dsp:nvSpPr>
      <dsp:spPr>
        <a:xfrm>
          <a:off x="280288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Early Prototyping</a:t>
          </a:r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id-ID" sz="1600" kern="12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kern="1200" dirty="0">
              <a:solidFill>
                <a:srgbClr val="FF0000"/>
              </a:solidFill>
            </a:rPr>
          </a:br>
          <a:r>
            <a:rPr lang="id-ID" sz="1600" kern="1200" dirty="0"/>
            <a:t>a) Pengurangan biaya proyek dan risiko.</a:t>
          </a:r>
          <a:br>
            <a:rPr lang="id-ID" sz="1600" kern="1200" dirty="0"/>
          </a:br>
          <a:r>
            <a:rPr lang="id-ID" sz="1600" kern="1200" dirty="0"/>
            <a:t>b) Dapat digunakan pada industri yang berbeda.</a:t>
          </a:r>
          <a:br>
            <a:rPr lang="id-ID" sz="1600" kern="1200" dirty="0"/>
          </a:br>
          <a:r>
            <a:rPr lang="id-ID" sz="1600" kern="1200" dirty="0"/>
            <a:t>c) Mudah kesalahan dalam desain sebelumnya dapat dideteksi dan kesalahan dapat diperbaiki.</a:t>
          </a:r>
          <a:br>
            <a:rPr lang="id-ID" sz="1600" kern="1200" dirty="0"/>
          </a:br>
          <a:endParaRPr lang="en-US" sz="16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Early Prototyping</a:t>
          </a:r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id-ID" sz="1600" kern="12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kern="1200" dirty="0">
              <a:solidFill>
                <a:srgbClr val="FF0000"/>
              </a:solidFill>
            </a:rPr>
          </a:br>
          <a:r>
            <a:rPr lang="id-ID" sz="1600" kern="1200" dirty="0"/>
            <a:t>d) Hanya lengkap kepuasan atas produk yang lengkap ini dirancang. Faktor-faktor seperti manufacturability, ketahanan dan fungsionalitas desain diperiksa sebelum mengirimnya untuk produksi.</a:t>
          </a:r>
          <a:br>
            <a:rPr lang="id-ID" sz="1600" kern="1200" dirty="0"/>
          </a:br>
          <a:endParaRPr lang="en-US" sz="16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Early Prototyping</a:t>
          </a:r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id-ID" sz="1600" kern="12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kern="1200" dirty="0">
              <a:solidFill>
                <a:srgbClr val="FF0000"/>
              </a:solidFill>
            </a:rPr>
          </a:br>
          <a:r>
            <a:rPr lang="id-ID" sz="1600" kern="1200" dirty="0"/>
            <a:t>e) Greater ditingkatkan kemampuan visualisasi langsung dari tahap pertama jika merancang. Ini membantu user dalam mengetahui bagaimana produk akhir akan terlihat seperti.</a:t>
          </a:r>
          <a:br>
            <a:rPr lang="id-ID" sz="1600" kern="1200" dirty="0"/>
          </a:br>
          <a:endParaRPr lang="en-US" sz="16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Early Prototyping</a:t>
          </a:r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id-ID" sz="1600" kern="12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kern="1200" dirty="0">
              <a:solidFill>
                <a:srgbClr val="FF0000"/>
              </a:solidFill>
            </a:rPr>
          </a:br>
          <a:r>
            <a:rPr lang="id-ID" sz="1600" kern="1200" dirty="0"/>
            <a:t>f) Semua kekurangan mendesain dapat dideteksi dengan mudah sebelum pembuatan produk dimulai.</a:t>
          </a:r>
          <a:br>
            <a:rPr lang="id-ID" sz="1600" kern="1200" dirty="0"/>
          </a:br>
          <a:r>
            <a:rPr lang="id-ID" sz="1600" kern="1200" dirty="0"/>
            <a:t>g) Produsen, desainer dan user dapat membahas produk dan bekerja ke depan untuk mendapatkan produk yang terbaik. Ini membantu untuk memberikan pengguna produk keluaran yang lebih tinggi.</a:t>
          </a:r>
          <a:endParaRPr lang="en-US" sz="16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Early Prototyping</a:t>
          </a:r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id-ID" sz="1600" kern="12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kern="1200" dirty="0">
              <a:solidFill>
                <a:srgbClr val="FF0000"/>
              </a:solidFill>
            </a:rPr>
          </a:br>
          <a:r>
            <a:rPr lang="en-US" sz="1600" kern="1200" dirty="0"/>
            <a:t>S</a:t>
          </a:r>
          <a:r>
            <a:rPr lang="id-ID" sz="1600" kern="1200" dirty="0"/>
            <a:t>istem prototipe </a:t>
          </a:r>
          <a:r>
            <a:rPr lang="en-US" sz="1600" kern="1200" dirty="0" err="1"/>
            <a:t>cepat</a:t>
          </a:r>
          <a:r>
            <a:rPr lang="en-US" sz="1600" kern="1200" dirty="0"/>
            <a:t> </a:t>
          </a:r>
          <a:r>
            <a:rPr lang="id-ID" sz="1600" kern="1200" dirty="0"/>
            <a:t>digunakan dalam industri seperti merancang dan rekayasa, aerospace, otomotif, pertahanan, kesehatan, dan produk konsumen. </a:t>
          </a:r>
          <a:endParaRPr lang="en-US" sz="16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Early Prototyping</a:t>
          </a:r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"/>
          </a:pPr>
          <a:r>
            <a:rPr lang="id-ID" sz="1600" kern="1200" dirty="0">
              <a:solidFill>
                <a:srgbClr val="FFFF00"/>
              </a:solidFill>
            </a:rPr>
            <a:t>Beberapa keuntungan dari sistem prototipe cepat</a:t>
          </a:r>
          <a:br>
            <a:rPr lang="id-ID" sz="1600" kern="1200" dirty="0">
              <a:solidFill>
                <a:srgbClr val="FF0000"/>
              </a:solidFill>
            </a:rPr>
          </a:br>
          <a:r>
            <a:rPr lang="id-ID" sz="1600" kern="1200" dirty="0"/>
            <a:t>P</a:t>
          </a:r>
          <a:r>
            <a:rPr lang="en-US" sz="1600" kern="1200" dirty="0" err="1"/>
            <a:t>ara</a:t>
          </a:r>
          <a:r>
            <a:rPr lang="en-US" sz="1600" kern="1200" dirty="0"/>
            <a:t> p</a:t>
          </a:r>
          <a:r>
            <a:rPr lang="id-ID" sz="1600" kern="1200" dirty="0"/>
            <a:t>rofesional telah menggunakan sistem prototipe cepat dengan bijaksana. </a:t>
          </a:r>
          <a:r>
            <a:rPr lang="en-US" sz="1600" kern="1200" dirty="0"/>
            <a:t>Dan </a:t>
          </a:r>
          <a:r>
            <a:rPr lang="en-US" sz="1600" kern="1200" dirty="0" err="1"/>
            <a:t>dengan</a:t>
          </a:r>
          <a:r>
            <a:rPr lang="en-US" sz="1600" kern="1200" dirty="0"/>
            <a:t> </a:t>
          </a:r>
          <a:r>
            <a:rPr lang="en-US" sz="1600" kern="1200" dirty="0" err="1"/>
            <a:t>sistem</a:t>
          </a:r>
          <a:r>
            <a:rPr lang="en-US" sz="1600" kern="1200" dirty="0"/>
            <a:t> </a:t>
          </a:r>
          <a:r>
            <a:rPr lang="en-US" sz="1600" kern="1200" dirty="0" err="1"/>
            <a:t>ini</a:t>
          </a:r>
          <a:r>
            <a:rPr lang="en-US" sz="1600" kern="1200" dirty="0"/>
            <a:t> </a:t>
          </a:r>
          <a:r>
            <a:rPr lang="id-ID" sz="1600" kern="1200" dirty="0"/>
            <a:t>mereka </a:t>
          </a:r>
          <a:r>
            <a:rPr lang="en-US" sz="1600" kern="1200" dirty="0" err="1"/>
            <a:t>berhasil</a:t>
          </a:r>
          <a:r>
            <a:rPr lang="en-US" sz="1600" kern="1200" dirty="0"/>
            <a:t> </a:t>
          </a:r>
          <a:r>
            <a:rPr lang="id-ID" sz="1600" kern="1200" dirty="0"/>
            <a:t>memenuhi kebutuhan</a:t>
          </a:r>
          <a:r>
            <a:rPr lang="en-US" sz="1600" kern="1200" dirty="0"/>
            <a:t> </a:t>
          </a:r>
          <a:r>
            <a:rPr lang="en-US" sz="1600" kern="1200" dirty="0" err="1"/>
            <a:t>pelanggan</a:t>
          </a:r>
          <a:r>
            <a:rPr lang="en-US" sz="1600" kern="1200" dirty="0"/>
            <a:t> di</a:t>
          </a:r>
          <a:r>
            <a:rPr lang="id-ID" sz="1600" kern="1200" dirty="0"/>
            <a:t> masa depan</a:t>
          </a:r>
          <a:br>
            <a:rPr lang="id-ID" sz="1600" kern="1200" dirty="0"/>
          </a:br>
          <a:endParaRPr lang="en-US" sz="16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kern="1200" dirty="0"/>
            <a:t>Late Prototyping</a:t>
          </a:r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Prototype </a:t>
          </a:r>
          <a:r>
            <a:rPr lang="en-US" sz="2000" kern="1200" dirty="0" err="1"/>
            <a:t>lambat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Low-fidelity</a:t>
          </a:r>
          <a:r>
            <a:rPr lang="en-US" sz="1700" b="1" kern="1200" dirty="0"/>
            <a:t> </a:t>
          </a:r>
          <a:r>
            <a:rPr lang="id-ID" sz="1700" b="1" kern="1200" dirty="0"/>
            <a:t>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b="1" kern="1200" dirty="0"/>
            <a:t>prototype dengan tingkat ketepatan yang rendah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Low-fidelity</a:t>
          </a:r>
          <a:r>
            <a:rPr lang="en-US" sz="1700" b="1" kern="1200" dirty="0"/>
            <a:t> </a:t>
          </a:r>
          <a:r>
            <a:rPr lang="id-ID" sz="1700" b="1" kern="1200" dirty="0"/>
            <a:t>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b="1" i="1" kern="1200" dirty="0">
              <a:solidFill>
                <a:srgbClr val="FFFF00"/>
              </a:solidFill>
            </a:rPr>
            <a:t>Low - fidelity prototype Characteristics :</a:t>
          </a:r>
          <a:br>
            <a:rPr lang="id-ID" sz="1600" b="1" kern="1200" dirty="0">
              <a:solidFill>
                <a:srgbClr val="FFFF00"/>
              </a:solidFill>
            </a:rPr>
          </a:br>
          <a:r>
            <a:rPr lang="id-ID" sz="1600" kern="1200" dirty="0"/>
            <a:t>- Gambaran cepat dari sistem final</a:t>
          </a:r>
          <a:br>
            <a:rPr lang="id-ID" sz="1600" kern="1200" dirty="0"/>
          </a:br>
          <a:r>
            <a:rPr lang="id-ID" sz="1600" kern="1200" dirty="0"/>
            <a:t>- Mempunyai fungsi atau interaksi yang terbatas</a:t>
          </a:r>
          <a:br>
            <a:rPr lang="id-ID" sz="1600" kern="1200" dirty="0"/>
          </a:br>
          <a:r>
            <a:rPr lang="id-ID" sz="1600" kern="1200" dirty="0"/>
            <a:t>- Lebih menggambarkan konsep , perancangan, alternativ, dan layout layar dibanding model interaksi pengguna dengan sistem.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Low-fidelity</a:t>
          </a:r>
          <a:r>
            <a:rPr lang="en-US" sz="1700" b="1" kern="1200" dirty="0"/>
            <a:t> </a:t>
          </a:r>
          <a:r>
            <a:rPr lang="id-ID" sz="1700" b="1" kern="1200" dirty="0"/>
            <a:t>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b="1" i="1" kern="1200" dirty="0">
              <a:solidFill>
                <a:srgbClr val="FFFF00"/>
              </a:solidFill>
            </a:rPr>
            <a:t>Low - fidelity prototype Characteristics :</a:t>
          </a:r>
          <a:br>
            <a:rPr lang="id-ID" sz="1600" b="1" kern="1200" dirty="0">
              <a:solidFill>
                <a:srgbClr val="FFFF00"/>
              </a:solidFill>
            </a:rPr>
          </a:br>
          <a:r>
            <a:rPr lang="id-ID" sz="1600" kern="1200" dirty="0"/>
            <a:t>- Mendemonstrasikan secara umum ‘feel and look’ dari antarmuka pengguna.</a:t>
          </a:r>
          <a:br>
            <a:rPr lang="id-ID" sz="1600" kern="1200" dirty="0"/>
          </a:br>
          <a:r>
            <a:rPr lang="id-ID" sz="1600" kern="1200" dirty="0"/>
            <a:t>- Tidak untuk memperlihatkan secara rinci bagaimana operasi sistem aplikasi.</a:t>
          </a:r>
          <a:br>
            <a:rPr lang="id-ID" sz="1600" kern="1200" dirty="0"/>
          </a:br>
          <a:r>
            <a:rPr lang="id-ID" sz="1600" kern="1200" dirty="0"/>
            <a:t>- Digunakan pada awal siklus perancangan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Low-fidelity</a:t>
          </a:r>
          <a:r>
            <a:rPr lang="en-US" sz="1700" b="1" kern="1200" dirty="0"/>
            <a:t> </a:t>
          </a:r>
          <a:r>
            <a:rPr lang="id-ID" sz="1700" b="1" kern="1200" dirty="0"/>
            <a:t>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b="1" i="1" kern="1200" dirty="0">
              <a:solidFill>
                <a:srgbClr val="FFFF00"/>
              </a:solidFill>
            </a:rPr>
            <a:t>Low - fidelity prototype Characteristics :</a:t>
          </a:r>
          <a:br>
            <a:rPr lang="id-ID" sz="1600" b="1" kern="1200" dirty="0">
              <a:solidFill>
                <a:srgbClr val="FFFF00"/>
              </a:solidFill>
            </a:rPr>
          </a:br>
          <a:br>
            <a:rPr lang="id-ID" sz="1600" kern="1200" dirty="0"/>
          </a:br>
          <a:r>
            <a:rPr lang="id-ID" sz="1600" kern="1200" dirty="0"/>
            <a:t>- Memperlihatkan konsep pendekatan secara umum tanpa harus membuang banyak tenaga, biaya dan waktu.</a:t>
          </a:r>
          <a:br>
            <a:rPr lang="id-ID" sz="2000" kern="1200" dirty="0"/>
          </a:b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995263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Low-fidelity</a:t>
          </a:r>
          <a:r>
            <a:rPr lang="en-US" sz="1700" b="1" kern="1200" dirty="0"/>
            <a:t> </a:t>
          </a:r>
          <a:r>
            <a:rPr lang="id-ID" sz="1700" b="1" kern="1200" dirty="0"/>
            <a:t>Prototyping</a:t>
          </a:r>
          <a:endParaRPr lang="en-US" sz="1700" kern="1200" dirty="0"/>
        </a:p>
      </dsp:txBody>
      <dsp:txXfrm>
        <a:off x="-995263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964731" y="908027"/>
          <a:ext cx="5319292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b="1" i="1" kern="1200" dirty="0">
              <a:solidFill>
                <a:schemeClr val="accent6">
                  <a:lumMod val="60000"/>
                  <a:lumOff val="40000"/>
                </a:schemeClr>
              </a:solidFill>
            </a:rPr>
            <a:t>Contoh (1) storyboard</a:t>
          </a:r>
          <a:br>
            <a:rPr lang="id-ID" sz="1600" b="1" kern="1200" dirty="0">
              <a:solidFill>
                <a:srgbClr val="92D050"/>
              </a:solidFill>
            </a:rPr>
          </a:br>
          <a:r>
            <a:rPr lang="id-ID" sz="1600" kern="1200" dirty="0"/>
            <a:t>- Digunakan di awal desain.</a:t>
          </a:r>
          <a:br>
            <a:rPr lang="id-ID" sz="1600" kern="1200" dirty="0"/>
          </a:br>
          <a:r>
            <a:rPr lang="id-ID" sz="1600" kern="1200" dirty="0"/>
            <a:t>- Biasanya digunakan dengan skenario, lebih terinci, dan dapat diputar ulang.</a:t>
          </a:r>
          <a:br>
            <a:rPr lang="id-ID" sz="1600" kern="1200" dirty="0"/>
          </a:br>
          <a:r>
            <a:rPr lang="id-ID" sz="1600" kern="1200" dirty="0"/>
            <a:t>- Kumpulan dari sketsa/frame individual.</a:t>
          </a:r>
          <a:br>
            <a:rPr lang="id-ID" sz="1600" kern="1200" dirty="0"/>
          </a:br>
          <a:r>
            <a:rPr lang="id-ID" sz="1600" kern="1200" dirty="0"/>
            <a:t>- menyajikan urutan inti cerita.</a:t>
          </a:r>
          <a:br>
            <a:rPr lang="id-ID" sz="1600" kern="1200" dirty="0"/>
          </a:br>
          <a:r>
            <a:rPr lang="id-ID" sz="1600" kern="1200" dirty="0"/>
            <a:t>- menunjukkan bagaimana kemungkinan user dapat mengalami peningkatan melalui setiap aktifitas.</a:t>
          </a:r>
          <a:endParaRPr lang="en-US" sz="2000" kern="1200" dirty="0"/>
        </a:p>
      </dsp:txBody>
      <dsp:txXfrm>
        <a:off x="964731" y="908027"/>
        <a:ext cx="5319292" cy="3235547"/>
      </dsp:txXfrm>
    </dsp:sp>
    <dsp:sp modelId="{4396D4A6-FD16-4D93-9CA1-303B409A240C}">
      <dsp:nvSpPr>
        <dsp:cNvPr id="0" name=""/>
        <dsp:cNvSpPr/>
      </dsp:nvSpPr>
      <dsp:spPr>
        <a:xfrm>
          <a:off x="280288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Low-fidelity</a:t>
          </a:r>
          <a:r>
            <a:rPr lang="en-US" sz="1700" b="1" kern="1200" dirty="0"/>
            <a:t> </a:t>
          </a:r>
          <a:r>
            <a:rPr lang="id-ID" sz="1700" b="1" kern="1200" dirty="0"/>
            <a:t>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b="1" i="1" kern="1200" dirty="0">
              <a:solidFill>
                <a:schemeClr val="accent6">
                  <a:lumMod val="60000"/>
                  <a:lumOff val="40000"/>
                </a:schemeClr>
              </a:solidFill>
            </a:rPr>
            <a:t>Contoh (</a:t>
          </a:r>
          <a:r>
            <a:rPr lang="en-US" sz="1600" b="1" i="1" kern="1200" dirty="0">
              <a:solidFill>
                <a:schemeClr val="accent6">
                  <a:lumMod val="60000"/>
                  <a:lumOff val="40000"/>
                </a:schemeClr>
              </a:solidFill>
            </a:rPr>
            <a:t>2)</a:t>
          </a:r>
          <a:r>
            <a:rPr lang="id-ID" sz="1600" b="1" i="1" kern="1200" dirty="0">
              <a:solidFill>
                <a:schemeClr val="accent6">
                  <a:lumMod val="60000"/>
                  <a:lumOff val="40000"/>
                </a:schemeClr>
              </a:solidFill>
            </a:rPr>
            <a:t> s</a:t>
          </a:r>
          <a:r>
            <a:rPr lang="en-US" sz="1600" b="1" i="1" kern="1200" dirty="0" err="1">
              <a:solidFill>
                <a:schemeClr val="accent6">
                  <a:lumMod val="60000"/>
                  <a:lumOff val="40000"/>
                </a:schemeClr>
              </a:solidFill>
            </a:rPr>
            <a:t>ketsa</a:t>
          </a:r>
          <a:br>
            <a:rPr lang="id-ID" sz="1600" b="1" kern="1200" dirty="0">
              <a:solidFill>
                <a:srgbClr val="92D050"/>
              </a:solidFill>
            </a:rPr>
          </a:br>
          <a:r>
            <a:rPr lang="id-ID" sz="1600" kern="1200" dirty="0"/>
            <a:t>- Sketsa sangat penting untuk low-fidelity prototyping.</a:t>
          </a:r>
          <a:br>
            <a:rPr lang="id-ID" sz="1600" kern="1200" dirty="0"/>
          </a:br>
          <a:r>
            <a:rPr lang="id-ID" sz="1600" kern="1200" dirty="0"/>
            <a:t>- Jangan takut dengan kemampuan menggambar.</a:t>
          </a:r>
          <a:br>
            <a:rPr lang="id-ID" sz="1600" kern="1200" dirty="0"/>
          </a:br>
          <a:r>
            <a:rPr lang="id-ID" sz="1600" kern="1200" dirty="0"/>
            <a:t>- Menyajikan “tampilan” yang kotor dan cepat dari interface, konsep desain,dll.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Low-fidelity</a:t>
          </a:r>
          <a:r>
            <a:rPr lang="en-US" sz="1700" b="1" kern="1200" dirty="0"/>
            <a:t> </a:t>
          </a:r>
          <a:r>
            <a:rPr lang="id-ID" sz="1700" b="1" kern="1200" dirty="0"/>
            <a:t>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60364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600" b="1" i="1" kern="1200" dirty="0">
              <a:solidFill>
                <a:schemeClr val="accent6">
                  <a:lumMod val="60000"/>
                  <a:lumOff val="40000"/>
                </a:schemeClr>
              </a:solidFill>
            </a:rPr>
            <a:t>Contoh (</a:t>
          </a:r>
          <a:r>
            <a:rPr lang="en-US" sz="1600" b="1" i="1" kern="1200" dirty="0">
              <a:solidFill>
                <a:schemeClr val="accent6">
                  <a:lumMod val="60000"/>
                  <a:lumOff val="40000"/>
                </a:schemeClr>
              </a:solidFill>
            </a:rPr>
            <a:t>3) wizard-of-</a:t>
          </a:r>
          <a:r>
            <a:rPr lang="en-US" sz="1600" b="1" i="1" kern="1200" dirty="0" err="1">
              <a:solidFill>
                <a:schemeClr val="accent6">
                  <a:lumMod val="60000"/>
                  <a:lumOff val="40000"/>
                </a:schemeClr>
              </a:solidFill>
            </a:rPr>
            <a:t>oz</a:t>
          </a:r>
          <a:br>
            <a:rPr lang="id-ID" sz="1600" b="1" kern="1200" dirty="0">
              <a:solidFill>
                <a:srgbClr val="92D050"/>
              </a:solidFill>
            </a:rPr>
          </a:br>
          <a:r>
            <a:rPr lang="id-ID" sz="1600" kern="1200" dirty="0"/>
            <a:t>- User berpikir mereka berinteraksi dengan komputer, tapi developer</a:t>
          </a:r>
          <a:r>
            <a:rPr lang="en-US" sz="1600" kern="1200" dirty="0"/>
            <a:t> </a:t>
          </a:r>
          <a:r>
            <a:rPr lang="id-ID" sz="1600" kern="1200" dirty="0"/>
            <a:t>lebih menanggapi hasilnya daripada sistemnya.</a:t>
          </a:r>
          <a:br>
            <a:rPr lang="id-ID" sz="1600" kern="1200" dirty="0"/>
          </a:br>
          <a:r>
            <a:rPr lang="id-ID" sz="1600" kern="1200" dirty="0"/>
            <a:t>- Biasanya dilakukan di awal desain untuk memahami apa yang diharapkan oleh user.</a:t>
          </a:r>
          <a:br>
            <a:rPr lang="id-ID" sz="1600" kern="1200" dirty="0"/>
          </a:b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Mid-fidelity prototyping</a:t>
          </a:r>
          <a:endParaRPr lang="en-US" sz="1700" b="1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b="1" kern="1200" dirty="0"/>
            <a:t>prototype dengan tingkat ketepatan sedang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Mid-fidelity prototyping</a:t>
          </a:r>
          <a:endParaRPr lang="en-US" sz="1700" b="1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0364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i="0" kern="1200" dirty="0"/>
            <a:t>Contoh tools yang digunakan: powerpoint, illustrator, dll.</a:t>
          </a:r>
          <a:endParaRPr lang="en-US" sz="1800" i="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High-fidelity 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b="1" kern="1200" dirty="0"/>
            <a:t>prototype dengan tingkat ketepatan yang tinggi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High-fidelity 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0364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i="0" kern="1200" dirty="0"/>
            <a:t>Tools umum yang digunakan:</a:t>
          </a:r>
          <a:br>
            <a:rPr lang="id-ID" sz="1800" i="0" kern="1200" dirty="0"/>
          </a:br>
          <a:r>
            <a:rPr lang="id-ID" sz="1800" i="0" kern="1200" dirty="0"/>
            <a:t>Macromedia Director, Visual Basic, Flash, illustrator.</a:t>
          </a:r>
          <a:endParaRPr lang="en-US" sz="1800" i="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High-fidelity 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0364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b="1" i="0" kern="1200" dirty="0">
              <a:solidFill>
                <a:srgbClr val="FFFF00"/>
              </a:solidFill>
            </a:rPr>
            <a:t>High - fidelity prototype Characteristics</a:t>
          </a:r>
          <a:br>
            <a:rPr lang="id-ID" sz="1800" kern="1200" dirty="0"/>
          </a:br>
          <a:r>
            <a:rPr lang="id-ID" sz="1800" kern="1200" dirty="0"/>
            <a:t>- Mempunyai interaksi penuh</a:t>
          </a:r>
          <a:br>
            <a:rPr lang="id-ID" sz="1800" kern="1200" dirty="0"/>
          </a:br>
          <a:r>
            <a:rPr lang="id-ID" sz="1800" kern="1200" dirty="0"/>
            <a:t>- Pengguna dapat memasukkan data kedalam medan masukan, menanggapi pesan, memilih icon untuk membuka window</a:t>
          </a:r>
          <a:r>
            <a:rPr lang="en-US" sz="1800" kern="1200" dirty="0"/>
            <a:t> </a:t>
          </a:r>
          <a:r>
            <a:rPr lang="en-US" sz="1800" kern="1200" dirty="0" err="1"/>
            <a:t>berinteraksi</a:t>
          </a:r>
          <a:r>
            <a:rPr lang="en-US" sz="1800" kern="1200" dirty="0"/>
            <a:t> </a:t>
          </a:r>
          <a:r>
            <a:rPr lang="en-US" sz="1800" kern="1200" dirty="0" err="1"/>
            <a:t>dengan</a:t>
          </a:r>
          <a:r>
            <a:rPr lang="en-US" sz="1800" kern="1200" dirty="0"/>
            <a:t> GUI</a:t>
          </a:r>
          <a:br>
            <a:rPr lang="id-ID" sz="1800" kern="1200" dirty="0"/>
          </a:br>
          <a:endParaRPr lang="en-US" sz="1800" i="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High-fidelity 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0364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b="1" i="0" kern="1200" dirty="0">
              <a:solidFill>
                <a:srgbClr val="FFFF00"/>
              </a:solidFill>
            </a:rPr>
            <a:t>High - fidelity prototype Characteristics</a:t>
          </a:r>
          <a:br>
            <a:rPr lang="id-ID" sz="1800" kern="1200" dirty="0"/>
          </a:br>
          <a:r>
            <a:rPr lang="id-ID" sz="1800" kern="1200" dirty="0"/>
            <a:t>- Mewakili fungsi-fungsi inti dari antarmuka pengguna produk</a:t>
          </a:r>
          <a:br>
            <a:rPr lang="id-ID" sz="1800" kern="1200" dirty="0"/>
          </a:br>
          <a:r>
            <a:rPr lang="id-ID" sz="1800" kern="1200" dirty="0"/>
            <a:t>- Umumnya dibuat dengan 4GLs seperti Smalltalk atau bahasa pemrograman berbasis visual</a:t>
          </a:r>
          <a:endParaRPr lang="en-US" sz="1800" i="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High-fidelity 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0364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b="1" i="0" kern="1200" dirty="0">
              <a:solidFill>
                <a:srgbClr val="FFFF00"/>
              </a:solidFill>
            </a:rPr>
            <a:t>High - fidelity prototype Characteristics</a:t>
          </a:r>
          <a:br>
            <a:rPr lang="id-ID" sz="1800" kern="1200" dirty="0"/>
          </a:br>
          <a:r>
            <a:rPr lang="id-ID" sz="1800" kern="1200" dirty="0"/>
            <a:t>- Dapat mensimulasikan sebagaian besar fungsi dari sistem akhir</a:t>
          </a:r>
          <a:br>
            <a:rPr lang="id-ID" sz="1800" kern="1200" dirty="0"/>
          </a:br>
          <a:r>
            <a:rPr lang="id-ID" sz="1800" kern="1200" dirty="0"/>
            <a:t>- Trade off kecepatan dengan ketelian</a:t>
          </a:r>
          <a:br>
            <a:rPr lang="id-ID" sz="1800" kern="1200" dirty="0"/>
          </a:br>
          <a:r>
            <a:rPr lang="id-ID" sz="1800" kern="1200" dirty="0"/>
            <a:t>- Tidak secepat dan semudah membuat prototipe low-fidelity</a:t>
          </a:r>
          <a:br>
            <a:rPr lang="id-ID" sz="1800" kern="1200" dirty="0"/>
          </a:br>
          <a:endParaRPr lang="en-US" sz="1800" i="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d-ID" sz="1700" b="1" kern="1200" dirty="0"/>
            <a:t>High-fidelity prototyping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03640" rIns="128016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1800" b="1" i="0" kern="1200" dirty="0">
              <a:solidFill>
                <a:srgbClr val="FFFF00"/>
              </a:solidFill>
            </a:rPr>
            <a:t>High - fidelity prototype Characteristics</a:t>
          </a:r>
          <a:br>
            <a:rPr lang="id-ID" sz="1800" kern="1200" dirty="0"/>
          </a:br>
          <a:r>
            <a:rPr lang="id-ID" sz="1800" kern="1200" dirty="0"/>
            <a:t>- Mewakili antarmuka pengguna yang akan diimplementasikan dalam produk akhir</a:t>
          </a:r>
          <a:br>
            <a:rPr lang="id-ID" sz="1800" kern="1200" dirty="0"/>
          </a:br>
          <a:r>
            <a:rPr lang="id-ID" sz="1800" kern="1200" dirty="0"/>
            <a:t>- Mempunyai penampilan yang sangat mirip dengan produk aktual</a:t>
          </a:r>
          <a:br>
            <a:rPr lang="id-ID" sz="1800" kern="1200" dirty="0"/>
          </a:br>
          <a:endParaRPr lang="en-US" sz="1800" i="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EC9913-AC8E-44D5-AA91-5AAA4DDD377A}">
      <dsp:nvSpPr>
        <dsp:cNvPr id="0" name=""/>
        <dsp:cNvSpPr/>
      </dsp:nvSpPr>
      <dsp:spPr>
        <a:xfrm>
          <a:off x="0" y="1121560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E7535C-3094-41E5-87AD-F2791739F160}">
      <dsp:nvSpPr>
        <dsp:cNvPr id="0" name=""/>
        <dsp:cNvSpPr/>
      </dsp:nvSpPr>
      <dsp:spPr>
        <a:xfrm>
          <a:off x="304800" y="855879"/>
          <a:ext cx="426720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Low-Fidelity Prototypes</a:t>
          </a:r>
        </a:p>
      </dsp:txBody>
      <dsp:txXfrm>
        <a:off x="330739" y="881818"/>
        <a:ext cx="4215322" cy="479482"/>
      </dsp:txXfrm>
    </dsp:sp>
    <dsp:sp modelId="{2F79875E-27E3-4319-9AB6-8DD767BA8BAF}">
      <dsp:nvSpPr>
        <dsp:cNvPr id="0" name=""/>
        <dsp:cNvSpPr/>
      </dsp:nvSpPr>
      <dsp:spPr>
        <a:xfrm>
          <a:off x="0" y="1938040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3E813C-52FD-416E-A14B-33548E86C11B}">
      <dsp:nvSpPr>
        <dsp:cNvPr id="0" name=""/>
        <dsp:cNvSpPr/>
      </dsp:nvSpPr>
      <dsp:spPr>
        <a:xfrm>
          <a:off x="304800" y="1672360"/>
          <a:ext cx="426720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Medium-Fidelity Prototypes</a:t>
          </a:r>
        </a:p>
      </dsp:txBody>
      <dsp:txXfrm>
        <a:off x="330739" y="1698299"/>
        <a:ext cx="4215322" cy="479482"/>
      </dsp:txXfrm>
    </dsp:sp>
    <dsp:sp modelId="{1550DA2E-B442-49C2-A783-98780D9AA0A6}">
      <dsp:nvSpPr>
        <dsp:cNvPr id="0" name=""/>
        <dsp:cNvSpPr/>
      </dsp:nvSpPr>
      <dsp:spPr>
        <a:xfrm>
          <a:off x="0" y="2754520"/>
          <a:ext cx="6096000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78FD4C-5ABE-4F9A-B7AB-A00E28987C1B}">
      <dsp:nvSpPr>
        <dsp:cNvPr id="0" name=""/>
        <dsp:cNvSpPr/>
      </dsp:nvSpPr>
      <dsp:spPr>
        <a:xfrm>
          <a:off x="304800" y="2488840"/>
          <a:ext cx="4267200" cy="5313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1290" tIns="0" rIns="16129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High-Fidelity Prototyping Techniques</a:t>
          </a:r>
        </a:p>
      </dsp:txBody>
      <dsp:txXfrm>
        <a:off x="330739" y="2514779"/>
        <a:ext cx="4215322" cy="479482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Low</a:t>
          </a:r>
          <a:r>
            <a:rPr lang="id-ID" sz="1800" b="1" kern="1200" dirty="0"/>
            <a:t>-fidelity prototyp</a:t>
          </a:r>
          <a:r>
            <a:rPr lang="en-US" sz="1800" b="1" kern="1200" dirty="0" err="1"/>
            <a:t>es</a:t>
          </a:r>
          <a:endParaRPr lang="en-US" sz="18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Prototipe dengan menggunakan sketsa (contoh/tiruan) dan kertas.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Fiktif, dengan menggunakan komponen antarmuka yang dibuat terlebih dulu pada kertas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Medium</a:t>
          </a:r>
          <a:r>
            <a:rPr lang="id-ID" sz="1700" b="1" kern="1200" dirty="0"/>
            <a:t>-fidelity prototyp</a:t>
          </a:r>
          <a:r>
            <a:rPr lang="en-US" sz="1700" b="1" kern="1200" dirty="0" err="1"/>
            <a:t>es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Membuat gambar pada komputer Storyboards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Membangun antarmuka pengguna dalam mode test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Membuat Slides show dan simulasi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F6E24E-A580-4B71-8AE6-4BF2CC457894}">
      <dsp:nvSpPr>
        <dsp:cNvPr id="0" name=""/>
        <dsp:cNvSpPr/>
      </dsp:nvSpPr>
      <dsp:spPr>
        <a:xfrm rot="16200000">
          <a:off x="-1125450" y="2183579"/>
          <a:ext cx="3235547" cy="68444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603640" bIns="0" numCol="1" spcCol="1270" anchor="t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1" kern="1200" dirty="0"/>
            <a:t>High</a:t>
          </a:r>
          <a:r>
            <a:rPr lang="id-ID" sz="1700" b="1" kern="1200" dirty="0"/>
            <a:t>-fidelity prototyp</a:t>
          </a:r>
          <a:r>
            <a:rPr lang="en-US" sz="1700" b="1" kern="1200" dirty="0" err="1"/>
            <a:t>es</a:t>
          </a:r>
          <a:endParaRPr lang="en-US" sz="1700" kern="1200" dirty="0"/>
        </a:p>
      </dsp:txBody>
      <dsp:txXfrm>
        <a:off x="-1125450" y="2183579"/>
        <a:ext cx="3235547" cy="684442"/>
      </dsp:txXfrm>
    </dsp:sp>
    <dsp:sp modelId="{D4A59D7B-FDC5-45E3-A8FA-C1D42A45D041}">
      <dsp:nvSpPr>
        <dsp:cNvPr id="0" name=""/>
        <dsp:cNvSpPr/>
      </dsp:nvSpPr>
      <dsp:spPr>
        <a:xfrm>
          <a:off x="834544" y="908027"/>
          <a:ext cx="5579666" cy="323554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603640" rIns="142240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d-ID" sz="2000" kern="1200" dirty="0"/>
            <a:t>Berupa prototipe yang berbasis perangkat lunak dengan tool RAD, GUI Builders dan Editor Script</a:t>
          </a:r>
          <a:endParaRPr lang="en-US" sz="2000" kern="1200" dirty="0"/>
        </a:p>
      </dsp:txBody>
      <dsp:txXfrm>
        <a:off x="834544" y="908027"/>
        <a:ext cx="5579666" cy="3235547"/>
      </dsp:txXfrm>
    </dsp:sp>
    <dsp:sp modelId="{4396D4A6-FD16-4D93-9CA1-303B409A240C}">
      <dsp:nvSpPr>
        <dsp:cNvPr id="0" name=""/>
        <dsp:cNvSpPr/>
      </dsp:nvSpPr>
      <dsp:spPr>
        <a:xfrm>
          <a:off x="150102" y="4562"/>
          <a:ext cx="1368885" cy="1368885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Free PPT _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Free PPT _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t>5/9/2017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5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1.xml"/><Relationship Id="rId2" Type="http://schemas.openxmlformats.org/officeDocument/2006/relationships/diagramData" Target="../diagrams/data2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1.xml"/><Relationship Id="rId5" Type="http://schemas.openxmlformats.org/officeDocument/2006/relationships/diagramColors" Target="../diagrams/colors21.xml"/><Relationship Id="rId4" Type="http://schemas.openxmlformats.org/officeDocument/2006/relationships/diagramQuickStyle" Target="../diagrams/quickStyle2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3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6.xml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7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8.xml"/><Relationship Id="rId2" Type="http://schemas.openxmlformats.org/officeDocument/2006/relationships/diagramData" Target="../diagrams/data28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8.xml"/><Relationship Id="rId5" Type="http://schemas.openxmlformats.org/officeDocument/2006/relationships/diagramColors" Target="../diagrams/colors28.xml"/><Relationship Id="rId4" Type="http://schemas.openxmlformats.org/officeDocument/2006/relationships/diagramQuickStyle" Target="../diagrams/quickStyle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9.xml"/><Relationship Id="rId2" Type="http://schemas.openxmlformats.org/officeDocument/2006/relationships/diagramData" Target="../diagrams/data29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9.xml"/><Relationship Id="rId5" Type="http://schemas.openxmlformats.org/officeDocument/2006/relationships/diagramColors" Target="../diagrams/colors29.xml"/><Relationship Id="rId4" Type="http://schemas.openxmlformats.org/officeDocument/2006/relationships/diagramQuickStyle" Target="../diagrams/quickStyle2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0.xml"/><Relationship Id="rId2" Type="http://schemas.openxmlformats.org/officeDocument/2006/relationships/diagramData" Target="../diagrams/data30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0.xml"/><Relationship Id="rId5" Type="http://schemas.openxmlformats.org/officeDocument/2006/relationships/diagramColors" Target="../diagrams/colors30.xml"/><Relationship Id="rId4" Type="http://schemas.openxmlformats.org/officeDocument/2006/relationships/diagramQuickStyle" Target="../diagrams/quickStyle3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1.xml"/><Relationship Id="rId2" Type="http://schemas.openxmlformats.org/officeDocument/2006/relationships/diagramData" Target="../diagrams/data3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1.xml"/><Relationship Id="rId5" Type="http://schemas.openxmlformats.org/officeDocument/2006/relationships/diagramColors" Target="../diagrams/colors31.xml"/><Relationship Id="rId4" Type="http://schemas.openxmlformats.org/officeDocument/2006/relationships/diagramQuickStyle" Target="../diagrams/quickStyle3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2.xml"/><Relationship Id="rId2" Type="http://schemas.openxmlformats.org/officeDocument/2006/relationships/diagramData" Target="../diagrams/data3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2.xml"/><Relationship Id="rId5" Type="http://schemas.openxmlformats.org/officeDocument/2006/relationships/diagramColors" Target="../diagrams/colors32.xml"/><Relationship Id="rId4" Type="http://schemas.openxmlformats.org/officeDocument/2006/relationships/diagramQuickStyle" Target="../diagrams/quickStyle3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3.xml"/><Relationship Id="rId2" Type="http://schemas.openxmlformats.org/officeDocument/2006/relationships/diagramData" Target="../diagrams/data33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33.xml"/><Relationship Id="rId5" Type="http://schemas.openxmlformats.org/officeDocument/2006/relationships/diagramColors" Target="../diagrams/colors33.xml"/><Relationship Id="rId4" Type="http://schemas.openxmlformats.org/officeDocument/2006/relationships/diagramQuickStyle" Target="../diagrams/quickStyle3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67744" y="3743388"/>
            <a:ext cx="46085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Pertemuan</a:t>
            </a:r>
            <a:r>
              <a:rPr kumimoji="0" lang="en-US" altLang="ko-KR" sz="1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n-US" altLang="ko-KR" sz="1400" b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ke</a:t>
            </a:r>
            <a:r>
              <a:rPr kumimoji="0" lang="en-US" altLang="ko-KR" sz="14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9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267744" y="2545026"/>
            <a:ext cx="460851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맑은 고딕" pitchFamily="50" charset="-127"/>
                <a:cs typeface="Arial" pitchFamily="34" charset="0"/>
              </a:rPr>
              <a:t>PROTOTYPING</a:t>
            </a:r>
          </a:p>
        </p:txBody>
      </p:sp>
    </p:spTree>
    <p:extLst>
      <p:ext uri="{BB962C8B-B14F-4D97-AF65-F5344CB8AC3E}">
        <p14:creationId xmlns:p14="http://schemas.microsoft.com/office/powerpoint/2010/main" val="194122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Deskripsi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id-ID" altLang="id-ID" sz="2100" dirty="0"/>
              <a:t>Bagaimana kita menyatakan dengan cepat gagasan-gagasan desain 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Tidak ada koding software pada tahap ini.</a:t>
            </a:r>
          </a:p>
          <a:p>
            <a:r>
              <a:rPr lang="en-US" altLang="id-ID" sz="2100" b="1" dirty="0" err="1"/>
              <a:t>Kunci</a:t>
            </a:r>
            <a:r>
              <a:rPr lang="en-US" altLang="id-ID" sz="2100" b="1" dirty="0"/>
              <a:t> </a:t>
            </a:r>
            <a:r>
              <a:rPr lang="en-US" altLang="id-ID" sz="2100" b="1" dirty="0" err="1"/>
              <a:t>Gagasan</a:t>
            </a:r>
            <a:r>
              <a:rPr lang="id-ID" altLang="id-ID" sz="2100" b="1" dirty="0"/>
              <a:t> ?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Buat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desain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dengan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cepat</a:t>
            </a:r>
            <a:r>
              <a:rPr lang="en-US" altLang="id-ID" sz="2100" dirty="0"/>
              <a:t> !!!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Sediakan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banyak</a:t>
            </a:r>
            <a:r>
              <a:rPr lang="en-US" altLang="id-ID" sz="2100" dirty="0"/>
              <a:t> </a:t>
            </a:r>
            <a:r>
              <a:rPr lang="en-US" altLang="id-ID" sz="2100" dirty="0" err="1"/>
              <a:t>fleksibilitas</a:t>
            </a:r>
            <a:r>
              <a:rPr lang="en-US" altLang="id-ID" sz="2100" dirty="0"/>
              <a:t> </a:t>
            </a:r>
            <a:r>
              <a:rPr lang="en-US" altLang="id-ID" sz="2100" dirty="0" err="1"/>
              <a:t>untuk</a:t>
            </a:r>
            <a:r>
              <a:rPr lang="en-US" altLang="id-ID" sz="2100" dirty="0"/>
              <a:t> </a:t>
            </a:r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en-US" altLang="id-ID" sz="2100" dirty="0" err="1"/>
              <a:t>perbedaan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desain-desain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Buat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desain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dengan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murah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Kembangkan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respon</a:t>
            </a:r>
            <a:r>
              <a:rPr lang="en-US" altLang="id-ID" sz="2100" dirty="0"/>
              <a:t> feedback yang </a:t>
            </a:r>
            <a:r>
              <a:rPr lang="en-US" altLang="id-ID" sz="2100" dirty="0" err="1"/>
              <a:t>baik</a:t>
            </a:r>
            <a:endParaRPr lang="id-ID" altLang="id-ID" dirty="0"/>
          </a:p>
        </p:txBody>
      </p:sp>
    </p:spTree>
    <p:extLst>
      <p:ext uri="{BB962C8B-B14F-4D97-AF65-F5344CB8AC3E}">
        <p14:creationId xmlns:p14="http://schemas.microsoft.com/office/powerpoint/2010/main" val="55218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Deskripsi</a:t>
            </a:r>
            <a:r>
              <a:rPr lang="en-US" altLang="ko-KR" dirty="0"/>
              <a:t> </a:t>
            </a:r>
            <a:r>
              <a:rPr lang="en-US" altLang="ko-KR" dirty="0" err="1"/>
              <a:t>Desain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en-US" altLang="id-ID" sz="2100" b="1" dirty="0" err="1"/>
              <a:t>Permasalahan</a:t>
            </a:r>
            <a:r>
              <a:rPr lang="id-ID" altLang="id-ID" sz="2100" b="1" dirty="0"/>
              <a:t> yang muncul ?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Anda</a:t>
            </a:r>
            <a:r>
              <a:rPr lang="en-US" altLang="id-ID" sz="2100" dirty="0"/>
              <a:t> </a:t>
            </a:r>
            <a:r>
              <a:rPr lang="en-US" altLang="id-ID" sz="2100" dirty="0" err="1"/>
              <a:t>tidak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dapat</a:t>
            </a:r>
            <a:r>
              <a:rPr lang="en-US" altLang="id-ID" sz="2100" dirty="0"/>
              <a:t> </a:t>
            </a:r>
            <a:r>
              <a:rPr lang="en-US" altLang="id-ID" sz="2100" dirty="0" err="1"/>
              <a:t>mengevaluasi</a:t>
            </a:r>
            <a:r>
              <a:rPr lang="en-US" altLang="id-ID" sz="2100" dirty="0"/>
              <a:t>  </a:t>
            </a:r>
            <a:r>
              <a:rPr lang="en-US" altLang="id-ID" sz="2100" dirty="0" err="1"/>
              <a:t>sebuah</a:t>
            </a:r>
            <a:r>
              <a:rPr lang="en-US" altLang="id-ID" sz="2100" dirty="0"/>
              <a:t> </a:t>
            </a:r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en-US" altLang="id-ID" sz="2100" dirty="0" err="1"/>
              <a:t>desain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hingga</a:t>
            </a:r>
            <a:r>
              <a:rPr lang="en-US" altLang="id-ID" sz="2100" dirty="0"/>
              <a:t> </a:t>
            </a:r>
            <a:r>
              <a:rPr lang="en-US" altLang="id-ID" sz="2100" dirty="0" err="1"/>
              <a:t>aplikasi</a:t>
            </a:r>
            <a:r>
              <a:rPr lang="en-US" altLang="id-ID" sz="2100" dirty="0"/>
              <a:t> program </a:t>
            </a:r>
            <a:r>
              <a:rPr lang="en-US" altLang="id-ID" sz="2100" dirty="0" err="1"/>
              <a:t>tersebut</a:t>
            </a:r>
            <a:r>
              <a:rPr lang="en-US" altLang="id-ID" sz="2100" dirty="0"/>
              <a:t> </a:t>
            </a:r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en-US" altLang="id-ID" sz="2100" dirty="0" err="1"/>
              <a:t>dibuat</a:t>
            </a:r>
            <a:r>
              <a:rPr lang="id-ID" altLang="id-ID" sz="2100" dirty="0"/>
              <a:t> tetapi </a:t>
            </a:r>
            <a:r>
              <a:rPr lang="en-US" altLang="id-ID" sz="2100" dirty="0" err="1"/>
              <a:t>sesudah</a:t>
            </a:r>
            <a:r>
              <a:rPr lang="en-US" altLang="id-ID" sz="2100" dirty="0"/>
              <a:t> </a:t>
            </a:r>
            <a:r>
              <a:rPr lang="en-US" altLang="id-ID" sz="2100" dirty="0" err="1"/>
              <a:t>pembuatan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aplikasi</a:t>
            </a:r>
            <a:r>
              <a:rPr lang="en-US" altLang="id-ID" sz="2100" dirty="0"/>
              <a:t> </a:t>
            </a:r>
          </a:p>
          <a:p>
            <a:pPr marL="457200" lvl="1" indent="0">
              <a:buNone/>
            </a:pPr>
            <a:r>
              <a:rPr lang="en-US" altLang="id-ID" sz="2100" dirty="0"/>
              <a:t>   program, </a:t>
            </a:r>
            <a:r>
              <a:rPr lang="en-US" altLang="id-ID" sz="2100" dirty="0" err="1"/>
              <a:t>perubahan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terhadap</a:t>
            </a:r>
            <a:r>
              <a:rPr lang="en-US" altLang="id-ID" sz="2100" dirty="0"/>
              <a:t> </a:t>
            </a:r>
            <a:r>
              <a:rPr lang="en-US" altLang="id-ID" sz="2100" dirty="0" err="1"/>
              <a:t>sebuah</a:t>
            </a:r>
            <a:r>
              <a:rPr lang="en-US" altLang="id-ID" sz="2100" dirty="0"/>
              <a:t> </a:t>
            </a:r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en-US" altLang="id-ID" sz="2100" dirty="0" err="1"/>
              <a:t>desain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merupakan</a:t>
            </a:r>
            <a:r>
              <a:rPr lang="id-ID" altLang="id-ID" sz="2100" dirty="0"/>
              <a:t> </a:t>
            </a:r>
            <a:r>
              <a:rPr lang="en-US" altLang="id-ID" sz="2100" dirty="0" err="1"/>
              <a:t>hal</a:t>
            </a:r>
            <a:r>
              <a:rPr lang="en-US" altLang="id-ID" sz="2100" dirty="0"/>
              <a:t> yang </a:t>
            </a:r>
            <a:r>
              <a:rPr lang="en-US" altLang="id-ID" sz="2100" dirty="0" err="1"/>
              <a:t>sulit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dilakukan</a:t>
            </a:r>
            <a:endParaRPr lang="id-ID" altLang="id-ID" sz="2100" dirty="0"/>
          </a:p>
          <a:p>
            <a:r>
              <a:rPr lang="id-ID" altLang="id-ID" sz="2100" b="1" dirty="0"/>
              <a:t>Solusi !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Simulasikan sebuah desain dengan biaya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yang rendah salah satunya dengan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membuat model (prototype)</a:t>
            </a:r>
          </a:p>
        </p:txBody>
      </p:sp>
    </p:spTree>
    <p:extLst>
      <p:ext uri="{BB962C8B-B14F-4D97-AF65-F5344CB8AC3E}">
        <p14:creationId xmlns:p14="http://schemas.microsoft.com/office/powerpoint/2010/main" val="208366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id-ID" dirty="0"/>
              <a:t>UCD (</a:t>
            </a:r>
            <a:r>
              <a:rPr lang="id-ID" altLang="id-ID" i="1" dirty="0"/>
              <a:t>User Centered Design)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id-ID" altLang="id-ID" sz="2100" dirty="0"/>
              <a:t>UCD adalah mengenai perancangan teknologi yang interaktif untuk memenuhi kebutuhan user.</a:t>
            </a:r>
          </a:p>
          <a:p>
            <a:r>
              <a:rPr lang="fi-FI" altLang="id-ID" sz="2100" b="1" dirty="0"/>
              <a:t>Tahapan dalam UCD antara lain: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Memahami kebutuhan user.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Mendeskripsikan kebutuhan user.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Merancang prototype sebagai alternatif.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Mengevaluasi perancangan. </a:t>
            </a:r>
          </a:p>
        </p:txBody>
      </p:sp>
    </p:spTree>
    <p:extLst>
      <p:ext uri="{BB962C8B-B14F-4D97-AF65-F5344CB8AC3E}">
        <p14:creationId xmlns:p14="http://schemas.microsoft.com/office/powerpoint/2010/main" val="562753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127238"/>
            <a:ext cx="7524328" cy="1069514"/>
          </a:xfrm>
        </p:spPr>
        <p:txBody>
          <a:bodyPr/>
          <a:lstStyle/>
          <a:p>
            <a:r>
              <a:rPr lang="id-ID" altLang="id-ID" dirty="0"/>
              <a:t>Karakteristik dalam proses </a:t>
            </a:r>
            <a:br>
              <a:rPr lang="en-US" altLang="id-ID" dirty="0"/>
            </a:br>
            <a:r>
              <a:rPr lang="id-ID" altLang="id-ID" dirty="0"/>
              <a:t>UCD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34072" y="1556792"/>
            <a:ext cx="6563072" cy="4147865"/>
          </a:xfrm>
        </p:spPr>
        <p:txBody>
          <a:bodyPr/>
          <a:lstStyle/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Memahami user dan kebutuhannya.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Fokus pada user pada tahap awal desain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dan mengevaluasi hasil desain.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Mengidentifikasi, membuat dokumentasi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dan menyetujui kegunaan dan tujuan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pengalaman user.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Perulangan hampir dapat dipastikan. Para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perancang tidak pernah berhasil hanya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dalam satu kali proses.</a:t>
            </a:r>
          </a:p>
          <a:p>
            <a:r>
              <a:rPr lang="id-ID" altLang="id-ID" sz="2100" dirty="0"/>
              <a:t>Dalam bidang yang lain perancangan sebuah </a:t>
            </a:r>
            <a:endParaRPr lang="en-US" altLang="id-ID" sz="2100" dirty="0"/>
          </a:p>
          <a:p>
            <a:r>
              <a:rPr lang="id-ID" altLang="id-ID" sz="2100" dirty="0"/>
              <a:t>prototype biasanya berupa model dalam skala </a:t>
            </a:r>
            <a:endParaRPr lang="en-US" altLang="id-ID" sz="2100" dirty="0"/>
          </a:p>
          <a:p>
            <a:r>
              <a:rPr lang="id-ID" altLang="id-ID" sz="2100" dirty="0"/>
              <a:t>kecil. </a:t>
            </a:r>
            <a:r>
              <a:rPr lang="id-ID" altLang="id-ID" sz="2100" b="1" dirty="0"/>
              <a:t>Contoh: Maket Bangunan</a:t>
            </a:r>
          </a:p>
        </p:txBody>
      </p:sp>
    </p:spTree>
    <p:extLst>
      <p:ext uri="{BB962C8B-B14F-4D97-AF65-F5344CB8AC3E}">
        <p14:creationId xmlns:p14="http://schemas.microsoft.com/office/powerpoint/2010/main" val="4152441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127238"/>
            <a:ext cx="7524328" cy="1069514"/>
          </a:xfrm>
        </p:spPr>
        <p:txBody>
          <a:bodyPr/>
          <a:lstStyle/>
          <a:p>
            <a:r>
              <a:rPr lang="id-ID" altLang="id-ID" dirty="0"/>
              <a:t>Mengapa menggunakan </a:t>
            </a:r>
            <a:br>
              <a:rPr lang="en-US" altLang="id-ID" dirty="0"/>
            </a:br>
            <a:r>
              <a:rPr lang="id-ID" altLang="id-ID" dirty="0"/>
              <a:t>Prototype?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95736" y="1700808"/>
            <a:ext cx="6501408" cy="414786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altLang="id-ID" sz="2100" dirty="0"/>
              <a:t>Evaluasi dan feedback pada rancangan </a:t>
            </a:r>
            <a:endParaRPr lang="en-US" altLang="id-ID" sz="2100" dirty="0"/>
          </a:p>
          <a:p>
            <a:r>
              <a:rPr lang="en-US" altLang="id-ID" sz="2100" dirty="0"/>
              <a:t>    </a:t>
            </a:r>
            <a:r>
              <a:rPr lang="id-ID" altLang="id-ID" sz="2100" dirty="0"/>
              <a:t>interaktif.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altLang="id-ID" sz="2100" dirty="0"/>
              <a:t>Stakeholder (dalam hal ini user) dapat melihat, menyentuh, berinteraksi dengan prototype.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altLang="id-ID" sz="2100" dirty="0"/>
              <a:t>Anggota tim dapat berkomunikasi secara </a:t>
            </a:r>
            <a:endParaRPr lang="en-US" altLang="id-ID" sz="2100" dirty="0"/>
          </a:p>
          <a:p>
            <a:r>
              <a:rPr lang="en-US" altLang="id-ID" sz="2100" dirty="0"/>
              <a:t>   </a:t>
            </a:r>
            <a:r>
              <a:rPr lang="id-ID" altLang="id-ID" sz="2100" dirty="0"/>
              <a:t>efektif.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altLang="id-ID" sz="2100" dirty="0"/>
              <a:t>Para perancang dapat mengeluarkan </a:t>
            </a:r>
            <a:endParaRPr lang="en-US" altLang="id-ID" sz="2100" dirty="0"/>
          </a:p>
          <a:p>
            <a:r>
              <a:rPr lang="en-US" altLang="id-ID" sz="2100" dirty="0"/>
              <a:t>    </a:t>
            </a:r>
            <a:r>
              <a:rPr lang="id-ID" altLang="id-ID" sz="2100" dirty="0"/>
              <a:t>ide-idenya.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altLang="id-ID" sz="2100" dirty="0"/>
              <a:t>Memunculkan ide-ide secara visual dan </a:t>
            </a:r>
            <a:endParaRPr lang="en-US" altLang="id-ID" sz="2100" dirty="0"/>
          </a:p>
          <a:p>
            <a:r>
              <a:rPr lang="en-US" altLang="id-ID" sz="2100" dirty="0"/>
              <a:t>    </a:t>
            </a:r>
            <a:r>
              <a:rPr lang="id-ID" altLang="id-ID" sz="2100" dirty="0"/>
              <a:t>mengembangkannya.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altLang="id-ID" sz="2100" dirty="0"/>
              <a:t>Dapat menjawab pertanyaan </a:t>
            </a:r>
            <a:r>
              <a:rPr lang="id-ID" altLang="id-ID" sz="2100" dirty="0">
                <a:sym typeface="Wingdings" panose="05000000000000000000" pitchFamily="2" charset="2"/>
              </a:rPr>
              <a:t> </a:t>
            </a:r>
            <a:r>
              <a:rPr lang="id-ID" altLang="id-ID" sz="2100" dirty="0"/>
              <a:t>membantu </a:t>
            </a:r>
            <a:endParaRPr lang="en-US" altLang="id-ID" sz="2100" dirty="0"/>
          </a:p>
          <a:p>
            <a:r>
              <a:rPr lang="en-US" altLang="id-ID" sz="2100" dirty="0"/>
              <a:t>    </a:t>
            </a:r>
            <a:r>
              <a:rPr lang="id-ID" altLang="id-ID" sz="2100" dirty="0"/>
              <a:t>pemilihan di antara alternatif-alternatif.</a:t>
            </a:r>
          </a:p>
        </p:txBody>
      </p:sp>
    </p:spTree>
    <p:extLst>
      <p:ext uri="{BB962C8B-B14F-4D97-AF65-F5344CB8AC3E}">
        <p14:creationId xmlns:p14="http://schemas.microsoft.com/office/powerpoint/2010/main" val="4016226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127238"/>
            <a:ext cx="7524328" cy="1069514"/>
          </a:xfrm>
        </p:spPr>
        <p:txBody>
          <a:bodyPr/>
          <a:lstStyle/>
          <a:p>
            <a:r>
              <a:rPr lang="id-ID" altLang="id-ID" dirty="0"/>
              <a:t>Dimensi Prototipe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95736" y="1844824"/>
            <a:ext cx="6501408" cy="4147865"/>
          </a:xfrm>
        </p:spPr>
        <p:txBody>
          <a:bodyPr/>
          <a:lstStyle/>
          <a:p>
            <a:r>
              <a:rPr lang="id-ID" altLang="id-ID" sz="2100" dirty="0"/>
              <a:t>Penyajian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Bagaimana desain dilukiskan atau diwakili?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Dapat berupa uraian tekstual atau dapat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visual dan diagram.</a:t>
            </a:r>
          </a:p>
          <a:p>
            <a:r>
              <a:rPr lang="id-ID" altLang="id-ID" sz="2100" dirty="0"/>
              <a:t>Ruang Lingkup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Apakah hanya interface atau apakah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mencakup komponen komputasi? </a:t>
            </a:r>
          </a:p>
        </p:txBody>
      </p:sp>
    </p:spTree>
    <p:extLst>
      <p:ext uri="{BB962C8B-B14F-4D97-AF65-F5344CB8AC3E}">
        <p14:creationId xmlns:p14="http://schemas.microsoft.com/office/powerpoint/2010/main" val="4364434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127238"/>
            <a:ext cx="7524328" cy="1069514"/>
          </a:xfrm>
        </p:spPr>
        <p:txBody>
          <a:bodyPr/>
          <a:lstStyle/>
          <a:p>
            <a:r>
              <a:rPr lang="id-ID" altLang="id-ID" dirty="0"/>
              <a:t>Dimensi Prototipe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123728" y="1844824"/>
            <a:ext cx="6573416" cy="4147865"/>
          </a:xfrm>
        </p:spPr>
        <p:txBody>
          <a:bodyPr/>
          <a:lstStyle/>
          <a:p>
            <a:r>
              <a:rPr lang="id-ID" altLang="id-ID" sz="2100" dirty="0"/>
              <a:t>Executability (Dapat dijalankan)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Dapatkah prototype tersebut dijalankan?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Jika dikodekan, akan ada periode saat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prototype tidak dapat dijalankan.</a:t>
            </a:r>
          </a:p>
          <a:p>
            <a:r>
              <a:rPr lang="id-ID" altLang="id-ID" sz="2100" dirty="0"/>
              <a:t>Maturation (Pematangan)</a:t>
            </a:r>
            <a:endParaRPr lang="en-US" altLang="id-ID" sz="2100" dirty="0"/>
          </a:p>
          <a:p>
            <a:r>
              <a:rPr lang="fi-FI" altLang="id-ID" sz="2100" dirty="0">
                <a:solidFill>
                  <a:schemeClr val="tx1"/>
                </a:solidFill>
              </a:rPr>
              <a:t>Apakah tahapan-tahapan produk ini mengikuti? </a:t>
            </a:r>
          </a:p>
          <a:p>
            <a:pPr lvl="2"/>
            <a:r>
              <a:rPr lang="id-ID" altLang="id-ID" sz="2100" dirty="0"/>
              <a:t>Revolusioner: mengganti yang lama.</a:t>
            </a:r>
          </a:p>
          <a:p>
            <a:pPr lvl="2"/>
            <a:r>
              <a:rPr lang="id-ID" altLang="id-ID" sz="2100" dirty="0"/>
              <a:t>Evolusioner: terus melakukan perubahan pada perancangan yang sebelumnya.</a:t>
            </a:r>
          </a:p>
        </p:txBody>
      </p:sp>
    </p:spTree>
    <p:extLst>
      <p:ext uri="{BB962C8B-B14F-4D97-AF65-F5344CB8AC3E}">
        <p14:creationId xmlns:p14="http://schemas.microsoft.com/office/powerpoint/2010/main" val="41670127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55576" y="127238"/>
            <a:ext cx="8388424" cy="1069514"/>
          </a:xfrm>
        </p:spPr>
        <p:txBody>
          <a:bodyPr/>
          <a:lstStyle/>
          <a:p>
            <a:r>
              <a:rPr lang="id-ID" altLang="id-ID" dirty="0"/>
              <a:t>Metode-Metode Rapid Prototyping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979712" y="1844824"/>
            <a:ext cx="6717432" cy="4147865"/>
          </a:xfrm>
        </p:spPr>
        <p:txBody>
          <a:bodyPr/>
          <a:lstStyle/>
          <a:p>
            <a:r>
              <a:rPr lang="id-ID" altLang="id-ID" sz="2100" b="1" dirty="0"/>
              <a:t>Non-Komputer </a:t>
            </a:r>
            <a:r>
              <a:rPr lang="en-US" altLang="id-ID" sz="2100" b="1" dirty="0"/>
              <a:t>(</a:t>
            </a:r>
            <a:r>
              <a:rPr lang="en-US" altLang="id-ID" sz="2100" b="1" dirty="0" err="1"/>
              <a:t>Umumnya</a:t>
            </a:r>
            <a:r>
              <a:rPr lang="en-US" altLang="id-ID" sz="2100" b="1" dirty="0"/>
              <a:t> </a:t>
            </a:r>
            <a:r>
              <a:rPr lang="en-US" altLang="id-ID" sz="2100" b="1" dirty="0" err="1"/>
              <a:t>diawal</a:t>
            </a:r>
            <a:r>
              <a:rPr lang="en-US" altLang="id-ID" sz="2100" b="1" dirty="0"/>
              <a:t> proses)</a:t>
            </a:r>
            <a:r>
              <a:rPr lang="id-ID" altLang="id-ID" sz="2100" b="1" dirty="0"/>
              <a:t> </a:t>
            </a:r>
            <a:r>
              <a:rPr lang="id-ID" altLang="id-ID" sz="2100" dirty="0">
                <a:sym typeface="Wingdings" panose="05000000000000000000" pitchFamily="2" charset="2"/>
              </a:rPr>
              <a:t></a:t>
            </a:r>
          </a:p>
          <a:p>
            <a:endParaRPr lang="id-ID" altLang="id-ID" sz="2100" dirty="0">
              <a:sym typeface="Wingdings" panose="05000000000000000000" pitchFamily="2" charset="2"/>
            </a:endParaRPr>
          </a:p>
          <a:p>
            <a:endParaRPr lang="id-ID" altLang="id-ID" sz="2100" dirty="0">
              <a:sym typeface="Wingdings" panose="05000000000000000000" pitchFamily="2" charset="2"/>
            </a:endParaRPr>
          </a:p>
          <a:p>
            <a:endParaRPr lang="id-ID" altLang="id-ID" sz="2100" dirty="0">
              <a:sym typeface="Wingdings" panose="05000000000000000000" pitchFamily="2" charset="2"/>
            </a:endParaRPr>
          </a:p>
          <a:p>
            <a:endParaRPr lang="id-ID" altLang="id-ID" sz="2100" dirty="0"/>
          </a:p>
          <a:p>
            <a:r>
              <a:rPr lang="en-US" altLang="id-ID" sz="2100" b="1" dirty="0" err="1"/>
              <a:t>Berbasis</a:t>
            </a:r>
            <a:r>
              <a:rPr lang="en-US" altLang="id-ID" sz="2100" b="1" dirty="0"/>
              <a:t> </a:t>
            </a:r>
            <a:r>
              <a:rPr lang="en-US" altLang="id-ID" sz="2100" b="1" dirty="0" err="1"/>
              <a:t>Komputer</a:t>
            </a:r>
            <a:r>
              <a:rPr lang="id-ID" altLang="id-ID" sz="2100" b="1" dirty="0"/>
              <a:t> </a:t>
            </a:r>
            <a:r>
              <a:rPr lang="en-US" altLang="id-ID" sz="2100" b="1" dirty="0"/>
              <a:t>(</a:t>
            </a:r>
            <a:r>
              <a:rPr lang="en-US" altLang="id-ID" sz="2100" b="1" dirty="0" err="1"/>
              <a:t>umumnya</a:t>
            </a:r>
            <a:r>
              <a:rPr lang="en-US" altLang="id-ID" sz="2100" b="1" dirty="0"/>
              <a:t> </a:t>
            </a:r>
            <a:r>
              <a:rPr lang="en-US" altLang="id-ID" sz="2100" b="1" dirty="0" err="1"/>
              <a:t>diakhir</a:t>
            </a:r>
            <a:r>
              <a:rPr lang="en-US" altLang="id-ID" sz="2100" b="1" dirty="0"/>
              <a:t> proses)</a:t>
            </a:r>
            <a:r>
              <a:rPr lang="id-ID" altLang="id-ID" sz="2100" dirty="0"/>
              <a:t> </a:t>
            </a:r>
            <a:r>
              <a:rPr lang="id-ID" altLang="id-ID" sz="2100" dirty="0">
                <a:sym typeface="Wingdings" panose="05000000000000000000" pitchFamily="2" charset="2"/>
              </a:rPr>
              <a:t> </a:t>
            </a:r>
            <a:endParaRPr lang="id-ID" altLang="id-ID" sz="21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485" y="2305050"/>
            <a:ext cx="1257300" cy="93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178" y="4221088"/>
            <a:ext cx="112395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578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127238"/>
            <a:ext cx="7668344" cy="1069514"/>
          </a:xfrm>
        </p:spPr>
        <p:txBody>
          <a:bodyPr/>
          <a:lstStyle/>
          <a:p>
            <a:r>
              <a:rPr lang="id-ID" altLang="id-ID" dirty="0"/>
              <a:t>Metode-metode Non-Komputer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979712" y="1700808"/>
            <a:ext cx="6717432" cy="414786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Tujuan</a:t>
            </a:r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mengekspresikan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deskripsi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 ide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desain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mendapatkan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opini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yang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cepat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murah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pada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system</a:t>
            </a:r>
            <a:endParaRPr lang="id-ID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endParaRPr lang="id-ID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fontAlgn="auto">
              <a:spcAft>
                <a:spcPts val="0"/>
              </a:spcAft>
              <a:defRPr/>
            </a:pPr>
            <a:r>
              <a:rPr lang="en-US" sz="2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Deskripsi</a:t>
            </a:r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Design:</a:t>
            </a:r>
          </a:p>
          <a:p>
            <a:pPr fontAlgn="auto">
              <a:spcAft>
                <a:spcPts val="0"/>
              </a:spcAft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Sebuah desain sistem digambarkan secara tekstual</a:t>
            </a:r>
          </a:p>
          <a:p>
            <a:pPr lvl="2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Kelemahan yang nyata adalah seberapa 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2" indent="0" fontAlgn="auto">
              <a:spcAft>
                <a:spcPts val="0"/>
              </a:spcAft>
              <a:buNone/>
              <a:defRPr/>
            </a:pP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jauh dari sistem yang sebenarnya</a:t>
            </a:r>
          </a:p>
          <a:p>
            <a:pPr lvl="2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Tidak bisa melakukan penggambaran 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0" lvl="2" indent="0" fontAlgn="auto">
              <a:spcAft>
                <a:spcPts val="0"/>
              </a:spcAft>
              <a:buNone/>
              <a:defRPr/>
            </a:pP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visual aspek dari interface dengan baik</a:t>
            </a:r>
          </a:p>
        </p:txBody>
      </p:sp>
    </p:spTree>
    <p:extLst>
      <p:ext uri="{BB962C8B-B14F-4D97-AF65-F5344CB8AC3E}">
        <p14:creationId xmlns:p14="http://schemas.microsoft.com/office/powerpoint/2010/main" val="1851944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127238"/>
            <a:ext cx="7668344" cy="1069514"/>
          </a:xfrm>
        </p:spPr>
        <p:txBody>
          <a:bodyPr/>
          <a:lstStyle/>
          <a:p>
            <a:r>
              <a:rPr lang="id-ID" altLang="id-ID" dirty="0"/>
              <a:t>Metode-metode Non-Komputer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043608" y="1844824"/>
            <a:ext cx="7344816" cy="414786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Sketsa</a:t>
            </a:r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Model </a:t>
            </a:r>
            <a:r>
              <a:rPr lang="en-US" sz="2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skala</a:t>
            </a:r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utuh</a:t>
            </a:r>
            <a:r>
              <a:rPr lang="id-ID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(Mock-ups)</a:t>
            </a: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Penggambaran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interface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berbasis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kertas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/manual</a:t>
            </a:r>
            <a:endParaRPr lang="id-ID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Baik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untuk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mevisualisasikan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ide yang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muncul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secara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manual</a:t>
            </a:r>
            <a:endParaRPr lang="id-ID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Terfokus pada orang-orang yang berada pada 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gagasan desain tingkat tinggi</a:t>
            </a: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Tidak terlalu baik untuk menguraikan rancangan beralur dan detail</a:t>
            </a: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Cepat dan murah 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sangat membantu untuk 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menimbulkan umpan balik dari user</a:t>
            </a:r>
          </a:p>
        </p:txBody>
      </p:sp>
    </p:spTree>
    <p:extLst>
      <p:ext uri="{BB962C8B-B14F-4D97-AF65-F5344CB8AC3E}">
        <p14:creationId xmlns:p14="http://schemas.microsoft.com/office/powerpoint/2010/main" val="24030461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127238"/>
            <a:ext cx="7668344" cy="1069514"/>
          </a:xfrm>
        </p:spPr>
        <p:txBody>
          <a:bodyPr/>
          <a:lstStyle/>
          <a:p>
            <a:r>
              <a:rPr lang="id-ID" altLang="id-ID" dirty="0"/>
              <a:t>Metode-metode Non-Komputer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259632" y="1844824"/>
            <a:ext cx="6861448" cy="4147865"/>
          </a:xfrm>
        </p:spPr>
        <p:txBody>
          <a:bodyPr/>
          <a:lstStyle/>
          <a:p>
            <a:r>
              <a:rPr lang="id-ID" altLang="id-ID" sz="2100" b="1" dirty="0"/>
              <a:t>Gambaran Cerita/Storyboard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Simulasi pensil dan kertas atau panduan dari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tampilan sistem dan kegunaannya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id-ID" altLang="id-ID" sz="2100" dirty="0"/>
              <a:t>Menggunakan urutan dari diagram-diagram </a:t>
            </a:r>
            <a:endParaRPr lang="en-US" altLang="id-ID" sz="2100" dirty="0"/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atau gambar-gambar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Menunjukkan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tampilan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utama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Cepat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mudah</a:t>
            </a:r>
            <a:endParaRPr lang="id-ID" altLang="id-ID" sz="2100" dirty="0"/>
          </a:p>
          <a:p>
            <a:pPr lvl="1"/>
            <a:endParaRPr lang="id-ID" altLang="id-ID" sz="2100" dirty="0"/>
          </a:p>
          <a:p>
            <a:r>
              <a:rPr lang="id-ID" altLang="id-ID" sz="2100" dirty="0"/>
              <a:t>Contoh :</a:t>
            </a:r>
          </a:p>
        </p:txBody>
      </p:sp>
    </p:spTree>
    <p:extLst>
      <p:ext uri="{BB962C8B-B14F-4D97-AF65-F5344CB8AC3E}">
        <p14:creationId xmlns:p14="http://schemas.microsoft.com/office/powerpoint/2010/main" val="16387952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127238"/>
            <a:ext cx="7740352" cy="1069514"/>
          </a:xfrm>
        </p:spPr>
        <p:txBody>
          <a:bodyPr/>
          <a:lstStyle/>
          <a:p>
            <a:r>
              <a:rPr lang="id-ID" altLang="id-ID" dirty="0"/>
              <a:t>Metode-metode Non-Komputer</a:t>
            </a:r>
            <a:endParaRPr lang="ko-KR" altLang="en-US" dirty="0"/>
          </a:p>
        </p:txBody>
      </p:sp>
      <p:pic>
        <p:nvPicPr>
          <p:cNvPr id="5" name="Picture 4" descr="Image result for contoh storyboard aplika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053373"/>
            <a:ext cx="5730766" cy="5730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525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127238"/>
            <a:ext cx="7668344" cy="1069514"/>
          </a:xfrm>
        </p:spPr>
        <p:txBody>
          <a:bodyPr/>
          <a:lstStyle/>
          <a:p>
            <a:r>
              <a:rPr lang="id-ID" altLang="id-ID" dirty="0"/>
              <a:t>Metode-metode Non-Komputer</a:t>
            </a:r>
            <a:endParaRPr lang="ko-KR" altLang="en-US" dirty="0"/>
          </a:p>
        </p:txBody>
      </p:sp>
      <p:pic>
        <p:nvPicPr>
          <p:cNvPr id="6" name="Picture 6" descr="http://1.bp.blogspot.com/-Z82l7yMcAOg/VkTL5WALLzI/AAAAAAAAEDk/KoxgEuEBOm8/s400/contoh%2Bstoryboard%2Baplikasi%2B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39" y="1340768"/>
            <a:ext cx="7362255" cy="4968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4673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127238"/>
            <a:ext cx="7668344" cy="1069514"/>
          </a:xfrm>
        </p:spPr>
        <p:txBody>
          <a:bodyPr/>
          <a:lstStyle/>
          <a:p>
            <a:r>
              <a:rPr lang="id-ID" altLang="id-ID" dirty="0"/>
              <a:t>Metode-metode Non-Komputer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187624" y="1844824"/>
            <a:ext cx="7128792" cy="414786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Skenario</a:t>
            </a: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Kegunaan hipotesis atau situasi fiksi</a:t>
            </a: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Biasanya melibatkan beberapa orang, peristiwa, situasi, dan lingkungan</a:t>
            </a: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Menyediakan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konteks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operasi</a:t>
            </a:r>
            <a:endParaRPr lang="id-ID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Lebih banyak dalam bentuk cerita, tapi juga 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dapat berupa sketsa atau bahkan video</a:t>
            </a:r>
          </a:p>
        </p:txBody>
      </p:sp>
    </p:spTree>
    <p:extLst>
      <p:ext uri="{BB962C8B-B14F-4D97-AF65-F5344CB8AC3E}">
        <p14:creationId xmlns:p14="http://schemas.microsoft.com/office/powerpoint/2010/main" val="1744044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03648" y="127238"/>
            <a:ext cx="7740352" cy="1069514"/>
          </a:xfrm>
        </p:spPr>
        <p:txBody>
          <a:bodyPr/>
          <a:lstStyle/>
          <a:p>
            <a:r>
              <a:rPr lang="id-ID" altLang="id-ID" dirty="0"/>
              <a:t>Metode-metode Non-Komputer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259632" y="1844824"/>
            <a:ext cx="6861448" cy="414786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Utilitas</a:t>
            </a:r>
            <a:r>
              <a:rPr lang="en-US" sz="2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Skenario</a:t>
            </a:r>
            <a:endParaRPr lang="id-ID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Menjanjikan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menarik</a:t>
            </a:r>
            <a:endParaRPr lang="id-ID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Memperbolehkan perancang untuk melihat </a:t>
            </a:r>
            <a:endParaRPr lang="en-US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 fontAlgn="auto">
              <a:spcAft>
                <a:spcPts val="0"/>
              </a:spcAft>
              <a:buNone/>
              <a:defRPr/>
            </a:pP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masalah dari sudut pandang orang lain</a:t>
            </a: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Memfasilitasi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tanggapan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dan</a:t>
            </a:r>
            <a:r>
              <a:rPr lang="en-US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1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opini</a:t>
            </a:r>
            <a:endParaRPr lang="id-ID" sz="21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1" fontAlgn="auto">
              <a:spcAft>
                <a:spcPts val="0"/>
              </a:spcAft>
              <a:buFont typeface="Courier New" panose="02070309020205020404" pitchFamily="49" charset="0"/>
              <a:buChar char="o"/>
              <a:defRPr/>
            </a:pPr>
            <a:r>
              <a:rPr lang="id-ID" sz="2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Dapat menjadi sangat modern dan kreatif</a:t>
            </a:r>
          </a:p>
        </p:txBody>
      </p:sp>
    </p:spTree>
    <p:extLst>
      <p:ext uri="{BB962C8B-B14F-4D97-AF65-F5344CB8AC3E}">
        <p14:creationId xmlns:p14="http://schemas.microsoft.com/office/powerpoint/2010/main" val="6142905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0" y="332656"/>
            <a:ext cx="6861448" cy="414786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Contoh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skenario</a:t>
            </a:r>
            <a:endParaRPr lang="id-ID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5" name="Picture 2" descr="Image result for skenari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88640"/>
            <a:ext cx="5020480" cy="6511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75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0" y="332656"/>
            <a:ext cx="6861448" cy="4147865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Contoh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0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skenario</a:t>
            </a:r>
            <a:endParaRPr lang="id-ID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Picture 4" descr="Image result for skenario aplika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96788"/>
            <a:ext cx="7718187" cy="350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8119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75656" y="127238"/>
            <a:ext cx="7668344" cy="1069514"/>
          </a:xfrm>
        </p:spPr>
        <p:txBody>
          <a:bodyPr/>
          <a:lstStyle/>
          <a:p>
            <a:r>
              <a:rPr lang="id-ID" altLang="id-ID" dirty="0"/>
              <a:t>Metode-metode Non-Komputer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1259632" y="1844824"/>
            <a:ext cx="7200800" cy="4147865"/>
          </a:xfrm>
        </p:spPr>
        <p:txBody>
          <a:bodyPr/>
          <a:lstStyle/>
          <a:p>
            <a:r>
              <a:rPr lang="en-US" altLang="id-ID" sz="2100" b="1" dirty="0"/>
              <a:t>Teknik-Teknik Lain</a:t>
            </a:r>
            <a:endParaRPr lang="en-US" altLang="id-ID" sz="2100" dirty="0"/>
          </a:p>
          <a:p>
            <a:r>
              <a:rPr lang="en-US" altLang="id-ID" sz="2100" b="1" dirty="0"/>
              <a:t>Tutorial </a:t>
            </a:r>
            <a:r>
              <a:rPr lang="en-US" altLang="id-ID" sz="2100" b="1" dirty="0" err="1"/>
              <a:t>dan</a:t>
            </a:r>
            <a:r>
              <a:rPr lang="en-US" altLang="id-ID" sz="2100" b="1" dirty="0"/>
              <a:t> </a:t>
            </a:r>
            <a:r>
              <a:rPr lang="en-US" altLang="id-ID" sz="2100" b="1" dirty="0" err="1"/>
              <a:t>Buku</a:t>
            </a:r>
            <a:r>
              <a:rPr lang="en-US" altLang="id-ID" sz="2100" b="1" dirty="0"/>
              <a:t> </a:t>
            </a:r>
            <a:r>
              <a:rPr lang="en-US" altLang="id-ID" sz="2100" b="1" dirty="0" err="1"/>
              <a:t>Petunjuk</a:t>
            </a:r>
            <a:endParaRPr lang="id-ID" altLang="id-ID" sz="2100" dirty="0"/>
          </a:p>
          <a:p>
            <a:pPr lvl="2">
              <a:buFont typeface="Courier New" panose="02070309020205020404" pitchFamily="49" charset="0"/>
              <a:buChar char="o"/>
            </a:pPr>
            <a:r>
              <a:rPr lang="id-ID" altLang="id-ID" sz="2100" dirty="0"/>
              <a:t>Boleh jadi dituliskan di awal untuk </a:t>
            </a:r>
            <a:endParaRPr lang="en-US" altLang="id-ID" sz="2100" dirty="0"/>
          </a:p>
          <a:p>
            <a:pPr marL="914400" lvl="2" indent="0">
              <a:buNone/>
            </a:pPr>
            <a:r>
              <a:rPr lang="en-US" altLang="id-ID" sz="2100" dirty="0"/>
              <a:t>  </a:t>
            </a:r>
            <a:r>
              <a:rPr lang="id-ID" altLang="id-ID" sz="2100" dirty="0"/>
              <a:t>menjelaskan fungsinya.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id-ID" altLang="id-ID" sz="2100" dirty="0"/>
              <a:t>Membuat perencana/desainer lebih tegas </a:t>
            </a:r>
            <a:endParaRPr lang="en-US" altLang="id-ID" sz="2100" dirty="0"/>
          </a:p>
          <a:p>
            <a:pPr marL="914400" lvl="2" indent="0">
              <a:buNone/>
            </a:pPr>
            <a:r>
              <a:rPr lang="en-US" altLang="id-ID" sz="2100" dirty="0"/>
              <a:t>  </a:t>
            </a:r>
            <a:r>
              <a:rPr lang="id-ID" altLang="id-ID" sz="2100" dirty="0"/>
              <a:t>dalam mengambil keputusan-keputusannya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id-ID" altLang="id-ID" sz="2100" dirty="0"/>
              <a:t>Ditulis di atas kertas akan menjadi lebih </a:t>
            </a:r>
            <a:endParaRPr lang="en-US" altLang="id-ID" sz="2100" dirty="0"/>
          </a:p>
          <a:p>
            <a:pPr marL="914400" lvl="2" indent="0">
              <a:buNone/>
            </a:pPr>
            <a:r>
              <a:rPr lang="en-US" altLang="id-ID" sz="2100" dirty="0"/>
              <a:t>   </a:t>
            </a:r>
            <a:r>
              <a:rPr lang="id-ID" altLang="id-ID" sz="2100" dirty="0"/>
              <a:t>bermanfaat</a:t>
            </a:r>
          </a:p>
        </p:txBody>
      </p:sp>
    </p:spTree>
    <p:extLst>
      <p:ext uri="{BB962C8B-B14F-4D97-AF65-F5344CB8AC3E}">
        <p14:creationId xmlns:p14="http://schemas.microsoft.com/office/powerpoint/2010/main" val="3538107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619672" y="127238"/>
            <a:ext cx="7524328" cy="1069514"/>
          </a:xfrm>
        </p:spPr>
        <p:txBody>
          <a:bodyPr/>
          <a:lstStyle/>
          <a:p>
            <a:r>
              <a:rPr lang="id-ID" altLang="id-ID" dirty="0"/>
              <a:t>Metode-metode Komputer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755576" y="1844824"/>
            <a:ext cx="7704856" cy="4147865"/>
          </a:xfrm>
        </p:spPr>
        <p:txBody>
          <a:bodyPr/>
          <a:lstStyle/>
          <a:p>
            <a:r>
              <a:rPr lang="en-US" altLang="id-ID" sz="2100" dirty="0" err="1"/>
              <a:t>Simulasi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dari</a:t>
            </a:r>
            <a:r>
              <a:rPr lang="en-US" altLang="id-ID" sz="2100" dirty="0"/>
              <a:t> </a:t>
            </a:r>
            <a:r>
              <a:rPr lang="en-US" altLang="id-ID" sz="2100" dirty="0" err="1"/>
              <a:t>fungsi</a:t>
            </a:r>
            <a:r>
              <a:rPr lang="en-US" altLang="id-ID" sz="2100" dirty="0"/>
              <a:t> </a:t>
            </a:r>
            <a:r>
              <a:rPr lang="en-US" altLang="id-ID" sz="2100" dirty="0" err="1"/>
              <a:t>sistem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Biasanya</a:t>
            </a:r>
            <a:r>
              <a:rPr lang="en-US" altLang="id-ID" sz="2100" dirty="0"/>
              <a:t> </a:t>
            </a:r>
            <a:r>
              <a:rPr lang="en-US" altLang="id-ID" sz="2100" dirty="0" err="1"/>
              <a:t>hanya</a:t>
            </a:r>
            <a:r>
              <a:rPr lang="en-US" altLang="id-ID" sz="2100" dirty="0"/>
              <a:t> </a:t>
            </a:r>
            <a:r>
              <a:rPr lang="en-US" altLang="id-ID" sz="2100" dirty="0" err="1"/>
              <a:t>beberapa</a:t>
            </a:r>
            <a:r>
              <a:rPr lang="en-US" altLang="id-ID" sz="2100" dirty="0"/>
              <a:t> </a:t>
            </a:r>
            <a:r>
              <a:rPr lang="en-US" altLang="id-ID" sz="2100" dirty="0" err="1"/>
              <a:t>fitur-fitur</a:t>
            </a:r>
            <a:r>
              <a:rPr lang="en-US" altLang="id-ID" sz="2100" dirty="0"/>
              <a:t> </a:t>
            </a:r>
            <a:r>
              <a:rPr lang="en-US" altLang="id-ID" sz="2100" dirty="0" err="1"/>
              <a:t>atau</a:t>
            </a:r>
            <a:r>
              <a:rPr lang="en-US" altLang="id-ID" sz="2100" dirty="0"/>
              <a:t> </a:t>
            </a:r>
            <a:r>
              <a:rPr lang="en-US" altLang="id-ID" sz="2100" dirty="0" err="1"/>
              <a:t>aspek-aspek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Dapat</a:t>
            </a:r>
            <a:r>
              <a:rPr lang="en-US" altLang="id-ID" sz="2100" dirty="0"/>
              <a:t> </a:t>
            </a:r>
            <a:r>
              <a:rPr lang="en-US" altLang="id-ID" sz="2100" dirty="0" err="1"/>
              <a:t>fokus</a:t>
            </a:r>
            <a:r>
              <a:rPr lang="en-US" altLang="id-ID" sz="2100" dirty="0"/>
              <a:t> </a:t>
            </a:r>
            <a:r>
              <a:rPr lang="en-US" altLang="id-ID" sz="2100" dirty="0" err="1"/>
              <a:t>dalam</a:t>
            </a:r>
            <a:r>
              <a:rPr lang="en-US" altLang="id-ID" sz="2100" dirty="0"/>
              <a:t> </a:t>
            </a:r>
            <a:r>
              <a:rPr lang="en-US" altLang="id-ID" sz="2100" dirty="0" err="1"/>
              <a:t>beberapa</a:t>
            </a:r>
            <a:r>
              <a:rPr lang="en-US" altLang="id-ID" sz="2100" dirty="0"/>
              <a:t> detail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dirty="0" err="1"/>
              <a:t>Umumnya</a:t>
            </a:r>
            <a:r>
              <a:rPr lang="en-US" altLang="id-ID" sz="2100" dirty="0"/>
              <a:t> </a:t>
            </a:r>
            <a:r>
              <a:rPr lang="en-US" altLang="id-ID" sz="2100" dirty="0" err="1"/>
              <a:t>menarik</a:t>
            </a:r>
            <a:endParaRPr lang="id-ID" altLang="id-ID" sz="210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altLang="id-ID" sz="2100" b="1" dirty="0" err="1"/>
              <a:t>Bahaya</a:t>
            </a:r>
            <a:r>
              <a:rPr lang="en-US" altLang="id-ID" sz="2100" dirty="0"/>
              <a:t>: </a:t>
            </a:r>
            <a:r>
              <a:rPr lang="en-US" altLang="id-ID" sz="2100" dirty="0" err="1"/>
              <a:t>kebanyakan</a:t>
            </a:r>
            <a:r>
              <a:rPr lang="en-US" altLang="id-ID" sz="2100" dirty="0"/>
              <a:t> user </a:t>
            </a:r>
            <a:r>
              <a:rPr lang="en-US" altLang="id-ID" sz="2100" dirty="0" err="1"/>
              <a:t>enggan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untuk</a:t>
            </a:r>
            <a:r>
              <a:rPr lang="en-US" altLang="id-ID" sz="2100" dirty="0"/>
              <a:t> </a:t>
            </a:r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en-US" altLang="id-ID" sz="2100" dirty="0" err="1"/>
              <a:t>memberikan</a:t>
            </a:r>
            <a:r>
              <a:rPr lang="en-US" altLang="id-ID" sz="2100" dirty="0"/>
              <a:t> saran </a:t>
            </a:r>
            <a:r>
              <a:rPr lang="en-US" altLang="id-ID" sz="2100" dirty="0" err="1"/>
              <a:t>perubahan</a:t>
            </a:r>
            <a:r>
              <a:rPr lang="en-US" altLang="id-ID" sz="2100" dirty="0"/>
              <a:t> </a:t>
            </a:r>
            <a:r>
              <a:rPr lang="en-US" altLang="id-ID" sz="2100" dirty="0" err="1"/>
              <a:t>pada</a:t>
            </a:r>
            <a:r>
              <a:rPr lang="en-US" altLang="id-ID" sz="2100" dirty="0"/>
              <a:t> model </a:t>
            </a:r>
            <a:r>
              <a:rPr lang="en-US" altLang="id-ID" sz="2100" dirty="0" err="1"/>
              <a:t>ketika</a:t>
            </a:r>
            <a:r>
              <a:rPr lang="en-US" altLang="id-ID" sz="2100" dirty="0"/>
              <a:t> </a:t>
            </a:r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en-US" altLang="id-ID" sz="2100" dirty="0" err="1"/>
              <a:t>mereka</a:t>
            </a:r>
            <a:r>
              <a:rPr lang="en-US" altLang="id-ID" sz="2100" dirty="0"/>
              <a:t> </a:t>
            </a:r>
            <a:r>
              <a:rPr lang="en-US" altLang="id-ID" sz="2100" dirty="0" err="1"/>
              <a:t>lihat</a:t>
            </a:r>
            <a:r>
              <a:rPr lang="en-US" altLang="id-ID" sz="2100" dirty="0"/>
              <a:t> prototype yang </a:t>
            </a:r>
            <a:r>
              <a:rPr lang="en-US" altLang="id-ID" sz="2100" dirty="0" err="1"/>
              <a:t>dibuat</a:t>
            </a:r>
            <a:r>
              <a:rPr lang="en-US" altLang="id-ID" sz="2100" dirty="0"/>
              <a:t> </a:t>
            </a:r>
            <a:r>
              <a:rPr lang="en-US" altLang="id-ID" sz="2100" dirty="0" err="1"/>
              <a:t>sudah</a:t>
            </a:r>
            <a:r>
              <a:rPr lang="en-US" altLang="id-ID" sz="2100" dirty="0"/>
              <a:t> </a:t>
            </a:r>
            <a:r>
              <a:rPr lang="en-US" altLang="id-ID" sz="2100" dirty="0" err="1"/>
              <a:t>sesuai</a:t>
            </a:r>
            <a:r>
              <a:rPr lang="en-US" altLang="id-ID" sz="2100" dirty="0"/>
              <a:t> </a:t>
            </a:r>
          </a:p>
          <a:p>
            <a:pPr marL="457200" lvl="1" indent="0">
              <a:buNone/>
            </a:pPr>
            <a:r>
              <a:rPr lang="en-US" altLang="id-ID" sz="2100" dirty="0"/>
              <a:t>   </a:t>
            </a:r>
            <a:r>
              <a:rPr lang="en-US" altLang="id-ID" sz="2100" dirty="0" err="1"/>
              <a:t>dengan</a:t>
            </a:r>
            <a:r>
              <a:rPr lang="en-US" altLang="id-ID" sz="2100" dirty="0"/>
              <a:t> yang </a:t>
            </a:r>
            <a:r>
              <a:rPr lang="en-US" altLang="id-ID" sz="2100" dirty="0" err="1"/>
              <a:t>diharapkan</a:t>
            </a:r>
            <a:r>
              <a:rPr lang="en-US" altLang="id-ID" sz="2100" dirty="0"/>
              <a:t>.</a:t>
            </a:r>
            <a:endParaRPr lang="id-ID" altLang="id-ID" sz="2100" dirty="0"/>
          </a:p>
        </p:txBody>
      </p:sp>
    </p:spTree>
    <p:extLst>
      <p:ext uri="{BB962C8B-B14F-4D97-AF65-F5344CB8AC3E}">
        <p14:creationId xmlns:p14="http://schemas.microsoft.com/office/powerpoint/2010/main" val="30275938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587620276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596743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061230812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3499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406907757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49853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442135186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07757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602952827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710994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031456247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15740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081850540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544755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74912468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8189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970195319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39708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22883319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862063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336182737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69090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58417149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414010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660779859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14919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436730915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41137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474961237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583694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030780506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372749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171595733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247719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958634658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269652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709977168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960218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814050979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780569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1615932681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573747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29199777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03542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224556341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373235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054923238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2750206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78562950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892860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617141143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95953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094329360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248539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399854088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713418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21351961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3734965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id-ID" sz="2000" b="1" dirty="0">
                <a:solidFill>
                  <a:srgbClr val="FF0000"/>
                </a:solidFill>
              </a:rPr>
              <a:t>8. Low VS high-fidelity prototypes</a:t>
            </a:r>
            <a:endParaRPr lang="en-US" sz="2000" b="1" dirty="0">
              <a:solidFill>
                <a:srgbClr val="FF0000"/>
              </a:solidFill>
            </a:endParaRP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2000" dirty="0"/>
              <a:t>Fidelity mengacu pada tingkat kerincian dengan produk akhir</a:t>
            </a:r>
            <a:endParaRPr lang="en-US" sz="200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2000" dirty="0"/>
              <a:t>Low-fidelity prototype tidak terlalu rinci</a:t>
            </a:r>
            <a:endParaRPr lang="en-US" sz="2000" dirty="0"/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2000" dirty="0"/>
              <a:t>High fidelity prototype seperti produk akhir</a:t>
            </a:r>
          </a:p>
        </p:txBody>
      </p:sp>
    </p:spTree>
    <p:extLst>
      <p:ext uri="{BB962C8B-B14F-4D97-AF65-F5344CB8AC3E}">
        <p14:creationId xmlns:p14="http://schemas.microsoft.com/office/powerpoint/2010/main" val="227577167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051720" y="1844824"/>
            <a:ext cx="6645424" cy="414786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FF0000"/>
                </a:solidFill>
              </a:rPr>
              <a:t>9. Scenario-based </a:t>
            </a:r>
            <a:r>
              <a:rPr lang="id-ID" sz="2000" b="1" dirty="0">
                <a:solidFill>
                  <a:srgbClr val="FF0000"/>
                </a:solidFill>
              </a:rPr>
              <a:t>prototypes</a:t>
            </a:r>
            <a:endParaRPr lang="en-US" sz="2000" b="1" dirty="0">
              <a:solidFill>
                <a:srgbClr val="FF0000"/>
              </a:solidFill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dirty="0"/>
              <a:t>Mengurangi level fungsionalitas dan jumlah fitur</a:t>
            </a:r>
            <a:endParaRPr lang="en-US" sz="18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dirty="0"/>
              <a:t>Sangat mudah untuk dirancang dan diimplementasikan</a:t>
            </a:r>
            <a:endParaRPr lang="en-US" sz="18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dirty="0"/>
              <a:t>Hanya mampu untuk mensimulasikan </a:t>
            </a:r>
            <a:r>
              <a:rPr lang="en-US" sz="1800" dirty="0"/>
              <a:t>G</a:t>
            </a:r>
            <a:r>
              <a:rPr lang="id-ID" sz="1800" dirty="0"/>
              <a:t>UI sepanjang 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    </a:t>
            </a:r>
            <a:r>
              <a:rPr lang="id-ID" sz="1800" dirty="0"/>
              <a:t>pengujian pengguna mengikuti rencana pengujian 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    </a:t>
            </a:r>
            <a:r>
              <a:rPr lang="id-ID" sz="1800" dirty="0"/>
              <a:t>sebelumnya.</a:t>
            </a:r>
            <a:endParaRPr lang="en-US" sz="18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dirty="0"/>
              <a:t>Berukuran kecil, dapat diubah dan ditest berulang-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     </a:t>
            </a:r>
            <a:r>
              <a:rPr lang="id-ID" sz="1800" dirty="0"/>
              <a:t>ulang.</a:t>
            </a:r>
            <a:endParaRPr lang="en-US" sz="18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id-ID" sz="1800" dirty="0"/>
              <a:t>Dapat dikembangkan menggunakan satu atau </a:t>
            </a:r>
            <a:endParaRPr lang="en-US" sz="1800" dirty="0"/>
          </a:p>
          <a:p>
            <a:pPr>
              <a:spcBef>
                <a:spcPts val="0"/>
              </a:spcBef>
            </a:pPr>
            <a:r>
              <a:rPr lang="en-US" sz="1800" dirty="0"/>
              <a:t>    </a:t>
            </a:r>
            <a:r>
              <a:rPr lang="id-ID" sz="1800" dirty="0"/>
              <a:t>beberapa skenario tugas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70668508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051720" y="1844824"/>
            <a:ext cx="6645424" cy="414786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FF0000"/>
                </a:solidFill>
              </a:rPr>
              <a:t>10. Major P</a:t>
            </a:r>
            <a:r>
              <a:rPr lang="id-ID" sz="2000" b="1" dirty="0">
                <a:solidFill>
                  <a:srgbClr val="FF0000"/>
                </a:solidFill>
              </a:rPr>
              <a:t>rototypes</a:t>
            </a:r>
            <a:endParaRPr lang="en-US" sz="2000" b="1" dirty="0">
              <a:solidFill>
                <a:srgbClr val="FF0000"/>
              </a:solidFill>
            </a:endParaRPr>
          </a:p>
          <a:p>
            <a:pPr>
              <a:spcBef>
                <a:spcPts val="0"/>
              </a:spcBef>
            </a:pPr>
            <a:endParaRPr lang="en-US" sz="1800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955442555"/>
              </p:ext>
            </p:extLst>
          </p:nvPr>
        </p:nvGraphicFramePr>
        <p:xfrm>
          <a:off x="2575181" y="1628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73153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968463934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3042256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3466925952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615424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0"/>
            <p:extLst>
              <p:ext uri="{D42A27DB-BD31-4B8C-83A1-F6EECF244321}">
                <p14:modId xmlns:p14="http://schemas.microsoft.com/office/powerpoint/2010/main" val="421018735"/>
              </p:ext>
            </p:extLst>
          </p:nvPr>
        </p:nvGraphicFramePr>
        <p:xfrm>
          <a:off x="2133600" y="1844675"/>
          <a:ext cx="6564313" cy="41481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906984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/>
              <a:t>Terminologi</a:t>
            </a:r>
            <a:r>
              <a:rPr lang="en-US" altLang="ko-KR" dirty="0"/>
              <a:t> Prototype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051720" y="1844824"/>
            <a:ext cx="6645424" cy="4147865"/>
          </a:xfrm>
        </p:spPr>
        <p:txBody>
          <a:bodyPr/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sz="2000" b="1" dirty="0">
                <a:solidFill>
                  <a:srgbClr val="FF0000"/>
                </a:solidFill>
              </a:rPr>
              <a:t>11. Paper Prototyping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Teknik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memanfaatkan</a:t>
            </a:r>
            <a:r>
              <a:rPr lang="en-US" sz="1800" dirty="0"/>
              <a:t> </a:t>
            </a:r>
            <a:r>
              <a:rPr lang="en-US" sz="1800" dirty="0" err="1"/>
              <a:t>materi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peralatan</a:t>
            </a:r>
            <a:r>
              <a:rPr lang="en-US" sz="1800" dirty="0"/>
              <a:t>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    </a:t>
            </a:r>
            <a:r>
              <a:rPr lang="en-US" sz="1800" dirty="0" err="1"/>
              <a:t>sederhana</a:t>
            </a:r>
            <a:r>
              <a:rPr lang="en-US" sz="1800" dirty="0"/>
              <a:t> (</a:t>
            </a:r>
            <a:r>
              <a:rPr lang="en-US" sz="1800" dirty="0" err="1"/>
              <a:t>kertas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pensil</a:t>
            </a:r>
            <a:r>
              <a:rPr lang="en-US" sz="1800" dirty="0"/>
              <a:t>)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membuat</a:t>
            </a:r>
            <a:r>
              <a:rPr lang="en-US" sz="1800" dirty="0"/>
              <a:t>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    </a:t>
            </a:r>
            <a:r>
              <a:rPr lang="en-US" sz="1800" dirty="0" err="1"/>
              <a:t>antarmuka</a:t>
            </a:r>
            <a:r>
              <a:rPr lang="en-US" sz="1800" dirty="0"/>
              <a:t> </a:t>
            </a:r>
            <a:r>
              <a:rPr lang="en-US" sz="1800" dirty="0" err="1"/>
              <a:t>sistem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kertas</a:t>
            </a:r>
            <a:endParaRPr lang="en-US" sz="18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Model </a:t>
            </a:r>
            <a:r>
              <a:rPr lang="en-US" sz="1800" dirty="0" err="1"/>
              <a:t>prototipe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merupakan</a:t>
            </a:r>
            <a:r>
              <a:rPr lang="en-US" sz="1800" dirty="0"/>
              <a:t> </a:t>
            </a:r>
            <a:r>
              <a:rPr lang="en-US" sz="1800" dirty="0" err="1"/>
              <a:t>salah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yang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    </a:t>
            </a:r>
            <a:r>
              <a:rPr lang="en-US" sz="1800" dirty="0" err="1"/>
              <a:t>efektif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berguna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mengevaluasi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    </a:t>
            </a:r>
            <a:r>
              <a:rPr lang="en-US" sz="1800" dirty="0" err="1"/>
              <a:t>peng-interasi</a:t>
            </a:r>
            <a:r>
              <a:rPr lang="en-US" sz="1800" dirty="0"/>
              <a:t> </a:t>
            </a:r>
            <a:r>
              <a:rPr lang="en-US" sz="1800" dirty="0" err="1"/>
              <a:t>perancangan</a:t>
            </a:r>
            <a:r>
              <a:rPr lang="en-US" sz="1800" dirty="0"/>
              <a:t> </a:t>
            </a:r>
            <a:r>
              <a:rPr lang="en-US" sz="1800" dirty="0" err="1"/>
              <a:t>sebelum</a:t>
            </a:r>
            <a:r>
              <a:rPr lang="en-US" sz="1800" dirty="0"/>
              <a:t> </a:t>
            </a:r>
            <a:r>
              <a:rPr lang="en-US" sz="1800" dirty="0" err="1"/>
              <a:t>tim</a:t>
            </a:r>
            <a:r>
              <a:rPr lang="en-US" sz="1800" dirty="0"/>
              <a:t> </a:t>
            </a:r>
            <a:r>
              <a:rPr lang="en-US" sz="1800" dirty="0" err="1"/>
              <a:t>memutuskan</a:t>
            </a:r>
            <a:r>
              <a:rPr lang="en-US" sz="1800" dirty="0"/>
              <a:t>   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   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mengimplementasikannya</a:t>
            </a:r>
            <a:endParaRPr lang="en-US" sz="1800" dirty="0"/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 err="1"/>
              <a:t>Elemen</a:t>
            </a:r>
            <a:r>
              <a:rPr lang="en-US" sz="1800" dirty="0"/>
              <a:t> </a:t>
            </a:r>
            <a:r>
              <a:rPr lang="en-US" sz="1800" dirty="0" err="1"/>
              <a:t>antarmuka</a:t>
            </a:r>
            <a:r>
              <a:rPr lang="en-US" sz="1800" dirty="0"/>
              <a:t> </a:t>
            </a:r>
            <a:r>
              <a:rPr lang="en-US" sz="1800" dirty="0" err="1"/>
              <a:t>seperti</a:t>
            </a:r>
            <a:r>
              <a:rPr lang="en-US" sz="1800" dirty="0"/>
              <a:t> menu, window, dialog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</a:p>
          <a:p>
            <a:pPr>
              <a:spcBef>
                <a:spcPts val="0"/>
              </a:spcBef>
            </a:pPr>
            <a:r>
              <a:rPr lang="en-US" sz="1800" dirty="0"/>
              <a:t>    icon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dibuat</a:t>
            </a:r>
            <a:r>
              <a:rPr lang="en-US" sz="1800" dirty="0"/>
              <a:t> </a:t>
            </a:r>
            <a:r>
              <a:rPr lang="en-US" sz="1800" dirty="0" err="1"/>
              <a:t>sketsanya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5496959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altLang="id-ID" dirty="0"/>
              <a:t>Fitur yang Baik</a:t>
            </a:r>
            <a:endParaRPr lang="ko-KR" alt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0"/>
          </p:nvPr>
        </p:nvSpPr>
        <p:spPr>
          <a:xfrm>
            <a:off x="2051720" y="1844824"/>
            <a:ext cx="6645424" cy="4147865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altLang="id-ID" sz="2000" dirty="0" err="1"/>
              <a:t>Mudah</a:t>
            </a:r>
            <a:r>
              <a:rPr lang="es-ES" altLang="id-ID" sz="2000" dirty="0"/>
              <a:t> </a:t>
            </a:r>
            <a:r>
              <a:rPr lang="es-ES" altLang="id-ID" sz="2000" dirty="0" err="1"/>
              <a:t>dikembangkan</a:t>
            </a:r>
            <a:r>
              <a:rPr lang="es-ES" altLang="id-ID" sz="2000" dirty="0"/>
              <a:t> dan </a:t>
            </a:r>
            <a:r>
              <a:rPr lang="es-ES" altLang="id-ID" sz="2000" dirty="0" err="1"/>
              <a:t>memodifikasi</a:t>
            </a:r>
            <a:r>
              <a:rPr lang="es-ES" altLang="id-ID" sz="2000" dirty="0"/>
              <a:t> layar.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id-ID" altLang="id-ID" sz="2000" dirty="0"/>
              <a:t>Mendukung jenis interface yang dikembangkan.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id-ID" altLang="id-ID" sz="2000" dirty="0"/>
              <a:t>Mendukung berbagai macam divasi Input/Output.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s-ES" altLang="id-ID" sz="2000" dirty="0" err="1"/>
              <a:t>Mudah</a:t>
            </a:r>
            <a:r>
              <a:rPr lang="es-ES" altLang="id-ID" sz="2000" dirty="0"/>
              <a:t> </a:t>
            </a:r>
            <a:r>
              <a:rPr lang="es-ES" altLang="id-ID" sz="2000" dirty="0" err="1"/>
              <a:t>untuk</a:t>
            </a:r>
            <a:r>
              <a:rPr lang="es-ES" altLang="id-ID" sz="2000" dirty="0"/>
              <a:t> </a:t>
            </a:r>
            <a:r>
              <a:rPr lang="es-ES" altLang="id-ID" sz="2000" dirty="0" err="1"/>
              <a:t>memodifikasi</a:t>
            </a:r>
            <a:r>
              <a:rPr lang="es-ES" altLang="id-ID" sz="2000" dirty="0"/>
              <a:t> dan </a:t>
            </a:r>
            <a:r>
              <a:rPr lang="es-ES" altLang="id-ID" sz="2000" dirty="0" err="1"/>
              <a:t>menghubungkan</a:t>
            </a:r>
            <a:r>
              <a:rPr lang="es-ES" altLang="id-ID" sz="2000" dirty="0"/>
              <a:t> layar.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id-ID" altLang="id-ID" sz="2000" dirty="0"/>
              <a:t>Mengijinkan memanggil prosedur eksternal dan </a:t>
            </a:r>
            <a:endParaRPr lang="en-US" altLang="id-ID" sz="2000" dirty="0"/>
          </a:p>
          <a:p>
            <a:r>
              <a:rPr lang="en-US" altLang="id-ID" sz="2000" dirty="0"/>
              <a:t>    </a:t>
            </a:r>
            <a:r>
              <a:rPr lang="id-ID" altLang="id-ID" sz="2000" dirty="0"/>
              <a:t>program.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id-ID" altLang="id-ID" sz="2000" dirty="0"/>
              <a:t>Mengijinkan mengimpor teks, grafik, media lain.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id-ID" altLang="id-ID" sz="2000" dirty="0"/>
              <a:t>Mudah untuk dipelajari dan digunakan.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id-ID" altLang="id-ID" sz="2000" dirty="0"/>
              <a:t>Dukungan yang baik dari vendor.</a:t>
            </a:r>
          </a:p>
        </p:txBody>
      </p:sp>
    </p:spTree>
    <p:extLst>
      <p:ext uri="{BB962C8B-B14F-4D97-AF65-F5344CB8AC3E}">
        <p14:creationId xmlns:p14="http://schemas.microsoft.com/office/powerpoint/2010/main" val="38913734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dirty="0" err="1"/>
              <a:t>Contoh</a:t>
            </a:r>
            <a:r>
              <a:rPr lang="en-US" altLang="id-ID" dirty="0"/>
              <a:t> prototype</a:t>
            </a:r>
            <a:endParaRPr lang="ko-KR" altLang="en-US" dirty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411" y="1429114"/>
            <a:ext cx="4073129" cy="2964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Content Placeholder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422" b="21301"/>
          <a:stretch>
            <a:fillRect/>
          </a:stretch>
        </p:blipFill>
        <p:spPr bwMode="auto">
          <a:xfrm>
            <a:off x="4084646" y="3297670"/>
            <a:ext cx="4204848" cy="2626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325762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dirty="0" err="1"/>
              <a:t>Contoh</a:t>
            </a:r>
            <a:r>
              <a:rPr lang="en-US" altLang="id-ID" dirty="0"/>
              <a:t> prototype</a:t>
            </a:r>
            <a:endParaRPr lang="ko-KR" altLang="en-US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426939"/>
            <a:ext cx="3861197" cy="266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63" b="27374"/>
          <a:stretch>
            <a:fillRect/>
          </a:stretch>
        </p:blipFill>
        <p:spPr bwMode="auto">
          <a:xfrm>
            <a:off x="3271008" y="4239867"/>
            <a:ext cx="4787504" cy="2372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214391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id-ID" dirty="0" err="1"/>
              <a:t>Consept</a:t>
            </a:r>
            <a:r>
              <a:rPr lang="en-US" altLang="id-ID" dirty="0"/>
              <a:t> prototyping</a:t>
            </a:r>
            <a:endParaRPr lang="ko-KR" altLang="en-US" dirty="0"/>
          </a:p>
        </p:txBody>
      </p:sp>
      <p:pic>
        <p:nvPicPr>
          <p:cNvPr id="6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41" t="32835" r="23933" b="19402"/>
          <a:stretch>
            <a:fillRect/>
          </a:stretch>
        </p:blipFill>
        <p:spPr bwMode="auto">
          <a:xfrm>
            <a:off x="755576" y="1484784"/>
            <a:ext cx="7977810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64688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</TotalTime>
  <Words>1343</Words>
  <Application>Microsoft Office PowerPoint</Application>
  <PresentationFormat>On-screen Show (4:3)</PresentationFormat>
  <Paragraphs>298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67" baseType="lpstr">
      <vt:lpstr>맑은 고딕</vt:lpstr>
      <vt:lpstr>Arial</vt:lpstr>
      <vt:lpstr>Calibri</vt:lpstr>
      <vt:lpstr>Courier New</vt:lpstr>
      <vt:lpstr>Wingdings</vt:lpstr>
      <vt:lpstr>Office Theme</vt:lpstr>
      <vt:lpstr>Custom Design</vt:lpstr>
      <vt:lpstr>PowerPoint Presentation</vt:lpstr>
      <vt:lpstr>Deskripsi Desain</vt:lpstr>
      <vt:lpstr>Deskripsi Desain</vt:lpstr>
      <vt:lpstr>UCD (User Centered Design)</vt:lpstr>
      <vt:lpstr>Karakteristik dalam proses  UCD</vt:lpstr>
      <vt:lpstr>Mengapa menggunakan  Prototype?</vt:lpstr>
      <vt:lpstr>Dimensi Prototipe</vt:lpstr>
      <vt:lpstr>Dimensi Prototipe</vt:lpstr>
      <vt:lpstr>Metode-Metode Rapid Prototyping</vt:lpstr>
      <vt:lpstr>Metode-metode Non-Komputer</vt:lpstr>
      <vt:lpstr>Metode-metode Non-Komputer</vt:lpstr>
      <vt:lpstr>Metode-metode Non-Komputer</vt:lpstr>
      <vt:lpstr>Metode-metode Non-Komputer</vt:lpstr>
      <vt:lpstr>Metode-metode Non-Komputer</vt:lpstr>
      <vt:lpstr>Metode-metode Non-Komputer</vt:lpstr>
      <vt:lpstr>Metode-metode Non-Komputer</vt:lpstr>
      <vt:lpstr>PowerPoint Presentation</vt:lpstr>
      <vt:lpstr>PowerPoint Presentation</vt:lpstr>
      <vt:lpstr>Metode-metode Non-Komputer</vt:lpstr>
      <vt:lpstr>Metode-metode Komputer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Terminologi Prototype</vt:lpstr>
      <vt:lpstr>Fitur yang Baik</vt:lpstr>
      <vt:lpstr>Contoh prototype</vt:lpstr>
      <vt:lpstr>Contoh prototype</vt:lpstr>
      <vt:lpstr>Consept prototyping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ning</cp:lastModifiedBy>
  <cp:revision>46</cp:revision>
  <dcterms:created xsi:type="dcterms:W3CDTF">2014-04-01T16:35:38Z</dcterms:created>
  <dcterms:modified xsi:type="dcterms:W3CDTF">2017-05-08T22:00:05Z</dcterms:modified>
</cp:coreProperties>
</file>