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sldIdLst>
    <p:sldId id="256" r:id="rId2"/>
    <p:sldId id="266" r:id="rId3"/>
    <p:sldId id="267" r:id="rId4"/>
    <p:sldId id="268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69A3-F3B1-40A5-AF09-698F367C8AA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F07AF-B6DD-4889-AF15-CE3161D9BFA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1722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69A3-F3B1-40A5-AF09-698F367C8AA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F07AF-B6DD-4889-AF15-CE3161D9B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347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69A3-F3B1-40A5-AF09-698F367C8AA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F07AF-B6DD-4889-AF15-CE3161D9BFA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3385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69A3-F3B1-40A5-AF09-698F367C8AA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F07AF-B6DD-4889-AF15-CE3161D9B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1470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69A3-F3B1-40A5-AF09-698F367C8AA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F07AF-B6DD-4889-AF15-CE3161D9B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6052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69A3-F3B1-40A5-AF09-698F367C8AA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F07AF-B6DD-4889-AF15-CE3161D9B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150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69A3-F3B1-40A5-AF09-698F367C8AA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F07AF-B6DD-4889-AF15-CE3161D9B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562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E2C69A3-F3B1-40A5-AF09-698F367C8AA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73F07AF-B6DD-4889-AF15-CE3161D9B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7830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69A3-F3B1-40A5-AF09-698F367C8AA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F07AF-B6DD-4889-AF15-CE3161D9B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53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69A3-F3B1-40A5-AF09-698F367C8AA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F07AF-B6DD-4889-AF15-CE3161D9B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590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69A3-F3B1-40A5-AF09-698F367C8AA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F07AF-B6DD-4889-AF15-CE3161D9B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259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E2C69A3-F3B1-40A5-AF09-698F367C8AA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73F07AF-B6DD-4889-AF15-CE3161D9BFA8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701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ALINEMEN VERTIKAL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547028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7535" y="1129317"/>
            <a:ext cx="3858185" cy="607719"/>
          </a:xfrm>
          <a:prstGeom prst="rect">
            <a:avLst/>
          </a:prstGeom>
        </p:spPr>
        <p:txBody>
          <a:bodyPr vert="horz" wrap="square" lIns="0" tIns="10085" rIns="0" bIns="0" rtlCol="0" anchor="ctr">
            <a:spAutoFit/>
          </a:bodyPr>
          <a:lstStyle/>
          <a:p>
            <a:pPr marL="11206">
              <a:lnSpc>
                <a:spcPct val="100000"/>
              </a:lnSpc>
              <a:spcBef>
                <a:spcPts val="79"/>
              </a:spcBef>
            </a:pPr>
            <a:r>
              <a:rPr sz="3883" b="1" spc="-4" dirty="0"/>
              <a:t>Alinemen</a:t>
            </a:r>
            <a:r>
              <a:rPr sz="3883" b="1" spc="-57" dirty="0"/>
              <a:t> </a:t>
            </a:r>
            <a:r>
              <a:rPr sz="3883" b="1" spc="-4" dirty="0"/>
              <a:t>Vertikal</a:t>
            </a:r>
            <a:endParaRPr sz="3883" b="1" dirty="0"/>
          </a:p>
        </p:txBody>
      </p:sp>
      <p:sp>
        <p:nvSpPr>
          <p:cNvPr id="3" name="object 3"/>
          <p:cNvSpPr txBox="1"/>
          <p:nvPr/>
        </p:nvSpPr>
        <p:spPr>
          <a:xfrm>
            <a:off x="2467534" y="2172597"/>
            <a:ext cx="7533114" cy="1717873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314902" marR="307058" indent="-303696" algn="just">
              <a:spcBef>
                <a:spcPts val="88"/>
              </a:spcBef>
              <a:buChar char="•"/>
              <a:tabLst>
                <a:tab pos="315462" algn="l"/>
              </a:tabLst>
            </a:pPr>
            <a:r>
              <a:rPr sz="2118" dirty="0">
                <a:latin typeface="Arial"/>
                <a:cs typeface="Arial"/>
              </a:rPr>
              <a:t>Alinemen </a:t>
            </a:r>
            <a:r>
              <a:rPr sz="2118" spc="-4" dirty="0">
                <a:latin typeface="Arial"/>
                <a:cs typeface="Arial"/>
              </a:rPr>
              <a:t>vertikal </a:t>
            </a:r>
            <a:r>
              <a:rPr sz="2118" dirty="0">
                <a:latin typeface="Arial"/>
                <a:cs typeface="Arial"/>
              </a:rPr>
              <a:t>adalah </a:t>
            </a:r>
            <a:r>
              <a:rPr sz="2118" spc="-4" dirty="0">
                <a:latin typeface="Arial"/>
                <a:cs typeface="Arial"/>
              </a:rPr>
              <a:t>proyeksi </a:t>
            </a:r>
            <a:r>
              <a:rPr sz="2118" dirty="0">
                <a:latin typeface="Arial"/>
                <a:cs typeface="Arial"/>
              </a:rPr>
              <a:t>sumbu </a:t>
            </a:r>
            <a:r>
              <a:rPr sz="2118" spc="-4" dirty="0">
                <a:latin typeface="Arial"/>
                <a:cs typeface="Arial"/>
              </a:rPr>
              <a:t>jalan rel  </a:t>
            </a:r>
            <a:r>
              <a:rPr sz="2118" dirty="0">
                <a:latin typeface="Arial"/>
                <a:cs typeface="Arial"/>
              </a:rPr>
              <a:t>pada bidang </a:t>
            </a:r>
            <a:r>
              <a:rPr sz="2118" spc="-4" dirty="0">
                <a:latin typeface="Arial"/>
                <a:cs typeface="Arial"/>
              </a:rPr>
              <a:t>vertikal yang </a:t>
            </a:r>
            <a:r>
              <a:rPr sz="2118" dirty="0">
                <a:latin typeface="Arial"/>
                <a:cs typeface="Arial"/>
              </a:rPr>
              <a:t>melalui sumbu </a:t>
            </a:r>
            <a:r>
              <a:rPr sz="2118" spc="-4" dirty="0">
                <a:latin typeface="Arial"/>
                <a:cs typeface="Arial"/>
              </a:rPr>
              <a:t>jalan </a:t>
            </a:r>
            <a:r>
              <a:rPr sz="2118" spc="-4" dirty="0" err="1">
                <a:latin typeface="Arial"/>
                <a:cs typeface="Arial"/>
              </a:rPr>
              <a:t>rel</a:t>
            </a:r>
            <a:r>
              <a:rPr sz="2118" spc="-4" dirty="0">
                <a:latin typeface="Arial"/>
                <a:cs typeface="Arial"/>
              </a:rPr>
              <a:t>  </a:t>
            </a:r>
            <a:r>
              <a:rPr sz="2118" dirty="0" err="1" smtClean="0">
                <a:latin typeface="Arial"/>
                <a:cs typeface="Arial"/>
              </a:rPr>
              <a:t>tersebut</a:t>
            </a:r>
            <a:endParaRPr lang="en-US" sz="2118" dirty="0" smtClean="0">
              <a:latin typeface="Arial"/>
              <a:cs typeface="Arial"/>
            </a:endParaRPr>
          </a:p>
          <a:p>
            <a:pPr marL="11206" marR="307058" algn="just">
              <a:spcBef>
                <a:spcPts val="88"/>
              </a:spcBef>
              <a:tabLst>
                <a:tab pos="315462" algn="l"/>
              </a:tabLst>
            </a:pPr>
            <a:endParaRPr sz="2118" dirty="0">
              <a:latin typeface="Arial"/>
              <a:cs typeface="Arial"/>
            </a:endParaRPr>
          </a:p>
          <a:p>
            <a:pPr marL="314902" marR="4483" indent="-303696">
              <a:spcBef>
                <a:spcPts val="507"/>
              </a:spcBef>
              <a:buChar char="•"/>
              <a:tabLst>
                <a:tab pos="314902" algn="l"/>
                <a:tab pos="315462" algn="l"/>
              </a:tabLst>
            </a:pPr>
            <a:r>
              <a:rPr sz="2118" dirty="0">
                <a:latin typeface="Arial"/>
                <a:cs typeface="Arial"/>
              </a:rPr>
              <a:t>Alinemen </a:t>
            </a:r>
            <a:r>
              <a:rPr sz="2118" spc="-4" dirty="0">
                <a:latin typeface="Arial"/>
                <a:cs typeface="Arial"/>
              </a:rPr>
              <a:t>vertikal terdiri </a:t>
            </a:r>
            <a:r>
              <a:rPr sz="2118" dirty="0">
                <a:latin typeface="Arial"/>
                <a:cs typeface="Arial"/>
              </a:rPr>
              <a:t>dari </a:t>
            </a:r>
            <a:r>
              <a:rPr sz="2118" spc="-4" dirty="0">
                <a:latin typeface="Arial"/>
                <a:cs typeface="Arial"/>
              </a:rPr>
              <a:t>garis lurus </a:t>
            </a:r>
            <a:r>
              <a:rPr sz="2118" dirty="0">
                <a:latin typeface="Arial"/>
                <a:cs typeface="Arial"/>
              </a:rPr>
              <a:t>dengan atau  tanpa kelandaian </a:t>
            </a:r>
            <a:r>
              <a:rPr sz="2118" spc="-4" dirty="0">
                <a:latin typeface="Arial"/>
                <a:cs typeface="Arial"/>
              </a:rPr>
              <a:t>serta lengkung vertikal </a:t>
            </a:r>
            <a:r>
              <a:rPr sz="2118" dirty="0">
                <a:latin typeface="Arial"/>
                <a:cs typeface="Arial"/>
              </a:rPr>
              <a:t>berupa  busur</a:t>
            </a:r>
            <a:r>
              <a:rPr sz="2118" spc="-49" dirty="0">
                <a:latin typeface="Arial"/>
                <a:cs typeface="Arial"/>
              </a:rPr>
              <a:t> </a:t>
            </a:r>
            <a:r>
              <a:rPr sz="2118" spc="-4" dirty="0">
                <a:latin typeface="Arial"/>
                <a:cs typeface="Arial"/>
              </a:rPr>
              <a:t>lingkaran.</a:t>
            </a:r>
            <a:endParaRPr sz="2118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5034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74236" y="1052316"/>
            <a:ext cx="3858185" cy="607719"/>
          </a:xfrm>
          <a:prstGeom prst="rect">
            <a:avLst/>
          </a:prstGeom>
        </p:spPr>
        <p:txBody>
          <a:bodyPr vert="horz" wrap="square" lIns="0" tIns="10085" rIns="0" bIns="0" rtlCol="0" anchor="ctr">
            <a:spAutoFit/>
          </a:bodyPr>
          <a:lstStyle/>
          <a:p>
            <a:pPr marL="11206" algn="ctr">
              <a:lnSpc>
                <a:spcPct val="100000"/>
              </a:lnSpc>
              <a:spcBef>
                <a:spcPts val="79"/>
              </a:spcBef>
            </a:pPr>
            <a:r>
              <a:rPr sz="3883" b="1" spc="-4" dirty="0"/>
              <a:t>Alinemen</a:t>
            </a:r>
            <a:r>
              <a:rPr sz="3883" b="1" spc="-57" dirty="0"/>
              <a:t> </a:t>
            </a:r>
            <a:r>
              <a:rPr sz="3883" b="1" spc="-4" dirty="0"/>
              <a:t>Vertikal</a:t>
            </a:r>
            <a:endParaRPr sz="3883" b="1" dirty="0"/>
          </a:p>
        </p:txBody>
      </p:sp>
      <p:sp>
        <p:nvSpPr>
          <p:cNvPr id="3" name="object 3"/>
          <p:cNvSpPr/>
          <p:nvPr/>
        </p:nvSpPr>
        <p:spPr>
          <a:xfrm>
            <a:off x="2392679" y="3071307"/>
            <a:ext cx="7476565" cy="21300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" name="object 4"/>
          <p:cNvSpPr txBox="1"/>
          <p:nvPr/>
        </p:nvSpPr>
        <p:spPr>
          <a:xfrm>
            <a:off x="2669241" y="3931471"/>
            <a:ext cx="1422587" cy="350202"/>
          </a:xfrm>
          <a:prstGeom prst="rect">
            <a:avLst/>
          </a:prstGeom>
        </p:spPr>
        <p:txBody>
          <a:bodyPr vert="horz" wrap="square" lIns="0" tIns="10646" rIns="0" bIns="0" rtlCol="0">
            <a:spAutoFit/>
          </a:bodyPr>
          <a:lstStyle/>
          <a:p>
            <a:pPr marL="11206">
              <a:spcBef>
                <a:spcPts val="84"/>
              </a:spcBef>
            </a:pPr>
            <a:r>
              <a:rPr sz="2206" spc="-13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2206" spc="-4" dirty="0">
                <a:solidFill>
                  <a:srgbClr val="FFFFFF"/>
                </a:solidFill>
                <a:latin typeface="Arial"/>
                <a:cs typeface="Arial"/>
              </a:rPr>
              <a:t>elandaian</a:t>
            </a:r>
            <a:endParaRPr sz="2206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11458" y="3221467"/>
            <a:ext cx="1034863" cy="648745"/>
          </a:xfrm>
          <a:prstGeom prst="rect">
            <a:avLst/>
          </a:prstGeom>
        </p:spPr>
        <p:txBody>
          <a:bodyPr vert="horz" wrap="square" lIns="0" tIns="58271" rIns="0" bIns="0" rtlCol="0">
            <a:spAutoFit/>
          </a:bodyPr>
          <a:lstStyle/>
          <a:p>
            <a:pPr marL="11206" marR="4483" indent="85730">
              <a:lnSpc>
                <a:spcPts val="2285"/>
              </a:lnSpc>
              <a:spcBef>
                <a:spcPts val="459"/>
              </a:spcBef>
            </a:pPr>
            <a:r>
              <a:rPr sz="2206" spc="-4" dirty="0">
                <a:solidFill>
                  <a:srgbClr val="FFFFFF"/>
                </a:solidFill>
                <a:latin typeface="Arial"/>
                <a:cs typeface="Arial"/>
              </a:rPr>
              <a:t>Landai  penentu</a:t>
            </a:r>
            <a:endParaRPr sz="2206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69902" y="4493559"/>
            <a:ext cx="1718422" cy="350202"/>
          </a:xfrm>
          <a:prstGeom prst="rect">
            <a:avLst/>
          </a:prstGeom>
        </p:spPr>
        <p:txBody>
          <a:bodyPr vert="horz" wrap="square" lIns="0" tIns="10646" rIns="0" bIns="0" rtlCol="0">
            <a:spAutoFit/>
          </a:bodyPr>
          <a:lstStyle/>
          <a:p>
            <a:pPr marL="11206">
              <a:spcBef>
                <a:spcPts val="84"/>
              </a:spcBef>
            </a:pPr>
            <a:r>
              <a:rPr sz="2206" spc="-4" dirty="0">
                <a:solidFill>
                  <a:srgbClr val="FFFFFF"/>
                </a:solidFill>
                <a:latin typeface="Arial"/>
                <a:cs typeface="Arial"/>
              </a:rPr>
              <a:t>Landai</a:t>
            </a:r>
            <a:r>
              <a:rPr sz="2206" spc="-7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6" spc="-4" dirty="0">
                <a:solidFill>
                  <a:srgbClr val="FFFFFF"/>
                </a:solidFill>
                <a:latin typeface="Arial"/>
                <a:cs typeface="Arial"/>
              </a:rPr>
              <a:t>curam</a:t>
            </a:r>
            <a:endParaRPr sz="2206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32421" y="3076239"/>
            <a:ext cx="1888751" cy="2079211"/>
          </a:xfrm>
          <a:prstGeom prst="rect">
            <a:avLst/>
          </a:prstGeom>
        </p:spPr>
        <p:txBody>
          <a:bodyPr vert="horz" wrap="square" lIns="0" tIns="57710" rIns="0" bIns="0" rtlCol="0">
            <a:spAutoFit/>
          </a:bodyPr>
          <a:lstStyle/>
          <a:p>
            <a:pPr marL="80687" marR="75083" indent="-2802" algn="ctr">
              <a:lnSpc>
                <a:spcPct val="86000"/>
              </a:lnSpc>
              <a:spcBef>
                <a:spcPts val="454"/>
              </a:spcBef>
            </a:pPr>
            <a:r>
              <a:rPr sz="2206" spc="-4" dirty="0">
                <a:solidFill>
                  <a:srgbClr val="FFFFFF"/>
                </a:solidFill>
                <a:latin typeface="Arial"/>
                <a:cs typeface="Arial"/>
              </a:rPr>
              <a:t>Kelandain  terbesar</a:t>
            </a:r>
            <a:r>
              <a:rPr sz="2206" spc="-7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6" spc="-4" dirty="0">
                <a:solidFill>
                  <a:srgbClr val="FFFFFF"/>
                </a:solidFill>
                <a:latin typeface="Arial"/>
                <a:cs typeface="Arial"/>
              </a:rPr>
              <a:t>pada  lintasa</a:t>
            </a:r>
            <a:r>
              <a:rPr sz="2206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6" spc="-4" dirty="0">
                <a:solidFill>
                  <a:srgbClr val="FFFFFF"/>
                </a:solidFill>
                <a:latin typeface="Arial"/>
                <a:cs typeface="Arial"/>
              </a:rPr>
              <a:t>lurus</a:t>
            </a:r>
            <a:endParaRPr sz="2206">
              <a:latin typeface="Arial"/>
              <a:cs typeface="Arial"/>
            </a:endParaRPr>
          </a:p>
          <a:p>
            <a:pPr marL="10646" marR="4483" indent="-3922" algn="ctr">
              <a:lnSpc>
                <a:spcPct val="86000"/>
              </a:lnSpc>
              <a:spcBef>
                <a:spcPts val="2065"/>
              </a:spcBef>
            </a:pPr>
            <a:r>
              <a:rPr sz="2206" spc="-4" dirty="0">
                <a:solidFill>
                  <a:srgbClr val="FFFFFF"/>
                </a:solidFill>
                <a:latin typeface="Arial"/>
                <a:cs typeface="Arial"/>
              </a:rPr>
              <a:t>Jika terpaksa  melebihi</a:t>
            </a:r>
            <a:r>
              <a:rPr sz="2206" spc="-7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6" spc="-4" dirty="0">
                <a:solidFill>
                  <a:srgbClr val="FFFFFF"/>
                </a:solidFill>
                <a:latin typeface="Arial"/>
                <a:cs typeface="Arial"/>
              </a:rPr>
              <a:t>landai  penentu</a:t>
            </a:r>
            <a:endParaRPr sz="2206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3809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85681" y="1071568"/>
            <a:ext cx="5423647" cy="607719"/>
          </a:xfrm>
          <a:prstGeom prst="rect">
            <a:avLst/>
          </a:prstGeom>
        </p:spPr>
        <p:txBody>
          <a:bodyPr vert="horz" wrap="square" lIns="0" tIns="10085" rIns="0" bIns="0" rtlCol="0" anchor="ctr">
            <a:spAutoFit/>
          </a:bodyPr>
          <a:lstStyle/>
          <a:p>
            <a:pPr marL="11206" algn="ctr">
              <a:lnSpc>
                <a:spcPct val="100000"/>
              </a:lnSpc>
              <a:spcBef>
                <a:spcPts val="79"/>
              </a:spcBef>
            </a:pPr>
            <a:r>
              <a:rPr sz="3883" b="1" spc="-4" dirty="0" err="1"/>
              <a:t>Pengelompokan</a:t>
            </a:r>
            <a:r>
              <a:rPr sz="3883" b="1" spc="-44" dirty="0"/>
              <a:t> </a:t>
            </a:r>
            <a:r>
              <a:rPr lang="en-US" sz="3883" b="1" spc="-4" dirty="0" err="1"/>
              <a:t>L</a:t>
            </a:r>
            <a:r>
              <a:rPr sz="3883" b="1" spc="-4" dirty="0" err="1" smtClean="0"/>
              <a:t>intasan</a:t>
            </a:r>
            <a:endParaRPr sz="3883" b="1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728855" y="2549563"/>
          <a:ext cx="6790764" cy="3193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5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953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8735">
                <a:tc>
                  <a:txBody>
                    <a:bodyPr/>
                    <a:lstStyle/>
                    <a:p>
                      <a:pPr marL="10693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5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Kelompok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2913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260"/>
                        </a:spcBef>
                        <a:tabLst>
                          <a:tab pos="2106930" algn="l"/>
                        </a:tabLst>
                      </a:pPr>
                      <a:r>
                        <a:rPr sz="2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Kelandaian	(‰)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29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735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500" dirty="0">
                          <a:latin typeface="Arial"/>
                          <a:cs typeface="Arial"/>
                        </a:rPr>
                        <a:t>Emplasemen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30256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AEBDD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500" dirty="0">
                          <a:latin typeface="Arial"/>
                          <a:cs typeface="Arial"/>
                        </a:rPr>
                        <a:t>0 -</a:t>
                      </a:r>
                      <a:r>
                        <a:rPr sz="25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500" spc="5" dirty="0">
                          <a:latin typeface="Arial"/>
                          <a:cs typeface="Arial"/>
                        </a:rPr>
                        <a:t>1,5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3025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AEB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735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500" spc="5" dirty="0">
                          <a:latin typeface="Arial"/>
                          <a:cs typeface="Arial"/>
                        </a:rPr>
                        <a:t>Lintas</a:t>
                      </a:r>
                      <a:r>
                        <a:rPr sz="25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500" dirty="0">
                          <a:latin typeface="Arial"/>
                          <a:cs typeface="Arial"/>
                        </a:rPr>
                        <a:t>Datar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2913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F5EE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500" dirty="0">
                          <a:latin typeface="Arial"/>
                          <a:cs typeface="Arial"/>
                        </a:rPr>
                        <a:t>0 –</a:t>
                      </a:r>
                      <a:r>
                        <a:rPr sz="25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500" dirty="0">
                          <a:latin typeface="Arial"/>
                          <a:cs typeface="Arial"/>
                        </a:rPr>
                        <a:t>10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29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F5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735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500" spc="5" dirty="0">
                          <a:latin typeface="Arial"/>
                          <a:cs typeface="Arial"/>
                        </a:rPr>
                        <a:t>Lintas</a:t>
                      </a:r>
                      <a:r>
                        <a:rPr sz="25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500" dirty="0">
                          <a:latin typeface="Arial"/>
                          <a:cs typeface="Arial"/>
                        </a:rPr>
                        <a:t>Pegunungan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30256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AEBDD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500" dirty="0">
                          <a:latin typeface="Arial"/>
                          <a:cs typeface="Arial"/>
                        </a:rPr>
                        <a:t>10 –</a:t>
                      </a:r>
                      <a:r>
                        <a:rPr sz="25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500" dirty="0">
                          <a:latin typeface="Arial"/>
                          <a:cs typeface="Arial"/>
                        </a:rPr>
                        <a:t>40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3025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CAEB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735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500" spc="5" dirty="0">
                          <a:latin typeface="Arial"/>
                          <a:cs typeface="Arial"/>
                        </a:rPr>
                        <a:t>Lintas </a:t>
                      </a:r>
                      <a:r>
                        <a:rPr sz="2500" dirty="0">
                          <a:latin typeface="Arial"/>
                          <a:cs typeface="Arial"/>
                        </a:rPr>
                        <a:t>dengan </a:t>
                      </a:r>
                      <a:r>
                        <a:rPr sz="2500" spc="-5" dirty="0">
                          <a:latin typeface="Arial"/>
                          <a:cs typeface="Arial"/>
                        </a:rPr>
                        <a:t>Rel</a:t>
                      </a:r>
                      <a:r>
                        <a:rPr sz="25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500" dirty="0">
                          <a:latin typeface="Arial"/>
                          <a:cs typeface="Arial"/>
                        </a:rPr>
                        <a:t>gigi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2913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F5EE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500" dirty="0">
                          <a:latin typeface="Arial"/>
                          <a:cs typeface="Arial"/>
                        </a:rPr>
                        <a:t>40 -</a:t>
                      </a:r>
                      <a:r>
                        <a:rPr sz="25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500" dirty="0">
                          <a:latin typeface="Arial"/>
                          <a:cs typeface="Arial"/>
                        </a:rPr>
                        <a:t>80</a:t>
                      </a:r>
                      <a:endParaRPr sz="2500">
                        <a:latin typeface="Arial"/>
                        <a:cs typeface="Arial"/>
                      </a:endParaRPr>
                    </a:p>
                  </a:txBody>
                  <a:tcPr marL="0" marR="0" marT="291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F5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494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525" y="1903496"/>
            <a:ext cx="6838950" cy="4227797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Landai</a:t>
            </a:r>
            <a:r>
              <a:rPr lang="en-US" b="1" dirty="0" smtClean="0"/>
              <a:t> </a:t>
            </a:r>
            <a:r>
              <a:rPr lang="en-US" b="1" dirty="0" err="1" smtClean="0"/>
              <a:t>Penentu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29236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1500"/>
            <a:ext cx="10515600" cy="1325563"/>
          </a:xfrm>
        </p:spPr>
        <p:txBody>
          <a:bodyPr/>
          <a:lstStyle/>
          <a:p>
            <a:pPr algn="ctr"/>
            <a:r>
              <a:rPr lang="en-US" b="1" dirty="0" err="1" smtClean="0"/>
              <a:t>Landai</a:t>
            </a:r>
            <a:r>
              <a:rPr lang="en-US" b="1" dirty="0" smtClean="0"/>
              <a:t> </a:t>
            </a:r>
            <a:r>
              <a:rPr lang="en-US" b="1" dirty="0" err="1" smtClean="0"/>
              <a:t>Curam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613" y="1876926"/>
            <a:ext cx="6726773" cy="437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092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Alinemen</a:t>
            </a:r>
            <a:r>
              <a:rPr lang="en-US" b="1" dirty="0" smtClean="0"/>
              <a:t> </a:t>
            </a:r>
            <a:r>
              <a:rPr lang="en-US" b="1" dirty="0" err="1" smtClean="0"/>
              <a:t>Vertikal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34" y="1863938"/>
            <a:ext cx="7858125" cy="425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0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Alinemen</a:t>
            </a:r>
            <a:r>
              <a:rPr lang="en-US" b="1" dirty="0" smtClean="0"/>
              <a:t> </a:t>
            </a:r>
            <a:r>
              <a:rPr lang="en-US" b="1" dirty="0" err="1" smtClean="0"/>
              <a:t>Vertikal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325" y="1796563"/>
            <a:ext cx="7353350" cy="437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16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9965" y="1867300"/>
            <a:ext cx="5871412" cy="436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109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err="1" smtClean="0"/>
              <a:t>Geometrik</a:t>
            </a:r>
            <a:r>
              <a:rPr lang="en-US" b="1" dirty="0" smtClean="0"/>
              <a:t> </a:t>
            </a:r>
            <a:r>
              <a:rPr lang="en-US" b="1" dirty="0" err="1" smtClean="0"/>
              <a:t>Lengkung</a:t>
            </a:r>
            <a:r>
              <a:rPr lang="en-US" b="1" dirty="0" smtClean="0"/>
              <a:t> </a:t>
            </a:r>
            <a:r>
              <a:rPr lang="en-US" b="1" dirty="0" err="1" smtClean="0"/>
              <a:t>Vertikal</a:t>
            </a:r>
            <a:r>
              <a:rPr lang="en-US" b="1" dirty="0" smtClean="0"/>
              <a:t> </a:t>
            </a:r>
            <a:r>
              <a:rPr lang="en-US" b="1" dirty="0" err="1" smtClean="0"/>
              <a:t>Cembung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312" y="1905801"/>
            <a:ext cx="7723375" cy="436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957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4235" y="1828800"/>
            <a:ext cx="6583530" cy="4379493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Geometrik</a:t>
            </a:r>
            <a:r>
              <a:rPr lang="en-US" b="1" dirty="0" smtClean="0"/>
              <a:t> </a:t>
            </a:r>
            <a:r>
              <a:rPr lang="en-US" b="1" dirty="0" err="1" smtClean="0"/>
              <a:t>Lengkung</a:t>
            </a:r>
            <a:r>
              <a:rPr lang="en-US" b="1" dirty="0" smtClean="0"/>
              <a:t> </a:t>
            </a:r>
            <a:r>
              <a:rPr lang="en-US" b="1" dirty="0" err="1" smtClean="0"/>
              <a:t>Vertikal</a:t>
            </a:r>
            <a:r>
              <a:rPr lang="en-US" b="1" dirty="0" smtClean="0"/>
              <a:t> </a:t>
            </a:r>
            <a:r>
              <a:rPr lang="en-US" b="1" dirty="0" err="1" smtClean="0"/>
              <a:t>Cekung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30189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482" y="1826643"/>
            <a:ext cx="8533036" cy="3101491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Geometrik</a:t>
            </a:r>
            <a:r>
              <a:rPr lang="en-US" b="1" dirty="0" smtClean="0"/>
              <a:t> </a:t>
            </a:r>
            <a:r>
              <a:rPr lang="en-US" b="1" dirty="0" err="1" smtClean="0"/>
              <a:t>Lengkung</a:t>
            </a:r>
            <a:r>
              <a:rPr lang="en-US" b="1" dirty="0" smtClean="0"/>
              <a:t> </a:t>
            </a:r>
            <a:r>
              <a:rPr lang="en-US" b="1" dirty="0" err="1" smtClean="0"/>
              <a:t>Vertikal</a:t>
            </a:r>
            <a:r>
              <a:rPr lang="en-US" b="1" dirty="0" smtClean="0"/>
              <a:t> </a:t>
            </a:r>
            <a:r>
              <a:rPr lang="en-US" b="1" dirty="0" err="1" smtClean="0"/>
              <a:t>Cekung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4867577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123</TotalTime>
  <Words>100</Words>
  <Application>Microsoft Office PowerPoint</Application>
  <PresentationFormat>Widescreen</PresentationFormat>
  <Paragraphs>29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Retrospect</vt:lpstr>
      <vt:lpstr>ALINEMEN VERTIKAL</vt:lpstr>
      <vt:lpstr>Alinemen Vertikal</vt:lpstr>
      <vt:lpstr>Alinemen Vertikal</vt:lpstr>
      <vt:lpstr>Pengelompokan Lintasan</vt:lpstr>
      <vt:lpstr>Landai Penentu</vt:lpstr>
      <vt:lpstr>Landai Curam</vt:lpstr>
      <vt:lpstr>Alinemen Vertikal</vt:lpstr>
      <vt:lpstr>Alinemen Vertikal</vt:lpstr>
      <vt:lpstr>PowerPoint Presentation</vt:lpstr>
      <vt:lpstr>Geometrik Lengkung Vertikal Cembung</vt:lpstr>
      <vt:lpstr>Geometrik Lengkung Vertikal Cekung</vt:lpstr>
      <vt:lpstr>Geometrik Lengkung Vertikal Cekung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LENGKUNG VERTIKAL</dc:title>
  <dc:creator>Mr.Luqman</dc:creator>
  <cp:lastModifiedBy>Mr.Luqman</cp:lastModifiedBy>
  <cp:revision>5</cp:revision>
  <dcterms:created xsi:type="dcterms:W3CDTF">2020-06-17T22:04:29Z</dcterms:created>
  <dcterms:modified xsi:type="dcterms:W3CDTF">2021-04-27T02:23:45Z</dcterms:modified>
</cp:coreProperties>
</file>