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d-ID"/>
          </a:p>
        </p:txBody>
      </p:sp>
    </p:spTree>
    <p:extLst>
      <p:ext uri="{BB962C8B-B14F-4D97-AF65-F5344CB8AC3E}">
        <p14:creationId xmlns:p14="http://schemas.microsoft.com/office/powerpoint/2010/main" val="2314338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182052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042401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234021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3901463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Tree>
    <p:extLst>
      <p:ext uri="{BB962C8B-B14F-4D97-AF65-F5344CB8AC3E}">
        <p14:creationId xmlns:p14="http://schemas.microsoft.com/office/powerpoint/2010/main" val="291715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9543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38500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id-ID"/>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12622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id-ID"/>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88392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1244966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powerpointstyle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3" name="Text Box 29"/>
          <p:cNvSpPr txBox="1">
            <a:spLocks noChangeArrowheads="1"/>
          </p:cNvSpPr>
          <p:nvPr/>
        </p:nvSpPr>
        <p:spPr bwMode="auto">
          <a:xfrm>
            <a:off x="3348038" y="6237288"/>
            <a:ext cx="299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hlinkClick r:id="rId13"/>
              </a:rPr>
              <a:t>Free Powerpoint Templates</a:t>
            </a:r>
            <a:endParaRPr lang="fr-FR"/>
          </a:p>
        </p:txBody>
      </p:sp>
      <p:pic>
        <p:nvPicPr>
          <p:cNvPr id="1052" name="Picture 28" descr="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2" name="Text Box 8"/>
          <p:cNvSpPr txBox="1">
            <a:spLocks noChangeArrowheads="1"/>
          </p:cNvSpPr>
          <p:nvPr/>
        </p:nvSpPr>
        <p:spPr bwMode="auto">
          <a:xfrm>
            <a:off x="7962900" y="6375400"/>
            <a:ext cx="1073150"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b="1">
                <a:solidFill>
                  <a:schemeClr val="bg1"/>
                </a:solidFill>
              </a:rPr>
              <a:t>Page </a:t>
            </a:r>
            <a:fld id="{A59A8739-3FBE-4B8E-A8F6-A27636DADF65}" type="slidenum">
              <a:rPr lang="fr-FR" b="1">
                <a:solidFill>
                  <a:schemeClr val="bg1"/>
                </a:solidFill>
              </a:rPr>
              <a:pPr/>
              <a:t>‹#›</a:t>
            </a:fld>
            <a:endParaRPr lang="fr-FR" b="1">
              <a:solidFill>
                <a:schemeClr val="bg1"/>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3600" b="1" dirty="0">
                <a:latin typeface="Baskerville Old Face" pitchFamily="18" charset="0"/>
              </a:rPr>
              <a:t>SISTEM PAKAR</a:t>
            </a:r>
          </a:p>
        </p:txBody>
      </p:sp>
      <p:sp>
        <p:nvSpPr>
          <p:cNvPr id="3" name="Subtitle 2"/>
          <p:cNvSpPr>
            <a:spLocks noGrp="1"/>
          </p:cNvSpPr>
          <p:nvPr>
            <p:ph type="subTitle" idx="1"/>
          </p:nvPr>
        </p:nvSpPr>
        <p:spPr/>
        <p:txBody>
          <a:bodyPr/>
          <a:lstStyle/>
          <a:p>
            <a:r>
              <a:rPr lang="id-ID" dirty="0"/>
              <a:t>Pertemuan </a:t>
            </a:r>
            <a:r>
              <a:rPr lang="id-ID"/>
              <a:t>ke 6</a:t>
            </a:r>
            <a:endParaRPr lang="id-ID" dirty="0"/>
          </a:p>
        </p:txBody>
      </p:sp>
    </p:spTree>
    <p:extLst>
      <p:ext uri="{BB962C8B-B14F-4D97-AF65-F5344CB8AC3E}">
        <p14:creationId xmlns:p14="http://schemas.microsoft.com/office/powerpoint/2010/main" val="272685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Pokok</a:t>
            </a:r>
            <a:r>
              <a:rPr lang="en-US" dirty="0"/>
              <a:t> </a:t>
            </a:r>
            <a:r>
              <a:rPr lang="en-US" dirty="0" err="1"/>
              <a:t>Bahasan</a:t>
            </a:r>
            <a:endParaRPr lang="id-ID" dirty="0"/>
          </a:p>
        </p:txBody>
      </p:sp>
      <p:sp>
        <p:nvSpPr>
          <p:cNvPr id="3" name="Content Placeholder 2"/>
          <p:cNvSpPr>
            <a:spLocks noGrp="1"/>
          </p:cNvSpPr>
          <p:nvPr>
            <p:ph idx="1"/>
          </p:nvPr>
        </p:nvSpPr>
        <p:spPr/>
        <p:txBody>
          <a:bodyPr/>
          <a:lstStyle/>
          <a:p>
            <a:pPr marL="514350" indent="-514350">
              <a:buAutoNum type="arabicPeriod"/>
            </a:pPr>
            <a:r>
              <a:rPr lang="en-US" dirty="0" err="1"/>
              <a:t>Pengertian</a:t>
            </a:r>
            <a:r>
              <a:rPr lang="en-US" dirty="0"/>
              <a:t> </a:t>
            </a:r>
            <a:r>
              <a:rPr lang="en-US" dirty="0" err="1"/>
              <a:t>Sistem</a:t>
            </a:r>
            <a:r>
              <a:rPr lang="en-US" dirty="0"/>
              <a:t> </a:t>
            </a:r>
            <a:r>
              <a:rPr lang="en-US" dirty="0" err="1"/>
              <a:t>Pakar</a:t>
            </a:r>
            <a:endParaRPr lang="en-US" dirty="0"/>
          </a:p>
          <a:p>
            <a:pPr marL="514350" indent="-514350">
              <a:buAutoNum type="arabicPeriod"/>
            </a:pPr>
            <a:r>
              <a:rPr lang="en-US" dirty="0" err="1"/>
              <a:t>Manfaat</a:t>
            </a:r>
            <a:r>
              <a:rPr lang="en-US" dirty="0"/>
              <a:t> </a:t>
            </a:r>
            <a:r>
              <a:rPr lang="en-US" dirty="0" err="1"/>
              <a:t>Sistem</a:t>
            </a:r>
            <a:r>
              <a:rPr lang="en-US" dirty="0"/>
              <a:t> </a:t>
            </a:r>
            <a:r>
              <a:rPr lang="en-US" dirty="0" err="1"/>
              <a:t>Pakar</a:t>
            </a:r>
            <a:endParaRPr lang="en-US" dirty="0"/>
          </a:p>
          <a:p>
            <a:pPr marL="514350" indent="-514350">
              <a:buAutoNum type="arabicPeriod"/>
            </a:pPr>
            <a:r>
              <a:rPr lang="en-US" dirty="0" err="1"/>
              <a:t>Kekurangan</a:t>
            </a:r>
            <a:r>
              <a:rPr lang="en-US" dirty="0"/>
              <a:t> </a:t>
            </a:r>
            <a:r>
              <a:rPr lang="en-US" dirty="0" err="1"/>
              <a:t>Sistem</a:t>
            </a:r>
            <a:r>
              <a:rPr lang="en-US" dirty="0"/>
              <a:t> </a:t>
            </a:r>
            <a:r>
              <a:rPr lang="en-US" dirty="0" err="1"/>
              <a:t>Pakar</a:t>
            </a:r>
            <a:endParaRPr lang="en-US" dirty="0"/>
          </a:p>
          <a:p>
            <a:pPr marL="514350" indent="-514350">
              <a:buAutoNum type="arabicPeriod"/>
            </a:pPr>
            <a:r>
              <a:rPr lang="en-US" dirty="0" err="1"/>
              <a:t>Ciri-Ciri</a:t>
            </a:r>
            <a:r>
              <a:rPr lang="en-US" dirty="0"/>
              <a:t> </a:t>
            </a:r>
            <a:r>
              <a:rPr lang="en-US" dirty="0" err="1"/>
              <a:t>Sistem</a:t>
            </a:r>
            <a:r>
              <a:rPr lang="en-US" dirty="0"/>
              <a:t> </a:t>
            </a:r>
            <a:r>
              <a:rPr lang="en-US" dirty="0" err="1"/>
              <a:t>Pakar</a:t>
            </a:r>
            <a:endParaRPr lang="en-US" dirty="0"/>
          </a:p>
          <a:p>
            <a:pPr marL="514350" indent="-514350">
              <a:buAutoNum type="arabicPeriod"/>
            </a:pPr>
            <a:r>
              <a:rPr lang="en-US" dirty="0"/>
              <a:t>Area </a:t>
            </a:r>
            <a:r>
              <a:rPr lang="en-US" dirty="0" err="1"/>
              <a:t>Permasalahan</a:t>
            </a:r>
            <a:r>
              <a:rPr lang="en-US" dirty="0"/>
              <a:t> </a:t>
            </a:r>
            <a:r>
              <a:rPr lang="en-US" dirty="0" err="1"/>
              <a:t>Aplikasi</a:t>
            </a:r>
            <a:r>
              <a:rPr lang="en-US" dirty="0"/>
              <a:t> </a:t>
            </a:r>
            <a:r>
              <a:rPr lang="en-US" dirty="0" err="1"/>
              <a:t>Sistem</a:t>
            </a:r>
            <a:r>
              <a:rPr lang="en-US" dirty="0"/>
              <a:t> </a:t>
            </a:r>
            <a:r>
              <a:rPr lang="en-US" dirty="0" err="1"/>
              <a:t>Pakar</a:t>
            </a:r>
            <a:endParaRPr lang="id-ID" dirty="0"/>
          </a:p>
        </p:txBody>
      </p:sp>
    </p:spTree>
    <p:extLst>
      <p:ext uri="{BB962C8B-B14F-4D97-AF65-F5344CB8AC3E}">
        <p14:creationId xmlns:p14="http://schemas.microsoft.com/office/powerpoint/2010/main" val="2007007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id-ID" dirty="0"/>
              <a:t>Pengertian Sistem Pakar</a:t>
            </a:r>
          </a:p>
        </p:txBody>
      </p:sp>
      <p:sp>
        <p:nvSpPr>
          <p:cNvPr id="3" name="Content Placeholder 2"/>
          <p:cNvSpPr>
            <a:spLocks noGrp="1"/>
          </p:cNvSpPr>
          <p:nvPr>
            <p:ph idx="1"/>
          </p:nvPr>
        </p:nvSpPr>
        <p:spPr/>
        <p:txBody>
          <a:bodyPr/>
          <a:lstStyle/>
          <a:p>
            <a:r>
              <a:rPr lang="id-ID" sz="2800" dirty="0"/>
              <a:t>Cabang dari </a:t>
            </a:r>
            <a:r>
              <a:rPr lang="id-ID" sz="2800" i="1" dirty="0"/>
              <a:t>Artificial Intelligence </a:t>
            </a:r>
            <a:r>
              <a:rPr lang="id-ID" sz="2800" dirty="0"/>
              <a:t>(AI) yang mulai dikembangkan pada pertengahan 1960.</a:t>
            </a:r>
          </a:p>
          <a:p>
            <a:r>
              <a:rPr lang="id-ID" sz="2800" dirty="0"/>
              <a:t>Yang muncul pertama kali adalah </a:t>
            </a:r>
            <a:r>
              <a:rPr lang="id-ID" sz="2800" i="1" dirty="0"/>
              <a:t>General-purpose problem solver</a:t>
            </a:r>
            <a:r>
              <a:rPr lang="id-ID" sz="2800" dirty="0"/>
              <a:t> (GPS) yang dikembangkan oleh Newel dan Simon.</a:t>
            </a:r>
          </a:p>
          <a:p>
            <a:r>
              <a:rPr lang="id-ID" sz="2800" dirty="0"/>
              <a:t>Berasal dari istilah </a:t>
            </a:r>
            <a:r>
              <a:rPr lang="id-ID" sz="2800" i="1" dirty="0"/>
              <a:t>knowledge-based expert system</a:t>
            </a:r>
          </a:p>
          <a:p>
            <a:r>
              <a:rPr lang="id-ID" sz="2800" dirty="0"/>
              <a:t>Sistem pakar menggunakan pengetahuan seorang pakar yang dimasukkan dalam komputer</a:t>
            </a:r>
          </a:p>
          <a:p>
            <a:endParaRPr lang="id-ID" sz="2800" dirty="0"/>
          </a:p>
        </p:txBody>
      </p:sp>
    </p:spTree>
    <p:extLst>
      <p:ext uri="{BB962C8B-B14F-4D97-AF65-F5344CB8AC3E}">
        <p14:creationId xmlns:p14="http://schemas.microsoft.com/office/powerpoint/2010/main" val="228033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id-ID" dirty="0"/>
              <a:t>Pengertian Sistem Pakar</a:t>
            </a:r>
          </a:p>
        </p:txBody>
      </p:sp>
      <p:sp>
        <p:nvSpPr>
          <p:cNvPr id="3" name="Content Placeholder 2"/>
          <p:cNvSpPr>
            <a:spLocks noGrp="1"/>
          </p:cNvSpPr>
          <p:nvPr>
            <p:ph idx="1"/>
          </p:nvPr>
        </p:nvSpPr>
        <p:spPr/>
        <p:txBody>
          <a:bodyPr/>
          <a:lstStyle/>
          <a:p>
            <a:r>
              <a:rPr lang="id-ID" sz="2800" dirty="0">
                <a:solidFill>
                  <a:srgbClr val="FF0000"/>
                </a:solidFill>
              </a:rPr>
              <a:t>Turban (2001, p402)</a:t>
            </a:r>
          </a:p>
          <a:p>
            <a:r>
              <a:rPr lang="id-ID" sz="2800" dirty="0"/>
              <a:t>Sistem pakar adalah sistem yang menggunakan pengetahuan manusia di mana pengetahuan tersebut dimasukkan ke dalam sebuah komputer dan kemudian digunakan untuk menyelesaikan masalah-masalah yang biasanya membutuhkan kepakaran atau keahlian manusia.</a:t>
            </a:r>
          </a:p>
          <a:p>
            <a:r>
              <a:rPr lang="id-ID" sz="2800" dirty="0">
                <a:solidFill>
                  <a:srgbClr val="FF0000"/>
                </a:solidFill>
              </a:rPr>
              <a:t>Jackson (1999, p3)</a:t>
            </a:r>
          </a:p>
          <a:p>
            <a:r>
              <a:rPr lang="id-ID" sz="2800" dirty="0">
                <a:solidFill>
                  <a:srgbClr val="FF0000"/>
                </a:solidFill>
              </a:rPr>
              <a:t>Luger dan Stubblefield (1993, p308)</a:t>
            </a:r>
          </a:p>
          <a:p>
            <a:endParaRPr lang="id-ID" sz="2800" dirty="0"/>
          </a:p>
        </p:txBody>
      </p:sp>
    </p:spTree>
    <p:extLst>
      <p:ext uri="{BB962C8B-B14F-4D97-AF65-F5344CB8AC3E}">
        <p14:creationId xmlns:p14="http://schemas.microsoft.com/office/powerpoint/2010/main" val="3349657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id-ID" dirty="0"/>
              <a:t>Pengertian Sistem Pakar</a:t>
            </a:r>
          </a:p>
        </p:txBody>
      </p:sp>
      <p:sp>
        <p:nvSpPr>
          <p:cNvPr id="3" name="Content Placeholder 2"/>
          <p:cNvSpPr>
            <a:spLocks noGrp="1"/>
          </p:cNvSpPr>
          <p:nvPr>
            <p:ph idx="1"/>
          </p:nvPr>
        </p:nvSpPr>
        <p:spPr/>
        <p:txBody>
          <a:bodyPr/>
          <a:lstStyle/>
          <a:p>
            <a:r>
              <a:rPr lang="id-ID" sz="2800" dirty="0">
                <a:solidFill>
                  <a:srgbClr val="FF0000"/>
                </a:solidFill>
              </a:rPr>
              <a:t>Turban (2001, p402)</a:t>
            </a:r>
          </a:p>
          <a:p>
            <a:r>
              <a:rPr lang="id-ID" sz="2800" dirty="0">
                <a:solidFill>
                  <a:srgbClr val="FF0000"/>
                </a:solidFill>
              </a:rPr>
              <a:t>Jackson (1999, p3)</a:t>
            </a:r>
          </a:p>
          <a:p>
            <a:r>
              <a:rPr lang="id-ID" sz="2800" dirty="0"/>
              <a:t>Sistem pakar adalah program komputer yang merepresentasikan dan melakukan penalaran dengan pengetahuan beberapa pakar untuk memecahkan masalah atau memberikan saran.</a:t>
            </a:r>
          </a:p>
          <a:p>
            <a:r>
              <a:rPr lang="id-ID" sz="2800" dirty="0">
                <a:solidFill>
                  <a:srgbClr val="FF0000"/>
                </a:solidFill>
              </a:rPr>
              <a:t>Luger dan Stubblefield (1993, p308)</a:t>
            </a:r>
          </a:p>
          <a:p>
            <a:endParaRPr lang="id-ID" sz="2800" dirty="0"/>
          </a:p>
        </p:txBody>
      </p:sp>
    </p:spTree>
    <p:extLst>
      <p:ext uri="{BB962C8B-B14F-4D97-AF65-F5344CB8AC3E}">
        <p14:creationId xmlns:p14="http://schemas.microsoft.com/office/powerpoint/2010/main" val="4214552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id-ID" dirty="0"/>
              <a:t>Pengertian Sistem Pakar</a:t>
            </a:r>
          </a:p>
        </p:txBody>
      </p:sp>
      <p:sp>
        <p:nvSpPr>
          <p:cNvPr id="3" name="Content Placeholder 2"/>
          <p:cNvSpPr>
            <a:spLocks noGrp="1"/>
          </p:cNvSpPr>
          <p:nvPr>
            <p:ph idx="1"/>
          </p:nvPr>
        </p:nvSpPr>
        <p:spPr/>
        <p:txBody>
          <a:bodyPr/>
          <a:lstStyle/>
          <a:p>
            <a:r>
              <a:rPr lang="id-ID" sz="2800" dirty="0">
                <a:solidFill>
                  <a:srgbClr val="FF0000"/>
                </a:solidFill>
              </a:rPr>
              <a:t>Turban (2001, p402)</a:t>
            </a:r>
          </a:p>
          <a:p>
            <a:r>
              <a:rPr lang="id-ID" sz="2800" dirty="0">
                <a:solidFill>
                  <a:srgbClr val="FF0000"/>
                </a:solidFill>
              </a:rPr>
              <a:t>Jackson (1999, p3)</a:t>
            </a:r>
          </a:p>
          <a:p>
            <a:r>
              <a:rPr lang="id-ID" sz="2800" dirty="0">
                <a:solidFill>
                  <a:srgbClr val="FF0000"/>
                </a:solidFill>
              </a:rPr>
              <a:t>Luger dan Stubblefield (1993, p308)</a:t>
            </a:r>
          </a:p>
          <a:p>
            <a:r>
              <a:rPr lang="id-ID" sz="2800" dirty="0"/>
              <a:t>Sistem pakar adalah program yang berbasiskan pengetahuan yang menyediakan solusi kualitas pakar kepada masalah-masalah dalam bidang (domain) yang spesifik.</a:t>
            </a:r>
          </a:p>
          <a:p>
            <a:endParaRPr lang="id-ID" sz="2800" dirty="0"/>
          </a:p>
        </p:txBody>
      </p:sp>
    </p:spTree>
    <p:extLst>
      <p:ext uri="{BB962C8B-B14F-4D97-AF65-F5344CB8AC3E}">
        <p14:creationId xmlns:p14="http://schemas.microsoft.com/office/powerpoint/2010/main" val="2237050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id-ID" dirty="0"/>
              <a:t>Manfaat Sistem Pakar</a:t>
            </a:r>
          </a:p>
        </p:txBody>
      </p:sp>
      <p:sp>
        <p:nvSpPr>
          <p:cNvPr id="3" name="Content Placeholder 2"/>
          <p:cNvSpPr>
            <a:spLocks noGrp="1"/>
          </p:cNvSpPr>
          <p:nvPr>
            <p:ph idx="1"/>
          </p:nvPr>
        </p:nvSpPr>
        <p:spPr/>
        <p:txBody>
          <a:bodyPr/>
          <a:lstStyle/>
          <a:p>
            <a:r>
              <a:rPr lang="id-ID" sz="2800" dirty="0"/>
              <a:t>Meningkatkan produktivitas, karena sistem pakar dapat bekerja lebih cepat daripada manusia.</a:t>
            </a:r>
          </a:p>
          <a:p>
            <a:r>
              <a:rPr lang="id-ID" sz="2800" dirty="0"/>
              <a:t>Membuat seorang yang awam bekerja seperti layaknya seorang pakar.</a:t>
            </a:r>
          </a:p>
          <a:p>
            <a:r>
              <a:rPr lang="id-ID" sz="2800" dirty="0"/>
              <a:t>Meningkatkan kualitas, dengan memberi nasehat yang konsisten dan mengurangi kesalahan.</a:t>
            </a:r>
          </a:p>
        </p:txBody>
      </p:sp>
    </p:spTree>
    <p:extLst>
      <p:ext uri="{BB962C8B-B14F-4D97-AF65-F5344CB8AC3E}">
        <p14:creationId xmlns:p14="http://schemas.microsoft.com/office/powerpoint/2010/main" val="367824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id-ID" dirty="0"/>
              <a:t>Manfaat Sistem Pakar</a:t>
            </a:r>
          </a:p>
        </p:txBody>
      </p:sp>
      <p:sp>
        <p:nvSpPr>
          <p:cNvPr id="3" name="Content Placeholder 2"/>
          <p:cNvSpPr>
            <a:spLocks noGrp="1"/>
          </p:cNvSpPr>
          <p:nvPr>
            <p:ph idx="1"/>
          </p:nvPr>
        </p:nvSpPr>
        <p:spPr/>
        <p:txBody>
          <a:bodyPr/>
          <a:lstStyle/>
          <a:p>
            <a:r>
              <a:rPr lang="id-ID" sz="2800" dirty="0"/>
              <a:t>Mampu menangkap pengetahuan dan kepakaran seseorang.</a:t>
            </a:r>
          </a:p>
          <a:p>
            <a:r>
              <a:rPr lang="id-ID" sz="2800" dirty="0"/>
              <a:t>Dapat beroperasi di lingkungan yang berbahaya.</a:t>
            </a:r>
          </a:p>
          <a:p>
            <a:r>
              <a:rPr lang="id-ID" sz="2800" dirty="0"/>
              <a:t>Memudahkan akses pengetahuan seorang pakar.</a:t>
            </a:r>
          </a:p>
          <a:p>
            <a:r>
              <a:rPr lang="id-ID" sz="2800" dirty="0"/>
              <a:t>Andal. Sistem pakar tidak pernah menjadi bosan dan kelelahan atau sakit.</a:t>
            </a:r>
          </a:p>
        </p:txBody>
      </p:sp>
    </p:spTree>
    <p:extLst>
      <p:ext uri="{BB962C8B-B14F-4D97-AF65-F5344CB8AC3E}">
        <p14:creationId xmlns:p14="http://schemas.microsoft.com/office/powerpoint/2010/main" val="107507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id-ID" dirty="0"/>
              <a:t>Manfaat Sistem Pakar</a:t>
            </a:r>
          </a:p>
        </p:txBody>
      </p:sp>
      <p:sp>
        <p:nvSpPr>
          <p:cNvPr id="3" name="Content Placeholder 2"/>
          <p:cNvSpPr>
            <a:spLocks noGrp="1"/>
          </p:cNvSpPr>
          <p:nvPr>
            <p:ph idx="1"/>
          </p:nvPr>
        </p:nvSpPr>
        <p:spPr/>
        <p:txBody>
          <a:bodyPr/>
          <a:lstStyle/>
          <a:p>
            <a:r>
              <a:rPr lang="id-ID" sz="2800" dirty="0"/>
              <a:t>Meningkatkan kapabilitas sistem komputer. Integrasi sistem pakar dengan sistem komputer lain membuat sistem lebih efektif dan mencakup lebih banyak aplikasi.</a:t>
            </a:r>
          </a:p>
        </p:txBody>
      </p:sp>
    </p:spTree>
    <p:extLst>
      <p:ext uri="{BB962C8B-B14F-4D97-AF65-F5344CB8AC3E}">
        <p14:creationId xmlns:p14="http://schemas.microsoft.com/office/powerpoint/2010/main" val="2400622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t>
            </a:r>
            <a:r>
              <a:rPr lang="id-ID" dirty="0"/>
              <a:t>Manfaat Sistem Pakar</a:t>
            </a:r>
          </a:p>
        </p:txBody>
      </p:sp>
      <p:sp>
        <p:nvSpPr>
          <p:cNvPr id="3" name="Content Placeholder 2"/>
          <p:cNvSpPr>
            <a:spLocks noGrp="1"/>
          </p:cNvSpPr>
          <p:nvPr>
            <p:ph idx="1"/>
          </p:nvPr>
        </p:nvSpPr>
        <p:spPr/>
        <p:txBody>
          <a:bodyPr/>
          <a:lstStyle/>
          <a:p>
            <a:r>
              <a:rPr lang="id-ID" sz="2800" dirty="0"/>
              <a:t>Mampu bekerja dengan informasi yang tidak lengkap atau tidak pasti. Berbeda dengan sistem komputer konvensional. Sistem pakar dapat bekerja dengan informasi yang tidak lengkap. Pengguna dapat merespon dengan “tidak tahu” atau “tidak yakin” pada satu atau lebih pertanyaan selama konsultasi dan sistem pakar tetap akan memberikan jawabannya.</a:t>
            </a:r>
          </a:p>
        </p:txBody>
      </p:sp>
    </p:spTree>
    <p:extLst>
      <p:ext uri="{BB962C8B-B14F-4D97-AF65-F5344CB8AC3E}">
        <p14:creationId xmlns:p14="http://schemas.microsoft.com/office/powerpoint/2010/main" val="240062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t>
            </a:r>
            <a:r>
              <a:rPr lang="id-ID" dirty="0"/>
              <a:t>Manfaat Sistem Pakar</a:t>
            </a:r>
          </a:p>
        </p:txBody>
      </p:sp>
      <p:sp>
        <p:nvSpPr>
          <p:cNvPr id="3" name="Content Placeholder 2"/>
          <p:cNvSpPr>
            <a:spLocks noGrp="1"/>
          </p:cNvSpPr>
          <p:nvPr>
            <p:ph idx="1"/>
          </p:nvPr>
        </p:nvSpPr>
        <p:spPr/>
        <p:txBody>
          <a:bodyPr/>
          <a:lstStyle/>
          <a:p>
            <a:r>
              <a:rPr lang="id-ID" sz="2800" dirty="0"/>
              <a:t>Bisa digunakan sebagai media pelengkap dalam pelatihan. Pengguna pemula yang bekerja dengan sistem pakar akan menjadi lebih berpengalaman karena adanya fasilitas penjelas yang berfungsi sebagai guru.</a:t>
            </a:r>
          </a:p>
          <a:p>
            <a:r>
              <a:rPr lang="id-ID" sz="2800" dirty="0"/>
              <a:t>Meningkatkan kemampuan untuk menyelesaikan masalah karena sistem pakar mengambil sumber pengetahuan dari banyak pakar.</a:t>
            </a:r>
          </a:p>
        </p:txBody>
      </p:sp>
    </p:spTree>
    <p:extLst>
      <p:ext uri="{BB962C8B-B14F-4D97-AF65-F5344CB8AC3E}">
        <p14:creationId xmlns:p14="http://schemas.microsoft.com/office/powerpoint/2010/main" val="132050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a:t>
            </a:r>
            <a:r>
              <a:rPr lang="id-ID" dirty="0"/>
              <a:t>Kekurangan Sistem Pakar</a:t>
            </a:r>
          </a:p>
        </p:txBody>
      </p:sp>
      <p:sp>
        <p:nvSpPr>
          <p:cNvPr id="3" name="Content Placeholder 2"/>
          <p:cNvSpPr>
            <a:spLocks noGrp="1"/>
          </p:cNvSpPr>
          <p:nvPr>
            <p:ph idx="1"/>
          </p:nvPr>
        </p:nvSpPr>
        <p:spPr/>
        <p:txBody>
          <a:bodyPr/>
          <a:lstStyle/>
          <a:p>
            <a:r>
              <a:rPr lang="id-ID" sz="2800" dirty="0"/>
              <a:t>Biaya yang sangat mahal untuk membuat dan memeliharanya.</a:t>
            </a:r>
          </a:p>
          <a:p>
            <a:r>
              <a:rPr lang="id-ID" sz="2800" dirty="0"/>
              <a:t>Sulit dikembangkan karena keterbatasan keahlian dan ketersediaan pakar.</a:t>
            </a:r>
          </a:p>
          <a:p>
            <a:r>
              <a:rPr lang="id-ID" sz="2800" dirty="0"/>
              <a:t>Sistem pakar tidak 100% bernilai benar.</a:t>
            </a:r>
          </a:p>
        </p:txBody>
      </p:sp>
    </p:spTree>
    <p:extLst>
      <p:ext uri="{BB962C8B-B14F-4D97-AF65-F5344CB8AC3E}">
        <p14:creationId xmlns:p14="http://schemas.microsoft.com/office/powerpoint/2010/main" val="132050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t>
            </a:r>
            <a:r>
              <a:rPr lang="id-ID" dirty="0"/>
              <a:t>Ciri-ciri Sistem Pakar</a:t>
            </a:r>
          </a:p>
        </p:txBody>
      </p:sp>
      <p:sp>
        <p:nvSpPr>
          <p:cNvPr id="3" name="Content Placeholder 2"/>
          <p:cNvSpPr>
            <a:spLocks noGrp="1"/>
          </p:cNvSpPr>
          <p:nvPr>
            <p:ph idx="1"/>
          </p:nvPr>
        </p:nvSpPr>
        <p:spPr/>
        <p:txBody>
          <a:bodyPr/>
          <a:lstStyle/>
          <a:p>
            <a:r>
              <a:rPr lang="id-ID" sz="2800" dirty="0"/>
              <a:t>Terbatas pada domain keahlian tertentu.</a:t>
            </a:r>
          </a:p>
          <a:p>
            <a:r>
              <a:rPr lang="id-ID" sz="2800" dirty="0"/>
              <a:t>Dapat memberikan penalaran untuk data-data yang tidak lengkap atau tidak pasti.</a:t>
            </a:r>
          </a:p>
          <a:p>
            <a:r>
              <a:rPr lang="id-ID" sz="2800" dirty="0"/>
              <a:t>Dapat menjelaskan alasan-alasan dengan cara yang dapat dipahami</a:t>
            </a:r>
          </a:p>
          <a:p>
            <a:r>
              <a:rPr lang="id-ID" sz="2800" dirty="0"/>
              <a:t>Bekerja berdasarkan kaidah/rule tertentu.</a:t>
            </a:r>
          </a:p>
          <a:p>
            <a:r>
              <a:rPr lang="id-ID" sz="2800" dirty="0"/>
              <a:t>Mudah dimodifikasi.</a:t>
            </a:r>
          </a:p>
          <a:p>
            <a:r>
              <a:rPr lang="id-ID" sz="2800" dirty="0"/>
              <a:t>Basis pengetahuan dan mekanisme inferensi terpisah.</a:t>
            </a:r>
          </a:p>
          <a:p>
            <a:endParaRPr lang="id-ID" sz="2800" dirty="0"/>
          </a:p>
        </p:txBody>
      </p:sp>
    </p:spTree>
    <p:extLst>
      <p:ext uri="{BB962C8B-B14F-4D97-AF65-F5344CB8AC3E}">
        <p14:creationId xmlns:p14="http://schemas.microsoft.com/office/powerpoint/2010/main" val="163764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t>
            </a:r>
            <a:r>
              <a:rPr lang="id-ID" dirty="0"/>
              <a:t>Ciri-ciri Sistem Pakar</a:t>
            </a:r>
          </a:p>
        </p:txBody>
      </p:sp>
      <p:sp>
        <p:nvSpPr>
          <p:cNvPr id="3" name="Content Placeholder 2"/>
          <p:cNvSpPr>
            <a:spLocks noGrp="1"/>
          </p:cNvSpPr>
          <p:nvPr>
            <p:ph idx="1"/>
          </p:nvPr>
        </p:nvSpPr>
        <p:spPr/>
        <p:txBody>
          <a:bodyPr/>
          <a:lstStyle/>
          <a:p>
            <a:r>
              <a:rPr lang="id-ID" sz="2800" dirty="0"/>
              <a:t>Keluarannya bersifat anjuran.</a:t>
            </a:r>
          </a:p>
          <a:p>
            <a:r>
              <a:rPr lang="id-ID" sz="2800" dirty="0"/>
              <a:t>Sistem dapat mengaktifkan kaidah secara searah yang sesuai, dituntun oleh dialog dengan pengguna.</a:t>
            </a:r>
          </a:p>
        </p:txBody>
      </p:sp>
    </p:spTree>
    <p:extLst>
      <p:ext uri="{BB962C8B-B14F-4D97-AF65-F5344CB8AC3E}">
        <p14:creationId xmlns:p14="http://schemas.microsoft.com/office/powerpoint/2010/main" val="2205234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187624" y="1600200"/>
            <a:ext cx="3308176" cy="4525963"/>
          </a:xfrm>
        </p:spPr>
        <p:txBody>
          <a:bodyPr/>
          <a:lstStyle/>
          <a:p>
            <a:pPr>
              <a:buFont typeface="Wingdings" panose="05000000000000000000" pitchFamily="2" charset="2"/>
              <a:buChar char="v"/>
            </a:pPr>
            <a:r>
              <a:rPr lang="id-ID" sz="2400" dirty="0">
                <a:solidFill>
                  <a:srgbClr val="FF0000"/>
                </a:solidFill>
              </a:rPr>
              <a:t>Interpretasi</a:t>
            </a:r>
            <a:endParaRPr lang="en-US" sz="2400" dirty="0">
              <a:solidFill>
                <a:srgbClr val="FF0000"/>
              </a:solidFill>
            </a:endParaRPr>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p:txBody>
          <a:bodyPr/>
          <a:lstStyle/>
          <a:p>
            <a:pPr marL="0" indent="0">
              <a:buNone/>
            </a:pPr>
            <a:r>
              <a:rPr lang="en-US" dirty="0"/>
              <a:t>M</a:t>
            </a:r>
            <a:r>
              <a:rPr lang="id-ID" dirty="0"/>
              <a:t>enghasilkan deskripsi situasi berdasarkan data-data masukan.</a:t>
            </a:r>
          </a:p>
          <a:p>
            <a:endParaRPr lang="id-ID" dirty="0"/>
          </a:p>
        </p:txBody>
      </p:sp>
    </p:spTree>
    <p:extLst>
      <p:ext uri="{BB962C8B-B14F-4D97-AF65-F5344CB8AC3E}">
        <p14:creationId xmlns:p14="http://schemas.microsoft.com/office/powerpoint/2010/main" val="756584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331640" y="1600200"/>
            <a:ext cx="3164160"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solidFill>
                  <a:srgbClr val="FF0000"/>
                </a:solidFill>
              </a:rPr>
              <a:t>Prediksi</a:t>
            </a:r>
            <a:endParaRPr lang="en-US" sz="2400" dirty="0">
              <a:solidFill>
                <a:srgbClr val="FF0000"/>
              </a:solidFill>
            </a:endParaRPr>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emperkirakan akibat yang mungkin terjadi dari situasi yang ada.</a:t>
            </a:r>
          </a:p>
        </p:txBody>
      </p:sp>
    </p:spTree>
    <p:extLst>
      <p:ext uri="{BB962C8B-B14F-4D97-AF65-F5344CB8AC3E}">
        <p14:creationId xmlns:p14="http://schemas.microsoft.com/office/powerpoint/2010/main" val="999446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solidFill>
                  <a:srgbClr val="FF0000"/>
                </a:solidFill>
              </a:rPr>
              <a:t>Diagnosis</a:t>
            </a:r>
            <a:endParaRPr lang="en-US" sz="2400" dirty="0">
              <a:solidFill>
                <a:srgbClr val="FF0000"/>
              </a:solidFill>
            </a:endParaRPr>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enyimpulkan suatu keadaan berdasarkan gejala-gejala yang diberikan (</a:t>
            </a:r>
            <a:r>
              <a:rPr lang="id-ID" i="1" dirty="0"/>
              <a:t>symptoms</a:t>
            </a:r>
            <a:r>
              <a:rPr lang="id-ID" dirty="0"/>
              <a:t>)</a:t>
            </a:r>
          </a:p>
        </p:txBody>
      </p:sp>
    </p:spTree>
    <p:extLst>
      <p:ext uri="{BB962C8B-B14F-4D97-AF65-F5344CB8AC3E}">
        <p14:creationId xmlns:p14="http://schemas.microsoft.com/office/powerpoint/2010/main" val="1876052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solidFill>
                  <a:srgbClr val="FF0000"/>
                </a:solidFill>
              </a:rPr>
              <a:t>Desain</a:t>
            </a:r>
            <a:endParaRPr lang="en-US" sz="2400" dirty="0">
              <a:solidFill>
                <a:srgbClr val="FF0000"/>
              </a:solidFill>
            </a:endParaRPr>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elakukan perancangan berdasarkan kendala-kendala yang diberikan</a:t>
            </a:r>
          </a:p>
        </p:txBody>
      </p:sp>
    </p:spTree>
    <p:extLst>
      <p:ext uri="{BB962C8B-B14F-4D97-AF65-F5344CB8AC3E}">
        <p14:creationId xmlns:p14="http://schemas.microsoft.com/office/powerpoint/2010/main" val="969645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solidFill>
                  <a:srgbClr val="FF0000"/>
                </a:solidFill>
              </a:rPr>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erencanakan tindakan-tindakan yang akan dilakukan.</a:t>
            </a:r>
          </a:p>
        </p:txBody>
      </p:sp>
    </p:spTree>
    <p:extLst>
      <p:ext uri="{BB962C8B-B14F-4D97-AF65-F5344CB8AC3E}">
        <p14:creationId xmlns:p14="http://schemas.microsoft.com/office/powerpoint/2010/main" val="3109864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solidFill>
                  <a:srgbClr val="FF0000"/>
                </a:solidFill>
              </a:rPr>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embandingkan hasil pengamatan dengan proses perencanaan</a:t>
            </a:r>
          </a:p>
        </p:txBody>
      </p:sp>
    </p:spTree>
    <p:extLst>
      <p:ext uri="{BB962C8B-B14F-4D97-AF65-F5344CB8AC3E}">
        <p14:creationId xmlns:p14="http://schemas.microsoft.com/office/powerpoint/2010/main" val="3955087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solidFill>
                  <a:srgbClr val="FF0000"/>
                </a:solidFill>
              </a:rPr>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enentukan penyelesaian dari suatu kesalahan sistem</a:t>
            </a:r>
          </a:p>
        </p:txBody>
      </p:sp>
    </p:spTree>
    <p:extLst>
      <p:ext uri="{BB962C8B-B14F-4D97-AF65-F5344CB8AC3E}">
        <p14:creationId xmlns:p14="http://schemas.microsoft.com/office/powerpoint/2010/main" val="1529759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solidFill>
                  <a:srgbClr val="FF0000"/>
                </a:solidFill>
              </a:rPr>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elaksanakan rencana perbaikan</a:t>
            </a:r>
          </a:p>
        </p:txBody>
      </p:sp>
    </p:spTree>
    <p:extLst>
      <p:ext uri="{BB962C8B-B14F-4D97-AF65-F5344CB8AC3E}">
        <p14:creationId xmlns:p14="http://schemas.microsoft.com/office/powerpoint/2010/main" val="760270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solidFill>
                  <a:srgbClr val="FF0000"/>
                </a:solidFill>
              </a:rPr>
              <a:t>Instruction</a:t>
            </a:r>
          </a:p>
          <a:p>
            <a:pPr>
              <a:buFont typeface="Wingdings" panose="05000000000000000000" pitchFamily="2" charset="2"/>
              <a:buChar char="v"/>
            </a:pPr>
            <a:r>
              <a:rPr lang="en-US" sz="2400" dirty="0"/>
              <a:t> </a:t>
            </a:r>
            <a:r>
              <a:rPr lang="en-US" sz="2400" dirty="0" err="1"/>
              <a:t>Kontrol</a:t>
            </a:r>
            <a:endParaRPr lang="id-ID" sz="2400" dirty="0"/>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elakukan instruksi untuk diagnosis, debugging dan perbaikan kinerja</a:t>
            </a:r>
          </a:p>
        </p:txBody>
      </p:sp>
    </p:spTree>
    <p:extLst>
      <p:ext uri="{BB962C8B-B14F-4D97-AF65-F5344CB8AC3E}">
        <p14:creationId xmlns:p14="http://schemas.microsoft.com/office/powerpoint/2010/main" val="1125893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dirty="0"/>
              <a:t>5. </a:t>
            </a:r>
            <a:r>
              <a:rPr lang="id-ID" sz="4000" dirty="0"/>
              <a:t>Area Permasalahan Aplikasi Sistem Pakar</a:t>
            </a:r>
          </a:p>
        </p:txBody>
      </p:sp>
      <p:sp>
        <p:nvSpPr>
          <p:cNvPr id="6" name="Content Placeholder 5"/>
          <p:cNvSpPr>
            <a:spLocks noGrp="1"/>
          </p:cNvSpPr>
          <p:nvPr>
            <p:ph sz="half" idx="1"/>
          </p:nvPr>
        </p:nvSpPr>
        <p:spPr>
          <a:xfrm>
            <a:off x="1259632" y="1600200"/>
            <a:ext cx="3236168" cy="4525963"/>
          </a:xfrm>
        </p:spPr>
        <p:txBody>
          <a:bodyPr/>
          <a:lstStyle/>
          <a:p>
            <a:pPr>
              <a:buFont typeface="Wingdings" panose="05000000000000000000" pitchFamily="2" charset="2"/>
              <a:buChar char="v"/>
            </a:pPr>
            <a:r>
              <a:rPr lang="id-ID" sz="2400" dirty="0"/>
              <a:t>Interpretasi</a:t>
            </a:r>
            <a:endParaRPr lang="en-US" sz="2400" dirty="0"/>
          </a:p>
          <a:p>
            <a:pPr>
              <a:buFont typeface="Wingdings" panose="05000000000000000000" pitchFamily="2" charset="2"/>
              <a:buChar char="v"/>
            </a:pPr>
            <a:r>
              <a:rPr lang="id-ID" sz="2400" dirty="0"/>
              <a:t>Prediksi</a:t>
            </a:r>
            <a:endParaRPr lang="en-US" sz="2400" dirty="0"/>
          </a:p>
          <a:p>
            <a:pPr>
              <a:buFont typeface="Wingdings" panose="05000000000000000000" pitchFamily="2" charset="2"/>
              <a:buChar char="v"/>
            </a:pPr>
            <a:r>
              <a:rPr lang="id-ID" sz="2400" dirty="0"/>
              <a:t>Diagnosis</a:t>
            </a:r>
            <a:endParaRPr lang="en-US" sz="2400" dirty="0"/>
          </a:p>
          <a:p>
            <a:pPr>
              <a:buFont typeface="Wingdings" panose="05000000000000000000" pitchFamily="2" charset="2"/>
              <a:buChar char="v"/>
            </a:pPr>
            <a:r>
              <a:rPr lang="en-US" sz="2400" dirty="0" err="1"/>
              <a:t>Desain</a:t>
            </a:r>
            <a:endParaRPr lang="en-US" sz="2400" dirty="0"/>
          </a:p>
          <a:p>
            <a:pPr>
              <a:buFont typeface="Wingdings" panose="05000000000000000000" pitchFamily="2" charset="2"/>
              <a:buChar char="v"/>
            </a:pPr>
            <a:r>
              <a:rPr lang="en-US" sz="2400" dirty="0"/>
              <a:t>Planning </a:t>
            </a:r>
          </a:p>
          <a:p>
            <a:pPr>
              <a:buFont typeface="Wingdings" panose="05000000000000000000" pitchFamily="2" charset="2"/>
              <a:buChar char="v"/>
            </a:pPr>
            <a:r>
              <a:rPr lang="en-US" sz="2400" dirty="0"/>
              <a:t>Monitoring</a:t>
            </a:r>
          </a:p>
          <a:p>
            <a:pPr>
              <a:buFont typeface="Wingdings" panose="05000000000000000000" pitchFamily="2" charset="2"/>
              <a:buChar char="v"/>
            </a:pPr>
            <a:r>
              <a:rPr lang="en-US" sz="2400" dirty="0"/>
              <a:t>Debugging</a:t>
            </a:r>
          </a:p>
          <a:p>
            <a:pPr>
              <a:buFont typeface="Wingdings" panose="05000000000000000000" pitchFamily="2" charset="2"/>
              <a:buChar char="v"/>
            </a:pPr>
            <a:r>
              <a:rPr lang="en-US" sz="2400" dirty="0"/>
              <a:t>Reparation</a:t>
            </a:r>
          </a:p>
          <a:p>
            <a:pPr>
              <a:buFont typeface="Wingdings" panose="05000000000000000000" pitchFamily="2" charset="2"/>
              <a:buChar char="v"/>
            </a:pPr>
            <a:r>
              <a:rPr lang="en-US" sz="2400" dirty="0"/>
              <a:t>Instruction</a:t>
            </a:r>
          </a:p>
          <a:p>
            <a:pPr>
              <a:buFont typeface="Wingdings" panose="05000000000000000000" pitchFamily="2" charset="2"/>
              <a:buChar char="v"/>
            </a:pPr>
            <a:r>
              <a:rPr lang="en-US" sz="2400" dirty="0">
                <a:solidFill>
                  <a:srgbClr val="FF0000"/>
                </a:solidFill>
              </a:rPr>
              <a:t> </a:t>
            </a:r>
            <a:r>
              <a:rPr lang="en-US" sz="2400" dirty="0" err="1">
                <a:solidFill>
                  <a:srgbClr val="FF0000"/>
                </a:solidFill>
              </a:rPr>
              <a:t>Kontrol</a:t>
            </a:r>
            <a:endParaRPr lang="id-ID" sz="2400" dirty="0">
              <a:solidFill>
                <a:srgbClr val="FF0000"/>
              </a:solidFill>
            </a:endParaRPr>
          </a:p>
        </p:txBody>
      </p:sp>
      <p:sp>
        <p:nvSpPr>
          <p:cNvPr id="7" name="Content Placeholder 6"/>
          <p:cNvSpPr>
            <a:spLocks noGrp="1"/>
          </p:cNvSpPr>
          <p:nvPr>
            <p:ph sz="half" idx="2"/>
          </p:nvPr>
        </p:nvSpPr>
        <p:spPr>
          <a:xfrm>
            <a:off x="4283968" y="1600200"/>
            <a:ext cx="4038600" cy="4525963"/>
          </a:xfrm>
        </p:spPr>
        <p:txBody>
          <a:bodyPr/>
          <a:lstStyle/>
          <a:p>
            <a:pPr marL="0" indent="0">
              <a:buNone/>
            </a:pPr>
            <a:r>
              <a:rPr lang="en-US" dirty="0"/>
              <a:t>M</a:t>
            </a:r>
            <a:r>
              <a:rPr lang="id-ID" dirty="0"/>
              <a:t>elakukan kontrol terhadap hasil interpretasi, diagnosis, debuggning, monitoring dan perbaikan tingkah laku sistem.</a:t>
            </a:r>
          </a:p>
        </p:txBody>
      </p:sp>
    </p:spTree>
    <p:extLst>
      <p:ext uri="{BB962C8B-B14F-4D97-AF65-F5344CB8AC3E}">
        <p14:creationId xmlns:p14="http://schemas.microsoft.com/office/powerpoint/2010/main" val="2936866028"/>
      </p:ext>
    </p:extLst>
  </p:cSld>
  <p:clrMapOvr>
    <a:masterClrMapping/>
  </p:clrMapOvr>
</p:sld>
</file>

<file path=ppt/theme/theme1.xml><?xml version="1.0" encoding="utf-8"?>
<a:theme xmlns:a="http://schemas.openxmlformats.org/drawingml/2006/main" name="14193">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14193</Template>
  <TotalTime>88</TotalTime>
  <Words>812</Words>
  <Application>Microsoft Office PowerPoint</Application>
  <PresentationFormat>On-screen Show (4:3)</PresentationFormat>
  <Paragraphs>178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Baskerville Old Face</vt:lpstr>
      <vt:lpstr>Wingdings</vt:lpstr>
      <vt:lpstr>14193</vt:lpstr>
      <vt:lpstr>SISTEM PAKAR</vt:lpstr>
      <vt:lpstr>Pokok Bahasan</vt:lpstr>
      <vt:lpstr>1. Pengertian Sistem Pakar</vt:lpstr>
      <vt:lpstr>1. Pengertian Sistem Pakar</vt:lpstr>
      <vt:lpstr>1. Pengertian Sistem Pakar</vt:lpstr>
      <vt:lpstr>1. Pengertian Sistem Pakar</vt:lpstr>
      <vt:lpstr>2. Manfaat Sistem Pakar</vt:lpstr>
      <vt:lpstr>2. Manfaat Sistem Pakar</vt:lpstr>
      <vt:lpstr>2. Manfaat Sistem Pakar</vt:lpstr>
      <vt:lpstr>3. Manfaat Sistem Pakar</vt:lpstr>
      <vt:lpstr>3. Manfaat Sistem Pakar</vt:lpstr>
      <vt:lpstr>3. Kekurangan Sistem Pakar</vt:lpstr>
      <vt:lpstr>4. Ciri-ciri Sistem Pakar</vt:lpstr>
      <vt:lpstr>4. Ciri-ciri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lpstr>5. Area Permasalahan Aplikasi Sistem Pakar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(PENCARIAN)</dc:title>
  <dc:creator>User</dc:creator>
  <cp:lastModifiedBy>ning</cp:lastModifiedBy>
  <cp:revision>12</cp:revision>
  <dcterms:created xsi:type="dcterms:W3CDTF">2016-03-22T17:45:12Z</dcterms:created>
  <dcterms:modified xsi:type="dcterms:W3CDTF">2017-03-29T16:00:13Z</dcterms:modified>
</cp:coreProperties>
</file>