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91" r:id="rId2"/>
    <p:sldId id="292" r:id="rId3"/>
    <p:sldId id="293" r:id="rId4"/>
    <p:sldId id="294" r:id="rId5"/>
    <p:sldId id="295" r:id="rId6"/>
    <p:sldId id="296" r:id="rId7"/>
    <p:sldId id="297" r:id="rId8"/>
    <p:sldId id="298" r:id="rId9"/>
    <p:sldId id="299" r:id="rId10"/>
    <p:sldId id="300" r:id="rId11"/>
    <p:sldId id="301" r:id="rId12"/>
    <p:sldId id="302" r:id="rId13"/>
    <p:sldId id="303" r:id="rId14"/>
    <p:sldId id="304" r:id="rId15"/>
    <p:sldId id="305" r:id="rId16"/>
    <p:sldId id="306" r:id="rId17"/>
    <p:sldId id="310" r:id="rId18"/>
    <p:sldId id="311" r:id="rId19"/>
    <p:sldId id="312" r:id="rId20"/>
    <p:sldId id="313" r:id="rId21"/>
    <p:sldId id="307" r:id="rId22"/>
    <p:sldId id="308" r:id="rId23"/>
    <p:sldId id="309" r:id="rId24"/>
  </p:sldIdLst>
  <p:sldSz cx="10058400" cy="7772400"/>
  <p:notesSz cx="10058400" cy="7772400"/>
  <p:defaultTextStyle>
    <a:defPPr>
      <a:defRPr lang="id-ID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59" d="100"/>
          <a:sy n="59" d="100"/>
        </p:scale>
        <p:origin x="744" y="7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5517173" y="3200400"/>
            <a:ext cx="2663658" cy="32766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457200" y="762000"/>
            <a:ext cx="9144000" cy="114173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508760" y="4352544"/>
            <a:ext cx="7040880" cy="19431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2/23/2019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124460">
              <a:lnSpc>
                <a:spcPts val="1650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8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2/23/2019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124460">
              <a:lnSpc>
                <a:spcPts val="1650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02920" y="1787652"/>
            <a:ext cx="4375404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180076" y="1787652"/>
            <a:ext cx="4375404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2/23/2019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124460">
              <a:lnSpc>
                <a:spcPts val="1650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2/23/2019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124460">
              <a:lnSpc>
                <a:spcPts val="1650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2/23/2019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124460">
              <a:lnSpc>
                <a:spcPts val="1650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7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993139" y="2663444"/>
            <a:ext cx="8072120" cy="24644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12140" y="1841398"/>
            <a:ext cx="4360545" cy="25908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419856" y="7228332"/>
            <a:ext cx="3218688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02920" y="7228332"/>
            <a:ext cx="2313432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2/23/2019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827516" y="6746366"/>
            <a:ext cx="249554" cy="2247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4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124460">
              <a:lnSpc>
                <a:spcPts val="1650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486400" y="457200"/>
            <a:ext cx="3330575" cy="7514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id-ID" sz="4800" b="1" dirty="0" smtClean="0">
                <a:solidFill>
                  <a:srgbClr val="009999"/>
                </a:solidFill>
                <a:latin typeface="Algerian" panose="04020705040A02060702" pitchFamily="82" charset="0"/>
                <a:cs typeface="Arial"/>
              </a:rPr>
              <a:t>U</a:t>
            </a:r>
            <a:r>
              <a:rPr lang="id-ID" sz="4800" b="1" spc="-10" dirty="0" smtClean="0">
                <a:solidFill>
                  <a:srgbClr val="009999"/>
                </a:solidFill>
                <a:latin typeface="Algerian" panose="04020705040A02060702" pitchFamily="82" charset="0"/>
                <a:cs typeface="Arial"/>
              </a:rPr>
              <a:t>S</a:t>
            </a:r>
            <a:r>
              <a:rPr lang="id-ID" sz="4800" b="1" dirty="0" smtClean="0">
                <a:solidFill>
                  <a:srgbClr val="009999"/>
                </a:solidFill>
                <a:latin typeface="Algerian" panose="04020705040A02060702" pitchFamily="82" charset="0"/>
                <a:cs typeface="Arial"/>
              </a:rPr>
              <a:t>ABILITY</a:t>
            </a:r>
            <a:endParaRPr lang="id-ID" sz="4800" dirty="0">
              <a:latin typeface="Algerian" panose="04020705040A02060702" pitchFamily="82" charset="0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990600" y="457200"/>
            <a:ext cx="31242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9800" y="1905000"/>
            <a:ext cx="2218969" cy="2936753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029199" y="5554394"/>
            <a:ext cx="42449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dirty="0" smtClean="0">
                <a:solidFill>
                  <a:schemeClr val="bg1">
                    <a:lumMod val="50000"/>
                  </a:schemeClr>
                </a:solidFill>
                <a:latin typeface="Forte" panose="03060902040502070203" pitchFamily="66" charset="0"/>
              </a:rPr>
              <a:t>Oleh : Rahmat Robi Waliyansyah, M.Kom</a:t>
            </a:r>
            <a:endParaRPr lang="id-ID" dirty="0">
              <a:solidFill>
                <a:schemeClr val="bg1">
                  <a:lumMod val="50000"/>
                </a:schemeClr>
              </a:solidFill>
              <a:latin typeface="Forte" panose="03060902040502070203" pitchFamily="66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863340" y="1005481"/>
            <a:ext cx="2331085" cy="6254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4865"/>
              </a:lnSpc>
            </a:pPr>
            <a:r>
              <a:rPr sz="4400" b="1" dirty="0">
                <a:latin typeface="Arial"/>
                <a:cs typeface="Arial"/>
              </a:rPr>
              <a:t>Usa</a:t>
            </a:r>
            <a:r>
              <a:rPr sz="4400" b="1" spc="-5" dirty="0">
                <a:latin typeface="Arial"/>
                <a:cs typeface="Arial"/>
              </a:rPr>
              <a:t>b</a:t>
            </a:r>
            <a:r>
              <a:rPr sz="4400" b="1" dirty="0">
                <a:latin typeface="Arial"/>
                <a:cs typeface="Arial"/>
              </a:rPr>
              <a:t>ili</a:t>
            </a:r>
            <a:r>
              <a:rPr sz="4400" b="1" spc="-5" dirty="0">
                <a:latin typeface="Arial"/>
                <a:cs typeface="Arial"/>
              </a:rPr>
              <a:t>t</a:t>
            </a:r>
            <a:r>
              <a:rPr sz="4400" b="1" spc="5" dirty="0">
                <a:latin typeface="Arial"/>
                <a:cs typeface="Arial"/>
              </a:rPr>
              <a:t>y</a:t>
            </a:r>
            <a:endParaRPr sz="44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133600" y="2590800"/>
            <a:ext cx="7466330" cy="2801620"/>
          </a:xfrm>
          <a:prstGeom prst="rect">
            <a:avLst/>
          </a:prstGeom>
        </p:spPr>
        <p:txBody>
          <a:bodyPr vert="horz" wrap="square" lIns="0" tIns="62865" rIns="0" bIns="0" rtlCol="0">
            <a:spAutoFit/>
          </a:bodyPr>
          <a:lstStyle/>
          <a:p>
            <a:pPr marL="12065" marR="5080" algn="ctr">
              <a:lnSpc>
                <a:spcPct val="89800"/>
              </a:lnSpc>
              <a:spcBef>
                <a:spcPts val="495"/>
              </a:spcBef>
            </a:pPr>
            <a:r>
              <a:rPr sz="3200" spc="-5" dirty="0">
                <a:latin typeface="Arial"/>
                <a:cs typeface="Arial"/>
              </a:rPr>
              <a:t>"Setiap desainer </a:t>
            </a:r>
            <a:r>
              <a:rPr sz="3200" spc="-10" dirty="0">
                <a:latin typeface="Arial"/>
                <a:cs typeface="Arial"/>
              </a:rPr>
              <a:t>(</a:t>
            </a:r>
            <a:r>
              <a:rPr sz="3200" i="1" spc="-10" dirty="0">
                <a:latin typeface="Arial"/>
                <a:cs typeface="Arial"/>
              </a:rPr>
              <a:t>perancang</a:t>
            </a:r>
            <a:r>
              <a:rPr sz="3200" spc="-10" dirty="0">
                <a:latin typeface="Arial"/>
                <a:cs typeface="Arial"/>
              </a:rPr>
              <a:t>) </a:t>
            </a:r>
            <a:r>
              <a:rPr sz="3200" spc="-5" dirty="0">
                <a:latin typeface="Arial"/>
                <a:cs typeface="Arial"/>
              </a:rPr>
              <a:t>ingin  membangun sistem interaktif berkualitas  tinggi </a:t>
            </a:r>
            <a:r>
              <a:rPr sz="3200" dirty="0">
                <a:latin typeface="Arial"/>
                <a:cs typeface="Arial"/>
              </a:rPr>
              <a:t>yang </a:t>
            </a:r>
            <a:r>
              <a:rPr sz="3200" spc="-5" dirty="0">
                <a:latin typeface="Arial"/>
                <a:cs typeface="Arial"/>
              </a:rPr>
              <a:t>dikagumi oleh kolega,</a:t>
            </a:r>
            <a:r>
              <a:rPr sz="3200" spc="-105" dirty="0">
                <a:latin typeface="Arial"/>
                <a:cs typeface="Arial"/>
              </a:rPr>
              <a:t> </a:t>
            </a:r>
            <a:r>
              <a:rPr sz="3200" spc="-5" dirty="0">
                <a:latin typeface="Arial"/>
                <a:cs typeface="Arial"/>
              </a:rPr>
              <a:t>dirayakan  oleh </a:t>
            </a:r>
            <a:r>
              <a:rPr sz="3200" spc="-10" dirty="0">
                <a:latin typeface="Arial"/>
                <a:cs typeface="Arial"/>
              </a:rPr>
              <a:t>pengguna, </a:t>
            </a:r>
            <a:r>
              <a:rPr sz="3200" spc="-5" dirty="0">
                <a:latin typeface="Arial"/>
                <a:cs typeface="Arial"/>
              </a:rPr>
              <a:t>beredar luas, dan </a:t>
            </a:r>
            <a:r>
              <a:rPr sz="3200" dirty="0">
                <a:latin typeface="Arial"/>
                <a:cs typeface="Arial"/>
              </a:rPr>
              <a:t>sering  </a:t>
            </a:r>
            <a:r>
              <a:rPr sz="3200" spc="-5" dirty="0">
                <a:latin typeface="Arial"/>
                <a:cs typeface="Arial"/>
              </a:rPr>
              <a:t>ditiru."</a:t>
            </a:r>
            <a:endParaRPr sz="3200" dirty="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370"/>
              </a:spcBef>
            </a:pPr>
            <a:r>
              <a:rPr sz="3200" b="1" i="1" spc="-5" dirty="0">
                <a:latin typeface="Arial"/>
                <a:cs typeface="Arial"/>
              </a:rPr>
              <a:t>(Shneiderman, 1992,</a:t>
            </a:r>
            <a:r>
              <a:rPr sz="3200" b="1" i="1" spc="-25" dirty="0">
                <a:latin typeface="Arial"/>
                <a:cs typeface="Arial"/>
              </a:rPr>
              <a:t> </a:t>
            </a:r>
            <a:r>
              <a:rPr sz="3200" b="1" i="1" spc="-10" dirty="0">
                <a:latin typeface="Arial"/>
                <a:cs typeface="Arial"/>
              </a:rPr>
              <a:t>hal.7)</a:t>
            </a:r>
            <a:endParaRPr sz="3200" dirty="0">
              <a:latin typeface="Arial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2133600" y="838200"/>
            <a:ext cx="7466330" cy="870110"/>
          </a:xfrm>
          <a:prstGeom prst="rect">
            <a:avLst/>
          </a:prstGeom>
          <a:solidFill>
            <a:srgbClr val="009999"/>
          </a:solidFill>
        </p:spPr>
        <p:txBody>
          <a:bodyPr vert="horz" wrap="square" lIns="0" tIns="25209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985"/>
              </a:spcBef>
            </a:pPr>
            <a:r>
              <a:rPr sz="4000" b="1" spc="-5" dirty="0">
                <a:latin typeface="Arial"/>
                <a:cs typeface="Arial"/>
              </a:rPr>
              <a:t>Usability;</a:t>
            </a:r>
            <a:endParaRPr sz="4000">
              <a:latin typeface="Arial"/>
              <a:cs typeface="Arial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535641"/>
            <a:ext cx="1182607" cy="156515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981200" y="762000"/>
            <a:ext cx="7618730" cy="900888"/>
          </a:xfrm>
          <a:prstGeom prst="rect">
            <a:avLst/>
          </a:prstGeom>
          <a:solidFill>
            <a:srgbClr val="009999"/>
          </a:solidFill>
        </p:spPr>
        <p:txBody>
          <a:bodyPr vert="horz" wrap="square" lIns="0" tIns="221615" rIns="0" bIns="0" rtlCol="0">
            <a:spAutoFit/>
          </a:bodyPr>
          <a:lstStyle/>
          <a:p>
            <a:pPr marL="2270760">
              <a:lnSpc>
                <a:spcPct val="100000"/>
              </a:lnSpc>
              <a:spcBef>
                <a:spcPts val="1745"/>
              </a:spcBef>
            </a:pPr>
            <a:r>
              <a:rPr sz="4400" b="1" dirty="0">
                <a:latin typeface="Arial"/>
                <a:cs typeface="Arial"/>
              </a:rPr>
              <a:t>Kesalahan</a:t>
            </a:r>
            <a:r>
              <a:rPr sz="4400" b="1" spc="-10" dirty="0">
                <a:latin typeface="Arial"/>
                <a:cs typeface="Arial"/>
              </a:rPr>
              <a:t> </a:t>
            </a:r>
            <a:r>
              <a:rPr sz="4400" b="1" dirty="0">
                <a:latin typeface="Arial"/>
                <a:cs typeface="Arial"/>
              </a:rPr>
              <a:t>Klasik</a:t>
            </a:r>
            <a:endParaRPr sz="4400" dirty="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981200" y="1944115"/>
            <a:ext cx="7618730" cy="4729500"/>
          </a:xfrm>
          <a:prstGeom prst="rect">
            <a:avLst/>
          </a:prstGeom>
        </p:spPr>
        <p:txBody>
          <a:bodyPr vert="horz" wrap="square" lIns="0" tIns="165100" rIns="0" bIns="0" rtlCol="0">
            <a:spAutoFit/>
          </a:bodyPr>
          <a:lstStyle/>
          <a:p>
            <a:pPr marL="622300" indent="-609600">
              <a:lnSpc>
                <a:spcPct val="100000"/>
              </a:lnSpc>
              <a:spcBef>
                <a:spcPts val="1300"/>
              </a:spcBef>
              <a:buAutoNum type="arabicPeriod"/>
              <a:tabLst>
                <a:tab pos="621665" algn="l"/>
                <a:tab pos="622300" algn="l"/>
              </a:tabLst>
            </a:pPr>
            <a:r>
              <a:rPr sz="2400" spc="-5" dirty="0">
                <a:latin typeface="Arial"/>
                <a:cs typeface="Arial"/>
              </a:rPr>
              <a:t>Perancangan harus </a:t>
            </a:r>
            <a:r>
              <a:rPr sz="2400" dirty="0">
                <a:latin typeface="Arial"/>
                <a:cs typeface="Arial"/>
              </a:rPr>
              <a:t>didasarkan </a:t>
            </a:r>
            <a:r>
              <a:rPr sz="2400" spc="-5" dirty="0">
                <a:latin typeface="Arial"/>
                <a:cs typeface="Arial"/>
              </a:rPr>
              <a:t>pada</a:t>
            </a:r>
            <a:r>
              <a:rPr sz="2400" spc="35" dirty="0">
                <a:latin typeface="Arial"/>
                <a:cs typeface="Arial"/>
              </a:rPr>
              <a:t> </a:t>
            </a:r>
            <a:r>
              <a:rPr sz="2400" i="1" spc="-5" dirty="0">
                <a:latin typeface="Arial"/>
                <a:cs typeface="Arial"/>
              </a:rPr>
              <a:t>common-sense.</a:t>
            </a:r>
            <a:endParaRPr sz="2400" dirty="0">
              <a:latin typeface="Arial"/>
              <a:cs typeface="Arial"/>
            </a:endParaRPr>
          </a:p>
          <a:p>
            <a:pPr marL="622300" marR="5080" indent="-609600">
              <a:lnSpc>
                <a:spcPts val="2580"/>
              </a:lnSpc>
              <a:spcBef>
                <a:spcPts val="1535"/>
              </a:spcBef>
              <a:buAutoNum type="arabicPeriod"/>
              <a:tabLst>
                <a:tab pos="621665" algn="l"/>
                <a:tab pos="622300" algn="l"/>
              </a:tabLst>
            </a:pPr>
            <a:r>
              <a:rPr sz="2400" spc="-5" dirty="0">
                <a:latin typeface="Arial"/>
                <a:cs typeface="Arial"/>
              </a:rPr>
              <a:t>Anggapan </a:t>
            </a:r>
            <a:r>
              <a:rPr sz="2400" dirty="0">
                <a:latin typeface="Arial"/>
                <a:cs typeface="Arial"/>
              </a:rPr>
              <a:t>bahwa prilaku seseorang </a:t>
            </a:r>
            <a:r>
              <a:rPr sz="2400" spc="-5" dirty="0">
                <a:latin typeface="Arial"/>
                <a:cs typeface="Arial"/>
              </a:rPr>
              <a:t>telah </a:t>
            </a:r>
            <a:r>
              <a:rPr sz="2400" dirty="0">
                <a:latin typeface="Arial"/>
                <a:cs typeface="Arial"/>
              </a:rPr>
              <a:t>mewakili suatu  </a:t>
            </a:r>
            <a:r>
              <a:rPr sz="2400" spc="-5" dirty="0">
                <a:latin typeface="Arial"/>
                <a:cs typeface="Arial"/>
              </a:rPr>
              <a:t>kelompok dimana </a:t>
            </a:r>
            <a:r>
              <a:rPr sz="2400" dirty="0">
                <a:latin typeface="Arial"/>
                <a:cs typeface="Arial"/>
              </a:rPr>
              <a:t>dia</a:t>
            </a:r>
            <a:r>
              <a:rPr sz="2400" spc="1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berada.</a:t>
            </a:r>
            <a:endParaRPr sz="2400" dirty="0">
              <a:latin typeface="Arial"/>
              <a:cs typeface="Arial"/>
            </a:endParaRPr>
          </a:p>
          <a:p>
            <a:pPr marL="622300" indent="-609600">
              <a:lnSpc>
                <a:spcPct val="100000"/>
              </a:lnSpc>
              <a:spcBef>
                <a:spcPts val="1165"/>
              </a:spcBef>
              <a:buAutoNum type="arabicPeriod"/>
              <a:tabLst>
                <a:tab pos="621665" algn="l"/>
                <a:tab pos="622300" algn="l"/>
              </a:tabLst>
            </a:pPr>
            <a:r>
              <a:rPr sz="2400" spc="-5" dirty="0">
                <a:latin typeface="Arial"/>
                <a:cs typeface="Arial"/>
              </a:rPr>
              <a:t>Keinginan atasan </a:t>
            </a:r>
            <a:r>
              <a:rPr sz="2400" dirty="0">
                <a:latin typeface="Arial"/>
                <a:cs typeface="Arial"/>
              </a:rPr>
              <a:t>yang </a:t>
            </a:r>
            <a:r>
              <a:rPr sz="2400" spc="-5" dirty="0">
                <a:latin typeface="Arial"/>
                <a:cs typeface="Arial"/>
              </a:rPr>
              <a:t>harus</a:t>
            </a:r>
            <a:r>
              <a:rPr sz="2400" spc="1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dilakukan.</a:t>
            </a:r>
            <a:endParaRPr sz="2400" dirty="0">
              <a:latin typeface="Arial"/>
              <a:cs typeface="Arial"/>
            </a:endParaRPr>
          </a:p>
          <a:p>
            <a:pPr marL="622300" indent="-609600">
              <a:lnSpc>
                <a:spcPct val="100000"/>
              </a:lnSpc>
              <a:spcBef>
                <a:spcPts val="1185"/>
              </a:spcBef>
              <a:buAutoNum type="arabicPeriod"/>
              <a:tabLst>
                <a:tab pos="621665" algn="l"/>
                <a:tab pos="622300" algn="l"/>
              </a:tabLst>
            </a:pPr>
            <a:r>
              <a:rPr sz="2400" spc="-5" dirty="0">
                <a:latin typeface="Arial"/>
                <a:cs typeface="Arial"/>
              </a:rPr>
              <a:t>Kebiasaan atau tradisi</a:t>
            </a:r>
            <a:r>
              <a:rPr sz="2400" spc="2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lama.</a:t>
            </a:r>
            <a:endParaRPr sz="2400" dirty="0">
              <a:latin typeface="Arial"/>
              <a:cs typeface="Arial"/>
            </a:endParaRPr>
          </a:p>
          <a:p>
            <a:pPr marL="622300" marR="448945" indent="-609600">
              <a:lnSpc>
                <a:spcPts val="2590"/>
              </a:lnSpc>
              <a:spcBef>
                <a:spcPts val="1530"/>
              </a:spcBef>
              <a:buAutoNum type="arabicPeriod"/>
              <a:tabLst>
                <a:tab pos="621665" algn="l"/>
                <a:tab pos="622300" algn="l"/>
              </a:tabLst>
            </a:pPr>
            <a:r>
              <a:rPr sz="2400" spc="-5" dirty="0">
                <a:latin typeface="Arial"/>
                <a:cs typeface="Arial"/>
              </a:rPr>
              <a:t>Anggapan implisit (pengalaman atau keyakinan) </a:t>
            </a:r>
            <a:r>
              <a:rPr sz="2400" dirty="0">
                <a:latin typeface="Arial"/>
                <a:cs typeface="Arial"/>
              </a:rPr>
              <a:t>yang  </a:t>
            </a:r>
            <a:r>
              <a:rPr sz="2400" spc="-5" dirty="0">
                <a:latin typeface="Arial"/>
                <a:cs typeface="Arial"/>
              </a:rPr>
              <a:t>tidak </a:t>
            </a:r>
            <a:r>
              <a:rPr sz="2400" dirty="0">
                <a:latin typeface="Arial"/>
                <a:cs typeface="Arial"/>
              </a:rPr>
              <a:t>sesuai </a:t>
            </a:r>
            <a:r>
              <a:rPr sz="2400" spc="-5" dirty="0">
                <a:latin typeface="Arial"/>
                <a:cs typeface="Arial"/>
              </a:rPr>
              <a:t>atau</a:t>
            </a:r>
            <a:r>
              <a:rPr sz="240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didukung.</a:t>
            </a:r>
            <a:endParaRPr sz="2400" dirty="0">
              <a:latin typeface="Arial"/>
              <a:cs typeface="Arial"/>
            </a:endParaRPr>
          </a:p>
          <a:p>
            <a:pPr marL="622300" indent="-609600">
              <a:lnSpc>
                <a:spcPct val="100000"/>
              </a:lnSpc>
              <a:spcBef>
                <a:spcPts val="1150"/>
              </a:spcBef>
              <a:buAutoNum type="arabicPeriod"/>
              <a:tabLst>
                <a:tab pos="621665" algn="l"/>
                <a:tab pos="622300" algn="l"/>
              </a:tabLst>
            </a:pPr>
            <a:r>
              <a:rPr sz="2400" spc="-5" dirty="0">
                <a:latin typeface="Arial"/>
                <a:cs typeface="Arial"/>
              </a:rPr>
              <a:t>Keputusan perancangan </a:t>
            </a:r>
            <a:r>
              <a:rPr sz="2400" dirty="0">
                <a:latin typeface="Arial"/>
                <a:cs typeface="Arial"/>
              </a:rPr>
              <a:t>awal </a:t>
            </a:r>
            <a:r>
              <a:rPr sz="2400" spc="-5" dirty="0">
                <a:latin typeface="Arial"/>
                <a:cs typeface="Arial"/>
              </a:rPr>
              <a:t>yang tidak</a:t>
            </a:r>
            <a:r>
              <a:rPr sz="2400" spc="4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didukung.</a:t>
            </a:r>
            <a:endParaRPr sz="2400" dirty="0">
              <a:latin typeface="Arial"/>
              <a:cs typeface="Arial"/>
            </a:endParaRPr>
          </a:p>
          <a:p>
            <a:pPr marL="622300" indent="-609600">
              <a:lnSpc>
                <a:spcPct val="100000"/>
              </a:lnSpc>
              <a:spcBef>
                <a:spcPts val="1335"/>
              </a:spcBef>
              <a:buAutoNum type="arabicPeriod"/>
              <a:tabLst>
                <a:tab pos="621665" algn="l"/>
                <a:tab pos="622300" algn="l"/>
              </a:tabLst>
            </a:pPr>
            <a:r>
              <a:rPr sz="2400" spc="-5" dirty="0">
                <a:latin typeface="Arial"/>
                <a:cs typeface="Arial"/>
              </a:rPr>
              <a:t>Exprerimen yang tidak dapat</a:t>
            </a:r>
            <a:r>
              <a:rPr sz="2400" spc="2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dianalisis</a:t>
            </a:r>
            <a:endParaRPr sz="2400" dirty="0">
              <a:latin typeface="Arial"/>
              <a:cs typeface="Arial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535641"/>
            <a:ext cx="1182607" cy="156515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354579" y="1005481"/>
            <a:ext cx="5347335" cy="6254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4865"/>
              </a:lnSpc>
            </a:pPr>
            <a:r>
              <a:rPr sz="4400" spc="-5" dirty="0">
                <a:latin typeface="Arial"/>
                <a:cs typeface="Arial"/>
              </a:rPr>
              <a:t>Definisi</a:t>
            </a:r>
            <a:r>
              <a:rPr sz="4400" spc="-50" dirty="0">
                <a:latin typeface="Arial"/>
                <a:cs typeface="Arial"/>
              </a:rPr>
              <a:t> </a:t>
            </a:r>
            <a:r>
              <a:rPr sz="4400" dirty="0">
                <a:latin typeface="Arial"/>
                <a:cs typeface="Arial"/>
              </a:rPr>
              <a:t>Kebergunaan</a:t>
            </a:r>
            <a:endParaRPr sz="44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828800" y="2174239"/>
            <a:ext cx="7771130" cy="4264628"/>
          </a:xfrm>
          <a:prstGeom prst="rect">
            <a:avLst/>
          </a:prstGeom>
        </p:spPr>
        <p:txBody>
          <a:bodyPr vert="horz" wrap="square" lIns="0" tIns="55244" rIns="0" bIns="0" rtlCol="0">
            <a:spAutoFit/>
          </a:bodyPr>
          <a:lstStyle/>
          <a:p>
            <a:pPr marL="354965" marR="5080" indent="-342900" algn="just">
              <a:lnSpc>
                <a:spcPts val="2700"/>
              </a:lnSpc>
              <a:spcBef>
                <a:spcPts val="434"/>
              </a:spcBef>
              <a:buFont typeface="Arial" panose="020B0604020202020204" pitchFamily="34" charset="0"/>
              <a:buChar char="•"/>
            </a:pPr>
            <a:r>
              <a:rPr sz="2500" spc="-5" dirty="0">
                <a:latin typeface="Arial"/>
                <a:cs typeface="Arial"/>
              </a:rPr>
              <a:t>Yaitu sebagai derajat </a:t>
            </a:r>
            <a:r>
              <a:rPr sz="2500" dirty="0">
                <a:latin typeface="Arial"/>
                <a:cs typeface="Arial"/>
              </a:rPr>
              <a:t>kemampuan </a:t>
            </a:r>
            <a:r>
              <a:rPr sz="2500" spc="-5" dirty="0">
                <a:latin typeface="Arial"/>
                <a:cs typeface="Arial"/>
              </a:rPr>
              <a:t>sebuah perangkat lunak  </a:t>
            </a:r>
            <a:r>
              <a:rPr sz="2500" dirty="0">
                <a:latin typeface="Arial"/>
                <a:cs typeface="Arial"/>
              </a:rPr>
              <a:t>untuk </a:t>
            </a:r>
            <a:r>
              <a:rPr sz="2500" spc="-5" dirty="0">
                <a:latin typeface="Arial"/>
                <a:cs typeface="Arial"/>
              </a:rPr>
              <a:t>menyelesaikan </a:t>
            </a:r>
            <a:r>
              <a:rPr sz="2500" dirty="0">
                <a:latin typeface="Arial"/>
                <a:cs typeface="Arial"/>
              </a:rPr>
              <a:t>sebuah</a:t>
            </a:r>
            <a:r>
              <a:rPr sz="2500" spc="-10" dirty="0">
                <a:latin typeface="Arial"/>
                <a:cs typeface="Arial"/>
              </a:rPr>
              <a:t> </a:t>
            </a:r>
            <a:r>
              <a:rPr sz="2500" spc="-5" dirty="0">
                <a:latin typeface="Arial"/>
                <a:cs typeface="Arial"/>
              </a:rPr>
              <a:t>tugas.</a:t>
            </a:r>
            <a:endParaRPr sz="2500" dirty="0">
              <a:latin typeface="Arial"/>
              <a:cs typeface="Arial"/>
            </a:endParaRPr>
          </a:p>
          <a:p>
            <a:pPr algn="just">
              <a:lnSpc>
                <a:spcPct val="100000"/>
              </a:lnSpc>
              <a:spcBef>
                <a:spcPts val="45"/>
              </a:spcBef>
            </a:pPr>
            <a:endParaRPr sz="3350" dirty="0">
              <a:latin typeface="Times New Roman"/>
              <a:cs typeface="Times New Roman"/>
            </a:endParaRPr>
          </a:p>
          <a:p>
            <a:pPr marL="354965" marR="179070" indent="-342900" algn="just">
              <a:lnSpc>
                <a:spcPts val="2700"/>
              </a:lnSpc>
              <a:buFont typeface="Arial" panose="020B0604020202020204" pitchFamily="34" charset="0"/>
              <a:buChar char="•"/>
            </a:pPr>
            <a:r>
              <a:rPr sz="2500" spc="-5" dirty="0">
                <a:latin typeface="Arial"/>
                <a:cs typeface="Arial"/>
              </a:rPr>
              <a:t>Menurut Dix, </a:t>
            </a:r>
            <a:r>
              <a:rPr sz="2500" dirty="0">
                <a:latin typeface="Arial"/>
                <a:cs typeface="Arial"/>
              </a:rPr>
              <a:t>et al..(2004), </a:t>
            </a:r>
            <a:r>
              <a:rPr sz="2500" spc="-5" dirty="0">
                <a:latin typeface="Arial"/>
                <a:cs typeface="Arial"/>
              </a:rPr>
              <a:t>keberhasilan sebuah sistem itu  harus ditentukan </a:t>
            </a:r>
            <a:r>
              <a:rPr sz="2500" spc="-10" dirty="0">
                <a:latin typeface="Arial"/>
                <a:cs typeface="Arial"/>
              </a:rPr>
              <a:t>oleh </a:t>
            </a:r>
            <a:r>
              <a:rPr sz="2500" spc="-5" dirty="0">
                <a:latin typeface="Arial"/>
                <a:cs typeface="Arial"/>
              </a:rPr>
              <a:t>tiga </a:t>
            </a:r>
            <a:r>
              <a:rPr sz="2500" dirty="0">
                <a:latin typeface="Arial"/>
                <a:cs typeface="Arial"/>
              </a:rPr>
              <a:t>kata “guna”</a:t>
            </a:r>
            <a:r>
              <a:rPr sz="2500" spc="45" dirty="0">
                <a:latin typeface="Arial"/>
                <a:cs typeface="Arial"/>
              </a:rPr>
              <a:t> </a:t>
            </a:r>
            <a:r>
              <a:rPr sz="2500" spc="-5" dirty="0">
                <a:latin typeface="Arial"/>
                <a:cs typeface="Arial"/>
              </a:rPr>
              <a:t>yaitu;</a:t>
            </a:r>
            <a:endParaRPr sz="2500" dirty="0">
              <a:latin typeface="Arial"/>
              <a:cs typeface="Arial"/>
            </a:endParaRPr>
          </a:p>
          <a:p>
            <a:pPr marL="620713" indent="-261938" algn="just">
              <a:lnSpc>
                <a:spcPct val="100000"/>
              </a:lnSpc>
              <a:spcBef>
                <a:spcPts val="260"/>
              </a:spcBef>
              <a:buAutoNum type="arabicPeriod"/>
              <a:tabLst>
                <a:tab pos="454025" algn="l"/>
                <a:tab pos="454659" algn="l"/>
              </a:tabLst>
            </a:pPr>
            <a:r>
              <a:rPr sz="2500" spc="-5" dirty="0">
                <a:latin typeface="Arial"/>
                <a:cs typeface="Arial"/>
              </a:rPr>
              <a:t>Berguna (</a:t>
            </a:r>
            <a:r>
              <a:rPr sz="2500" i="1" spc="-5" dirty="0">
                <a:latin typeface="Arial"/>
                <a:cs typeface="Arial"/>
              </a:rPr>
              <a:t>useful</a:t>
            </a:r>
            <a:r>
              <a:rPr sz="2500" spc="-5" dirty="0">
                <a:latin typeface="Arial"/>
                <a:cs typeface="Arial"/>
              </a:rPr>
              <a:t>)</a:t>
            </a:r>
            <a:r>
              <a:rPr sz="2500" spc="-5" dirty="0">
                <a:latin typeface="Wingdings"/>
                <a:cs typeface="Wingdings"/>
              </a:rPr>
              <a:t></a:t>
            </a:r>
            <a:r>
              <a:rPr sz="2500" spc="-5" dirty="0">
                <a:latin typeface="Times New Roman"/>
                <a:cs typeface="Times New Roman"/>
              </a:rPr>
              <a:t> </a:t>
            </a:r>
            <a:r>
              <a:rPr sz="2500" spc="-5" dirty="0">
                <a:latin typeface="Arial"/>
                <a:cs typeface="Arial"/>
              </a:rPr>
              <a:t>berfungsi seperti</a:t>
            </a:r>
            <a:r>
              <a:rPr sz="2500" spc="105" dirty="0">
                <a:latin typeface="Arial"/>
                <a:cs typeface="Arial"/>
              </a:rPr>
              <a:t> </a:t>
            </a:r>
            <a:r>
              <a:rPr sz="2500" spc="-5" dirty="0">
                <a:latin typeface="Arial"/>
                <a:cs typeface="Arial"/>
              </a:rPr>
              <a:t>keinginan</a:t>
            </a:r>
            <a:endParaRPr sz="2500" dirty="0">
              <a:latin typeface="Arial"/>
              <a:cs typeface="Arial"/>
            </a:endParaRPr>
          </a:p>
          <a:p>
            <a:pPr marL="620713" indent="-261938" algn="just">
              <a:lnSpc>
                <a:spcPct val="100000"/>
              </a:lnSpc>
              <a:spcBef>
                <a:spcPts val="300"/>
              </a:spcBef>
              <a:buAutoNum type="arabicPeriod"/>
              <a:tabLst>
                <a:tab pos="454025" algn="l"/>
                <a:tab pos="454659" algn="l"/>
              </a:tabLst>
            </a:pPr>
            <a:r>
              <a:rPr sz="2500" spc="-5" dirty="0">
                <a:latin typeface="Arial"/>
                <a:cs typeface="Arial"/>
              </a:rPr>
              <a:t>Dapat digunakan (</a:t>
            </a:r>
            <a:r>
              <a:rPr sz="2500" i="1" spc="-5" dirty="0">
                <a:latin typeface="Arial"/>
                <a:cs typeface="Arial"/>
              </a:rPr>
              <a:t>usable)</a:t>
            </a:r>
            <a:r>
              <a:rPr sz="2500" spc="-5" dirty="0">
                <a:latin typeface="Wingdings"/>
                <a:cs typeface="Wingdings"/>
              </a:rPr>
              <a:t></a:t>
            </a:r>
            <a:r>
              <a:rPr sz="2500" spc="-5" dirty="0">
                <a:latin typeface="Times New Roman"/>
                <a:cs typeface="Times New Roman"/>
              </a:rPr>
              <a:t> </a:t>
            </a:r>
            <a:r>
              <a:rPr sz="2500" spc="-5" dirty="0">
                <a:latin typeface="Arial"/>
                <a:cs typeface="Arial"/>
              </a:rPr>
              <a:t>mudah</a:t>
            </a:r>
            <a:r>
              <a:rPr sz="2500" spc="100" dirty="0">
                <a:latin typeface="Arial"/>
                <a:cs typeface="Arial"/>
              </a:rPr>
              <a:t> </a:t>
            </a:r>
            <a:r>
              <a:rPr sz="2500" spc="-5" dirty="0">
                <a:latin typeface="Arial"/>
                <a:cs typeface="Arial"/>
              </a:rPr>
              <a:t>dioperasikan</a:t>
            </a:r>
            <a:endParaRPr sz="2500" dirty="0">
              <a:latin typeface="Arial"/>
              <a:cs typeface="Arial"/>
            </a:endParaRPr>
          </a:p>
          <a:p>
            <a:pPr marL="620713" marR="1443355" indent="-261938" algn="just">
              <a:lnSpc>
                <a:spcPts val="2700"/>
              </a:lnSpc>
              <a:spcBef>
                <a:spcPts val="640"/>
              </a:spcBef>
              <a:buAutoNum type="arabicPeriod"/>
              <a:tabLst>
                <a:tab pos="454025" algn="l"/>
                <a:tab pos="454659" algn="l"/>
              </a:tabLst>
            </a:pPr>
            <a:r>
              <a:rPr sz="2500" spc="-5" dirty="0">
                <a:latin typeface="Arial"/>
                <a:cs typeface="Arial"/>
              </a:rPr>
              <a:t>Digunakan (</a:t>
            </a:r>
            <a:r>
              <a:rPr sz="2500" i="1" spc="-5" dirty="0">
                <a:latin typeface="Arial"/>
                <a:cs typeface="Arial"/>
              </a:rPr>
              <a:t>used</a:t>
            </a:r>
            <a:r>
              <a:rPr sz="2500" spc="-5" dirty="0">
                <a:latin typeface="Arial"/>
                <a:cs typeface="Arial"/>
              </a:rPr>
              <a:t>)</a:t>
            </a:r>
            <a:r>
              <a:rPr sz="2500" spc="-5" dirty="0">
                <a:latin typeface="Wingdings"/>
                <a:cs typeface="Wingdings"/>
              </a:rPr>
              <a:t></a:t>
            </a:r>
            <a:r>
              <a:rPr sz="2500" spc="-5" dirty="0">
                <a:latin typeface="Times New Roman"/>
                <a:cs typeface="Times New Roman"/>
              </a:rPr>
              <a:t> </a:t>
            </a:r>
            <a:r>
              <a:rPr sz="2500" spc="-5" dirty="0">
                <a:latin typeface="Arial"/>
                <a:cs typeface="Arial"/>
              </a:rPr>
              <a:t>memotivasi </a:t>
            </a:r>
            <a:r>
              <a:rPr sz="2500" dirty="0">
                <a:latin typeface="Arial"/>
                <a:cs typeface="Arial"/>
              </a:rPr>
              <a:t>user untuk  </a:t>
            </a:r>
            <a:r>
              <a:rPr sz="2500" spc="-5" dirty="0">
                <a:latin typeface="Arial"/>
                <a:cs typeface="Arial"/>
              </a:rPr>
              <a:t>menggunakannya, menarik </a:t>
            </a:r>
            <a:r>
              <a:rPr sz="2500" dirty="0">
                <a:latin typeface="Arial"/>
                <a:cs typeface="Arial"/>
              </a:rPr>
              <a:t>dan</a:t>
            </a:r>
            <a:r>
              <a:rPr sz="2500" spc="-25" dirty="0">
                <a:latin typeface="Arial"/>
                <a:cs typeface="Arial"/>
              </a:rPr>
              <a:t> </a:t>
            </a:r>
            <a:r>
              <a:rPr sz="2500" dirty="0">
                <a:latin typeface="Arial"/>
                <a:cs typeface="Arial"/>
              </a:rPr>
              <a:t>menyenangkan.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828800" y="762000"/>
            <a:ext cx="7771130" cy="900888"/>
          </a:xfrm>
          <a:prstGeom prst="rect">
            <a:avLst/>
          </a:prstGeom>
          <a:solidFill>
            <a:srgbClr val="009999"/>
          </a:solidFill>
        </p:spPr>
        <p:txBody>
          <a:bodyPr vert="horz" wrap="square" lIns="0" tIns="221615" rIns="0" bIns="0" rtlCol="0">
            <a:spAutoFit/>
          </a:bodyPr>
          <a:lstStyle/>
          <a:p>
            <a:pPr marL="1697355">
              <a:lnSpc>
                <a:spcPct val="100000"/>
              </a:lnSpc>
              <a:spcBef>
                <a:spcPts val="1745"/>
              </a:spcBef>
            </a:pPr>
            <a:r>
              <a:rPr sz="4400" b="1" dirty="0">
                <a:latin typeface="Arial"/>
                <a:cs typeface="Arial"/>
              </a:rPr>
              <a:t>Definisi</a:t>
            </a:r>
            <a:r>
              <a:rPr sz="4400" b="1" spc="-10" dirty="0">
                <a:latin typeface="Arial"/>
                <a:cs typeface="Arial"/>
              </a:rPr>
              <a:t> </a:t>
            </a:r>
            <a:r>
              <a:rPr sz="4400" b="1" dirty="0">
                <a:latin typeface="Arial"/>
                <a:cs typeface="Arial"/>
              </a:rPr>
              <a:t>Kebergunaan</a:t>
            </a:r>
            <a:endParaRPr sz="4400" dirty="0">
              <a:latin typeface="Arial"/>
              <a:cs typeface="Arial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535641"/>
            <a:ext cx="1182607" cy="156515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905000" y="762000"/>
            <a:ext cx="7694930" cy="870110"/>
          </a:xfrm>
          <a:prstGeom prst="rect">
            <a:avLst/>
          </a:prstGeom>
          <a:solidFill>
            <a:srgbClr val="009999"/>
          </a:solidFill>
        </p:spPr>
        <p:txBody>
          <a:bodyPr vert="horz" wrap="square" lIns="0" tIns="252095" rIns="0" bIns="0" rtlCol="0">
            <a:spAutoFit/>
          </a:bodyPr>
          <a:lstStyle/>
          <a:p>
            <a:pPr algn="r">
              <a:lnSpc>
                <a:spcPct val="100000"/>
              </a:lnSpc>
              <a:spcBef>
                <a:spcPts val="1985"/>
              </a:spcBef>
            </a:pPr>
            <a:r>
              <a:rPr sz="4000" b="1" spc="-5" dirty="0">
                <a:latin typeface="Arial"/>
                <a:cs typeface="Arial"/>
              </a:rPr>
              <a:t>Definisi </a:t>
            </a:r>
            <a:r>
              <a:rPr sz="4000" b="1" spc="-10" dirty="0">
                <a:latin typeface="Arial"/>
                <a:cs typeface="Arial"/>
              </a:rPr>
              <a:t>Tingkat</a:t>
            </a:r>
            <a:r>
              <a:rPr sz="4000" b="1" spc="25" dirty="0">
                <a:latin typeface="Arial"/>
                <a:cs typeface="Arial"/>
              </a:rPr>
              <a:t> </a:t>
            </a:r>
            <a:r>
              <a:rPr sz="4000" b="1" spc="-5" dirty="0">
                <a:latin typeface="Arial"/>
                <a:cs typeface="Arial"/>
              </a:rPr>
              <a:t>Kebergunaan</a:t>
            </a:r>
            <a:endParaRPr sz="4000" dirty="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905000" y="2050796"/>
            <a:ext cx="7694930" cy="5165260"/>
          </a:xfrm>
          <a:prstGeom prst="rect">
            <a:avLst/>
          </a:prstGeom>
        </p:spPr>
        <p:txBody>
          <a:bodyPr vert="horz" wrap="square" lIns="0" tIns="49530" rIns="0" bIns="0" rtlCol="0">
            <a:spAutoFit/>
          </a:bodyPr>
          <a:lstStyle/>
          <a:p>
            <a:pPr marL="355600" marR="5080" indent="-342900" algn="just">
              <a:lnSpc>
                <a:spcPct val="89800"/>
              </a:lnSpc>
              <a:spcBef>
                <a:spcPts val="390"/>
              </a:spcBef>
              <a:buChar char="•"/>
              <a:tabLst>
                <a:tab pos="354965" algn="l"/>
                <a:tab pos="355600" algn="l"/>
              </a:tabLst>
            </a:pPr>
            <a:r>
              <a:rPr sz="2400" spc="-5" dirty="0">
                <a:latin typeface="Arial"/>
                <a:cs typeface="Arial"/>
              </a:rPr>
              <a:t>Tingkat Kegunaan </a:t>
            </a:r>
            <a:r>
              <a:rPr sz="2400" dirty="0">
                <a:latin typeface="Wingdings"/>
                <a:cs typeface="Wingdings"/>
              </a:rPr>
              <a:t>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Arial"/>
                <a:cs typeface="Arial"/>
              </a:rPr>
              <a:t>tingkat produk dapat </a:t>
            </a:r>
            <a:r>
              <a:rPr sz="2400" spc="-5" dirty="0" err="1">
                <a:latin typeface="Arial"/>
                <a:cs typeface="Arial"/>
              </a:rPr>
              <a:t>digunakan</a:t>
            </a:r>
            <a:r>
              <a:rPr sz="2400" spc="-5" dirty="0">
                <a:latin typeface="Arial"/>
                <a:cs typeface="Arial"/>
              </a:rPr>
              <a:t> </a:t>
            </a:r>
            <a:r>
              <a:rPr lang="id-ID" sz="2400" dirty="0" smtClean="0">
                <a:latin typeface="Arial"/>
                <a:cs typeface="Arial"/>
              </a:rPr>
              <a:t>yang</a:t>
            </a:r>
            <a:r>
              <a:rPr sz="2400" dirty="0" smtClean="0">
                <a:latin typeface="Arial"/>
                <a:cs typeface="Arial"/>
              </a:rPr>
              <a:t>  </a:t>
            </a:r>
            <a:r>
              <a:rPr sz="2400" spc="-5" dirty="0">
                <a:latin typeface="Arial"/>
                <a:cs typeface="Arial"/>
              </a:rPr>
              <a:t>ditetapkan oleh user </a:t>
            </a:r>
            <a:r>
              <a:rPr sz="2400" dirty="0">
                <a:latin typeface="Arial"/>
                <a:cs typeface="Arial"/>
              </a:rPr>
              <a:t>untuk </a:t>
            </a:r>
            <a:r>
              <a:rPr sz="2400" spc="-5" dirty="0">
                <a:latin typeface="Arial"/>
                <a:cs typeface="Arial"/>
              </a:rPr>
              <a:t>mencapai tujuan </a:t>
            </a:r>
            <a:r>
              <a:rPr sz="2400" dirty="0">
                <a:latin typeface="Arial"/>
                <a:cs typeface="Arial"/>
              </a:rPr>
              <a:t>secara </a:t>
            </a:r>
            <a:r>
              <a:rPr sz="2400" spc="-5" dirty="0">
                <a:latin typeface="Arial"/>
                <a:cs typeface="Arial"/>
              </a:rPr>
              <a:t>efektif  dan tingkat kepuasan dlm</a:t>
            </a:r>
            <a:r>
              <a:rPr sz="2400" spc="2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menggunakannya.</a:t>
            </a:r>
          </a:p>
          <a:p>
            <a:pPr marL="355600" marR="1504950" indent="-342900" algn="just">
              <a:lnSpc>
                <a:spcPts val="2580"/>
              </a:lnSpc>
              <a:spcBef>
                <a:spcPts val="625"/>
              </a:spcBef>
              <a:buChar char="•"/>
              <a:tabLst>
                <a:tab pos="354965" algn="l"/>
                <a:tab pos="355600" algn="l"/>
              </a:tabLst>
            </a:pPr>
            <a:r>
              <a:rPr sz="2400" spc="-5" dirty="0">
                <a:latin typeface="Arial"/>
                <a:cs typeface="Arial"/>
              </a:rPr>
              <a:t>Tingkat Kegunaan </a:t>
            </a:r>
            <a:r>
              <a:rPr sz="2400" dirty="0">
                <a:latin typeface="Wingdings"/>
                <a:cs typeface="Wingdings"/>
              </a:rPr>
              <a:t>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Arial"/>
                <a:cs typeface="Arial"/>
              </a:rPr>
              <a:t>seberapa baik pengguna  </a:t>
            </a:r>
            <a:r>
              <a:rPr sz="2400" dirty="0">
                <a:latin typeface="Arial"/>
                <a:cs typeface="Arial"/>
              </a:rPr>
              <a:t>menggunakan </a:t>
            </a:r>
            <a:r>
              <a:rPr sz="2400" spc="-5" dirty="0">
                <a:latin typeface="Arial"/>
                <a:cs typeface="Arial"/>
              </a:rPr>
              <a:t>fungsionalitas</a:t>
            </a:r>
            <a:r>
              <a:rPr sz="2400" spc="-1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sistem</a:t>
            </a:r>
          </a:p>
          <a:p>
            <a:pPr algn="just">
              <a:lnSpc>
                <a:spcPct val="100000"/>
              </a:lnSpc>
              <a:spcBef>
                <a:spcPts val="15"/>
              </a:spcBef>
              <a:buFont typeface="Arial"/>
              <a:buChar char="•"/>
            </a:pPr>
            <a:endParaRPr sz="2950" dirty="0">
              <a:latin typeface="Times New Roman"/>
              <a:cs typeface="Times New Roman"/>
            </a:endParaRPr>
          </a:p>
          <a:p>
            <a:pPr marL="12700" algn="just">
              <a:lnSpc>
                <a:spcPct val="100000"/>
              </a:lnSpc>
            </a:pPr>
            <a:r>
              <a:rPr sz="2400" b="1" spc="-5" dirty="0">
                <a:latin typeface="Arial"/>
                <a:cs typeface="Arial"/>
              </a:rPr>
              <a:t>Atribut </a:t>
            </a:r>
            <a:r>
              <a:rPr sz="2400" b="1" spc="-10" dirty="0">
                <a:latin typeface="Arial"/>
                <a:cs typeface="Arial"/>
              </a:rPr>
              <a:t>Tingkat </a:t>
            </a:r>
            <a:r>
              <a:rPr sz="2400" b="1" spc="-5" dirty="0">
                <a:latin typeface="Arial"/>
                <a:cs typeface="Arial"/>
              </a:rPr>
              <a:t>Kegunaan:</a:t>
            </a:r>
            <a:endParaRPr sz="2400" dirty="0">
              <a:latin typeface="Arial"/>
              <a:cs typeface="Arial"/>
            </a:endParaRPr>
          </a:p>
          <a:p>
            <a:pPr marL="756285" marR="283210" lvl="1" indent="-286385" algn="just">
              <a:lnSpc>
                <a:spcPts val="2160"/>
              </a:lnSpc>
              <a:spcBef>
                <a:spcPts val="530"/>
              </a:spcBef>
              <a:buFont typeface="Arial"/>
              <a:buChar char="–"/>
              <a:tabLst>
                <a:tab pos="756285" algn="l"/>
                <a:tab pos="756920" algn="l"/>
              </a:tabLst>
            </a:pPr>
            <a:r>
              <a:rPr sz="2000" b="1" spc="-5" dirty="0">
                <a:latin typeface="Arial"/>
                <a:cs typeface="Arial"/>
              </a:rPr>
              <a:t>Efektivitas </a:t>
            </a:r>
            <a:r>
              <a:rPr sz="2000" spc="5" dirty="0">
                <a:latin typeface="Wingdings"/>
                <a:cs typeface="Wingdings"/>
              </a:rPr>
              <a:t>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Arial"/>
                <a:cs typeface="Arial"/>
              </a:rPr>
              <a:t>ketelitian </a:t>
            </a:r>
            <a:r>
              <a:rPr sz="2000" spc="5" dirty="0">
                <a:latin typeface="Arial"/>
                <a:cs typeface="Arial"/>
              </a:rPr>
              <a:t>&amp; </a:t>
            </a:r>
            <a:r>
              <a:rPr sz="2000" spc="-5" dirty="0">
                <a:latin typeface="Arial"/>
                <a:cs typeface="Arial"/>
              </a:rPr>
              <a:t>kelengkapan </a:t>
            </a:r>
            <a:r>
              <a:rPr sz="2000" dirty="0">
                <a:latin typeface="Arial"/>
                <a:cs typeface="Arial"/>
              </a:rPr>
              <a:t>di </a:t>
            </a:r>
            <a:r>
              <a:rPr sz="2000" spc="-5" dirty="0">
                <a:latin typeface="Arial"/>
                <a:cs typeface="Arial"/>
              </a:rPr>
              <a:t>mana user mencapai  </a:t>
            </a:r>
            <a:r>
              <a:rPr sz="2000" dirty="0">
                <a:latin typeface="Arial"/>
                <a:cs typeface="Arial"/>
              </a:rPr>
              <a:t>tujuan</a:t>
            </a:r>
          </a:p>
          <a:p>
            <a:pPr marL="756285" marR="11430" lvl="1" indent="-286385" algn="just">
              <a:lnSpc>
                <a:spcPts val="2160"/>
              </a:lnSpc>
              <a:spcBef>
                <a:spcPts val="480"/>
              </a:spcBef>
              <a:buFont typeface="Arial"/>
              <a:buChar char="–"/>
              <a:tabLst>
                <a:tab pos="756285" algn="l"/>
                <a:tab pos="756920" algn="l"/>
              </a:tabLst>
            </a:pPr>
            <a:r>
              <a:rPr sz="2000" b="1" spc="-5" dirty="0">
                <a:latin typeface="Arial"/>
                <a:cs typeface="Arial"/>
              </a:rPr>
              <a:t>Efisiensi </a:t>
            </a:r>
            <a:r>
              <a:rPr sz="2000" spc="5" dirty="0">
                <a:latin typeface="Wingdings"/>
                <a:cs typeface="Wingdings"/>
              </a:rPr>
              <a:t>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Arial"/>
                <a:cs typeface="Arial"/>
              </a:rPr>
              <a:t>sumber </a:t>
            </a:r>
            <a:r>
              <a:rPr sz="2000" dirty="0">
                <a:latin typeface="Arial"/>
                <a:cs typeface="Arial"/>
              </a:rPr>
              <a:t>daya </a:t>
            </a:r>
            <a:r>
              <a:rPr sz="2000" spc="-5" dirty="0">
                <a:latin typeface="Arial"/>
                <a:cs typeface="Arial"/>
              </a:rPr>
              <a:t>pembelajaran </a:t>
            </a:r>
            <a:r>
              <a:rPr sz="2000" dirty="0">
                <a:latin typeface="Arial"/>
                <a:cs typeface="Arial"/>
              </a:rPr>
              <a:t>dalam hubungan </a:t>
            </a:r>
            <a:r>
              <a:rPr sz="2000" spc="-5" dirty="0">
                <a:latin typeface="Arial"/>
                <a:cs typeface="Arial"/>
              </a:rPr>
              <a:t>dengan  ketelitian dan </a:t>
            </a:r>
            <a:r>
              <a:rPr sz="2000" dirty="0">
                <a:latin typeface="Arial"/>
                <a:cs typeface="Arial"/>
              </a:rPr>
              <a:t>kelengkapan </a:t>
            </a:r>
            <a:r>
              <a:rPr sz="2000" spc="-5" dirty="0">
                <a:latin typeface="Arial"/>
                <a:cs typeface="Arial"/>
              </a:rPr>
              <a:t>untuk</a:t>
            </a:r>
            <a:r>
              <a:rPr sz="2000" spc="-40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user</a:t>
            </a:r>
            <a:endParaRPr sz="2000" dirty="0">
              <a:latin typeface="Arial"/>
              <a:cs typeface="Arial"/>
            </a:endParaRPr>
          </a:p>
          <a:p>
            <a:pPr marL="756285" marR="180340" lvl="1" indent="-286385" algn="just">
              <a:lnSpc>
                <a:spcPts val="2160"/>
              </a:lnSpc>
              <a:spcBef>
                <a:spcPts val="480"/>
              </a:spcBef>
              <a:buFont typeface="Arial"/>
              <a:buChar char="–"/>
              <a:tabLst>
                <a:tab pos="756285" algn="l"/>
                <a:tab pos="756920" algn="l"/>
              </a:tabLst>
            </a:pPr>
            <a:r>
              <a:rPr sz="2000" b="1" dirty="0">
                <a:latin typeface="Arial"/>
                <a:cs typeface="Arial"/>
              </a:rPr>
              <a:t>Kepuasan </a:t>
            </a:r>
            <a:r>
              <a:rPr sz="2000" spc="5" dirty="0">
                <a:latin typeface="Wingdings"/>
                <a:cs typeface="Wingdings"/>
              </a:rPr>
              <a:t>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Arial"/>
                <a:cs typeface="Arial"/>
              </a:rPr>
              <a:t>bebas </a:t>
            </a:r>
            <a:r>
              <a:rPr sz="2000" spc="-5" dirty="0">
                <a:latin typeface="Arial"/>
                <a:cs typeface="Arial"/>
              </a:rPr>
              <a:t>dari ketidaknyamanan dan sikap positif </a:t>
            </a:r>
            <a:r>
              <a:rPr sz="2000" dirty="0">
                <a:latin typeface="Arial"/>
                <a:cs typeface="Arial"/>
              </a:rPr>
              <a:t>dlm  </a:t>
            </a:r>
            <a:r>
              <a:rPr sz="2000" spc="-5" dirty="0">
                <a:latin typeface="Arial"/>
                <a:cs typeface="Arial"/>
              </a:rPr>
              <a:t>menggunakan</a:t>
            </a:r>
            <a:r>
              <a:rPr sz="2000" spc="-10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produk</a:t>
            </a:r>
            <a:endParaRPr sz="2000" dirty="0">
              <a:latin typeface="Arial"/>
              <a:cs typeface="Arial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535641"/>
            <a:ext cx="1182607" cy="156515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828800" y="762000"/>
            <a:ext cx="7771130" cy="900888"/>
          </a:xfrm>
          <a:prstGeom prst="rect">
            <a:avLst/>
          </a:prstGeom>
          <a:solidFill>
            <a:srgbClr val="009999"/>
          </a:solidFill>
        </p:spPr>
        <p:txBody>
          <a:bodyPr vert="horz" wrap="square" lIns="0" tIns="22161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745"/>
              </a:spcBef>
            </a:pPr>
            <a:r>
              <a:rPr sz="4400" b="1" i="1" dirty="0">
                <a:latin typeface="Arial"/>
                <a:cs typeface="Arial"/>
              </a:rPr>
              <a:t>Usability</a:t>
            </a:r>
            <a:r>
              <a:rPr sz="4400" b="1" i="1" spc="-10" dirty="0">
                <a:latin typeface="Arial"/>
                <a:cs typeface="Arial"/>
              </a:rPr>
              <a:t> </a:t>
            </a:r>
            <a:r>
              <a:rPr sz="4400" b="1" i="1" dirty="0">
                <a:latin typeface="Arial"/>
                <a:cs typeface="Arial"/>
              </a:rPr>
              <a:t>Goals</a:t>
            </a:r>
            <a:endParaRPr sz="4400" dirty="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134235" y="3200400"/>
            <a:ext cx="7084059" cy="27076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4000" spc="-5" dirty="0">
                <a:latin typeface="Arial"/>
                <a:cs typeface="Arial"/>
              </a:rPr>
              <a:t>Fokus pada </a:t>
            </a:r>
            <a:r>
              <a:rPr sz="4000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efektifitas</a:t>
            </a:r>
            <a:r>
              <a:rPr sz="4000" dirty="0">
                <a:latin typeface="Arial"/>
                <a:cs typeface="Arial"/>
              </a:rPr>
              <a:t>,</a:t>
            </a:r>
            <a:r>
              <a:rPr sz="4000" spc="-45" dirty="0">
                <a:latin typeface="Arial"/>
                <a:cs typeface="Arial"/>
              </a:rPr>
              <a:t> </a:t>
            </a:r>
            <a:r>
              <a:rPr sz="4000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efisiensi </a:t>
            </a:r>
            <a:r>
              <a:rPr sz="4000" spc="-5" dirty="0">
                <a:latin typeface="Arial"/>
                <a:cs typeface="Arial"/>
              </a:rPr>
              <a:t> dan</a:t>
            </a:r>
            <a:r>
              <a:rPr sz="4000" spc="-15" dirty="0">
                <a:latin typeface="Arial"/>
                <a:cs typeface="Arial"/>
              </a:rPr>
              <a:t> </a:t>
            </a:r>
            <a:r>
              <a:rPr sz="4000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kepuasan</a:t>
            </a:r>
            <a:endParaRPr sz="40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58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4000" dirty="0">
                <a:latin typeface="Wingdings"/>
                <a:cs typeface="Wingdings"/>
              </a:rPr>
              <a:t></a:t>
            </a:r>
            <a:r>
              <a:rPr sz="4000" dirty="0">
                <a:latin typeface="Times New Roman"/>
                <a:cs typeface="Times New Roman"/>
              </a:rPr>
              <a:t> </a:t>
            </a:r>
            <a:r>
              <a:rPr sz="4000" b="1" i="1" spc="-5" dirty="0">
                <a:latin typeface="Arial"/>
                <a:cs typeface="Arial"/>
              </a:rPr>
              <a:t>Usability</a:t>
            </a:r>
            <a:r>
              <a:rPr sz="4000" b="1" i="1" spc="95" dirty="0">
                <a:latin typeface="Arial"/>
                <a:cs typeface="Arial"/>
              </a:rPr>
              <a:t> </a:t>
            </a:r>
            <a:r>
              <a:rPr sz="4000" b="1" i="1" spc="-5" dirty="0">
                <a:latin typeface="Arial"/>
                <a:cs typeface="Arial"/>
              </a:rPr>
              <a:t>Motivations</a:t>
            </a:r>
            <a:endParaRPr sz="4000" dirty="0">
              <a:latin typeface="Arial"/>
              <a:cs typeface="Arial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535641"/>
            <a:ext cx="1182607" cy="156515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828800" y="731519"/>
            <a:ext cx="7771130" cy="900888"/>
          </a:xfrm>
          <a:prstGeom prst="rect">
            <a:avLst/>
          </a:prstGeom>
          <a:solidFill>
            <a:srgbClr val="009999"/>
          </a:solidFill>
        </p:spPr>
        <p:txBody>
          <a:bodyPr vert="horz" wrap="square" lIns="0" tIns="22161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745"/>
              </a:spcBef>
            </a:pPr>
            <a:r>
              <a:rPr sz="4400" b="1" i="1" dirty="0">
                <a:latin typeface="Arial"/>
                <a:cs typeface="Arial"/>
              </a:rPr>
              <a:t>Usability</a:t>
            </a:r>
            <a:r>
              <a:rPr sz="4400" b="1" i="1" spc="-10" dirty="0">
                <a:latin typeface="Arial"/>
                <a:cs typeface="Arial"/>
              </a:rPr>
              <a:t> </a:t>
            </a:r>
            <a:r>
              <a:rPr sz="4400" b="1" i="1" spc="-5" dirty="0">
                <a:latin typeface="Arial"/>
                <a:cs typeface="Arial"/>
              </a:rPr>
              <a:t>Motivations</a:t>
            </a:r>
            <a:endParaRPr sz="4400" dirty="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828800" y="2079751"/>
            <a:ext cx="7771130" cy="40220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469900" marR="47625" indent="-457200" algn="just">
              <a:lnSpc>
                <a:spcPct val="100000"/>
              </a:lnSpc>
              <a:spcBef>
                <a:spcPts val="105"/>
              </a:spcBef>
              <a:buFont typeface="Arial" panose="020B0604020202020204" pitchFamily="34" charset="0"/>
              <a:buChar char="•"/>
            </a:pPr>
            <a:r>
              <a:rPr sz="3200" i="1" spc="-5" dirty="0">
                <a:latin typeface="Arial"/>
                <a:cs typeface="Arial"/>
              </a:rPr>
              <a:t>Usablilty Motivations </a:t>
            </a:r>
            <a:r>
              <a:rPr sz="3200" dirty="0">
                <a:latin typeface="Arial"/>
                <a:cs typeface="Arial"/>
              </a:rPr>
              <a:t>bisa </a:t>
            </a:r>
            <a:r>
              <a:rPr sz="3200" spc="-5" dirty="0" err="1">
                <a:latin typeface="Arial"/>
                <a:cs typeface="Arial"/>
              </a:rPr>
              <a:t>dikatakan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5" dirty="0" err="1" smtClean="0">
                <a:latin typeface="Arial"/>
                <a:cs typeface="Arial"/>
              </a:rPr>
              <a:t>sebagai</a:t>
            </a:r>
            <a:r>
              <a:rPr sz="3200" spc="-5" dirty="0" smtClean="0">
                <a:latin typeface="Arial"/>
                <a:cs typeface="Arial"/>
              </a:rPr>
              <a:t> </a:t>
            </a:r>
            <a:r>
              <a:rPr sz="3200" spc="-5" dirty="0">
                <a:latin typeface="Arial"/>
                <a:cs typeface="Arial"/>
              </a:rPr>
              <a:t>hal-hal yang memotivasi </a:t>
            </a:r>
            <a:r>
              <a:rPr sz="3200" dirty="0">
                <a:latin typeface="Arial"/>
                <a:cs typeface="Arial"/>
              </a:rPr>
              <a:t>/ </a:t>
            </a:r>
            <a:r>
              <a:rPr sz="3200" spc="-5" dirty="0">
                <a:latin typeface="Arial"/>
                <a:cs typeface="Arial"/>
              </a:rPr>
              <a:t>menjadi dasar  suatu </a:t>
            </a:r>
            <a:r>
              <a:rPr sz="3200" dirty="0">
                <a:latin typeface="Arial"/>
                <a:cs typeface="Arial"/>
              </a:rPr>
              <a:t>sistem</a:t>
            </a:r>
            <a:r>
              <a:rPr sz="3200" spc="-40" dirty="0">
                <a:latin typeface="Arial"/>
                <a:cs typeface="Arial"/>
              </a:rPr>
              <a:t> </a:t>
            </a:r>
            <a:r>
              <a:rPr sz="3200" spc="-5" dirty="0">
                <a:latin typeface="Arial"/>
                <a:cs typeface="Arial"/>
              </a:rPr>
              <a:t>diciptakan.</a:t>
            </a:r>
            <a:endParaRPr sz="3200" dirty="0">
              <a:latin typeface="Arial"/>
              <a:cs typeface="Arial"/>
            </a:endParaRPr>
          </a:p>
          <a:p>
            <a:pPr marL="469900" marR="5080" indent="-457200" algn="just">
              <a:lnSpc>
                <a:spcPct val="99900"/>
              </a:lnSpc>
              <a:spcBef>
                <a:spcPts val="755"/>
              </a:spcBef>
              <a:buFont typeface="Arial" panose="020B0604020202020204" pitchFamily="34" charset="0"/>
              <a:buChar char="•"/>
            </a:pPr>
            <a:r>
              <a:rPr sz="3200" spc="-5" dirty="0">
                <a:latin typeface="Arial"/>
                <a:cs typeface="Arial"/>
              </a:rPr>
              <a:t>Tidak semua sistem diciptakan </a:t>
            </a:r>
            <a:r>
              <a:rPr sz="3200" spc="-10" dirty="0">
                <a:latin typeface="Arial"/>
                <a:cs typeface="Arial"/>
              </a:rPr>
              <a:t>untuk </a:t>
            </a:r>
            <a:r>
              <a:rPr sz="3200" spc="-5" dirty="0">
                <a:latin typeface="Arial"/>
                <a:cs typeface="Arial"/>
              </a:rPr>
              <a:t>terlihat  cantik, bagus </a:t>
            </a:r>
            <a:r>
              <a:rPr sz="3200" spc="-10" dirty="0">
                <a:latin typeface="Arial"/>
                <a:cs typeface="Arial"/>
              </a:rPr>
              <a:t>atau </a:t>
            </a:r>
            <a:r>
              <a:rPr sz="3200" i="1" spc="-5" dirty="0">
                <a:latin typeface="Arial"/>
                <a:cs typeface="Arial"/>
              </a:rPr>
              <a:t>user friendly</a:t>
            </a:r>
            <a:r>
              <a:rPr sz="3200" spc="-5" dirty="0">
                <a:latin typeface="Arial"/>
                <a:cs typeface="Arial"/>
              </a:rPr>
              <a:t>, namun ada  </a:t>
            </a:r>
            <a:r>
              <a:rPr sz="3200" spc="-5" dirty="0" err="1">
                <a:latin typeface="Arial"/>
                <a:cs typeface="Arial"/>
              </a:rPr>
              <a:t>juga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5" dirty="0" smtClean="0">
                <a:latin typeface="Arial"/>
                <a:cs typeface="Arial"/>
              </a:rPr>
              <a:t>s</a:t>
            </a:r>
            <a:r>
              <a:rPr lang="id-ID" sz="3200" spc="-5" dirty="0" smtClean="0">
                <a:latin typeface="Arial"/>
                <a:cs typeface="Arial"/>
              </a:rPr>
              <a:t>y</a:t>
            </a:r>
            <a:r>
              <a:rPr sz="3200" spc="-5" dirty="0" smtClean="0">
                <a:latin typeface="Arial"/>
                <a:cs typeface="Arial"/>
              </a:rPr>
              <a:t>stem / </a:t>
            </a:r>
            <a:r>
              <a:rPr sz="3200" spc="-5" dirty="0" err="1" smtClean="0">
                <a:latin typeface="Arial"/>
                <a:cs typeface="Arial"/>
              </a:rPr>
              <a:t>aplikasi</a:t>
            </a:r>
            <a:r>
              <a:rPr sz="3200" spc="-5" dirty="0" smtClean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yang </a:t>
            </a:r>
            <a:r>
              <a:rPr sz="3200" spc="-5" dirty="0" err="1">
                <a:latin typeface="Arial"/>
                <a:cs typeface="Arial"/>
              </a:rPr>
              <a:t>memang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5" dirty="0" err="1" smtClean="0">
                <a:latin typeface="Arial"/>
                <a:cs typeface="Arial"/>
              </a:rPr>
              <a:t>khusus</a:t>
            </a:r>
            <a:r>
              <a:rPr sz="3200" spc="-5" dirty="0" smtClean="0">
                <a:latin typeface="Arial"/>
                <a:cs typeface="Arial"/>
              </a:rPr>
              <a:t> </a:t>
            </a:r>
            <a:r>
              <a:rPr sz="3200" spc="-5" dirty="0">
                <a:latin typeface="Arial"/>
                <a:cs typeface="Arial"/>
              </a:rPr>
              <a:t>diciptakan untuk keperluan entertainment  dan</a:t>
            </a:r>
            <a:r>
              <a:rPr sz="3200" spc="-20" dirty="0">
                <a:latin typeface="Arial"/>
                <a:cs typeface="Arial"/>
              </a:rPr>
              <a:t> </a:t>
            </a:r>
            <a:r>
              <a:rPr sz="3200" spc="-5" dirty="0">
                <a:latin typeface="Arial"/>
                <a:cs typeface="Arial"/>
              </a:rPr>
              <a:t>lainnya.</a:t>
            </a:r>
            <a:endParaRPr sz="3200" dirty="0">
              <a:latin typeface="Arial"/>
              <a:cs typeface="Arial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535641"/>
            <a:ext cx="1182607" cy="156515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133599" y="490219"/>
            <a:ext cx="6772273" cy="1094659"/>
          </a:xfrm>
          <a:prstGeom prst="rect">
            <a:avLst/>
          </a:prstGeom>
        </p:spPr>
        <p:txBody>
          <a:bodyPr vert="horz" wrap="square" lIns="0" tIns="96520" rIns="0" bIns="0" rtlCol="0">
            <a:spAutoFit/>
          </a:bodyPr>
          <a:lstStyle/>
          <a:p>
            <a:pPr marL="12700" marR="5080" algn="just">
              <a:lnSpc>
                <a:spcPct val="79600"/>
              </a:lnSpc>
              <a:spcBef>
                <a:spcPts val="760"/>
              </a:spcBef>
            </a:pPr>
            <a:r>
              <a:rPr sz="2700" b="1" spc="-5" dirty="0">
                <a:solidFill>
                  <a:srgbClr val="808080"/>
                </a:solidFill>
                <a:latin typeface="Arial"/>
                <a:cs typeface="Arial"/>
              </a:rPr>
              <a:t>Life Critical Systems </a:t>
            </a:r>
            <a:r>
              <a:rPr sz="2700" spc="-5" dirty="0">
                <a:solidFill>
                  <a:srgbClr val="808080"/>
                </a:solidFill>
              </a:rPr>
              <a:t>(</a:t>
            </a:r>
            <a:r>
              <a:rPr sz="2700" i="1" spc="-5" dirty="0">
                <a:solidFill>
                  <a:srgbClr val="808080"/>
                </a:solidFill>
                <a:latin typeface="Arial"/>
                <a:cs typeface="Arial"/>
              </a:rPr>
              <a:t>Sistem </a:t>
            </a:r>
            <a:r>
              <a:rPr sz="2700" i="1" dirty="0">
                <a:solidFill>
                  <a:srgbClr val="808080"/>
                </a:solidFill>
                <a:latin typeface="Arial"/>
                <a:cs typeface="Arial"/>
              </a:rPr>
              <a:t>yang </a:t>
            </a:r>
            <a:r>
              <a:rPr sz="2700" i="1" spc="-5" dirty="0">
                <a:solidFill>
                  <a:srgbClr val="808080"/>
                </a:solidFill>
                <a:latin typeface="Arial"/>
                <a:cs typeface="Arial"/>
              </a:rPr>
              <a:t>berpengaruh  besar terhadap hajad hidup orang</a:t>
            </a:r>
            <a:r>
              <a:rPr sz="2700" i="1" spc="-20" dirty="0">
                <a:solidFill>
                  <a:srgbClr val="808080"/>
                </a:solidFill>
                <a:latin typeface="Arial"/>
                <a:cs typeface="Arial"/>
              </a:rPr>
              <a:t> </a:t>
            </a:r>
            <a:r>
              <a:rPr sz="2700" i="1" spc="-5" dirty="0">
                <a:solidFill>
                  <a:srgbClr val="808080"/>
                </a:solidFill>
                <a:latin typeface="Arial"/>
                <a:cs typeface="Arial"/>
              </a:rPr>
              <a:t>banyak</a:t>
            </a:r>
            <a:r>
              <a:rPr sz="2700" spc="-5" dirty="0">
                <a:solidFill>
                  <a:srgbClr val="808080"/>
                </a:solidFill>
              </a:rPr>
              <a:t>)</a:t>
            </a:r>
            <a:endParaRPr sz="2700" dirty="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133598" y="1828800"/>
            <a:ext cx="7374571" cy="5982663"/>
          </a:xfrm>
          <a:prstGeom prst="rect">
            <a:avLst/>
          </a:prstGeom>
        </p:spPr>
        <p:txBody>
          <a:bodyPr vert="horz" wrap="square" lIns="0" tIns="86360" rIns="0" bIns="0" rtlCol="0">
            <a:spAutoFit/>
          </a:bodyPr>
          <a:lstStyle/>
          <a:p>
            <a:pPr marL="393700" marR="5080" indent="-381000" algn="just">
              <a:lnSpc>
                <a:spcPct val="79800"/>
              </a:lnSpc>
              <a:spcBef>
                <a:spcPts val="680"/>
              </a:spcBef>
              <a:buAutoNum type="arabicPeriod"/>
              <a:tabLst>
                <a:tab pos="393700" algn="l"/>
              </a:tabLst>
            </a:pPr>
            <a:r>
              <a:rPr sz="2400" dirty="0">
                <a:latin typeface="Arial"/>
                <a:cs typeface="Arial"/>
              </a:rPr>
              <a:t>Contohnya; </a:t>
            </a:r>
            <a:r>
              <a:rPr sz="2400" spc="-5" dirty="0">
                <a:latin typeface="Arial"/>
                <a:cs typeface="Arial"/>
              </a:rPr>
              <a:t>Air Traffic Control, Nuclear Reactors, Power  Utilities, Police </a:t>
            </a:r>
            <a:r>
              <a:rPr sz="2400" dirty="0">
                <a:latin typeface="Arial"/>
                <a:cs typeface="Arial"/>
              </a:rPr>
              <a:t>and </a:t>
            </a:r>
            <a:r>
              <a:rPr sz="2400" spc="-5" dirty="0">
                <a:latin typeface="Arial"/>
                <a:cs typeface="Arial"/>
              </a:rPr>
              <a:t>Fire Dispatch </a:t>
            </a:r>
            <a:r>
              <a:rPr sz="2400" dirty="0">
                <a:latin typeface="Arial"/>
                <a:cs typeface="Arial"/>
              </a:rPr>
              <a:t>Systems, Medical  </a:t>
            </a:r>
            <a:r>
              <a:rPr sz="2400" spc="-5" dirty="0">
                <a:latin typeface="Arial"/>
                <a:cs typeface="Arial"/>
              </a:rPr>
              <a:t>Equipment</a:t>
            </a:r>
            <a:endParaRPr sz="2400" dirty="0">
              <a:latin typeface="Arial"/>
              <a:cs typeface="Arial"/>
            </a:endParaRPr>
          </a:p>
          <a:p>
            <a:pPr marL="393700" marR="148590" indent="-381000" algn="just">
              <a:lnSpc>
                <a:spcPct val="79900"/>
              </a:lnSpc>
              <a:spcBef>
                <a:spcPts val="1540"/>
              </a:spcBef>
              <a:buAutoNum type="arabicPeriod"/>
              <a:tabLst>
                <a:tab pos="393700" algn="l"/>
              </a:tabLst>
            </a:pPr>
            <a:r>
              <a:rPr sz="2400" dirty="0">
                <a:latin typeface="Arial"/>
                <a:cs typeface="Arial"/>
              </a:rPr>
              <a:t>Motivasi-motivasi yang mendasari </a:t>
            </a:r>
            <a:r>
              <a:rPr sz="2400" spc="-5" dirty="0">
                <a:latin typeface="Arial"/>
                <a:cs typeface="Arial"/>
              </a:rPr>
              <a:t>dalam menciptakan  benda-benda diatas pasti berbeda dari </a:t>
            </a:r>
            <a:r>
              <a:rPr sz="2400" dirty="0">
                <a:latin typeface="Arial"/>
                <a:cs typeface="Arial"/>
              </a:rPr>
              <a:t>sistem-sistem  umum, </a:t>
            </a:r>
            <a:r>
              <a:rPr sz="2400" spc="-5" dirty="0">
                <a:latin typeface="Arial"/>
                <a:cs typeface="Arial"/>
              </a:rPr>
              <a:t>dimana </a:t>
            </a:r>
            <a:r>
              <a:rPr sz="2400" dirty="0">
                <a:latin typeface="Arial"/>
                <a:cs typeface="Arial"/>
              </a:rPr>
              <a:t>sistem-sistem </a:t>
            </a:r>
            <a:r>
              <a:rPr sz="2400" spc="-5" dirty="0">
                <a:latin typeface="Arial"/>
                <a:cs typeface="Arial"/>
              </a:rPr>
              <a:t>diatas </a:t>
            </a:r>
            <a:r>
              <a:rPr sz="2400" spc="-5" dirty="0" err="1">
                <a:latin typeface="Arial"/>
                <a:cs typeface="Arial"/>
              </a:rPr>
              <a:t>diciptakan</a:t>
            </a:r>
            <a:r>
              <a:rPr sz="2400" spc="-5" dirty="0">
                <a:latin typeface="Arial"/>
                <a:cs typeface="Arial"/>
              </a:rPr>
              <a:t> </a:t>
            </a:r>
            <a:r>
              <a:rPr sz="2400" spc="-5" dirty="0" err="1" smtClean="0">
                <a:latin typeface="Arial"/>
                <a:cs typeface="Arial"/>
              </a:rPr>
              <a:t>dengan</a:t>
            </a:r>
            <a:r>
              <a:rPr sz="2400" spc="-5" dirty="0" smtClean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mementingkan </a:t>
            </a:r>
            <a:r>
              <a:rPr sz="2400" spc="-5" dirty="0">
                <a:latin typeface="Arial"/>
                <a:cs typeface="Arial"/>
              </a:rPr>
              <a:t>Reliability </a:t>
            </a:r>
            <a:r>
              <a:rPr sz="2400" dirty="0">
                <a:latin typeface="Arial"/>
                <a:cs typeface="Arial"/>
              </a:rPr>
              <a:t>/ </a:t>
            </a:r>
            <a:r>
              <a:rPr sz="2400" spc="-5" dirty="0">
                <a:latin typeface="Arial"/>
                <a:cs typeface="Arial"/>
              </a:rPr>
              <a:t>keandalan</a:t>
            </a:r>
            <a:r>
              <a:rPr sz="2400" spc="1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sistem.</a:t>
            </a:r>
            <a:endParaRPr sz="2400" dirty="0">
              <a:latin typeface="Arial"/>
              <a:cs typeface="Arial"/>
            </a:endParaRPr>
          </a:p>
          <a:p>
            <a:pPr marL="393700" marR="149225" indent="-381000" algn="just">
              <a:lnSpc>
                <a:spcPct val="79800"/>
              </a:lnSpc>
              <a:spcBef>
                <a:spcPts val="1540"/>
              </a:spcBef>
              <a:buAutoNum type="arabicPeriod"/>
              <a:tabLst>
                <a:tab pos="393700" algn="l"/>
              </a:tabLst>
            </a:pPr>
            <a:r>
              <a:rPr sz="2400" dirty="0">
                <a:latin typeface="Arial"/>
                <a:cs typeface="Arial"/>
              </a:rPr>
              <a:t>Lamanya </a:t>
            </a:r>
            <a:r>
              <a:rPr sz="2400" spc="-5" dirty="0">
                <a:latin typeface="Arial"/>
                <a:cs typeface="Arial"/>
              </a:rPr>
              <a:t>waktu training yang </a:t>
            </a:r>
            <a:r>
              <a:rPr sz="2400" dirty="0">
                <a:latin typeface="Arial"/>
                <a:cs typeface="Arial"/>
              </a:rPr>
              <a:t>diperlukan </a:t>
            </a:r>
            <a:r>
              <a:rPr sz="2400" spc="-5" dirty="0">
                <a:latin typeface="Arial"/>
                <a:cs typeface="Arial"/>
              </a:rPr>
              <a:t>untuk bisa  </a:t>
            </a:r>
            <a:r>
              <a:rPr sz="2400" dirty="0">
                <a:latin typeface="Arial"/>
                <a:cs typeface="Arial"/>
              </a:rPr>
              <a:t>menggunakan sistem </a:t>
            </a:r>
            <a:r>
              <a:rPr sz="2400" spc="-5" dirty="0">
                <a:latin typeface="Arial"/>
                <a:cs typeface="Arial"/>
              </a:rPr>
              <a:t>tersebut tidak </a:t>
            </a:r>
            <a:r>
              <a:rPr sz="2400" spc="-5" dirty="0" err="1">
                <a:latin typeface="Arial"/>
                <a:cs typeface="Arial"/>
              </a:rPr>
              <a:t>menjadi</a:t>
            </a:r>
            <a:r>
              <a:rPr sz="2400" spc="-5" dirty="0">
                <a:latin typeface="Arial"/>
                <a:cs typeface="Arial"/>
              </a:rPr>
              <a:t> </a:t>
            </a:r>
            <a:r>
              <a:rPr sz="2400" dirty="0" err="1" smtClean="0">
                <a:latin typeface="Arial"/>
                <a:cs typeface="Arial"/>
              </a:rPr>
              <a:t>suatu</a:t>
            </a:r>
            <a:r>
              <a:rPr sz="2400" dirty="0" smtClean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masalah, yang terpenting adalah </a:t>
            </a:r>
            <a:r>
              <a:rPr sz="2400" dirty="0">
                <a:latin typeface="Arial"/>
                <a:cs typeface="Arial"/>
              </a:rPr>
              <a:t>sistem </a:t>
            </a:r>
            <a:r>
              <a:rPr sz="2400" spc="-5" dirty="0">
                <a:latin typeface="Arial"/>
                <a:cs typeface="Arial"/>
              </a:rPr>
              <a:t>tersebut dapat  </a:t>
            </a:r>
            <a:r>
              <a:rPr sz="2400" dirty="0">
                <a:latin typeface="Arial"/>
                <a:cs typeface="Arial"/>
              </a:rPr>
              <a:t>menyediakan suatu performa </a:t>
            </a:r>
            <a:r>
              <a:rPr sz="2400" spc="-5" dirty="0">
                <a:latin typeface="Arial"/>
                <a:cs typeface="Arial"/>
              </a:rPr>
              <a:t>yang tiada </a:t>
            </a:r>
            <a:r>
              <a:rPr sz="2400" dirty="0">
                <a:latin typeface="Arial"/>
                <a:cs typeface="Arial"/>
              </a:rPr>
              <a:t>cacat / error- </a:t>
            </a:r>
            <a:r>
              <a:rPr sz="2400" spc="-5" dirty="0" smtClean="0">
                <a:latin typeface="Arial"/>
                <a:cs typeface="Arial"/>
              </a:rPr>
              <a:t>free</a:t>
            </a:r>
            <a:r>
              <a:rPr sz="2400" spc="-5" dirty="0">
                <a:latin typeface="Arial"/>
                <a:cs typeface="Arial"/>
              </a:rPr>
              <a:t>.</a:t>
            </a:r>
            <a:endParaRPr sz="2400" dirty="0">
              <a:latin typeface="Arial"/>
              <a:cs typeface="Arial"/>
            </a:endParaRPr>
          </a:p>
          <a:p>
            <a:pPr marL="393700" marR="96520" indent="-381000" algn="just">
              <a:lnSpc>
                <a:spcPct val="79900"/>
              </a:lnSpc>
              <a:spcBef>
                <a:spcPts val="1540"/>
              </a:spcBef>
              <a:buAutoNum type="arabicPeriod"/>
              <a:tabLst>
                <a:tab pos="393700" algn="l"/>
              </a:tabLst>
            </a:pPr>
            <a:r>
              <a:rPr sz="2400" spc="-5" dirty="0">
                <a:latin typeface="Arial"/>
                <a:cs typeface="Arial"/>
              </a:rPr>
              <a:t>Kepuasaan individu </a:t>
            </a:r>
            <a:r>
              <a:rPr sz="2400" dirty="0">
                <a:latin typeface="Arial"/>
                <a:cs typeface="Arial"/>
              </a:rPr>
              <a:t>pengguna </a:t>
            </a:r>
            <a:r>
              <a:rPr sz="2400" spc="-5" dirty="0">
                <a:latin typeface="Arial"/>
                <a:cs typeface="Arial"/>
              </a:rPr>
              <a:t>tidak menjadi </a:t>
            </a:r>
            <a:r>
              <a:rPr sz="2400" dirty="0">
                <a:latin typeface="Arial"/>
                <a:cs typeface="Arial"/>
              </a:rPr>
              <a:t>suatu  masalah </a:t>
            </a:r>
            <a:r>
              <a:rPr sz="2400" spc="-5" dirty="0">
                <a:latin typeface="Arial"/>
                <a:cs typeface="Arial"/>
              </a:rPr>
              <a:t>yang </a:t>
            </a:r>
            <a:r>
              <a:rPr sz="2400" dirty="0">
                <a:latin typeface="Arial"/>
                <a:cs typeface="Arial"/>
              </a:rPr>
              <a:t>besar </a:t>
            </a:r>
            <a:r>
              <a:rPr sz="2400" spc="-5" dirty="0">
                <a:latin typeface="Arial"/>
                <a:cs typeface="Arial"/>
              </a:rPr>
              <a:t>karena </a:t>
            </a:r>
            <a:r>
              <a:rPr sz="2400" dirty="0">
                <a:latin typeface="Arial"/>
                <a:cs typeface="Arial"/>
              </a:rPr>
              <a:t>user </a:t>
            </a:r>
            <a:r>
              <a:rPr sz="2400" spc="-5" dirty="0">
                <a:latin typeface="Arial"/>
                <a:cs typeface="Arial"/>
              </a:rPr>
              <a:t>yang </a:t>
            </a:r>
            <a:r>
              <a:rPr sz="2400" dirty="0" err="1">
                <a:latin typeface="Arial"/>
                <a:cs typeface="Arial"/>
              </a:rPr>
              <a:t>memakai</a:t>
            </a:r>
            <a:r>
              <a:rPr sz="2400" dirty="0">
                <a:latin typeface="Arial"/>
                <a:cs typeface="Arial"/>
              </a:rPr>
              <a:t> </a:t>
            </a:r>
            <a:r>
              <a:rPr sz="2400" dirty="0" err="1" smtClean="0">
                <a:latin typeface="Arial"/>
                <a:cs typeface="Arial"/>
              </a:rPr>
              <a:t>sistem</a:t>
            </a:r>
            <a:r>
              <a:rPr sz="2400" dirty="0" smtClean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ini adalah user-user yang </a:t>
            </a:r>
            <a:r>
              <a:rPr sz="2400" dirty="0">
                <a:latin typeface="Arial"/>
                <a:cs typeface="Arial"/>
              </a:rPr>
              <a:t>sudah mempunyai motivasi  </a:t>
            </a:r>
            <a:r>
              <a:rPr sz="2400" spc="-5" dirty="0">
                <a:latin typeface="Arial"/>
                <a:cs typeface="Arial"/>
              </a:rPr>
              <a:t>besar </a:t>
            </a:r>
            <a:r>
              <a:rPr sz="2400" dirty="0">
                <a:latin typeface="Arial"/>
                <a:cs typeface="Arial"/>
              </a:rPr>
              <a:t>untuk </a:t>
            </a:r>
            <a:r>
              <a:rPr sz="2400" spc="-5" dirty="0">
                <a:latin typeface="Arial"/>
                <a:cs typeface="Arial"/>
              </a:rPr>
              <a:t>mempelajari dan</a:t>
            </a:r>
            <a:r>
              <a:rPr sz="2400" spc="1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menggunakannya.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535641"/>
            <a:ext cx="1182607" cy="156515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057400" y="685800"/>
            <a:ext cx="6511925" cy="692150"/>
          </a:xfrm>
          <a:prstGeom prst="rect">
            <a:avLst/>
          </a:prstGeom>
        </p:spPr>
        <p:txBody>
          <a:bodyPr vert="horz" wrap="square" lIns="0" tIns="53340" rIns="0" bIns="0" rtlCol="0">
            <a:spAutoFit/>
          </a:bodyPr>
          <a:lstStyle/>
          <a:p>
            <a:pPr marL="12700" marR="5080" algn="just">
              <a:lnSpc>
                <a:spcPts val="2480"/>
              </a:lnSpc>
              <a:spcBef>
                <a:spcPts val="420"/>
              </a:spcBef>
            </a:pPr>
            <a:r>
              <a:rPr sz="2300" b="1" spc="-5" dirty="0">
                <a:solidFill>
                  <a:srgbClr val="808080"/>
                </a:solidFill>
                <a:latin typeface="Arial"/>
                <a:cs typeface="Arial"/>
              </a:rPr>
              <a:t>Industrial and </a:t>
            </a:r>
            <a:r>
              <a:rPr sz="2300" b="1" dirty="0">
                <a:solidFill>
                  <a:srgbClr val="808080"/>
                </a:solidFill>
                <a:latin typeface="Arial"/>
                <a:cs typeface="Arial"/>
              </a:rPr>
              <a:t>Commercial </a:t>
            </a:r>
            <a:r>
              <a:rPr sz="2300" b="1" spc="-10" dirty="0">
                <a:solidFill>
                  <a:srgbClr val="808080"/>
                </a:solidFill>
                <a:latin typeface="Arial"/>
                <a:cs typeface="Arial"/>
              </a:rPr>
              <a:t>Sistem </a:t>
            </a:r>
            <a:r>
              <a:rPr sz="2300" dirty="0">
                <a:solidFill>
                  <a:srgbClr val="808080"/>
                </a:solidFill>
              </a:rPr>
              <a:t>(</a:t>
            </a:r>
            <a:r>
              <a:rPr sz="2300" i="1" dirty="0">
                <a:solidFill>
                  <a:srgbClr val="808080"/>
                </a:solidFill>
                <a:latin typeface="Arial"/>
                <a:cs typeface="Arial"/>
              </a:rPr>
              <a:t>Sistem </a:t>
            </a:r>
            <a:r>
              <a:rPr sz="2300" i="1" spc="-5" dirty="0">
                <a:solidFill>
                  <a:srgbClr val="808080"/>
                </a:solidFill>
                <a:latin typeface="Arial"/>
                <a:cs typeface="Arial"/>
              </a:rPr>
              <a:t>yang  menyangkut industri dan</a:t>
            </a:r>
            <a:r>
              <a:rPr sz="2300" i="1" spc="-25" dirty="0">
                <a:solidFill>
                  <a:srgbClr val="808080"/>
                </a:solidFill>
                <a:latin typeface="Arial"/>
                <a:cs typeface="Arial"/>
              </a:rPr>
              <a:t> </a:t>
            </a:r>
            <a:r>
              <a:rPr sz="2300" i="1" spc="-5" dirty="0">
                <a:solidFill>
                  <a:srgbClr val="808080"/>
                </a:solidFill>
                <a:latin typeface="Arial"/>
                <a:cs typeface="Arial"/>
              </a:rPr>
              <a:t>komersil</a:t>
            </a:r>
            <a:r>
              <a:rPr sz="2300" spc="-5" dirty="0">
                <a:solidFill>
                  <a:srgbClr val="808080"/>
                </a:solidFill>
              </a:rPr>
              <a:t>)</a:t>
            </a:r>
            <a:endParaRPr sz="2300" dirty="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057401" y="1905000"/>
            <a:ext cx="7162800" cy="4940455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469900" marR="602615" indent="-457200" algn="just">
              <a:lnSpc>
                <a:spcPts val="2590"/>
              </a:lnSpc>
              <a:spcBef>
                <a:spcPts val="425"/>
              </a:spcBef>
              <a:buAutoNum type="arabicPeriod"/>
              <a:tabLst>
                <a:tab pos="469265" algn="l"/>
                <a:tab pos="469900" algn="l"/>
              </a:tabLst>
            </a:pPr>
            <a:r>
              <a:rPr sz="2400" spc="-5" dirty="0">
                <a:latin typeface="Arial"/>
                <a:cs typeface="Arial"/>
              </a:rPr>
              <a:t>Contohnya adalah banking, asuransi, </a:t>
            </a:r>
            <a:r>
              <a:rPr sz="2400" spc="-5" dirty="0" smtClean="0">
                <a:latin typeface="Arial"/>
                <a:cs typeface="Arial"/>
              </a:rPr>
              <a:t>management </a:t>
            </a:r>
            <a:r>
              <a:rPr sz="2400" spc="-5" dirty="0">
                <a:latin typeface="Arial"/>
                <a:cs typeface="Arial"/>
              </a:rPr>
              <a:t>inventory, sistem reservasi, pembayaran </a:t>
            </a:r>
            <a:r>
              <a:rPr sz="2400" dirty="0">
                <a:latin typeface="Arial"/>
                <a:cs typeface="Arial"/>
              </a:rPr>
              <a:t>dan </a:t>
            </a:r>
            <a:r>
              <a:rPr sz="2400" spc="-5" dirty="0">
                <a:latin typeface="Arial"/>
                <a:cs typeface="Arial"/>
              </a:rPr>
              <a:t>lain  </a:t>
            </a:r>
            <a:r>
              <a:rPr sz="2400" dirty="0">
                <a:latin typeface="Arial"/>
                <a:cs typeface="Arial"/>
              </a:rPr>
              <a:t>sebagainya.</a:t>
            </a:r>
          </a:p>
          <a:p>
            <a:pPr marL="469900" marR="652145" indent="-457200" algn="just">
              <a:lnSpc>
                <a:spcPts val="2590"/>
              </a:lnSpc>
              <a:spcBef>
                <a:spcPts val="1485"/>
              </a:spcBef>
              <a:buAutoNum type="arabicPeriod"/>
              <a:tabLst>
                <a:tab pos="469265" algn="l"/>
                <a:tab pos="469900" algn="l"/>
              </a:tabLst>
            </a:pPr>
            <a:r>
              <a:rPr sz="2400" spc="-5" dirty="0">
                <a:latin typeface="Arial"/>
                <a:cs typeface="Arial"/>
              </a:rPr>
              <a:t>Fokus </a:t>
            </a:r>
            <a:r>
              <a:rPr sz="2400" dirty="0">
                <a:latin typeface="Arial"/>
                <a:cs typeface="Arial"/>
              </a:rPr>
              <a:t>utama </a:t>
            </a:r>
            <a:r>
              <a:rPr sz="2400" spc="-5" dirty="0">
                <a:latin typeface="Arial"/>
                <a:cs typeface="Arial"/>
              </a:rPr>
              <a:t>adalah untuk mengurangi </a:t>
            </a:r>
            <a:r>
              <a:rPr sz="2400" dirty="0">
                <a:latin typeface="Arial"/>
                <a:cs typeface="Arial"/>
              </a:rPr>
              <a:t>biaya </a:t>
            </a:r>
            <a:r>
              <a:rPr sz="2400" spc="-5" dirty="0">
                <a:latin typeface="Arial"/>
                <a:cs typeface="Arial"/>
              </a:rPr>
              <a:t>yang  </a:t>
            </a:r>
            <a:r>
              <a:rPr sz="2400" dirty="0">
                <a:latin typeface="Arial"/>
                <a:cs typeface="Arial"/>
              </a:rPr>
              <a:t>diperlukan </a:t>
            </a:r>
            <a:r>
              <a:rPr sz="2400" spc="-5" dirty="0">
                <a:latin typeface="Arial"/>
                <a:cs typeface="Arial"/>
              </a:rPr>
              <a:t>untuk training </a:t>
            </a:r>
            <a:r>
              <a:rPr sz="2400" dirty="0">
                <a:latin typeface="Arial"/>
                <a:cs typeface="Arial"/>
              </a:rPr>
              <a:t>sistem</a:t>
            </a:r>
            <a:r>
              <a:rPr sz="2400" spc="1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baru</a:t>
            </a:r>
            <a:endParaRPr sz="2400" dirty="0">
              <a:latin typeface="Arial"/>
              <a:cs typeface="Arial"/>
            </a:endParaRPr>
          </a:p>
          <a:p>
            <a:pPr marL="469900" marR="5080" indent="-457200" algn="just">
              <a:lnSpc>
                <a:spcPts val="2590"/>
              </a:lnSpc>
              <a:spcBef>
                <a:spcPts val="565"/>
              </a:spcBef>
              <a:buAutoNum type="arabicPeriod"/>
              <a:tabLst>
                <a:tab pos="469265" algn="l"/>
                <a:tab pos="469900" algn="l"/>
              </a:tabLst>
            </a:pPr>
            <a:r>
              <a:rPr sz="2400" spc="-5" dirty="0">
                <a:latin typeface="Arial"/>
                <a:cs typeface="Arial"/>
              </a:rPr>
              <a:t>Kecepatan dan error </a:t>
            </a:r>
            <a:r>
              <a:rPr sz="2400" dirty="0">
                <a:latin typeface="Arial"/>
                <a:cs typeface="Arial"/>
              </a:rPr>
              <a:t>berpengaruh </a:t>
            </a:r>
            <a:r>
              <a:rPr sz="2400" spc="-5" dirty="0">
                <a:latin typeface="Arial"/>
                <a:cs typeface="Arial"/>
              </a:rPr>
              <a:t>langsung pada </a:t>
            </a:r>
            <a:r>
              <a:rPr sz="2400" dirty="0">
                <a:latin typeface="Arial"/>
                <a:cs typeface="Arial"/>
              </a:rPr>
              <a:t>biaya  </a:t>
            </a:r>
            <a:r>
              <a:rPr sz="2400" spc="-5" dirty="0">
                <a:latin typeface="Arial"/>
                <a:cs typeface="Arial"/>
              </a:rPr>
              <a:t>yang</a:t>
            </a:r>
            <a:r>
              <a:rPr sz="2400" spc="-1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dikeluarkan</a:t>
            </a:r>
          </a:p>
          <a:p>
            <a:pPr marL="469900" marR="78105" indent="-457200" algn="just">
              <a:lnSpc>
                <a:spcPts val="2590"/>
              </a:lnSpc>
              <a:spcBef>
                <a:spcPts val="1625"/>
              </a:spcBef>
              <a:buAutoNum type="arabicPeriod"/>
              <a:tabLst>
                <a:tab pos="469265" algn="l"/>
                <a:tab pos="469900" algn="l"/>
              </a:tabLst>
            </a:pPr>
            <a:r>
              <a:rPr sz="2400" spc="-5" dirty="0">
                <a:latin typeface="Arial"/>
                <a:cs typeface="Arial"/>
              </a:rPr>
              <a:t>Kecepatan dan </a:t>
            </a:r>
            <a:r>
              <a:rPr sz="2400" dirty="0">
                <a:latin typeface="Arial"/>
                <a:cs typeface="Arial"/>
              </a:rPr>
              <a:t>performa sistem </a:t>
            </a:r>
            <a:r>
              <a:rPr sz="2400" spc="-5" dirty="0">
                <a:latin typeface="Arial"/>
                <a:cs typeface="Arial"/>
              </a:rPr>
              <a:t>sangat penting </a:t>
            </a:r>
            <a:r>
              <a:rPr sz="2400" dirty="0">
                <a:latin typeface="Arial"/>
                <a:cs typeface="Arial"/>
              </a:rPr>
              <a:t>karena  transaksi </a:t>
            </a:r>
            <a:r>
              <a:rPr sz="2400" spc="-5" dirty="0">
                <a:latin typeface="Arial"/>
                <a:cs typeface="Arial"/>
              </a:rPr>
              <a:t>yang terjadi sangatlah</a:t>
            </a:r>
            <a:r>
              <a:rPr sz="2400" spc="1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banyak</a:t>
            </a:r>
            <a:endParaRPr sz="2400" dirty="0">
              <a:latin typeface="Arial"/>
              <a:cs typeface="Arial"/>
            </a:endParaRPr>
          </a:p>
          <a:p>
            <a:pPr marL="469900" marR="886460" indent="-457200" algn="just">
              <a:lnSpc>
                <a:spcPts val="2590"/>
              </a:lnSpc>
              <a:spcBef>
                <a:spcPts val="570"/>
              </a:spcBef>
              <a:buAutoNum type="arabicPeriod"/>
              <a:tabLst>
                <a:tab pos="469265" algn="l"/>
                <a:tab pos="469900" algn="l"/>
              </a:tabLst>
            </a:pPr>
            <a:r>
              <a:rPr sz="2400" spc="-5" dirty="0">
                <a:latin typeface="Arial"/>
                <a:cs typeface="Arial"/>
              </a:rPr>
              <a:t>Kepuasaan individu </a:t>
            </a:r>
            <a:r>
              <a:rPr sz="2400" dirty="0">
                <a:latin typeface="Arial"/>
                <a:cs typeface="Arial"/>
              </a:rPr>
              <a:t>bisa </a:t>
            </a:r>
            <a:r>
              <a:rPr sz="2400" spc="-5" dirty="0">
                <a:latin typeface="Arial"/>
                <a:cs typeface="Arial"/>
              </a:rPr>
              <a:t>dikatakan </a:t>
            </a:r>
            <a:r>
              <a:rPr sz="2400" spc="-5" dirty="0" err="1">
                <a:latin typeface="Arial"/>
                <a:cs typeface="Arial"/>
              </a:rPr>
              <a:t>penting</a:t>
            </a:r>
            <a:r>
              <a:rPr sz="2400" spc="-5" dirty="0">
                <a:latin typeface="Arial"/>
                <a:cs typeface="Arial"/>
              </a:rPr>
              <a:t> </a:t>
            </a:r>
            <a:r>
              <a:rPr sz="2400" dirty="0" err="1" smtClean="0">
                <a:latin typeface="Arial"/>
                <a:cs typeface="Arial"/>
              </a:rPr>
              <a:t>untuk</a:t>
            </a:r>
            <a:r>
              <a:rPr sz="2400" dirty="0" smtClean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memperkecil kelelahan </a:t>
            </a:r>
            <a:r>
              <a:rPr sz="2400" spc="-5" dirty="0">
                <a:latin typeface="Arial"/>
                <a:cs typeface="Arial"/>
              </a:rPr>
              <a:t>operator </a:t>
            </a:r>
            <a:r>
              <a:rPr sz="2400" dirty="0">
                <a:latin typeface="Arial"/>
                <a:cs typeface="Arial"/>
              </a:rPr>
              <a:t>sistem</a:t>
            </a:r>
            <a:r>
              <a:rPr sz="2400" spc="-1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tersebut</a:t>
            </a:r>
            <a:endParaRPr sz="2400" dirty="0">
              <a:latin typeface="Arial"/>
              <a:cs typeface="Arial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535641"/>
            <a:ext cx="1182607" cy="156515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133600" y="804164"/>
            <a:ext cx="7143750" cy="5871351"/>
          </a:xfrm>
          <a:prstGeom prst="rect">
            <a:avLst/>
          </a:prstGeom>
        </p:spPr>
        <p:txBody>
          <a:bodyPr vert="horz" wrap="square" lIns="0" tIns="86360" rIns="0" bIns="0" rtlCol="0">
            <a:spAutoFit/>
          </a:bodyPr>
          <a:lstStyle/>
          <a:p>
            <a:pPr marL="469900" marR="322580" algn="just">
              <a:lnSpc>
                <a:spcPct val="79800"/>
              </a:lnSpc>
              <a:spcBef>
                <a:spcPts val="680"/>
              </a:spcBef>
            </a:pPr>
            <a:r>
              <a:rPr sz="2400" b="1" spc="-5" dirty="0">
                <a:solidFill>
                  <a:srgbClr val="808080"/>
                </a:solidFill>
                <a:latin typeface="Arial"/>
                <a:cs typeface="Arial"/>
              </a:rPr>
              <a:t>Office, Home and Entertainment Applications </a:t>
            </a:r>
            <a:r>
              <a:rPr sz="2400" spc="-5" dirty="0">
                <a:solidFill>
                  <a:srgbClr val="808080"/>
                </a:solidFill>
                <a:latin typeface="Arial"/>
                <a:cs typeface="Arial"/>
              </a:rPr>
              <a:t>(</a:t>
            </a:r>
            <a:r>
              <a:rPr sz="2400" i="1" spc="-5" dirty="0">
                <a:solidFill>
                  <a:srgbClr val="808080"/>
                </a:solidFill>
                <a:latin typeface="Arial"/>
                <a:cs typeface="Arial"/>
              </a:rPr>
              <a:t>Aplikasi  yang digunakan </a:t>
            </a:r>
            <a:r>
              <a:rPr sz="2400" i="1" dirty="0">
                <a:solidFill>
                  <a:srgbClr val="808080"/>
                </a:solidFill>
                <a:latin typeface="Arial"/>
                <a:cs typeface="Arial"/>
              </a:rPr>
              <a:t>oleh </a:t>
            </a:r>
            <a:r>
              <a:rPr sz="2400" i="1" spc="-5" dirty="0">
                <a:solidFill>
                  <a:srgbClr val="808080"/>
                </a:solidFill>
                <a:latin typeface="Arial"/>
                <a:cs typeface="Arial"/>
              </a:rPr>
              <a:t>Home </a:t>
            </a:r>
            <a:r>
              <a:rPr sz="2400" i="1" dirty="0">
                <a:solidFill>
                  <a:srgbClr val="808080"/>
                </a:solidFill>
                <a:latin typeface="Arial"/>
                <a:cs typeface="Arial"/>
              </a:rPr>
              <a:t>user, </a:t>
            </a:r>
            <a:r>
              <a:rPr sz="2400" i="1" spc="-5" dirty="0">
                <a:solidFill>
                  <a:srgbClr val="808080"/>
                </a:solidFill>
                <a:latin typeface="Arial"/>
                <a:cs typeface="Arial"/>
              </a:rPr>
              <a:t>office dan untuk  </a:t>
            </a:r>
            <a:r>
              <a:rPr sz="2400" i="1" dirty="0">
                <a:solidFill>
                  <a:srgbClr val="808080"/>
                </a:solidFill>
                <a:latin typeface="Arial"/>
                <a:cs typeface="Arial"/>
              </a:rPr>
              <a:t>entertainment</a:t>
            </a:r>
            <a:r>
              <a:rPr sz="2400" dirty="0">
                <a:solidFill>
                  <a:srgbClr val="808080"/>
                </a:solidFill>
                <a:latin typeface="Arial"/>
                <a:cs typeface="Arial"/>
              </a:rPr>
              <a:t>)</a:t>
            </a:r>
            <a:endParaRPr sz="2400" dirty="0">
              <a:latin typeface="Arial"/>
              <a:cs typeface="Arial"/>
            </a:endParaRPr>
          </a:p>
          <a:p>
            <a:pPr algn="just">
              <a:lnSpc>
                <a:spcPct val="100000"/>
              </a:lnSpc>
              <a:spcBef>
                <a:spcPts val="50"/>
              </a:spcBef>
            </a:pPr>
            <a:endParaRPr sz="2950" dirty="0">
              <a:latin typeface="Times New Roman"/>
              <a:cs typeface="Times New Roman"/>
            </a:endParaRPr>
          </a:p>
          <a:p>
            <a:pPr marL="469900" marR="822960" indent="-457200" algn="just">
              <a:lnSpc>
                <a:spcPct val="80000"/>
              </a:lnSpc>
              <a:buAutoNum type="arabicPeriod"/>
              <a:tabLst>
                <a:tab pos="469265" algn="l"/>
                <a:tab pos="469900" algn="l"/>
              </a:tabLst>
            </a:pPr>
            <a:r>
              <a:rPr sz="2400" spc="-5" dirty="0">
                <a:latin typeface="Arial"/>
                <a:cs typeface="Arial"/>
              </a:rPr>
              <a:t>Contohnya adalah </a:t>
            </a:r>
            <a:r>
              <a:rPr sz="2400" i="1" dirty="0">
                <a:latin typeface="Arial"/>
                <a:cs typeface="Arial"/>
              </a:rPr>
              <a:t>Word </a:t>
            </a:r>
            <a:r>
              <a:rPr sz="2400" i="1" spc="-5" dirty="0">
                <a:latin typeface="Arial"/>
                <a:cs typeface="Arial"/>
              </a:rPr>
              <a:t>Proccessing, Search Engine,  Video Games System dan </a:t>
            </a:r>
            <a:r>
              <a:rPr sz="2400" i="1" dirty="0">
                <a:latin typeface="Arial"/>
                <a:cs typeface="Arial"/>
              </a:rPr>
              <a:t>lain</a:t>
            </a:r>
            <a:r>
              <a:rPr sz="2400" i="1" spc="10" dirty="0">
                <a:latin typeface="Arial"/>
                <a:cs typeface="Arial"/>
              </a:rPr>
              <a:t> </a:t>
            </a:r>
            <a:r>
              <a:rPr sz="2400" i="1" dirty="0">
                <a:latin typeface="Arial"/>
                <a:cs typeface="Arial"/>
              </a:rPr>
              <a:t>sebagainya.</a:t>
            </a:r>
            <a:endParaRPr sz="2400" dirty="0">
              <a:latin typeface="Arial"/>
              <a:cs typeface="Arial"/>
            </a:endParaRPr>
          </a:p>
          <a:p>
            <a:pPr marL="469900" marR="85090" indent="-457200" algn="just">
              <a:lnSpc>
                <a:spcPct val="79900"/>
              </a:lnSpc>
              <a:spcBef>
                <a:spcPts val="1540"/>
              </a:spcBef>
              <a:buAutoNum type="arabicPeriod"/>
              <a:tabLst>
                <a:tab pos="469265" algn="l"/>
                <a:tab pos="469900" algn="l"/>
              </a:tabLst>
            </a:pPr>
            <a:r>
              <a:rPr sz="2400" spc="-5" dirty="0">
                <a:latin typeface="Arial"/>
                <a:cs typeface="Arial"/>
              </a:rPr>
              <a:t>Kemudahan dalam penggunaan, </a:t>
            </a:r>
            <a:r>
              <a:rPr sz="2400" i="1" spc="-5" dirty="0">
                <a:latin typeface="Arial"/>
                <a:cs typeface="Arial"/>
              </a:rPr>
              <a:t>error rate </a:t>
            </a:r>
            <a:r>
              <a:rPr sz="2400" spc="-5" dirty="0">
                <a:latin typeface="Arial"/>
                <a:cs typeface="Arial"/>
              </a:rPr>
              <a:t>yang </a:t>
            </a:r>
            <a:r>
              <a:rPr sz="2400" dirty="0" err="1">
                <a:latin typeface="Arial"/>
                <a:cs typeface="Arial"/>
              </a:rPr>
              <a:t>rendah</a:t>
            </a:r>
            <a:r>
              <a:rPr sz="2400" dirty="0" smtClean="0">
                <a:latin typeface="Arial"/>
                <a:cs typeface="Arial"/>
              </a:rPr>
              <a:t>, </a:t>
            </a:r>
            <a:r>
              <a:rPr sz="2400" spc="-5" dirty="0">
                <a:latin typeface="Arial"/>
                <a:cs typeface="Arial"/>
              </a:rPr>
              <a:t>dan </a:t>
            </a:r>
            <a:r>
              <a:rPr sz="2400" dirty="0">
                <a:latin typeface="Arial"/>
                <a:cs typeface="Arial"/>
              </a:rPr>
              <a:t>kepuasaan individu </a:t>
            </a:r>
            <a:r>
              <a:rPr sz="2400" spc="-5" dirty="0">
                <a:latin typeface="Arial"/>
                <a:cs typeface="Arial"/>
              </a:rPr>
              <a:t>adalah </a:t>
            </a:r>
            <a:r>
              <a:rPr sz="2400" dirty="0">
                <a:latin typeface="Arial"/>
                <a:cs typeface="Arial"/>
              </a:rPr>
              <a:t>hal </a:t>
            </a:r>
            <a:r>
              <a:rPr sz="2400" spc="-5" dirty="0">
                <a:latin typeface="Arial"/>
                <a:cs typeface="Arial"/>
              </a:rPr>
              <a:t>yang </a:t>
            </a:r>
            <a:r>
              <a:rPr sz="2400" dirty="0">
                <a:latin typeface="Arial"/>
                <a:cs typeface="Arial"/>
              </a:rPr>
              <a:t>paling </a:t>
            </a:r>
            <a:r>
              <a:rPr sz="2400" spc="-5" dirty="0" err="1">
                <a:latin typeface="Arial"/>
                <a:cs typeface="Arial"/>
              </a:rPr>
              <a:t>penting</a:t>
            </a:r>
            <a:r>
              <a:rPr sz="2400" spc="-5" dirty="0">
                <a:latin typeface="Arial"/>
                <a:cs typeface="Arial"/>
              </a:rPr>
              <a:t> </a:t>
            </a:r>
            <a:r>
              <a:rPr sz="2400" spc="-5" dirty="0" err="1" smtClean="0">
                <a:latin typeface="Arial"/>
                <a:cs typeface="Arial"/>
              </a:rPr>
              <a:t>dan</a:t>
            </a:r>
            <a:r>
              <a:rPr sz="2400" spc="-5" dirty="0" smtClean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utama </a:t>
            </a:r>
            <a:r>
              <a:rPr sz="2400" spc="-5" dirty="0">
                <a:latin typeface="Arial"/>
                <a:cs typeface="Arial"/>
              </a:rPr>
              <a:t>karena terkadang </a:t>
            </a:r>
            <a:r>
              <a:rPr sz="2400" dirty="0">
                <a:latin typeface="Arial"/>
                <a:cs typeface="Arial"/>
              </a:rPr>
              <a:t>aplikasi </a:t>
            </a:r>
            <a:r>
              <a:rPr sz="2400" spc="-5" dirty="0">
                <a:latin typeface="Arial"/>
                <a:cs typeface="Arial"/>
              </a:rPr>
              <a:t>sejenis </a:t>
            </a:r>
            <a:r>
              <a:rPr sz="2400" dirty="0">
                <a:latin typeface="Arial"/>
                <a:cs typeface="Arial"/>
              </a:rPr>
              <a:t>sudah </a:t>
            </a:r>
            <a:r>
              <a:rPr sz="2400" spc="-5" dirty="0" err="1">
                <a:latin typeface="Arial"/>
                <a:cs typeface="Arial"/>
              </a:rPr>
              <a:t>banyak</a:t>
            </a:r>
            <a:r>
              <a:rPr sz="2400" spc="-5" dirty="0">
                <a:latin typeface="Arial"/>
                <a:cs typeface="Arial"/>
              </a:rPr>
              <a:t> </a:t>
            </a:r>
            <a:r>
              <a:rPr sz="2400" spc="-5" dirty="0" err="1" smtClean="0">
                <a:latin typeface="Arial"/>
                <a:cs typeface="Arial"/>
              </a:rPr>
              <a:t>dan</a:t>
            </a:r>
            <a:r>
              <a:rPr sz="2400" spc="-5" dirty="0" smtClean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kompetisi </a:t>
            </a:r>
            <a:r>
              <a:rPr sz="2400" spc="-5" dirty="0">
                <a:latin typeface="Arial"/>
                <a:cs typeface="Arial"/>
              </a:rPr>
              <a:t>yang</a:t>
            </a:r>
            <a:r>
              <a:rPr sz="2400" spc="-1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ganas.</a:t>
            </a:r>
            <a:endParaRPr sz="2400" dirty="0">
              <a:latin typeface="Arial"/>
              <a:cs typeface="Arial"/>
            </a:endParaRPr>
          </a:p>
          <a:p>
            <a:pPr marL="469900" marR="5080" indent="-457200" algn="just">
              <a:lnSpc>
                <a:spcPct val="79600"/>
              </a:lnSpc>
              <a:spcBef>
                <a:spcPts val="1550"/>
              </a:spcBef>
              <a:buAutoNum type="arabicPeriod"/>
              <a:tabLst>
                <a:tab pos="469265" algn="l"/>
                <a:tab pos="469900" algn="l"/>
              </a:tabLst>
            </a:pPr>
            <a:r>
              <a:rPr sz="2400" spc="-5" dirty="0">
                <a:latin typeface="Arial"/>
                <a:cs typeface="Arial"/>
              </a:rPr>
              <a:t>Interface yang </a:t>
            </a:r>
            <a:r>
              <a:rPr sz="2400" dirty="0">
                <a:latin typeface="Arial"/>
                <a:cs typeface="Arial"/>
              </a:rPr>
              <a:t>ada haruslah </a:t>
            </a:r>
            <a:r>
              <a:rPr sz="2400" spc="-5" dirty="0">
                <a:latin typeface="Arial"/>
                <a:cs typeface="Arial"/>
              </a:rPr>
              <a:t>intuitif dan </a:t>
            </a:r>
            <a:r>
              <a:rPr sz="2400" dirty="0" err="1">
                <a:latin typeface="Arial"/>
                <a:cs typeface="Arial"/>
              </a:rPr>
              <a:t>gampang</a:t>
            </a:r>
            <a:r>
              <a:rPr sz="2400" dirty="0">
                <a:latin typeface="Arial"/>
                <a:cs typeface="Arial"/>
              </a:rPr>
              <a:t> </a:t>
            </a:r>
            <a:r>
              <a:rPr sz="2400" spc="-5" dirty="0" err="1" smtClean="0">
                <a:latin typeface="Arial"/>
                <a:cs typeface="Arial"/>
              </a:rPr>
              <a:t>digunakan</a:t>
            </a:r>
            <a:r>
              <a:rPr sz="2400" spc="-5" dirty="0" smtClean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serta </a:t>
            </a:r>
            <a:r>
              <a:rPr sz="2400" i="1" spc="-5" dirty="0">
                <a:latin typeface="Arial"/>
                <a:cs typeface="Arial"/>
              </a:rPr>
              <a:t>online help </a:t>
            </a:r>
            <a:r>
              <a:rPr sz="2400" dirty="0">
                <a:latin typeface="Arial"/>
                <a:cs typeface="Arial"/>
              </a:rPr>
              <a:t>haruslah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ada</a:t>
            </a:r>
            <a:endParaRPr sz="2400" dirty="0">
              <a:latin typeface="Arial"/>
              <a:cs typeface="Arial"/>
            </a:endParaRPr>
          </a:p>
          <a:p>
            <a:pPr marL="469900" marR="243204" indent="-457200" algn="just">
              <a:lnSpc>
                <a:spcPct val="79800"/>
              </a:lnSpc>
              <a:spcBef>
                <a:spcPts val="1540"/>
              </a:spcBef>
              <a:buAutoNum type="arabicPeriod"/>
              <a:tabLst>
                <a:tab pos="469265" algn="l"/>
                <a:tab pos="469900" algn="l"/>
              </a:tabLst>
            </a:pPr>
            <a:r>
              <a:rPr sz="2400" spc="-5" dirty="0">
                <a:latin typeface="Arial"/>
                <a:cs typeface="Arial"/>
              </a:rPr>
              <a:t>Untuk menetapkan fungsionalitas </a:t>
            </a:r>
            <a:r>
              <a:rPr sz="2400" dirty="0">
                <a:latin typeface="Arial"/>
                <a:cs typeface="Arial"/>
              </a:rPr>
              <a:t>susah </a:t>
            </a:r>
            <a:r>
              <a:rPr sz="2400" spc="-5" dirty="0" err="1">
                <a:latin typeface="Arial"/>
                <a:cs typeface="Arial"/>
              </a:rPr>
              <a:t>karena</a:t>
            </a:r>
            <a:r>
              <a:rPr sz="2400" spc="-5" dirty="0">
                <a:latin typeface="Arial"/>
                <a:cs typeface="Arial"/>
              </a:rPr>
              <a:t> </a:t>
            </a:r>
            <a:r>
              <a:rPr sz="2400" spc="-5" dirty="0" err="1" smtClean="0">
                <a:latin typeface="Arial"/>
                <a:cs typeface="Arial"/>
              </a:rPr>
              <a:t>pengguna</a:t>
            </a:r>
            <a:r>
              <a:rPr sz="2400" spc="-5" dirty="0" smtClean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mempunyai </a:t>
            </a:r>
            <a:r>
              <a:rPr sz="2400" spc="-5" dirty="0">
                <a:latin typeface="Arial"/>
                <a:cs typeface="Arial"/>
              </a:rPr>
              <a:t>range </a:t>
            </a:r>
            <a:r>
              <a:rPr sz="2400" dirty="0">
                <a:latin typeface="Arial"/>
                <a:cs typeface="Arial"/>
              </a:rPr>
              <a:t>yang </a:t>
            </a:r>
            <a:r>
              <a:rPr sz="2400" spc="-5" dirty="0">
                <a:latin typeface="Arial"/>
                <a:cs typeface="Arial"/>
              </a:rPr>
              <a:t>jauh </a:t>
            </a:r>
            <a:r>
              <a:rPr sz="2400" dirty="0">
                <a:latin typeface="Arial"/>
                <a:cs typeface="Arial"/>
              </a:rPr>
              <a:t>antara </a:t>
            </a:r>
            <a:r>
              <a:rPr sz="2400" spc="-5" dirty="0">
                <a:latin typeface="Arial"/>
                <a:cs typeface="Arial"/>
              </a:rPr>
              <a:t>pengguna </a:t>
            </a:r>
            <a:r>
              <a:rPr sz="2400" spc="-5" dirty="0" err="1">
                <a:latin typeface="Arial"/>
                <a:cs typeface="Arial"/>
              </a:rPr>
              <a:t>amatir</a:t>
            </a:r>
            <a:r>
              <a:rPr sz="2400" spc="-5" dirty="0">
                <a:latin typeface="Arial"/>
                <a:cs typeface="Arial"/>
              </a:rPr>
              <a:t> </a:t>
            </a:r>
            <a:r>
              <a:rPr sz="2400" spc="-5" dirty="0" err="1" smtClean="0">
                <a:latin typeface="Arial"/>
                <a:cs typeface="Arial"/>
              </a:rPr>
              <a:t>dan</a:t>
            </a:r>
            <a:r>
              <a:rPr sz="2400" spc="-5" dirty="0" smtClean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expert</a:t>
            </a:r>
            <a:endParaRPr sz="2400" dirty="0">
              <a:latin typeface="Arial"/>
              <a:cs typeface="Arial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535641"/>
            <a:ext cx="1182607" cy="156515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057400" y="685800"/>
            <a:ext cx="7227570" cy="631095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46100" algn="just">
              <a:lnSpc>
                <a:spcPts val="2915"/>
              </a:lnSpc>
              <a:spcBef>
                <a:spcPts val="100"/>
              </a:spcBef>
            </a:pPr>
            <a:r>
              <a:rPr sz="2700" b="1" spc="-5" dirty="0">
                <a:solidFill>
                  <a:srgbClr val="808080"/>
                </a:solidFill>
                <a:latin typeface="Arial"/>
                <a:cs typeface="Arial"/>
              </a:rPr>
              <a:t>Exploratory, Creative and</a:t>
            </a:r>
            <a:r>
              <a:rPr sz="2700" b="1" spc="-15" dirty="0">
                <a:solidFill>
                  <a:srgbClr val="808080"/>
                </a:solidFill>
                <a:latin typeface="Arial"/>
                <a:cs typeface="Arial"/>
              </a:rPr>
              <a:t> </a:t>
            </a:r>
            <a:r>
              <a:rPr sz="2700" b="1" spc="-5" dirty="0">
                <a:solidFill>
                  <a:srgbClr val="808080"/>
                </a:solidFill>
                <a:latin typeface="Arial"/>
                <a:cs typeface="Arial"/>
              </a:rPr>
              <a:t>Cooperative</a:t>
            </a:r>
            <a:endParaRPr sz="2700" dirty="0">
              <a:latin typeface="Arial"/>
              <a:cs typeface="Arial"/>
            </a:endParaRPr>
          </a:p>
          <a:p>
            <a:pPr marL="546100" algn="just">
              <a:lnSpc>
                <a:spcPts val="2915"/>
              </a:lnSpc>
            </a:pPr>
            <a:r>
              <a:rPr sz="2700" b="1" spc="-5" dirty="0">
                <a:solidFill>
                  <a:srgbClr val="808080"/>
                </a:solidFill>
                <a:latin typeface="Arial"/>
                <a:cs typeface="Arial"/>
              </a:rPr>
              <a:t>Sistem </a:t>
            </a:r>
            <a:r>
              <a:rPr sz="2700" spc="-5" dirty="0">
                <a:solidFill>
                  <a:srgbClr val="808080"/>
                </a:solidFill>
                <a:latin typeface="Arial"/>
                <a:cs typeface="Arial"/>
              </a:rPr>
              <a:t>(Sistem tentang kreativitas </a:t>
            </a:r>
            <a:r>
              <a:rPr sz="2700" spc="-10" dirty="0">
                <a:solidFill>
                  <a:srgbClr val="808080"/>
                </a:solidFill>
                <a:latin typeface="Arial"/>
                <a:cs typeface="Arial"/>
              </a:rPr>
              <a:t>dan</a:t>
            </a:r>
            <a:r>
              <a:rPr sz="2700" spc="20" dirty="0">
                <a:solidFill>
                  <a:srgbClr val="808080"/>
                </a:solidFill>
                <a:latin typeface="Arial"/>
                <a:cs typeface="Arial"/>
              </a:rPr>
              <a:t> </a:t>
            </a:r>
            <a:r>
              <a:rPr sz="2700" spc="-5" dirty="0">
                <a:solidFill>
                  <a:srgbClr val="808080"/>
                </a:solidFill>
                <a:latin typeface="Arial"/>
                <a:cs typeface="Arial"/>
              </a:rPr>
              <a:t>kolaboratif)</a:t>
            </a:r>
            <a:endParaRPr sz="2700" dirty="0">
              <a:latin typeface="Arial"/>
              <a:cs typeface="Arial"/>
            </a:endParaRPr>
          </a:p>
          <a:p>
            <a:pPr algn="just">
              <a:lnSpc>
                <a:spcPct val="100000"/>
              </a:lnSpc>
            </a:pPr>
            <a:endParaRPr sz="3350" dirty="0">
              <a:latin typeface="Times New Roman"/>
              <a:cs typeface="Times New Roman"/>
            </a:endParaRPr>
          </a:p>
          <a:p>
            <a:pPr marL="546100" marR="24765" indent="-533400" algn="just">
              <a:lnSpc>
                <a:spcPts val="2590"/>
              </a:lnSpc>
              <a:buAutoNum type="arabicPeriod"/>
              <a:tabLst>
                <a:tab pos="545465" algn="l"/>
                <a:tab pos="546100" algn="l"/>
              </a:tabLst>
            </a:pPr>
            <a:r>
              <a:rPr sz="2700" spc="-5" dirty="0">
                <a:latin typeface="Arial"/>
                <a:cs typeface="Arial"/>
              </a:rPr>
              <a:t>Contohnya </a:t>
            </a:r>
            <a:r>
              <a:rPr sz="2700" dirty="0">
                <a:latin typeface="Arial"/>
                <a:cs typeface="Arial"/>
              </a:rPr>
              <a:t>: </a:t>
            </a:r>
            <a:r>
              <a:rPr sz="2700" spc="-5" dirty="0">
                <a:latin typeface="Arial"/>
                <a:cs typeface="Arial"/>
              </a:rPr>
              <a:t>Website, Search Engines, Artist toolkits,  Design Arsitektural, Software Development, Music  Composition, Media</a:t>
            </a:r>
            <a:r>
              <a:rPr sz="2700" spc="-15" dirty="0">
                <a:latin typeface="Arial"/>
                <a:cs typeface="Arial"/>
              </a:rPr>
              <a:t> </a:t>
            </a:r>
            <a:r>
              <a:rPr sz="2700" spc="-5" dirty="0">
                <a:latin typeface="Arial"/>
                <a:cs typeface="Arial"/>
              </a:rPr>
              <a:t>Pembelajaran</a:t>
            </a:r>
            <a:endParaRPr sz="2700" dirty="0">
              <a:latin typeface="Arial"/>
              <a:cs typeface="Arial"/>
            </a:endParaRPr>
          </a:p>
          <a:p>
            <a:pPr marL="546100" indent="-533400" algn="just">
              <a:lnSpc>
                <a:spcPct val="100000"/>
              </a:lnSpc>
              <a:spcBef>
                <a:spcPts val="1950"/>
              </a:spcBef>
              <a:buAutoNum type="arabicPeriod"/>
              <a:tabLst>
                <a:tab pos="545465" algn="l"/>
                <a:tab pos="546100" algn="l"/>
              </a:tabLst>
            </a:pPr>
            <a:r>
              <a:rPr sz="2700" spc="-5" dirty="0">
                <a:latin typeface="Arial"/>
                <a:cs typeface="Arial"/>
              </a:rPr>
              <a:t>Kerjaan yang kolaboratif </a:t>
            </a:r>
            <a:r>
              <a:rPr sz="2700" dirty="0">
                <a:latin typeface="Arial"/>
                <a:cs typeface="Arial"/>
              </a:rPr>
              <a:t>/</a:t>
            </a:r>
            <a:r>
              <a:rPr sz="2700" spc="-10" dirty="0">
                <a:latin typeface="Arial"/>
                <a:cs typeface="Arial"/>
              </a:rPr>
              <a:t> </a:t>
            </a:r>
            <a:r>
              <a:rPr sz="2700" spc="-5" dirty="0">
                <a:latin typeface="Arial"/>
                <a:cs typeface="Arial"/>
              </a:rPr>
              <a:t>bersama-sama</a:t>
            </a:r>
            <a:endParaRPr sz="2700" dirty="0">
              <a:latin typeface="Arial"/>
              <a:cs typeface="Arial"/>
            </a:endParaRPr>
          </a:p>
          <a:p>
            <a:pPr marL="546100" marR="5080" indent="-533400" algn="just">
              <a:lnSpc>
                <a:spcPct val="80000"/>
              </a:lnSpc>
              <a:spcBef>
                <a:spcPts val="2565"/>
              </a:spcBef>
              <a:buAutoNum type="arabicPeriod"/>
              <a:tabLst>
                <a:tab pos="545465" algn="l"/>
                <a:tab pos="546100" algn="l"/>
              </a:tabLst>
            </a:pPr>
            <a:r>
              <a:rPr sz="2700" spc="-5" dirty="0">
                <a:latin typeface="Arial"/>
                <a:cs typeface="Arial"/>
              </a:rPr>
              <a:t>Tolak ukur susah untuk dijabarkan </a:t>
            </a:r>
            <a:r>
              <a:rPr sz="2700" spc="-10" dirty="0" err="1">
                <a:latin typeface="Arial"/>
                <a:cs typeface="Arial"/>
              </a:rPr>
              <a:t>untuk</a:t>
            </a:r>
            <a:r>
              <a:rPr sz="2700" spc="-10" dirty="0">
                <a:latin typeface="Arial"/>
                <a:cs typeface="Arial"/>
              </a:rPr>
              <a:t> </a:t>
            </a:r>
            <a:r>
              <a:rPr sz="2700" spc="-5" dirty="0" err="1" smtClean="0">
                <a:latin typeface="Arial"/>
                <a:cs typeface="Arial"/>
              </a:rPr>
              <a:t>tugas-tugas</a:t>
            </a:r>
            <a:r>
              <a:rPr sz="2700" spc="-5" dirty="0" smtClean="0">
                <a:latin typeface="Arial"/>
                <a:cs typeface="Arial"/>
              </a:rPr>
              <a:t> </a:t>
            </a:r>
            <a:r>
              <a:rPr sz="2700" spc="-5" dirty="0">
                <a:latin typeface="Arial"/>
                <a:cs typeface="Arial"/>
              </a:rPr>
              <a:t>eksplorasi dan perangkat</a:t>
            </a:r>
            <a:r>
              <a:rPr sz="2700" spc="-20" dirty="0">
                <a:latin typeface="Arial"/>
                <a:cs typeface="Arial"/>
              </a:rPr>
              <a:t> </a:t>
            </a:r>
            <a:r>
              <a:rPr sz="2700" spc="-5" dirty="0">
                <a:latin typeface="Arial"/>
                <a:cs typeface="Arial"/>
              </a:rPr>
              <a:t>pengguna</a:t>
            </a:r>
            <a:endParaRPr sz="2700" dirty="0">
              <a:latin typeface="Arial"/>
              <a:cs typeface="Arial"/>
            </a:endParaRPr>
          </a:p>
          <a:p>
            <a:pPr marL="546100" marR="307975" indent="-533400" algn="just">
              <a:lnSpc>
                <a:spcPct val="79600"/>
              </a:lnSpc>
              <a:spcBef>
                <a:spcPts val="2580"/>
              </a:spcBef>
              <a:buAutoNum type="arabicPeriod"/>
              <a:tabLst>
                <a:tab pos="545465" algn="l"/>
                <a:tab pos="546100" algn="l"/>
              </a:tabLst>
            </a:pPr>
            <a:r>
              <a:rPr sz="2700" spc="-5" dirty="0">
                <a:latin typeface="Arial"/>
                <a:cs typeface="Arial"/>
              </a:rPr>
              <a:t>Dengan </a:t>
            </a:r>
            <a:r>
              <a:rPr sz="2700" dirty="0">
                <a:latin typeface="Arial"/>
                <a:cs typeface="Arial"/>
              </a:rPr>
              <a:t>aplikasi </a:t>
            </a:r>
            <a:r>
              <a:rPr sz="2700" spc="-5" dirty="0">
                <a:latin typeface="Arial"/>
                <a:cs typeface="Arial"/>
              </a:rPr>
              <a:t>ini, komputer </a:t>
            </a:r>
            <a:r>
              <a:rPr sz="2700" spc="-5" dirty="0" err="1">
                <a:latin typeface="Arial"/>
                <a:cs typeface="Arial"/>
              </a:rPr>
              <a:t>haruslah</a:t>
            </a:r>
            <a:r>
              <a:rPr sz="2700" spc="-5" dirty="0">
                <a:latin typeface="Arial"/>
                <a:cs typeface="Arial"/>
              </a:rPr>
              <a:t> </a:t>
            </a:r>
            <a:r>
              <a:rPr sz="2700" spc="-5" dirty="0" err="1" smtClean="0">
                <a:latin typeface="Arial"/>
                <a:cs typeface="Arial"/>
              </a:rPr>
              <a:t>transparant</a:t>
            </a:r>
            <a:r>
              <a:rPr sz="2700" spc="-5" dirty="0" smtClean="0">
                <a:latin typeface="Arial"/>
                <a:cs typeface="Arial"/>
              </a:rPr>
              <a:t> </a:t>
            </a:r>
            <a:r>
              <a:rPr sz="2700" spc="-5" dirty="0">
                <a:latin typeface="Arial"/>
                <a:cs typeface="Arial"/>
              </a:rPr>
              <a:t>jadi pengguna </a:t>
            </a:r>
            <a:r>
              <a:rPr sz="2700" dirty="0">
                <a:latin typeface="Arial"/>
                <a:cs typeface="Arial"/>
              </a:rPr>
              <a:t>bisa </a:t>
            </a:r>
            <a:r>
              <a:rPr sz="2700" spc="-5" dirty="0">
                <a:latin typeface="Arial"/>
                <a:cs typeface="Arial"/>
              </a:rPr>
              <a:t>fokus dengan</a:t>
            </a:r>
            <a:r>
              <a:rPr sz="2700" spc="-25" dirty="0">
                <a:latin typeface="Arial"/>
                <a:cs typeface="Arial"/>
              </a:rPr>
              <a:t> </a:t>
            </a:r>
            <a:r>
              <a:rPr sz="2700" spc="-5" dirty="0">
                <a:latin typeface="Arial"/>
                <a:cs typeface="Arial"/>
              </a:rPr>
              <a:t>kerjaannya</a:t>
            </a:r>
            <a:endParaRPr sz="2700" dirty="0">
              <a:latin typeface="Arial"/>
              <a:cs typeface="Arial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535641"/>
            <a:ext cx="1182607" cy="156515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209800" y="535641"/>
            <a:ext cx="6897370" cy="6942798"/>
          </a:xfrm>
          <a:prstGeom prst="rect">
            <a:avLst/>
          </a:prstGeom>
        </p:spPr>
        <p:txBody>
          <a:bodyPr vert="horz" wrap="square" lIns="0" tIns="85725" rIns="0" bIns="0" rtlCol="0">
            <a:spAutoFit/>
          </a:bodyPr>
          <a:lstStyle/>
          <a:p>
            <a:pPr marL="469900" marR="155575" algn="just">
              <a:lnSpc>
                <a:spcPct val="80000"/>
              </a:lnSpc>
              <a:spcBef>
                <a:spcPts val="675"/>
              </a:spcBef>
            </a:pPr>
            <a:r>
              <a:rPr sz="2400" b="1" spc="-5" dirty="0">
                <a:solidFill>
                  <a:srgbClr val="808080"/>
                </a:solidFill>
                <a:latin typeface="Arial"/>
                <a:cs typeface="Arial"/>
              </a:rPr>
              <a:t>Social-techincal System </a:t>
            </a:r>
            <a:r>
              <a:rPr sz="2400" b="1" dirty="0">
                <a:solidFill>
                  <a:srgbClr val="808080"/>
                </a:solidFill>
                <a:latin typeface="Arial"/>
                <a:cs typeface="Arial"/>
              </a:rPr>
              <a:t>(</a:t>
            </a:r>
            <a:r>
              <a:rPr sz="2400" dirty="0">
                <a:solidFill>
                  <a:srgbClr val="808080"/>
                </a:solidFill>
                <a:latin typeface="Arial"/>
                <a:cs typeface="Arial"/>
              </a:rPr>
              <a:t>Sistem </a:t>
            </a:r>
            <a:r>
              <a:rPr sz="2400" spc="-5" dirty="0">
                <a:solidFill>
                  <a:srgbClr val="808080"/>
                </a:solidFill>
                <a:latin typeface="Arial"/>
                <a:cs typeface="Arial"/>
              </a:rPr>
              <a:t>yang kompleks </a:t>
            </a:r>
            <a:r>
              <a:rPr sz="2400" dirty="0">
                <a:solidFill>
                  <a:srgbClr val="808080"/>
                </a:solidFill>
                <a:latin typeface="Arial"/>
                <a:cs typeface="Arial"/>
              </a:rPr>
              <a:t>yang  melibatkan </a:t>
            </a:r>
            <a:r>
              <a:rPr sz="2400" spc="-5" dirty="0">
                <a:solidFill>
                  <a:srgbClr val="808080"/>
                </a:solidFill>
                <a:latin typeface="Arial"/>
                <a:cs typeface="Arial"/>
              </a:rPr>
              <a:t>banyak orang </a:t>
            </a:r>
            <a:r>
              <a:rPr sz="2400" dirty="0">
                <a:solidFill>
                  <a:srgbClr val="808080"/>
                </a:solidFill>
                <a:latin typeface="Arial"/>
                <a:cs typeface="Arial"/>
              </a:rPr>
              <a:t>dalam jangka waktu </a:t>
            </a:r>
            <a:r>
              <a:rPr sz="2400" spc="-5" dirty="0">
                <a:solidFill>
                  <a:srgbClr val="808080"/>
                </a:solidFill>
                <a:latin typeface="Arial"/>
                <a:cs typeface="Arial"/>
              </a:rPr>
              <a:t>yang</a:t>
            </a:r>
            <a:r>
              <a:rPr sz="2400" spc="-10" dirty="0">
                <a:solidFill>
                  <a:srgbClr val="808080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808080"/>
                </a:solidFill>
                <a:latin typeface="Arial"/>
                <a:cs typeface="Arial"/>
              </a:rPr>
              <a:t>lama)</a:t>
            </a:r>
            <a:endParaRPr sz="2400" dirty="0">
              <a:latin typeface="Arial"/>
              <a:cs typeface="Arial"/>
            </a:endParaRPr>
          </a:p>
          <a:p>
            <a:pPr algn="just">
              <a:lnSpc>
                <a:spcPct val="100000"/>
              </a:lnSpc>
            </a:pPr>
            <a:endParaRPr sz="3000" dirty="0">
              <a:latin typeface="Times New Roman"/>
              <a:cs typeface="Times New Roman"/>
            </a:endParaRPr>
          </a:p>
          <a:p>
            <a:pPr marL="469900" marR="903605" indent="-457200" algn="just">
              <a:lnSpc>
                <a:spcPct val="79800"/>
              </a:lnSpc>
              <a:buAutoNum type="arabicPeriod"/>
              <a:tabLst>
                <a:tab pos="469265" algn="l"/>
                <a:tab pos="469900" algn="l"/>
              </a:tabLst>
            </a:pPr>
            <a:r>
              <a:rPr sz="2400" spc="-5" dirty="0">
                <a:latin typeface="Arial"/>
                <a:cs typeface="Arial"/>
              </a:rPr>
              <a:t>Contohnya adalah Pemilu, Health Support, </a:t>
            </a:r>
            <a:r>
              <a:rPr sz="2400" spc="-5" dirty="0" err="1" smtClean="0">
                <a:latin typeface="Arial"/>
                <a:cs typeface="Arial"/>
              </a:rPr>
              <a:t>Verfikasi</a:t>
            </a:r>
            <a:r>
              <a:rPr sz="2400" spc="-5" dirty="0" smtClean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Identitas (</a:t>
            </a:r>
            <a:r>
              <a:rPr sz="2400" i="1" spc="-5" dirty="0">
                <a:latin typeface="Arial"/>
                <a:cs typeface="Arial"/>
              </a:rPr>
              <a:t>General </a:t>
            </a:r>
            <a:r>
              <a:rPr sz="2400" i="1" dirty="0">
                <a:latin typeface="Arial"/>
                <a:cs typeface="Arial"/>
              </a:rPr>
              <a:t>Checkup</a:t>
            </a:r>
            <a:r>
              <a:rPr sz="2400" dirty="0">
                <a:latin typeface="Arial"/>
                <a:cs typeface="Arial"/>
              </a:rPr>
              <a:t>) dan sistem </a:t>
            </a:r>
            <a:r>
              <a:rPr sz="2400" spc="-5" dirty="0">
                <a:latin typeface="Arial"/>
                <a:cs typeface="Arial"/>
              </a:rPr>
              <a:t>laporan  kriminalitas</a:t>
            </a:r>
            <a:endParaRPr sz="2400" dirty="0">
              <a:latin typeface="Arial"/>
              <a:cs typeface="Arial"/>
            </a:endParaRPr>
          </a:p>
          <a:p>
            <a:pPr marL="469900" marR="394970" indent="-457200" algn="just">
              <a:lnSpc>
                <a:spcPct val="80000"/>
              </a:lnSpc>
              <a:spcBef>
                <a:spcPts val="1535"/>
              </a:spcBef>
              <a:buAutoNum type="arabicPeriod"/>
              <a:tabLst>
                <a:tab pos="469265" algn="l"/>
                <a:tab pos="469900" algn="l"/>
              </a:tabLst>
            </a:pPr>
            <a:r>
              <a:rPr sz="2400" spc="-5" dirty="0">
                <a:latin typeface="Arial"/>
                <a:cs typeface="Arial"/>
              </a:rPr>
              <a:t>Kepercayaan, Privasi, Tanggung </a:t>
            </a:r>
            <a:r>
              <a:rPr sz="2400" dirty="0">
                <a:latin typeface="Arial"/>
                <a:cs typeface="Arial"/>
              </a:rPr>
              <a:t>Jawab </a:t>
            </a:r>
            <a:r>
              <a:rPr sz="2400" dirty="0" err="1">
                <a:latin typeface="Arial"/>
                <a:cs typeface="Arial"/>
              </a:rPr>
              <a:t>dan</a:t>
            </a:r>
            <a:r>
              <a:rPr sz="2400" dirty="0">
                <a:latin typeface="Arial"/>
                <a:cs typeface="Arial"/>
              </a:rPr>
              <a:t> </a:t>
            </a:r>
            <a:r>
              <a:rPr sz="2400" spc="-5" dirty="0" err="1" smtClean="0">
                <a:latin typeface="Arial"/>
                <a:cs typeface="Arial"/>
              </a:rPr>
              <a:t>Keamanan</a:t>
            </a:r>
            <a:r>
              <a:rPr sz="2400" spc="-5" dirty="0" smtClean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adalah </a:t>
            </a:r>
            <a:r>
              <a:rPr sz="2400" dirty="0">
                <a:latin typeface="Arial"/>
                <a:cs typeface="Arial"/>
              </a:rPr>
              <a:t>permasalahan </a:t>
            </a:r>
            <a:r>
              <a:rPr sz="2400" spc="-5" dirty="0">
                <a:latin typeface="Arial"/>
                <a:cs typeface="Arial"/>
              </a:rPr>
              <a:t>yang </a:t>
            </a:r>
            <a:r>
              <a:rPr sz="2400" dirty="0">
                <a:latin typeface="Arial"/>
                <a:cs typeface="Arial"/>
              </a:rPr>
              <a:t>harus</a:t>
            </a:r>
            <a:r>
              <a:rPr sz="2400" spc="1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dipecahkan</a:t>
            </a:r>
            <a:endParaRPr sz="2400" dirty="0">
              <a:latin typeface="Arial"/>
              <a:cs typeface="Arial"/>
            </a:endParaRPr>
          </a:p>
          <a:p>
            <a:pPr marL="469900" marR="411480" indent="-457200" algn="just">
              <a:lnSpc>
                <a:spcPts val="2300"/>
              </a:lnSpc>
              <a:spcBef>
                <a:spcPts val="1510"/>
              </a:spcBef>
              <a:buAutoNum type="arabicPeriod"/>
              <a:tabLst>
                <a:tab pos="469900" algn="l"/>
              </a:tabLst>
            </a:pPr>
            <a:r>
              <a:rPr sz="2400" spc="-5" dirty="0">
                <a:latin typeface="Arial"/>
                <a:cs typeface="Arial"/>
              </a:rPr>
              <a:t>Sumber </a:t>
            </a:r>
            <a:r>
              <a:rPr sz="2400" dirty="0">
                <a:latin typeface="Arial"/>
                <a:cs typeface="Arial"/>
              </a:rPr>
              <a:t>dari </a:t>
            </a:r>
            <a:r>
              <a:rPr sz="2400" spc="-5" dirty="0">
                <a:latin typeface="Arial"/>
                <a:cs typeface="Arial"/>
              </a:rPr>
              <a:t>informasi tersebut haruslah </a:t>
            </a:r>
            <a:r>
              <a:rPr sz="2400" dirty="0">
                <a:latin typeface="Arial"/>
                <a:cs typeface="Arial"/>
              </a:rPr>
              <a:t>bisa </a:t>
            </a:r>
            <a:r>
              <a:rPr sz="2400" spc="-5" dirty="0">
                <a:latin typeface="Arial"/>
                <a:cs typeface="Arial"/>
              </a:rPr>
              <a:t>dibuktikan  dan </a:t>
            </a:r>
            <a:r>
              <a:rPr sz="2400" dirty="0">
                <a:latin typeface="Arial"/>
                <a:cs typeface="Arial"/>
              </a:rPr>
              <a:t>umpan </a:t>
            </a:r>
            <a:r>
              <a:rPr sz="2400" spc="-5" dirty="0">
                <a:latin typeface="Arial"/>
                <a:cs typeface="Arial"/>
              </a:rPr>
              <a:t>balik tentang laporan tersebut haruslah ada  (penting)</a:t>
            </a:r>
            <a:endParaRPr sz="2400" dirty="0">
              <a:latin typeface="Arial"/>
              <a:cs typeface="Arial"/>
            </a:endParaRPr>
          </a:p>
          <a:p>
            <a:pPr marL="469900" marR="412750" indent="-457200" algn="just">
              <a:lnSpc>
                <a:spcPct val="80000"/>
              </a:lnSpc>
              <a:spcBef>
                <a:spcPts val="1550"/>
              </a:spcBef>
              <a:buAutoNum type="arabicPeriod"/>
              <a:tabLst>
                <a:tab pos="469265" algn="l"/>
                <a:tab pos="469900" algn="l"/>
              </a:tabLst>
            </a:pPr>
            <a:r>
              <a:rPr sz="2400" spc="-5" dirty="0">
                <a:latin typeface="Arial"/>
                <a:cs typeface="Arial"/>
              </a:rPr>
              <a:t>Kemudahan dalam </a:t>
            </a:r>
            <a:r>
              <a:rPr sz="2400" dirty="0">
                <a:latin typeface="Arial"/>
                <a:cs typeface="Arial"/>
              </a:rPr>
              <a:t>mempelajari </a:t>
            </a:r>
            <a:r>
              <a:rPr sz="2400" spc="-5" dirty="0">
                <a:latin typeface="Arial"/>
                <a:cs typeface="Arial"/>
              </a:rPr>
              <a:t>untuk </a:t>
            </a:r>
            <a:r>
              <a:rPr sz="2400" spc="-5" dirty="0" err="1">
                <a:latin typeface="Arial"/>
                <a:cs typeface="Arial"/>
              </a:rPr>
              <a:t>pengguna</a:t>
            </a:r>
            <a:r>
              <a:rPr sz="2400" spc="-5" dirty="0">
                <a:latin typeface="Arial"/>
                <a:cs typeface="Arial"/>
              </a:rPr>
              <a:t> </a:t>
            </a:r>
            <a:r>
              <a:rPr sz="2400" dirty="0" err="1" smtClean="0">
                <a:latin typeface="Arial"/>
                <a:cs typeface="Arial"/>
              </a:rPr>
              <a:t>amatir</a:t>
            </a:r>
            <a:r>
              <a:rPr sz="2400" dirty="0" smtClean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agar </a:t>
            </a:r>
            <a:r>
              <a:rPr sz="2400" dirty="0">
                <a:latin typeface="Arial"/>
                <a:cs typeface="Arial"/>
              </a:rPr>
              <a:t>bisa membangun </a:t>
            </a:r>
            <a:r>
              <a:rPr sz="2400" spc="-5" dirty="0">
                <a:latin typeface="Arial"/>
                <a:cs typeface="Arial"/>
              </a:rPr>
              <a:t>kepercayaan terhadap </a:t>
            </a:r>
            <a:r>
              <a:rPr sz="2400" dirty="0">
                <a:latin typeface="Arial"/>
                <a:cs typeface="Arial"/>
              </a:rPr>
              <a:t>sistem</a:t>
            </a:r>
            <a:r>
              <a:rPr sz="2400" spc="3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itu</a:t>
            </a:r>
            <a:endParaRPr sz="2400" dirty="0">
              <a:latin typeface="Arial"/>
              <a:cs typeface="Arial"/>
            </a:endParaRPr>
          </a:p>
          <a:p>
            <a:pPr marL="469900" marR="5080" indent="-457200" algn="just">
              <a:lnSpc>
                <a:spcPct val="80000"/>
              </a:lnSpc>
              <a:spcBef>
                <a:spcPts val="1535"/>
              </a:spcBef>
              <a:buAutoNum type="arabicPeriod"/>
              <a:tabLst>
                <a:tab pos="469265" algn="l"/>
                <a:tab pos="469900" algn="l"/>
              </a:tabLst>
            </a:pPr>
            <a:r>
              <a:rPr sz="2400" spc="-5" dirty="0">
                <a:latin typeface="Arial"/>
                <a:cs typeface="Arial"/>
              </a:rPr>
              <a:t>Admin perlu </a:t>
            </a:r>
            <a:r>
              <a:rPr sz="2400" dirty="0">
                <a:latin typeface="Arial"/>
                <a:cs typeface="Arial"/>
              </a:rPr>
              <a:t>suatu </a:t>
            </a:r>
            <a:r>
              <a:rPr sz="2400" spc="-5" dirty="0">
                <a:latin typeface="Arial"/>
                <a:cs typeface="Arial"/>
              </a:rPr>
              <a:t>tools untuk </a:t>
            </a:r>
            <a:r>
              <a:rPr sz="2400" dirty="0">
                <a:latin typeface="Arial"/>
                <a:cs typeface="Arial"/>
              </a:rPr>
              <a:t>bisa mendeteksi </a:t>
            </a:r>
            <a:r>
              <a:rPr sz="2400" dirty="0" err="1">
                <a:latin typeface="Arial"/>
                <a:cs typeface="Arial"/>
              </a:rPr>
              <a:t>jika</a:t>
            </a:r>
            <a:r>
              <a:rPr sz="2400" dirty="0">
                <a:latin typeface="Arial"/>
                <a:cs typeface="Arial"/>
              </a:rPr>
              <a:t> </a:t>
            </a:r>
            <a:r>
              <a:rPr sz="2400" dirty="0" err="1" smtClean="0">
                <a:latin typeface="Arial"/>
                <a:cs typeface="Arial"/>
              </a:rPr>
              <a:t>adanya</a:t>
            </a:r>
            <a:r>
              <a:rPr sz="2400" dirty="0" smtClean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ketidakwajaran dalam </a:t>
            </a:r>
            <a:r>
              <a:rPr sz="2400" spc="-5" dirty="0" err="1">
                <a:latin typeface="Arial"/>
                <a:cs typeface="Arial"/>
              </a:rPr>
              <a:t>hal</a:t>
            </a:r>
            <a:r>
              <a:rPr sz="2400" spc="20" dirty="0">
                <a:latin typeface="Arial"/>
                <a:cs typeface="Arial"/>
              </a:rPr>
              <a:t> </a:t>
            </a:r>
            <a:r>
              <a:rPr sz="2400" spc="-5" dirty="0" err="1" smtClean="0">
                <a:latin typeface="Arial"/>
                <a:cs typeface="Arial"/>
              </a:rPr>
              <a:t>penggunaan</a:t>
            </a:r>
            <a:endParaRPr sz="2400" dirty="0">
              <a:latin typeface="Arial"/>
              <a:cs typeface="Arial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535641"/>
            <a:ext cx="1182607" cy="156515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057400" y="762000"/>
            <a:ext cx="7542530" cy="870110"/>
          </a:xfrm>
          <a:prstGeom prst="rect">
            <a:avLst/>
          </a:prstGeom>
          <a:solidFill>
            <a:srgbClr val="009999"/>
          </a:solidFill>
        </p:spPr>
        <p:txBody>
          <a:bodyPr vert="horz" wrap="square" lIns="0" tIns="252095" rIns="0" bIns="0" rtlCol="0">
            <a:spAutoFit/>
          </a:bodyPr>
          <a:lstStyle/>
          <a:p>
            <a:pPr algn="r">
              <a:lnSpc>
                <a:spcPct val="100000"/>
              </a:lnSpc>
              <a:spcBef>
                <a:spcPts val="1985"/>
              </a:spcBef>
            </a:pPr>
            <a:r>
              <a:rPr sz="4000" b="1" spc="-10" dirty="0">
                <a:latin typeface="Arial"/>
                <a:cs typeface="Arial"/>
              </a:rPr>
              <a:t>Tingkat</a:t>
            </a:r>
            <a:r>
              <a:rPr sz="4000" b="1" spc="5" dirty="0">
                <a:latin typeface="Arial"/>
                <a:cs typeface="Arial"/>
              </a:rPr>
              <a:t> </a:t>
            </a:r>
            <a:r>
              <a:rPr sz="4000" b="1" spc="-5" dirty="0">
                <a:latin typeface="Arial"/>
                <a:cs typeface="Arial"/>
              </a:rPr>
              <a:t>Kebergunaan</a:t>
            </a:r>
            <a:endParaRPr sz="4000" dirty="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057400" y="2011172"/>
            <a:ext cx="7542530" cy="55008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95"/>
              </a:spcBef>
              <a:buChar char="•"/>
              <a:tabLst>
                <a:tab pos="354965" algn="l"/>
                <a:tab pos="355600" algn="l"/>
              </a:tabLst>
            </a:pPr>
            <a:r>
              <a:rPr sz="2800" dirty="0" err="1" smtClean="0">
                <a:latin typeface="Arial"/>
                <a:cs typeface="Arial"/>
              </a:rPr>
              <a:t>Perancang</a:t>
            </a:r>
            <a:r>
              <a:rPr sz="2800" dirty="0" smtClean="0">
                <a:latin typeface="Arial"/>
                <a:cs typeface="Arial"/>
              </a:rPr>
              <a:t> / </a:t>
            </a:r>
            <a:r>
              <a:rPr sz="2800" dirty="0" err="1" smtClean="0">
                <a:latin typeface="Arial"/>
                <a:cs typeface="Arial"/>
              </a:rPr>
              <a:t>desainer</a:t>
            </a:r>
            <a:r>
              <a:rPr sz="2800" dirty="0" smtClean="0">
                <a:latin typeface="Arial"/>
                <a:cs typeface="Arial"/>
              </a:rPr>
              <a:t> </a:t>
            </a:r>
            <a:r>
              <a:rPr sz="2800" dirty="0" err="1" smtClean="0">
                <a:latin typeface="Arial"/>
                <a:cs typeface="Arial"/>
              </a:rPr>
              <a:t>harus</a:t>
            </a:r>
            <a:r>
              <a:rPr sz="2800" spc="-15" dirty="0">
                <a:latin typeface="Arial"/>
                <a:cs typeface="Arial"/>
              </a:rPr>
              <a:t> </a:t>
            </a:r>
            <a:r>
              <a:rPr sz="2800" dirty="0" err="1" smtClean="0">
                <a:latin typeface="Arial"/>
                <a:cs typeface="Arial"/>
              </a:rPr>
              <a:t>mempertimbangkan</a:t>
            </a:r>
            <a:r>
              <a:rPr sz="2800" dirty="0">
                <a:latin typeface="Arial"/>
                <a:cs typeface="Arial"/>
              </a:rPr>
              <a:t>:</a:t>
            </a:r>
          </a:p>
          <a:p>
            <a:pPr marL="756285" lvl="1" indent="-286385">
              <a:lnSpc>
                <a:spcPts val="2875"/>
              </a:lnSpc>
              <a:spcBef>
                <a:spcPts val="5"/>
              </a:spcBef>
              <a:buChar char="–"/>
              <a:tabLst>
                <a:tab pos="756920" algn="l"/>
              </a:tabLst>
            </a:pPr>
            <a:r>
              <a:rPr sz="2400" spc="-5" dirty="0">
                <a:latin typeface="Arial"/>
                <a:cs typeface="Arial"/>
              </a:rPr>
              <a:t>Functionality</a:t>
            </a:r>
            <a:endParaRPr sz="2400" dirty="0">
              <a:latin typeface="Arial"/>
              <a:cs typeface="Arial"/>
            </a:endParaRPr>
          </a:p>
          <a:p>
            <a:pPr marL="756285" lvl="1" indent="-286385">
              <a:lnSpc>
                <a:spcPts val="2875"/>
              </a:lnSpc>
              <a:buChar char="–"/>
              <a:tabLst>
                <a:tab pos="756920" algn="l"/>
              </a:tabLst>
            </a:pPr>
            <a:r>
              <a:rPr sz="2400" spc="-5" dirty="0">
                <a:latin typeface="Arial"/>
                <a:cs typeface="Arial"/>
              </a:rPr>
              <a:t>Size</a:t>
            </a:r>
            <a:endParaRPr sz="2400" dirty="0">
              <a:latin typeface="Arial"/>
              <a:cs typeface="Arial"/>
            </a:endParaRPr>
          </a:p>
          <a:p>
            <a:pPr marL="756285" lvl="1" indent="-286385">
              <a:lnSpc>
                <a:spcPct val="100000"/>
              </a:lnSpc>
              <a:buChar char="–"/>
              <a:tabLst>
                <a:tab pos="756920" algn="l"/>
              </a:tabLst>
            </a:pPr>
            <a:r>
              <a:rPr sz="2400" spc="-5" dirty="0">
                <a:latin typeface="Arial"/>
                <a:cs typeface="Arial"/>
              </a:rPr>
              <a:t>Cost</a:t>
            </a:r>
            <a:endParaRPr sz="2400" dirty="0">
              <a:latin typeface="Arial"/>
              <a:cs typeface="Arial"/>
            </a:endParaRPr>
          </a:p>
          <a:p>
            <a:pPr marL="756285" lvl="1" indent="-286385">
              <a:lnSpc>
                <a:spcPts val="2875"/>
              </a:lnSpc>
              <a:buChar char="–"/>
              <a:tabLst>
                <a:tab pos="756920" algn="l"/>
              </a:tabLst>
            </a:pPr>
            <a:r>
              <a:rPr sz="2400" dirty="0">
                <a:latin typeface="Arial"/>
                <a:cs typeface="Arial"/>
              </a:rPr>
              <a:t>Security</a:t>
            </a:r>
          </a:p>
          <a:p>
            <a:pPr marL="756285" lvl="1" indent="-286385">
              <a:lnSpc>
                <a:spcPts val="2875"/>
              </a:lnSpc>
              <a:buChar char="–"/>
              <a:tabLst>
                <a:tab pos="756920" algn="l"/>
              </a:tabLst>
            </a:pPr>
            <a:r>
              <a:rPr sz="2400" spc="-5" dirty="0">
                <a:latin typeface="Arial"/>
                <a:cs typeface="Arial"/>
              </a:rPr>
              <a:t>Performance</a:t>
            </a:r>
            <a:endParaRPr sz="2400" dirty="0">
              <a:latin typeface="Arial"/>
              <a:cs typeface="Arial"/>
            </a:endParaRPr>
          </a:p>
          <a:p>
            <a:pPr marL="756285" lvl="1" indent="-286385">
              <a:lnSpc>
                <a:spcPts val="2875"/>
              </a:lnSpc>
              <a:buChar char="–"/>
              <a:tabLst>
                <a:tab pos="756920" algn="l"/>
              </a:tabLst>
            </a:pPr>
            <a:r>
              <a:rPr sz="2400" spc="-5" dirty="0">
                <a:latin typeface="Arial"/>
                <a:cs typeface="Arial"/>
              </a:rPr>
              <a:t>Reliability</a:t>
            </a:r>
            <a:endParaRPr sz="2400" dirty="0">
              <a:latin typeface="Arial"/>
              <a:cs typeface="Arial"/>
            </a:endParaRPr>
          </a:p>
          <a:p>
            <a:pPr marL="756285" lvl="1" indent="-286385">
              <a:lnSpc>
                <a:spcPts val="2875"/>
              </a:lnSpc>
              <a:buChar char="–"/>
              <a:tabLst>
                <a:tab pos="756920" algn="l"/>
              </a:tabLst>
            </a:pPr>
            <a:r>
              <a:rPr sz="2400" spc="-5" dirty="0">
                <a:latin typeface="Arial"/>
                <a:cs typeface="Arial"/>
              </a:rPr>
              <a:t>Standards</a:t>
            </a:r>
            <a:endParaRPr sz="2400" dirty="0">
              <a:latin typeface="Arial"/>
              <a:cs typeface="Arial"/>
            </a:endParaRPr>
          </a:p>
          <a:p>
            <a:pPr marL="756285" lvl="1" indent="-286385">
              <a:lnSpc>
                <a:spcPts val="2880"/>
              </a:lnSpc>
              <a:buFont typeface="Arial"/>
              <a:buChar char="–"/>
              <a:tabLst>
                <a:tab pos="756920" algn="l"/>
              </a:tabLst>
            </a:pPr>
            <a:r>
              <a:rPr sz="2400" b="1" spc="-5" dirty="0">
                <a:latin typeface="Arial"/>
                <a:cs typeface="Arial"/>
              </a:rPr>
              <a:t>Usability</a:t>
            </a:r>
            <a:endParaRPr sz="2400" dirty="0">
              <a:latin typeface="Arial"/>
              <a:cs typeface="Arial"/>
            </a:endParaRPr>
          </a:p>
          <a:p>
            <a:pPr marL="355600">
              <a:lnSpc>
                <a:spcPts val="3360"/>
              </a:lnSpc>
            </a:pPr>
            <a:r>
              <a:rPr sz="2800" dirty="0">
                <a:solidFill>
                  <a:srgbClr val="CC0000"/>
                </a:solidFill>
                <a:latin typeface="Arial"/>
                <a:cs typeface="Arial"/>
              </a:rPr>
              <a:t>jadi </a:t>
            </a:r>
            <a:r>
              <a:rPr sz="2800" spc="-5" dirty="0">
                <a:solidFill>
                  <a:srgbClr val="CC0000"/>
                </a:solidFill>
                <a:latin typeface="Arial"/>
                <a:cs typeface="Arial"/>
              </a:rPr>
              <a:t>tidak </a:t>
            </a:r>
            <a:r>
              <a:rPr sz="2800" dirty="0">
                <a:solidFill>
                  <a:srgbClr val="CC0000"/>
                </a:solidFill>
                <a:latin typeface="Arial"/>
                <a:cs typeface="Arial"/>
              </a:rPr>
              <a:t>hanya</a:t>
            </a:r>
            <a:r>
              <a:rPr sz="2800" spc="25" dirty="0">
                <a:solidFill>
                  <a:srgbClr val="CC0000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CC0000"/>
                </a:solidFill>
                <a:latin typeface="Arial"/>
                <a:cs typeface="Arial"/>
              </a:rPr>
              <a:t>usability</a:t>
            </a:r>
            <a:endParaRPr sz="2800" dirty="0">
              <a:latin typeface="Arial"/>
              <a:cs typeface="Arial"/>
            </a:endParaRPr>
          </a:p>
          <a:p>
            <a:pPr marL="355600" marR="564515" indent="-342900">
              <a:lnSpc>
                <a:spcPts val="2690"/>
              </a:lnSpc>
              <a:spcBef>
                <a:spcPts val="1380"/>
              </a:spcBef>
              <a:buChar char="•"/>
              <a:tabLst>
                <a:tab pos="354965" algn="l"/>
                <a:tab pos="355600" algn="l"/>
              </a:tabLst>
            </a:pPr>
            <a:r>
              <a:rPr sz="2800" spc="-5" dirty="0">
                <a:latin typeface="Arial"/>
                <a:cs typeface="Arial"/>
              </a:rPr>
              <a:t>Banyak keputusan </a:t>
            </a:r>
            <a:r>
              <a:rPr sz="2800" dirty="0">
                <a:latin typeface="Arial"/>
                <a:cs typeface="Arial"/>
              </a:rPr>
              <a:t>dalam </a:t>
            </a:r>
            <a:r>
              <a:rPr sz="2800" dirty="0" err="1">
                <a:latin typeface="Arial"/>
                <a:cs typeface="Arial"/>
              </a:rPr>
              <a:t>desain</a:t>
            </a:r>
            <a:r>
              <a:rPr sz="2800" dirty="0">
                <a:latin typeface="Arial"/>
                <a:cs typeface="Arial"/>
              </a:rPr>
              <a:t> </a:t>
            </a:r>
            <a:r>
              <a:rPr sz="2800" dirty="0" err="1" smtClean="0">
                <a:latin typeface="Arial"/>
                <a:cs typeface="Arial"/>
              </a:rPr>
              <a:t>melibatkan</a:t>
            </a:r>
            <a:r>
              <a:rPr sz="2800" dirty="0" smtClean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pengorbanan di antara atribut-atribut</a:t>
            </a:r>
            <a:r>
              <a:rPr sz="2800" spc="1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lain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535641"/>
            <a:ext cx="1182607" cy="156515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828800" y="731519"/>
            <a:ext cx="7771130" cy="1154162"/>
          </a:xfrm>
          <a:prstGeom prst="rect">
            <a:avLst/>
          </a:prstGeom>
          <a:solidFill>
            <a:srgbClr val="009999"/>
          </a:solidFill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4390"/>
              </a:lnSpc>
            </a:pPr>
            <a:r>
              <a:rPr sz="4000" b="1" spc="-5" dirty="0">
                <a:latin typeface="Arial"/>
                <a:cs typeface="Arial"/>
              </a:rPr>
              <a:t>Ukuran </a:t>
            </a:r>
            <a:r>
              <a:rPr sz="4000" b="1" spc="-10" dirty="0">
                <a:latin typeface="Arial"/>
                <a:cs typeface="Arial"/>
              </a:rPr>
              <a:t>Tingkat</a:t>
            </a:r>
            <a:r>
              <a:rPr sz="4000" b="1" spc="5" dirty="0">
                <a:latin typeface="Arial"/>
                <a:cs typeface="Arial"/>
              </a:rPr>
              <a:t> </a:t>
            </a:r>
            <a:r>
              <a:rPr sz="4000" b="1" spc="-10" dirty="0" err="1" smtClean="0">
                <a:latin typeface="Arial"/>
                <a:cs typeface="Arial"/>
              </a:rPr>
              <a:t>Kegunaan</a:t>
            </a:r>
            <a:r>
              <a:rPr sz="4000" dirty="0">
                <a:latin typeface="Arial"/>
                <a:cs typeface="Arial"/>
              </a:rPr>
              <a:t> </a:t>
            </a:r>
            <a:r>
              <a:rPr sz="4000" b="1" spc="-5" dirty="0" err="1" smtClean="0">
                <a:latin typeface="Arial"/>
                <a:cs typeface="Arial"/>
              </a:rPr>
              <a:t>Berubah</a:t>
            </a:r>
            <a:r>
              <a:rPr sz="4000" b="1" spc="-5" dirty="0" smtClean="0">
                <a:latin typeface="Arial"/>
                <a:cs typeface="Arial"/>
              </a:rPr>
              <a:t> </a:t>
            </a:r>
            <a:r>
              <a:rPr sz="4000" b="1" spc="-5" dirty="0">
                <a:latin typeface="Arial"/>
                <a:cs typeface="Arial"/>
              </a:rPr>
              <a:t>dalam</a:t>
            </a:r>
            <a:r>
              <a:rPr sz="4000" b="1" spc="-75" dirty="0">
                <a:latin typeface="Arial"/>
                <a:cs typeface="Arial"/>
              </a:rPr>
              <a:t> </a:t>
            </a:r>
            <a:r>
              <a:rPr sz="4000" b="1" spc="-5" dirty="0">
                <a:latin typeface="Arial"/>
                <a:cs typeface="Arial"/>
              </a:rPr>
              <a:t>Kepentingannya</a:t>
            </a:r>
            <a:endParaRPr sz="4000" dirty="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828800" y="2004677"/>
            <a:ext cx="7771130" cy="4752583"/>
          </a:xfrm>
          <a:prstGeom prst="rect">
            <a:avLst/>
          </a:prstGeom>
        </p:spPr>
        <p:txBody>
          <a:bodyPr vert="horz" wrap="square" lIns="0" tIns="53340" rIns="0" bIns="0" rtlCol="0">
            <a:spAutoFit/>
          </a:bodyPr>
          <a:lstStyle/>
          <a:p>
            <a:pPr marL="355600" indent="-342900" algn="just">
              <a:lnSpc>
                <a:spcPct val="100000"/>
              </a:lnSpc>
              <a:spcBef>
                <a:spcPts val="420"/>
              </a:spcBef>
              <a:buChar char="•"/>
              <a:tabLst>
                <a:tab pos="354965" algn="l"/>
                <a:tab pos="355600" algn="l"/>
              </a:tabLst>
            </a:pPr>
            <a:r>
              <a:rPr sz="2800" dirty="0">
                <a:latin typeface="Arial"/>
                <a:cs typeface="Arial"/>
              </a:rPr>
              <a:t>Tergantung pada</a:t>
            </a:r>
            <a:r>
              <a:rPr sz="2800" spc="-1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pengguna</a:t>
            </a:r>
          </a:p>
          <a:p>
            <a:pPr marL="756285" lvl="1" indent="-286385" algn="just">
              <a:lnSpc>
                <a:spcPct val="100000"/>
              </a:lnSpc>
              <a:spcBef>
                <a:spcPts val="280"/>
              </a:spcBef>
              <a:buChar char="–"/>
              <a:tabLst>
                <a:tab pos="756920" algn="l"/>
              </a:tabLst>
            </a:pPr>
            <a:r>
              <a:rPr sz="2400" spc="-5" dirty="0">
                <a:latin typeface="Arial"/>
                <a:cs typeface="Arial"/>
              </a:rPr>
              <a:t>Pengguna pemula </a:t>
            </a:r>
            <a:r>
              <a:rPr sz="2400" dirty="0">
                <a:latin typeface="Arial"/>
                <a:cs typeface="Arial"/>
              </a:rPr>
              <a:t>perlu</a:t>
            </a:r>
            <a:r>
              <a:rPr sz="2400" spc="10" dirty="0">
                <a:latin typeface="Arial"/>
                <a:cs typeface="Arial"/>
              </a:rPr>
              <a:t> </a:t>
            </a:r>
            <a:r>
              <a:rPr sz="2400" i="1" dirty="0">
                <a:latin typeface="Arial"/>
                <a:cs typeface="Arial"/>
              </a:rPr>
              <a:t>learnability</a:t>
            </a:r>
            <a:endParaRPr sz="2400" dirty="0">
              <a:latin typeface="Arial"/>
              <a:cs typeface="Arial"/>
            </a:endParaRPr>
          </a:p>
          <a:p>
            <a:pPr marL="756285" lvl="1" indent="-286385" algn="just">
              <a:lnSpc>
                <a:spcPct val="100000"/>
              </a:lnSpc>
              <a:spcBef>
                <a:spcPts val="280"/>
              </a:spcBef>
              <a:buChar char="–"/>
              <a:tabLst>
                <a:tab pos="756920" algn="l"/>
                <a:tab pos="2316480" algn="l"/>
              </a:tabLst>
            </a:pPr>
            <a:r>
              <a:rPr sz="2400" spc="-5" dirty="0">
                <a:latin typeface="Arial"/>
                <a:cs typeface="Arial"/>
              </a:rPr>
              <a:t>Pengguna	</a:t>
            </a:r>
            <a:r>
              <a:rPr lang="id-ID" sz="2400" dirty="0" smtClean="0">
                <a:latin typeface="Arial"/>
                <a:cs typeface="Arial"/>
              </a:rPr>
              <a:t>yang</a:t>
            </a:r>
            <a:r>
              <a:rPr sz="2400" dirty="0" smtClean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jarang </a:t>
            </a:r>
            <a:r>
              <a:rPr sz="2400" dirty="0">
                <a:latin typeface="Arial"/>
                <a:cs typeface="Arial"/>
              </a:rPr>
              <a:t>memakai </a:t>
            </a:r>
            <a:r>
              <a:rPr sz="2400" spc="-5" dirty="0">
                <a:latin typeface="Arial"/>
                <a:cs typeface="Arial"/>
              </a:rPr>
              <a:t>perlu</a:t>
            </a:r>
            <a:r>
              <a:rPr sz="2400" spc="10" dirty="0">
                <a:latin typeface="Arial"/>
                <a:cs typeface="Arial"/>
              </a:rPr>
              <a:t> </a:t>
            </a:r>
            <a:r>
              <a:rPr sz="2400" i="1" spc="-5" dirty="0">
                <a:latin typeface="Arial"/>
                <a:cs typeface="Arial"/>
              </a:rPr>
              <a:t>memorability</a:t>
            </a:r>
            <a:endParaRPr sz="2400" dirty="0">
              <a:latin typeface="Arial"/>
              <a:cs typeface="Arial"/>
            </a:endParaRPr>
          </a:p>
          <a:p>
            <a:pPr marL="756285" lvl="1" indent="-286385" algn="just">
              <a:lnSpc>
                <a:spcPct val="100000"/>
              </a:lnSpc>
              <a:spcBef>
                <a:spcPts val="285"/>
              </a:spcBef>
              <a:buChar char="–"/>
              <a:tabLst>
                <a:tab pos="756920" algn="l"/>
              </a:tabLst>
            </a:pPr>
            <a:r>
              <a:rPr sz="2400" spc="-5" dirty="0">
                <a:latin typeface="Arial"/>
                <a:cs typeface="Arial"/>
              </a:rPr>
              <a:t>Para </a:t>
            </a:r>
            <a:r>
              <a:rPr sz="2400" dirty="0">
                <a:latin typeface="Arial"/>
                <a:cs typeface="Arial"/>
              </a:rPr>
              <a:t>ahli </a:t>
            </a:r>
            <a:r>
              <a:rPr sz="2400" spc="-5" dirty="0">
                <a:latin typeface="Arial"/>
                <a:cs typeface="Arial"/>
              </a:rPr>
              <a:t>perlu</a:t>
            </a:r>
            <a:r>
              <a:rPr sz="2400" dirty="0">
                <a:latin typeface="Arial"/>
                <a:cs typeface="Arial"/>
              </a:rPr>
              <a:t> </a:t>
            </a:r>
            <a:r>
              <a:rPr sz="2400" i="1" dirty="0">
                <a:latin typeface="Arial"/>
                <a:cs typeface="Arial"/>
              </a:rPr>
              <a:t>efisiensi</a:t>
            </a:r>
            <a:endParaRPr sz="2400" dirty="0">
              <a:latin typeface="Arial"/>
              <a:cs typeface="Arial"/>
            </a:endParaRPr>
          </a:p>
          <a:p>
            <a:pPr marL="355600" marR="5080" indent="-342900" algn="just">
              <a:lnSpc>
                <a:spcPts val="3020"/>
              </a:lnSpc>
              <a:spcBef>
                <a:spcPts val="730"/>
              </a:spcBef>
              <a:buChar char="•"/>
              <a:tabLst>
                <a:tab pos="354965" algn="l"/>
                <a:tab pos="355600" algn="l"/>
              </a:tabLst>
            </a:pPr>
            <a:r>
              <a:rPr sz="2800" spc="-5" dirty="0">
                <a:latin typeface="Arial"/>
                <a:cs typeface="Arial"/>
              </a:rPr>
              <a:t>Tidak </a:t>
            </a:r>
            <a:r>
              <a:rPr sz="2800" dirty="0">
                <a:latin typeface="Arial"/>
                <a:cs typeface="Arial"/>
              </a:rPr>
              <a:t>ada </a:t>
            </a:r>
            <a:r>
              <a:rPr sz="2800" dirty="0" err="1">
                <a:latin typeface="Arial"/>
                <a:cs typeface="Arial"/>
              </a:rPr>
              <a:t>pengguna</a:t>
            </a:r>
            <a:r>
              <a:rPr sz="2800" dirty="0">
                <a:latin typeface="Arial"/>
                <a:cs typeface="Arial"/>
              </a:rPr>
              <a:t> </a:t>
            </a:r>
            <a:r>
              <a:rPr lang="id-ID" sz="2800" dirty="0" smtClean="0">
                <a:latin typeface="Arial"/>
                <a:cs typeface="Arial"/>
              </a:rPr>
              <a:t>yang</a:t>
            </a:r>
            <a:r>
              <a:rPr sz="2800" dirty="0" smtClean="0">
                <a:latin typeface="Arial"/>
                <a:cs typeface="Arial"/>
              </a:rPr>
              <a:t> </a:t>
            </a:r>
            <a:r>
              <a:rPr sz="2800" spc="-5" dirty="0">
                <a:latin typeface="Arial"/>
                <a:cs typeface="Arial"/>
              </a:rPr>
              <a:t>bisa </a:t>
            </a:r>
            <a:r>
              <a:rPr sz="2800" dirty="0">
                <a:latin typeface="Arial"/>
                <a:cs typeface="Arial"/>
              </a:rPr>
              <a:t>disamakan</a:t>
            </a:r>
            <a:r>
              <a:rPr sz="2800" spc="-5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sabagai  pemula atau</a:t>
            </a:r>
            <a:r>
              <a:rPr sz="2800" spc="-1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ahli</a:t>
            </a:r>
          </a:p>
          <a:p>
            <a:pPr marL="756285" lvl="1" indent="-286385" algn="just">
              <a:lnSpc>
                <a:spcPct val="100000"/>
              </a:lnSpc>
              <a:spcBef>
                <a:spcPts val="240"/>
              </a:spcBef>
              <a:buChar char="–"/>
              <a:tabLst>
                <a:tab pos="756920" algn="l"/>
              </a:tabLst>
            </a:pPr>
            <a:r>
              <a:rPr sz="2400" dirty="0">
                <a:latin typeface="Arial"/>
                <a:cs typeface="Arial"/>
              </a:rPr>
              <a:t>pengalaman</a:t>
            </a:r>
            <a:r>
              <a:rPr sz="2400" spc="-7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domain</a:t>
            </a:r>
            <a:endParaRPr sz="2400" dirty="0">
              <a:latin typeface="Arial"/>
              <a:cs typeface="Arial"/>
            </a:endParaRPr>
          </a:p>
          <a:p>
            <a:pPr marL="756285" lvl="1" indent="-286385" algn="just">
              <a:lnSpc>
                <a:spcPct val="100000"/>
              </a:lnSpc>
              <a:spcBef>
                <a:spcPts val="275"/>
              </a:spcBef>
              <a:buChar char="–"/>
              <a:tabLst>
                <a:tab pos="756920" algn="l"/>
              </a:tabLst>
            </a:pPr>
            <a:r>
              <a:rPr sz="2400" dirty="0">
                <a:latin typeface="Arial"/>
                <a:cs typeface="Arial"/>
              </a:rPr>
              <a:t>pengalaman</a:t>
            </a:r>
            <a:r>
              <a:rPr sz="2400" spc="-6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aplikasi</a:t>
            </a:r>
            <a:endParaRPr sz="2400" dirty="0">
              <a:latin typeface="Arial"/>
              <a:cs typeface="Arial"/>
            </a:endParaRPr>
          </a:p>
          <a:p>
            <a:pPr marL="756285" lvl="1" indent="-286385" algn="just">
              <a:lnSpc>
                <a:spcPct val="100000"/>
              </a:lnSpc>
              <a:spcBef>
                <a:spcPts val="290"/>
              </a:spcBef>
              <a:buChar char="–"/>
              <a:tabLst>
                <a:tab pos="756920" algn="l"/>
              </a:tabLst>
            </a:pPr>
            <a:r>
              <a:rPr sz="2400" dirty="0">
                <a:latin typeface="Arial"/>
                <a:cs typeface="Arial"/>
              </a:rPr>
              <a:t>pengalaman </a:t>
            </a:r>
            <a:r>
              <a:rPr sz="2400" spc="-5" dirty="0">
                <a:latin typeface="Arial"/>
                <a:cs typeface="Arial"/>
              </a:rPr>
              <a:t>feature</a:t>
            </a:r>
            <a:endParaRPr sz="2400" dirty="0">
              <a:latin typeface="Arial"/>
              <a:cs typeface="Arial"/>
            </a:endParaRPr>
          </a:p>
          <a:p>
            <a:pPr marL="355600" indent="-342900" algn="just">
              <a:lnSpc>
                <a:spcPct val="100000"/>
              </a:lnSpc>
              <a:spcBef>
                <a:spcPts val="24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1800" b="1" spc="-10" dirty="0">
                <a:solidFill>
                  <a:srgbClr val="CC0000"/>
                </a:solidFill>
                <a:latin typeface="Arial"/>
                <a:cs typeface="Arial"/>
              </a:rPr>
              <a:t>Karena </a:t>
            </a:r>
            <a:r>
              <a:rPr sz="1800" b="1" dirty="0">
                <a:solidFill>
                  <a:srgbClr val="CC0000"/>
                </a:solidFill>
                <a:latin typeface="Arial"/>
                <a:cs typeface="Arial"/>
              </a:rPr>
              <a:t>itu </a:t>
            </a:r>
            <a:r>
              <a:rPr sz="1800" b="1" spc="-5" dirty="0">
                <a:solidFill>
                  <a:srgbClr val="CC0000"/>
                </a:solidFill>
                <a:latin typeface="Arial"/>
                <a:cs typeface="Arial"/>
              </a:rPr>
              <a:t>kita harus tahu siapa pengguna sistem </a:t>
            </a:r>
            <a:r>
              <a:rPr sz="1800" b="1" dirty="0">
                <a:solidFill>
                  <a:srgbClr val="CC0000"/>
                </a:solidFill>
                <a:latin typeface="Wingdings"/>
                <a:cs typeface="Wingdings"/>
              </a:rPr>
              <a:t></a:t>
            </a:r>
            <a:r>
              <a:rPr sz="1800" b="1" dirty="0">
                <a:solidFill>
                  <a:srgbClr val="CC0000"/>
                </a:solidFill>
                <a:latin typeface="Times New Roman"/>
                <a:cs typeface="Times New Roman"/>
              </a:rPr>
              <a:t> </a:t>
            </a:r>
            <a:r>
              <a:rPr sz="1800" b="1" spc="-10" dirty="0">
                <a:solidFill>
                  <a:srgbClr val="CC0000"/>
                </a:solidFill>
                <a:latin typeface="Arial"/>
                <a:cs typeface="Arial"/>
              </a:rPr>
              <a:t>User</a:t>
            </a:r>
            <a:r>
              <a:rPr sz="1800" b="1" spc="140" dirty="0">
                <a:solidFill>
                  <a:srgbClr val="CC000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CC0000"/>
                </a:solidFill>
                <a:latin typeface="Arial"/>
                <a:cs typeface="Arial"/>
              </a:rPr>
              <a:t>Analysis</a:t>
            </a:r>
            <a:endParaRPr sz="1800" dirty="0">
              <a:latin typeface="Arial"/>
              <a:cs typeface="Arial"/>
            </a:endParaRPr>
          </a:p>
          <a:p>
            <a:pPr marL="355600" indent="-342900" algn="just">
              <a:lnSpc>
                <a:spcPct val="100000"/>
              </a:lnSpc>
              <a:spcBef>
                <a:spcPts val="22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1800" b="1" spc="-10" dirty="0">
                <a:solidFill>
                  <a:srgbClr val="CC0000"/>
                </a:solidFill>
                <a:latin typeface="Arial"/>
                <a:cs typeface="Arial"/>
              </a:rPr>
              <a:t>Apa </a:t>
            </a:r>
            <a:r>
              <a:rPr sz="1800" b="1" spc="-5" dirty="0">
                <a:solidFill>
                  <a:srgbClr val="CC0000"/>
                </a:solidFill>
                <a:latin typeface="Arial"/>
                <a:cs typeface="Arial"/>
              </a:rPr>
              <a:t>yang dilakukan pengguna </a:t>
            </a:r>
            <a:r>
              <a:rPr sz="1800" b="1" dirty="0">
                <a:solidFill>
                  <a:srgbClr val="CC0000"/>
                </a:solidFill>
                <a:latin typeface="Wingdings"/>
                <a:cs typeface="Wingdings"/>
              </a:rPr>
              <a:t></a:t>
            </a:r>
            <a:r>
              <a:rPr sz="1800" b="1" dirty="0">
                <a:solidFill>
                  <a:srgbClr val="CC0000"/>
                </a:solidFill>
                <a:latin typeface="Times New Roman"/>
                <a:cs typeface="Times New Roman"/>
              </a:rPr>
              <a:t> </a:t>
            </a:r>
            <a:r>
              <a:rPr sz="1800" b="1" spc="-5" dirty="0">
                <a:solidFill>
                  <a:srgbClr val="CC0000"/>
                </a:solidFill>
                <a:latin typeface="Arial"/>
                <a:cs typeface="Arial"/>
              </a:rPr>
              <a:t>Task</a:t>
            </a:r>
            <a:r>
              <a:rPr sz="1800" b="1" spc="114" dirty="0">
                <a:solidFill>
                  <a:srgbClr val="CC000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CC0000"/>
                </a:solidFill>
                <a:latin typeface="Arial"/>
                <a:cs typeface="Arial"/>
              </a:rPr>
              <a:t>Analysis</a:t>
            </a:r>
            <a:endParaRPr sz="1800" dirty="0">
              <a:latin typeface="Arial"/>
              <a:cs typeface="Arial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535641"/>
            <a:ext cx="1182607" cy="156515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209800" y="731519"/>
            <a:ext cx="7390130" cy="870110"/>
          </a:xfrm>
          <a:prstGeom prst="rect">
            <a:avLst/>
          </a:prstGeom>
          <a:solidFill>
            <a:srgbClr val="009999"/>
          </a:solidFill>
        </p:spPr>
        <p:txBody>
          <a:bodyPr vert="horz" wrap="square" lIns="0" tIns="25209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985"/>
              </a:spcBef>
            </a:pPr>
            <a:r>
              <a:rPr sz="4000" b="1" spc="-5" dirty="0">
                <a:latin typeface="Arial"/>
                <a:cs typeface="Arial"/>
              </a:rPr>
              <a:t>Pentingnya</a:t>
            </a:r>
            <a:r>
              <a:rPr sz="4000" b="1" spc="20" dirty="0">
                <a:latin typeface="Arial"/>
                <a:cs typeface="Arial"/>
              </a:rPr>
              <a:t> </a:t>
            </a:r>
            <a:r>
              <a:rPr sz="4000" b="1" spc="-10" dirty="0">
                <a:latin typeface="Arial"/>
                <a:cs typeface="Arial"/>
              </a:rPr>
              <a:t>UI</a:t>
            </a:r>
            <a:endParaRPr sz="4000" dirty="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209799" y="1828800"/>
            <a:ext cx="7390131" cy="5453416"/>
          </a:xfrm>
          <a:prstGeom prst="rect">
            <a:avLst/>
          </a:prstGeom>
        </p:spPr>
        <p:txBody>
          <a:bodyPr vert="horz" wrap="square" lIns="0" tIns="1098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65"/>
              </a:spcBef>
            </a:pPr>
            <a:r>
              <a:rPr sz="3200" b="1" i="1" spc="-5" dirty="0">
                <a:latin typeface="Arial"/>
                <a:cs typeface="Arial"/>
              </a:rPr>
              <a:t>“The interface is </a:t>
            </a:r>
            <a:r>
              <a:rPr sz="3200" b="1" i="1" dirty="0">
                <a:latin typeface="Arial"/>
                <a:cs typeface="Arial"/>
              </a:rPr>
              <a:t>the</a:t>
            </a:r>
            <a:r>
              <a:rPr sz="3200" b="1" i="1" spc="-35" dirty="0">
                <a:latin typeface="Arial"/>
                <a:cs typeface="Arial"/>
              </a:rPr>
              <a:t> </a:t>
            </a:r>
            <a:r>
              <a:rPr sz="3200" b="1" i="1" spc="-10" dirty="0">
                <a:latin typeface="Arial"/>
                <a:cs typeface="Arial"/>
              </a:rPr>
              <a:t>system”</a:t>
            </a:r>
            <a:endParaRPr sz="3200" dirty="0">
              <a:latin typeface="Arial"/>
              <a:cs typeface="Arial"/>
            </a:endParaRPr>
          </a:p>
          <a:p>
            <a:pPr marL="355600" marR="1234440" indent="-342900">
              <a:lnSpc>
                <a:spcPts val="3829"/>
              </a:lnSpc>
              <a:spcBef>
                <a:spcPts val="905"/>
              </a:spcBef>
              <a:buChar char="•"/>
              <a:tabLst>
                <a:tab pos="354965" algn="l"/>
                <a:tab pos="355600" algn="l"/>
              </a:tabLst>
            </a:pPr>
            <a:r>
              <a:rPr sz="3200" dirty="0">
                <a:latin typeface="Arial"/>
                <a:cs typeface="Arial"/>
              </a:rPr>
              <a:t>User </a:t>
            </a:r>
            <a:r>
              <a:rPr sz="3200" spc="-5" dirty="0">
                <a:latin typeface="Arial"/>
                <a:cs typeface="Arial"/>
              </a:rPr>
              <a:t>interface </a:t>
            </a:r>
            <a:r>
              <a:rPr sz="3200" spc="-5" dirty="0" err="1" smtClean="0">
                <a:latin typeface="Arial"/>
                <a:cs typeface="Arial"/>
              </a:rPr>
              <a:t>sangat</a:t>
            </a:r>
            <a:r>
              <a:rPr sz="3200" spc="-105" dirty="0">
                <a:latin typeface="Arial"/>
                <a:cs typeface="Arial"/>
              </a:rPr>
              <a:t> </a:t>
            </a:r>
            <a:r>
              <a:rPr sz="3200" spc="-5" dirty="0" err="1" smtClean="0">
                <a:latin typeface="Arial"/>
                <a:cs typeface="Arial"/>
              </a:rPr>
              <a:t>mempengaruhi</a:t>
            </a:r>
            <a:r>
              <a:rPr sz="3200" spc="-5" dirty="0" smtClean="0">
                <a:latin typeface="Arial"/>
                <a:cs typeface="Arial"/>
              </a:rPr>
              <a:t> </a:t>
            </a:r>
            <a:r>
              <a:rPr sz="3200" spc="-5" dirty="0">
                <a:latin typeface="Arial"/>
                <a:cs typeface="Arial"/>
              </a:rPr>
              <a:t>persepsi perangkat</a:t>
            </a:r>
            <a:r>
              <a:rPr sz="3200" spc="-50" dirty="0">
                <a:latin typeface="Arial"/>
                <a:cs typeface="Arial"/>
              </a:rPr>
              <a:t> </a:t>
            </a:r>
            <a:r>
              <a:rPr sz="3200" spc="-5" dirty="0">
                <a:latin typeface="Arial"/>
                <a:cs typeface="Arial"/>
              </a:rPr>
              <a:t>lunak</a:t>
            </a:r>
            <a:endParaRPr sz="3200" dirty="0">
              <a:latin typeface="Arial"/>
              <a:cs typeface="Arial"/>
            </a:endParaRPr>
          </a:p>
          <a:p>
            <a:pPr marL="756285" lvl="1" indent="-286385">
              <a:lnSpc>
                <a:spcPct val="100000"/>
              </a:lnSpc>
              <a:spcBef>
                <a:spcPts val="560"/>
              </a:spcBef>
              <a:buChar char="–"/>
              <a:tabLst>
                <a:tab pos="756920" algn="l"/>
              </a:tabLst>
            </a:pPr>
            <a:r>
              <a:rPr lang="id-ID" sz="2800" dirty="0" smtClean="0">
                <a:latin typeface="Arial"/>
                <a:cs typeface="Arial"/>
              </a:rPr>
              <a:t>Perangkat lunak yang berguna </a:t>
            </a:r>
            <a:r>
              <a:rPr lang="id-ID" sz="2800" spc="-5" dirty="0" smtClean="0">
                <a:latin typeface="Arial"/>
                <a:cs typeface="Arial"/>
              </a:rPr>
              <a:t>terjual </a:t>
            </a:r>
            <a:r>
              <a:rPr lang="id-ID" sz="2800" dirty="0" smtClean="0">
                <a:latin typeface="Arial"/>
                <a:cs typeface="Arial"/>
              </a:rPr>
              <a:t>lebih</a:t>
            </a:r>
            <a:r>
              <a:rPr lang="id-ID" sz="2800" spc="50" dirty="0" smtClean="0">
                <a:latin typeface="Arial"/>
                <a:cs typeface="Arial"/>
              </a:rPr>
              <a:t> </a:t>
            </a:r>
            <a:r>
              <a:rPr lang="id-ID" sz="2800" dirty="0" smtClean="0">
                <a:latin typeface="Arial"/>
                <a:cs typeface="Arial"/>
              </a:rPr>
              <a:t>baik</a:t>
            </a:r>
          </a:p>
          <a:p>
            <a:pPr marL="756285" lvl="1" indent="-286385">
              <a:lnSpc>
                <a:spcPct val="100000"/>
              </a:lnSpc>
              <a:spcBef>
                <a:spcPts val="670"/>
              </a:spcBef>
              <a:buChar char="–"/>
              <a:tabLst>
                <a:tab pos="756920" algn="l"/>
              </a:tabLst>
            </a:pPr>
            <a:r>
              <a:rPr lang="id-ID" sz="2800" spc="-5" dirty="0" smtClean="0">
                <a:latin typeface="Arial"/>
                <a:cs typeface="Arial"/>
              </a:rPr>
              <a:t>Sistem </a:t>
            </a:r>
            <a:r>
              <a:rPr lang="id-ID" sz="2800" dirty="0" smtClean="0">
                <a:latin typeface="Arial"/>
                <a:cs typeface="Arial"/>
              </a:rPr>
              <a:t>yang kurang berguna akan ditinggalkan</a:t>
            </a:r>
          </a:p>
          <a:p>
            <a:pPr marL="756285" marR="5080" lvl="1" indent="-286385">
              <a:lnSpc>
                <a:spcPct val="100000"/>
              </a:lnSpc>
              <a:spcBef>
                <a:spcPts val="685"/>
              </a:spcBef>
              <a:buChar char="–"/>
              <a:tabLst>
                <a:tab pos="756920" algn="l"/>
              </a:tabLst>
            </a:pPr>
            <a:r>
              <a:rPr lang="id-ID" sz="2800" dirty="0" smtClean="0">
                <a:latin typeface="Arial"/>
                <a:cs typeface="Arial"/>
              </a:rPr>
              <a:t>Orang-orang yang membuat keputusan untuk membeli atau menggunakan </a:t>
            </a:r>
            <a:r>
              <a:rPr lang="id-ID" sz="2800" spc="-5" dirty="0" smtClean="0">
                <a:latin typeface="Arial"/>
                <a:cs typeface="Arial"/>
              </a:rPr>
              <a:t>sistem tidak </a:t>
            </a:r>
            <a:r>
              <a:rPr lang="id-ID" sz="2800" dirty="0" smtClean="0">
                <a:latin typeface="Arial"/>
                <a:cs typeface="Arial"/>
              </a:rPr>
              <a:t>selalu </a:t>
            </a:r>
            <a:r>
              <a:rPr lang="id-ID" sz="2800" i="1" dirty="0" smtClean="0">
                <a:latin typeface="Arial"/>
                <a:cs typeface="Arial"/>
              </a:rPr>
              <a:t>end-user</a:t>
            </a:r>
            <a:endParaRPr lang="id-ID" sz="2800" dirty="0">
              <a:latin typeface="Arial"/>
              <a:cs typeface="Arial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535641"/>
            <a:ext cx="1182607" cy="156515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133600" y="731519"/>
            <a:ext cx="7466330" cy="808555"/>
          </a:xfrm>
          <a:prstGeom prst="rect">
            <a:avLst/>
          </a:prstGeom>
          <a:solidFill>
            <a:srgbClr val="009999"/>
          </a:solidFill>
        </p:spPr>
        <p:txBody>
          <a:bodyPr vert="horz" wrap="square" lIns="0" tIns="25209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985"/>
              </a:spcBef>
            </a:pPr>
            <a:r>
              <a:rPr sz="3600" b="1" spc="-5" dirty="0"/>
              <a:t>Universal Usability </a:t>
            </a:r>
            <a:r>
              <a:rPr sz="3600" b="1" dirty="0">
                <a:latin typeface="Wingdings"/>
                <a:cs typeface="Wingdings"/>
              </a:rPr>
              <a:t></a:t>
            </a:r>
            <a:r>
              <a:rPr sz="3600" b="1" spc="135" dirty="0">
                <a:latin typeface="Times New Roman"/>
                <a:cs typeface="Times New Roman"/>
              </a:rPr>
              <a:t> </a:t>
            </a:r>
            <a:r>
              <a:rPr sz="3600" b="1" spc="-5" dirty="0"/>
              <a:t>Tantangan</a:t>
            </a:r>
            <a:endParaRPr sz="3600" dirty="0"/>
          </a:p>
        </p:txBody>
      </p:sp>
      <p:sp>
        <p:nvSpPr>
          <p:cNvPr id="3" name="object 3"/>
          <p:cNvSpPr txBox="1"/>
          <p:nvPr/>
        </p:nvSpPr>
        <p:spPr>
          <a:xfrm>
            <a:off x="2144486" y="1828800"/>
            <a:ext cx="7466330" cy="4905830"/>
          </a:xfrm>
          <a:prstGeom prst="rect">
            <a:avLst/>
          </a:prstGeom>
        </p:spPr>
        <p:txBody>
          <a:bodyPr vert="horz" wrap="square" lIns="0" tIns="85725" rIns="0" bIns="0" rtlCol="0">
            <a:spAutoFit/>
          </a:bodyPr>
          <a:lstStyle/>
          <a:p>
            <a:pPr marL="355600" marR="5080" indent="-342900" algn="just">
              <a:spcBef>
                <a:spcPts val="675"/>
              </a:spcBef>
              <a:buChar char="•"/>
              <a:tabLst>
                <a:tab pos="354965" algn="l"/>
                <a:tab pos="355600" algn="l"/>
              </a:tabLst>
            </a:pPr>
            <a:r>
              <a:rPr sz="2400" spc="-5" dirty="0">
                <a:latin typeface="Arial"/>
                <a:cs typeface="Arial"/>
              </a:rPr>
              <a:t>“Tingkat Kegunaan Universal" adalah tentang desain </a:t>
            </a:r>
            <a:r>
              <a:rPr sz="2400" dirty="0">
                <a:latin typeface="Arial"/>
                <a:cs typeface="Arial"/>
              </a:rPr>
              <a:t>dan  </a:t>
            </a:r>
            <a:r>
              <a:rPr sz="2400" spc="-5" dirty="0">
                <a:latin typeface="Arial"/>
                <a:cs typeface="Arial"/>
              </a:rPr>
              <a:t>pengorbanan</a:t>
            </a:r>
            <a:endParaRPr sz="2400" dirty="0">
              <a:latin typeface="Arial"/>
              <a:cs typeface="Arial"/>
            </a:endParaRPr>
          </a:p>
          <a:p>
            <a:pPr marL="355600" marR="791210" indent="-342900" algn="just">
              <a:spcBef>
                <a:spcPts val="565"/>
              </a:spcBef>
              <a:buChar char="•"/>
              <a:tabLst>
                <a:tab pos="354965" algn="l"/>
                <a:tab pos="355600" algn="l"/>
              </a:tabLst>
            </a:pPr>
            <a:r>
              <a:rPr sz="2400" spc="-5" dirty="0">
                <a:latin typeface="Arial"/>
                <a:cs typeface="Arial"/>
              </a:rPr>
              <a:t>"Mengakomodasi keragaman" </a:t>
            </a:r>
            <a:r>
              <a:rPr sz="2400" spc="-5" dirty="0" err="1">
                <a:latin typeface="Arial"/>
                <a:cs typeface="Arial"/>
              </a:rPr>
              <a:t>adalah</a:t>
            </a:r>
            <a:r>
              <a:rPr sz="2400" spc="-5" dirty="0">
                <a:latin typeface="Arial"/>
                <a:cs typeface="Arial"/>
              </a:rPr>
              <a:t> </a:t>
            </a:r>
            <a:r>
              <a:rPr sz="2400" dirty="0" err="1" smtClean="0">
                <a:latin typeface="Arial"/>
                <a:cs typeface="Arial"/>
              </a:rPr>
              <a:t>semata-mata</a:t>
            </a:r>
            <a:r>
              <a:rPr sz="2400" dirty="0" smtClean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mengenali adanya </a:t>
            </a:r>
            <a:r>
              <a:rPr sz="2400" dirty="0" err="1">
                <a:latin typeface="Arial"/>
                <a:cs typeface="Arial"/>
              </a:rPr>
              <a:t>perbedaan</a:t>
            </a:r>
            <a:r>
              <a:rPr sz="2400" dirty="0">
                <a:latin typeface="Arial"/>
                <a:cs typeface="Arial"/>
              </a:rPr>
              <a:t> </a:t>
            </a:r>
            <a:r>
              <a:rPr lang="id-ID" sz="2400" dirty="0" smtClean="0">
                <a:latin typeface="Arial"/>
                <a:cs typeface="Arial"/>
              </a:rPr>
              <a:t>yang</a:t>
            </a:r>
            <a:r>
              <a:rPr sz="2400" spc="-15" dirty="0" smtClean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fakta</a:t>
            </a:r>
          </a:p>
          <a:p>
            <a:pPr marL="355600" indent="-342900" algn="just">
              <a:buChar char="•"/>
              <a:tabLst>
                <a:tab pos="354965" algn="l"/>
                <a:tab pos="355600" algn="l"/>
              </a:tabLst>
            </a:pPr>
            <a:r>
              <a:rPr sz="2400" spc="-5" dirty="0">
                <a:latin typeface="Arial"/>
                <a:cs typeface="Arial"/>
              </a:rPr>
              <a:t>Kadang-kadang dengan manfaat </a:t>
            </a:r>
            <a:r>
              <a:rPr sz="2400" dirty="0">
                <a:latin typeface="Arial"/>
                <a:cs typeface="Arial"/>
              </a:rPr>
              <a:t>tak</a:t>
            </a:r>
            <a:r>
              <a:rPr sz="2400" spc="1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terduga</a:t>
            </a:r>
            <a:endParaRPr sz="2400" dirty="0">
              <a:latin typeface="Arial"/>
              <a:cs typeface="Arial"/>
            </a:endParaRPr>
          </a:p>
          <a:p>
            <a:pPr marL="756285" marR="377825" lvl="1" indent="-286385" algn="just">
              <a:spcBef>
                <a:spcPts val="450"/>
              </a:spcBef>
              <a:buChar char="–"/>
              <a:tabLst>
                <a:tab pos="756285" algn="l"/>
                <a:tab pos="756920" algn="l"/>
              </a:tabLst>
            </a:pPr>
            <a:r>
              <a:rPr sz="2000" dirty="0">
                <a:latin typeface="Arial"/>
                <a:cs typeface="Arial"/>
              </a:rPr>
              <a:t>Dan, semakin </a:t>
            </a:r>
            <a:r>
              <a:rPr sz="2000" spc="-5" dirty="0">
                <a:latin typeface="Arial"/>
                <a:cs typeface="Arial"/>
              </a:rPr>
              <a:t>banyak </a:t>
            </a:r>
            <a:r>
              <a:rPr sz="2000" dirty="0">
                <a:latin typeface="Arial"/>
                <a:cs typeface="Arial"/>
              </a:rPr>
              <a:t>yang dapat </a:t>
            </a:r>
            <a:r>
              <a:rPr sz="2000" spc="-5" dirty="0">
                <a:latin typeface="Arial"/>
                <a:cs typeface="Arial"/>
              </a:rPr>
              <a:t>menggunakannya, semakin  banyak </a:t>
            </a:r>
            <a:r>
              <a:rPr sz="2000" dirty="0">
                <a:latin typeface="Arial"/>
                <a:cs typeface="Arial"/>
              </a:rPr>
              <a:t>yang akan</a:t>
            </a:r>
            <a:r>
              <a:rPr sz="2000" spc="-30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membelinya</a:t>
            </a:r>
            <a:endParaRPr sz="2000" dirty="0">
              <a:latin typeface="Arial"/>
              <a:cs typeface="Arial"/>
            </a:endParaRPr>
          </a:p>
          <a:p>
            <a:pPr marL="355600" indent="-342900" algn="just">
              <a:spcBef>
                <a:spcPts val="15"/>
              </a:spcBef>
              <a:buChar char="•"/>
              <a:tabLst>
                <a:tab pos="354965" algn="l"/>
                <a:tab pos="355600" algn="l"/>
              </a:tabLst>
            </a:pPr>
            <a:r>
              <a:rPr sz="2400" spc="-5" dirty="0">
                <a:latin typeface="Arial"/>
                <a:cs typeface="Arial"/>
              </a:rPr>
              <a:t>Singkatnya, ada perbedaan/variasi dalam:</a:t>
            </a:r>
            <a:endParaRPr sz="2400" dirty="0">
              <a:latin typeface="Arial"/>
              <a:cs typeface="Arial"/>
            </a:endParaRPr>
          </a:p>
          <a:p>
            <a:pPr marL="756285" lvl="1" indent="-286385" algn="just">
              <a:buChar char="–"/>
              <a:tabLst>
                <a:tab pos="756285" algn="l"/>
                <a:tab pos="756920" algn="l"/>
              </a:tabLst>
            </a:pPr>
            <a:r>
              <a:rPr sz="2000" dirty="0">
                <a:latin typeface="Arial"/>
                <a:cs typeface="Arial"/>
              </a:rPr>
              <a:t>Kemampuan </a:t>
            </a:r>
            <a:r>
              <a:rPr sz="2000" spc="-5" dirty="0">
                <a:latin typeface="Arial"/>
                <a:cs typeface="Arial"/>
              </a:rPr>
              <a:t>fisik dan </a:t>
            </a:r>
            <a:r>
              <a:rPr sz="2000" dirty="0">
                <a:latin typeface="Arial"/>
                <a:cs typeface="Arial"/>
              </a:rPr>
              <a:t>lingkungan</a:t>
            </a:r>
            <a:r>
              <a:rPr sz="2000" spc="-4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kerja</a:t>
            </a:r>
          </a:p>
          <a:p>
            <a:pPr marL="756285" lvl="1" indent="-286385" algn="just">
              <a:buChar char="–"/>
              <a:tabLst>
                <a:tab pos="756285" algn="l"/>
                <a:tab pos="756920" algn="l"/>
              </a:tabLst>
            </a:pPr>
            <a:r>
              <a:rPr sz="2000" dirty="0">
                <a:latin typeface="Arial"/>
                <a:cs typeface="Arial"/>
              </a:rPr>
              <a:t>Kemampuan </a:t>
            </a:r>
            <a:r>
              <a:rPr sz="2000" spc="-5" dirty="0">
                <a:latin typeface="Arial"/>
                <a:cs typeface="Arial"/>
              </a:rPr>
              <a:t>kognitif </a:t>
            </a:r>
            <a:r>
              <a:rPr sz="2000" dirty="0">
                <a:latin typeface="Arial"/>
                <a:cs typeface="Arial"/>
              </a:rPr>
              <a:t>dan</a:t>
            </a:r>
            <a:r>
              <a:rPr sz="2000" spc="-35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persepsi</a:t>
            </a:r>
            <a:endParaRPr sz="2000" dirty="0">
              <a:latin typeface="Arial"/>
              <a:cs typeface="Arial"/>
            </a:endParaRPr>
          </a:p>
          <a:p>
            <a:pPr marL="756285" lvl="1" indent="-286385" algn="just">
              <a:buChar char="–"/>
              <a:tabLst>
                <a:tab pos="756285" algn="l"/>
                <a:tab pos="756920" algn="l"/>
              </a:tabLst>
            </a:pPr>
            <a:r>
              <a:rPr sz="2000" dirty="0">
                <a:latin typeface="Arial"/>
                <a:cs typeface="Arial"/>
              </a:rPr>
              <a:t>Perbedaan</a:t>
            </a:r>
            <a:r>
              <a:rPr sz="2000" spc="-2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kepribadian</a:t>
            </a:r>
          </a:p>
          <a:p>
            <a:pPr marL="756285" lvl="1" indent="-286385" algn="just">
              <a:buChar char="–"/>
              <a:tabLst>
                <a:tab pos="756285" algn="l"/>
                <a:tab pos="756920" algn="l"/>
              </a:tabLst>
            </a:pPr>
            <a:r>
              <a:rPr sz="2000" spc="-5" dirty="0">
                <a:latin typeface="Arial"/>
                <a:cs typeface="Arial"/>
              </a:rPr>
              <a:t>Keragaman budaya dan</a:t>
            </a:r>
            <a:r>
              <a:rPr sz="2000" spc="-10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internasional</a:t>
            </a:r>
            <a:endParaRPr sz="2000" dirty="0">
              <a:latin typeface="Arial"/>
              <a:cs typeface="Arial"/>
            </a:endParaRPr>
          </a:p>
          <a:p>
            <a:pPr marL="756285" lvl="1" indent="-286385" algn="just">
              <a:buChar char="–"/>
              <a:tabLst>
                <a:tab pos="756285" algn="l"/>
                <a:tab pos="756920" algn="l"/>
              </a:tabLst>
            </a:pPr>
            <a:r>
              <a:rPr sz="2000" dirty="0">
                <a:latin typeface="Arial"/>
                <a:cs typeface="Arial"/>
              </a:rPr>
              <a:t>Pengguna </a:t>
            </a:r>
            <a:r>
              <a:rPr sz="2000" spc="-5" dirty="0">
                <a:latin typeface="Arial"/>
                <a:cs typeface="Arial"/>
              </a:rPr>
              <a:t>yang memiliki</a:t>
            </a:r>
            <a:r>
              <a:rPr sz="2000" spc="-25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keterbatasan</a:t>
            </a:r>
            <a:endParaRPr sz="2000" dirty="0">
              <a:latin typeface="Arial"/>
              <a:cs typeface="Arial"/>
            </a:endParaRPr>
          </a:p>
          <a:p>
            <a:pPr marL="756285" lvl="1" indent="-286385" algn="just">
              <a:buChar char="–"/>
              <a:tabLst>
                <a:tab pos="756285" algn="l"/>
                <a:tab pos="756920" algn="l"/>
              </a:tabLst>
            </a:pPr>
            <a:r>
              <a:rPr sz="2000" dirty="0">
                <a:latin typeface="Arial"/>
                <a:cs typeface="Arial"/>
              </a:rPr>
              <a:t>Pengguna</a:t>
            </a:r>
            <a:r>
              <a:rPr sz="2000" spc="-15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lansia</a:t>
            </a:r>
            <a:endParaRPr sz="2000" dirty="0">
              <a:latin typeface="Arial"/>
              <a:cs typeface="Arial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535641"/>
            <a:ext cx="1182607" cy="156515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429000" y="621622"/>
            <a:ext cx="4749800" cy="696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400" b="1" dirty="0">
                <a:solidFill>
                  <a:srgbClr val="009999"/>
                </a:solidFill>
                <a:latin typeface="Arial"/>
                <a:cs typeface="Arial"/>
              </a:rPr>
              <a:t>Batch</a:t>
            </a:r>
            <a:r>
              <a:rPr sz="4400" b="1" spc="-80" dirty="0">
                <a:solidFill>
                  <a:srgbClr val="009999"/>
                </a:solidFill>
                <a:latin typeface="Arial"/>
                <a:cs typeface="Arial"/>
              </a:rPr>
              <a:t> </a:t>
            </a:r>
            <a:r>
              <a:rPr sz="4400" b="1" dirty="0">
                <a:solidFill>
                  <a:srgbClr val="009999"/>
                </a:solidFill>
                <a:latin typeface="Arial"/>
                <a:cs typeface="Arial"/>
              </a:rPr>
              <a:t>Prosessing</a:t>
            </a:r>
            <a:endParaRPr sz="4400" dirty="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3441700" y="1282022"/>
            <a:ext cx="4724400" cy="0"/>
          </a:xfrm>
          <a:custGeom>
            <a:avLst/>
            <a:gdLst/>
            <a:ahLst/>
            <a:cxnLst/>
            <a:rect l="l" t="t" r="r" b="b"/>
            <a:pathLst>
              <a:path w="4724400">
                <a:moveTo>
                  <a:pt x="0" y="0"/>
                </a:moveTo>
                <a:lnTo>
                  <a:pt x="4724400" y="0"/>
                </a:lnTo>
              </a:path>
            </a:pathLst>
          </a:custGeom>
          <a:ln w="57912">
            <a:solidFill>
              <a:srgbClr val="00999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981200" y="1686631"/>
            <a:ext cx="7195820" cy="6085769"/>
          </a:xfrm>
          <a:prstGeom prst="rect">
            <a:avLst/>
          </a:prstGeom>
        </p:spPr>
        <p:txBody>
          <a:bodyPr vert="horz" wrap="square" lIns="0" tIns="86360" rIns="0" bIns="0" rtlCol="0">
            <a:spAutoFit/>
          </a:bodyPr>
          <a:lstStyle/>
          <a:p>
            <a:pPr marL="355600" marR="360045" indent="-342900" algn="just">
              <a:lnSpc>
                <a:spcPct val="79800"/>
              </a:lnSpc>
              <a:spcBef>
                <a:spcPts val="680"/>
              </a:spcBef>
              <a:buChar char="•"/>
              <a:tabLst>
                <a:tab pos="354965" algn="l"/>
                <a:tab pos="355600" algn="l"/>
              </a:tabLst>
            </a:pPr>
            <a:r>
              <a:rPr sz="2400" spc="-5" dirty="0">
                <a:latin typeface="Arial"/>
                <a:cs typeface="Arial"/>
              </a:rPr>
              <a:t>Yaitu; suatu model </a:t>
            </a:r>
            <a:r>
              <a:rPr sz="2400" dirty="0">
                <a:latin typeface="Arial"/>
                <a:cs typeface="Arial"/>
              </a:rPr>
              <a:t>pengolahan data, </a:t>
            </a:r>
            <a:r>
              <a:rPr sz="2400" spc="-5" dirty="0">
                <a:latin typeface="Arial"/>
                <a:cs typeface="Arial"/>
              </a:rPr>
              <a:t>dengan </a:t>
            </a:r>
            <a:r>
              <a:rPr sz="2400" dirty="0">
                <a:latin typeface="Arial"/>
                <a:cs typeface="Arial"/>
              </a:rPr>
              <a:t>menghimpun  </a:t>
            </a:r>
            <a:r>
              <a:rPr sz="2400" spc="-5" dirty="0">
                <a:latin typeface="Arial"/>
                <a:cs typeface="Arial"/>
              </a:rPr>
              <a:t>data terlebih dahulu, dan diatur </a:t>
            </a:r>
            <a:r>
              <a:rPr sz="2400" dirty="0">
                <a:latin typeface="Arial"/>
                <a:cs typeface="Arial"/>
              </a:rPr>
              <a:t>pengelompokkan datanya  </a:t>
            </a:r>
            <a:r>
              <a:rPr sz="2400" spc="-5" dirty="0">
                <a:latin typeface="Arial"/>
                <a:cs typeface="Arial"/>
              </a:rPr>
              <a:t>dalam </a:t>
            </a:r>
            <a:r>
              <a:rPr sz="2400" dirty="0">
                <a:latin typeface="Arial"/>
                <a:cs typeface="Arial"/>
              </a:rPr>
              <a:t>kelompok-kelompok </a:t>
            </a:r>
            <a:r>
              <a:rPr sz="2400" spc="-5" dirty="0">
                <a:latin typeface="Arial"/>
                <a:cs typeface="Arial"/>
              </a:rPr>
              <a:t>yang disebut</a:t>
            </a:r>
            <a:r>
              <a:rPr sz="2400" spc="1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batch.</a:t>
            </a:r>
            <a:endParaRPr sz="2400" dirty="0">
              <a:latin typeface="Arial"/>
              <a:cs typeface="Arial"/>
            </a:endParaRPr>
          </a:p>
          <a:p>
            <a:pPr marL="355600" marR="5080" indent="-342900" algn="just">
              <a:lnSpc>
                <a:spcPct val="79800"/>
              </a:lnSpc>
              <a:spcBef>
                <a:spcPts val="1540"/>
              </a:spcBef>
              <a:buChar char="•"/>
              <a:tabLst>
                <a:tab pos="354965" algn="l"/>
                <a:tab pos="355600" algn="l"/>
              </a:tabLst>
            </a:pPr>
            <a:r>
              <a:rPr sz="2400" spc="-5" dirty="0">
                <a:latin typeface="Arial"/>
                <a:cs typeface="Arial"/>
              </a:rPr>
              <a:t>Tiap </a:t>
            </a:r>
            <a:r>
              <a:rPr sz="2400" dirty="0">
                <a:latin typeface="Arial"/>
                <a:cs typeface="Arial"/>
              </a:rPr>
              <a:t>batch </a:t>
            </a:r>
            <a:r>
              <a:rPr sz="2400" spc="-5" dirty="0">
                <a:latin typeface="Arial"/>
                <a:cs typeface="Arial"/>
              </a:rPr>
              <a:t>ditandai dengan identitas tertentu, </a:t>
            </a:r>
            <a:r>
              <a:rPr sz="2400" dirty="0" err="1">
                <a:latin typeface="Arial"/>
                <a:cs typeface="Arial"/>
              </a:rPr>
              <a:t>serta</a:t>
            </a:r>
            <a:r>
              <a:rPr sz="2400" dirty="0">
                <a:latin typeface="Arial"/>
                <a:cs typeface="Arial"/>
              </a:rPr>
              <a:t> </a:t>
            </a:r>
            <a:r>
              <a:rPr sz="2400" spc="-5" dirty="0" err="1" smtClean="0">
                <a:latin typeface="Arial"/>
                <a:cs typeface="Arial"/>
              </a:rPr>
              <a:t>informasi</a:t>
            </a:r>
            <a:r>
              <a:rPr sz="2400" spc="-5" dirty="0" smtClean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mengenai data-data yang terdapat dalam </a:t>
            </a:r>
            <a:r>
              <a:rPr sz="2400" dirty="0">
                <a:latin typeface="Arial"/>
                <a:cs typeface="Arial"/>
              </a:rPr>
              <a:t>batch </a:t>
            </a:r>
            <a:r>
              <a:rPr sz="2400" spc="-5" dirty="0">
                <a:latin typeface="Arial"/>
                <a:cs typeface="Arial"/>
              </a:rPr>
              <a:t>tersebut.  Setelah </a:t>
            </a:r>
            <a:r>
              <a:rPr sz="2400" dirty="0">
                <a:latin typeface="Arial"/>
                <a:cs typeface="Arial"/>
              </a:rPr>
              <a:t>data-data </a:t>
            </a:r>
            <a:r>
              <a:rPr sz="2400" spc="-5" dirty="0">
                <a:latin typeface="Arial"/>
                <a:cs typeface="Arial"/>
              </a:rPr>
              <a:t>tersebut terkumpul </a:t>
            </a:r>
            <a:r>
              <a:rPr sz="2400" dirty="0">
                <a:latin typeface="Arial"/>
                <a:cs typeface="Arial"/>
              </a:rPr>
              <a:t>dalam </a:t>
            </a:r>
            <a:r>
              <a:rPr sz="2400" spc="-5" dirty="0">
                <a:latin typeface="Arial"/>
                <a:cs typeface="Arial"/>
              </a:rPr>
              <a:t>jumlah </a:t>
            </a:r>
            <a:r>
              <a:rPr sz="2400" spc="-5" dirty="0" err="1">
                <a:latin typeface="Arial"/>
                <a:cs typeface="Arial"/>
              </a:rPr>
              <a:t>tertentu</a:t>
            </a:r>
            <a:r>
              <a:rPr sz="2400" spc="-5" dirty="0" smtClean="0">
                <a:latin typeface="Arial"/>
                <a:cs typeface="Arial"/>
              </a:rPr>
              <a:t>, </a:t>
            </a:r>
            <a:r>
              <a:rPr sz="2400" spc="-5" dirty="0">
                <a:latin typeface="Arial"/>
                <a:cs typeface="Arial"/>
              </a:rPr>
              <a:t>data-data tersebut akan </a:t>
            </a:r>
            <a:r>
              <a:rPr sz="2400" dirty="0">
                <a:latin typeface="Arial"/>
                <a:cs typeface="Arial"/>
              </a:rPr>
              <a:t>langsung </a:t>
            </a:r>
            <a:r>
              <a:rPr sz="2400" spc="-5" dirty="0">
                <a:latin typeface="Arial"/>
                <a:cs typeface="Arial"/>
              </a:rPr>
              <a:t>diproses yaitu </a:t>
            </a:r>
            <a:r>
              <a:rPr sz="2400" dirty="0">
                <a:latin typeface="Arial"/>
                <a:cs typeface="Arial"/>
              </a:rPr>
              <a:t>pemrosesan  dilakukan </a:t>
            </a:r>
            <a:r>
              <a:rPr sz="2400" spc="-5" dirty="0">
                <a:latin typeface="Arial"/>
                <a:cs typeface="Arial"/>
              </a:rPr>
              <a:t>setelah </a:t>
            </a:r>
            <a:r>
              <a:rPr sz="2400" dirty="0">
                <a:latin typeface="Arial"/>
                <a:cs typeface="Arial"/>
              </a:rPr>
              <a:t>sejumlah </a:t>
            </a:r>
            <a:r>
              <a:rPr sz="2400" spc="-5" dirty="0">
                <a:latin typeface="Arial"/>
                <a:cs typeface="Arial"/>
              </a:rPr>
              <a:t>data telah </a:t>
            </a:r>
            <a:r>
              <a:rPr sz="2400" dirty="0">
                <a:latin typeface="Arial"/>
                <a:cs typeface="Arial"/>
              </a:rPr>
              <a:t>dikumpulkan dalam  </a:t>
            </a:r>
            <a:r>
              <a:rPr sz="2400" spc="-5" dirty="0">
                <a:latin typeface="Arial"/>
                <a:cs typeface="Arial"/>
              </a:rPr>
              <a:t>waktu dan tempat yang</a:t>
            </a:r>
            <a:r>
              <a:rPr sz="240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ditentukan.</a:t>
            </a:r>
            <a:endParaRPr sz="2400" dirty="0">
              <a:latin typeface="Arial"/>
              <a:cs typeface="Arial"/>
            </a:endParaRPr>
          </a:p>
          <a:p>
            <a:pPr marL="355600" marR="6350" indent="-342900" algn="just">
              <a:lnSpc>
                <a:spcPct val="79800"/>
              </a:lnSpc>
              <a:spcBef>
                <a:spcPts val="1545"/>
              </a:spcBef>
              <a:buChar char="•"/>
              <a:tabLst>
                <a:tab pos="354965" algn="l"/>
                <a:tab pos="355600" algn="l"/>
              </a:tabLst>
            </a:pPr>
            <a:r>
              <a:rPr sz="2400" spc="-5" dirty="0">
                <a:latin typeface="Arial"/>
                <a:cs typeface="Arial"/>
              </a:rPr>
              <a:t>Batch </a:t>
            </a:r>
            <a:r>
              <a:rPr sz="2400" dirty="0">
                <a:latin typeface="Arial"/>
                <a:cs typeface="Arial"/>
              </a:rPr>
              <a:t>processing berasal </a:t>
            </a:r>
            <a:r>
              <a:rPr sz="2400" spc="-5" dirty="0">
                <a:latin typeface="Arial"/>
                <a:cs typeface="Arial"/>
              </a:rPr>
              <a:t>dari </a:t>
            </a:r>
            <a:r>
              <a:rPr sz="2400" dirty="0">
                <a:latin typeface="Arial"/>
                <a:cs typeface="Arial"/>
              </a:rPr>
              <a:t>kata </a:t>
            </a:r>
            <a:r>
              <a:rPr sz="2400" spc="-5" dirty="0">
                <a:latin typeface="Arial"/>
                <a:cs typeface="Arial"/>
              </a:rPr>
              <a:t>batching </a:t>
            </a:r>
            <a:r>
              <a:rPr sz="2400" spc="-5" dirty="0" err="1">
                <a:latin typeface="Arial"/>
                <a:cs typeface="Arial"/>
              </a:rPr>
              <a:t>atau</a:t>
            </a:r>
            <a:r>
              <a:rPr sz="2400" spc="-5" dirty="0">
                <a:latin typeface="Arial"/>
                <a:cs typeface="Arial"/>
              </a:rPr>
              <a:t>  </a:t>
            </a:r>
            <a:r>
              <a:rPr sz="2400" spc="-5" dirty="0" err="1" smtClean="0">
                <a:latin typeface="Arial"/>
                <a:cs typeface="Arial"/>
              </a:rPr>
              <a:t>pengelompokkan</a:t>
            </a:r>
            <a:r>
              <a:rPr sz="2400" spc="-5" dirty="0" smtClean="0">
                <a:latin typeface="Arial"/>
                <a:cs typeface="Arial"/>
              </a:rPr>
              <a:t>. </a:t>
            </a:r>
            <a:r>
              <a:rPr sz="2400" dirty="0" err="1" smtClean="0">
                <a:latin typeface="Arial"/>
                <a:cs typeface="Arial"/>
              </a:rPr>
              <a:t>Misalnya</a:t>
            </a:r>
            <a:r>
              <a:rPr sz="2400" dirty="0" smtClean="0">
                <a:latin typeface="Arial"/>
                <a:cs typeface="Arial"/>
              </a:rPr>
              <a:t> </a:t>
            </a:r>
            <a:r>
              <a:rPr sz="2400" dirty="0" err="1" smtClean="0">
                <a:latin typeface="Arial"/>
                <a:cs typeface="Arial"/>
              </a:rPr>
              <a:t>permintaan</a:t>
            </a:r>
            <a:r>
              <a:rPr sz="2400" dirty="0">
                <a:latin typeface="Arial"/>
                <a:cs typeface="Arial"/>
              </a:rPr>
              <a:t>, </a:t>
            </a:r>
            <a:r>
              <a:rPr sz="2400" spc="-5" dirty="0">
                <a:latin typeface="Arial"/>
                <a:cs typeface="Arial"/>
              </a:rPr>
              <a:t>pembayaran, </a:t>
            </a:r>
            <a:r>
              <a:rPr sz="2400" spc="-5" dirty="0" err="1" smtClean="0">
                <a:latin typeface="Arial"/>
                <a:cs typeface="Arial"/>
              </a:rPr>
              <a:t>dan</a:t>
            </a:r>
            <a:r>
              <a:rPr sz="2400" spc="-5" dirty="0" smtClean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penjadwalan </a:t>
            </a:r>
            <a:r>
              <a:rPr sz="2400" spc="-5" dirty="0">
                <a:latin typeface="Arial"/>
                <a:cs typeface="Arial"/>
              </a:rPr>
              <a:t>(timesheet), </a:t>
            </a:r>
            <a:r>
              <a:rPr sz="2400" dirty="0">
                <a:latin typeface="Arial"/>
                <a:cs typeface="Arial"/>
              </a:rPr>
              <a:t>diakumulasi dalam </a:t>
            </a:r>
            <a:r>
              <a:rPr sz="2400" dirty="0" err="1">
                <a:latin typeface="Arial"/>
                <a:cs typeface="Arial"/>
              </a:rPr>
              <a:t>suatu</a:t>
            </a:r>
            <a:r>
              <a:rPr sz="2400" dirty="0">
                <a:latin typeface="Arial"/>
                <a:cs typeface="Arial"/>
              </a:rPr>
              <a:t> </a:t>
            </a:r>
            <a:r>
              <a:rPr sz="2400" spc="-5" dirty="0" err="1" smtClean="0">
                <a:latin typeface="Arial"/>
                <a:cs typeface="Arial"/>
              </a:rPr>
              <a:t>jangka</a:t>
            </a:r>
            <a:r>
              <a:rPr sz="2400" spc="-5" dirty="0" smtClean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waktu tertentu dan kemudian </a:t>
            </a:r>
            <a:r>
              <a:rPr sz="2400" dirty="0">
                <a:latin typeface="Arial"/>
                <a:cs typeface="Arial"/>
              </a:rPr>
              <a:t>diproses </a:t>
            </a:r>
            <a:r>
              <a:rPr sz="2400" spc="-5" dirty="0">
                <a:latin typeface="Arial"/>
                <a:cs typeface="Arial"/>
              </a:rPr>
              <a:t>dengan </a:t>
            </a:r>
            <a:r>
              <a:rPr sz="2400" dirty="0">
                <a:latin typeface="Arial"/>
                <a:cs typeface="Arial"/>
              </a:rPr>
              <a:t>menggunakan  </a:t>
            </a:r>
            <a:r>
              <a:rPr sz="2400" spc="-5" dirty="0">
                <a:latin typeface="Arial"/>
                <a:cs typeface="Arial"/>
              </a:rPr>
              <a:t>komputer.</a:t>
            </a:r>
            <a:r>
              <a:rPr sz="2400" spc="-5" dirty="0">
                <a:solidFill>
                  <a:srgbClr val="009999"/>
                </a:solidFill>
                <a:latin typeface="Arial"/>
                <a:cs typeface="Arial"/>
              </a:rPr>
              <a:t> </a:t>
            </a:r>
            <a:r>
              <a:rPr sz="2400" b="1" i="1" u="heavy" spc="-5" dirty="0">
                <a:solidFill>
                  <a:srgbClr val="009999"/>
                </a:solidFill>
                <a:uFill>
                  <a:solidFill>
                    <a:srgbClr val="009999"/>
                  </a:solidFill>
                </a:uFill>
                <a:latin typeface="Arial"/>
                <a:cs typeface="Arial"/>
              </a:rPr>
              <a:t>Biaya yang diperlukan untuk proses batch  processing </a:t>
            </a:r>
            <a:r>
              <a:rPr sz="2400" b="1" i="1" u="heavy" spc="-10" dirty="0">
                <a:solidFill>
                  <a:srgbClr val="009999"/>
                </a:solidFill>
                <a:uFill>
                  <a:solidFill>
                    <a:srgbClr val="009999"/>
                  </a:solidFill>
                </a:uFill>
                <a:latin typeface="Arial"/>
                <a:cs typeface="Arial"/>
              </a:rPr>
              <a:t>ini</a:t>
            </a:r>
            <a:r>
              <a:rPr sz="2400" b="1" i="1" u="heavy" spc="-5" dirty="0">
                <a:solidFill>
                  <a:srgbClr val="009999"/>
                </a:solidFill>
                <a:uFill>
                  <a:solidFill>
                    <a:srgbClr val="009999"/>
                  </a:solidFill>
                </a:uFill>
                <a:latin typeface="Arial"/>
                <a:cs typeface="Arial"/>
              </a:rPr>
              <a:t> riil</a:t>
            </a:r>
            <a:r>
              <a:rPr sz="2400" spc="-5" dirty="0">
                <a:latin typeface="Arial"/>
                <a:cs typeface="Arial"/>
              </a:rPr>
              <a:t>.</a:t>
            </a:r>
            <a:endParaRPr sz="2400" dirty="0">
              <a:latin typeface="Arial"/>
              <a:cs typeface="Arial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535641"/>
            <a:ext cx="1182607" cy="156515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057400" y="535641"/>
            <a:ext cx="7467600" cy="685575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535641"/>
            <a:ext cx="1182607" cy="156515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863723" y="758508"/>
            <a:ext cx="5712460" cy="696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sz="4400" b="1" dirty="0">
                <a:solidFill>
                  <a:srgbClr val="009999"/>
                </a:solidFill>
                <a:latin typeface="Arial"/>
                <a:cs typeface="Arial"/>
              </a:rPr>
              <a:t>Time Sharing</a:t>
            </a:r>
            <a:r>
              <a:rPr sz="4400" b="1" spc="-80" dirty="0">
                <a:solidFill>
                  <a:srgbClr val="009999"/>
                </a:solidFill>
                <a:latin typeface="Arial"/>
                <a:cs typeface="Arial"/>
              </a:rPr>
              <a:t> </a:t>
            </a:r>
            <a:r>
              <a:rPr sz="4400" b="1" dirty="0">
                <a:solidFill>
                  <a:srgbClr val="009999"/>
                </a:solidFill>
                <a:latin typeface="Arial"/>
                <a:cs typeface="Arial"/>
              </a:rPr>
              <a:t>System</a:t>
            </a:r>
            <a:endParaRPr sz="4400" dirty="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2889758" y="1455103"/>
            <a:ext cx="5686425" cy="0"/>
          </a:xfrm>
          <a:custGeom>
            <a:avLst/>
            <a:gdLst/>
            <a:ahLst/>
            <a:cxnLst/>
            <a:rect l="l" t="t" r="r" b="b"/>
            <a:pathLst>
              <a:path w="5686425">
                <a:moveTo>
                  <a:pt x="0" y="0"/>
                </a:moveTo>
                <a:lnTo>
                  <a:pt x="5686044" y="0"/>
                </a:lnTo>
              </a:path>
            </a:pathLst>
          </a:custGeom>
          <a:ln w="57912">
            <a:solidFill>
              <a:srgbClr val="00999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2185733" y="1828800"/>
            <a:ext cx="7094474" cy="5544466"/>
          </a:xfrm>
          <a:prstGeom prst="rect">
            <a:avLst/>
          </a:prstGeom>
        </p:spPr>
        <p:txBody>
          <a:bodyPr vert="horz" wrap="square" lIns="0" tIns="55244" rIns="0" bIns="0" rtlCol="0">
            <a:spAutoFit/>
          </a:bodyPr>
          <a:lstStyle/>
          <a:p>
            <a:pPr marL="355600" marR="166370" indent="-342900" algn="just">
              <a:spcBef>
                <a:spcPts val="434"/>
              </a:spcBef>
              <a:buChar char="•"/>
              <a:tabLst>
                <a:tab pos="354965" algn="l"/>
                <a:tab pos="355600" algn="l"/>
              </a:tabLst>
            </a:pPr>
            <a:r>
              <a:rPr sz="2500" spc="-5" dirty="0">
                <a:latin typeface="Arial"/>
                <a:cs typeface="Arial"/>
              </a:rPr>
              <a:t>Time </a:t>
            </a:r>
            <a:r>
              <a:rPr sz="2500" dirty="0">
                <a:latin typeface="Arial"/>
                <a:cs typeface="Arial"/>
              </a:rPr>
              <a:t>sharing system </a:t>
            </a:r>
            <a:r>
              <a:rPr sz="2500" spc="-5" dirty="0">
                <a:latin typeface="Arial"/>
                <a:cs typeface="Arial"/>
              </a:rPr>
              <a:t>adalah suatu </a:t>
            </a:r>
            <a:r>
              <a:rPr sz="2500" spc="-5" dirty="0" err="1">
                <a:latin typeface="Arial"/>
                <a:cs typeface="Arial"/>
              </a:rPr>
              <a:t>teknik</a:t>
            </a:r>
            <a:r>
              <a:rPr sz="2500" spc="-5" dirty="0">
                <a:latin typeface="Arial"/>
                <a:cs typeface="Arial"/>
              </a:rPr>
              <a:t> </a:t>
            </a:r>
            <a:r>
              <a:rPr sz="2500" spc="-5" dirty="0" err="1" smtClean="0">
                <a:latin typeface="Arial"/>
                <a:cs typeface="Arial"/>
              </a:rPr>
              <a:t>penggunaan</a:t>
            </a:r>
            <a:r>
              <a:rPr sz="2500" spc="-5" dirty="0" smtClean="0">
                <a:latin typeface="Arial"/>
                <a:cs typeface="Arial"/>
              </a:rPr>
              <a:t> </a:t>
            </a:r>
            <a:r>
              <a:rPr sz="2500" spc="-5" dirty="0">
                <a:latin typeface="Arial"/>
                <a:cs typeface="Arial"/>
              </a:rPr>
              <a:t>online </a:t>
            </a:r>
            <a:r>
              <a:rPr sz="2500" dirty="0">
                <a:latin typeface="Arial"/>
                <a:cs typeface="Arial"/>
              </a:rPr>
              <a:t>system </a:t>
            </a:r>
            <a:r>
              <a:rPr sz="2500" spc="-5" dirty="0">
                <a:latin typeface="Arial"/>
                <a:cs typeface="Arial"/>
              </a:rPr>
              <a:t>oleh beberapa pemakai </a:t>
            </a:r>
            <a:r>
              <a:rPr sz="2500" spc="-5" dirty="0" err="1">
                <a:latin typeface="Arial"/>
                <a:cs typeface="Arial"/>
              </a:rPr>
              <a:t>secara</a:t>
            </a:r>
            <a:r>
              <a:rPr sz="2500" spc="-5" dirty="0">
                <a:latin typeface="Arial"/>
                <a:cs typeface="Arial"/>
              </a:rPr>
              <a:t> </a:t>
            </a:r>
            <a:r>
              <a:rPr sz="2500" spc="-5" dirty="0" err="1" smtClean="0">
                <a:latin typeface="Arial"/>
                <a:cs typeface="Arial"/>
              </a:rPr>
              <a:t>bergantian</a:t>
            </a:r>
            <a:r>
              <a:rPr sz="2500" spc="-5" dirty="0" smtClean="0">
                <a:latin typeface="Arial"/>
                <a:cs typeface="Arial"/>
              </a:rPr>
              <a:t> </a:t>
            </a:r>
            <a:r>
              <a:rPr sz="2500" spc="-5" dirty="0">
                <a:latin typeface="Arial"/>
                <a:cs typeface="Arial"/>
              </a:rPr>
              <a:t>menurut </a:t>
            </a:r>
            <a:r>
              <a:rPr sz="2500" dirty="0">
                <a:latin typeface="Arial"/>
                <a:cs typeface="Arial"/>
              </a:rPr>
              <a:t>waktu yang </a:t>
            </a:r>
            <a:r>
              <a:rPr sz="2500" spc="-5" dirty="0">
                <a:latin typeface="Arial"/>
                <a:cs typeface="Arial"/>
              </a:rPr>
              <a:t>diperlukan</a:t>
            </a:r>
            <a:r>
              <a:rPr sz="2500" spc="-10" dirty="0">
                <a:latin typeface="Arial"/>
                <a:cs typeface="Arial"/>
              </a:rPr>
              <a:t> </a:t>
            </a:r>
            <a:r>
              <a:rPr sz="2500" spc="-5" dirty="0">
                <a:latin typeface="Arial"/>
                <a:cs typeface="Arial"/>
              </a:rPr>
              <a:t>pemakai.</a:t>
            </a:r>
            <a:endParaRPr sz="2500" dirty="0">
              <a:latin typeface="Arial"/>
              <a:cs typeface="Arial"/>
            </a:endParaRPr>
          </a:p>
          <a:p>
            <a:pPr marL="355600" marR="5080" indent="-342900" algn="just">
              <a:spcBef>
                <a:spcPts val="1920"/>
              </a:spcBef>
              <a:buChar char="•"/>
              <a:tabLst>
                <a:tab pos="354965" algn="l"/>
                <a:tab pos="355600" algn="l"/>
              </a:tabLst>
            </a:pPr>
            <a:r>
              <a:rPr sz="2500" spc="-5" dirty="0">
                <a:latin typeface="Arial"/>
                <a:cs typeface="Arial"/>
              </a:rPr>
              <a:t>Disebabkan waktu perkembangan proses CPU </a:t>
            </a:r>
            <a:r>
              <a:rPr sz="2500" spc="-5" dirty="0" err="1" smtClean="0">
                <a:latin typeface="Arial"/>
                <a:cs typeface="Arial"/>
              </a:rPr>
              <a:t>semakin</a:t>
            </a:r>
            <a:r>
              <a:rPr sz="2500" spc="-5" dirty="0" smtClean="0">
                <a:latin typeface="Arial"/>
                <a:cs typeface="Arial"/>
              </a:rPr>
              <a:t> </a:t>
            </a:r>
            <a:r>
              <a:rPr sz="2500" dirty="0">
                <a:latin typeface="Arial"/>
                <a:cs typeface="Arial"/>
              </a:rPr>
              <a:t>cepat, maka </a:t>
            </a:r>
            <a:r>
              <a:rPr sz="2500" spc="-5" dirty="0">
                <a:latin typeface="Arial"/>
                <a:cs typeface="Arial"/>
              </a:rPr>
              <a:t>kecepatan dari CPU </a:t>
            </a:r>
            <a:r>
              <a:rPr sz="2500" dirty="0">
                <a:latin typeface="Arial"/>
                <a:cs typeface="Arial"/>
              </a:rPr>
              <a:t>dapat </a:t>
            </a:r>
            <a:r>
              <a:rPr sz="2500" spc="-5" dirty="0" err="1">
                <a:latin typeface="Arial"/>
                <a:cs typeface="Arial"/>
              </a:rPr>
              <a:t>digunakan</a:t>
            </a:r>
            <a:r>
              <a:rPr sz="2500" spc="-5" dirty="0">
                <a:latin typeface="Arial"/>
                <a:cs typeface="Arial"/>
              </a:rPr>
              <a:t> </a:t>
            </a:r>
            <a:r>
              <a:rPr sz="2500" spc="-5" dirty="0" err="1" smtClean="0">
                <a:latin typeface="Arial"/>
                <a:cs typeface="Arial"/>
              </a:rPr>
              <a:t>secara</a:t>
            </a:r>
            <a:r>
              <a:rPr sz="2500" spc="-5" dirty="0" smtClean="0">
                <a:latin typeface="Arial"/>
                <a:cs typeface="Arial"/>
              </a:rPr>
              <a:t> </a:t>
            </a:r>
            <a:r>
              <a:rPr sz="2500" spc="-5" dirty="0">
                <a:latin typeface="Arial"/>
                <a:cs typeface="Arial"/>
              </a:rPr>
              <a:t>efisien dengan melayani beberapa alat I/O </a:t>
            </a:r>
            <a:r>
              <a:rPr sz="2500" spc="-5" dirty="0" err="1" smtClean="0">
                <a:latin typeface="Arial"/>
                <a:cs typeface="Arial"/>
              </a:rPr>
              <a:t>secara</a:t>
            </a:r>
            <a:r>
              <a:rPr sz="2500" spc="-5" dirty="0" smtClean="0">
                <a:latin typeface="Arial"/>
                <a:cs typeface="Arial"/>
              </a:rPr>
              <a:t> </a:t>
            </a:r>
            <a:r>
              <a:rPr sz="2500" spc="-5" dirty="0">
                <a:latin typeface="Arial"/>
                <a:cs typeface="Arial"/>
              </a:rPr>
              <a:t>bergantian.</a:t>
            </a:r>
            <a:endParaRPr sz="2500" dirty="0">
              <a:latin typeface="Arial"/>
              <a:cs typeface="Arial"/>
            </a:endParaRPr>
          </a:p>
          <a:p>
            <a:pPr marL="355600" marR="8255" indent="-342900" algn="just">
              <a:spcBef>
                <a:spcPts val="1905"/>
              </a:spcBef>
              <a:buChar char="•"/>
              <a:tabLst>
                <a:tab pos="354965" algn="l"/>
                <a:tab pos="355600" algn="l"/>
              </a:tabLst>
            </a:pPr>
            <a:r>
              <a:rPr sz="2500" spc="-5" dirty="0">
                <a:latin typeface="Arial"/>
                <a:cs typeface="Arial"/>
              </a:rPr>
              <a:t>Proses TSS mulai nampak perpaduan </a:t>
            </a:r>
            <a:r>
              <a:rPr sz="2500" spc="-5" dirty="0" err="1">
                <a:latin typeface="Arial"/>
                <a:cs typeface="Arial"/>
              </a:rPr>
              <a:t>teknologi</a:t>
            </a:r>
            <a:r>
              <a:rPr sz="2500" spc="-5" dirty="0">
                <a:latin typeface="Arial"/>
                <a:cs typeface="Arial"/>
              </a:rPr>
              <a:t> </a:t>
            </a:r>
            <a:r>
              <a:rPr sz="2500" spc="-5" dirty="0" err="1" smtClean="0">
                <a:latin typeface="Arial"/>
                <a:cs typeface="Arial"/>
              </a:rPr>
              <a:t>komputer</a:t>
            </a:r>
            <a:r>
              <a:rPr sz="2500" spc="-5" dirty="0" smtClean="0">
                <a:latin typeface="Arial"/>
                <a:cs typeface="Arial"/>
              </a:rPr>
              <a:t> </a:t>
            </a:r>
            <a:r>
              <a:rPr sz="2500" dirty="0">
                <a:latin typeface="Arial"/>
                <a:cs typeface="Arial"/>
              </a:rPr>
              <a:t>dan </a:t>
            </a:r>
            <a:r>
              <a:rPr sz="2500" spc="-10" dirty="0">
                <a:latin typeface="Arial"/>
                <a:cs typeface="Arial"/>
              </a:rPr>
              <a:t>teknologi </a:t>
            </a:r>
            <a:r>
              <a:rPr sz="2500" spc="-5" dirty="0">
                <a:latin typeface="Arial"/>
                <a:cs typeface="Arial"/>
              </a:rPr>
              <a:t>telekomunikasi </a:t>
            </a:r>
            <a:r>
              <a:rPr sz="2500" dirty="0">
                <a:latin typeface="Arial"/>
                <a:cs typeface="Arial"/>
              </a:rPr>
              <a:t>yang </a:t>
            </a:r>
            <a:r>
              <a:rPr sz="2500" spc="-5" dirty="0">
                <a:latin typeface="Arial"/>
                <a:cs typeface="Arial"/>
              </a:rPr>
              <a:t>pada </a:t>
            </a:r>
            <a:r>
              <a:rPr sz="2500" spc="-5" dirty="0" err="1">
                <a:latin typeface="Arial"/>
                <a:cs typeface="Arial"/>
              </a:rPr>
              <a:t>awalnya</a:t>
            </a:r>
            <a:r>
              <a:rPr sz="2500" spc="-5" dirty="0">
                <a:latin typeface="Arial"/>
                <a:cs typeface="Arial"/>
              </a:rPr>
              <a:t> </a:t>
            </a:r>
            <a:r>
              <a:rPr sz="2500" spc="-5" dirty="0" err="1" smtClean="0">
                <a:latin typeface="Arial"/>
                <a:cs typeface="Arial"/>
              </a:rPr>
              <a:t>berkembang</a:t>
            </a:r>
            <a:r>
              <a:rPr sz="2500" spc="-5" dirty="0" smtClean="0">
                <a:latin typeface="Arial"/>
                <a:cs typeface="Arial"/>
              </a:rPr>
              <a:t> </a:t>
            </a:r>
            <a:r>
              <a:rPr sz="2500" spc="-5" dirty="0" err="1" smtClean="0">
                <a:latin typeface="Arial"/>
                <a:cs typeface="Arial"/>
              </a:rPr>
              <a:t>sendiri-sendiri</a:t>
            </a:r>
            <a:r>
              <a:rPr sz="2500" spc="-5" dirty="0">
                <a:latin typeface="Arial"/>
                <a:cs typeface="Arial"/>
              </a:rPr>
              <a:t>. Pada sistem TSS beberapa  terminal terhubung secara seri </a:t>
            </a:r>
            <a:r>
              <a:rPr sz="2500" dirty="0">
                <a:latin typeface="Arial"/>
                <a:cs typeface="Arial"/>
              </a:rPr>
              <a:t>ke </a:t>
            </a:r>
            <a:r>
              <a:rPr sz="2500" spc="-5" dirty="0">
                <a:latin typeface="Arial"/>
                <a:cs typeface="Arial"/>
              </a:rPr>
              <a:t>sebuah </a:t>
            </a:r>
            <a:r>
              <a:rPr sz="2500" i="1" spc="-5" dirty="0">
                <a:latin typeface="Arial"/>
                <a:cs typeface="Arial"/>
              </a:rPr>
              <a:t>host</a:t>
            </a:r>
            <a:r>
              <a:rPr sz="2500" i="1" spc="105" dirty="0">
                <a:latin typeface="Arial"/>
                <a:cs typeface="Arial"/>
              </a:rPr>
              <a:t> </a:t>
            </a:r>
            <a:r>
              <a:rPr sz="2500" spc="-5" dirty="0">
                <a:latin typeface="Arial"/>
                <a:cs typeface="Arial"/>
              </a:rPr>
              <a:t>computer.</a:t>
            </a:r>
            <a:endParaRPr sz="2500" dirty="0">
              <a:latin typeface="Arial"/>
              <a:cs typeface="Arial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535641"/>
            <a:ext cx="1182607" cy="156515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1752600" y="535641"/>
            <a:ext cx="8153400" cy="7236759"/>
            <a:chOff x="737616" y="685800"/>
            <a:chExt cx="8634984" cy="5943600"/>
          </a:xfrm>
        </p:grpSpPr>
        <p:sp>
          <p:nvSpPr>
            <p:cNvPr id="2" name="object 2"/>
            <p:cNvSpPr/>
            <p:nvPr/>
          </p:nvSpPr>
          <p:spPr>
            <a:xfrm>
              <a:off x="737616" y="685800"/>
              <a:ext cx="4215384" cy="5777732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" name="object 3"/>
            <p:cNvSpPr/>
            <p:nvPr/>
          </p:nvSpPr>
          <p:spPr>
            <a:xfrm>
              <a:off x="5257800" y="762000"/>
              <a:ext cx="4114800" cy="58674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535641"/>
            <a:ext cx="1182607" cy="156515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343400" y="3505200"/>
            <a:ext cx="4639056" cy="316687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535641"/>
            <a:ext cx="1182607" cy="156515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514600" y="3505200"/>
            <a:ext cx="6599173" cy="3485570"/>
          </a:xfrm>
          <a:prstGeom prst="rect">
            <a:avLst/>
          </a:prstGeom>
        </p:spPr>
        <p:txBody>
          <a:bodyPr vert="horz" wrap="square" lIns="0" tIns="83820" rIns="0" bIns="0" rtlCol="0">
            <a:spAutoFit/>
          </a:bodyPr>
          <a:lstStyle/>
          <a:p>
            <a:pPr marL="622300" marR="184150" indent="-609600" algn="just">
              <a:spcBef>
                <a:spcPts val="660"/>
              </a:spcBef>
              <a:buAutoNum type="arabicPeriod"/>
              <a:tabLst>
                <a:tab pos="621665" algn="l"/>
                <a:tab pos="622300" algn="l"/>
              </a:tabLst>
            </a:pPr>
            <a:r>
              <a:rPr sz="2400" spc="-5" dirty="0">
                <a:latin typeface="Arial"/>
                <a:cs typeface="Arial"/>
              </a:rPr>
              <a:t>Siapkan </a:t>
            </a:r>
            <a:r>
              <a:rPr sz="2400" dirty="0">
                <a:latin typeface="Arial"/>
                <a:cs typeface="Arial"/>
              </a:rPr>
              <a:t>selembar </a:t>
            </a:r>
            <a:r>
              <a:rPr sz="2400" spc="-5" dirty="0">
                <a:latin typeface="Arial"/>
                <a:cs typeface="Arial"/>
              </a:rPr>
              <a:t>kertas dan ballpoint diatas </a:t>
            </a:r>
            <a:r>
              <a:rPr sz="2400" dirty="0">
                <a:latin typeface="Arial"/>
                <a:cs typeface="Arial"/>
              </a:rPr>
              <a:t>meja </a:t>
            </a:r>
            <a:r>
              <a:rPr sz="2400" spc="-5" dirty="0">
                <a:latin typeface="Arial"/>
                <a:cs typeface="Arial"/>
              </a:rPr>
              <a:t>kursi  Anda.</a:t>
            </a:r>
            <a:endParaRPr sz="2400" dirty="0">
              <a:latin typeface="Arial"/>
              <a:cs typeface="Arial"/>
            </a:endParaRPr>
          </a:p>
          <a:p>
            <a:pPr marL="622300" marR="5080" indent="-609600" algn="just">
              <a:spcBef>
                <a:spcPts val="590"/>
              </a:spcBef>
              <a:buAutoNum type="arabicPeriod"/>
              <a:tabLst>
                <a:tab pos="621665" algn="l"/>
                <a:tab pos="622300" algn="l"/>
              </a:tabLst>
            </a:pPr>
            <a:r>
              <a:rPr sz="2400" spc="-5" dirty="0">
                <a:latin typeface="Arial"/>
                <a:cs typeface="Arial"/>
              </a:rPr>
              <a:t>Simpan </a:t>
            </a:r>
            <a:r>
              <a:rPr sz="2400" dirty="0">
                <a:latin typeface="Arial"/>
                <a:cs typeface="Arial"/>
              </a:rPr>
              <a:t>tas, </a:t>
            </a:r>
            <a:r>
              <a:rPr sz="2400" spc="-5" dirty="0">
                <a:latin typeface="Arial"/>
                <a:cs typeface="Arial"/>
              </a:rPr>
              <a:t>hp, laptop, tablet, kamera, alat </a:t>
            </a:r>
            <a:r>
              <a:rPr sz="2400" dirty="0">
                <a:latin typeface="Arial"/>
                <a:cs typeface="Arial"/>
              </a:rPr>
              <a:t>kosmetik (</a:t>
            </a:r>
            <a:r>
              <a:rPr sz="2400" i="1" dirty="0">
                <a:latin typeface="Arial"/>
                <a:cs typeface="Arial"/>
              </a:rPr>
              <a:t>jika  </a:t>
            </a:r>
            <a:r>
              <a:rPr sz="2400" i="1" spc="-5" dirty="0">
                <a:latin typeface="Arial"/>
                <a:cs typeface="Arial"/>
              </a:rPr>
              <a:t>ada</a:t>
            </a:r>
            <a:r>
              <a:rPr sz="2400" spc="-5" dirty="0">
                <a:latin typeface="Arial"/>
                <a:cs typeface="Arial"/>
              </a:rPr>
              <a:t>) </a:t>
            </a:r>
            <a:r>
              <a:rPr sz="2400" dirty="0">
                <a:latin typeface="Arial"/>
                <a:cs typeface="Arial"/>
              </a:rPr>
              <a:t>dan </a:t>
            </a:r>
            <a:r>
              <a:rPr sz="2400" spc="-5" dirty="0">
                <a:latin typeface="Arial"/>
                <a:cs typeface="Arial"/>
              </a:rPr>
              <a:t>peralatan tempur </a:t>
            </a:r>
            <a:r>
              <a:rPr sz="2400" spc="-5" dirty="0" err="1">
                <a:latin typeface="Arial"/>
                <a:cs typeface="Arial"/>
              </a:rPr>
              <a:t>lainnya</a:t>
            </a:r>
            <a:r>
              <a:rPr sz="2400" spc="-5" dirty="0">
                <a:latin typeface="Arial"/>
                <a:cs typeface="Arial"/>
              </a:rPr>
              <a:t> </a:t>
            </a:r>
            <a:r>
              <a:rPr sz="2400" spc="-5" dirty="0" err="1" smtClean="0">
                <a:latin typeface="Arial"/>
                <a:cs typeface="Arial"/>
              </a:rPr>
              <a:t>pada</a:t>
            </a:r>
            <a:r>
              <a:rPr sz="2400" spc="-5" dirty="0" smtClean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tempatnya..karena saat ini </a:t>
            </a:r>
            <a:r>
              <a:rPr sz="2400" dirty="0">
                <a:latin typeface="Arial"/>
                <a:cs typeface="Arial"/>
              </a:rPr>
              <a:t>kita </a:t>
            </a:r>
            <a:r>
              <a:rPr sz="2400" spc="-5" dirty="0">
                <a:latin typeface="Arial"/>
                <a:cs typeface="Arial"/>
              </a:rPr>
              <a:t>hanya </a:t>
            </a:r>
            <a:r>
              <a:rPr sz="2400" dirty="0">
                <a:latin typeface="Arial"/>
                <a:cs typeface="Arial"/>
              </a:rPr>
              <a:t>butuh kertas </a:t>
            </a:r>
            <a:r>
              <a:rPr sz="2400" spc="-5" dirty="0">
                <a:latin typeface="Arial"/>
                <a:cs typeface="Arial"/>
              </a:rPr>
              <a:t>dan  ballpoint </a:t>
            </a:r>
            <a:r>
              <a:rPr sz="2400" dirty="0">
                <a:latin typeface="Arial"/>
                <a:cs typeface="Arial"/>
              </a:rPr>
              <a:t>saja serta </a:t>
            </a:r>
            <a:r>
              <a:rPr sz="2400" spc="-5" dirty="0">
                <a:latin typeface="Arial"/>
                <a:cs typeface="Arial"/>
              </a:rPr>
              <a:t>pengetahuan Anda </a:t>
            </a:r>
            <a:r>
              <a:rPr sz="2400" spc="-5" dirty="0" err="1">
                <a:latin typeface="Arial"/>
                <a:cs typeface="Arial"/>
              </a:rPr>
              <a:t>untuk</a:t>
            </a:r>
            <a:r>
              <a:rPr sz="2400" spc="-5" dirty="0">
                <a:latin typeface="Arial"/>
                <a:cs typeface="Arial"/>
              </a:rPr>
              <a:t> </a:t>
            </a:r>
            <a:r>
              <a:rPr sz="2400" spc="-5" dirty="0" err="1" smtClean="0">
                <a:latin typeface="Arial"/>
                <a:cs typeface="Arial"/>
              </a:rPr>
              <a:t>menjawab</a:t>
            </a:r>
            <a:r>
              <a:rPr sz="2400" spc="-5" dirty="0" smtClean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soal</a:t>
            </a:r>
            <a:r>
              <a:rPr sz="2400" spc="-1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tentunya.</a:t>
            </a:r>
            <a:endParaRPr sz="2400" dirty="0">
              <a:latin typeface="Arial"/>
              <a:cs typeface="Arial"/>
            </a:endParaRPr>
          </a:p>
          <a:p>
            <a:pPr marL="622300" indent="-609600" algn="just">
              <a:buAutoNum type="arabicPeriod"/>
              <a:tabLst>
                <a:tab pos="621665" algn="l"/>
                <a:tab pos="622300" algn="l"/>
              </a:tabLst>
            </a:pPr>
            <a:r>
              <a:rPr sz="2400" spc="-5" dirty="0">
                <a:latin typeface="Arial"/>
                <a:cs typeface="Arial"/>
              </a:rPr>
              <a:t>Selamat ber-Quis</a:t>
            </a:r>
            <a:r>
              <a:rPr sz="2400" spc="1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ria..!!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2514600" y="672083"/>
            <a:ext cx="6801612" cy="252831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535641"/>
            <a:ext cx="1182607" cy="156515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742787" y="815278"/>
            <a:ext cx="4226975" cy="696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400" b="1" dirty="0">
                <a:latin typeface="Arial"/>
                <a:cs typeface="Arial"/>
              </a:rPr>
              <a:t>Its Time to</a:t>
            </a:r>
            <a:r>
              <a:rPr sz="4400" b="1" spc="-100" dirty="0">
                <a:latin typeface="Arial"/>
                <a:cs typeface="Arial"/>
              </a:rPr>
              <a:t> </a:t>
            </a:r>
            <a:r>
              <a:rPr sz="4400" b="1" dirty="0">
                <a:latin typeface="Arial"/>
                <a:cs typeface="Arial"/>
              </a:rPr>
              <a:t>Quiz</a:t>
            </a:r>
            <a:endParaRPr sz="4400" dirty="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362198" y="1600200"/>
            <a:ext cx="6988155" cy="6006773"/>
          </a:xfrm>
          <a:prstGeom prst="rect">
            <a:avLst/>
          </a:prstGeom>
        </p:spPr>
        <p:txBody>
          <a:bodyPr vert="horz" wrap="square" lIns="0" tIns="134620" rIns="0" bIns="0" rtlCol="0">
            <a:spAutoFit/>
          </a:bodyPr>
          <a:lstStyle/>
          <a:p>
            <a:pPr marL="622300" indent="-609600" algn="just">
              <a:lnSpc>
                <a:spcPct val="100000"/>
              </a:lnSpc>
              <a:spcBef>
                <a:spcPts val="1060"/>
              </a:spcBef>
              <a:buAutoNum type="arabicPeriod"/>
              <a:tabLst>
                <a:tab pos="621665" algn="l"/>
                <a:tab pos="622300" algn="l"/>
              </a:tabLst>
            </a:pPr>
            <a:r>
              <a:rPr sz="2000" spc="-5" dirty="0">
                <a:latin typeface="Arial"/>
                <a:cs typeface="Arial"/>
              </a:rPr>
              <a:t>Jelaskan tentang terminologi Interaksi Manusia </a:t>
            </a:r>
            <a:r>
              <a:rPr sz="2000" dirty="0">
                <a:latin typeface="Arial"/>
                <a:cs typeface="Arial"/>
              </a:rPr>
              <a:t>dan</a:t>
            </a:r>
            <a:r>
              <a:rPr sz="2000" spc="-20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Komputer?</a:t>
            </a:r>
            <a:endParaRPr sz="2000" dirty="0">
              <a:latin typeface="Arial"/>
              <a:cs typeface="Arial"/>
            </a:endParaRPr>
          </a:p>
          <a:p>
            <a:pPr marL="622300" marR="144145" indent="-609600" algn="just">
              <a:lnSpc>
                <a:spcPts val="1930"/>
              </a:lnSpc>
              <a:spcBef>
                <a:spcPts val="1415"/>
              </a:spcBef>
              <a:buAutoNum type="arabicPeriod"/>
              <a:tabLst>
                <a:tab pos="621665" algn="l"/>
                <a:tab pos="622300" algn="l"/>
              </a:tabLst>
            </a:pPr>
            <a:r>
              <a:rPr sz="2000" spc="-5" dirty="0">
                <a:latin typeface="Arial"/>
                <a:cs typeface="Arial"/>
              </a:rPr>
              <a:t>Jelaskan tujuan utama dari </a:t>
            </a:r>
            <a:r>
              <a:rPr sz="2000" dirty="0">
                <a:latin typeface="Arial"/>
                <a:cs typeface="Arial"/>
              </a:rPr>
              <a:t>pemahaman </a:t>
            </a:r>
            <a:r>
              <a:rPr sz="2000" spc="-5" dirty="0">
                <a:latin typeface="Arial"/>
                <a:cs typeface="Arial"/>
              </a:rPr>
              <a:t>aspek-aspek suatu interaksi  </a:t>
            </a:r>
            <a:r>
              <a:rPr sz="2000" dirty="0">
                <a:latin typeface="Arial"/>
                <a:cs typeface="Arial"/>
              </a:rPr>
              <a:t>manusia </a:t>
            </a:r>
            <a:r>
              <a:rPr sz="2000" spc="-5" dirty="0">
                <a:latin typeface="Arial"/>
                <a:cs typeface="Arial"/>
              </a:rPr>
              <a:t>dan</a:t>
            </a:r>
            <a:r>
              <a:rPr sz="2000" spc="-35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komputer.?</a:t>
            </a:r>
            <a:endParaRPr sz="2000" dirty="0">
              <a:latin typeface="Arial"/>
              <a:cs typeface="Arial"/>
            </a:endParaRPr>
          </a:p>
          <a:p>
            <a:pPr marL="622300" marR="34290" indent="-609600" algn="just">
              <a:lnSpc>
                <a:spcPts val="1920"/>
              </a:lnSpc>
              <a:spcBef>
                <a:spcPts val="1440"/>
              </a:spcBef>
              <a:buAutoNum type="arabicPeriod"/>
              <a:tabLst>
                <a:tab pos="621665" algn="l"/>
                <a:tab pos="622300" algn="l"/>
                <a:tab pos="1313815" algn="l"/>
              </a:tabLst>
            </a:pPr>
            <a:r>
              <a:rPr sz="2000" spc="-5" dirty="0">
                <a:latin typeface="Arial"/>
                <a:cs typeface="Arial"/>
              </a:rPr>
              <a:t>Menurut Anda, bagaimana suatu sistem </a:t>
            </a:r>
            <a:r>
              <a:rPr sz="2000" dirty="0">
                <a:latin typeface="Arial"/>
                <a:cs typeface="Arial"/>
              </a:rPr>
              <a:t>dapat </a:t>
            </a:r>
            <a:r>
              <a:rPr sz="2000" spc="-5" dirty="0">
                <a:latin typeface="Arial"/>
                <a:cs typeface="Arial"/>
              </a:rPr>
              <a:t>disebut </a:t>
            </a:r>
            <a:r>
              <a:rPr sz="2000" dirty="0">
                <a:latin typeface="Arial"/>
                <a:cs typeface="Arial"/>
              </a:rPr>
              <a:t>sebagai </a:t>
            </a:r>
            <a:r>
              <a:rPr sz="2000" spc="-5" dirty="0" err="1">
                <a:latin typeface="Arial"/>
                <a:cs typeface="Arial"/>
              </a:rPr>
              <a:t>sistem</a:t>
            </a:r>
            <a:r>
              <a:rPr sz="2000" spc="-5" dirty="0">
                <a:latin typeface="Arial"/>
                <a:cs typeface="Arial"/>
              </a:rPr>
              <a:t>  </a:t>
            </a:r>
            <a:r>
              <a:rPr sz="2000" dirty="0" smtClean="0">
                <a:latin typeface="Arial"/>
                <a:cs typeface="Arial"/>
              </a:rPr>
              <a:t>yang </a:t>
            </a:r>
            <a:r>
              <a:rPr sz="2000" spc="-5" dirty="0" err="1" smtClean="0">
                <a:latin typeface="Arial"/>
                <a:cs typeface="Arial"/>
              </a:rPr>
              <a:t>interaktif</a:t>
            </a:r>
            <a:r>
              <a:rPr sz="2000" spc="-5" dirty="0">
                <a:latin typeface="Arial"/>
                <a:cs typeface="Arial"/>
              </a:rPr>
              <a:t>?</a:t>
            </a:r>
            <a:endParaRPr sz="2000" dirty="0">
              <a:latin typeface="Arial"/>
              <a:cs typeface="Arial"/>
            </a:endParaRPr>
          </a:p>
          <a:p>
            <a:pPr marL="622300" marR="5080" indent="-609600" algn="just">
              <a:lnSpc>
                <a:spcPts val="1920"/>
              </a:lnSpc>
              <a:spcBef>
                <a:spcPts val="1450"/>
              </a:spcBef>
              <a:buAutoNum type="arabicPeriod"/>
              <a:tabLst>
                <a:tab pos="621665" algn="l"/>
                <a:tab pos="622300" algn="l"/>
              </a:tabLst>
            </a:pPr>
            <a:r>
              <a:rPr sz="2000" dirty="0">
                <a:latin typeface="Arial"/>
                <a:cs typeface="Arial"/>
              </a:rPr>
              <a:t>Sebutkan 1 </a:t>
            </a:r>
            <a:r>
              <a:rPr sz="2000" spc="-5" dirty="0">
                <a:latin typeface="Arial"/>
                <a:cs typeface="Arial"/>
              </a:rPr>
              <a:t>(satu) </a:t>
            </a:r>
            <a:r>
              <a:rPr sz="2000" dirty="0">
                <a:latin typeface="Arial"/>
                <a:cs typeface="Arial"/>
              </a:rPr>
              <a:t>contoh penerapan </a:t>
            </a:r>
            <a:r>
              <a:rPr sz="2000" spc="-5" dirty="0">
                <a:latin typeface="Arial"/>
                <a:cs typeface="Arial"/>
              </a:rPr>
              <a:t>konsep Ergonomis </a:t>
            </a:r>
            <a:r>
              <a:rPr sz="2000" dirty="0">
                <a:latin typeface="Arial"/>
                <a:cs typeface="Arial"/>
              </a:rPr>
              <a:t>pada </a:t>
            </a:r>
            <a:r>
              <a:rPr sz="2000" spc="-5" dirty="0">
                <a:latin typeface="Arial"/>
                <a:cs typeface="Arial"/>
              </a:rPr>
              <a:t>konteks  </a:t>
            </a:r>
            <a:r>
              <a:rPr sz="2000" dirty="0">
                <a:latin typeface="Arial"/>
                <a:cs typeface="Arial"/>
              </a:rPr>
              <a:t>yang </a:t>
            </a:r>
            <a:r>
              <a:rPr sz="2000" spc="-5" dirty="0">
                <a:latin typeface="Arial"/>
                <a:cs typeface="Arial"/>
              </a:rPr>
              <a:t>terkait </a:t>
            </a:r>
            <a:r>
              <a:rPr sz="2000" dirty="0">
                <a:latin typeface="Arial"/>
                <a:cs typeface="Arial"/>
              </a:rPr>
              <a:t>dengan </a:t>
            </a:r>
            <a:r>
              <a:rPr sz="2000" spc="-5" dirty="0">
                <a:latin typeface="Arial"/>
                <a:cs typeface="Arial"/>
              </a:rPr>
              <a:t>pengaturan elemen </a:t>
            </a:r>
            <a:r>
              <a:rPr sz="2000" i="1" spc="-5" dirty="0">
                <a:latin typeface="Arial"/>
                <a:cs typeface="Arial"/>
              </a:rPr>
              <a:t>control </a:t>
            </a:r>
            <a:r>
              <a:rPr sz="2000" i="1" dirty="0">
                <a:latin typeface="Arial"/>
                <a:cs typeface="Arial"/>
              </a:rPr>
              <a:t>&amp; </a:t>
            </a:r>
            <a:r>
              <a:rPr sz="2000" i="1" spc="-5" dirty="0">
                <a:latin typeface="Arial"/>
                <a:cs typeface="Arial"/>
              </a:rPr>
              <a:t>display</a:t>
            </a:r>
            <a:r>
              <a:rPr sz="2000" i="1" spc="-6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?</a:t>
            </a:r>
          </a:p>
          <a:p>
            <a:pPr marL="622300" marR="568325" indent="-609600" algn="just">
              <a:lnSpc>
                <a:spcPct val="80300"/>
              </a:lnSpc>
              <a:spcBef>
                <a:spcPts val="1450"/>
              </a:spcBef>
              <a:buAutoNum type="arabicPeriod"/>
              <a:tabLst>
                <a:tab pos="621665" algn="l"/>
                <a:tab pos="622300" algn="l"/>
              </a:tabLst>
            </a:pPr>
            <a:r>
              <a:rPr sz="2000" dirty="0">
                <a:latin typeface="Arial"/>
                <a:cs typeface="Arial"/>
              </a:rPr>
              <a:t>Sebutkan 3 </a:t>
            </a:r>
            <a:r>
              <a:rPr sz="2000" spc="-5" dirty="0">
                <a:latin typeface="Arial"/>
                <a:cs typeface="Arial"/>
              </a:rPr>
              <a:t>(hal) yang menjadi fokus perhatian </a:t>
            </a:r>
            <a:r>
              <a:rPr sz="2000" spc="-5" dirty="0" err="1">
                <a:latin typeface="Arial"/>
                <a:cs typeface="Arial"/>
              </a:rPr>
              <a:t>utama</a:t>
            </a:r>
            <a:r>
              <a:rPr sz="2000" spc="-5" dirty="0">
                <a:latin typeface="Arial"/>
                <a:cs typeface="Arial"/>
              </a:rPr>
              <a:t> </a:t>
            </a:r>
            <a:r>
              <a:rPr sz="2000" spc="-5" dirty="0" err="1" smtClean="0">
                <a:latin typeface="Arial"/>
                <a:cs typeface="Arial"/>
              </a:rPr>
              <a:t>seorang</a:t>
            </a:r>
            <a:r>
              <a:rPr sz="2000" spc="-5" dirty="0" smtClean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perancang sistem </a:t>
            </a:r>
            <a:r>
              <a:rPr sz="2000" dirty="0">
                <a:latin typeface="Arial"/>
                <a:cs typeface="Arial"/>
              </a:rPr>
              <a:t>ketika akan </a:t>
            </a:r>
            <a:r>
              <a:rPr sz="2000" spc="-5" dirty="0">
                <a:latin typeface="Arial"/>
                <a:cs typeface="Arial"/>
              </a:rPr>
              <a:t>mengimplementasikan menu </a:t>
            </a:r>
            <a:r>
              <a:rPr sz="2000" dirty="0">
                <a:latin typeface="Arial"/>
                <a:cs typeface="Arial"/>
              </a:rPr>
              <a:t>pada  tampilan </a:t>
            </a:r>
            <a:r>
              <a:rPr sz="2000" spc="-5" dirty="0">
                <a:latin typeface="Arial"/>
                <a:cs typeface="Arial"/>
              </a:rPr>
              <a:t>suatu sistem</a:t>
            </a:r>
            <a:r>
              <a:rPr sz="2000" spc="-5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?</a:t>
            </a:r>
          </a:p>
          <a:p>
            <a:pPr marL="622300" marR="1206500" indent="-609600" algn="just">
              <a:lnSpc>
                <a:spcPts val="1930"/>
              </a:lnSpc>
              <a:spcBef>
                <a:spcPts val="1415"/>
              </a:spcBef>
              <a:buAutoNum type="arabicPeriod"/>
              <a:tabLst>
                <a:tab pos="621665" algn="l"/>
                <a:tab pos="622300" algn="l"/>
              </a:tabLst>
            </a:pPr>
            <a:r>
              <a:rPr sz="2000" spc="-5" dirty="0">
                <a:latin typeface="Arial"/>
                <a:cs typeface="Arial"/>
              </a:rPr>
              <a:t>Jelaskan tentang </a:t>
            </a:r>
            <a:r>
              <a:rPr sz="2000" dirty="0">
                <a:latin typeface="Arial"/>
                <a:cs typeface="Arial"/>
              </a:rPr>
              <a:t>model </a:t>
            </a:r>
            <a:r>
              <a:rPr sz="2000" spc="-5" dirty="0">
                <a:latin typeface="Arial"/>
                <a:cs typeface="Arial"/>
              </a:rPr>
              <a:t>mental </a:t>
            </a:r>
            <a:r>
              <a:rPr sz="2000" dirty="0">
                <a:latin typeface="Arial"/>
                <a:cs typeface="Arial"/>
              </a:rPr>
              <a:t>dalam </a:t>
            </a:r>
            <a:r>
              <a:rPr sz="2000" spc="-5" dirty="0">
                <a:latin typeface="Arial"/>
                <a:cs typeface="Arial"/>
              </a:rPr>
              <a:t>IMK </a:t>
            </a:r>
            <a:r>
              <a:rPr sz="2000" spc="-5" dirty="0" err="1">
                <a:latin typeface="Arial"/>
                <a:cs typeface="Arial"/>
              </a:rPr>
              <a:t>serta</a:t>
            </a:r>
            <a:r>
              <a:rPr sz="2000" spc="-5" dirty="0">
                <a:latin typeface="Arial"/>
                <a:cs typeface="Arial"/>
              </a:rPr>
              <a:t> </a:t>
            </a:r>
            <a:r>
              <a:rPr sz="2000" spc="-5" dirty="0" err="1" smtClean="0">
                <a:latin typeface="Arial"/>
                <a:cs typeface="Arial"/>
              </a:rPr>
              <a:t>contohkan</a:t>
            </a:r>
            <a:r>
              <a:rPr sz="2000" spc="-5" dirty="0">
                <a:latin typeface="Arial"/>
                <a:cs typeface="Arial"/>
              </a:rPr>
              <a:t> </a:t>
            </a:r>
            <a:r>
              <a:rPr sz="2000" dirty="0" err="1" smtClean="0">
                <a:latin typeface="Arial"/>
                <a:cs typeface="Arial"/>
              </a:rPr>
              <a:t>pengaruhnya</a:t>
            </a:r>
            <a:r>
              <a:rPr sz="2000" dirty="0" smtClean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dalam </a:t>
            </a:r>
            <a:r>
              <a:rPr sz="2000" spc="-5" dirty="0">
                <a:latin typeface="Arial"/>
                <a:cs typeface="Arial"/>
              </a:rPr>
              <a:t>perancangan interface dan</a:t>
            </a:r>
            <a:r>
              <a:rPr sz="2000" spc="-65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sistem?</a:t>
            </a:r>
            <a:endParaRPr sz="2000" dirty="0">
              <a:latin typeface="Arial"/>
              <a:cs typeface="Arial"/>
            </a:endParaRPr>
          </a:p>
          <a:p>
            <a:pPr marL="622300" marR="270510" indent="-609600" algn="just">
              <a:lnSpc>
                <a:spcPts val="1920"/>
              </a:lnSpc>
              <a:spcBef>
                <a:spcPts val="1440"/>
              </a:spcBef>
              <a:buAutoNum type="arabicPeriod"/>
              <a:tabLst>
                <a:tab pos="621665" algn="l"/>
                <a:tab pos="622300" algn="l"/>
              </a:tabLst>
            </a:pPr>
            <a:r>
              <a:rPr sz="2000" spc="-5" dirty="0">
                <a:latin typeface="Arial"/>
                <a:cs typeface="Arial"/>
              </a:rPr>
              <a:t>Menurut Anda, seperti apa </a:t>
            </a:r>
            <a:r>
              <a:rPr sz="2000" dirty="0">
                <a:latin typeface="Arial"/>
                <a:cs typeface="Arial"/>
              </a:rPr>
              <a:t>Teknologi </a:t>
            </a:r>
            <a:r>
              <a:rPr sz="2000" spc="-5" dirty="0">
                <a:latin typeface="Arial"/>
                <a:cs typeface="Arial"/>
              </a:rPr>
              <a:t>Komputer Masa </a:t>
            </a:r>
            <a:r>
              <a:rPr sz="2000" dirty="0">
                <a:latin typeface="Arial"/>
                <a:cs typeface="Arial"/>
              </a:rPr>
              <a:t>Depan dalam  </a:t>
            </a:r>
            <a:r>
              <a:rPr sz="2000" spc="-5" dirty="0">
                <a:latin typeface="Arial"/>
                <a:cs typeface="Arial"/>
              </a:rPr>
              <a:t>konteks </a:t>
            </a:r>
            <a:r>
              <a:rPr sz="2000" dirty="0">
                <a:latin typeface="Arial"/>
                <a:cs typeface="Arial"/>
              </a:rPr>
              <a:t>disiplin </a:t>
            </a:r>
            <a:r>
              <a:rPr sz="2000" spc="-5" dirty="0">
                <a:latin typeface="Arial"/>
                <a:cs typeface="Arial"/>
              </a:rPr>
              <a:t>ilmu Interaksi Manusia dan</a:t>
            </a:r>
            <a:r>
              <a:rPr sz="2000" spc="-30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Komputer?</a:t>
            </a:r>
            <a:endParaRPr sz="2000" dirty="0">
              <a:latin typeface="Arial"/>
              <a:cs typeface="Arial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381000"/>
            <a:ext cx="1182607" cy="156515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30</TotalTime>
  <Words>1247</Words>
  <Application>Microsoft Office PowerPoint</Application>
  <PresentationFormat>Custom</PresentationFormat>
  <Paragraphs>128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30" baseType="lpstr">
      <vt:lpstr>Algerian</vt:lpstr>
      <vt:lpstr>Arial</vt:lpstr>
      <vt:lpstr>Calibri</vt:lpstr>
      <vt:lpstr>Forte</vt:lpstr>
      <vt:lpstr>Times New Roman</vt:lpstr>
      <vt:lpstr>Wingdings</vt:lpstr>
      <vt:lpstr>Office Theme</vt:lpstr>
      <vt:lpstr>PowerPoint Presentation</vt:lpstr>
      <vt:lpstr>Usability;</vt:lpstr>
      <vt:lpstr>Kesalahan Klasik</vt:lpstr>
      <vt:lpstr>Definisi Kebergunaan</vt:lpstr>
      <vt:lpstr>Definisi Tingkat Kebergunaan</vt:lpstr>
      <vt:lpstr>Usability Goals</vt:lpstr>
      <vt:lpstr>Usability Motivations</vt:lpstr>
      <vt:lpstr>Life Critical Systems (Sistem yang berpengaruh  besar terhadap hajad hidup orang banyak)</vt:lpstr>
      <vt:lpstr>Industrial and Commercial Sistem (Sistem yang  menyangkut industri dan komersil)</vt:lpstr>
      <vt:lpstr>PowerPoint Presentation</vt:lpstr>
      <vt:lpstr>PowerPoint Presentation</vt:lpstr>
      <vt:lpstr>PowerPoint Presentation</vt:lpstr>
      <vt:lpstr>Tingkat Kebergunaan</vt:lpstr>
      <vt:lpstr>PowerPoint Presentation</vt:lpstr>
      <vt:lpstr>Pentingnya UI</vt:lpstr>
      <vt:lpstr>Universal Usability  Tantangan</vt:lpstr>
      <vt:lpstr>Batch Prosessing</vt:lpstr>
      <vt:lpstr>PowerPoint Presentation</vt:lpstr>
      <vt:lpstr>Time Sharing System</vt:lpstr>
      <vt:lpstr>PowerPoint Presentation</vt:lpstr>
      <vt:lpstr>PowerPoint Presentation</vt:lpstr>
      <vt:lpstr>PowerPoint Presentation</vt:lpstr>
      <vt:lpstr>Its Time to Quiz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HCI in Software Process</dc:title>
  <dc:creator>Larispa Web Developer</dc:creator>
  <cp:lastModifiedBy>INFORMATIKA</cp:lastModifiedBy>
  <cp:revision>7</cp:revision>
  <dcterms:created xsi:type="dcterms:W3CDTF">2019-02-18T04:38:43Z</dcterms:created>
  <dcterms:modified xsi:type="dcterms:W3CDTF">2019-02-23T08:31:38Z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2013-11-02T00:00:00Z</vt:filetime>
  </property>
  <property fmtid="{D5CDD505-2E9C-101B-9397-08002B2CF9AE}" pid="3" name="Creator">
    <vt:lpwstr>Nitro Pro 7  (7. 5. 0. 29)</vt:lpwstr>
  </property>
  <property fmtid="{D5CDD505-2E9C-101B-9397-08002B2CF9AE}" pid="4" name="LastSaved">
    <vt:filetime>2019-02-18T00:00:00Z</vt:filetime>
  </property>
</Properties>
</file>