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48055" y="600455"/>
            <a:ext cx="8247888" cy="1259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3C3C3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48055" y="441959"/>
            <a:ext cx="2720340" cy="106680"/>
          </a:xfrm>
          <a:custGeom>
            <a:avLst/>
            <a:gdLst/>
            <a:ahLst/>
            <a:cxnLst/>
            <a:rect l="l" t="t" r="r" b="b"/>
            <a:pathLst>
              <a:path w="2720340" h="106679">
                <a:moveTo>
                  <a:pt x="2720340" y="0"/>
                </a:moveTo>
                <a:lnTo>
                  <a:pt x="0" y="0"/>
                </a:lnTo>
                <a:lnTo>
                  <a:pt x="0" y="106679"/>
                </a:lnTo>
                <a:lnTo>
                  <a:pt x="2720340" y="106679"/>
                </a:lnTo>
                <a:lnTo>
                  <a:pt x="2720340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975603" y="441959"/>
            <a:ext cx="2711450" cy="106680"/>
          </a:xfrm>
          <a:custGeom>
            <a:avLst/>
            <a:gdLst/>
            <a:ahLst/>
            <a:cxnLst/>
            <a:rect l="l" t="t" r="r" b="b"/>
            <a:pathLst>
              <a:path w="2711450" h="106679">
                <a:moveTo>
                  <a:pt x="2711196" y="0"/>
                </a:moveTo>
                <a:lnTo>
                  <a:pt x="0" y="0"/>
                </a:lnTo>
                <a:lnTo>
                  <a:pt x="0" y="106679"/>
                </a:lnTo>
                <a:lnTo>
                  <a:pt x="2711196" y="106679"/>
                </a:lnTo>
                <a:lnTo>
                  <a:pt x="2711196" y="0"/>
                </a:lnTo>
                <a:close/>
              </a:path>
            </a:pathLst>
          </a:custGeom>
          <a:solidFill>
            <a:srgbClr val="959F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217164" y="441959"/>
            <a:ext cx="2710180" cy="106680"/>
          </a:xfrm>
          <a:custGeom>
            <a:avLst/>
            <a:gdLst/>
            <a:ahLst/>
            <a:cxnLst/>
            <a:rect l="l" t="t" r="r" b="b"/>
            <a:pathLst>
              <a:path w="2710179" h="106679">
                <a:moveTo>
                  <a:pt x="2709672" y="0"/>
                </a:moveTo>
                <a:lnTo>
                  <a:pt x="0" y="0"/>
                </a:lnTo>
                <a:lnTo>
                  <a:pt x="0" y="106679"/>
                </a:lnTo>
                <a:lnTo>
                  <a:pt x="2709672" y="106679"/>
                </a:lnTo>
                <a:lnTo>
                  <a:pt x="2709672" y="0"/>
                </a:lnTo>
                <a:close/>
              </a:path>
            </a:pathLst>
          </a:custGeom>
          <a:solidFill>
            <a:srgbClr val="9030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48055" y="600455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5">
                <a:moveTo>
                  <a:pt x="8238744" y="0"/>
                </a:moveTo>
                <a:lnTo>
                  <a:pt x="0" y="0"/>
                </a:lnTo>
                <a:lnTo>
                  <a:pt x="0" y="1258824"/>
                </a:lnTo>
                <a:lnTo>
                  <a:pt x="8238744" y="1258824"/>
                </a:lnTo>
                <a:lnTo>
                  <a:pt x="8238744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16203" y="1869389"/>
            <a:ext cx="3947795" cy="3669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3C3C3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48055" y="441959"/>
            <a:ext cx="2720340" cy="106680"/>
          </a:xfrm>
          <a:custGeom>
            <a:avLst/>
            <a:gdLst/>
            <a:ahLst/>
            <a:cxnLst/>
            <a:rect l="l" t="t" r="r" b="b"/>
            <a:pathLst>
              <a:path w="2720340" h="106679">
                <a:moveTo>
                  <a:pt x="2720340" y="0"/>
                </a:moveTo>
                <a:lnTo>
                  <a:pt x="0" y="0"/>
                </a:lnTo>
                <a:lnTo>
                  <a:pt x="0" y="106679"/>
                </a:lnTo>
                <a:lnTo>
                  <a:pt x="2720340" y="106679"/>
                </a:lnTo>
                <a:lnTo>
                  <a:pt x="2720340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975603" y="441959"/>
            <a:ext cx="2711450" cy="106680"/>
          </a:xfrm>
          <a:custGeom>
            <a:avLst/>
            <a:gdLst/>
            <a:ahLst/>
            <a:cxnLst/>
            <a:rect l="l" t="t" r="r" b="b"/>
            <a:pathLst>
              <a:path w="2711450" h="106679">
                <a:moveTo>
                  <a:pt x="2711196" y="0"/>
                </a:moveTo>
                <a:lnTo>
                  <a:pt x="0" y="0"/>
                </a:lnTo>
                <a:lnTo>
                  <a:pt x="0" y="106679"/>
                </a:lnTo>
                <a:lnTo>
                  <a:pt x="2711196" y="106679"/>
                </a:lnTo>
                <a:lnTo>
                  <a:pt x="2711196" y="0"/>
                </a:lnTo>
                <a:close/>
              </a:path>
            </a:pathLst>
          </a:custGeom>
          <a:solidFill>
            <a:srgbClr val="959F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217164" y="441959"/>
            <a:ext cx="2710180" cy="106680"/>
          </a:xfrm>
          <a:custGeom>
            <a:avLst/>
            <a:gdLst/>
            <a:ahLst/>
            <a:cxnLst/>
            <a:rect l="l" t="t" r="r" b="b"/>
            <a:pathLst>
              <a:path w="2710179" h="106679">
                <a:moveTo>
                  <a:pt x="2709672" y="0"/>
                </a:moveTo>
                <a:lnTo>
                  <a:pt x="0" y="0"/>
                </a:lnTo>
                <a:lnTo>
                  <a:pt x="0" y="106679"/>
                </a:lnTo>
                <a:lnTo>
                  <a:pt x="2709672" y="106679"/>
                </a:lnTo>
                <a:lnTo>
                  <a:pt x="2709672" y="0"/>
                </a:lnTo>
                <a:close/>
              </a:path>
            </a:pathLst>
          </a:custGeom>
          <a:solidFill>
            <a:srgbClr val="9030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2693" y="1272286"/>
            <a:ext cx="7132955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78509" y="2500376"/>
            <a:ext cx="7526020" cy="1854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3C3C3C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5" y="3086100"/>
            <a:ext cx="8240395" cy="3304540"/>
          </a:xfrm>
          <a:custGeom>
            <a:avLst/>
            <a:gdLst/>
            <a:ahLst/>
            <a:cxnLst/>
            <a:rect l="l" t="t" r="r" b="b"/>
            <a:pathLst>
              <a:path w="8240395" h="3304540">
                <a:moveTo>
                  <a:pt x="8240268" y="0"/>
                </a:moveTo>
                <a:lnTo>
                  <a:pt x="0" y="0"/>
                </a:lnTo>
                <a:lnTo>
                  <a:pt x="0" y="3304031"/>
                </a:lnTo>
                <a:lnTo>
                  <a:pt x="8240268" y="3304031"/>
                </a:lnTo>
                <a:lnTo>
                  <a:pt x="8240268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1553" y="1416761"/>
            <a:ext cx="6068695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spc="135" dirty="0">
                <a:solidFill>
                  <a:srgbClr val="4D1334"/>
                </a:solidFill>
              </a:rPr>
              <a:t>TRANSFORMASI</a:t>
            </a:r>
            <a:r>
              <a:rPr sz="3600" spc="-110" dirty="0">
                <a:solidFill>
                  <a:srgbClr val="4D1334"/>
                </a:solidFill>
              </a:rPr>
              <a:t> </a:t>
            </a:r>
            <a:r>
              <a:rPr sz="3600" spc="355" dirty="0">
                <a:solidFill>
                  <a:srgbClr val="4D1334"/>
                </a:solidFill>
              </a:rPr>
              <a:t>DAN</a:t>
            </a:r>
            <a:r>
              <a:rPr sz="3600" spc="-110" dirty="0">
                <a:solidFill>
                  <a:srgbClr val="4D1334"/>
                </a:solidFill>
              </a:rPr>
              <a:t> </a:t>
            </a:r>
            <a:r>
              <a:rPr sz="3600" spc="220" dirty="0">
                <a:solidFill>
                  <a:srgbClr val="4D1334"/>
                </a:solidFill>
              </a:rPr>
              <a:t>MODEL </a:t>
            </a:r>
            <a:r>
              <a:rPr sz="3600" spc="-1070" dirty="0">
                <a:solidFill>
                  <a:srgbClr val="4D1334"/>
                </a:solidFill>
              </a:rPr>
              <a:t> </a:t>
            </a:r>
            <a:r>
              <a:rPr sz="3600" spc="305" dirty="0">
                <a:solidFill>
                  <a:srgbClr val="4D1334"/>
                </a:solidFill>
              </a:rPr>
              <a:t>WARNA</a:t>
            </a:r>
            <a:r>
              <a:rPr sz="3600" spc="-100" dirty="0">
                <a:solidFill>
                  <a:srgbClr val="4D1334"/>
                </a:solidFill>
              </a:rPr>
              <a:t> </a:t>
            </a:r>
            <a:r>
              <a:rPr sz="3600" spc="140" dirty="0">
                <a:solidFill>
                  <a:srgbClr val="4D1334"/>
                </a:solidFill>
              </a:rPr>
              <a:t>CITRA</a:t>
            </a:r>
            <a:r>
              <a:rPr sz="3600" spc="-90" dirty="0">
                <a:solidFill>
                  <a:srgbClr val="4D1334"/>
                </a:solidFill>
              </a:rPr>
              <a:t> </a:t>
            </a:r>
            <a:r>
              <a:rPr sz="3600" spc="65" dirty="0">
                <a:solidFill>
                  <a:srgbClr val="4D1334"/>
                </a:solidFill>
              </a:rPr>
              <a:t>DIGITAL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1511553" y="2693035"/>
            <a:ext cx="1993647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190" dirty="0">
                <a:solidFill>
                  <a:srgbClr val="903062"/>
                </a:solidFill>
                <a:latin typeface="Trebuchet MS"/>
                <a:cs typeface="Trebuchet MS"/>
              </a:rPr>
              <a:t>C</a:t>
            </a:r>
            <a:r>
              <a:rPr sz="1600" b="1" spc="204" dirty="0">
                <a:solidFill>
                  <a:srgbClr val="903062"/>
                </a:solidFill>
                <a:latin typeface="Trebuchet MS"/>
                <a:cs typeface="Trebuchet MS"/>
              </a:rPr>
              <a:t>O</a:t>
            </a:r>
            <a:r>
              <a:rPr sz="1600" b="1" spc="20" dirty="0">
                <a:solidFill>
                  <a:srgbClr val="903062"/>
                </a:solidFill>
                <a:latin typeface="Trebuchet MS"/>
                <a:cs typeface="Trebuchet MS"/>
              </a:rPr>
              <a:t>MPUTER</a:t>
            </a:r>
            <a:r>
              <a:rPr sz="1600" b="1" spc="-260" dirty="0">
                <a:solidFill>
                  <a:srgbClr val="903062"/>
                </a:solidFill>
                <a:latin typeface="Trebuchet MS"/>
                <a:cs typeface="Trebuchet MS"/>
              </a:rPr>
              <a:t> </a:t>
            </a:r>
            <a:r>
              <a:rPr sz="1600" b="1" spc="-15" dirty="0">
                <a:solidFill>
                  <a:srgbClr val="903062"/>
                </a:solidFill>
                <a:latin typeface="Trebuchet MS"/>
                <a:cs typeface="Trebuchet MS"/>
              </a:rPr>
              <a:t>V</a:t>
            </a:r>
            <a:r>
              <a:rPr sz="1600" b="1" spc="-20" dirty="0">
                <a:solidFill>
                  <a:srgbClr val="903062"/>
                </a:solidFill>
                <a:latin typeface="Trebuchet MS"/>
                <a:cs typeface="Trebuchet MS"/>
              </a:rPr>
              <a:t>I</a:t>
            </a:r>
            <a:r>
              <a:rPr sz="1600" b="1" spc="40" dirty="0">
                <a:solidFill>
                  <a:srgbClr val="903062"/>
                </a:solidFill>
                <a:latin typeface="Trebuchet MS"/>
                <a:cs typeface="Trebuchet MS"/>
              </a:rPr>
              <a:t>SI</a:t>
            </a:r>
            <a:r>
              <a:rPr sz="1600" b="1" spc="60" dirty="0">
                <a:solidFill>
                  <a:srgbClr val="903062"/>
                </a:solidFill>
                <a:latin typeface="Trebuchet MS"/>
                <a:cs typeface="Trebuchet MS"/>
              </a:rPr>
              <a:t>O</a:t>
            </a:r>
            <a:r>
              <a:rPr sz="1600" b="1" spc="225" dirty="0">
                <a:solidFill>
                  <a:srgbClr val="903062"/>
                </a:solidFill>
                <a:latin typeface="Trebuchet MS"/>
                <a:cs typeface="Trebuchet MS"/>
              </a:rPr>
              <a:t>N</a:t>
            </a:r>
            <a:endParaRPr sz="1600" b="1" dirty="0">
              <a:latin typeface="Trebuchet MS"/>
              <a:cs typeface="Trebuchet M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702" y="4261316"/>
            <a:ext cx="8240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Oleh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: 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Rahmat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Robi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Waliyansyah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,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M.Kom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.</a:t>
            </a:r>
            <a:endParaRPr lang="en-US" sz="28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5" y="600455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5">
                <a:moveTo>
                  <a:pt x="8238744" y="0"/>
                </a:moveTo>
                <a:lnTo>
                  <a:pt x="0" y="0"/>
                </a:lnTo>
                <a:lnTo>
                  <a:pt x="0" y="1258824"/>
                </a:lnTo>
                <a:lnTo>
                  <a:pt x="8238744" y="1258824"/>
                </a:lnTo>
                <a:lnTo>
                  <a:pt x="8238744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8055" y="1272286"/>
            <a:ext cx="82391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REPRESENTASI</a:t>
            </a:r>
            <a:r>
              <a:rPr spc="-95" dirty="0"/>
              <a:t> </a:t>
            </a:r>
            <a:r>
              <a:rPr spc="-10" dirty="0"/>
              <a:t>BIT</a:t>
            </a:r>
            <a:r>
              <a:rPr spc="-75" dirty="0"/>
              <a:t> </a:t>
            </a:r>
            <a:r>
              <a:rPr spc="110" dirty="0"/>
              <a:t>CITRA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39926" y="1972817"/>
          <a:ext cx="5409565" cy="19869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3615"/>
                <a:gridCol w="1545590"/>
                <a:gridCol w="2880360"/>
              </a:tblGrid>
              <a:tr h="283845">
                <a:tc>
                  <a:txBody>
                    <a:bodyPr/>
                    <a:lstStyle/>
                    <a:p>
                      <a:pPr algn="ctr">
                        <a:lnSpc>
                          <a:spcPts val="2105"/>
                        </a:lnSpc>
                        <a:spcBef>
                          <a:spcPts val="30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Bit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5"/>
                        </a:lnSpc>
                        <a:spcBef>
                          <a:spcPts val="30"/>
                        </a:spcBef>
                      </a:pPr>
                      <a:r>
                        <a:rPr sz="1800" b="1" spc="-5" dirty="0">
                          <a:latin typeface="Times New Roman"/>
                          <a:cs typeface="Times New Roman"/>
                        </a:rPr>
                        <a:t>Range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2330">
                        <a:lnSpc>
                          <a:spcPts val="2105"/>
                        </a:lnSpc>
                        <a:spcBef>
                          <a:spcPts val="30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Keterangan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3845">
                <a:tc>
                  <a:txBody>
                    <a:bodyPr/>
                    <a:lstStyle/>
                    <a:p>
                      <a:pPr algn="ctr">
                        <a:lnSpc>
                          <a:spcPts val="2105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105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ts val="2105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Citra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Biner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3844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100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255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ts val="2100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Citra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abu-abu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(grayscale)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3845">
                <a:tc>
                  <a:txBody>
                    <a:bodyPr/>
                    <a:lstStyle/>
                    <a:p>
                      <a:pPr algn="ctr">
                        <a:lnSpc>
                          <a:spcPts val="2105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5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4096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ts val="2105"/>
                        </a:lnSpc>
                        <a:spcBef>
                          <a:spcPts val="30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High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quality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grayscale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3844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100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65535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ts val="2100"/>
                        </a:lnSpc>
                        <a:spcBef>
                          <a:spcPts val="30"/>
                        </a:spcBef>
                      </a:pP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Very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high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quality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grayscale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3845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32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(0.0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1.0)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ts val="2100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Floating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point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format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3844">
                <a:tc>
                  <a:txBody>
                    <a:bodyPr/>
                    <a:lstStyle/>
                    <a:p>
                      <a:pPr algn="ctr">
                        <a:lnSpc>
                          <a:spcPts val="2100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8+8+8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100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1-255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ts val="2100"/>
                        </a:lnSpc>
                        <a:spcBef>
                          <a:spcPts val="3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"24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bit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True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Color"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(monitor)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8421878" y="6074831"/>
            <a:ext cx="57150" cy="132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5"/>
              </a:lnSpc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2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6035" y="556219"/>
            <a:ext cx="1490155" cy="160967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166609" y="2125725"/>
            <a:ext cx="11557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0" dirty="0">
                <a:latin typeface="Trebuchet MS"/>
                <a:cs typeface="Trebuchet MS"/>
              </a:rPr>
              <a:t>Citra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105" dirty="0">
                <a:latin typeface="Trebuchet MS"/>
                <a:cs typeface="Trebuchet MS"/>
              </a:rPr>
              <a:t>abu-abu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62600" y="4724400"/>
            <a:ext cx="1469136" cy="17404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47800" y="4114800"/>
            <a:ext cx="1714500" cy="17145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62800" y="4724400"/>
            <a:ext cx="1478279" cy="175107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76600" y="4114800"/>
            <a:ext cx="1752600" cy="17526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62800" y="2557272"/>
            <a:ext cx="1481327" cy="16002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166609" y="4259707"/>
            <a:ext cx="93471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0" dirty="0">
                <a:latin typeface="Trebuchet MS"/>
                <a:cs typeface="Trebuchet MS"/>
              </a:rPr>
              <a:t>Citra</a:t>
            </a:r>
            <a:r>
              <a:rPr sz="1600" spc="-60" dirty="0">
                <a:latin typeface="Trebuchet MS"/>
                <a:cs typeface="Trebuchet MS"/>
              </a:rPr>
              <a:t> </a:t>
            </a:r>
            <a:r>
              <a:rPr sz="1600" spc="-80" dirty="0">
                <a:latin typeface="Trebuchet MS"/>
                <a:cs typeface="Trebuchet MS"/>
              </a:rPr>
              <a:t>biner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5" y="600455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5">
                <a:moveTo>
                  <a:pt x="8238744" y="0"/>
                </a:moveTo>
                <a:lnTo>
                  <a:pt x="0" y="0"/>
                </a:lnTo>
                <a:lnTo>
                  <a:pt x="0" y="1258824"/>
                </a:lnTo>
                <a:lnTo>
                  <a:pt x="8238744" y="1258824"/>
                </a:lnTo>
                <a:lnTo>
                  <a:pt x="8238744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8055" y="1272286"/>
            <a:ext cx="82391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95"/>
              </a:spcBef>
            </a:pPr>
            <a:r>
              <a:rPr spc="110" dirty="0"/>
              <a:t>CITRA</a:t>
            </a:r>
            <a:r>
              <a:rPr spc="-100" dirty="0"/>
              <a:t> </a:t>
            </a:r>
            <a:r>
              <a:rPr spc="30" dirty="0"/>
              <a:t>NEGATIF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5142" y="1800821"/>
            <a:ext cx="7241540" cy="166878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22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Sepe</a:t>
            </a:r>
            <a:r>
              <a:rPr sz="1800" spc="3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ti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hal</a:t>
            </a:r>
            <a:r>
              <a:rPr sz="1800" spc="-17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ya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il</a:t>
            </a:r>
            <a:r>
              <a:rPr sz="1800" spc="-21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negati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994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65" dirty="0">
                <a:solidFill>
                  <a:srgbClr val="3C3C3C"/>
                </a:solidFill>
                <a:latin typeface="Trebuchet MS"/>
                <a:cs typeface="Trebuchet MS"/>
              </a:rPr>
              <a:t>Hasil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pengambilan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gambar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kamera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konvensional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membalik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6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5" dirty="0">
                <a:solidFill>
                  <a:srgbClr val="3C3C3C"/>
                </a:solidFill>
                <a:latin typeface="Trebuchet MS"/>
                <a:cs typeface="Trebuchet MS"/>
              </a:rPr>
              <a:t>asli.</a:t>
            </a:r>
            <a:endParaRPr sz="1600">
              <a:latin typeface="Trebuchet MS"/>
              <a:cs typeface="Trebuchet MS"/>
            </a:endParaRPr>
          </a:p>
          <a:p>
            <a:pPr marL="641985" marR="275590" lvl="1" indent="-304800">
              <a:lnSpc>
                <a:spcPct val="100000"/>
              </a:lnSpc>
              <a:spcBef>
                <a:spcPts val="98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170" dirty="0">
                <a:solidFill>
                  <a:srgbClr val="3C3C3C"/>
                </a:solidFill>
                <a:latin typeface="Trebuchet MS"/>
                <a:cs typeface="Trebuchet MS"/>
              </a:rPr>
              <a:t>Jika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terdapat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6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5" dirty="0">
                <a:solidFill>
                  <a:srgbClr val="3C3C3C"/>
                </a:solidFill>
                <a:latin typeface="Trebuchet MS"/>
                <a:cs typeface="Trebuchet MS"/>
              </a:rPr>
              <a:t>jumlah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gray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level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range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[0,L-1]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maka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citra </a:t>
            </a:r>
            <a:r>
              <a:rPr sz="1600" spc="-4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negatif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didapat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transformasi</a:t>
            </a:r>
            <a:r>
              <a:rPr sz="16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negatif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seperti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pada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gambar</a:t>
            </a:r>
            <a:r>
              <a:rPr sz="16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(garis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diagonal)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de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gan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600" spc="-50" dirty="0">
                <a:solidFill>
                  <a:srgbClr val="3C3C3C"/>
                </a:solidFill>
                <a:latin typeface="Trebuchet MS"/>
                <a:cs typeface="Trebuchet MS"/>
              </a:rPr>
              <a:t>er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samaa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24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r>
              <a:rPr sz="1600" spc="-2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s </a:t>
            </a:r>
            <a:r>
              <a:rPr sz="1600" spc="9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L </a:t>
            </a:r>
            <a:r>
              <a:rPr sz="1600" spc="210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210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1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21878" y="6074831"/>
            <a:ext cx="57150" cy="132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5"/>
              </a:lnSpc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8089" y="3672852"/>
            <a:ext cx="2732143" cy="280408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45260" y="6044895"/>
            <a:ext cx="41973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latin typeface="Trebuchet MS"/>
                <a:cs typeface="Trebuchet MS"/>
              </a:rPr>
              <a:t>Untuk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L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256,</a:t>
            </a:r>
            <a:r>
              <a:rPr sz="1800" spc="-215" dirty="0">
                <a:latin typeface="Trebuchet MS"/>
                <a:cs typeface="Trebuchet MS"/>
              </a:rPr>
              <a:t> </a:t>
            </a:r>
            <a:r>
              <a:rPr sz="1800" spc="-110" dirty="0">
                <a:latin typeface="Trebuchet MS"/>
                <a:cs typeface="Trebuchet MS"/>
              </a:rPr>
              <a:t>mak</a:t>
            </a:r>
            <a:r>
              <a:rPr sz="1800" spc="-180" dirty="0">
                <a:latin typeface="Trebuchet MS"/>
                <a:cs typeface="Trebuchet MS"/>
              </a:rPr>
              <a:t>a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14" dirty="0">
                <a:latin typeface="Trebuchet MS"/>
                <a:cs typeface="Trebuchet MS"/>
              </a:rPr>
              <a:t>cit</a:t>
            </a:r>
            <a:r>
              <a:rPr sz="1800" spc="-85" dirty="0">
                <a:latin typeface="Trebuchet MS"/>
                <a:cs typeface="Trebuchet MS"/>
              </a:rPr>
              <a:t>ra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40" dirty="0">
                <a:latin typeface="Trebuchet MS"/>
                <a:cs typeface="Trebuchet MS"/>
              </a:rPr>
              <a:t>negatif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125" dirty="0">
                <a:latin typeface="Trebuchet MS"/>
                <a:cs typeface="Trebuchet MS"/>
              </a:rPr>
              <a:t>id</a:t>
            </a:r>
            <a:r>
              <a:rPr sz="1800" spc="-170" dirty="0">
                <a:latin typeface="Trebuchet MS"/>
                <a:cs typeface="Trebuchet MS"/>
              </a:rPr>
              <a:t>a</a:t>
            </a:r>
            <a:r>
              <a:rPr sz="1800" spc="-120" dirty="0">
                <a:latin typeface="Trebuchet MS"/>
                <a:cs typeface="Trebuchet MS"/>
              </a:rPr>
              <a:t>patkan</a:t>
            </a:r>
            <a:r>
              <a:rPr sz="1800" spc="-270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105" dirty="0">
                <a:latin typeface="Trebuchet MS"/>
                <a:cs typeface="Trebuchet MS"/>
              </a:rPr>
              <a:t>&gt;&gt;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270" dirty="0">
                <a:latin typeface="Trebuchet MS"/>
                <a:cs typeface="Trebuchet MS"/>
              </a:rPr>
              <a:t>j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256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-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1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80" dirty="0">
                <a:latin typeface="Trebuchet MS"/>
                <a:cs typeface="Trebuchet MS"/>
              </a:rPr>
              <a:t>-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215" dirty="0">
                <a:latin typeface="Trebuchet MS"/>
                <a:cs typeface="Trebuchet MS"/>
              </a:rPr>
              <a:t>f</a:t>
            </a:r>
            <a:r>
              <a:rPr sz="1800" spc="-250" dirty="0">
                <a:latin typeface="Trebuchet MS"/>
                <a:cs typeface="Trebuchet MS"/>
              </a:rPr>
              <a:t>;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6808" y="3649979"/>
            <a:ext cx="1962912" cy="23241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5819" y="3654552"/>
            <a:ext cx="1984248" cy="2353056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61332" y="150876"/>
            <a:ext cx="4372356" cy="13746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5" y="600455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5">
                <a:moveTo>
                  <a:pt x="8238744" y="0"/>
                </a:moveTo>
                <a:lnTo>
                  <a:pt x="0" y="0"/>
                </a:lnTo>
                <a:lnTo>
                  <a:pt x="0" y="1258824"/>
                </a:lnTo>
                <a:lnTo>
                  <a:pt x="8238744" y="1258824"/>
                </a:lnTo>
                <a:lnTo>
                  <a:pt x="8238744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8055" y="1272286"/>
            <a:ext cx="82391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95"/>
              </a:spcBef>
            </a:pPr>
            <a:r>
              <a:rPr spc="100" dirty="0"/>
              <a:t>TRANSFORMASI</a:t>
            </a:r>
            <a:r>
              <a:rPr spc="-80" dirty="0"/>
              <a:t> </a:t>
            </a:r>
            <a:r>
              <a:rPr spc="175" dirty="0"/>
              <a:t>LOG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0739" y="1879473"/>
            <a:ext cx="5099050" cy="294703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18770" marR="198755" indent="-306705" algn="just">
              <a:lnSpc>
                <a:spcPct val="80100"/>
              </a:lnSpc>
              <a:spcBef>
                <a:spcPts val="434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319405" algn="l"/>
              </a:tabLst>
            </a:pP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Sangat 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berguna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dalam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penggambaran grafik ketika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pada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deretan 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4" dirty="0">
                <a:solidFill>
                  <a:srgbClr val="3C3C3C"/>
                </a:solidFill>
                <a:latin typeface="Trebuchet MS"/>
                <a:cs typeface="Trebuchet MS"/>
              </a:rPr>
              <a:t>nilai,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di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samping </a:t>
            </a:r>
            <a:r>
              <a:rPr sz="1400" spc="-114" dirty="0">
                <a:solidFill>
                  <a:srgbClr val="3C3C3C"/>
                </a:solidFill>
                <a:latin typeface="Trebuchet MS"/>
                <a:cs typeface="Trebuchet MS"/>
              </a:rPr>
              <a:t>ada </a:t>
            </a:r>
            <a:r>
              <a:rPr sz="1400" spc="-70" dirty="0">
                <a:solidFill>
                  <a:srgbClr val="3C3C3C"/>
                </a:solidFill>
                <a:latin typeface="Trebuchet MS"/>
                <a:cs typeface="Trebuchet MS"/>
              </a:rPr>
              <a:t>selisih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nilai 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yang sangat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kecil, </a:t>
            </a:r>
            <a:r>
              <a:rPr sz="1400" spc="-130" dirty="0">
                <a:solidFill>
                  <a:srgbClr val="3C3C3C"/>
                </a:solidFill>
                <a:latin typeface="Trebuchet MS"/>
                <a:cs typeface="Trebuchet MS"/>
              </a:rPr>
              <a:t>juga </a:t>
            </a:r>
            <a:r>
              <a:rPr sz="1400" spc="-114" dirty="0">
                <a:solidFill>
                  <a:srgbClr val="3C3C3C"/>
                </a:solidFill>
                <a:latin typeface="Trebuchet MS"/>
                <a:cs typeface="Trebuchet MS"/>
              </a:rPr>
              <a:t>ada </a:t>
            </a:r>
            <a:r>
              <a:rPr sz="1400" spc="-70" dirty="0">
                <a:solidFill>
                  <a:srgbClr val="3C3C3C"/>
                </a:solidFill>
                <a:latin typeface="Trebuchet MS"/>
                <a:cs typeface="Trebuchet MS"/>
              </a:rPr>
              <a:t>selisih 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 n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400" spc="-114" dirty="0">
                <a:solidFill>
                  <a:srgbClr val="3C3C3C"/>
                </a:solidFill>
                <a:latin typeface="Trebuchet MS"/>
                <a:cs typeface="Trebuchet MS"/>
              </a:rPr>
              <a:t>ai</a:t>
            </a:r>
            <a:r>
              <a:rPr sz="14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san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gat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esa</a:t>
            </a:r>
            <a:r>
              <a:rPr sz="1400" spc="-14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400" spc="-210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endParaRPr sz="1400">
              <a:latin typeface="Trebuchet MS"/>
              <a:cs typeface="Trebuchet MS"/>
            </a:endParaRPr>
          </a:p>
          <a:p>
            <a:pPr marL="641985" marR="110489" lvl="1" indent="-304800">
              <a:lnSpc>
                <a:spcPct val="80000"/>
              </a:lnSpc>
              <a:spcBef>
                <a:spcPts val="9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Sehingga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ketika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digambar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95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grafik</a:t>
            </a:r>
            <a:r>
              <a:rPr sz="12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5" dirty="0">
                <a:solidFill>
                  <a:srgbClr val="3C3C3C"/>
                </a:solidFill>
                <a:latin typeface="Trebuchet MS"/>
                <a:cs typeface="Trebuchet MS"/>
              </a:rPr>
              <a:t>maka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65" dirty="0">
                <a:solidFill>
                  <a:srgbClr val="3C3C3C"/>
                </a:solidFill>
                <a:latin typeface="Trebuchet MS"/>
                <a:cs typeface="Trebuchet MS"/>
              </a:rPr>
              <a:t>selisih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2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kecil</a:t>
            </a:r>
            <a:r>
              <a:rPr sz="12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5" dirty="0">
                <a:solidFill>
                  <a:srgbClr val="3C3C3C"/>
                </a:solidFill>
                <a:latin typeface="Trebuchet MS"/>
                <a:cs typeface="Trebuchet MS"/>
              </a:rPr>
              <a:t>akan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0" dirty="0">
                <a:solidFill>
                  <a:srgbClr val="3C3C3C"/>
                </a:solidFill>
                <a:latin typeface="Trebuchet MS"/>
                <a:cs typeface="Trebuchet MS"/>
              </a:rPr>
              <a:t>sulit </a:t>
            </a:r>
            <a:r>
              <a:rPr sz="1200" spc="-3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5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95" dirty="0">
                <a:solidFill>
                  <a:srgbClr val="3C3C3C"/>
                </a:solidFill>
                <a:latin typeface="Trebuchet MS"/>
                <a:cs typeface="Trebuchet MS"/>
              </a:rPr>
              <a:t>dilihat.</a:t>
            </a:r>
            <a:endParaRPr sz="12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590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400" spc="4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1400" spc="4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va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400" spc="2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te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400" spc="-114" dirty="0">
                <a:solidFill>
                  <a:srgbClr val="3C3C3C"/>
                </a:solidFill>
                <a:latin typeface="Trebuchet MS"/>
                <a:cs typeface="Trebuchet MS"/>
              </a:rPr>
              <a:t>at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ad</a:t>
            </a:r>
            <a:r>
              <a:rPr sz="1400" spc="-14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gamb</a:t>
            </a:r>
            <a:r>
              <a:rPr sz="1400" spc="-140" dirty="0">
                <a:solidFill>
                  <a:srgbClr val="3C3C3C"/>
                </a:solidFill>
                <a:latin typeface="Trebuchet MS"/>
                <a:cs typeface="Trebuchet MS"/>
              </a:rPr>
              <a:t>ar</a:t>
            </a:r>
            <a:r>
              <a:rPr sz="1400" spc="-21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400">
              <a:latin typeface="Trebuchet MS"/>
              <a:cs typeface="Trebuchet MS"/>
            </a:endParaRPr>
          </a:p>
          <a:p>
            <a:pPr marL="318770" marR="5080" indent="-306705">
              <a:lnSpc>
                <a:spcPts val="1340"/>
              </a:lnSpc>
              <a:spcBef>
                <a:spcPts val="930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4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input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gray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level</a:t>
            </a:r>
            <a:r>
              <a:rPr sz="14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4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tinggi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akan</a:t>
            </a:r>
            <a:r>
              <a:rPr sz="14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menyesuaikan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output </a:t>
            </a:r>
            <a:r>
              <a:rPr sz="1400" spc="-40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gr</a:t>
            </a:r>
            <a:r>
              <a:rPr sz="1400" spc="-15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y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400" spc="-12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v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el</a:t>
            </a:r>
            <a:r>
              <a:rPr sz="1400" spc="-12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ya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55" dirty="0">
                <a:solidFill>
                  <a:srgbClr val="3C3C3C"/>
                </a:solidFill>
                <a:latin typeface="Trebuchet MS"/>
                <a:cs typeface="Trebuchet MS"/>
              </a:rPr>
              <a:t>sesu</a:t>
            </a:r>
            <a:r>
              <a:rPr sz="1400" spc="-114" dirty="0">
                <a:solidFill>
                  <a:srgbClr val="3C3C3C"/>
                </a:solidFill>
                <a:latin typeface="Trebuchet MS"/>
                <a:cs typeface="Trebuchet MS"/>
              </a:rPr>
              <a:t>ai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gra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fi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400" spc="-21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400">
              <a:latin typeface="Trebuchet MS"/>
              <a:cs typeface="Trebuchet MS"/>
            </a:endParaRPr>
          </a:p>
          <a:p>
            <a:pPr marL="318770" marR="223520" indent="-306705">
              <a:lnSpc>
                <a:spcPts val="1340"/>
              </a:lnSpc>
              <a:spcBef>
                <a:spcPts val="944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400" spc="-70" dirty="0">
                <a:solidFill>
                  <a:srgbClr val="3C3C3C"/>
                </a:solidFill>
                <a:latin typeface="Trebuchet MS"/>
                <a:cs typeface="Trebuchet MS"/>
              </a:rPr>
              <a:t>Meningkatkan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4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4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gelap</a:t>
            </a:r>
            <a:r>
              <a:rPr sz="14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mengkompres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citra </a:t>
            </a:r>
            <a:r>
              <a:rPr sz="1400" spc="-40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san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gat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ti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400" spc="-120" dirty="0">
                <a:solidFill>
                  <a:srgbClr val="3C3C3C"/>
                </a:solidFill>
                <a:latin typeface="Trebuchet MS"/>
                <a:cs typeface="Trebuchet MS"/>
              </a:rPr>
              <a:t>gg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400" spc="-21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400">
              <a:latin typeface="Trebuchet MS"/>
              <a:cs typeface="Trebuchet MS"/>
            </a:endParaRPr>
          </a:p>
          <a:p>
            <a:pPr marL="318770" marR="195580" indent="-306705" algn="just">
              <a:lnSpc>
                <a:spcPct val="80000"/>
              </a:lnSpc>
              <a:spcBef>
                <a:spcPts val="950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319405" algn="l"/>
              </a:tabLst>
            </a:pP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Transformasi 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Inverse log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merupakan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kebalikan 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dari </a:t>
            </a:r>
            <a:r>
              <a:rPr sz="1400" spc="-70" dirty="0">
                <a:solidFill>
                  <a:srgbClr val="3C3C3C"/>
                </a:solidFill>
                <a:latin typeface="Trebuchet MS"/>
                <a:cs typeface="Trebuchet MS"/>
              </a:rPr>
              <a:t>transformasi 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 log</a:t>
            </a:r>
            <a:endParaRPr sz="14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600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Persamaan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0" dirty="0">
                <a:solidFill>
                  <a:srgbClr val="3C3C3C"/>
                </a:solidFill>
                <a:latin typeface="Trebuchet MS"/>
                <a:cs typeface="Trebuchet MS"/>
              </a:rPr>
              <a:t>transformasi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log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25" dirty="0">
                <a:solidFill>
                  <a:srgbClr val="3C3C3C"/>
                </a:solidFill>
                <a:latin typeface="Trebuchet MS"/>
                <a:cs typeface="Trebuchet MS"/>
              </a:rPr>
              <a:t>adalah:</a:t>
            </a:r>
            <a:r>
              <a:rPr sz="1400" spc="-18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30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85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4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55" dirty="0">
                <a:solidFill>
                  <a:srgbClr val="3C3C3C"/>
                </a:solidFill>
                <a:latin typeface="Trebuchet MS"/>
                <a:cs typeface="Trebuchet MS"/>
              </a:rPr>
              <a:t>log(1 </a:t>
            </a:r>
            <a:r>
              <a:rPr sz="1400" spc="85" dirty="0">
                <a:solidFill>
                  <a:srgbClr val="3C3C3C"/>
                </a:solidFill>
                <a:latin typeface="Trebuchet MS"/>
                <a:cs typeface="Trebuchet MS"/>
              </a:rPr>
              <a:t>+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3C3C3C"/>
                </a:solidFill>
                <a:latin typeface="Trebuchet MS"/>
                <a:cs typeface="Trebuchet MS"/>
              </a:rPr>
              <a:t>r)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8356" y="4901305"/>
            <a:ext cx="2391410" cy="177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55"/>
              </a:lnSpc>
              <a:tabLst>
                <a:tab pos="304165" algn="l"/>
              </a:tabLst>
            </a:pPr>
            <a:r>
              <a:rPr sz="1100" spc="-409" dirty="0">
                <a:solidFill>
                  <a:srgbClr val="903062"/>
                </a:solidFill>
                <a:latin typeface="Cambria"/>
                <a:cs typeface="Cambria"/>
              </a:rPr>
              <a:t>◾	</a:t>
            </a:r>
            <a:r>
              <a:rPr sz="1200" spc="-70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50" dirty="0">
                <a:solidFill>
                  <a:srgbClr val="3C3C3C"/>
                </a:solidFill>
                <a:latin typeface="Trebuchet MS"/>
                <a:cs typeface="Trebuchet MS"/>
              </a:rPr>
              <a:t>mer</a:t>
            </a:r>
            <a:r>
              <a:rPr sz="1200" spc="-70" dirty="0">
                <a:solidFill>
                  <a:srgbClr val="3C3C3C"/>
                </a:solidFill>
                <a:latin typeface="Trebuchet MS"/>
                <a:cs typeface="Trebuchet MS"/>
              </a:rPr>
              <a:t>upak</a:t>
            </a:r>
            <a:r>
              <a:rPr sz="1200" spc="-90" dirty="0">
                <a:solidFill>
                  <a:srgbClr val="3C3C3C"/>
                </a:solidFill>
                <a:latin typeface="Trebuchet MS"/>
                <a:cs typeface="Trebuchet MS"/>
              </a:rPr>
              <a:t>an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on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200" spc="-90" dirty="0">
                <a:solidFill>
                  <a:srgbClr val="3C3C3C"/>
                </a:solidFill>
                <a:latin typeface="Trebuchet MS"/>
                <a:cs typeface="Trebuchet MS"/>
              </a:rPr>
              <a:t>tanta</a:t>
            </a:r>
            <a:r>
              <a:rPr sz="1200" spc="-180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200" spc="-1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90" dirty="0">
                <a:solidFill>
                  <a:srgbClr val="3C3C3C"/>
                </a:solidFill>
                <a:latin typeface="Trebuchet MS"/>
                <a:cs typeface="Trebuchet MS"/>
              </a:rPr>
              <a:t>nila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2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70" dirty="0">
                <a:solidFill>
                  <a:srgbClr val="3C3C3C"/>
                </a:solidFill>
                <a:latin typeface="Trebuchet MS"/>
                <a:cs typeface="Trebuchet MS"/>
              </a:rPr>
              <a:t>≥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 0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21878" y="6074831"/>
            <a:ext cx="57150" cy="132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15"/>
              </a:lnSpc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4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7824" y="4800600"/>
            <a:ext cx="5475732" cy="172364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81800" y="1447800"/>
            <a:ext cx="2154936" cy="25527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81800" y="4101084"/>
            <a:ext cx="2133600" cy="252831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708785" y="6513982"/>
            <a:ext cx="20345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5" dirty="0">
                <a:latin typeface="Trebuchet MS"/>
                <a:cs typeface="Trebuchet MS"/>
              </a:rPr>
              <a:t>&gt;&gt;</a:t>
            </a:r>
            <a:r>
              <a:rPr sz="1800" spc="-10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g=100*log10(1+f);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5" y="600455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5">
                <a:moveTo>
                  <a:pt x="8238744" y="0"/>
                </a:moveTo>
                <a:lnTo>
                  <a:pt x="0" y="0"/>
                </a:lnTo>
                <a:lnTo>
                  <a:pt x="0" y="1258824"/>
                </a:lnTo>
                <a:lnTo>
                  <a:pt x="8238744" y="1258824"/>
                </a:lnTo>
                <a:lnTo>
                  <a:pt x="8238744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8055" y="845566"/>
            <a:ext cx="82391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 marR="5461635">
              <a:lnSpc>
                <a:spcPct val="100000"/>
              </a:lnSpc>
              <a:spcBef>
                <a:spcPts val="95"/>
              </a:spcBef>
            </a:pPr>
            <a:r>
              <a:rPr spc="95" dirty="0"/>
              <a:t>TRANSFORMASI  </a:t>
            </a:r>
            <a:r>
              <a:rPr spc="105" dirty="0"/>
              <a:t>POWER-LAW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6577" y="1846091"/>
            <a:ext cx="4985385" cy="178562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344170" indent="-306705">
              <a:lnSpc>
                <a:spcPct val="100000"/>
              </a:lnSpc>
              <a:spcBef>
                <a:spcPts val="75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500" spc="-1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das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6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225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r>
              <a:rPr sz="1500" spc="-1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85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cr</a:t>
            </a:r>
            <a:r>
              <a:rPr sz="1500" spc="-7" baseline="25000" dirty="0">
                <a:solidFill>
                  <a:srgbClr val="3C3C3C"/>
                </a:solidFill>
                <a:latin typeface="Symbol"/>
                <a:cs typeface="Symbol"/>
              </a:rPr>
              <a:t></a:t>
            </a:r>
            <a:endParaRPr sz="1500" baseline="25000">
              <a:latin typeface="Symbol"/>
              <a:cs typeface="Symbol"/>
            </a:endParaRPr>
          </a:p>
          <a:p>
            <a:pPr marL="667385" lvl="1" indent="-305435">
              <a:lnSpc>
                <a:spcPct val="100000"/>
              </a:lnSpc>
              <a:spcBef>
                <a:spcPts val="620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3C3C3C"/>
                </a:solidFill>
                <a:latin typeface="Symbol"/>
                <a:cs typeface="Symbol"/>
              </a:rPr>
              <a:t></a:t>
            </a:r>
            <a:r>
              <a:rPr sz="1400" spc="40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merupakan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konstanta</a:t>
            </a:r>
            <a:r>
              <a:rPr sz="14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positif.</a:t>
            </a:r>
            <a:endParaRPr sz="1400">
              <a:latin typeface="Trebuchet MS"/>
              <a:cs typeface="Trebuchet MS"/>
            </a:endParaRPr>
          </a:p>
          <a:p>
            <a:pPr marL="344170" marR="30480" indent="-306705">
              <a:lnSpc>
                <a:spcPct val="80000"/>
              </a:lnSpc>
              <a:spcBef>
                <a:spcPts val="944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Memetakan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range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sempit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input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gray</a:t>
            </a:r>
            <a:r>
              <a:rPr sz="15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level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menjadi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range </a:t>
            </a:r>
            <a:r>
              <a:rPr sz="1500" spc="-4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yan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leba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da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3C3C3C"/>
                </a:solidFill>
                <a:latin typeface="Trebuchet MS"/>
                <a:cs typeface="Trebuchet MS"/>
              </a:rPr>
              <a:t>ou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21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y</a:t>
            </a:r>
            <a:r>
              <a:rPr sz="15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500" spc="-17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v</a:t>
            </a:r>
            <a:r>
              <a:rPr sz="1500" spc="-14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-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y</a:t>
            </a:r>
            <a:r>
              <a:rPr sz="1500" spc="-12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225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500">
              <a:latin typeface="Trebuchet MS"/>
              <a:cs typeface="Trebuchet MS"/>
            </a:endParaRPr>
          </a:p>
          <a:p>
            <a:pPr marL="344170" marR="39370" indent="-306705">
              <a:lnSpc>
                <a:spcPct val="79700"/>
              </a:lnSpc>
              <a:spcBef>
                <a:spcPts val="98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Mirip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transformasi</a:t>
            </a:r>
            <a:r>
              <a:rPr sz="15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log,</a:t>
            </a:r>
            <a:r>
              <a:rPr sz="1500" spc="-19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tapi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C3C3C"/>
                </a:solidFill>
                <a:latin typeface="Symbol"/>
                <a:cs typeface="Symbol"/>
              </a:rPr>
              <a:t></a:t>
            </a:r>
            <a:r>
              <a:rPr sz="1500" spc="25" dirty="0">
                <a:solidFill>
                  <a:srgbClr val="3C3C3C"/>
                </a:solidFill>
                <a:latin typeface="Times New Roman"/>
                <a:cs typeface="Times New Roman"/>
              </a:rPr>
              <a:t> 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transformasi 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500" spc="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w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-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500" spc="-229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w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500" spc="-12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emp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yai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va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500" spc="-17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si</a:t>
            </a:r>
            <a:r>
              <a:rPr sz="15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ku</a:t>
            </a:r>
            <a:r>
              <a:rPr sz="1500" spc="5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va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yan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lebi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yak  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da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ipad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tr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95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500" spc="1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50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si</a:t>
            </a:r>
            <a:r>
              <a:rPr sz="15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lo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225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9178" y="6054038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5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5084" y="457200"/>
            <a:ext cx="3442716" cy="32766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086345" y="4064634"/>
            <a:ext cx="170433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90" dirty="0">
                <a:latin typeface="Arial MT"/>
                <a:cs typeface="Arial MT"/>
              </a:rPr>
              <a:t>&gt;&gt;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g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spc="-190" dirty="0">
                <a:latin typeface="Arial MT"/>
                <a:cs typeface="Arial MT"/>
              </a:rPr>
              <a:t>=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spc="-80" dirty="0">
                <a:latin typeface="Arial MT"/>
                <a:cs typeface="Arial MT"/>
              </a:rPr>
              <a:t>i</a:t>
            </a:r>
            <a:r>
              <a:rPr sz="1800" spc="-280" dirty="0">
                <a:latin typeface="Arial MT"/>
                <a:cs typeface="Arial MT"/>
              </a:rPr>
              <a:t>m</a:t>
            </a:r>
            <a:r>
              <a:rPr sz="1800" spc="-190" dirty="0">
                <a:latin typeface="Arial MT"/>
                <a:cs typeface="Arial MT"/>
              </a:rPr>
              <a:t>2d</a:t>
            </a:r>
            <a:r>
              <a:rPr sz="1800" spc="-195" dirty="0">
                <a:latin typeface="Arial MT"/>
                <a:cs typeface="Arial MT"/>
              </a:rPr>
              <a:t>o</a:t>
            </a:r>
            <a:r>
              <a:rPr sz="1800" spc="-190" dirty="0">
                <a:latin typeface="Arial MT"/>
                <a:cs typeface="Arial MT"/>
              </a:rPr>
              <a:t>u</a:t>
            </a:r>
            <a:r>
              <a:rPr sz="1800" spc="-195" dirty="0">
                <a:latin typeface="Arial MT"/>
                <a:cs typeface="Arial MT"/>
              </a:rPr>
              <a:t>b</a:t>
            </a:r>
            <a:r>
              <a:rPr sz="1800" spc="-80" dirty="0">
                <a:latin typeface="Arial MT"/>
                <a:cs typeface="Arial MT"/>
              </a:rPr>
              <a:t>l</a:t>
            </a:r>
            <a:r>
              <a:rPr sz="1800" spc="-195" dirty="0">
                <a:latin typeface="Arial MT"/>
                <a:cs typeface="Arial MT"/>
              </a:rPr>
              <a:t>e</a:t>
            </a:r>
            <a:r>
              <a:rPr sz="1800" spc="-100" dirty="0">
                <a:latin typeface="Arial MT"/>
                <a:cs typeface="Arial MT"/>
              </a:rPr>
              <a:t>(f);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spc="-190" dirty="0">
                <a:latin typeface="Arial MT"/>
                <a:cs typeface="Arial MT"/>
              </a:rPr>
              <a:t>&gt;&gt;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90" dirty="0">
                <a:latin typeface="Arial MT"/>
                <a:cs typeface="Arial MT"/>
              </a:rPr>
              <a:t>g</a:t>
            </a:r>
            <a:r>
              <a:rPr sz="1800" spc="-195" dirty="0">
                <a:latin typeface="Arial MT"/>
                <a:cs typeface="Arial MT"/>
              </a:rPr>
              <a:t>2</a:t>
            </a:r>
            <a:r>
              <a:rPr sz="1800" spc="-190" dirty="0">
                <a:latin typeface="Arial MT"/>
                <a:cs typeface="Arial MT"/>
              </a:rPr>
              <a:t>=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1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30" dirty="0">
                <a:latin typeface="Arial MT"/>
                <a:cs typeface="Arial MT"/>
              </a:rPr>
              <a:t>*</a:t>
            </a:r>
            <a:r>
              <a:rPr sz="1800" spc="-90" dirty="0">
                <a:latin typeface="Arial MT"/>
                <a:cs typeface="Arial MT"/>
              </a:rPr>
              <a:t> </a:t>
            </a:r>
            <a:r>
              <a:rPr sz="1800" spc="-185" dirty="0">
                <a:latin typeface="Arial MT"/>
                <a:cs typeface="Arial MT"/>
              </a:rPr>
              <a:t>g</a:t>
            </a:r>
            <a:r>
              <a:rPr sz="1800" spc="-100" dirty="0">
                <a:latin typeface="Arial MT"/>
                <a:cs typeface="Arial MT"/>
              </a:rPr>
              <a:t>.</a:t>
            </a:r>
            <a:r>
              <a:rPr sz="1800" spc="-145" dirty="0">
                <a:latin typeface="Arial MT"/>
                <a:cs typeface="Arial MT"/>
              </a:rPr>
              <a:t>^0.</a:t>
            </a:r>
            <a:r>
              <a:rPr sz="1800" spc="-195" dirty="0">
                <a:latin typeface="Arial MT"/>
                <a:cs typeface="Arial MT"/>
              </a:rPr>
              <a:t>4</a:t>
            </a:r>
            <a:r>
              <a:rPr sz="1800" spc="-90" dirty="0">
                <a:latin typeface="Arial MT"/>
                <a:cs typeface="Arial MT"/>
              </a:rPr>
              <a:t>;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65857" y="6552996"/>
            <a:ext cx="12090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40" dirty="0">
                <a:latin typeface="Trebuchet MS"/>
                <a:cs typeface="Trebuchet MS"/>
              </a:rPr>
              <a:t>gamma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0.4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828" y="4002023"/>
            <a:ext cx="2154936" cy="25527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10027" y="4002023"/>
            <a:ext cx="2133600" cy="252679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1977" y="6541719"/>
            <a:ext cx="1043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Trebuchet MS"/>
                <a:cs typeface="Trebuchet MS"/>
              </a:rPr>
              <a:t>gam</a:t>
            </a:r>
            <a:r>
              <a:rPr sz="1800" spc="-160" dirty="0">
                <a:latin typeface="Trebuchet MS"/>
                <a:cs typeface="Trebuchet MS"/>
              </a:rPr>
              <a:t>m</a:t>
            </a:r>
            <a:r>
              <a:rPr sz="1800" spc="-180" dirty="0">
                <a:latin typeface="Trebuchet MS"/>
                <a:cs typeface="Trebuchet MS"/>
              </a:rPr>
              <a:t>a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45" dirty="0">
                <a:latin typeface="Trebuchet MS"/>
                <a:cs typeface="Trebuchet MS"/>
              </a:rPr>
              <a:t> 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28691" y="6541719"/>
            <a:ext cx="12084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Trebuchet MS"/>
                <a:cs typeface="Trebuchet MS"/>
              </a:rPr>
              <a:t>gam</a:t>
            </a:r>
            <a:r>
              <a:rPr sz="1800" spc="-160" dirty="0">
                <a:latin typeface="Trebuchet MS"/>
                <a:cs typeface="Trebuchet MS"/>
              </a:rPr>
              <a:t>m</a:t>
            </a:r>
            <a:r>
              <a:rPr sz="1800" spc="-180" dirty="0">
                <a:latin typeface="Trebuchet MS"/>
                <a:cs typeface="Trebuchet MS"/>
              </a:rPr>
              <a:t>a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20" dirty="0">
                <a:latin typeface="Trebuchet MS"/>
                <a:cs typeface="Trebuchet MS"/>
              </a:rPr>
              <a:t>0.1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76800" y="4002023"/>
            <a:ext cx="2129028" cy="25222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5" y="600455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5">
                <a:moveTo>
                  <a:pt x="8238744" y="0"/>
                </a:moveTo>
                <a:lnTo>
                  <a:pt x="0" y="0"/>
                </a:lnTo>
                <a:lnTo>
                  <a:pt x="0" y="1258824"/>
                </a:lnTo>
                <a:lnTo>
                  <a:pt x="8238744" y="1258824"/>
                </a:lnTo>
                <a:lnTo>
                  <a:pt x="8238744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8055" y="1272286"/>
            <a:ext cx="82391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95"/>
              </a:spcBef>
            </a:pPr>
            <a:r>
              <a:rPr spc="180" dirty="0"/>
              <a:t>CONTRAST</a:t>
            </a:r>
            <a:r>
              <a:rPr spc="-100" dirty="0"/>
              <a:t> </a:t>
            </a:r>
            <a:r>
              <a:rPr spc="100" dirty="0"/>
              <a:t>STRETCHING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9948" y="1874266"/>
            <a:ext cx="5396230" cy="145034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18770" marR="5080" indent="-306705">
              <a:lnSpc>
                <a:spcPts val="1630"/>
              </a:lnSpc>
              <a:spcBef>
                <a:spcPts val="500"/>
              </a:spcBef>
              <a:buClr>
                <a:srgbClr val="903062"/>
              </a:buClr>
              <a:buSzPct val="9117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700" spc="-80" dirty="0">
                <a:solidFill>
                  <a:srgbClr val="3C3C3C"/>
                </a:solidFill>
                <a:latin typeface="Trebuchet MS"/>
                <a:cs typeface="Trebuchet MS"/>
              </a:rPr>
              <a:t>Berguna</a:t>
            </a:r>
            <a:r>
              <a:rPr sz="17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80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7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05" dirty="0">
                <a:solidFill>
                  <a:srgbClr val="3C3C3C"/>
                </a:solidFill>
                <a:latin typeface="Trebuchet MS"/>
                <a:cs typeface="Trebuchet MS"/>
              </a:rPr>
              <a:t>meningkatkan</a:t>
            </a:r>
            <a:r>
              <a:rPr sz="17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i="1" spc="-155" dirty="0">
                <a:solidFill>
                  <a:srgbClr val="3C3C3C"/>
                </a:solidFill>
                <a:latin typeface="Trebuchet MS"/>
                <a:cs typeface="Trebuchet MS"/>
              </a:rPr>
              <a:t>dynamic</a:t>
            </a:r>
            <a:r>
              <a:rPr sz="1700" i="1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i="1" spc="-155" dirty="0">
                <a:solidFill>
                  <a:srgbClr val="3C3C3C"/>
                </a:solidFill>
                <a:latin typeface="Trebuchet MS"/>
                <a:cs typeface="Trebuchet MS"/>
              </a:rPr>
              <a:t>range</a:t>
            </a:r>
            <a:r>
              <a:rPr sz="1700" i="1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90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7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9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7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20" dirty="0">
                <a:solidFill>
                  <a:srgbClr val="3C3C3C"/>
                </a:solidFill>
                <a:latin typeface="Trebuchet MS"/>
                <a:cs typeface="Trebuchet MS"/>
              </a:rPr>
              <a:t>yang </a:t>
            </a:r>
            <a:r>
              <a:rPr sz="1700" spc="-4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20" dirty="0">
                <a:solidFill>
                  <a:srgbClr val="3C3C3C"/>
                </a:solidFill>
                <a:latin typeface="Trebuchet MS"/>
                <a:cs typeface="Trebuchet MS"/>
              </a:rPr>
              <a:t>telah</a:t>
            </a:r>
            <a:r>
              <a:rPr sz="17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30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700" spc="-7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700" spc="-9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700" spc="-40" dirty="0">
                <a:solidFill>
                  <a:srgbClr val="3C3C3C"/>
                </a:solidFill>
                <a:latin typeface="Trebuchet MS"/>
                <a:cs typeface="Trebuchet MS"/>
              </a:rPr>
              <a:t>oses</a:t>
            </a:r>
            <a:r>
              <a:rPr sz="1700" spc="-254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700">
              <a:latin typeface="Trebuchet MS"/>
              <a:cs typeface="Trebuchet MS"/>
            </a:endParaRPr>
          </a:p>
          <a:p>
            <a:pPr marL="318770" marR="141605" indent="-306705">
              <a:lnSpc>
                <a:spcPct val="80000"/>
              </a:lnSpc>
              <a:spcBef>
                <a:spcPts val="1025"/>
              </a:spcBef>
              <a:buClr>
                <a:srgbClr val="903062"/>
              </a:buClr>
              <a:buSzPct val="9117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700" spc="-45" dirty="0">
                <a:solidFill>
                  <a:srgbClr val="3C3C3C"/>
                </a:solidFill>
                <a:latin typeface="Trebuchet MS"/>
                <a:cs typeface="Trebuchet MS"/>
              </a:rPr>
              <a:t>Ti</a:t>
            </a:r>
            <a:r>
              <a:rPr sz="1700" spc="-70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700" spc="-105" dirty="0">
                <a:solidFill>
                  <a:srgbClr val="3C3C3C"/>
                </a:solidFill>
                <a:latin typeface="Trebuchet MS"/>
                <a:cs typeface="Trebuchet MS"/>
              </a:rPr>
              <a:t>ak</a:t>
            </a:r>
            <a:r>
              <a:rPr sz="17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70" dirty="0">
                <a:solidFill>
                  <a:srgbClr val="3C3C3C"/>
                </a:solidFill>
                <a:latin typeface="Trebuchet MS"/>
                <a:cs typeface="Trebuchet MS"/>
              </a:rPr>
              <a:t>sepe</a:t>
            </a:r>
            <a:r>
              <a:rPr sz="1700" spc="-3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700" spc="-110" dirty="0">
                <a:solidFill>
                  <a:srgbClr val="3C3C3C"/>
                </a:solidFill>
                <a:latin typeface="Trebuchet MS"/>
                <a:cs typeface="Trebuchet MS"/>
              </a:rPr>
              <a:t>ti</a:t>
            </a:r>
            <a:r>
              <a:rPr sz="17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700" spc="-5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700" spc="-95" dirty="0">
                <a:solidFill>
                  <a:srgbClr val="3C3C3C"/>
                </a:solidFill>
                <a:latin typeface="Trebuchet MS"/>
                <a:cs typeface="Trebuchet MS"/>
              </a:rPr>
              <a:t>ans</a:t>
            </a:r>
            <a:r>
              <a:rPr sz="1700" spc="-215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700" spc="2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700" spc="-3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700" spc="-7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700" spc="-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700" spc="-8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700" spc="-114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7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85" dirty="0">
                <a:solidFill>
                  <a:srgbClr val="3C3C3C"/>
                </a:solidFill>
                <a:latin typeface="Trebuchet MS"/>
                <a:cs typeface="Trebuchet MS"/>
              </a:rPr>
              <a:t>sebelu</a:t>
            </a:r>
            <a:r>
              <a:rPr sz="1700" spc="-16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700" spc="-12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700" spc="-130" dirty="0">
                <a:solidFill>
                  <a:srgbClr val="3C3C3C"/>
                </a:solidFill>
                <a:latin typeface="Trebuchet MS"/>
                <a:cs typeface="Trebuchet MS"/>
              </a:rPr>
              <a:t>ya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7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1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700" spc="-8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700" spc="-13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700" spc="-9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700" spc="2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ses  </a:t>
            </a:r>
            <a:r>
              <a:rPr sz="1700" spc="-65" dirty="0">
                <a:solidFill>
                  <a:srgbClr val="3C3C3C"/>
                </a:solidFill>
                <a:latin typeface="Trebuchet MS"/>
                <a:cs typeface="Trebuchet MS"/>
              </a:rPr>
              <a:t>se</a:t>
            </a:r>
            <a:r>
              <a:rPr sz="1700" spc="-13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700" spc="-125" dirty="0">
                <a:solidFill>
                  <a:srgbClr val="3C3C3C"/>
                </a:solidFill>
                <a:latin typeface="Trebuchet MS"/>
                <a:cs typeface="Trebuchet MS"/>
              </a:rPr>
              <a:t>ua</a:t>
            </a:r>
            <a:r>
              <a:rPr sz="17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05" dirty="0">
                <a:solidFill>
                  <a:srgbClr val="3C3C3C"/>
                </a:solidFill>
                <a:latin typeface="Trebuchet MS"/>
                <a:cs typeface="Trebuchet MS"/>
              </a:rPr>
              <a:t>inpu</a:t>
            </a:r>
            <a:r>
              <a:rPr sz="1700" spc="-80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90" dirty="0">
                <a:solidFill>
                  <a:srgbClr val="3C3C3C"/>
                </a:solidFill>
                <a:latin typeface="Trebuchet MS"/>
                <a:cs typeface="Trebuchet MS"/>
              </a:rPr>
              <a:t>gr</a:t>
            </a:r>
            <a:r>
              <a:rPr sz="1700" spc="-17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700" spc="-95" dirty="0">
                <a:solidFill>
                  <a:srgbClr val="3C3C3C"/>
                </a:solidFill>
                <a:latin typeface="Trebuchet MS"/>
                <a:cs typeface="Trebuchet MS"/>
              </a:rPr>
              <a:t>y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9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700" spc="-18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700" spc="-130" dirty="0">
                <a:solidFill>
                  <a:srgbClr val="3C3C3C"/>
                </a:solidFill>
                <a:latin typeface="Trebuchet MS"/>
                <a:cs typeface="Trebuchet MS"/>
              </a:rPr>
              <a:t>v</a:t>
            </a:r>
            <a:r>
              <a:rPr sz="1700" spc="-165" dirty="0">
                <a:solidFill>
                  <a:srgbClr val="3C3C3C"/>
                </a:solidFill>
                <a:latin typeface="Trebuchet MS"/>
                <a:cs typeface="Trebuchet MS"/>
              </a:rPr>
              <a:t>el,</a:t>
            </a:r>
            <a:r>
              <a:rPr sz="1700" spc="-18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30" dirty="0">
                <a:solidFill>
                  <a:srgbClr val="3C3C3C"/>
                </a:solidFill>
                <a:latin typeface="Trebuchet MS"/>
                <a:cs typeface="Trebuchet MS"/>
              </a:rPr>
              <a:t>pada</a:t>
            </a:r>
            <a:r>
              <a:rPr sz="17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35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700" spc="-60" dirty="0">
                <a:solidFill>
                  <a:srgbClr val="3C3C3C"/>
                </a:solidFill>
                <a:latin typeface="Trebuchet MS"/>
                <a:cs typeface="Trebuchet MS"/>
              </a:rPr>
              <a:t>ntr</a:t>
            </a:r>
            <a:r>
              <a:rPr sz="1700" spc="-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700" spc="-8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700" spc="-110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7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45" dirty="0">
                <a:solidFill>
                  <a:srgbClr val="3C3C3C"/>
                </a:solidFill>
                <a:latin typeface="Trebuchet MS"/>
                <a:cs typeface="Trebuchet MS"/>
              </a:rPr>
              <a:t>st</a:t>
            </a:r>
            <a:r>
              <a:rPr sz="1700" spc="-8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700" spc="-105" dirty="0">
                <a:solidFill>
                  <a:srgbClr val="3C3C3C"/>
                </a:solidFill>
                <a:latin typeface="Trebuchet MS"/>
                <a:cs typeface="Trebuchet MS"/>
              </a:rPr>
              <a:t>et</a:t>
            </a:r>
            <a:r>
              <a:rPr sz="1700" spc="-120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700" spc="-100" dirty="0">
                <a:solidFill>
                  <a:srgbClr val="3C3C3C"/>
                </a:solidFill>
                <a:latin typeface="Trebuchet MS"/>
                <a:cs typeface="Trebuchet MS"/>
              </a:rPr>
              <a:t>hing</a:t>
            </a:r>
            <a:r>
              <a:rPr sz="17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00" dirty="0">
                <a:solidFill>
                  <a:srgbClr val="3C3C3C"/>
                </a:solidFill>
                <a:latin typeface="Trebuchet MS"/>
                <a:cs typeface="Trebuchet MS"/>
              </a:rPr>
              <a:t>yang  </a:t>
            </a:r>
            <a:r>
              <a:rPr sz="1700" spc="-65" dirty="0">
                <a:solidFill>
                  <a:srgbClr val="3C3C3C"/>
                </a:solidFill>
                <a:latin typeface="Trebuchet MS"/>
                <a:cs typeface="Trebuchet MS"/>
              </a:rPr>
              <a:t>diproses</a:t>
            </a:r>
            <a:r>
              <a:rPr sz="17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05" dirty="0">
                <a:solidFill>
                  <a:srgbClr val="3C3C3C"/>
                </a:solidFill>
                <a:latin typeface="Trebuchet MS"/>
                <a:cs typeface="Trebuchet MS"/>
              </a:rPr>
              <a:t>bisa</a:t>
            </a:r>
            <a:r>
              <a:rPr sz="17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10" dirty="0">
                <a:solidFill>
                  <a:srgbClr val="3C3C3C"/>
                </a:solidFill>
                <a:latin typeface="Trebuchet MS"/>
                <a:cs typeface="Trebuchet MS"/>
              </a:rPr>
              <a:t>sebagian</a:t>
            </a:r>
            <a:r>
              <a:rPr sz="17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90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7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00" dirty="0">
                <a:solidFill>
                  <a:srgbClr val="3C3C3C"/>
                </a:solidFill>
                <a:latin typeface="Trebuchet MS"/>
                <a:cs typeface="Trebuchet MS"/>
              </a:rPr>
              <a:t>input</a:t>
            </a:r>
            <a:r>
              <a:rPr sz="17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10" dirty="0">
                <a:solidFill>
                  <a:srgbClr val="3C3C3C"/>
                </a:solidFill>
                <a:latin typeface="Trebuchet MS"/>
                <a:cs typeface="Trebuchet MS"/>
              </a:rPr>
              <a:t>gray</a:t>
            </a:r>
            <a:r>
              <a:rPr sz="17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30" dirty="0">
                <a:solidFill>
                  <a:srgbClr val="3C3C3C"/>
                </a:solidFill>
                <a:latin typeface="Trebuchet MS"/>
                <a:cs typeface="Trebuchet MS"/>
              </a:rPr>
              <a:t>level</a:t>
            </a:r>
            <a:r>
              <a:rPr sz="17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90" dirty="0">
                <a:solidFill>
                  <a:srgbClr val="3C3C3C"/>
                </a:solidFill>
                <a:latin typeface="Trebuchet MS"/>
                <a:cs typeface="Trebuchet MS"/>
              </a:rPr>
              <a:t>sesuai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10" dirty="0">
                <a:solidFill>
                  <a:srgbClr val="3C3C3C"/>
                </a:solidFill>
                <a:latin typeface="Trebuchet MS"/>
                <a:cs typeface="Trebuchet MS"/>
              </a:rPr>
              <a:t>dengan </a:t>
            </a:r>
            <a:r>
              <a:rPr sz="1700" spc="-4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90" dirty="0">
                <a:solidFill>
                  <a:srgbClr val="3C3C3C"/>
                </a:solidFill>
                <a:latin typeface="Trebuchet MS"/>
                <a:cs typeface="Trebuchet MS"/>
              </a:rPr>
              <a:t>gr</a:t>
            </a:r>
            <a:r>
              <a:rPr sz="1700" spc="-10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700" spc="-200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700" spc="-6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700" spc="-10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7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20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7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30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700" spc="-7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700" spc="-114" dirty="0">
                <a:solidFill>
                  <a:srgbClr val="3C3C3C"/>
                </a:solidFill>
                <a:latin typeface="Trebuchet MS"/>
                <a:cs typeface="Trebuchet MS"/>
              </a:rPr>
              <a:t>gun</a:t>
            </a:r>
            <a:r>
              <a:rPr sz="1700" spc="-11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700" spc="-95" dirty="0">
                <a:solidFill>
                  <a:srgbClr val="3C3C3C"/>
                </a:solidFill>
                <a:latin typeface="Trebuchet MS"/>
                <a:cs typeface="Trebuchet MS"/>
              </a:rPr>
              <a:t>kan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99216" y="5893495"/>
            <a:ext cx="92710" cy="32321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35"/>
              </a:spcBef>
            </a:pPr>
            <a:r>
              <a:rPr sz="850" i="1" spc="15" dirty="0">
                <a:latin typeface="Times New Roman"/>
                <a:cs typeface="Times New Roman"/>
              </a:rPr>
              <a:t>b</a:t>
            </a:r>
            <a:endParaRPr sz="850">
              <a:latin typeface="Times New Roman"/>
              <a:cs typeface="Times New Roman"/>
            </a:endParaRPr>
          </a:p>
          <a:p>
            <a:pPr marL="22225">
              <a:lnSpc>
                <a:spcPct val="100000"/>
              </a:lnSpc>
              <a:spcBef>
                <a:spcPts val="110"/>
              </a:spcBef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9740" y="5679135"/>
            <a:ext cx="39998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105" dirty="0">
                <a:latin typeface="Trebuchet MS"/>
                <a:cs typeface="Trebuchet MS"/>
              </a:rPr>
              <a:t>&gt;&gt;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25" dirty="0">
                <a:latin typeface="Trebuchet MS"/>
                <a:cs typeface="Trebuchet MS"/>
              </a:rPr>
              <a:t>g</a:t>
            </a:r>
            <a:r>
              <a:rPr sz="1800" spc="-100" dirty="0">
                <a:latin typeface="Trebuchet MS"/>
                <a:cs typeface="Trebuchet MS"/>
              </a:rPr>
              <a:t>(</a:t>
            </a:r>
            <a:r>
              <a:rPr sz="1800" spc="25" dirty="0">
                <a:latin typeface="Trebuchet MS"/>
                <a:cs typeface="Trebuchet MS"/>
              </a:rPr>
              <a:t>g&gt;</a:t>
            </a:r>
            <a:r>
              <a:rPr sz="1800" spc="30" dirty="0">
                <a:latin typeface="Trebuchet MS"/>
                <a:cs typeface="Trebuchet MS"/>
              </a:rPr>
              <a:t>=</a:t>
            </a:r>
            <a:r>
              <a:rPr sz="1800" spc="-45" dirty="0">
                <a:latin typeface="Trebuchet MS"/>
                <a:cs typeface="Trebuchet MS"/>
              </a:rPr>
              <a:t>50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&amp;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g&lt;150)=(g(</a:t>
            </a:r>
            <a:r>
              <a:rPr sz="1800" spc="25" dirty="0">
                <a:latin typeface="Trebuchet MS"/>
                <a:cs typeface="Trebuchet MS"/>
              </a:rPr>
              <a:t>g&gt;</a:t>
            </a:r>
            <a:r>
              <a:rPr sz="1800" spc="30" dirty="0">
                <a:latin typeface="Trebuchet MS"/>
                <a:cs typeface="Trebuchet MS"/>
              </a:rPr>
              <a:t>=</a:t>
            </a:r>
            <a:r>
              <a:rPr sz="1800" spc="-45" dirty="0">
                <a:latin typeface="Trebuchet MS"/>
                <a:cs typeface="Trebuchet MS"/>
              </a:rPr>
              <a:t>50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150" dirty="0">
                <a:latin typeface="Trebuchet MS"/>
                <a:cs typeface="Trebuchet MS"/>
              </a:rPr>
              <a:t>&amp;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g&lt;150)</a:t>
            </a:r>
            <a:r>
              <a:rPr sz="1800" spc="-70" dirty="0">
                <a:latin typeface="Trebuchet MS"/>
                <a:cs typeface="Trebuchet MS"/>
              </a:rPr>
              <a:t>-  </a:t>
            </a:r>
            <a:r>
              <a:rPr sz="1800" spc="-40" dirty="0">
                <a:latin typeface="Trebuchet MS"/>
                <a:cs typeface="Trebuchet MS"/>
              </a:rPr>
              <a:t>50)*2+30;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105" dirty="0">
                <a:latin typeface="Trebuchet MS"/>
                <a:cs typeface="Trebuchet MS"/>
              </a:rPr>
              <a:t>&gt;&gt;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g(g&gt;=150)=(g(g&gt;=150)-150)*1+200;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9740" y="4458695"/>
            <a:ext cx="2326640" cy="1245870"/>
          </a:xfrm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238760">
              <a:lnSpc>
                <a:spcPct val="100000"/>
              </a:lnSpc>
              <a:spcBef>
                <a:spcPts val="1430"/>
              </a:spcBef>
            </a:pPr>
            <a:r>
              <a:rPr sz="2500" dirty="0">
                <a:latin typeface="Symbol"/>
                <a:cs typeface="Symbol"/>
              </a:rPr>
              <a:t></a:t>
            </a:r>
            <a:endParaRPr sz="25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800" spc="105" dirty="0">
                <a:latin typeface="Trebuchet MS"/>
                <a:cs typeface="Trebuchet MS"/>
              </a:rPr>
              <a:t>&gt;&gt;</a:t>
            </a:r>
            <a:r>
              <a:rPr sz="1800" spc="-85" dirty="0">
                <a:latin typeface="Trebuchet MS"/>
                <a:cs typeface="Trebuchet MS"/>
              </a:rPr>
              <a:t> </a:t>
            </a:r>
            <a:r>
              <a:rPr sz="1800" spc="-125" dirty="0">
                <a:latin typeface="Trebuchet MS"/>
                <a:cs typeface="Trebuchet MS"/>
              </a:rPr>
              <a:t>g=f;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spc="105" dirty="0">
                <a:latin typeface="Trebuchet MS"/>
                <a:cs typeface="Trebuchet MS"/>
              </a:rPr>
              <a:t>&gt;&gt;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g(g&lt;50)=g(g&lt;50)*0.2;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6240" y="4122311"/>
            <a:ext cx="18288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Symbol"/>
                <a:cs typeface="Symbol"/>
              </a:rPr>
              <a:t></a:t>
            </a:r>
            <a:endParaRPr sz="25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6240" y="3616816"/>
            <a:ext cx="18288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Symbol"/>
                <a:cs typeface="Symbol"/>
              </a:rPr>
              <a:t></a:t>
            </a:r>
            <a:endParaRPr sz="25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23381" y="4753488"/>
            <a:ext cx="11811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i="1" dirty="0">
                <a:latin typeface="Times New Roman"/>
                <a:cs typeface="Times New Roman"/>
              </a:rPr>
              <a:t>b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59597" y="4279303"/>
            <a:ext cx="118110" cy="247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50" i="1" dirty="0">
                <a:latin typeface="Times New Roman"/>
                <a:cs typeface="Times New Roman"/>
              </a:rPr>
              <a:t>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79382" y="3500488"/>
            <a:ext cx="1160145" cy="144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7145" algn="just">
              <a:lnSpc>
                <a:spcPct val="124500"/>
              </a:lnSpc>
              <a:spcBef>
                <a:spcPts val="100"/>
              </a:spcBef>
            </a:pPr>
            <a:r>
              <a:rPr sz="2500" dirty="0">
                <a:latin typeface="Times New Roman"/>
                <a:cs typeface="Times New Roman"/>
              </a:rPr>
              <a:t>0</a:t>
            </a:r>
            <a:r>
              <a:rPr sz="2500" spc="-15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</a:t>
            </a:r>
            <a:r>
              <a:rPr sz="2500" spc="30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x</a:t>
            </a:r>
            <a:r>
              <a:rPr sz="2500" i="1" spc="-8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</a:t>
            </a:r>
            <a:r>
              <a:rPr sz="2500" spc="-80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a </a:t>
            </a:r>
            <a:r>
              <a:rPr sz="2500" i="1" spc="-610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a</a:t>
            </a:r>
            <a:r>
              <a:rPr sz="2500" i="1" spc="-7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</a:t>
            </a:r>
            <a:r>
              <a:rPr sz="2500" spc="35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x</a:t>
            </a:r>
            <a:r>
              <a:rPr sz="2500" i="1" spc="-8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</a:t>
            </a:r>
            <a:r>
              <a:rPr sz="2500" spc="-155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b </a:t>
            </a:r>
            <a:r>
              <a:rPr sz="2500" i="1" spc="-610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b</a:t>
            </a:r>
            <a:r>
              <a:rPr sz="2500" i="1" spc="-114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</a:t>
            </a:r>
            <a:r>
              <a:rPr sz="2500" spc="35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x</a:t>
            </a:r>
            <a:r>
              <a:rPr sz="2500" i="1" spc="-9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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L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0840" y="4525016"/>
            <a:ext cx="1713230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3750" spc="-44" baseline="20000" dirty="0">
                <a:latin typeface="Symbol"/>
                <a:cs typeface="Symbol"/>
              </a:rPr>
              <a:t></a:t>
            </a:r>
            <a:r>
              <a:rPr sz="2600" spc="-395" dirty="0">
                <a:latin typeface="Symbol"/>
                <a:cs typeface="Symbol"/>
              </a:rPr>
              <a:t></a:t>
            </a:r>
            <a:r>
              <a:rPr sz="2500" spc="175" dirty="0">
                <a:latin typeface="Times New Roman"/>
                <a:cs typeface="Times New Roman"/>
              </a:rPr>
              <a:t>(</a:t>
            </a:r>
            <a:r>
              <a:rPr sz="2500" i="1" dirty="0">
                <a:latin typeface="Times New Roman"/>
                <a:cs typeface="Times New Roman"/>
              </a:rPr>
              <a:t>x</a:t>
            </a:r>
            <a:r>
              <a:rPr sz="2500" i="1" spc="-18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</a:t>
            </a:r>
            <a:r>
              <a:rPr sz="2500" spc="-290" dirty="0">
                <a:latin typeface="Times New Roman"/>
                <a:cs typeface="Times New Roman"/>
              </a:rPr>
              <a:t> </a:t>
            </a:r>
            <a:r>
              <a:rPr sz="2500" i="1" spc="30" dirty="0">
                <a:latin typeface="Times New Roman"/>
                <a:cs typeface="Times New Roman"/>
              </a:rPr>
              <a:t>b</a:t>
            </a:r>
            <a:r>
              <a:rPr sz="2500" dirty="0">
                <a:latin typeface="Times New Roman"/>
                <a:cs typeface="Times New Roman"/>
              </a:rPr>
              <a:t>)</a:t>
            </a:r>
            <a:r>
              <a:rPr sz="2500" spc="-21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</a:t>
            </a:r>
            <a:r>
              <a:rPr sz="2500" spc="60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y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1680" y="4050795"/>
            <a:ext cx="2212975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2500" i="1" dirty="0">
                <a:latin typeface="Times New Roman"/>
                <a:cs typeface="Times New Roman"/>
              </a:rPr>
              <a:t>y</a:t>
            </a:r>
            <a:r>
              <a:rPr sz="2500" i="1" spc="1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</a:t>
            </a:r>
            <a:r>
              <a:rPr sz="2500" spc="-55" dirty="0">
                <a:latin typeface="Times New Roman"/>
                <a:cs typeface="Times New Roman"/>
              </a:rPr>
              <a:t> </a:t>
            </a:r>
            <a:r>
              <a:rPr sz="3750" spc="-150" baseline="32222" dirty="0">
                <a:latin typeface="Symbol"/>
                <a:cs typeface="Symbol"/>
              </a:rPr>
              <a:t></a:t>
            </a:r>
            <a:r>
              <a:rPr sz="2600" spc="-555" dirty="0">
                <a:latin typeface="Symbol"/>
                <a:cs typeface="Symbol"/>
              </a:rPr>
              <a:t></a:t>
            </a:r>
            <a:r>
              <a:rPr sz="2500" spc="175" dirty="0">
                <a:latin typeface="Times New Roman"/>
                <a:cs typeface="Times New Roman"/>
              </a:rPr>
              <a:t>(</a:t>
            </a:r>
            <a:r>
              <a:rPr sz="2500" i="1" dirty="0">
                <a:latin typeface="Times New Roman"/>
                <a:cs typeface="Times New Roman"/>
              </a:rPr>
              <a:t>x</a:t>
            </a:r>
            <a:r>
              <a:rPr sz="2500" i="1" spc="-180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</a:t>
            </a:r>
            <a:r>
              <a:rPr sz="2500" spc="-210" dirty="0">
                <a:latin typeface="Times New Roman"/>
                <a:cs typeface="Times New Roman"/>
              </a:rPr>
              <a:t> </a:t>
            </a:r>
            <a:r>
              <a:rPr sz="2500" i="1" spc="70" dirty="0">
                <a:latin typeface="Times New Roman"/>
                <a:cs typeface="Times New Roman"/>
              </a:rPr>
              <a:t>a</a:t>
            </a:r>
            <a:r>
              <a:rPr sz="2500" dirty="0">
                <a:latin typeface="Times New Roman"/>
                <a:cs typeface="Times New Roman"/>
              </a:rPr>
              <a:t>)</a:t>
            </a:r>
            <a:r>
              <a:rPr sz="2500" spc="-215" dirty="0">
                <a:latin typeface="Times New Roman"/>
                <a:cs typeface="Times New Roman"/>
              </a:rPr>
              <a:t> </a:t>
            </a:r>
            <a:r>
              <a:rPr sz="2500" dirty="0">
                <a:latin typeface="Symbol"/>
                <a:cs typeface="Symbol"/>
              </a:rPr>
              <a:t></a:t>
            </a:r>
            <a:r>
              <a:rPr sz="2500" spc="60" dirty="0">
                <a:latin typeface="Times New Roman"/>
                <a:cs typeface="Times New Roman"/>
              </a:rPr>
              <a:t> </a:t>
            </a:r>
            <a:r>
              <a:rPr sz="2500" i="1" dirty="0">
                <a:latin typeface="Times New Roman"/>
                <a:cs typeface="Times New Roman"/>
              </a:rPr>
              <a:t>y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57271" y="3576574"/>
            <a:ext cx="387350" cy="4273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465" dirty="0">
                <a:latin typeface="Symbol"/>
                <a:cs typeface="Symbol"/>
              </a:rPr>
              <a:t></a:t>
            </a:r>
            <a:r>
              <a:rPr sz="2500" i="1" spc="-465" dirty="0">
                <a:latin typeface="Times New Roman"/>
                <a:cs typeface="Times New Roman"/>
              </a:rPr>
              <a:t>x</a:t>
            </a:r>
            <a:endParaRPr sz="250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143375" y="381000"/>
            <a:ext cx="4772025" cy="5187950"/>
            <a:chOff x="4143375" y="381000"/>
            <a:chExt cx="4772025" cy="5187950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62700" y="381000"/>
              <a:ext cx="2552700" cy="255879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4600" y="2971800"/>
              <a:ext cx="2590800" cy="259689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43375" y="3647698"/>
              <a:ext cx="2076450" cy="1638666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771144" y="5906134"/>
            <a:ext cx="81915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i="1" spc="15" dirty="0">
                <a:latin typeface="Times New Roman"/>
                <a:cs typeface="Times New Roman"/>
              </a:rPr>
              <a:t>a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69119" y="5767344"/>
            <a:ext cx="401320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i="1" spc="5" dirty="0">
                <a:latin typeface="Times New Roman"/>
                <a:cs typeface="Times New Roman"/>
              </a:rPr>
              <a:t>a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-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spc="-30" dirty="0">
                <a:latin typeface="Times New Roman"/>
                <a:cs typeface="Times New Roman"/>
              </a:rPr>
              <a:t>0</a:t>
            </a:r>
            <a:r>
              <a:rPr sz="1500" dirty="0">
                <a:latin typeface="Times New Roman"/>
                <a:cs typeface="Times New Roman"/>
              </a:rPr>
              <a:t>,</a:t>
            </a:r>
            <a:r>
              <a:rPr sz="1500" spc="-24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b</a:t>
            </a:r>
            <a:r>
              <a:rPr sz="1500" i="1" spc="-3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15</a:t>
            </a:r>
            <a:r>
              <a:rPr sz="1500" spc="-35" dirty="0">
                <a:latin typeface="Times New Roman"/>
                <a:cs typeface="Times New Roman"/>
              </a:rPr>
              <a:t>0</a:t>
            </a:r>
            <a:r>
              <a:rPr sz="1500" spc="-70" dirty="0">
                <a:latin typeface="Times New Roman"/>
                <a:cs typeface="Times New Roman"/>
              </a:rPr>
              <a:t>,</a:t>
            </a:r>
            <a:r>
              <a:rPr sz="1600" spc="-90" dirty="0">
                <a:latin typeface="Symbol"/>
                <a:cs typeface="Symbol"/>
              </a:rPr>
              <a:t>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0.</a:t>
            </a:r>
            <a:r>
              <a:rPr sz="1500" spc="-25" dirty="0">
                <a:latin typeface="Times New Roman"/>
                <a:cs typeface="Times New Roman"/>
              </a:rPr>
              <a:t>2</a:t>
            </a:r>
            <a:r>
              <a:rPr sz="1500" spc="120" dirty="0">
                <a:latin typeface="Times New Roman"/>
                <a:cs typeface="Times New Roman"/>
              </a:rPr>
              <a:t>,</a:t>
            </a:r>
            <a:r>
              <a:rPr sz="1600" spc="-30" dirty="0">
                <a:latin typeface="Symbol"/>
                <a:cs typeface="Symbol"/>
              </a:rPr>
              <a:t>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Times New Roman"/>
                <a:cs typeface="Times New Roman"/>
              </a:rPr>
              <a:t>2</a:t>
            </a:r>
            <a:r>
              <a:rPr sz="1500" spc="-20" dirty="0">
                <a:latin typeface="Times New Roman"/>
                <a:cs typeface="Times New Roman"/>
              </a:rPr>
              <a:t>,</a:t>
            </a:r>
            <a:r>
              <a:rPr sz="1600" spc="75" dirty="0">
                <a:latin typeface="Symbol"/>
                <a:cs typeface="Symbol"/>
              </a:rPr>
              <a:t>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-145" dirty="0">
                <a:latin typeface="Times New Roman"/>
                <a:cs typeface="Times New Roman"/>
              </a:rPr>
              <a:t>1</a:t>
            </a:r>
            <a:r>
              <a:rPr sz="1500" dirty="0">
                <a:latin typeface="Times New Roman"/>
                <a:cs typeface="Times New Roman"/>
              </a:rPr>
              <a:t>,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y</a:t>
            </a:r>
            <a:r>
              <a:rPr sz="1500" i="1" dirty="0">
                <a:latin typeface="Times New Roman"/>
                <a:cs typeface="Times New Roman"/>
              </a:rPr>
              <a:t>  </a:t>
            </a:r>
            <a:r>
              <a:rPr sz="1500" i="1" spc="-13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-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3</a:t>
            </a:r>
            <a:r>
              <a:rPr sz="1500" spc="-30" dirty="0">
                <a:latin typeface="Times New Roman"/>
                <a:cs typeface="Times New Roman"/>
              </a:rPr>
              <a:t>0</a:t>
            </a:r>
            <a:r>
              <a:rPr sz="1500" dirty="0">
                <a:latin typeface="Times New Roman"/>
                <a:cs typeface="Times New Roman"/>
              </a:rPr>
              <a:t>,</a:t>
            </a:r>
            <a:r>
              <a:rPr sz="1500" spc="-5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y</a:t>
            </a:r>
            <a:r>
              <a:rPr sz="1500" i="1" dirty="0">
                <a:latin typeface="Times New Roman"/>
                <a:cs typeface="Times New Roman"/>
              </a:rPr>
              <a:t>  </a:t>
            </a:r>
            <a:r>
              <a:rPr sz="1500" i="1" spc="-17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Symbol"/>
                <a:cs typeface="Symbol"/>
              </a:rPr>
              <a:t>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200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pc="105" dirty="0"/>
              <a:t>HISTOGRAM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4593" y="1982851"/>
            <a:ext cx="7564755" cy="1758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170" indent="-306705">
              <a:lnSpc>
                <a:spcPts val="2050"/>
              </a:lnSpc>
              <a:spcBef>
                <a:spcPts val="1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Histogram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dasar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sejumlah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teknik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pemrosesan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pada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domain</a:t>
            </a:r>
            <a:endParaRPr sz="1800">
              <a:latin typeface="Trebuchet MS"/>
              <a:cs typeface="Trebuchet MS"/>
            </a:endParaRPr>
          </a:p>
          <a:p>
            <a:pPr marL="344170">
              <a:lnSpc>
                <a:spcPts val="2050"/>
              </a:lnSpc>
            </a:pP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spasial,</a:t>
            </a:r>
            <a:r>
              <a:rPr sz="1800" spc="-2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seperti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perbaikan,</a:t>
            </a:r>
            <a:r>
              <a:rPr sz="1800" spc="-2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kompresi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segmentasi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citra.</a:t>
            </a:r>
            <a:endParaRPr sz="1800">
              <a:latin typeface="Trebuchet MS"/>
              <a:cs typeface="Trebuchet MS"/>
            </a:endParaRPr>
          </a:p>
          <a:p>
            <a:pPr marL="344170" marR="30480" indent="-306705">
              <a:lnSpc>
                <a:spcPct val="8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Histogram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suatu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digital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range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tingkat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20" dirty="0">
                <a:solidFill>
                  <a:srgbClr val="3C3C3C"/>
                </a:solidFill>
                <a:latin typeface="Trebuchet MS"/>
                <a:cs typeface="Trebuchet MS"/>
              </a:rPr>
              <a:t>[0…L-1]</a:t>
            </a:r>
            <a:r>
              <a:rPr sz="18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sebuah </a:t>
            </a:r>
            <a:r>
              <a:rPr sz="1800" spc="-5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ungsi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is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rit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(</a:t>
            </a:r>
            <a:r>
              <a:rPr sz="1800" spc="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52" baseline="-20833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r>
              <a:rPr sz="1800" spc="15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spc="-52" baseline="-20833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endParaRPr sz="1800" baseline="-20833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61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1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75" spc="-30" baseline="-21164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575" spc="195" baseline="-2116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5" dirty="0">
                <a:solidFill>
                  <a:srgbClr val="3C3C3C"/>
                </a:solidFill>
                <a:latin typeface="Trebuchet MS"/>
                <a:cs typeface="Trebuchet MS"/>
              </a:rPr>
              <a:t>ad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la</a:t>
            </a:r>
            <a:r>
              <a:rPr sz="1600" spc="-145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600" spc="-135" dirty="0">
                <a:solidFill>
                  <a:srgbClr val="3C3C3C"/>
                </a:solidFill>
                <a:latin typeface="Trebuchet MS"/>
                <a:cs typeface="Trebuchet MS"/>
              </a:rPr>
              <a:t>at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600" spc="-135" dirty="0">
                <a:solidFill>
                  <a:srgbClr val="3C3C3C"/>
                </a:solidFill>
                <a:latin typeface="Trebuchet MS"/>
                <a:cs typeface="Trebuchet MS"/>
              </a:rPr>
              <a:t>ea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-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endParaRPr sz="1600">
              <a:latin typeface="Trebuchet MS"/>
              <a:cs typeface="Trebuchet MS"/>
            </a:endParaRPr>
          </a:p>
          <a:p>
            <a:pPr marL="667385" lvl="1" indent="-305435">
              <a:lnSpc>
                <a:spcPct val="100000"/>
              </a:lnSpc>
              <a:spcBef>
                <a:spcPts val="60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75" spc="-67" baseline="-21164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575" spc="202" baseline="-2116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5" dirty="0">
                <a:solidFill>
                  <a:srgbClr val="3C3C3C"/>
                </a:solidFill>
                <a:latin typeface="Trebuchet MS"/>
                <a:cs typeface="Trebuchet MS"/>
              </a:rPr>
              <a:t>jumlah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6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memiliki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tingkat</a:t>
            </a:r>
            <a:r>
              <a:rPr sz="16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keabuan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75" spc="-127" baseline="-21164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4593" y="3790950"/>
            <a:ext cx="7529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4170" indent="-306705">
              <a:lnSpc>
                <a:spcPct val="100000"/>
              </a:lnSpc>
              <a:spcBef>
                <a:spcPts val="1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Normalisasi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histrogram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dilakukan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membagi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setiap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spc="-89" baseline="-20833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spc="217" baseline="-20833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total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4593" y="3922747"/>
            <a:ext cx="7809865" cy="140906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44170">
              <a:lnSpc>
                <a:spcPct val="100000"/>
              </a:lnSpc>
              <a:spcBef>
                <a:spcPts val="790"/>
              </a:spcBef>
            </a:pPr>
            <a:r>
              <a:rPr sz="1800" spc="-150" dirty="0">
                <a:solidFill>
                  <a:srgbClr val="3C3C3C"/>
                </a:solidFill>
                <a:latin typeface="Trebuchet MS"/>
                <a:cs typeface="Trebuchet MS"/>
              </a:rPr>
              <a:t>jumlah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citra,</a:t>
            </a: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dinyatakan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75" dirty="0">
                <a:solidFill>
                  <a:srgbClr val="3C3C3C"/>
                </a:solidFill>
                <a:latin typeface="Trebuchet MS"/>
                <a:cs typeface="Trebuchet MS"/>
              </a:rPr>
              <a:t>n.</a:t>
            </a:r>
            <a:endParaRPr sz="1800">
              <a:latin typeface="Trebuchet MS"/>
              <a:cs typeface="Trebuchet MS"/>
            </a:endParaRPr>
          </a:p>
          <a:p>
            <a:pPr marL="667385" indent="-305435">
              <a:lnSpc>
                <a:spcPct val="100000"/>
              </a:lnSpc>
              <a:spcBef>
                <a:spcPts val="60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600" spc="-55" dirty="0">
                <a:solidFill>
                  <a:srgbClr val="3C3C3C"/>
                </a:solidFill>
                <a:latin typeface="Trebuchet MS"/>
                <a:cs typeface="Trebuchet MS"/>
              </a:rPr>
              <a:t>Histogram</a:t>
            </a:r>
            <a:r>
              <a:rPr sz="1600" spc="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sudah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dinormalisasi</a:t>
            </a:r>
            <a:r>
              <a:rPr sz="16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0" dirty="0">
                <a:solidFill>
                  <a:srgbClr val="3C3C3C"/>
                </a:solidFill>
                <a:latin typeface="Trebuchet MS"/>
                <a:cs typeface="Trebuchet MS"/>
              </a:rPr>
              <a:t>dinyatakan</a:t>
            </a:r>
            <a:r>
              <a:rPr sz="16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p(r</a:t>
            </a:r>
            <a:r>
              <a:rPr sz="1575" spc="-44" baseline="-21164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)=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6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75" spc="-240" baseline="-21164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600" spc="-160" dirty="0">
                <a:solidFill>
                  <a:srgbClr val="3C3C3C"/>
                </a:solidFill>
                <a:latin typeface="Trebuchet MS"/>
                <a:cs typeface="Trebuchet MS"/>
              </a:rPr>
              <a:t>/n,</a:t>
            </a:r>
            <a:r>
              <a:rPr sz="1600" spc="-1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60" dirty="0">
                <a:solidFill>
                  <a:srgbClr val="3C3C3C"/>
                </a:solidFill>
                <a:latin typeface="Trebuchet MS"/>
                <a:cs typeface="Trebuchet MS"/>
              </a:rPr>
              <a:t>k=0,1,…,L-1.</a:t>
            </a:r>
            <a:endParaRPr sz="16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59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p(r</a:t>
            </a:r>
            <a:r>
              <a:rPr sz="1800" spc="-89" baseline="-20833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r>
              <a:rPr sz="18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menyatakan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estimasi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probabilitas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kemunculan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tingkat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keabuan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150" baseline="-20833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6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175" dirty="0">
                <a:solidFill>
                  <a:srgbClr val="3C3C3C"/>
                </a:solidFill>
                <a:latin typeface="Trebuchet MS"/>
                <a:cs typeface="Trebuchet MS"/>
              </a:rPr>
              <a:t>Jumlah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8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semua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komponen</a:t>
            </a:r>
            <a:r>
              <a:rPr sz="1800" spc="-2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“normalized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histogram”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sama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60" dirty="0">
                <a:solidFill>
                  <a:srgbClr val="3C3C3C"/>
                </a:solidFill>
                <a:latin typeface="Trebuchet MS"/>
                <a:cs typeface="Trebuchet MS"/>
              </a:rPr>
              <a:t>1.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9178" y="6054038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7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pc="105" dirty="0"/>
              <a:t>HISTOGRAM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294" y="2384297"/>
            <a:ext cx="6747509" cy="1110615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344170" indent="-306705">
              <a:lnSpc>
                <a:spcPct val="100000"/>
              </a:lnSpc>
              <a:spcBef>
                <a:spcPts val="11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Sumbu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horisontal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histogram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menyatakan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tingkat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keabuan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150" baseline="-20833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344170" indent="-306705">
              <a:lnSpc>
                <a:spcPct val="100000"/>
              </a:lnSpc>
              <a:spcBef>
                <a:spcPts val="103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Sumbu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vertikal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menyatakan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dari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h(r</a:t>
            </a:r>
            <a:r>
              <a:rPr sz="1800" spc="-60" baseline="-20833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)=n</a:t>
            </a:r>
            <a:r>
              <a:rPr sz="1800" spc="-60" baseline="-20833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spc="240" baseline="-20833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atau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p(r</a:t>
            </a:r>
            <a:r>
              <a:rPr sz="1800" spc="-89" baseline="-20833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r>
              <a:rPr sz="18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105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6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spc="-240" baseline="-20833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spc="-160" dirty="0">
                <a:solidFill>
                  <a:srgbClr val="3C3C3C"/>
                </a:solidFill>
                <a:latin typeface="Trebuchet MS"/>
                <a:cs typeface="Trebuchet MS"/>
              </a:rPr>
              <a:t>/n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(jika</a:t>
            </a:r>
            <a:endParaRPr sz="1800">
              <a:latin typeface="Trebuchet MS"/>
              <a:cs typeface="Trebuchet MS"/>
            </a:endParaRPr>
          </a:p>
          <a:p>
            <a:pPr marL="344170">
              <a:lnSpc>
                <a:spcPct val="100000"/>
              </a:lnSpc>
            </a:pP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800" spc="-20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ya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inormalisas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185" dirty="0">
                <a:solidFill>
                  <a:srgbClr val="3C3C3C"/>
                </a:solidFill>
                <a:latin typeface="Trebuchet MS"/>
                <a:cs typeface="Trebuchet MS"/>
              </a:rPr>
              <a:t>).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409178" y="6054038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8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4114800"/>
            <a:ext cx="4258056" cy="243840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891784" y="4020058"/>
            <a:ext cx="2824480" cy="2078989"/>
            <a:chOff x="5891784" y="4020058"/>
            <a:chExt cx="2824480" cy="2078989"/>
          </a:xfrm>
        </p:grpSpPr>
        <p:sp>
          <p:nvSpPr>
            <p:cNvPr id="7" name="object 7"/>
            <p:cNvSpPr/>
            <p:nvPr/>
          </p:nvSpPr>
          <p:spPr>
            <a:xfrm>
              <a:off x="5931408" y="5765165"/>
              <a:ext cx="451484" cy="6350"/>
            </a:xfrm>
            <a:custGeom>
              <a:avLst/>
              <a:gdLst/>
              <a:ahLst/>
              <a:cxnLst/>
              <a:rect l="l" t="t" r="r" b="b"/>
              <a:pathLst>
                <a:path w="451485" h="6350">
                  <a:moveTo>
                    <a:pt x="0" y="6350"/>
                  </a:moveTo>
                  <a:lnTo>
                    <a:pt x="451103" y="6350"/>
                  </a:lnTo>
                </a:path>
                <a:path w="451485" h="6350">
                  <a:moveTo>
                    <a:pt x="0" y="0"/>
                  </a:moveTo>
                  <a:lnTo>
                    <a:pt x="451103" y="0"/>
                  </a:lnTo>
                </a:path>
              </a:pathLst>
            </a:custGeom>
            <a:ln w="635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35040" y="5768340"/>
              <a:ext cx="139065" cy="291465"/>
            </a:xfrm>
            <a:custGeom>
              <a:avLst/>
              <a:gdLst/>
              <a:ahLst/>
              <a:cxnLst/>
              <a:rect l="l" t="t" r="r" b="b"/>
              <a:pathLst>
                <a:path w="139064" h="291464">
                  <a:moveTo>
                    <a:pt x="138684" y="0"/>
                  </a:moveTo>
                  <a:lnTo>
                    <a:pt x="0" y="0"/>
                  </a:lnTo>
                  <a:lnTo>
                    <a:pt x="0" y="291084"/>
                  </a:lnTo>
                  <a:lnTo>
                    <a:pt x="138684" y="291084"/>
                  </a:lnTo>
                  <a:lnTo>
                    <a:pt x="138684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931408" y="5475605"/>
              <a:ext cx="1146175" cy="295910"/>
            </a:xfrm>
            <a:custGeom>
              <a:avLst/>
              <a:gdLst/>
              <a:ahLst/>
              <a:cxnLst/>
              <a:rect l="l" t="t" r="r" b="b"/>
              <a:pathLst>
                <a:path w="1146175" h="295910">
                  <a:moveTo>
                    <a:pt x="589788" y="295910"/>
                  </a:moveTo>
                  <a:lnTo>
                    <a:pt x="798575" y="295910"/>
                  </a:lnTo>
                </a:path>
                <a:path w="1146175" h="295910">
                  <a:moveTo>
                    <a:pt x="937260" y="295910"/>
                  </a:moveTo>
                  <a:lnTo>
                    <a:pt x="1146047" y="295910"/>
                  </a:lnTo>
                </a:path>
                <a:path w="1146175" h="295910">
                  <a:moveTo>
                    <a:pt x="589788" y="289560"/>
                  </a:moveTo>
                  <a:lnTo>
                    <a:pt x="1146047" y="289560"/>
                  </a:lnTo>
                </a:path>
                <a:path w="1146175" h="295910">
                  <a:moveTo>
                    <a:pt x="0" y="6350"/>
                  </a:moveTo>
                  <a:lnTo>
                    <a:pt x="1146047" y="6350"/>
                  </a:lnTo>
                </a:path>
                <a:path w="1146175" h="295910">
                  <a:moveTo>
                    <a:pt x="0" y="0"/>
                  </a:moveTo>
                  <a:lnTo>
                    <a:pt x="1146047" y="0"/>
                  </a:lnTo>
                </a:path>
              </a:pathLst>
            </a:custGeom>
            <a:ln w="635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382512" y="5478780"/>
              <a:ext cx="486409" cy="581025"/>
            </a:xfrm>
            <a:custGeom>
              <a:avLst/>
              <a:gdLst/>
              <a:ahLst/>
              <a:cxnLst/>
              <a:rect l="l" t="t" r="r" b="b"/>
              <a:pathLst>
                <a:path w="486409" h="581025">
                  <a:moveTo>
                    <a:pt x="138684" y="0"/>
                  </a:moveTo>
                  <a:lnTo>
                    <a:pt x="0" y="0"/>
                  </a:lnTo>
                  <a:lnTo>
                    <a:pt x="0" y="580644"/>
                  </a:lnTo>
                  <a:lnTo>
                    <a:pt x="138684" y="580644"/>
                  </a:lnTo>
                  <a:lnTo>
                    <a:pt x="138684" y="0"/>
                  </a:lnTo>
                  <a:close/>
                </a:path>
                <a:path w="486409" h="581025">
                  <a:moveTo>
                    <a:pt x="486156" y="289560"/>
                  </a:moveTo>
                  <a:lnTo>
                    <a:pt x="347472" y="289560"/>
                  </a:lnTo>
                  <a:lnTo>
                    <a:pt x="347472" y="580644"/>
                  </a:lnTo>
                  <a:lnTo>
                    <a:pt x="486156" y="580644"/>
                  </a:lnTo>
                  <a:lnTo>
                    <a:pt x="486156" y="28956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16140" y="5475605"/>
              <a:ext cx="207645" cy="295910"/>
            </a:xfrm>
            <a:custGeom>
              <a:avLst/>
              <a:gdLst/>
              <a:ahLst/>
              <a:cxnLst/>
              <a:rect l="l" t="t" r="r" b="b"/>
              <a:pathLst>
                <a:path w="207645" h="295910">
                  <a:moveTo>
                    <a:pt x="0" y="295910"/>
                  </a:moveTo>
                  <a:lnTo>
                    <a:pt x="207263" y="295910"/>
                  </a:lnTo>
                </a:path>
                <a:path w="207645" h="295910">
                  <a:moveTo>
                    <a:pt x="0" y="289560"/>
                  </a:moveTo>
                  <a:lnTo>
                    <a:pt x="207263" y="289560"/>
                  </a:lnTo>
                </a:path>
                <a:path w="207645" h="295910">
                  <a:moveTo>
                    <a:pt x="0" y="6350"/>
                  </a:moveTo>
                  <a:lnTo>
                    <a:pt x="207263" y="6350"/>
                  </a:lnTo>
                </a:path>
                <a:path w="207645" h="295910">
                  <a:moveTo>
                    <a:pt x="0" y="0"/>
                  </a:moveTo>
                  <a:lnTo>
                    <a:pt x="207263" y="0"/>
                  </a:lnTo>
                </a:path>
              </a:pathLst>
            </a:custGeom>
            <a:ln w="635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31408" y="5187696"/>
              <a:ext cx="1492250" cy="0"/>
            </a:xfrm>
            <a:custGeom>
              <a:avLst/>
              <a:gdLst/>
              <a:ahLst/>
              <a:cxnLst/>
              <a:rect l="l" t="t" r="r" b="b"/>
              <a:pathLst>
                <a:path w="1492250">
                  <a:moveTo>
                    <a:pt x="0" y="0"/>
                  </a:moveTo>
                  <a:lnTo>
                    <a:pt x="1146047" y="0"/>
                  </a:lnTo>
                </a:path>
                <a:path w="1492250">
                  <a:moveTo>
                    <a:pt x="1284732" y="0"/>
                  </a:moveTo>
                  <a:lnTo>
                    <a:pt x="1491995" y="0"/>
                  </a:lnTo>
                </a:path>
              </a:pathLst>
            </a:custGeom>
            <a:ln w="1270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931408" y="4894961"/>
              <a:ext cx="1492250" cy="6350"/>
            </a:xfrm>
            <a:custGeom>
              <a:avLst/>
              <a:gdLst/>
              <a:ahLst/>
              <a:cxnLst/>
              <a:rect l="l" t="t" r="r" b="b"/>
              <a:pathLst>
                <a:path w="1492250" h="6350">
                  <a:moveTo>
                    <a:pt x="0" y="6350"/>
                  </a:moveTo>
                  <a:lnTo>
                    <a:pt x="1491995" y="6350"/>
                  </a:lnTo>
                </a:path>
                <a:path w="1492250" h="6350">
                  <a:moveTo>
                    <a:pt x="0" y="0"/>
                  </a:moveTo>
                  <a:lnTo>
                    <a:pt x="1491995" y="0"/>
                  </a:lnTo>
                </a:path>
              </a:pathLst>
            </a:custGeom>
            <a:ln w="635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077456" y="4898136"/>
              <a:ext cx="139065" cy="1161415"/>
            </a:xfrm>
            <a:custGeom>
              <a:avLst/>
              <a:gdLst/>
              <a:ahLst/>
              <a:cxnLst/>
              <a:rect l="l" t="t" r="r" b="b"/>
              <a:pathLst>
                <a:path w="139065" h="1161414">
                  <a:moveTo>
                    <a:pt x="138684" y="0"/>
                  </a:moveTo>
                  <a:lnTo>
                    <a:pt x="0" y="0"/>
                  </a:lnTo>
                  <a:lnTo>
                    <a:pt x="0" y="1161288"/>
                  </a:lnTo>
                  <a:lnTo>
                    <a:pt x="138684" y="1161288"/>
                  </a:lnTo>
                  <a:lnTo>
                    <a:pt x="138684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563612" y="5475605"/>
              <a:ext cx="207645" cy="295910"/>
            </a:xfrm>
            <a:custGeom>
              <a:avLst/>
              <a:gdLst/>
              <a:ahLst/>
              <a:cxnLst/>
              <a:rect l="l" t="t" r="r" b="b"/>
              <a:pathLst>
                <a:path w="207645" h="295910">
                  <a:moveTo>
                    <a:pt x="0" y="295910"/>
                  </a:moveTo>
                  <a:lnTo>
                    <a:pt x="207264" y="295910"/>
                  </a:lnTo>
                </a:path>
                <a:path w="207645" h="295910">
                  <a:moveTo>
                    <a:pt x="0" y="289560"/>
                  </a:moveTo>
                  <a:lnTo>
                    <a:pt x="207264" y="289560"/>
                  </a:lnTo>
                </a:path>
                <a:path w="207645" h="295910">
                  <a:moveTo>
                    <a:pt x="0" y="6350"/>
                  </a:moveTo>
                  <a:lnTo>
                    <a:pt x="207264" y="6350"/>
                  </a:lnTo>
                </a:path>
                <a:path w="207645" h="295910">
                  <a:moveTo>
                    <a:pt x="0" y="0"/>
                  </a:moveTo>
                  <a:lnTo>
                    <a:pt x="207264" y="0"/>
                  </a:lnTo>
                </a:path>
              </a:pathLst>
            </a:custGeom>
            <a:ln w="635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563612" y="5187696"/>
              <a:ext cx="207645" cy="0"/>
            </a:xfrm>
            <a:custGeom>
              <a:avLst/>
              <a:gdLst/>
              <a:ahLst/>
              <a:cxnLst/>
              <a:rect l="l" t="t" r="r" b="b"/>
              <a:pathLst>
                <a:path w="207645">
                  <a:moveTo>
                    <a:pt x="0" y="0"/>
                  </a:moveTo>
                  <a:lnTo>
                    <a:pt x="207264" y="0"/>
                  </a:lnTo>
                </a:path>
              </a:pathLst>
            </a:custGeom>
            <a:ln w="1270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563612" y="4894961"/>
              <a:ext cx="902335" cy="6350"/>
            </a:xfrm>
            <a:custGeom>
              <a:avLst/>
              <a:gdLst/>
              <a:ahLst/>
              <a:cxnLst/>
              <a:rect l="l" t="t" r="r" b="b"/>
              <a:pathLst>
                <a:path w="902334" h="6350">
                  <a:moveTo>
                    <a:pt x="0" y="6350"/>
                  </a:moveTo>
                  <a:lnTo>
                    <a:pt x="207264" y="6350"/>
                  </a:lnTo>
                </a:path>
                <a:path w="902334" h="6350">
                  <a:moveTo>
                    <a:pt x="345948" y="6350"/>
                  </a:moveTo>
                  <a:lnTo>
                    <a:pt x="902208" y="6350"/>
                  </a:lnTo>
                </a:path>
                <a:path w="902334" h="6350">
                  <a:moveTo>
                    <a:pt x="0" y="0"/>
                  </a:moveTo>
                  <a:lnTo>
                    <a:pt x="902208" y="0"/>
                  </a:lnTo>
                </a:path>
              </a:pathLst>
            </a:custGeom>
            <a:ln w="635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31408" y="4607052"/>
              <a:ext cx="2534920" cy="0"/>
            </a:xfrm>
            <a:custGeom>
              <a:avLst/>
              <a:gdLst/>
              <a:ahLst/>
              <a:cxnLst/>
              <a:rect l="l" t="t" r="r" b="b"/>
              <a:pathLst>
                <a:path w="2534920">
                  <a:moveTo>
                    <a:pt x="0" y="0"/>
                  </a:moveTo>
                  <a:lnTo>
                    <a:pt x="1491995" y="0"/>
                  </a:lnTo>
                </a:path>
                <a:path w="2534920">
                  <a:moveTo>
                    <a:pt x="1632203" y="0"/>
                  </a:moveTo>
                  <a:lnTo>
                    <a:pt x="2534412" y="0"/>
                  </a:lnTo>
                </a:path>
              </a:pathLst>
            </a:custGeom>
            <a:ln w="1270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931408" y="4312793"/>
              <a:ext cx="2778760" cy="6350"/>
            </a:xfrm>
            <a:custGeom>
              <a:avLst/>
              <a:gdLst/>
              <a:ahLst/>
              <a:cxnLst/>
              <a:rect l="l" t="t" r="r" b="b"/>
              <a:pathLst>
                <a:path w="2778759" h="6350">
                  <a:moveTo>
                    <a:pt x="0" y="6349"/>
                  </a:moveTo>
                  <a:lnTo>
                    <a:pt x="2534412" y="6349"/>
                  </a:lnTo>
                </a:path>
                <a:path w="2778759" h="6350">
                  <a:moveTo>
                    <a:pt x="2673095" y="6349"/>
                  </a:moveTo>
                  <a:lnTo>
                    <a:pt x="2778251" y="6349"/>
                  </a:lnTo>
                </a:path>
                <a:path w="2778759" h="6350">
                  <a:moveTo>
                    <a:pt x="0" y="0"/>
                  </a:moveTo>
                  <a:lnTo>
                    <a:pt x="2778251" y="0"/>
                  </a:lnTo>
                </a:path>
              </a:pathLst>
            </a:custGeom>
            <a:ln w="635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423404" y="4315968"/>
              <a:ext cx="140335" cy="1743710"/>
            </a:xfrm>
            <a:custGeom>
              <a:avLst/>
              <a:gdLst/>
              <a:ahLst/>
              <a:cxnLst/>
              <a:rect l="l" t="t" r="r" b="b"/>
              <a:pathLst>
                <a:path w="140334" h="1743710">
                  <a:moveTo>
                    <a:pt x="140207" y="0"/>
                  </a:moveTo>
                  <a:lnTo>
                    <a:pt x="0" y="0"/>
                  </a:lnTo>
                  <a:lnTo>
                    <a:pt x="0" y="1743455"/>
                  </a:lnTo>
                  <a:lnTo>
                    <a:pt x="140207" y="1743455"/>
                  </a:lnTo>
                  <a:lnTo>
                    <a:pt x="140207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909560" y="5475605"/>
              <a:ext cx="556260" cy="295910"/>
            </a:xfrm>
            <a:custGeom>
              <a:avLst/>
              <a:gdLst/>
              <a:ahLst/>
              <a:cxnLst/>
              <a:rect l="l" t="t" r="r" b="b"/>
              <a:pathLst>
                <a:path w="556259" h="295910">
                  <a:moveTo>
                    <a:pt x="0" y="295910"/>
                  </a:moveTo>
                  <a:lnTo>
                    <a:pt x="208788" y="295910"/>
                  </a:lnTo>
                </a:path>
                <a:path w="556259" h="295910">
                  <a:moveTo>
                    <a:pt x="347472" y="295910"/>
                  </a:moveTo>
                  <a:lnTo>
                    <a:pt x="556260" y="295910"/>
                  </a:lnTo>
                </a:path>
                <a:path w="556259" h="295910">
                  <a:moveTo>
                    <a:pt x="0" y="289560"/>
                  </a:moveTo>
                  <a:lnTo>
                    <a:pt x="556260" y="289560"/>
                  </a:lnTo>
                </a:path>
                <a:path w="556259" h="295910">
                  <a:moveTo>
                    <a:pt x="0" y="6350"/>
                  </a:moveTo>
                  <a:lnTo>
                    <a:pt x="556260" y="6350"/>
                  </a:lnTo>
                </a:path>
                <a:path w="556259" h="295910">
                  <a:moveTo>
                    <a:pt x="0" y="0"/>
                  </a:moveTo>
                  <a:lnTo>
                    <a:pt x="556260" y="0"/>
                  </a:lnTo>
                </a:path>
              </a:pathLst>
            </a:custGeom>
            <a:ln w="635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909560" y="5187696"/>
              <a:ext cx="556260" cy="0"/>
            </a:xfrm>
            <a:custGeom>
              <a:avLst/>
              <a:gdLst/>
              <a:ahLst/>
              <a:cxnLst/>
              <a:rect l="l" t="t" r="r" b="b"/>
              <a:pathLst>
                <a:path w="556259">
                  <a:moveTo>
                    <a:pt x="0" y="0"/>
                  </a:moveTo>
                  <a:lnTo>
                    <a:pt x="556260" y="0"/>
                  </a:lnTo>
                </a:path>
              </a:pathLst>
            </a:custGeom>
            <a:ln w="1270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770876" y="4898136"/>
              <a:ext cx="486409" cy="1161415"/>
            </a:xfrm>
            <a:custGeom>
              <a:avLst/>
              <a:gdLst/>
              <a:ahLst/>
              <a:cxnLst/>
              <a:rect l="l" t="t" r="r" b="b"/>
              <a:pathLst>
                <a:path w="486409" h="1161414">
                  <a:moveTo>
                    <a:pt x="138684" y="0"/>
                  </a:moveTo>
                  <a:lnTo>
                    <a:pt x="0" y="0"/>
                  </a:lnTo>
                  <a:lnTo>
                    <a:pt x="0" y="1161288"/>
                  </a:lnTo>
                  <a:lnTo>
                    <a:pt x="138684" y="1161300"/>
                  </a:lnTo>
                  <a:lnTo>
                    <a:pt x="138684" y="0"/>
                  </a:lnTo>
                  <a:close/>
                </a:path>
                <a:path w="486409" h="1161414">
                  <a:moveTo>
                    <a:pt x="486156" y="870204"/>
                  </a:moveTo>
                  <a:lnTo>
                    <a:pt x="347472" y="870204"/>
                  </a:lnTo>
                  <a:lnTo>
                    <a:pt x="347472" y="1161288"/>
                  </a:lnTo>
                  <a:lnTo>
                    <a:pt x="486156" y="1161288"/>
                  </a:lnTo>
                  <a:lnTo>
                    <a:pt x="486156" y="870204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604504" y="5475605"/>
              <a:ext cx="105410" cy="295910"/>
            </a:xfrm>
            <a:custGeom>
              <a:avLst/>
              <a:gdLst/>
              <a:ahLst/>
              <a:cxnLst/>
              <a:rect l="l" t="t" r="r" b="b"/>
              <a:pathLst>
                <a:path w="105409" h="295910">
                  <a:moveTo>
                    <a:pt x="0" y="295910"/>
                  </a:moveTo>
                  <a:lnTo>
                    <a:pt x="105155" y="295910"/>
                  </a:lnTo>
                </a:path>
                <a:path w="105409" h="295910">
                  <a:moveTo>
                    <a:pt x="0" y="289560"/>
                  </a:moveTo>
                  <a:lnTo>
                    <a:pt x="105155" y="289560"/>
                  </a:lnTo>
                </a:path>
                <a:path w="105409" h="295910">
                  <a:moveTo>
                    <a:pt x="0" y="6350"/>
                  </a:moveTo>
                  <a:lnTo>
                    <a:pt x="105155" y="6350"/>
                  </a:lnTo>
                </a:path>
                <a:path w="105409" h="29591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635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604504" y="5187696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09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270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604504" y="4894961"/>
              <a:ext cx="105410" cy="6350"/>
            </a:xfrm>
            <a:custGeom>
              <a:avLst/>
              <a:gdLst/>
              <a:ahLst/>
              <a:cxnLst/>
              <a:rect l="l" t="t" r="r" b="b"/>
              <a:pathLst>
                <a:path w="105409" h="6350">
                  <a:moveTo>
                    <a:pt x="0" y="6350"/>
                  </a:moveTo>
                  <a:lnTo>
                    <a:pt x="105155" y="6350"/>
                  </a:lnTo>
                </a:path>
                <a:path w="105409" h="6350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635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604504" y="4607052"/>
              <a:ext cx="105410" cy="0"/>
            </a:xfrm>
            <a:custGeom>
              <a:avLst/>
              <a:gdLst/>
              <a:ahLst/>
              <a:cxnLst/>
              <a:rect l="l" t="t" r="r" b="b"/>
              <a:pathLst>
                <a:path w="105409">
                  <a:moveTo>
                    <a:pt x="0" y="0"/>
                  </a:moveTo>
                  <a:lnTo>
                    <a:pt x="105155" y="0"/>
                  </a:lnTo>
                </a:path>
              </a:pathLst>
            </a:custGeom>
            <a:ln w="1270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465820" y="4315968"/>
              <a:ext cx="139065" cy="1743710"/>
            </a:xfrm>
            <a:custGeom>
              <a:avLst/>
              <a:gdLst/>
              <a:ahLst/>
              <a:cxnLst/>
              <a:rect l="l" t="t" r="r" b="b"/>
              <a:pathLst>
                <a:path w="139065" h="1743710">
                  <a:moveTo>
                    <a:pt x="138683" y="0"/>
                  </a:moveTo>
                  <a:lnTo>
                    <a:pt x="0" y="0"/>
                  </a:lnTo>
                  <a:lnTo>
                    <a:pt x="0" y="1743455"/>
                  </a:lnTo>
                  <a:lnTo>
                    <a:pt x="138683" y="1743455"/>
                  </a:lnTo>
                  <a:lnTo>
                    <a:pt x="138683" y="0"/>
                  </a:lnTo>
                  <a:close/>
                </a:path>
              </a:pathLst>
            </a:custGeom>
            <a:solidFill>
              <a:srgbClr val="4D13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891784" y="4026408"/>
              <a:ext cx="2818130" cy="2072639"/>
            </a:xfrm>
            <a:custGeom>
              <a:avLst/>
              <a:gdLst/>
              <a:ahLst/>
              <a:cxnLst/>
              <a:rect l="l" t="t" r="r" b="b"/>
              <a:pathLst>
                <a:path w="2818129" h="2072639">
                  <a:moveTo>
                    <a:pt x="39624" y="0"/>
                  </a:moveTo>
                  <a:lnTo>
                    <a:pt x="2817875" y="0"/>
                  </a:lnTo>
                </a:path>
                <a:path w="2818129" h="2072639">
                  <a:moveTo>
                    <a:pt x="39624" y="2033016"/>
                  </a:moveTo>
                  <a:lnTo>
                    <a:pt x="39624" y="0"/>
                  </a:lnTo>
                </a:path>
                <a:path w="2818129" h="2072639">
                  <a:moveTo>
                    <a:pt x="0" y="2033016"/>
                  </a:moveTo>
                  <a:lnTo>
                    <a:pt x="39624" y="2033016"/>
                  </a:lnTo>
                </a:path>
                <a:path w="2818129" h="2072639">
                  <a:moveTo>
                    <a:pt x="0" y="1741932"/>
                  </a:moveTo>
                  <a:lnTo>
                    <a:pt x="39624" y="1741932"/>
                  </a:lnTo>
                </a:path>
                <a:path w="2818129" h="2072639">
                  <a:moveTo>
                    <a:pt x="0" y="1452372"/>
                  </a:moveTo>
                  <a:lnTo>
                    <a:pt x="39624" y="1452372"/>
                  </a:lnTo>
                </a:path>
                <a:path w="2818129" h="2072639">
                  <a:moveTo>
                    <a:pt x="0" y="1161288"/>
                  </a:moveTo>
                  <a:lnTo>
                    <a:pt x="39624" y="1161288"/>
                  </a:lnTo>
                </a:path>
                <a:path w="2818129" h="2072639">
                  <a:moveTo>
                    <a:pt x="0" y="871728"/>
                  </a:moveTo>
                  <a:lnTo>
                    <a:pt x="39624" y="871728"/>
                  </a:lnTo>
                </a:path>
                <a:path w="2818129" h="2072639">
                  <a:moveTo>
                    <a:pt x="0" y="580644"/>
                  </a:moveTo>
                  <a:lnTo>
                    <a:pt x="39624" y="580644"/>
                  </a:lnTo>
                </a:path>
                <a:path w="2818129" h="2072639">
                  <a:moveTo>
                    <a:pt x="0" y="289560"/>
                  </a:moveTo>
                  <a:lnTo>
                    <a:pt x="39624" y="289560"/>
                  </a:lnTo>
                </a:path>
                <a:path w="2818129" h="2072639">
                  <a:moveTo>
                    <a:pt x="0" y="0"/>
                  </a:moveTo>
                  <a:lnTo>
                    <a:pt x="39624" y="0"/>
                  </a:lnTo>
                </a:path>
                <a:path w="2818129" h="2072639">
                  <a:moveTo>
                    <a:pt x="39624" y="2033016"/>
                  </a:moveTo>
                  <a:lnTo>
                    <a:pt x="2817875" y="2033016"/>
                  </a:lnTo>
                </a:path>
                <a:path w="2818129" h="2072639">
                  <a:moveTo>
                    <a:pt x="39624" y="2033016"/>
                  </a:moveTo>
                  <a:lnTo>
                    <a:pt x="39624" y="2072640"/>
                  </a:lnTo>
                </a:path>
                <a:path w="2818129" h="2072639">
                  <a:moveTo>
                    <a:pt x="385571" y="2033016"/>
                  </a:moveTo>
                  <a:lnTo>
                    <a:pt x="385571" y="2072640"/>
                  </a:lnTo>
                </a:path>
                <a:path w="2818129" h="2072639">
                  <a:moveTo>
                    <a:pt x="733043" y="2033016"/>
                  </a:moveTo>
                  <a:lnTo>
                    <a:pt x="733043" y="2072640"/>
                  </a:lnTo>
                </a:path>
                <a:path w="2818129" h="2072639">
                  <a:moveTo>
                    <a:pt x="1080515" y="2033016"/>
                  </a:moveTo>
                  <a:lnTo>
                    <a:pt x="1080515" y="2072640"/>
                  </a:lnTo>
                </a:path>
                <a:path w="2818129" h="2072639">
                  <a:moveTo>
                    <a:pt x="1427988" y="2033016"/>
                  </a:moveTo>
                  <a:lnTo>
                    <a:pt x="1427988" y="2072640"/>
                  </a:lnTo>
                </a:path>
                <a:path w="2818129" h="2072639">
                  <a:moveTo>
                    <a:pt x="1775460" y="2033016"/>
                  </a:moveTo>
                  <a:lnTo>
                    <a:pt x="1775460" y="2072640"/>
                  </a:lnTo>
                </a:path>
                <a:path w="2818129" h="2072639">
                  <a:moveTo>
                    <a:pt x="2122932" y="2033016"/>
                  </a:moveTo>
                  <a:lnTo>
                    <a:pt x="2122932" y="2072640"/>
                  </a:lnTo>
                </a:path>
                <a:path w="2818129" h="2072639">
                  <a:moveTo>
                    <a:pt x="2470404" y="2033016"/>
                  </a:moveTo>
                  <a:lnTo>
                    <a:pt x="2470404" y="2072640"/>
                  </a:lnTo>
                </a:path>
                <a:path w="2818129" h="2072639">
                  <a:moveTo>
                    <a:pt x="2817875" y="2033016"/>
                  </a:moveTo>
                  <a:lnTo>
                    <a:pt x="2817875" y="2072640"/>
                  </a:lnTo>
                </a:path>
              </a:pathLst>
            </a:custGeom>
            <a:ln w="12700">
              <a:solidFill>
                <a:srgbClr val="7A7A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742559" y="5960160"/>
            <a:ext cx="889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30" dirty="0">
                <a:latin typeface="Trebuchet MS"/>
                <a:cs typeface="Trebuchet MS"/>
              </a:rPr>
              <a:t>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42559" y="5378958"/>
            <a:ext cx="88900" cy="467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30" dirty="0">
                <a:latin typeface="Trebuchet MS"/>
                <a:cs typeface="Trebuchet MS"/>
              </a:rPr>
              <a:t>2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000" spc="-30" dirty="0">
                <a:latin typeface="Trebuchet MS"/>
                <a:cs typeface="Trebuchet MS"/>
              </a:rPr>
              <a:t>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42559" y="5088382"/>
            <a:ext cx="889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30" dirty="0">
                <a:latin typeface="Trebuchet MS"/>
                <a:cs typeface="Trebuchet MS"/>
              </a:rPr>
              <a:t>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33542" y="3926204"/>
            <a:ext cx="636270" cy="11258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3180" algn="r">
              <a:lnSpc>
                <a:spcPct val="100000"/>
              </a:lnSpc>
              <a:spcBef>
                <a:spcPts val="95"/>
              </a:spcBef>
            </a:pPr>
            <a:r>
              <a:rPr sz="1000" spc="-30" dirty="0">
                <a:latin typeface="Trebuchet MS"/>
                <a:cs typeface="Trebuchet MS"/>
              </a:rPr>
              <a:t>7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Trebuchet MS"/>
              <a:cs typeface="Trebuchet MS"/>
            </a:endParaRPr>
          </a:p>
          <a:p>
            <a:pPr marR="43180" algn="r">
              <a:lnSpc>
                <a:spcPct val="100000"/>
              </a:lnSpc>
            </a:pPr>
            <a:r>
              <a:rPr sz="1000" spc="-30" dirty="0">
                <a:latin typeface="Trebuchet MS"/>
                <a:cs typeface="Trebuchet MS"/>
              </a:rPr>
              <a:t>6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00">
              <a:latin typeface="Trebuchet MS"/>
              <a:cs typeface="Trebuchet MS"/>
            </a:endParaRPr>
          </a:p>
          <a:p>
            <a:pPr marR="43180" algn="r">
              <a:lnSpc>
                <a:spcPct val="100000"/>
              </a:lnSpc>
            </a:pPr>
            <a:r>
              <a:rPr sz="1000" spc="-30" dirty="0">
                <a:latin typeface="Trebuchet MS"/>
                <a:cs typeface="Trebuchet MS"/>
              </a:rPr>
              <a:t>5</a:t>
            </a:r>
            <a:endParaRPr sz="1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Trebuchet MS"/>
              <a:cs typeface="Trebuchet MS"/>
            </a:endParaRPr>
          </a:p>
          <a:p>
            <a:pPr marL="50800">
              <a:lnSpc>
                <a:spcPct val="100000"/>
              </a:lnSpc>
              <a:spcBef>
                <a:spcPts val="5"/>
              </a:spcBef>
            </a:pPr>
            <a:r>
              <a:rPr sz="1000" b="1" spc="-30" dirty="0">
                <a:latin typeface="Trebuchet MS"/>
                <a:cs typeface="Trebuchet MS"/>
              </a:rPr>
              <a:t>Jumlah</a:t>
            </a:r>
            <a:r>
              <a:rPr sz="1000" b="1" spc="100" dirty="0">
                <a:latin typeface="Trebuchet MS"/>
                <a:cs typeface="Trebuchet MS"/>
              </a:rPr>
              <a:t> </a:t>
            </a:r>
            <a:r>
              <a:rPr sz="1500" spc="-44" baseline="33333" dirty="0">
                <a:latin typeface="Trebuchet MS"/>
                <a:cs typeface="Trebuchet MS"/>
              </a:rPr>
              <a:t>4</a:t>
            </a:r>
            <a:endParaRPr sz="1500" baseline="33333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745348" y="6117437"/>
            <a:ext cx="8883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9410" algn="l"/>
                <a:tab pos="706755" algn="l"/>
              </a:tabLst>
            </a:pPr>
            <a:r>
              <a:rPr sz="1000" spc="-25" dirty="0">
                <a:latin typeface="Trebuchet MS"/>
                <a:cs typeface="Trebuchet MS"/>
              </a:rPr>
              <a:t>6</a:t>
            </a:r>
            <a:r>
              <a:rPr sz="1000" spc="-35" dirty="0">
                <a:latin typeface="Trebuchet MS"/>
                <a:cs typeface="Trebuchet MS"/>
              </a:rPr>
              <a:t>-</a:t>
            </a:r>
            <a:r>
              <a:rPr sz="1000" spc="-45" dirty="0">
                <a:latin typeface="Trebuchet MS"/>
                <a:cs typeface="Trebuchet MS"/>
              </a:rPr>
              <a:t>1</a:t>
            </a:r>
            <a:r>
              <a:rPr sz="1000" dirty="0">
                <a:latin typeface="Trebuchet MS"/>
                <a:cs typeface="Trebuchet MS"/>
              </a:rPr>
              <a:t>	</a:t>
            </a:r>
            <a:r>
              <a:rPr sz="1000" spc="-25" dirty="0">
                <a:latin typeface="Trebuchet MS"/>
                <a:cs typeface="Trebuchet MS"/>
              </a:rPr>
              <a:t>7</a:t>
            </a:r>
            <a:r>
              <a:rPr sz="1000" spc="-35" dirty="0">
                <a:latin typeface="Trebuchet MS"/>
                <a:cs typeface="Trebuchet MS"/>
              </a:rPr>
              <a:t>-</a:t>
            </a:r>
            <a:r>
              <a:rPr sz="1000" spc="-45" dirty="0">
                <a:latin typeface="Trebuchet MS"/>
                <a:cs typeface="Trebuchet MS"/>
              </a:rPr>
              <a:t>1</a:t>
            </a:r>
            <a:r>
              <a:rPr sz="1000" dirty="0">
                <a:latin typeface="Trebuchet MS"/>
                <a:cs typeface="Trebuchet MS"/>
              </a:rPr>
              <a:t>	</a:t>
            </a:r>
            <a:r>
              <a:rPr sz="1000" spc="-25" dirty="0">
                <a:latin typeface="Trebuchet MS"/>
                <a:cs typeface="Trebuchet MS"/>
              </a:rPr>
              <a:t>8</a:t>
            </a:r>
            <a:r>
              <a:rPr sz="1000" spc="-45" dirty="0">
                <a:latin typeface="Trebuchet MS"/>
                <a:cs typeface="Trebuchet MS"/>
              </a:rPr>
              <a:t>-1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08623" y="6083604"/>
            <a:ext cx="1758950" cy="39687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  <a:tabLst>
                <a:tab pos="359410" algn="l"/>
                <a:tab pos="706755" algn="l"/>
                <a:tab pos="1054735" algn="l"/>
                <a:tab pos="1401445" algn="l"/>
              </a:tabLst>
            </a:pPr>
            <a:r>
              <a:rPr sz="1000" spc="-35" dirty="0">
                <a:latin typeface="Trebuchet MS"/>
                <a:cs typeface="Trebuchet MS"/>
              </a:rPr>
              <a:t>1-1	2-1	3-1	4-1	5-1</a:t>
            </a:r>
            <a:endParaRPr sz="1000">
              <a:latin typeface="Trebuchet MS"/>
              <a:cs typeface="Trebuchet MS"/>
            </a:endParaRPr>
          </a:p>
          <a:p>
            <a:pPr marL="876935">
              <a:lnSpc>
                <a:spcPct val="100000"/>
              </a:lnSpc>
              <a:spcBef>
                <a:spcPts val="265"/>
              </a:spcBef>
            </a:pPr>
            <a:r>
              <a:rPr sz="1000" b="1" spc="-5" dirty="0">
                <a:latin typeface="Trebuchet MS"/>
                <a:cs typeface="Trebuchet MS"/>
              </a:rPr>
              <a:t>Leve</a:t>
            </a:r>
            <a:r>
              <a:rPr sz="1000" b="1" dirty="0">
                <a:latin typeface="Trebuchet MS"/>
                <a:cs typeface="Trebuchet MS"/>
              </a:rPr>
              <a:t>r</a:t>
            </a:r>
            <a:r>
              <a:rPr sz="1000" b="1" spc="-20" dirty="0">
                <a:latin typeface="Trebuchet MS"/>
                <a:cs typeface="Trebuchet MS"/>
              </a:rPr>
              <a:t> </a:t>
            </a:r>
            <a:r>
              <a:rPr sz="1000" b="1" spc="-15" dirty="0">
                <a:latin typeface="Trebuchet MS"/>
                <a:cs typeface="Trebuchet MS"/>
              </a:rPr>
              <a:t>ke</a:t>
            </a:r>
            <a:r>
              <a:rPr sz="1000" b="1" spc="-5" dirty="0">
                <a:latin typeface="Trebuchet MS"/>
                <a:cs typeface="Trebuchet MS"/>
              </a:rPr>
              <a:t>a</a:t>
            </a:r>
            <a:r>
              <a:rPr sz="1000" b="1" spc="-15" dirty="0">
                <a:latin typeface="Trebuchet MS"/>
                <a:cs typeface="Trebuchet MS"/>
              </a:rPr>
              <a:t>b</a:t>
            </a:r>
            <a:r>
              <a:rPr sz="1000" b="1" spc="-20" dirty="0">
                <a:latin typeface="Trebuchet MS"/>
                <a:cs typeface="Trebuchet MS"/>
              </a:rPr>
              <a:t>u</a:t>
            </a:r>
            <a:r>
              <a:rPr sz="1000" b="1" spc="-10" dirty="0">
                <a:latin typeface="Trebuchet MS"/>
                <a:cs typeface="Trebuchet MS"/>
              </a:rPr>
              <a:t>an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309742" y="5022596"/>
            <a:ext cx="3613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Trebuchet MS"/>
                <a:cs typeface="Trebuchet MS"/>
              </a:rPr>
              <a:t>p</a:t>
            </a:r>
            <a:r>
              <a:rPr sz="1000" b="1" spc="-25" dirty="0">
                <a:latin typeface="Trebuchet MS"/>
                <a:cs typeface="Trebuchet MS"/>
              </a:rPr>
              <a:t>i</a:t>
            </a:r>
            <a:r>
              <a:rPr sz="1000" b="1" spc="-5" dirty="0">
                <a:latin typeface="Trebuchet MS"/>
                <a:cs typeface="Trebuchet MS"/>
              </a:rPr>
              <a:t>k</a:t>
            </a:r>
            <a:r>
              <a:rPr sz="1000" b="1" spc="-10" dirty="0">
                <a:latin typeface="Trebuchet MS"/>
                <a:cs typeface="Trebuchet MS"/>
              </a:rPr>
              <a:t>s</a:t>
            </a:r>
            <a:r>
              <a:rPr sz="1000" b="1" spc="-30" dirty="0">
                <a:latin typeface="Trebuchet MS"/>
                <a:cs typeface="Trebuchet MS"/>
              </a:rPr>
              <a:t>el</a:t>
            </a:r>
            <a:endParaRPr sz="10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78077" y="226532"/>
            <a:ext cx="2948940" cy="1748155"/>
            <a:chOff x="2978077" y="226532"/>
            <a:chExt cx="2948940" cy="1748155"/>
          </a:xfrm>
        </p:grpSpPr>
        <p:sp>
          <p:nvSpPr>
            <p:cNvPr id="3" name="object 3"/>
            <p:cNvSpPr/>
            <p:nvPr/>
          </p:nvSpPr>
          <p:spPr>
            <a:xfrm>
              <a:off x="2979030" y="227497"/>
              <a:ext cx="2287270" cy="1738630"/>
            </a:xfrm>
            <a:custGeom>
              <a:avLst/>
              <a:gdLst/>
              <a:ahLst/>
              <a:cxnLst/>
              <a:rect l="l" t="t" r="r" b="b"/>
              <a:pathLst>
                <a:path w="2287270" h="1738630">
                  <a:moveTo>
                    <a:pt x="2286683" y="0"/>
                  </a:moveTo>
                  <a:lnTo>
                    <a:pt x="0" y="0"/>
                  </a:lnTo>
                  <a:lnTo>
                    <a:pt x="0" y="1738140"/>
                  </a:lnTo>
                  <a:lnTo>
                    <a:pt x="2286683" y="1738140"/>
                  </a:lnTo>
                  <a:lnTo>
                    <a:pt x="228668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79030" y="227485"/>
              <a:ext cx="2287270" cy="1738630"/>
            </a:xfrm>
            <a:custGeom>
              <a:avLst/>
              <a:gdLst/>
              <a:ahLst/>
              <a:cxnLst/>
              <a:rect l="l" t="t" r="r" b="b"/>
              <a:pathLst>
                <a:path w="2287270" h="1738630">
                  <a:moveTo>
                    <a:pt x="0" y="1738152"/>
                  </a:moveTo>
                  <a:lnTo>
                    <a:pt x="0" y="0"/>
                  </a:lnTo>
                  <a:lnTo>
                    <a:pt x="2286730" y="0"/>
                  </a:lnTo>
                  <a:lnTo>
                    <a:pt x="2286730" y="1738152"/>
                  </a:lnTo>
                  <a:lnTo>
                    <a:pt x="0" y="1738152"/>
                  </a:lnTo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79030" y="227485"/>
              <a:ext cx="2287270" cy="0"/>
            </a:xfrm>
            <a:custGeom>
              <a:avLst/>
              <a:gdLst/>
              <a:ahLst/>
              <a:cxnLst/>
              <a:rect l="l" t="t" r="r" b="b"/>
              <a:pathLst>
                <a:path w="2287270">
                  <a:moveTo>
                    <a:pt x="0" y="0"/>
                  </a:moveTo>
                  <a:lnTo>
                    <a:pt x="22867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270035" y="2316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979030" y="1965637"/>
              <a:ext cx="2287270" cy="0"/>
            </a:xfrm>
            <a:custGeom>
              <a:avLst/>
              <a:gdLst/>
              <a:ahLst/>
              <a:cxnLst/>
              <a:rect l="l" t="t" r="r" b="b"/>
              <a:pathLst>
                <a:path w="2287270">
                  <a:moveTo>
                    <a:pt x="0" y="0"/>
                  </a:moveTo>
                  <a:lnTo>
                    <a:pt x="22867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270035" y="19698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65760" y="227485"/>
              <a:ext cx="0" cy="1738630"/>
            </a:xfrm>
            <a:custGeom>
              <a:avLst/>
              <a:gdLst/>
              <a:ahLst/>
              <a:cxnLst/>
              <a:rect l="l" t="t" r="r" b="b"/>
              <a:pathLst>
                <a:path h="1738630">
                  <a:moveTo>
                    <a:pt x="0" y="17381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70035" y="2316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79030" y="227485"/>
              <a:ext cx="0" cy="1738630"/>
            </a:xfrm>
            <a:custGeom>
              <a:avLst/>
              <a:gdLst/>
              <a:ahLst/>
              <a:cxnLst/>
              <a:rect l="l" t="t" r="r" b="b"/>
              <a:pathLst>
                <a:path h="1738630">
                  <a:moveTo>
                    <a:pt x="0" y="17381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83245" y="2316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79030" y="1965637"/>
              <a:ext cx="2287270" cy="0"/>
            </a:xfrm>
            <a:custGeom>
              <a:avLst/>
              <a:gdLst/>
              <a:ahLst/>
              <a:cxnLst/>
              <a:rect l="l" t="t" r="r" b="b"/>
              <a:pathLst>
                <a:path w="2287270">
                  <a:moveTo>
                    <a:pt x="0" y="0"/>
                  </a:moveTo>
                  <a:lnTo>
                    <a:pt x="22867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70035" y="19698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79030" y="227485"/>
              <a:ext cx="0" cy="1738630"/>
            </a:xfrm>
            <a:custGeom>
              <a:avLst/>
              <a:gdLst/>
              <a:ahLst/>
              <a:cxnLst/>
              <a:rect l="l" t="t" r="r" b="b"/>
              <a:pathLst>
                <a:path h="1738630">
                  <a:moveTo>
                    <a:pt x="0" y="17381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983245" y="2316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979030" y="1940417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h="25400">
                  <a:moveTo>
                    <a:pt x="0" y="25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83245" y="194461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79030" y="227485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68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83245" y="24848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417748" y="1940417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h="25400">
                  <a:moveTo>
                    <a:pt x="0" y="25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421963" y="194461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17748" y="227485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68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421963" y="24848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865229" y="1940417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h="25400">
                  <a:moveTo>
                    <a:pt x="0" y="25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69385" y="194461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865229" y="227485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68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869385" y="24848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12283" y="1940417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h="25400">
                  <a:moveTo>
                    <a:pt x="0" y="25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316558" y="194461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312283" y="227485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68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16558" y="24848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59456" y="1940417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h="25400">
                  <a:moveTo>
                    <a:pt x="0" y="25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63611" y="194461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759456" y="227485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68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63611" y="24848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206866" y="1940417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h="25400">
                  <a:moveTo>
                    <a:pt x="0" y="25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211022" y="194461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206866" y="227485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5">
                  <a:moveTo>
                    <a:pt x="0" y="0"/>
                  </a:moveTo>
                  <a:lnTo>
                    <a:pt x="0" y="1684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211022" y="24848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979030" y="1965637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8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000070" y="19698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240588" y="1965637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2517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244744" y="19698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979030" y="1476308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8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000070" y="148050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240588" y="1476308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2517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244744" y="148050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979030" y="995365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8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000070" y="99963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240588" y="995365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2517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244744" y="99963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979030" y="514446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8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000070" y="51871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240588" y="514446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2517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44744" y="51871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8409178" y="6054038"/>
            <a:ext cx="825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903062"/>
                </a:solidFill>
                <a:latin typeface="Trebuchet MS"/>
                <a:cs typeface="Trebuchet MS"/>
              </a:rPr>
              <a:t>9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873476" y="1885687"/>
            <a:ext cx="86995" cy="1574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50" spc="5" dirty="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696194" y="1396061"/>
            <a:ext cx="262255" cy="1574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50" spc="-10" dirty="0">
                <a:latin typeface="Arial MT"/>
                <a:cs typeface="Arial MT"/>
              </a:rPr>
              <a:t>5000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637292" y="915083"/>
            <a:ext cx="321945" cy="1574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50" spc="-10" dirty="0">
                <a:latin typeface="Arial MT"/>
                <a:cs typeface="Arial MT"/>
              </a:rPr>
              <a:t>10000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637292" y="434164"/>
            <a:ext cx="321945" cy="1574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50" spc="-10" dirty="0">
                <a:latin typeface="Arial MT"/>
                <a:cs typeface="Arial MT"/>
              </a:rPr>
              <a:t>15000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2977866" y="226654"/>
            <a:ext cx="2300605" cy="1891030"/>
            <a:chOff x="2977866" y="226654"/>
            <a:chExt cx="2300605" cy="1891030"/>
          </a:xfrm>
        </p:grpSpPr>
        <p:sp>
          <p:nvSpPr>
            <p:cNvPr id="63" name="object 63"/>
            <p:cNvSpPr/>
            <p:nvPr/>
          </p:nvSpPr>
          <p:spPr>
            <a:xfrm>
              <a:off x="2979030" y="227485"/>
              <a:ext cx="2287270" cy="0"/>
            </a:xfrm>
            <a:custGeom>
              <a:avLst/>
              <a:gdLst/>
              <a:ahLst/>
              <a:cxnLst/>
              <a:rect l="l" t="t" r="r" b="b"/>
              <a:pathLst>
                <a:path w="2287270">
                  <a:moveTo>
                    <a:pt x="0" y="0"/>
                  </a:moveTo>
                  <a:lnTo>
                    <a:pt x="22867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270035" y="2316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979030" y="1965637"/>
              <a:ext cx="2287270" cy="0"/>
            </a:xfrm>
            <a:custGeom>
              <a:avLst/>
              <a:gdLst/>
              <a:ahLst/>
              <a:cxnLst/>
              <a:rect l="l" t="t" r="r" b="b"/>
              <a:pathLst>
                <a:path w="2287270">
                  <a:moveTo>
                    <a:pt x="0" y="0"/>
                  </a:moveTo>
                  <a:lnTo>
                    <a:pt x="22867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270035" y="19698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265760" y="227485"/>
              <a:ext cx="0" cy="1738630"/>
            </a:xfrm>
            <a:custGeom>
              <a:avLst/>
              <a:gdLst/>
              <a:ahLst/>
              <a:cxnLst/>
              <a:rect l="l" t="t" r="r" b="b"/>
              <a:pathLst>
                <a:path h="1738630">
                  <a:moveTo>
                    <a:pt x="0" y="17381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270035" y="2316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979030" y="227485"/>
              <a:ext cx="0" cy="1738630"/>
            </a:xfrm>
            <a:custGeom>
              <a:avLst/>
              <a:gdLst/>
              <a:ahLst/>
              <a:cxnLst/>
              <a:rect l="l" t="t" r="r" b="b"/>
              <a:pathLst>
                <a:path h="1738630">
                  <a:moveTo>
                    <a:pt x="0" y="173815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983245" y="2316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977858" y="1957234"/>
              <a:ext cx="119380" cy="10160"/>
            </a:xfrm>
            <a:custGeom>
              <a:avLst/>
              <a:gdLst/>
              <a:ahLst/>
              <a:cxnLst/>
              <a:rect l="l" t="t" r="r" b="b"/>
              <a:pathLst>
                <a:path w="119380" h="10160">
                  <a:moveTo>
                    <a:pt x="119265" y="0"/>
                  </a:moveTo>
                  <a:lnTo>
                    <a:pt x="119265" y="0"/>
                  </a:lnTo>
                  <a:lnTo>
                    <a:pt x="0" y="0"/>
                  </a:lnTo>
                  <a:lnTo>
                    <a:pt x="0" y="9855"/>
                  </a:lnTo>
                  <a:lnTo>
                    <a:pt x="119265" y="9855"/>
                  </a:lnTo>
                  <a:lnTo>
                    <a:pt x="11926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088709" y="252990"/>
              <a:ext cx="607695" cy="1713230"/>
            </a:xfrm>
            <a:custGeom>
              <a:avLst/>
              <a:gdLst/>
              <a:ahLst/>
              <a:cxnLst/>
              <a:rect l="l" t="t" r="r" b="b"/>
              <a:pathLst>
                <a:path w="607695" h="1713230">
                  <a:moveTo>
                    <a:pt x="0" y="1712647"/>
                  </a:moveTo>
                  <a:lnTo>
                    <a:pt x="0" y="0"/>
                  </a:lnTo>
                </a:path>
                <a:path w="607695" h="1713230">
                  <a:moveTo>
                    <a:pt x="8418" y="1712647"/>
                  </a:moveTo>
                  <a:lnTo>
                    <a:pt x="8418" y="1695825"/>
                  </a:lnTo>
                </a:path>
                <a:path w="607695" h="1713230">
                  <a:moveTo>
                    <a:pt x="16837" y="1712647"/>
                  </a:moveTo>
                  <a:lnTo>
                    <a:pt x="16837" y="1661910"/>
                  </a:lnTo>
                </a:path>
                <a:path w="607695" h="1713230">
                  <a:moveTo>
                    <a:pt x="25243" y="1712647"/>
                  </a:moveTo>
                  <a:lnTo>
                    <a:pt x="25243" y="1535523"/>
                  </a:lnTo>
                </a:path>
                <a:path w="607695" h="1713230">
                  <a:moveTo>
                    <a:pt x="33662" y="1712647"/>
                  </a:moveTo>
                  <a:lnTo>
                    <a:pt x="33662" y="792792"/>
                  </a:lnTo>
                </a:path>
                <a:path w="607695" h="1713230">
                  <a:moveTo>
                    <a:pt x="50487" y="1712647"/>
                  </a:moveTo>
                  <a:lnTo>
                    <a:pt x="50487" y="1552333"/>
                  </a:lnTo>
                </a:path>
                <a:path w="607695" h="1713230">
                  <a:moveTo>
                    <a:pt x="58906" y="1712647"/>
                  </a:moveTo>
                  <a:lnTo>
                    <a:pt x="58906" y="118035"/>
                  </a:lnTo>
                </a:path>
                <a:path w="607695" h="1713230">
                  <a:moveTo>
                    <a:pt x="67610" y="1712647"/>
                  </a:moveTo>
                  <a:lnTo>
                    <a:pt x="67610" y="708447"/>
                  </a:lnTo>
                </a:path>
                <a:path w="607695" h="1713230">
                  <a:moveTo>
                    <a:pt x="76028" y="1712647"/>
                  </a:moveTo>
                  <a:lnTo>
                    <a:pt x="76028" y="1425662"/>
                  </a:lnTo>
                </a:path>
                <a:path w="607695" h="1713230">
                  <a:moveTo>
                    <a:pt x="84435" y="1712647"/>
                  </a:moveTo>
                  <a:lnTo>
                    <a:pt x="84435" y="1113740"/>
                  </a:lnTo>
                </a:path>
                <a:path w="607695" h="1713230">
                  <a:moveTo>
                    <a:pt x="92854" y="1712647"/>
                  </a:moveTo>
                  <a:lnTo>
                    <a:pt x="92854" y="1611469"/>
                  </a:lnTo>
                </a:path>
                <a:path w="607695" h="1713230">
                  <a:moveTo>
                    <a:pt x="101272" y="1712647"/>
                  </a:moveTo>
                  <a:lnTo>
                    <a:pt x="101272" y="1265347"/>
                  </a:lnTo>
                </a:path>
                <a:path w="607695" h="1713230">
                  <a:moveTo>
                    <a:pt x="109679" y="1712647"/>
                  </a:moveTo>
                  <a:lnTo>
                    <a:pt x="109679" y="1619880"/>
                  </a:lnTo>
                </a:path>
                <a:path w="607695" h="1713230">
                  <a:moveTo>
                    <a:pt x="118098" y="1712647"/>
                  </a:moveTo>
                  <a:lnTo>
                    <a:pt x="118098" y="1265347"/>
                  </a:lnTo>
                </a:path>
                <a:path w="607695" h="1713230">
                  <a:moveTo>
                    <a:pt x="126516" y="1712647"/>
                  </a:moveTo>
                  <a:lnTo>
                    <a:pt x="126516" y="1476387"/>
                  </a:lnTo>
                </a:path>
                <a:path w="607695" h="1713230">
                  <a:moveTo>
                    <a:pt x="134923" y="1712647"/>
                  </a:moveTo>
                  <a:lnTo>
                    <a:pt x="134923" y="1451167"/>
                  </a:lnTo>
                </a:path>
                <a:path w="607695" h="1713230">
                  <a:moveTo>
                    <a:pt x="143342" y="1712647"/>
                  </a:moveTo>
                  <a:lnTo>
                    <a:pt x="143342" y="1138961"/>
                  </a:lnTo>
                </a:path>
                <a:path w="607695" h="1713230">
                  <a:moveTo>
                    <a:pt x="151760" y="1712647"/>
                  </a:moveTo>
                  <a:lnTo>
                    <a:pt x="151760" y="1527112"/>
                  </a:lnTo>
                </a:path>
                <a:path w="607695" h="1713230">
                  <a:moveTo>
                    <a:pt x="160167" y="1712647"/>
                  </a:moveTo>
                  <a:lnTo>
                    <a:pt x="160167" y="1332894"/>
                  </a:lnTo>
                </a:path>
                <a:path w="607695" h="1713230">
                  <a:moveTo>
                    <a:pt x="168871" y="1712647"/>
                  </a:moveTo>
                  <a:lnTo>
                    <a:pt x="168871" y="1510018"/>
                  </a:lnTo>
                </a:path>
                <a:path w="607695" h="1713230">
                  <a:moveTo>
                    <a:pt x="177289" y="1712647"/>
                  </a:moveTo>
                  <a:lnTo>
                    <a:pt x="177289" y="1290852"/>
                  </a:lnTo>
                </a:path>
                <a:path w="607695" h="1713230">
                  <a:moveTo>
                    <a:pt x="185708" y="1712647"/>
                  </a:moveTo>
                  <a:lnTo>
                    <a:pt x="185708" y="1408840"/>
                  </a:lnTo>
                </a:path>
                <a:path w="607695" h="1713230">
                  <a:moveTo>
                    <a:pt x="202533" y="1712647"/>
                  </a:moveTo>
                  <a:lnTo>
                    <a:pt x="202533" y="1122139"/>
                  </a:lnTo>
                </a:path>
                <a:path w="607695" h="1713230">
                  <a:moveTo>
                    <a:pt x="210952" y="1712647"/>
                  </a:moveTo>
                  <a:lnTo>
                    <a:pt x="210952" y="1434357"/>
                  </a:lnTo>
                </a:path>
                <a:path w="607695" h="1713230">
                  <a:moveTo>
                    <a:pt x="219359" y="1712647"/>
                  </a:moveTo>
                  <a:lnTo>
                    <a:pt x="219359" y="1240127"/>
                  </a:lnTo>
                </a:path>
                <a:path w="607695" h="1713230">
                  <a:moveTo>
                    <a:pt x="227777" y="1712647"/>
                  </a:moveTo>
                  <a:lnTo>
                    <a:pt x="227777" y="1012278"/>
                  </a:lnTo>
                </a:path>
                <a:path w="607695" h="1713230">
                  <a:moveTo>
                    <a:pt x="236196" y="1712647"/>
                  </a:moveTo>
                  <a:lnTo>
                    <a:pt x="236196" y="1299263"/>
                  </a:lnTo>
                </a:path>
                <a:path w="607695" h="1713230">
                  <a:moveTo>
                    <a:pt x="244603" y="1712647"/>
                  </a:moveTo>
                  <a:lnTo>
                    <a:pt x="244603" y="1349704"/>
                  </a:lnTo>
                </a:path>
                <a:path w="607695" h="1713230">
                  <a:moveTo>
                    <a:pt x="253021" y="1712647"/>
                  </a:moveTo>
                  <a:lnTo>
                    <a:pt x="253021" y="1332894"/>
                  </a:lnTo>
                </a:path>
                <a:path w="607695" h="1713230">
                  <a:moveTo>
                    <a:pt x="261440" y="1712647"/>
                  </a:moveTo>
                  <a:lnTo>
                    <a:pt x="261440" y="1054604"/>
                  </a:lnTo>
                </a:path>
                <a:path w="607695" h="1713230">
                  <a:moveTo>
                    <a:pt x="270143" y="1712647"/>
                  </a:moveTo>
                  <a:lnTo>
                    <a:pt x="270143" y="1577553"/>
                  </a:lnTo>
                </a:path>
                <a:path w="607695" h="1713230">
                  <a:moveTo>
                    <a:pt x="278550" y="1712647"/>
                  </a:moveTo>
                  <a:lnTo>
                    <a:pt x="278550" y="1020689"/>
                  </a:lnTo>
                </a:path>
                <a:path w="607695" h="1713230">
                  <a:moveTo>
                    <a:pt x="286969" y="1712647"/>
                  </a:moveTo>
                  <a:lnTo>
                    <a:pt x="286969" y="1585964"/>
                  </a:lnTo>
                </a:path>
                <a:path w="607695" h="1713230">
                  <a:moveTo>
                    <a:pt x="295387" y="1712647"/>
                  </a:moveTo>
                  <a:lnTo>
                    <a:pt x="295387" y="1054604"/>
                  </a:lnTo>
                </a:path>
                <a:path w="607695" h="1713230">
                  <a:moveTo>
                    <a:pt x="303794" y="1712647"/>
                  </a:moveTo>
                  <a:lnTo>
                    <a:pt x="303794" y="750797"/>
                  </a:lnTo>
                </a:path>
                <a:path w="607695" h="1713230">
                  <a:moveTo>
                    <a:pt x="312213" y="1712647"/>
                  </a:moveTo>
                  <a:lnTo>
                    <a:pt x="312213" y="1425662"/>
                  </a:lnTo>
                </a:path>
                <a:path w="607695" h="1713230">
                  <a:moveTo>
                    <a:pt x="320631" y="1712647"/>
                  </a:moveTo>
                  <a:lnTo>
                    <a:pt x="320631" y="1164181"/>
                  </a:lnTo>
                </a:path>
                <a:path w="607695" h="1713230">
                  <a:moveTo>
                    <a:pt x="329038" y="1712647"/>
                  </a:moveTo>
                  <a:lnTo>
                    <a:pt x="329038" y="1442756"/>
                  </a:lnTo>
                </a:path>
                <a:path w="607695" h="1713230">
                  <a:moveTo>
                    <a:pt x="337457" y="1712647"/>
                  </a:moveTo>
                  <a:lnTo>
                    <a:pt x="337457" y="1214907"/>
                  </a:lnTo>
                </a:path>
                <a:path w="607695" h="1713230">
                  <a:moveTo>
                    <a:pt x="354282" y="1712647"/>
                  </a:moveTo>
                  <a:lnTo>
                    <a:pt x="354282" y="1341293"/>
                  </a:lnTo>
                </a:path>
                <a:path w="607695" h="1713230">
                  <a:moveTo>
                    <a:pt x="362701" y="1712647"/>
                  </a:moveTo>
                  <a:lnTo>
                    <a:pt x="362701" y="1366810"/>
                  </a:lnTo>
                </a:path>
                <a:path w="607695" h="1713230">
                  <a:moveTo>
                    <a:pt x="371404" y="1712647"/>
                  </a:moveTo>
                  <a:lnTo>
                    <a:pt x="371404" y="1375221"/>
                  </a:lnTo>
                </a:path>
                <a:path w="607695" h="1713230">
                  <a:moveTo>
                    <a:pt x="379823" y="1712647"/>
                  </a:moveTo>
                  <a:lnTo>
                    <a:pt x="379823" y="1164181"/>
                  </a:lnTo>
                </a:path>
                <a:path w="607695" h="1713230">
                  <a:moveTo>
                    <a:pt x="388230" y="1712647"/>
                  </a:moveTo>
                  <a:lnTo>
                    <a:pt x="388230" y="1138961"/>
                  </a:lnTo>
                </a:path>
                <a:path w="607695" h="1713230">
                  <a:moveTo>
                    <a:pt x="396648" y="1712647"/>
                  </a:moveTo>
                  <a:lnTo>
                    <a:pt x="396648" y="1611469"/>
                  </a:lnTo>
                </a:path>
                <a:path w="607695" h="1713230">
                  <a:moveTo>
                    <a:pt x="405067" y="1712647"/>
                  </a:moveTo>
                  <a:lnTo>
                    <a:pt x="405067" y="1265347"/>
                  </a:lnTo>
                </a:path>
                <a:path w="607695" h="1713230">
                  <a:moveTo>
                    <a:pt x="413474" y="1712647"/>
                  </a:moveTo>
                  <a:lnTo>
                    <a:pt x="413474" y="1459577"/>
                  </a:lnTo>
                </a:path>
                <a:path w="607695" h="1713230">
                  <a:moveTo>
                    <a:pt x="421892" y="1712647"/>
                  </a:moveTo>
                  <a:lnTo>
                    <a:pt x="421892" y="1324484"/>
                  </a:lnTo>
                </a:path>
                <a:path w="607695" h="1713230">
                  <a:moveTo>
                    <a:pt x="430311" y="1712647"/>
                  </a:moveTo>
                  <a:lnTo>
                    <a:pt x="430311" y="1636689"/>
                  </a:lnTo>
                </a:path>
                <a:path w="607695" h="1713230">
                  <a:moveTo>
                    <a:pt x="438718" y="1712647"/>
                  </a:moveTo>
                  <a:lnTo>
                    <a:pt x="438718" y="1375221"/>
                  </a:lnTo>
                </a:path>
                <a:path w="607695" h="1713230">
                  <a:moveTo>
                    <a:pt x="447136" y="1712647"/>
                  </a:moveTo>
                  <a:lnTo>
                    <a:pt x="447136" y="1645100"/>
                  </a:lnTo>
                </a:path>
                <a:path w="607695" h="1713230">
                  <a:moveTo>
                    <a:pt x="455555" y="1712647"/>
                  </a:moveTo>
                  <a:lnTo>
                    <a:pt x="455555" y="1518713"/>
                  </a:lnTo>
                </a:path>
                <a:path w="607695" h="1713230">
                  <a:moveTo>
                    <a:pt x="463962" y="1712647"/>
                  </a:moveTo>
                  <a:lnTo>
                    <a:pt x="463962" y="1366810"/>
                  </a:lnTo>
                </a:path>
                <a:path w="607695" h="1713230">
                  <a:moveTo>
                    <a:pt x="472665" y="1712647"/>
                  </a:moveTo>
                  <a:lnTo>
                    <a:pt x="472665" y="1451167"/>
                  </a:lnTo>
                </a:path>
                <a:path w="607695" h="1713230">
                  <a:moveTo>
                    <a:pt x="481084" y="1712647"/>
                  </a:moveTo>
                  <a:lnTo>
                    <a:pt x="481084" y="1653511"/>
                  </a:lnTo>
                </a:path>
                <a:path w="607695" h="1713230">
                  <a:moveTo>
                    <a:pt x="489503" y="1712647"/>
                  </a:moveTo>
                  <a:lnTo>
                    <a:pt x="489503" y="1467976"/>
                  </a:lnTo>
                </a:path>
                <a:path w="607695" h="1713230">
                  <a:moveTo>
                    <a:pt x="506328" y="1712647"/>
                  </a:moveTo>
                  <a:lnTo>
                    <a:pt x="506328" y="1577553"/>
                  </a:lnTo>
                </a:path>
                <a:path w="607695" h="1713230">
                  <a:moveTo>
                    <a:pt x="514747" y="1712647"/>
                  </a:moveTo>
                  <a:lnTo>
                    <a:pt x="514747" y="1577553"/>
                  </a:lnTo>
                </a:path>
                <a:path w="607695" h="1713230">
                  <a:moveTo>
                    <a:pt x="523153" y="1712647"/>
                  </a:moveTo>
                  <a:lnTo>
                    <a:pt x="523153" y="1569154"/>
                  </a:lnTo>
                </a:path>
                <a:path w="607695" h="1713230">
                  <a:moveTo>
                    <a:pt x="531572" y="1712647"/>
                  </a:moveTo>
                  <a:lnTo>
                    <a:pt x="531572" y="1535523"/>
                  </a:lnTo>
                </a:path>
                <a:path w="607695" h="1713230">
                  <a:moveTo>
                    <a:pt x="539991" y="1712647"/>
                  </a:moveTo>
                  <a:lnTo>
                    <a:pt x="539991" y="1619880"/>
                  </a:lnTo>
                </a:path>
                <a:path w="607695" h="1713230">
                  <a:moveTo>
                    <a:pt x="548397" y="1712647"/>
                  </a:moveTo>
                  <a:lnTo>
                    <a:pt x="548397" y="1476387"/>
                  </a:lnTo>
                </a:path>
                <a:path w="607695" h="1713230">
                  <a:moveTo>
                    <a:pt x="556816" y="1712647"/>
                  </a:moveTo>
                  <a:lnTo>
                    <a:pt x="556816" y="1569154"/>
                  </a:lnTo>
                </a:path>
                <a:path w="607695" h="1713230">
                  <a:moveTo>
                    <a:pt x="565235" y="1712647"/>
                  </a:moveTo>
                  <a:lnTo>
                    <a:pt x="565235" y="1628290"/>
                  </a:lnTo>
                </a:path>
                <a:path w="607695" h="1713230">
                  <a:moveTo>
                    <a:pt x="573938" y="1712647"/>
                  </a:moveTo>
                  <a:lnTo>
                    <a:pt x="573938" y="1619880"/>
                  </a:lnTo>
                </a:path>
                <a:path w="607695" h="1713230">
                  <a:moveTo>
                    <a:pt x="582345" y="1712647"/>
                  </a:moveTo>
                  <a:lnTo>
                    <a:pt x="582345" y="1695825"/>
                  </a:lnTo>
                </a:path>
                <a:path w="607695" h="1713230">
                  <a:moveTo>
                    <a:pt x="590764" y="1712647"/>
                  </a:moveTo>
                  <a:lnTo>
                    <a:pt x="590764" y="1695825"/>
                  </a:lnTo>
                </a:path>
                <a:path w="607695" h="1713230">
                  <a:moveTo>
                    <a:pt x="599182" y="1712647"/>
                  </a:moveTo>
                  <a:lnTo>
                    <a:pt x="599182" y="1704236"/>
                  </a:lnTo>
                </a:path>
                <a:path w="607695" h="1713230">
                  <a:moveTo>
                    <a:pt x="607589" y="1712647"/>
                  </a:moveTo>
                  <a:lnTo>
                    <a:pt x="607589" y="170423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696299" y="1957226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243" y="0"/>
                  </a:moveTo>
                  <a:lnTo>
                    <a:pt x="0" y="0"/>
                  </a:lnTo>
                  <a:lnTo>
                    <a:pt x="0" y="9857"/>
                  </a:lnTo>
                  <a:lnTo>
                    <a:pt x="25243" y="9857"/>
                  </a:lnTo>
                  <a:lnTo>
                    <a:pt x="2524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713136" y="1957226"/>
              <a:ext cx="0" cy="8890"/>
            </a:xfrm>
            <a:custGeom>
              <a:avLst/>
              <a:gdLst/>
              <a:ahLst/>
              <a:cxnLst/>
              <a:rect l="l" t="t" r="r" b="b"/>
              <a:pathLst>
                <a:path h="8889">
                  <a:moveTo>
                    <a:pt x="0" y="841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713124" y="1957234"/>
              <a:ext cx="658495" cy="10160"/>
            </a:xfrm>
            <a:custGeom>
              <a:avLst/>
              <a:gdLst/>
              <a:ahLst/>
              <a:cxnLst/>
              <a:rect l="l" t="t" r="r" b="b"/>
              <a:pathLst>
                <a:path w="658495" h="10160">
                  <a:moveTo>
                    <a:pt x="658050" y="0"/>
                  </a:moveTo>
                  <a:lnTo>
                    <a:pt x="658050" y="0"/>
                  </a:lnTo>
                  <a:lnTo>
                    <a:pt x="0" y="0"/>
                  </a:lnTo>
                  <a:lnTo>
                    <a:pt x="0" y="9855"/>
                  </a:lnTo>
                  <a:lnTo>
                    <a:pt x="658050" y="9855"/>
                  </a:lnTo>
                  <a:lnTo>
                    <a:pt x="65805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346003" y="1957234"/>
              <a:ext cx="650240" cy="10160"/>
            </a:xfrm>
            <a:custGeom>
              <a:avLst/>
              <a:gdLst/>
              <a:ahLst/>
              <a:cxnLst/>
              <a:rect l="l" t="t" r="r" b="b"/>
              <a:pathLst>
                <a:path w="650239" h="10160">
                  <a:moveTo>
                    <a:pt x="649859" y="0"/>
                  </a:moveTo>
                  <a:lnTo>
                    <a:pt x="649859" y="0"/>
                  </a:lnTo>
                  <a:lnTo>
                    <a:pt x="0" y="0"/>
                  </a:lnTo>
                  <a:lnTo>
                    <a:pt x="0" y="9855"/>
                  </a:lnTo>
                  <a:lnTo>
                    <a:pt x="649859" y="9855"/>
                  </a:lnTo>
                  <a:lnTo>
                    <a:pt x="64985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4970335" y="1957234"/>
              <a:ext cx="295910" cy="10160"/>
            </a:xfrm>
            <a:custGeom>
              <a:avLst/>
              <a:gdLst/>
              <a:ahLst/>
              <a:cxnLst/>
              <a:rect l="l" t="t" r="r" b="b"/>
              <a:pathLst>
                <a:path w="295910" h="10160">
                  <a:moveTo>
                    <a:pt x="295414" y="0"/>
                  </a:moveTo>
                  <a:lnTo>
                    <a:pt x="295414" y="0"/>
                  </a:lnTo>
                  <a:lnTo>
                    <a:pt x="0" y="0"/>
                  </a:lnTo>
                  <a:lnTo>
                    <a:pt x="0" y="9855"/>
                  </a:lnTo>
                  <a:lnTo>
                    <a:pt x="295414" y="9855"/>
                  </a:lnTo>
                  <a:lnTo>
                    <a:pt x="29541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79030" y="1964807"/>
              <a:ext cx="2286730" cy="145189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2979030" y="1965637"/>
              <a:ext cx="2287270" cy="143510"/>
            </a:xfrm>
            <a:custGeom>
              <a:avLst/>
              <a:gdLst/>
              <a:ahLst/>
              <a:cxnLst/>
              <a:rect l="l" t="t" r="r" b="b"/>
              <a:pathLst>
                <a:path w="2287270" h="143510">
                  <a:moveTo>
                    <a:pt x="0" y="0"/>
                  </a:moveTo>
                  <a:lnTo>
                    <a:pt x="2269869" y="0"/>
                  </a:lnTo>
                  <a:lnTo>
                    <a:pt x="2269869" y="143492"/>
                  </a:lnTo>
                  <a:lnTo>
                    <a:pt x="0" y="143492"/>
                  </a:lnTo>
                  <a:lnTo>
                    <a:pt x="0" y="0"/>
                  </a:lnTo>
                </a:path>
                <a:path w="2287270" h="143510">
                  <a:moveTo>
                    <a:pt x="0" y="143492"/>
                  </a:moveTo>
                  <a:lnTo>
                    <a:pt x="2286730" y="14349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270035" y="211332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979030" y="1965637"/>
              <a:ext cx="2287270" cy="0"/>
            </a:xfrm>
            <a:custGeom>
              <a:avLst/>
              <a:gdLst/>
              <a:ahLst/>
              <a:cxnLst/>
              <a:rect l="l" t="t" r="r" b="b"/>
              <a:pathLst>
                <a:path w="2287270">
                  <a:moveTo>
                    <a:pt x="0" y="0"/>
                  </a:moveTo>
                  <a:lnTo>
                    <a:pt x="22867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270035" y="19698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265760" y="1965637"/>
              <a:ext cx="0" cy="143510"/>
            </a:xfrm>
            <a:custGeom>
              <a:avLst/>
              <a:gdLst/>
              <a:ahLst/>
              <a:cxnLst/>
              <a:rect l="l" t="t" r="r" b="b"/>
              <a:pathLst>
                <a:path h="143510">
                  <a:moveTo>
                    <a:pt x="0" y="0"/>
                  </a:moveTo>
                  <a:lnTo>
                    <a:pt x="0" y="14349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270035" y="211332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979030" y="1965637"/>
              <a:ext cx="0" cy="143510"/>
            </a:xfrm>
            <a:custGeom>
              <a:avLst/>
              <a:gdLst/>
              <a:ahLst/>
              <a:cxnLst/>
              <a:rect l="l" t="t" r="r" b="b"/>
              <a:pathLst>
                <a:path h="143510">
                  <a:moveTo>
                    <a:pt x="0" y="0"/>
                  </a:moveTo>
                  <a:lnTo>
                    <a:pt x="0" y="14349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983245" y="211332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979030" y="2109130"/>
              <a:ext cx="2287270" cy="0"/>
            </a:xfrm>
            <a:custGeom>
              <a:avLst/>
              <a:gdLst/>
              <a:ahLst/>
              <a:cxnLst/>
              <a:rect l="l" t="t" r="r" b="b"/>
              <a:pathLst>
                <a:path w="2287270">
                  <a:moveTo>
                    <a:pt x="0" y="0"/>
                  </a:moveTo>
                  <a:lnTo>
                    <a:pt x="22867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270035" y="211332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979030" y="1965637"/>
              <a:ext cx="0" cy="143510"/>
            </a:xfrm>
            <a:custGeom>
              <a:avLst/>
              <a:gdLst/>
              <a:ahLst/>
              <a:cxnLst/>
              <a:rect l="l" t="t" r="r" b="b"/>
              <a:pathLst>
                <a:path h="143510">
                  <a:moveTo>
                    <a:pt x="0" y="0"/>
                  </a:moveTo>
                  <a:lnTo>
                    <a:pt x="0" y="14349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983245" y="211332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979030" y="2083910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h="25400">
                  <a:moveTo>
                    <a:pt x="0" y="25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983245" y="208810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979030" y="1965637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4">
                  <a:moveTo>
                    <a:pt x="0" y="0"/>
                  </a:moveTo>
                  <a:lnTo>
                    <a:pt x="0" y="1680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983245" y="198664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3417748" y="2083910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h="25400">
                  <a:moveTo>
                    <a:pt x="0" y="25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3421963" y="208810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3417748" y="1965637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4">
                  <a:moveTo>
                    <a:pt x="0" y="0"/>
                  </a:moveTo>
                  <a:lnTo>
                    <a:pt x="0" y="1680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3421963" y="198664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3865229" y="2083910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h="25400">
                  <a:moveTo>
                    <a:pt x="0" y="25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3869385" y="208810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3865229" y="1965637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4">
                  <a:moveTo>
                    <a:pt x="0" y="0"/>
                  </a:moveTo>
                  <a:lnTo>
                    <a:pt x="0" y="1680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3869385" y="198664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4312283" y="2083910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h="25400">
                  <a:moveTo>
                    <a:pt x="0" y="25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316558" y="208810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4312283" y="1965637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4">
                  <a:moveTo>
                    <a:pt x="0" y="0"/>
                  </a:moveTo>
                  <a:lnTo>
                    <a:pt x="0" y="1680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4316558" y="198664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759456" y="2083910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h="25400">
                  <a:moveTo>
                    <a:pt x="0" y="25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4763612" y="208810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4759456" y="1965637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4">
                  <a:moveTo>
                    <a:pt x="0" y="0"/>
                  </a:moveTo>
                  <a:lnTo>
                    <a:pt x="0" y="1680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4763612" y="198664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5206866" y="2083910"/>
              <a:ext cx="0" cy="25400"/>
            </a:xfrm>
            <a:custGeom>
              <a:avLst/>
              <a:gdLst/>
              <a:ahLst/>
              <a:cxnLst/>
              <a:rect l="l" t="t" r="r" b="b"/>
              <a:pathLst>
                <a:path h="25400">
                  <a:moveTo>
                    <a:pt x="0" y="2522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211022" y="208810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5206866" y="1965637"/>
              <a:ext cx="0" cy="17145"/>
            </a:xfrm>
            <a:custGeom>
              <a:avLst/>
              <a:gdLst/>
              <a:ahLst/>
              <a:cxnLst/>
              <a:rect l="l" t="t" r="r" b="b"/>
              <a:pathLst>
                <a:path h="17144">
                  <a:moveTo>
                    <a:pt x="0" y="0"/>
                  </a:moveTo>
                  <a:lnTo>
                    <a:pt x="0" y="1680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5211022" y="198664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979030" y="1965637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8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000070" y="19698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5240588" y="1965637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2517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244744" y="19698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979030" y="2033172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8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000070" y="203738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5240588" y="2033172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2517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244744" y="203738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979030" y="2109130"/>
              <a:ext cx="17145" cy="0"/>
            </a:xfrm>
            <a:custGeom>
              <a:avLst/>
              <a:gdLst/>
              <a:ahLst/>
              <a:cxnLst/>
              <a:rect l="l" t="t" r="r" b="b"/>
              <a:pathLst>
                <a:path w="17144">
                  <a:moveTo>
                    <a:pt x="0" y="0"/>
                  </a:moveTo>
                  <a:lnTo>
                    <a:pt x="1682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000070" y="211332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5240588" y="2109130"/>
              <a:ext cx="25400" cy="0"/>
            </a:xfrm>
            <a:custGeom>
              <a:avLst/>
              <a:gdLst/>
              <a:ahLst/>
              <a:cxnLst/>
              <a:rect l="l" t="t" r="r" b="b"/>
              <a:pathLst>
                <a:path w="25400">
                  <a:moveTo>
                    <a:pt x="2517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244744" y="211332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30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979030" y="2109130"/>
              <a:ext cx="2287270" cy="0"/>
            </a:xfrm>
            <a:custGeom>
              <a:avLst/>
              <a:gdLst/>
              <a:ahLst/>
              <a:cxnLst/>
              <a:rect l="l" t="t" r="r" b="b"/>
              <a:pathLst>
                <a:path w="2287270">
                  <a:moveTo>
                    <a:pt x="0" y="0"/>
                  </a:moveTo>
                  <a:lnTo>
                    <a:pt x="22867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5270035" y="211332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2979030" y="1965637"/>
              <a:ext cx="2287270" cy="0"/>
            </a:xfrm>
            <a:custGeom>
              <a:avLst/>
              <a:gdLst/>
              <a:ahLst/>
              <a:cxnLst/>
              <a:rect l="l" t="t" r="r" b="b"/>
              <a:pathLst>
                <a:path w="2287270">
                  <a:moveTo>
                    <a:pt x="0" y="0"/>
                  </a:moveTo>
                  <a:lnTo>
                    <a:pt x="228673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270035" y="19698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5265760" y="1965637"/>
              <a:ext cx="0" cy="143510"/>
            </a:xfrm>
            <a:custGeom>
              <a:avLst/>
              <a:gdLst/>
              <a:ahLst/>
              <a:cxnLst/>
              <a:rect l="l" t="t" r="r" b="b"/>
              <a:pathLst>
                <a:path h="143510">
                  <a:moveTo>
                    <a:pt x="0" y="0"/>
                  </a:moveTo>
                  <a:lnTo>
                    <a:pt x="0" y="14349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5270035" y="211332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311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979030" y="1965637"/>
              <a:ext cx="0" cy="143510"/>
            </a:xfrm>
            <a:custGeom>
              <a:avLst/>
              <a:gdLst/>
              <a:ahLst/>
              <a:cxnLst/>
              <a:rect l="l" t="t" r="r" b="b"/>
              <a:pathLst>
                <a:path h="143510">
                  <a:moveTo>
                    <a:pt x="0" y="0"/>
                  </a:moveTo>
                  <a:lnTo>
                    <a:pt x="0" y="14349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983245" y="211332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406" y="0"/>
                  </a:lnTo>
                </a:path>
              </a:pathLst>
            </a:custGeom>
            <a:ln w="84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5" name="object 135"/>
          <p:cNvSpPr txBox="1"/>
          <p:nvPr/>
        </p:nvSpPr>
        <p:spPr>
          <a:xfrm>
            <a:off x="2941086" y="2121939"/>
            <a:ext cx="86995" cy="1574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50" spc="5" dirty="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3346153" y="2121939"/>
            <a:ext cx="144145" cy="1574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50" spc="-10" dirty="0">
                <a:latin typeface="Arial MT"/>
                <a:cs typeface="Arial MT"/>
              </a:rPr>
              <a:t>50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3767987" y="2121939"/>
            <a:ext cx="203200" cy="1574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50" spc="-10" dirty="0">
                <a:latin typeface="Arial MT"/>
                <a:cs typeface="Arial MT"/>
              </a:rPr>
              <a:t>100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215159" y="2121939"/>
            <a:ext cx="203200" cy="1574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50" spc="-10" dirty="0">
                <a:latin typeface="Arial MT"/>
                <a:cs typeface="Arial MT"/>
              </a:rPr>
              <a:t>150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4662332" y="2121939"/>
            <a:ext cx="203200" cy="1574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50" spc="-10" dirty="0">
                <a:latin typeface="Arial MT"/>
                <a:cs typeface="Arial MT"/>
              </a:rPr>
              <a:t>200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5109742" y="2121939"/>
            <a:ext cx="203200" cy="1574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50" spc="-10" dirty="0">
                <a:latin typeface="Arial MT"/>
                <a:cs typeface="Arial MT"/>
              </a:rPr>
              <a:t>250</a:t>
            </a:r>
            <a:endParaRPr sz="850">
              <a:latin typeface="Arial MT"/>
              <a:cs typeface="Arial MT"/>
            </a:endParaRPr>
          </a:p>
        </p:txBody>
      </p:sp>
      <p:grpSp>
        <p:nvGrpSpPr>
          <p:cNvPr id="141" name="object 141"/>
          <p:cNvGrpSpPr/>
          <p:nvPr/>
        </p:nvGrpSpPr>
        <p:grpSpPr>
          <a:xfrm>
            <a:off x="2898154" y="2430976"/>
            <a:ext cx="2388870" cy="1963420"/>
            <a:chOff x="2898154" y="2430976"/>
            <a:chExt cx="2388870" cy="1963420"/>
          </a:xfrm>
        </p:grpSpPr>
        <p:sp>
          <p:nvSpPr>
            <p:cNvPr id="142" name="object 142"/>
            <p:cNvSpPr/>
            <p:nvPr/>
          </p:nvSpPr>
          <p:spPr>
            <a:xfrm>
              <a:off x="2899362" y="2431838"/>
              <a:ext cx="2374265" cy="0"/>
            </a:xfrm>
            <a:custGeom>
              <a:avLst/>
              <a:gdLst/>
              <a:ahLst/>
              <a:cxnLst/>
              <a:rect l="l" t="t" r="r" b="b"/>
              <a:pathLst>
                <a:path w="2374265">
                  <a:moveTo>
                    <a:pt x="0" y="0"/>
                  </a:moveTo>
                  <a:lnTo>
                    <a:pt x="237402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5277823" y="243614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899362" y="4236470"/>
              <a:ext cx="2374265" cy="0"/>
            </a:xfrm>
            <a:custGeom>
              <a:avLst/>
              <a:gdLst/>
              <a:ahLst/>
              <a:cxnLst/>
              <a:rect l="l" t="t" r="r" b="b"/>
              <a:pathLst>
                <a:path w="2374265">
                  <a:moveTo>
                    <a:pt x="0" y="0"/>
                  </a:moveTo>
                  <a:lnTo>
                    <a:pt x="237402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5277823" y="424083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5273385" y="2431838"/>
              <a:ext cx="0" cy="1804670"/>
            </a:xfrm>
            <a:custGeom>
              <a:avLst/>
              <a:gdLst/>
              <a:ahLst/>
              <a:cxnLst/>
              <a:rect l="l" t="t" r="r" b="b"/>
              <a:pathLst>
                <a:path h="1804670">
                  <a:moveTo>
                    <a:pt x="0" y="18046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277823" y="243614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2899362" y="2431838"/>
              <a:ext cx="0" cy="1804670"/>
            </a:xfrm>
            <a:custGeom>
              <a:avLst/>
              <a:gdLst/>
              <a:ahLst/>
              <a:cxnLst/>
              <a:rect l="l" t="t" r="r" b="b"/>
              <a:pathLst>
                <a:path h="1804670">
                  <a:moveTo>
                    <a:pt x="0" y="18046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903738" y="243614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899362" y="4236470"/>
              <a:ext cx="2374265" cy="0"/>
            </a:xfrm>
            <a:custGeom>
              <a:avLst/>
              <a:gdLst/>
              <a:ahLst/>
              <a:cxnLst/>
              <a:rect l="l" t="t" r="r" b="b"/>
              <a:pathLst>
                <a:path w="2374265">
                  <a:moveTo>
                    <a:pt x="0" y="0"/>
                  </a:moveTo>
                  <a:lnTo>
                    <a:pt x="237402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277823" y="424083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2899362" y="2431838"/>
              <a:ext cx="0" cy="1804670"/>
            </a:xfrm>
            <a:custGeom>
              <a:avLst/>
              <a:gdLst/>
              <a:ahLst/>
              <a:cxnLst/>
              <a:rect l="l" t="t" r="r" b="b"/>
              <a:pathLst>
                <a:path h="1804670">
                  <a:moveTo>
                    <a:pt x="0" y="18046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903738" y="243614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2899362" y="421028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1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2903738" y="42146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899362" y="2431838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80">
                  <a:moveTo>
                    <a:pt x="0" y="0"/>
                  </a:moveTo>
                  <a:lnTo>
                    <a:pt x="0" y="174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903738" y="245363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354828" y="421028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1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359204" y="42146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354828" y="2431838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80">
                  <a:moveTo>
                    <a:pt x="0" y="0"/>
                  </a:moveTo>
                  <a:lnTo>
                    <a:pt x="0" y="174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359204" y="245363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819391" y="421028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1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823705" y="42146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819391" y="2431838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80">
                  <a:moveTo>
                    <a:pt x="0" y="0"/>
                  </a:moveTo>
                  <a:lnTo>
                    <a:pt x="0" y="174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823705" y="245363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4283510" y="421028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1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4287948" y="42146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4283510" y="2431838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80">
                  <a:moveTo>
                    <a:pt x="0" y="0"/>
                  </a:moveTo>
                  <a:lnTo>
                    <a:pt x="0" y="174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4287948" y="245363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4747753" y="421028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1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4752067" y="42146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4747753" y="2431838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80">
                  <a:moveTo>
                    <a:pt x="0" y="0"/>
                  </a:moveTo>
                  <a:lnTo>
                    <a:pt x="0" y="174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4752067" y="245363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212242" y="4210285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1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216556" y="421464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212242" y="2431838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80">
                  <a:moveTo>
                    <a:pt x="0" y="0"/>
                  </a:moveTo>
                  <a:lnTo>
                    <a:pt x="0" y="1748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216556" y="245363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899362" y="423647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80">
                  <a:moveTo>
                    <a:pt x="0" y="0"/>
                  </a:moveTo>
                  <a:lnTo>
                    <a:pt x="174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2921206" y="424083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247251" y="4236470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13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251566" y="424083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2899362" y="3728425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80">
                  <a:moveTo>
                    <a:pt x="0" y="0"/>
                  </a:moveTo>
                  <a:lnTo>
                    <a:pt x="174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2921206" y="373278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247251" y="3728425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13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251566" y="373278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2899362" y="3229088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80">
                  <a:moveTo>
                    <a:pt x="0" y="0"/>
                  </a:moveTo>
                  <a:lnTo>
                    <a:pt x="174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2921206" y="323352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247251" y="3229088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13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5251566" y="323352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2899362" y="2729775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80">
                  <a:moveTo>
                    <a:pt x="0" y="0"/>
                  </a:moveTo>
                  <a:lnTo>
                    <a:pt x="174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2921206" y="273420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247251" y="2729775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13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251566" y="273420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2899362" y="2431838"/>
              <a:ext cx="2374265" cy="0"/>
            </a:xfrm>
            <a:custGeom>
              <a:avLst/>
              <a:gdLst/>
              <a:ahLst/>
              <a:cxnLst/>
              <a:rect l="l" t="t" r="r" b="b"/>
              <a:pathLst>
                <a:path w="2374265">
                  <a:moveTo>
                    <a:pt x="0" y="0"/>
                  </a:moveTo>
                  <a:lnTo>
                    <a:pt x="237402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277823" y="243614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2899362" y="4236470"/>
              <a:ext cx="2374265" cy="0"/>
            </a:xfrm>
            <a:custGeom>
              <a:avLst/>
              <a:gdLst/>
              <a:ahLst/>
              <a:cxnLst/>
              <a:rect l="l" t="t" r="r" b="b"/>
              <a:pathLst>
                <a:path w="2374265">
                  <a:moveTo>
                    <a:pt x="0" y="0"/>
                  </a:moveTo>
                  <a:lnTo>
                    <a:pt x="237402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277823" y="424083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273385" y="2431838"/>
              <a:ext cx="0" cy="1804670"/>
            </a:xfrm>
            <a:custGeom>
              <a:avLst/>
              <a:gdLst/>
              <a:ahLst/>
              <a:cxnLst/>
              <a:rect l="l" t="t" r="r" b="b"/>
              <a:pathLst>
                <a:path h="1804670">
                  <a:moveTo>
                    <a:pt x="0" y="18046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277823" y="243614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2899362" y="2431838"/>
              <a:ext cx="0" cy="1804670"/>
            </a:xfrm>
            <a:custGeom>
              <a:avLst/>
              <a:gdLst/>
              <a:ahLst/>
              <a:cxnLst/>
              <a:rect l="l" t="t" r="r" b="b"/>
              <a:pathLst>
                <a:path h="1804670">
                  <a:moveTo>
                    <a:pt x="0" y="18046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2903738" y="243614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2898152" y="4227740"/>
              <a:ext cx="667385" cy="10795"/>
            </a:xfrm>
            <a:custGeom>
              <a:avLst/>
              <a:gdLst/>
              <a:ahLst/>
              <a:cxnLst/>
              <a:rect l="l" t="t" r="r" b="b"/>
              <a:pathLst>
                <a:path w="667385" h="10795">
                  <a:moveTo>
                    <a:pt x="666927" y="0"/>
                  </a:moveTo>
                  <a:lnTo>
                    <a:pt x="666927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666927" y="10236"/>
                  </a:lnTo>
                  <a:lnTo>
                    <a:pt x="66692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538880" y="4227740"/>
              <a:ext cx="587375" cy="10795"/>
            </a:xfrm>
            <a:custGeom>
              <a:avLst/>
              <a:gdLst/>
              <a:ahLst/>
              <a:cxnLst/>
              <a:rect l="l" t="t" r="r" b="b"/>
              <a:pathLst>
                <a:path w="587375" h="10795">
                  <a:moveTo>
                    <a:pt x="586841" y="0"/>
                  </a:moveTo>
                  <a:lnTo>
                    <a:pt x="586841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586841" y="10236"/>
                  </a:lnTo>
                  <a:lnTo>
                    <a:pt x="58684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4116969" y="2458319"/>
              <a:ext cx="0" cy="1778635"/>
            </a:xfrm>
            <a:custGeom>
              <a:avLst/>
              <a:gdLst/>
              <a:ahLst/>
              <a:cxnLst/>
              <a:rect l="l" t="t" r="r" b="b"/>
              <a:pathLst>
                <a:path h="1778635">
                  <a:moveTo>
                    <a:pt x="0" y="177815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4116959" y="4227740"/>
              <a:ext cx="44450" cy="10795"/>
            </a:xfrm>
            <a:custGeom>
              <a:avLst/>
              <a:gdLst/>
              <a:ahLst/>
              <a:cxnLst/>
              <a:rect l="l" t="t" r="r" b="b"/>
              <a:pathLst>
                <a:path w="44450" h="10795">
                  <a:moveTo>
                    <a:pt x="44018" y="0"/>
                  </a:moveTo>
                  <a:lnTo>
                    <a:pt x="44018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44018" y="10236"/>
                  </a:lnTo>
                  <a:lnTo>
                    <a:pt x="4401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4152225" y="4219005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79">
                  <a:moveTo>
                    <a:pt x="0" y="1746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4160978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133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133" y="10235"/>
                  </a:lnTo>
                  <a:lnTo>
                    <a:pt x="2613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4178359" y="4183792"/>
              <a:ext cx="0" cy="52705"/>
            </a:xfrm>
            <a:custGeom>
              <a:avLst/>
              <a:gdLst/>
              <a:ahLst/>
              <a:cxnLst/>
              <a:rect l="l" t="t" r="r" b="b"/>
              <a:pathLst>
                <a:path h="52704">
                  <a:moveTo>
                    <a:pt x="0" y="5267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4178351" y="4227740"/>
              <a:ext cx="43815" cy="10795"/>
            </a:xfrm>
            <a:custGeom>
              <a:avLst/>
              <a:gdLst/>
              <a:ahLst/>
              <a:cxnLst/>
              <a:rect l="l" t="t" r="r" b="b"/>
              <a:pathLst>
                <a:path w="43814" h="10795">
                  <a:moveTo>
                    <a:pt x="43764" y="0"/>
                  </a:moveTo>
                  <a:lnTo>
                    <a:pt x="43764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43764" y="10236"/>
                  </a:lnTo>
                  <a:lnTo>
                    <a:pt x="4376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4213368" y="3281433"/>
              <a:ext cx="8890" cy="955040"/>
            </a:xfrm>
            <a:custGeom>
              <a:avLst/>
              <a:gdLst/>
              <a:ahLst/>
              <a:cxnLst/>
              <a:rect l="l" t="t" r="r" b="b"/>
              <a:pathLst>
                <a:path w="8889" h="955039">
                  <a:moveTo>
                    <a:pt x="0" y="955036"/>
                  </a:moveTo>
                  <a:lnTo>
                    <a:pt x="0" y="771138"/>
                  </a:lnTo>
                </a:path>
                <a:path w="8889" h="955039">
                  <a:moveTo>
                    <a:pt x="8752" y="955036"/>
                  </a:moveTo>
                  <a:lnTo>
                    <a:pt x="8752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4222120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503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503" y="10235"/>
                  </a:lnTo>
                  <a:lnTo>
                    <a:pt x="2650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4239502" y="4070024"/>
              <a:ext cx="0" cy="167005"/>
            </a:xfrm>
            <a:custGeom>
              <a:avLst/>
              <a:gdLst/>
              <a:ahLst/>
              <a:cxnLst/>
              <a:rect l="l" t="t" r="r" b="b"/>
              <a:pathLst>
                <a:path h="167004">
                  <a:moveTo>
                    <a:pt x="0" y="16644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4239501" y="4227740"/>
              <a:ext cx="44450" cy="10795"/>
            </a:xfrm>
            <a:custGeom>
              <a:avLst/>
              <a:gdLst/>
              <a:ahLst/>
              <a:cxnLst/>
              <a:rect l="l" t="t" r="r" b="b"/>
              <a:pathLst>
                <a:path w="44450" h="10795">
                  <a:moveTo>
                    <a:pt x="44005" y="0"/>
                  </a:moveTo>
                  <a:lnTo>
                    <a:pt x="44005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44005" y="10236"/>
                  </a:lnTo>
                  <a:lnTo>
                    <a:pt x="4400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4274758" y="2580868"/>
              <a:ext cx="0" cy="1656080"/>
            </a:xfrm>
            <a:custGeom>
              <a:avLst/>
              <a:gdLst/>
              <a:ahLst/>
              <a:cxnLst/>
              <a:rect l="l" t="t" r="r" b="b"/>
              <a:pathLst>
                <a:path h="1656079">
                  <a:moveTo>
                    <a:pt x="0" y="165560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4274758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256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256" y="10235"/>
                  </a:lnTo>
                  <a:lnTo>
                    <a:pt x="2625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4292262" y="3193863"/>
              <a:ext cx="0" cy="1042669"/>
            </a:xfrm>
            <a:custGeom>
              <a:avLst/>
              <a:gdLst/>
              <a:ahLst/>
              <a:cxnLst/>
              <a:rect l="l" t="t" r="r" b="b"/>
              <a:pathLst>
                <a:path h="1042670">
                  <a:moveTo>
                    <a:pt x="0" y="10426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4292257" y="4227740"/>
              <a:ext cx="35560" cy="10795"/>
            </a:xfrm>
            <a:custGeom>
              <a:avLst/>
              <a:gdLst/>
              <a:ahLst/>
              <a:cxnLst/>
              <a:rect l="l" t="t" r="r" b="b"/>
              <a:pathLst>
                <a:path w="35560" h="10795">
                  <a:moveTo>
                    <a:pt x="35013" y="0"/>
                  </a:moveTo>
                  <a:lnTo>
                    <a:pt x="26250" y="0"/>
                  </a:lnTo>
                  <a:lnTo>
                    <a:pt x="8750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8750" y="10236"/>
                  </a:lnTo>
                  <a:lnTo>
                    <a:pt x="26250" y="10236"/>
                  </a:lnTo>
                  <a:lnTo>
                    <a:pt x="35013" y="10236"/>
                  </a:lnTo>
                  <a:lnTo>
                    <a:pt x="3501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4327272" y="3938508"/>
              <a:ext cx="0" cy="298450"/>
            </a:xfrm>
            <a:custGeom>
              <a:avLst/>
              <a:gdLst/>
              <a:ahLst/>
              <a:cxnLst/>
              <a:rect l="l" t="t" r="r" b="b"/>
              <a:pathLst>
                <a:path h="298450">
                  <a:moveTo>
                    <a:pt x="0" y="29796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4327272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503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503" y="10235"/>
                  </a:lnTo>
                  <a:lnTo>
                    <a:pt x="2650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4344653" y="3614657"/>
              <a:ext cx="0" cy="622300"/>
            </a:xfrm>
            <a:custGeom>
              <a:avLst/>
              <a:gdLst/>
              <a:ahLst/>
              <a:cxnLst/>
              <a:rect l="l" t="t" r="r" b="b"/>
              <a:pathLst>
                <a:path h="622300">
                  <a:moveTo>
                    <a:pt x="0" y="62181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4344653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503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503" y="10235"/>
                  </a:lnTo>
                  <a:lnTo>
                    <a:pt x="2650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4362404" y="4131422"/>
              <a:ext cx="0" cy="105410"/>
            </a:xfrm>
            <a:custGeom>
              <a:avLst/>
              <a:gdLst/>
              <a:ahLst/>
              <a:cxnLst/>
              <a:rect l="l" t="t" r="r" b="b"/>
              <a:pathLst>
                <a:path h="105410">
                  <a:moveTo>
                    <a:pt x="0" y="10504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4362399" y="4227740"/>
              <a:ext cx="43815" cy="10795"/>
            </a:xfrm>
            <a:custGeom>
              <a:avLst/>
              <a:gdLst/>
              <a:ahLst/>
              <a:cxnLst/>
              <a:rect l="l" t="t" r="r" b="b"/>
              <a:pathLst>
                <a:path w="43814" h="10795">
                  <a:moveTo>
                    <a:pt x="43764" y="0"/>
                  </a:moveTo>
                  <a:lnTo>
                    <a:pt x="43764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43764" y="10236"/>
                  </a:lnTo>
                  <a:lnTo>
                    <a:pt x="4376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4397413" y="3772062"/>
              <a:ext cx="0" cy="464820"/>
            </a:xfrm>
            <a:custGeom>
              <a:avLst/>
              <a:gdLst/>
              <a:ahLst/>
              <a:cxnLst/>
              <a:rect l="l" t="t" r="r" b="b"/>
              <a:pathLst>
                <a:path h="464820">
                  <a:moveTo>
                    <a:pt x="0" y="4644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4397413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256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256" y="10235"/>
                  </a:lnTo>
                  <a:lnTo>
                    <a:pt x="2625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4414918" y="4140155"/>
              <a:ext cx="0" cy="96520"/>
            </a:xfrm>
            <a:custGeom>
              <a:avLst/>
              <a:gdLst/>
              <a:ahLst/>
              <a:cxnLst/>
              <a:rect l="l" t="t" r="r" b="b"/>
              <a:pathLst>
                <a:path h="96520">
                  <a:moveTo>
                    <a:pt x="0" y="9631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4414918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133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133" y="10235"/>
                  </a:lnTo>
                  <a:lnTo>
                    <a:pt x="2613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4432299" y="3772062"/>
              <a:ext cx="0" cy="464820"/>
            </a:xfrm>
            <a:custGeom>
              <a:avLst/>
              <a:gdLst/>
              <a:ahLst/>
              <a:cxnLst/>
              <a:rect l="l" t="t" r="r" b="b"/>
              <a:pathLst>
                <a:path h="464820">
                  <a:moveTo>
                    <a:pt x="0" y="4644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4432287" y="4227740"/>
              <a:ext cx="35560" cy="10795"/>
            </a:xfrm>
            <a:custGeom>
              <a:avLst/>
              <a:gdLst/>
              <a:ahLst/>
              <a:cxnLst/>
              <a:rect l="l" t="t" r="r" b="b"/>
              <a:pathLst>
                <a:path w="35560" h="10795">
                  <a:moveTo>
                    <a:pt x="35267" y="0"/>
                  </a:moveTo>
                  <a:lnTo>
                    <a:pt x="26504" y="0"/>
                  </a:lnTo>
                  <a:lnTo>
                    <a:pt x="8763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8763" y="10236"/>
                  </a:lnTo>
                  <a:lnTo>
                    <a:pt x="26504" y="10236"/>
                  </a:lnTo>
                  <a:lnTo>
                    <a:pt x="35267" y="10236"/>
                  </a:lnTo>
                  <a:lnTo>
                    <a:pt x="3526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4458803" y="3991174"/>
              <a:ext cx="0" cy="245745"/>
            </a:xfrm>
            <a:custGeom>
              <a:avLst/>
              <a:gdLst/>
              <a:ahLst/>
              <a:cxnLst/>
              <a:rect l="l" t="t" r="r" b="b"/>
              <a:pathLst>
                <a:path h="245745">
                  <a:moveTo>
                    <a:pt x="0" y="24529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4458803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256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256" y="10235"/>
                  </a:lnTo>
                  <a:lnTo>
                    <a:pt x="2625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4485060" y="3964989"/>
              <a:ext cx="0" cy="271780"/>
            </a:xfrm>
            <a:custGeom>
              <a:avLst/>
              <a:gdLst/>
              <a:ahLst/>
              <a:cxnLst/>
              <a:rect l="l" t="t" r="r" b="b"/>
              <a:pathLst>
                <a:path h="271779">
                  <a:moveTo>
                    <a:pt x="0" y="27148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4485056" y="4227740"/>
              <a:ext cx="43815" cy="10795"/>
            </a:xfrm>
            <a:custGeom>
              <a:avLst/>
              <a:gdLst/>
              <a:ahLst/>
              <a:cxnLst/>
              <a:rect l="l" t="t" r="r" b="b"/>
              <a:pathLst>
                <a:path w="43814" h="10795">
                  <a:moveTo>
                    <a:pt x="43637" y="0"/>
                  </a:moveTo>
                  <a:lnTo>
                    <a:pt x="43637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43637" y="10236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4520069" y="3640842"/>
              <a:ext cx="0" cy="595630"/>
            </a:xfrm>
            <a:custGeom>
              <a:avLst/>
              <a:gdLst/>
              <a:ahLst/>
              <a:cxnLst/>
              <a:rect l="l" t="t" r="r" b="b"/>
              <a:pathLst>
                <a:path h="595629">
                  <a:moveTo>
                    <a:pt x="0" y="5956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4520069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133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133" y="10235"/>
                  </a:lnTo>
                  <a:lnTo>
                    <a:pt x="2613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4537450" y="4043839"/>
              <a:ext cx="0" cy="193040"/>
            </a:xfrm>
            <a:custGeom>
              <a:avLst/>
              <a:gdLst/>
              <a:ahLst/>
              <a:cxnLst/>
              <a:rect l="l" t="t" r="r" b="b"/>
              <a:pathLst>
                <a:path h="193039">
                  <a:moveTo>
                    <a:pt x="0" y="19263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4537450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503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503" y="10235"/>
                  </a:lnTo>
                  <a:lnTo>
                    <a:pt x="2650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554955" y="3842193"/>
              <a:ext cx="0" cy="394335"/>
            </a:xfrm>
            <a:custGeom>
              <a:avLst/>
              <a:gdLst/>
              <a:ahLst/>
              <a:cxnLst/>
              <a:rect l="l" t="t" r="r" b="b"/>
              <a:pathLst>
                <a:path h="394335">
                  <a:moveTo>
                    <a:pt x="0" y="39427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554944" y="4227740"/>
              <a:ext cx="35560" cy="10795"/>
            </a:xfrm>
            <a:custGeom>
              <a:avLst/>
              <a:gdLst/>
              <a:ahLst/>
              <a:cxnLst/>
              <a:rect l="l" t="t" r="r" b="b"/>
              <a:pathLst>
                <a:path w="35560" h="10795">
                  <a:moveTo>
                    <a:pt x="35255" y="0"/>
                  </a:moveTo>
                  <a:lnTo>
                    <a:pt x="26504" y="0"/>
                  </a:lnTo>
                  <a:lnTo>
                    <a:pt x="9004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9004" y="10236"/>
                  </a:lnTo>
                  <a:lnTo>
                    <a:pt x="26504" y="10236"/>
                  </a:lnTo>
                  <a:lnTo>
                    <a:pt x="35255" y="10236"/>
                  </a:lnTo>
                  <a:lnTo>
                    <a:pt x="3525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581459" y="4026091"/>
              <a:ext cx="0" cy="210820"/>
            </a:xfrm>
            <a:custGeom>
              <a:avLst/>
              <a:gdLst/>
              <a:ahLst/>
              <a:cxnLst/>
              <a:rect l="l" t="t" r="r" b="b"/>
              <a:pathLst>
                <a:path h="210820">
                  <a:moveTo>
                    <a:pt x="0" y="21037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581459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256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256" y="10235"/>
                  </a:lnTo>
                  <a:lnTo>
                    <a:pt x="2625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598963" y="3798543"/>
              <a:ext cx="0" cy="438150"/>
            </a:xfrm>
            <a:custGeom>
              <a:avLst/>
              <a:gdLst/>
              <a:ahLst/>
              <a:cxnLst/>
              <a:rect l="l" t="t" r="r" b="b"/>
              <a:pathLst>
                <a:path h="438150">
                  <a:moveTo>
                    <a:pt x="0" y="43792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598962" y="4227740"/>
              <a:ext cx="43815" cy="10795"/>
            </a:xfrm>
            <a:custGeom>
              <a:avLst/>
              <a:gdLst/>
              <a:ahLst/>
              <a:cxnLst/>
              <a:rect l="l" t="t" r="r" b="b"/>
              <a:pathLst>
                <a:path w="43814" h="10795">
                  <a:moveTo>
                    <a:pt x="43637" y="0"/>
                  </a:moveTo>
                  <a:lnTo>
                    <a:pt x="43637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43637" y="10236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642602" y="3921043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5">
                  <a:moveTo>
                    <a:pt x="0" y="31542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642602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503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503" y="10235"/>
                  </a:lnTo>
                  <a:lnTo>
                    <a:pt x="2650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660106" y="3623377"/>
              <a:ext cx="9525" cy="613410"/>
            </a:xfrm>
            <a:custGeom>
              <a:avLst/>
              <a:gdLst/>
              <a:ahLst/>
              <a:cxnLst/>
              <a:rect l="l" t="t" r="r" b="b"/>
              <a:pathLst>
                <a:path w="9525" h="613410">
                  <a:moveTo>
                    <a:pt x="0" y="613092"/>
                  </a:moveTo>
                  <a:lnTo>
                    <a:pt x="0" y="0"/>
                  </a:lnTo>
                </a:path>
                <a:path w="9525" h="613410">
                  <a:moveTo>
                    <a:pt x="8998" y="613092"/>
                  </a:moveTo>
                  <a:lnTo>
                    <a:pt x="8998" y="324159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669104" y="4227740"/>
              <a:ext cx="35560" cy="10795"/>
            </a:xfrm>
            <a:custGeom>
              <a:avLst/>
              <a:gdLst/>
              <a:ahLst/>
              <a:cxnLst/>
              <a:rect l="l" t="t" r="r" b="b"/>
              <a:pathLst>
                <a:path w="35560" h="10795">
                  <a:moveTo>
                    <a:pt x="35001" y="0"/>
                  </a:moveTo>
                  <a:lnTo>
                    <a:pt x="26250" y="0"/>
                  </a:lnTo>
                  <a:lnTo>
                    <a:pt x="8750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8750" y="10236"/>
                  </a:lnTo>
                  <a:lnTo>
                    <a:pt x="26250" y="10236"/>
                  </a:lnTo>
                  <a:lnTo>
                    <a:pt x="35001" y="10236"/>
                  </a:lnTo>
                  <a:lnTo>
                    <a:pt x="3500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695362" y="3745878"/>
              <a:ext cx="0" cy="490855"/>
            </a:xfrm>
            <a:custGeom>
              <a:avLst/>
              <a:gdLst/>
              <a:ahLst/>
              <a:cxnLst/>
              <a:rect l="l" t="t" r="r" b="b"/>
              <a:pathLst>
                <a:path h="490854">
                  <a:moveTo>
                    <a:pt x="0" y="49059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4695362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133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133" y="10235"/>
                  </a:lnTo>
                  <a:lnTo>
                    <a:pt x="2613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4712743" y="3509314"/>
              <a:ext cx="0" cy="727710"/>
            </a:xfrm>
            <a:custGeom>
              <a:avLst/>
              <a:gdLst/>
              <a:ahLst/>
              <a:cxnLst/>
              <a:rect l="l" t="t" r="r" b="b"/>
              <a:pathLst>
                <a:path h="727710">
                  <a:moveTo>
                    <a:pt x="0" y="72715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4712743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256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256" y="10235"/>
                  </a:lnTo>
                  <a:lnTo>
                    <a:pt x="2625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4730248" y="3807276"/>
              <a:ext cx="0" cy="429259"/>
            </a:xfrm>
            <a:custGeom>
              <a:avLst/>
              <a:gdLst/>
              <a:ahLst/>
              <a:cxnLst/>
              <a:rect l="l" t="t" r="r" b="b"/>
              <a:pathLst>
                <a:path h="429260">
                  <a:moveTo>
                    <a:pt x="0" y="42919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4730242" y="4227740"/>
              <a:ext cx="44450" cy="10795"/>
            </a:xfrm>
            <a:custGeom>
              <a:avLst/>
              <a:gdLst/>
              <a:ahLst/>
              <a:cxnLst/>
              <a:rect l="l" t="t" r="r" b="b"/>
              <a:pathLst>
                <a:path w="44450" h="10795">
                  <a:moveTo>
                    <a:pt x="44005" y="0"/>
                  </a:moveTo>
                  <a:lnTo>
                    <a:pt x="44005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44005" y="10236"/>
                  </a:lnTo>
                  <a:lnTo>
                    <a:pt x="4400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4765257" y="3842193"/>
              <a:ext cx="9525" cy="394335"/>
            </a:xfrm>
            <a:custGeom>
              <a:avLst/>
              <a:gdLst/>
              <a:ahLst/>
              <a:cxnLst/>
              <a:rect l="l" t="t" r="r" b="b"/>
              <a:pathLst>
                <a:path w="9525" h="394335">
                  <a:moveTo>
                    <a:pt x="0" y="394277"/>
                  </a:moveTo>
                  <a:lnTo>
                    <a:pt x="0" y="17452"/>
                  </a:lnTo>
                </a:path>
                <a:path w="9525" h="394335">
                  <a:moveTo>
                    <a:pt x="8998" y="394277"/>
                  </a:moveTo>
                  <a:lnTo>
                    <a:pt x="8998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4774247" y="4227740"/>
              <a:ext cx="52705" cy="10795"/>
            </a:xfrm>
            <a:custGeom>
              <a:avLst/>
              <a:gdLst/>
              <a:ahLst/>
              <a:cxnLst/>
              <a:rect l="l" t="t" r="r" b="b"/>
              <a:pathLst>
                <a:path w="52704" h="10795">
                  <a:moveTo>
                    <a:pt x="52387" y="0"/>
                  </a:moveTo>
                  <a:lnTo>
                    <a:pt x="43637" y="0"/>
                  </a:lnTo>
                  <a:lnTo>
                    <a:pt x="26263" y="0"/>
                  </a:lnTo>
                  <a:lnTo>
                    <a:pt x="17513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17513" y="10236"/>
                  </a:lnTo>
                  <a:lnTo>
                    <a:pt x="26263" y="10236"/>
                  </a:lnTo>
                  <a:lnTo>
                    <a:pt x="43637" y="10236"/>
                  </a:lnTo>
                  <a:lnTo>
                    <a:pt x="52387" y="10236"/>
                  </a:lnTo>
                  <a:lnTo>
                    <a:pt x="5238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4817894" y="3553259"/>
              <a:ext cx="0" cy="683260"/>
            </a:xfrm>
            <a:custGeom>
              <a:avLst/>
              <a:gdLst/>
              <a:ahLst/>
              <a:cxnLst/>
              <a:rect l="l" t="t" r="r" b="b"/>
              <a:pathLst>
                <a:path h="683260">
                  <a:moveTo>
                    <a:pt x="0" y="68321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4817894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256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256" y="10235"/>
                  </a:lnTo>
                  <a:lnTo>
                    <a:pt x="2625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4835399" y="4096209"/>
              <a:ext cx="0" cy="140335"/>
            </a:xfrm>
            <a:custGeom>
              <a:avLst/>
              <a:gdLst/>
              <a:ahLst/>
              <a:cxnLst/>
              <a:rect l="l" t="t" r="r" b="b"/>
              <a:pathLst>
                <a:path h="140335">
                  <a:moveTo>
                    <a:pt x="0" y="14026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4835399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256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256" y="10235"/>
                  </a:lnTo>
                  <a:lnTo>
                    <a:pt x="2625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4852904" y="3518046"/>
              <a:ext cx="0" cy="718820"/>
            </a:xfrm>
            <a:custGeom>
              <a:avLst/>
              <a:gdLst/>
              <a:ahLst/>
              <a:cxnLst/>
              <a:rect l="l" t="t" r="r" b="b"/>
              <a:pathLst>
                <a:path h="718820">
                  <a:moveTo>
                    <a:pt x="0" y="71842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4852898" y="4227740"/>
              <a:ext cx="44450" cy="10795"/>
            </a:xfrm>
            <a:custGeom>
              <a:avLst/>
              <a:gdLst/>
              <a:ahLst/>
              <a:cxnLst/>
              <a:rect l="l" t="t" r="r" b="b"/>
              <a:pathLst>
                <a:path w="44450" h="10795">
                  <a:moveTo>
                    <a:pt x="44005" y="0"/>
                  </a:moveTo>
                  <a:lnTo>
                    <a:pt x="44005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44005" y="10236"/>
                  </a:lnTo>
                  <a:lnTo>
                    <a:pt x="4400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4888159" y="3553259"/>
              <a:ext cx="8890" cy="683260"/>
            </a:xfrm>
            <a:custGeom>
              <a:avLst/>
              <a:gdLst/>
              <a:ahLst/>
              <a:cxnLst/>
              <a:rect l="l" t="t" r="r" b="b"/>
              <a:pathLst>
                <a:path w="8889" h="683260">
                  <a:moveTo>
                    <a:pt x="0" y="683210"/>
                  </a:moveTo>
                  <a:lnTo>
                    <a:pt x="0" y="551682"/>
                  </a:lnTo>
                </a:path>
                <a:path w="8889" h="683260">
                  <a:moveTo>
                    <a:pt x="8752" y="683210"/>
                  </a:moveTo>
                  <a:lnTo>
                    <a:pt x="8752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4896904" y="4227740"/>
              <a:ext cx="43815" cy="10795"/>
            </a:xfrm>
            <a:custGeom>
              <a:avLst/>
              <a:gdLst/>
              <a:ahLst/>
              <a:cxnLst/>
              <a:rect l="l" t="t" r="r" b="b"/>
              <a:pathLst>
                <a:path w="43814" h="10795">
                  <a:moveTo>
                    <a:pt x="43637" y="0"/>
                  </a:moveTo>
                  <a:lnTo>
                    <a:pt x="43637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43637" y="10236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4931798" y="3237833"/>
              <a:ext cx="0" cy="998855"/>
            </a:xfrm>
            <a:custGeom>
              <a:avLst/>
              <a:gdLst/>
              <a:ahLst/>
              <a:cxnLst/>
              <a:rect l="l" t="t" r="r" b="b"/>
              <a:pathLst>
                <a:path h="998854">
                  <a:moveTo>
                    <a:pt x="0" y="99863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4931798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256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256" y="10235"/>
                  </a:lnTo>
                  <a:lnTo>
                    <a:pt x="2625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4958055" y="3938508"/>
              <a:ext cx="0" cy="298450"/>
            </a:xfrm>
            <a:custGeom>
              <a:avLst/>
              <a:gdLst/>
              <a:ahLst/>
              <a:cxnLst/>
              <a:rect l="l" t="t" r="r" b="b"/>
              <a:pathLst>
                <a:path h="298450">
                  <a:moveTo>
                    <a:pt x="0" y="29796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4958055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503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503" y="10235"/>
                  </a:lnTo>
                  <a:lnTo>
                    <a:pt x="2650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4975436" y="3667027"/>
              <a:ext cx="0" cy="569595"/>
            </a:xfrm>
            <a:custGeom>
              <a:avLst/>
              <a:gdLst/>
              <a:ahLst/>
              <a:cxnLst/>
              <a:rect l="l" t="t" r="r" b="b"/>
              <a:pathLst>
                <a:path h="569595">
                  <a:moveTo>
                    <a:pt x="0" y="56944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4975428" y="4227740"/>
              <a:ext cx="44450" cy="10795"/>
            </a:xfrm>
            <a:custGeom>
              <a:avLst/>
              <a:gdLst/>
              <a:ahLst/>
              <a:cxnLst/>
              <a:rect l="l" t="t" r="r" b="b"/>
              <a:pathLst>
                <a:path w="44450" h="10795">
                  <a:moveTo>
                    <a:pt x="44005" y="0"/>
                  </a:moveTo>
                  <a:lnTo>
                    <a:pt x="44005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44005" y="10236"/>
                  </a:lnTo>
                  <a:lnTo>
                    <a:pt x="4400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010692" y="3719693"/>
              <a:ext cx="8890" cy="516890"/>
            </a:xfrm>
            <a:custGeom>
              <a:avLst/>
              <a:gdLst/>
              <a:ahLst/>
              <a:cxnLst/>
              <a:rect l="l" t="t" r="r" b="b"/>
              <a:pathLst>
                <a:path w="8889" h="516889">
                  <a:moveTo>
                    <a:pt x="0" y="516777"/>
                  </a:moveTo>
                  <a:lnTo>
                    <a:pt x="0" y="236563"/>
                  </a:lnTo>
                </a:path>
                <a:path w="8889" h="516889">
                  <a:moveTo>
                    <a:pt x="8752" y="516777"/>
                  </a:moveTo>
                  <a:lnTo>
                    <a:pt x="8752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019444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256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256" y="10235"/>
                  </a:lnTo>
                  <a:lnTo>
                    <a:pt x="2625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036949" y="3850913"/>
              <a:ext cx="0" cy="386080"/>
            </a:xfrm>
            <a:custGeom>
              <a:avLst/>
              <a:gdLst/>
              <a:ahLst/>
              <a:cxnLst/>
              <a:rect l="l" t="t" r="r" b="b"/>
              <a:pathLst>
                <a:path h="386079">
                  <a:moveTo>
                    <a:pt x="0" y="385556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036947" y="4227740"/>
              <a:ext cx="43815" cy="10795"/>
            </a:xfrm>
            <a:custGeom>
              <a:avLst/>
              <a:gdLst/>
              <a:ahLst/>
              <a:cxnLst/>
              <a:rect l="l" t="t" r="r" b="b"/>
              <a:pathLst>
                <a:path w="43814" h="10795">
                  <a:moveTo>
                    <a:pt x="43637" y="0"/>
                  </a:moveTo>
                  <a:lnTo>
                    <a:pt x="43637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43637" y="10236"/>
                  </a:lnTo>
                  <a:lnTo>
                    <a:pt x="4363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071835" y="3877406"/>
              <a:ext cx="0" cy="359410"/>
            </a:xfrm>
            <a:custGeom>
              <a:avLst/>
              <a:gdLst/>
              <a:ahLst/>
              <a:cxnLst/>
              <a:rect l="l" t="t" r="r" b="b"/>
              <a:pathLst>
                <a:path h="359410">
                  <a:moveTo>
                    <a:pt x="0" y="35906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071835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503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503" y="10235"/>
                  </a:lnTo>
                  <a:lnTo>
                    <a:pt x="2650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089586" y="3886138"/>
              <a:ext cx="0" cy="350520"/>
            </a:xfrm>
            <a:custGeom>
              <a:avLst/>
              <a:gdLst/>
              <a:ahLst/>
              <a:cxnLst/>
              <a:rect l="l" t="t" r="r" b="b"/>
              <a:pathLst>
                <a:path h="350520">
                  <a:moveTo>
                    <a:pt x="0" y="3503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089576" y="4227740"/>
              <a:ext cx="43815" cy="10795"/>
            </a:xfrm>
            <a:custGeom>
              <a:avLst/>
              <a:gdLst/>
              <a:ahLst/>
              <a:cxnLst/>
              <a:rect l="l" t="t" r="r" b="b"/>
              <a:pathLst>
                <a:path w="43814" h="10795">
                  <a:moveTo>
                    <a:pt x="43764" y="0"/>
                  </a:moveTo>
                  <a:lnTo>
                    <a:pt x="26263" y="0"/>
                  </a:lnTo>
                  <a:lnTo>
                    <a:pt x="17513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17513" y="10236"/>
                  </a:lnTo>
                  <a:lnTo>
                    <a:pt x="26263" y="10236"/>
                  </a:lnTo>
                  <a:lnTo>
                    <a:pt x="43764" y="10236"/>
                  </a:lnTo>
                  <a:lnTo>
                    <a:pt x="4376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124595" y="3667027"/>
              <a:ext cx="0" cy="569595"/>
            </a:xfrm>
            <a:custGeom>
              <a:avLst/>
              <a:gdLst/>
              <a:ahLst/>
              <a:cxnLst/>
              <a:rect l="l" t="t" r="r" b="b"/>
              <a:pathLst>
                <a:path h="569595">
                  <a:moveTo>
                    <a:pt x="0" y="569442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124595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256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256" y="10235"/>
                  </a:lnTo>
                  <a:lnTo>
                    <a:pt x="2625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142100" y="3640842"/>
              <a:ext cx="0" cy="595630"/>
            </a:xfrm>
            <a:custGeom>
              <a:avLst/>
              <a:gdLst/>
              <a:ahLst/>
              <a:cxnLst/>
              <a:rect l="l" t="t" r="r" b="b"/>
              <a:pathLst>
                <a:path h="595629">
                  <a:moveTo>
                    <a:pt x="0" y="59562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142100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133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133" y="10235"/>
                  </a:lnTo>
                  <a:lnTo>
                    <a:pt x="2613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159481" y="4131422"/>
              <a:ext cx="0" cy="105410"/>
            </a:xfrm>
            <a:custGeom>
              <a:avLst/>
              <a:gdLst/>
              <a:ahLst/>
              <a:cxnLst/>
              <a:rect l="l" t="t" r="r" b="b"/>
              <a:pathLst>
                <a:path h="105410">
                  <a:moveTo>
                    <a:pt x="0" y="10504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159476" y="4227740"/>
              <a:ext cx="44450" cy="10795"/>
            </a:xfrm>
            <a:custGeom>
              <a:avLst/>
              <a:gdLst/>
              <a:ahLst/>
              <a:cxnLst/>
              <a:rect l="l" t="t" r="r" b="b"/>
              <a:pathLst>
                <a:path w="44450" h="10795">
                  <a:moveTo>
                    <a:pt x="44005" y="0"/>
                  </a:moveTo>
                  <a:lnTo>
                    <a:pt x="44005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44005" y="10236"/>
                  </a:lnTo>
                  <a:lnTo>
                    <a:pt x="4400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194737" y="3772062"/>
              <a:ext cx="0" cy="464820"/>
            </a:xfrm>
            <a:custGeom>
              <a:avLst/>
              <a:gdLst/>
              <a:ahLst/>
              <a:cxnLst/>
              <a:rect l="l" t="t" r="r" b="b"/>
              <a:pathLst>
                <a:path h="464820">
                  <a:moveTo>
                    <a:pt x="0" y="464407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194737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256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256" y="10235"/>
                  </a:lnTo>
                  <a:lnTo>
                    <a:pt x="26256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212242" y="3973721"/>
              <a:ext cx="0" cy="262890"/>
            </a:xfrm>
            <a:custGeom>
              <a:avLst/>
              <a:gdLst/>
              <a:ahLst/>
              <a:cxnLst/>
              <a:rect l="l" t="t" r="r" b="b"/>
              <a:pathLst>
                <a:path h="262889">
                  <a:moveTo>
                    <a:pt x="0" y="26274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212232" y="4227740"/>
              <a:ext cx="35560" cy="10795"/>
            </a:xfrm>
            <a:custGeom>
              <a:avLst/>
              <a:gdLst/>
              <a:ahLst/>
              <a:cxnLst/>
              <a:rect l="l" t="t" r="r" b="b"/>
              <a:pathLst>
                <a:path w="35560" h="10795">
                  <a:moveTo>
                    <a:pt x="35013" y="0"/>
                  </a:moveTo>
                  <a:lnTo>
                    <a:pt x="26263" y="0"/>
                  </a:lnTo>
                  <a:lnTo>
                    <a:pt x="8750" y="0"/>
                  </a:lnTo>
                  <a:lnTo>
                    <a:pt x="0" y="0"/>
                  </a:lnTo>
                  <a:lnTo>
                    <a:pt x="0" y="10236"/>
                  </a:lnTo>
                  <a:lnTo>
                    <a:pt x="8750" y="10236"/>
                  </a:lnTo>
                  <a:lnTo>
                    <a:pt x="26263" y="10236"/>
                  </a:lnTo>
                  <a:lnTo>
                    <a:pt x="35013" y="10236"/>
                  </a:lnTo>
                  <a:lnTo>
                    <a:pt x="3501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5238499" y="3833460"/>
              <a:ext cx="0" cy="403225"/>
            </a:xfrm>
            <a:custGeom>
              <a:avLst/>
              <a:gdLst/>
              <a:ahLst/>
              <a:cxnLst/>
              <a:rect l="l" t="t" r="r" b="b"/>
              <a:pathLst>
                <a:path h="403225">
                  <a:moveTo>
                    <a:pt x="0" y="403009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5238499" y="422773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133" y="0"/>
                  </a:moveTo>
                  <a:lnTo>
                    <a:pt x="0" y="0"/>
                  </a:lnTo>
                  <a:lnTo>
                    <a:pt x="0" y="10235"/>
                  </a:lnTo>
                  <a:lnTo>
                    <a:pt x="26133" y="10235"/>
                  </a:lnTo>
                  <a:lnTo>
                    <a:pt x="2613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5255880" y="2431838"/>
              <a:ext cx="0" cy="1804670"/>
            </a:xfrm>
            <a:custGeom>
              <a:avLst/>
              <a:gdLst/>
              <a:ahLst/>
              <a:cxnLst/>
              <a:rect l="l" t="t" r="r" b="b"/>
              <a:pathLst>
                <a:path h="1804670">
                  <a:moveTo>
                    <a:pt x="0" y="180463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1" name="object 29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99362" y="4235608"/>
              <a:ext cx="2374022" cy="150742"/>
            </a:xfrm>
            <a:prstGeom prst="rect">
              <a:avLst/>
            </a:prstGeom>
          </p:spPr>
        </p:pic>
        <p:sp>
          <p:nvSpPr>
            <p:cNvPr id="292" name="object 292"/>
            <p:cNvSpPr/>
            <p:nvPr/>
          </p:nvSpPr>
          <p:spPr>
            <a:xfrm>
              <a:off x="2899362" y="4236470"/>
              <a:ext cx="2374265" cy="149225"/>
            </a:xfrm>
            <a:custGeom>
              <a:avLst/>
              <a:gdLst/>
              <a:ahLst/>
              <a:cxnLst/>
              <a:rect l="l" t="t" r="r" b="b"/>
              <a:pathLst>
                <a:path w="2374265" h="149225">
                  <a:moveTo>
                    <a:pt x="0" y="0"/>
                  </a:moveTo>
                  <a:lnTo>
                    <a:pt x="2356518" y="0"/>
                  </a:lnTo>
                  <a:lnTo>
                    <a:pt x="2356518" y="148980"/>
                  </a:lnTo>
                  <a:lnTo>
                    <a:pt x="0" y="148980"/>
                  </a:lnTo>
                  <a:lnTo>
                    <a:pt x="0" y="0"/>
                  </a:lnTo>
                </a:path>
                <a:path w="2374265" h="149225">
                  <a:moveTo>
                    <a:pt x="0" y="148980"/>
                  </a:moveTo>
                  <a:lnTo>
                    <a:pt x="2374022" y="1489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5277823" y="43898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2899362" y="4236470"/>
              <a:ext cx="2374265" cy="0"/>
            </a:xfrm>
            <a:custGeom>
              <a:avLst/>
              <a:gdLst/>
              <a:ahLst/>
              <a:cxnLst/>
              <a:rect l="l" t="t" r="r" b="b"/>
              <a:pathLst>
                <a:path w="2374265">
                  <a:moveTo>
                    <a:pt x="0" y="0"/>
                  </a:moveTo>
                  <a:lnTo>
                    <a:pt x="237402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5277823" y="424083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5273385" y="4236470"/>
              <a:ext cx="0" cy="149225"/>
            </a:xfrm>
            <a:custGeom>
              <a:avLst/>
              <a:gdLst/>
              <a:ahLst/>
              <a:cxnLst/>
              <a:rect l="l" t="t" r="r" b="b"/>
              <a:pathLst>
                <a:path h="149225">
                  <a:moveTo>
                    <a:pt x="0" y="0"/>
                  </a:moveTo>
                  <a:lnTo>
                    <a:pt x="0" y="1489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5277823" y="43898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2899362" y="4236470"/>
              <a:ext cx="0" cy="149225"/>
            </a:xfrm>
            <a:custGeom>
              <a:avLst/>
              <a:gdLst/>
              <a:ahLst/>
              <a:cxnLst/>
              <a:rect l="l" t="t" r="r" b="b"/>
              <a:pathLst>
                <a:path h="149225">
                  <a:moveTo>
                    <a:pt x="0" y="0"/>
                  </a:moveTo>
                  <a:lnTo>
                    <a:pt x="0" y="1489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2903738" y="43898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2899362" y="4385451"/>
              <a:ext cx="2374265" cy="0"/>
            </a:xfrm>
            <a:custGeom>
              <a:avLst/>
              <a:gdLst/>
              <a:ahLst/>
              <a:cxnLst/>
              <a:rect l="l" t="t" r="r" b="b"/>
              <a:pathLst>
                <a:path w="2374265">
                  <a:moveTo>
                    <a:pt x="0" y="0"/>
                  </a:moveTo>
                  <a:lnTo>
                    <a:pt x="237402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5277823" y="43898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2899362" y="4236470"/>
              <a:ext cx="0" cy="149225"/>
            </a:xfrm>
            <a:custGeom>
              <a:avLst/>
              <a:gdLst/>
              <a:ahLst/>
              <a:cxnLst/>
              <a:rect l="l" t="t" r="r" b="b"/>
              <a:pathLst>
                <a:path h="149225">
                  <a:moveTo>
                    <a:pt x="0" y="0"/>
                  </a:moveTo>
                  <a:lnTo>
                    <a:pt x="0" y="1489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2903738" y="43898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2899362" y="4359266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1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2903738" y="436362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2899362" y="4236470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79">
                  <a:moveTo>
                    <a:pt x="0" y="0"/>
                  </a:moveTo>
                  <a:lnTo>
                    <a:pt x="0" y="174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2903738" y="42582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3354828" y="4359266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1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3359204" y="436362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3354828" y="4236470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79">
                  <a:moveTo>
                    <a:pt x="0" y="0"/>
                  </a:moveTo>
                  <a:lnTo>
                    <a:pt x="0" y="174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3359204" y="42582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3819391" y="4359266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1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3823705" y="436362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3819391" y="4236470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79">
                  <a:moveTo>
                    <a:pt x="0" y="0"/>
                  </a:moveTo>
                  <a:lnTo>
                    <a:pt x="0" y="174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3823705" y="42582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4283510" y="4359266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1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4287948" y="436362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4283510" y="4236470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79">
                  <a:moveTo>
                    <a:pt x="0" y="0"/>
                  </a:moveTo>
                  <a:lnTo>
                    <a:pt x="0" y="174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4287948" y="42582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4747753" y="4359266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1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4752067" y="436362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4747753" y="4236470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79">
                  <a:moveTo>
                    <a:pt x="0" y="0"/>
                  </a:moveTo>
                  <a:lnTo>
                    <a:pt x="0" y="174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4752067" y="42582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5212242" y="4359266"/>
              <a:ext cx="0" cy="26670"/>
            </a:xfrm>
            <a:custGeom>
              <a:avLst/>
              <a:gdLst/>
              <a:ahLst/>
              <a:cxnLst/>
              <a:rect l="l" t="t" r="r" b="b"/>
              <a:pathLst>
                <a:path h="26670">
                  <a:moveTo>
                    <a:pt x="0" y="26184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5216556" y="436362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5212242" y="4236470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79">
                  <a:moveTo>
                    <a:pt x="0" y="0"/>
                  </a:moveTo>
                  <a:lnTo>
                    <a:pt x="0" y="1745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5216556" y="425828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2899362" y="4236470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80">
                  <a:moveTo>
                    <a:pt x="0" y="0"/>
                  </a:moveTo>
                  <a:lnTo>
                    <a:pt x="174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2921206" y="424083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5247251" y="4236470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13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5251566" y="424083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2899362" y="4306588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80">
                  <a:moveTo>
                    <a:pt x="0" y="0"/>
                  </a:moveTo>
                  <a:lnTo>
                    <a:pt x="174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2921206" y="431096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5247251" y="4306588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13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5251566" y="431096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2899362" y="4385451"/>
              <a:ext cx="17780" cy="0"/>
            </a:xfrm>
            <a:custGeom>
              <a:avLst/>
              <a:gdLst/>
              <a:ahLst/>
              <a:cxnLst/>
              <a:rect l="l" t="t" r="r" b="b"/>
              <a:pathLst>
                <a:path w="17780">
                  <a:moveTo>
                    <a:pt x="0" y="0"/>
                  </a:moveTo>
                  <a:lnTo>
                    <a:pt x="1746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2921206" y="43898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5247251" y="4385451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133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5251566" y="43898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52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2899362" y="4385451"/>
              <a:ext cx="2374265" cy="0"/>
            </a:xfrm>
            <a:custGeom>
              <a:avLst/>
              <a:gdLst/>
              <a:ahLst/>
              <a:cxnLst/>
              <a:rect l="l" t="t" r="r" b="b"/>
              <a:pathLst>
                <a:path w="2374265">
                  <a:moveTo>
                    <a:pt x="0" y="0"/>
                  </a:moveTo>
                  <a:lnTo>
                    <a:pt x="237402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5277823" y="43898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2899362" y="4236470"/>
              <a:ext cx="2374265" cy="0"/>
            </a:xfrm>
            <a:custGeom>
              <a:avLst/>
              <a:gdLst/>
              <a:ahLst/>
              <a:cxnLst/>
              <a:rect l="l" t="t" r="r" b="b"/>
              <a:pathLst>
                <a:path w="2374265">
                  <a:moveTo>
                    <a:pt x="0" y="0"/>
                  </a:moveTo>
                  <a:lnTo>
                    <a:pt x="237402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5277823" y="424083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5273385" y="4236470"/>
              <a:ext cx="0" cy="149225"/>
            </a:xfrm>
            <a:custGeom>
              <a:avLst/>
              <a:gdLst/>
              <a:ahLst/>
              <a:cxnLst/>
              <a:rect l="l" t="t" r="r" b="b"/>
              <a:pathLst>
                <a:path h="149225">
                  <a:moveTo>
                    <a:pt x="0" y="0"/>
                  </a:moveTo>
                  <a:lnTo>
                    <a:pt x="0" y="1489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5277823" y="43898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629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2899362" y="4236470"/>
              <a:ext cx="0" cy="149225"/>
            </a:xfrm>
            <a:custGeom>
              <a:avLst/>
              <a:gdLst/>
              <a:ahLst/>
              <a:cxnLst/>
              <a:rect l="l" t="t" r="r" b="b"/>
              <a:pathLst>
                <a:path h="149225">
                  <a:moveTo>
                    <a:pt x="0" y="0"/>
                  </a:moveTo>
                  <a:lnTo>
                    <a:pt x="0" y="14898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2903738" y="438981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27" y="0"/>
                  </a:lnTo>
                </a:path>
              </a:pathLst>
            </a:custGeom>
            <a:ln w="8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8" name="object 348"/>
          <p:cNvSpPr txBox="1"/>
          <p:nvPr/>
        </p:nvSpPr>
        <p:spPr>
          <a:xfrm>
            <a:off x="2790263" y="4153947"/>
            <a:ext cx="88900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49" name="object 349"/>
          <p:cNvSpPr txBox="1"/>
          <p:nvPr/>
        </p:nvSpPr>
        <p:spPr>
          <a:xfrm>
            <a:off x="2606214" y="3645594"/>
            <a:ext cx="271780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20" dirty="0">
                <a:latin typeface="Arial MT"/>
                <a:cs typeface="Arial MT"/>
              </a:rPr>
              <a:t>5000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50" name="object 350"/>
          <p:cNvSpPr txBox="1"/>
          <p:nvPr/>
        </p:nvSpPr>
        <p:spPr>
          <a:xfrm>
            <a:off x="2545064" y="3146221"/>
            <a:ext cx="332740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20" dirty="0">
                <a:latin typeface="Arial MT"/>
                <a:cs typeface="Arial MT"/>
              </a:rPr>
              <a:t>10000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51" name="object 351"/>
          <p:cNvSpPr txBox="1"/>
          <p:nvPr/>
        </p:nvSpPr>
        <p:spPr>
          <a:xfrm>
            <a:off x="2545064" y="2646908"/>
            <a:ext cx="332740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20" dirty="0">
                <a:latin typeface="Arial MT"/>
                <a:cs typeface="Arial MT"/>
              </a:rPr>
              <a:t>15000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52" name="object 352"/>
          <p:cNvSpPr txBox="1"/>
          <p:nvPr/>
        </p:nvSpPr>
        <p:spPr>
          <a:xfrm>
            <a:off x="2860454" y="4399235"/>
            <a:ext cx="88900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5" dirty="0">
                <a:latin typeface="Arial MT"/>
                <a:cs typeface="Arial MT"/>
              </a:rPr>
              <a:t>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53" name="object 353"/>
          <p:cNvSpPr txBox="1"/>
          <p:nvPr/>
        </p:nvSpPr>
        <p:spPr>
          <a:xfrm>
            <a:off x="3280985" y="4399235"/>
            <a:ext cx="148590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20" dirty="0">
                <a:latin typeface="Arial MT"/>
                <a:cs typeface="Arial MT"/>
              </a:rPr>
              <a:t>50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54" name="object 354"/>
          <p:cNvSpPr txBox="1"/>
          <p:nvPr/>
        </p:nvSpPr>
        <p:spPr>
          <a:xfrm>
            <a:off x="3718921" y="4399235"/>
            <a:ext cx="210185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20" dirty="0">
                <a:latin typeface="Arial MT"/>
                <a:cs typeface="Arial MT"/>
              </a:rPr>
              <a:t>100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55" name="object 355"/>
          <p:cNvSpPr txBox="1"/>
          <p:nvPr/>
        </p:nvSpPr>
        <p:spPr>
          <a:xfrm>
            <a:off x="4183164" y="4399235"/>
            <a:ext cx="210185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20" dirty="0">
                <a:latin typeface="Arial MT"/>
                <a:cs typeface="Arial MT"/>
              </a:rPr>
              <a:t>150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56" name="object 356"/>
          <p:cNvSpPr txBox="1"/>
          <p:nvPr/>
        </p:nvSpPr>
        <p:spPr>
          <a:xfrm>
            <a:off x="4647406" y="4399235"/>
            <a:ext cx="210185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20" dirty="0">
                <a:latin typeface="Arial MT"/>
                <a:cs typeface="Arial MT"/>
              </a:rPr>
              <a:t>200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57" name="object 357"/>
          <p:cNvSpPr txBox="1"/>
          <p:nvPr/>
        </p:nvSpPr>
        <p:spPr>
          <a:xfrm>
            <a:off x="5111895" y="4399235"/>
            <a:ext cx="210185" cy="161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spc="-20" dirty="0">
                <a:latin typeface="Arial MT"/>
                <a:cs typeface="Arial MT"/>
              </a:rPr>
              <a:t>250</a:t>
            </a:r>
            <a:endParaRPr sz="900">
              <a:latin typeface="Arial MT"/>
              <a:cs typeface="Arial MT"/>
            </a:endParaRPr>
          </a:p>
        </p:txBody>
      </p:sp>
      <p:pic>
        <p:nvPicPr>
          <p:cNvPr id="358" name="object 35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2711" y="76200"/>
            <a:ext cx="2133600" cy="2133600"/>
          </a:xfrm>
          <a:prstGeom prst="rect">
            <a:avLst/>
          </a:prstGeom>
        </p:spPr>
      </p:pic>
      <p:pic>
        <p:nvPicPr>
          <p:cNvPr id="359" name="object 35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2711" y="2362200"/>
            <a:ext cx="2133600" cy="2133600"/>
          </a:xfrm>
          <a:prstGeom prst="rect">
            <a:avLst/>
          </a:prstGeom>
        </p:spPr>
      </p:pic>
      <p:pic>
        <p:nvPicPr>
          <p:cNvPr id="360" name="object 36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4800" y="4571998"/>
            <a:ext cx="2209800" cy="2209800"/>
          </a:xfrm>
          <a:prstGeom prst="rect">
            <a:avLst/>
          </a:prstGeom>
        </p:spPr>
      </p:pic>
      <p:grpSp>
        <p:nvGrpSpPr>
          <p:cNvPr id="361" name="object 361"/>
          <p:cNvGrpSpPr/>
          <p:nvPr/>
        </p:nvGrpSpPr>
        <p:grpSpPr>
          <a:xfrm>
            <a:off x="2847839" y="4598542"/>
            <a:ext cx="2433955" cy="2000885"/>
            <a:chOff x="2847839" y="4598542"/>
            <a:chExt cx="2433955" cy="2000885"/>
          </a:xfrm>
        </p:grpSpPr>
        <p:sp>
          <p:nvSpPr>
            <p:cNvPr id="362" name="object 362"/>
            <p:cNvSpPr/>
            <p:nvPr/>
          </p:nvSpPr>
          <p:spPr>
            <a:xfrm>
              <a:off x="2849070" y="4599421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>
                  <a:moveTo>
                    <a:pt x="0" y="0"/>
                  </a:moveTo>
                  <a:lnTo>
                    <a:pt x="24189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5272500" y="460381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2849070" y="6438427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>
                  <a:moveTo>
                    <a:pt x="0" y="0"/>
                  </a:moveTo>
                  <a:lnTo>
                    <a:pt x="24189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5272500" y="644287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5267978" y="4599421"/>
              <a:ext cx="0" cy="1839595"/>
            </a:xfrm>
            <a:custGeom>
              <a:avLst/>
              <a:gdLst/>
              <a:ahLst/>
              <a:cxnLst/>
              <a:rect l="l" t="t" r="r" b="b"/>
              <a:pathLst>
                <a:path h="1839595">
                  <a:moveTo>
                    <a:pt x="0" y="183900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5272500" y="460381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2849070" y="4599421"/>
              <a:ext cx="0" cy="1839595"/>
            </a:xfrm>
            <a:custGeom>
              <a:avLst/>
              <a:gdLst/>
              <a:ahLst/>
              <a:cxnLst/>
              <a:rect l="l" t="t" r="r" b="b"/>
              <a:pathLst>
                <a:path h="1839595">
                  <a:moveTo>
                    <a:pt x="0" y="183900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2853529" y="460381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2849070" y="6438427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>
                  <a:moveTo>
                    <a:pt x="0" y="0"/>
                  </a:moveTo>
                  <a:lnTo>
                    <a:pt x="24189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5272500" y="644287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2849070" y="4599421"/>
              <a:ext cx="0" cy="1839595"/>
            </a:xfrm>
            <a:custGeom>
              <a:avLst/>
              <a:gdLst/>
              <a:ahLst/>
              <a:cxnLst/>
              <a:rect l="l" t="t" r="r" b="b"/>
              <a:pathLst>
                <a:path h="1839595">
                  <a:moveTo>
                    <a:pt x="0" y="183900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2853529" y="460381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2849070" y="6411743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6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2853529" y="641618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2849070" y="4599421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4">
                  <a:moveTo>
                    <a:pt x="0" y="0"/>
                  </a:moveTo>
                  <a:lnTo>
                    <a:pt x="0" y="1782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2853529" y="46216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3313147" y="6411743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6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3317606" y="641618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3313147" y="4599421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4">
                  <a:moveTo>
                    <a:pt x="0" y="0"/>
                  </a:moveTo>
                  <a:lnTo>
                    <a:pt x="0" y="1782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3317606" y="462163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3786494" y="6411743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6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3790890" y="641618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3786494" y="4599421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4">
                  <a:moveTo>
                    <a:pt x="0" y="0"/>
                  </a:moveTo>
                  <a:lnTo>
                    <a:pt x="0" y="1782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3790890" y="462163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4259388" y="6411743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6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4263910" y="641618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4259388" y="4599421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4">
                  <a:moveTo>
                    <a:pt x="0" y="0"/>
                  </a:moveTo>
                  <a:lnTo>
                    <a:pt x="0" y="1782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4263910" y="462163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4732408" y="6411743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6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4736804" y="641618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4732408" y="4599421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4">
                  <a:moveTo>
                    <a:pt x="0" y="0"/>
                  </a:moveTo>
                  <a:lnTo>
                    <a:pt x="0" y="1782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4736804" y="462163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5205679" y="6411743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6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5210075" y="641618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5205679" y="4599421"/>
              <a:ext cx="0" cy="18415"/>
            </a:xfrm>
            <a:custGeom>
              <a:avLst/>
              <a:gdLst/>
              <a:ahLst/>
              <a:cxnLst/>
              <a:rect l="l" t="t" r="r" b="b"/>
              <a:pathLst>
                <a:path h="18414">
                  <a:moveTo>
                    <a:pt x="0" y="0"/>
                  </a:moveTo>
                  <a:lnTo>
                    <a:pt x="0" y="1782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5210075" y="4621637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2849070" y="6438427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77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2871327" y="644287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5241350" y="6438427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62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5245747" y="644287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2849070" y="5920705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77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2871327" y="592514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5241350" y="5920705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62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5245747" y="592514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2849070" y="5411856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77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2871327" y="541637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5241350" y="5411856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62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5245747" y="541637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2849070" y="4903033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77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2871327" y="490755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5241350" y="4903033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62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5245747" y="4907552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2849070" y="4599421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>
                  <a:moveTo>
                    <a:pt x="0" y="0"/>
                  </a:moveTo>
                  <a:lnTo>
                    <a:pt x="24189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5272500" y="460381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2849070" y="6438427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>
                  <a:moveTo>
                    <a:pt x="0" y="0"/>
                  </a:moveTo>
                  <a:lnTo>
                    <a:pt x="24189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5272500" y="644287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5267978" y="4599421"/>
              <a:ext cx="0" cy="1839595"/>
            </a:xfrm>
            <a:custGeom>
              <a:avLst/>
              <a:gdLst/>
              <a:ahLst/>
              <a:cxnLst/>
              <a:rect l="l" t="t" r="r" b="b"/>
              <a:pathLst>
                <a:path h="1839595">
                  <a:moveTo>
                    <a:pt x="0" y="183900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5272500" y="460381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2849070" y="4599421"/>
              <a:ext cx="0" cy="1839595"/>
            </a:xfrm>
            <a:custGeom>
              <a:avLst/>
              <a:gdLst/>
              <a:ahLst/>
              <a:cxnLst/>
              <a:rect l="l" t="t" r="r" b="b"/>
              <a:pathLst>
                <a:path h="1839595">
                  <a:moveTo>
                    <a:pt x="0" y="183900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2853529" y="460381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2847835" y="6429540"/>
              <a:ext cx="680085" cy="10795"/>
            </a:xfrm>
            <a:custGeom>
              <a:avLst/>
              <a:gdLst/>
              <a:ahLst/>
              <a:cxnLst/>
              <a:rect l="l" t="t" r="r" b="b"/>
              <a:pathLst>
                <a:path w="680085" h="10795">
                  <a:moveTo>
                    <a:pt x="679551" y="0"/>
                  </a:moveTo>
                  <a:lnTo>
                    <a:pt x="679551" y="0"/>
                  </a:lnTo>
                  <a:lnTo>
                    <a:pt x="0" y="0"/>
                  </a:lnTo>
                  <a:lnTo>
                    <a:pt x="0" y="10426"/>
                  </a:lnTo>
                  <a:lnTo>
                    <a:pt x="679551" y="10426"/>
                  </a:lnTo>
                  <a:lnTo>
                    <a:pt x="679551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3500678" y="6429540"/>
              <a:ext cx="214629" cy="10795"/>
            </a:xfrm>
            <a:custGeom>
              <a:avLst/>
              <a:gdLst/>
              <a:ahLst/>
              <a:cxnLst/>
              <a:rect l="l" t="t" r="r" b="b"/>
              <a:pathLst>
                <a:path w="214629" h="10795">
                  <a:moveTo>
                    <a:pt x="214210" y="0"/>
                  </a:moveTo>
                  <a:lnTo>
                    <a:pt x="214210" y="0"/>
                  </a:lnTo>
                  <a:lnTo>
                    <a:pt x="0" y="0"/>
                  </a:lnTo>
                  <a:lnTo>
                    <a:pt x="0" y="10426"/>
                  </a:lnTo>
                  <a:lnTo>
                    <a:pt x="214210" y="10426"/>
                  </a:lnTo>
                  <a:lnTo>
                    <a:pt x="21421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3705982" y="4644229"/>
              <a:ext cx="0" cy="1794510"/>
            </a:xfrm>
            <a:custGeom>
              <a:avLst/>
              <a:gdLst/>
              <a:ahLst/>
              <a:cxnLst/>
              <a:rect l="l" t="t" r="r" b="b"/>
              <a:pathLst>
                <a:path h="1794510">
                  <a:moveTo>
                    <a:pt x="0" y="179419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3705982" y="6429528"/>
              <a:ext cx="27305" cy="10795"/>
            </a:xfrm>
            <a:custGeom>
              <a:avLst/>
              <a:gdLst/>
              <a:ahLst/>
              <a:cxnLst/>
              <a:rect l="l" t="t" r="r" b="b"/>
              <a:pathLst>
                <a:path w="27304" h="10795">
                  <a:moveTo>
                    <a:pt x="26753" y="0"/>
                  </a:moveTo>
                  <a:lnTo>
                    <a:pt x="0" y="0"/>
                  </a:lnTo>
                  <a:lnTo>
                    <a:pt x="0" y="10430"/>
                  </a:lnTo>
                  <a:lnTo>
                    <a:pt x="26753" y="10430"/>
                  </a:lnTo>
                  <a:lnTo>
                    <a:pt x="2675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3723818" y="5286721"/>
              <a:ext cx="18415" cy="1151890"/>
            </a:xfrm>
            <a:custGeom>
              <a:avLst/>
              <a:gdLst/>
              <a:ahLst/>
              <a:cxnLst/>
              <a:rect l="l" t="t" r="r" b="b"/>
              <a:pathLst>
                <a:path w="18414" h="1151889">
                  <a:moveTo>
                    <a:pt x="0" y="1151705"/>
                  </a:moveTo>
                  <a:lnTo>
                    <a:pt x="0" y="1116122"/>
                  </a:lnTo>
                </a:path>
                <a:path w="18414" h="1151889">
                  <a:moveTo>
                    <a:pt x="8917" y="1151705"/>
                  </a:moveTo>
                  <a:lnTo>
                    <a:pt x="8917" y="999886"/>
                  </a:lnTo>
                </a:path>
                <a:path w="18414" h="1151889">
                  <a:moveTo>
                    <a:pt x="17835" y="1151705"/>
                  </a:moveTo>
                  <a:lnTo>
                    <a:pt x="17835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3750571" y="4599421"/>
              <a:ext cx="0" cy="1839595"/>
            </a:xfrm>
            <a:custGeom>
              <a:avLst/>
              <a:gdLst/>
              <a:ahLst/>
              <a:cxnLst/>
              <a:rect l="l" t="t" r="r" b="b"/>
              <a:pathLst>
                <a:path h="1839595">
                  <a:moveTo>
                    <a:pt x="0" y="1839005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3759489" y="5402945"/>
              <a:ext cx="17780" cy="1035685"/>
            </a:xfrm>
            <a:custGeom>
              <a:avLst/>
              <a:gdLst/>
              <a:ahLst/>
              <a:cxnLst/>
              <a:rect l="l" t="t" r="r" b="b"/>
              <a:pathLst>
                <a:path w="17779" h="1035685">
                  <a:moveTo>
                    <a:pt x="0" y="1035481"/>
                  </a:moveTo>
                  <a:lnTo>
                    <a:pt x="0" y="0"/>
                  </a:lnTo>
                </a:path>
                <a:path w="17779" h="1035685">
                  <a:moveTo>
                    <a:pt x="8792" y="1035481"/>
                  </a:moveTo>
                  <a:lnTo>
                    <a:pt x="8792" y="267791"/>
                  </a:lnTo>
                </a:path>
                <a:path w="17779" h="1035685">
                  <a:moveTo>
                    <a:pt x="17709" y="1035481"/>
                  </a:moveTo>
                  <a:lnTo>
                    <a:pt x="17709" y="455192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3777199" y="6429528"/>
              <a:ext cx="27305" cy="10795"/>
            </a:xfrm>
            <a:custGeom>
              <a:avLst/>
              <a:gdLst/>
              <a:ahLst/>
              <a:cxnLst/>
              <a:rect l="l" t="t" r="r" b="b"/>
              <a:pathLst>
                <a:path w="27304" h="10795">
                  <a:moveTo>
                    <a:pt x="27004" y="0"/>
                  </a:moveTo>
                  <a:lnTo>
                    <a:pt x="0" y="0"/>
                  </a:lnTo>
                  <a:lnTo>
                    <a:pt x="0" y="10430"/>
                  </a:lnTo>
                  <a:lnTo>
                    <a:pt x="27004" y="10430"/>
                  </a:lnTo>
                  <a:lnTo>
                    <a:pt x="27004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3795286" y="5625954"/>
              <a:ext cx="62865" cy="812800"/>
            </a:xfrm>
            <a:custGeom>
              <a:avLst/>
              <a:gdLst/>
              <a:ahLst/>
              <a:cxnLst/>
              <a:rect l="l" t="t" r="r" b="b"/>
              <a:pathLst>
                <a:path w="62864" h="812800">
                  <a:moveTo>
                    <a:pt x="0" y="812472"/>
                  </a:moveTo>
                  <a:lnTo>
                    <a:pt x="0" y="241069"/>
                  </a:lnTo>
                </a:path>
                <a:path w="62864" h="812800">
                  <a:moveTo>
                    <a:pt x="8917" y="812472"/>
                  </a:moveTo>
                  <a:lnTo>
                    <a:pt x="8917" y="214386"/>
                  </a:lnTo>
                </a:path>
                <a:path w="62864" h="812800">
                  <a:moveTo>
                    <a:pt x="26753" y="812472"/>
                  </a:moveTo>
                  <a:lnTo>
                    <a:pt x="26753" y="285852"/>
                  </a:lnTo>
                </a:path>
                <a:path w="62864" h="812800">
                  <a:moveTo>
                    <a:pt x="35671" y="812472"/>
                  </a:moveTo>
                  <a:lnTo>
                    <a:pt x="35671" y="223284"/>
                  </a:lnTo>
                </a:path>
                <a:path w="62864" h="812800">
                  <a:moveTo>
                    <a:pt x="44588" y="812472"/>
                  </a:moveTo>
                  <a:lnTo>
                    <a:pt x="44588" y="160717"/>
                  </a:lnTo>
                </a:path>
                <a:path w="62864" h="812800">
                  <a:moveTo>
                    <a:pt x="53506" y="812472"/>
                  </a:moveTo>
                  <a:lnTo>
                    <a:pt x="53506" y="0"/>
                  </a:lnTo>
                </a:path>
                <a:path w="62864" h="812800">
                  <a:moveTo>
                    <a:pt x="62298" y="812472"/>
                  </a:moveTo>
                  <a:lnTo>
                    <a:pt x="62298" y="18098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3857585" y="6429528"/>
              <a:ext cx="27305" cy="10795"/>
            </a:xfrm>
            <a:custGeom>
              <a:avLst/>
              <a:gdLst/>
              <a:ahLst/>
              <a:cxnLst/>
              <a:rect l="l" t="t" r="r" b="b"/>
              <a:pathLst>
                <a:path w="27304" h="10795">
                  <a:moveTo>
                    <a:pt x="26753" y="0"/>
                  </a:moveTo>
                  <a:lnTo>
                    <a:pt x="0" y="0"/>
                  </a:lnTo>
                  <a:lnTo>
                    <a:pt x="0" y="10430"/>
                  </a:lnTo>
                  <a:lnTo>
                    <a:pt x="26753" y="10430"/>
                  </a:lnTo>
                  <a:lnTo>
                    <a:pt x="2675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3875421" y="5456287"/>
              <a:ext cx="53975" cy="982344"/>
            </a:xfrm>
            <a:custGeom>
              <a:avLst/>
              <a:gdLst/>
              <a:ahLst/>
              <a:cxnLst/>
              <a:rect l="l" t="t" r="r" b="b"/>
              <a:pathLst>
                <a:path w="53975" h="982345">
                  <a:moveTo>
                    <a:pt x="0" y="982139"/>
                  </a:moveTo>
                  <a:lnTo>
                    <a:pt x="0" y="258917"/>
                  </a:lnTo>
                </a:path>
                <a:path w="53975" h="982345">
                  <a:moveTo>
                    <a:pt x="8917" y="982139"/>
                  </a:moveTo>
                  <a:lnTo>
                    <a:pt x="8917" y="169666"/>
                  </a:lnTo>
                </a:path>
                <a:path w="53975" h="982345">
                  <a:moveTo>
                    <a:pt x="18086" y="982139"/>
                  </a:moveTo>
                  <a:lnTo>
                    <a:pt x="18086" y="169666"/>
                  </a:lnTo>
                </a:path>
                <a:path w="53975" h="982345">
                  <a:moveTo>
                    <a:pt x="27004" y="982139"/>
                  </a:moveTo>
                  <a:lnTo>
                    <a:pt x="27004" y="0"/>
                  </a:lnTo>
                </a:path>
                <a:path w="53975" h="982345">
                  <a:moveTo>
                    <a:pt x="35922" y="982139"/>
                  </a:moveTo>
                  <a:lnTo>
                    <a:pt x="35922" y="134046"/>
                  </a:lnTo>
                </a:path>
                <a:path w="53975" h="982345">
                  <a:moveTo>
                    <a:pt x="44840" y="982139"/>
                  </a:moveTo>
                  <a:lnTo>
                    <a:pt x="44840" y="107437"/>
                  </a:lnTo>
                </a:path>
                <a:path w="53975" h="982345">
                  <a:moveTo>
                    <a:pt x="53757" y="982139"/>
                  </a:moveTo>
                  <a:lnTo>
                    <a:pt x="53757" y="98526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3929178" y="6429528"/>
              <a:ext cx="26670" cy="10795"/>
            </a:xfrm>
            <a:custGeom>
              <a:avLst/>
              <a:gdLst/>
              <a:ahLst/>
              <a:cxnLst/>
              <a:rect l="l" t="t" r="r" b="b"/>
              <a:pathLst>
                <a:path w="26670" h="10795">
                  <a:moveTo>
                    <a:pt x="26627" y="0"/>
                  </a:moveTo>
                  <a:lnTo>
                    <a:pt x="0" y="0"/>
                  </a:lnTo>
                  <a:lnTo>
                    <a:pt x="0" y="10430"/>
                  </a:lnTo>
                  <a:lnTo>
                    <a:pt x="26627" y="10430"/>
                  </a:lnTo>
                  <a:lnTo>
                    <a:pt x="26627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3947014" y="5456287"/>
              <a:ext cx="62865" cy="982344"/>
            </a:xfrm>
            <a:custGeom>
              <a:avLst/>
              <a:gdLst/>
              <a:ahLst/>
              <a:cxnLst/>
              <a:rect l="l" t="t" r="r" b="b"/>
              <a:pathLst>
                <a:path w="62864" h="982345">
                  <a:moveTo>
                    <a:pt x="0" y="982139"/>
                  </a:moveTo>
                  <a:lnTo>
                    <a:pt x="0" y="0"/>
                  </a:lnTo>
                </a:path>
                <a:path w="62864" h="982345">
                  <a:moveTo>
                    <a:pt x="8792" y="982139"/>
                  </a:moveTo>
                  <a:lnTo>
                    <a:pt x="8792" y="205550"/>
                  </a:lnTo>
                </a:path>
                <a:path w="62864" h="982345">
                  <a:moveTo>
                    <a:pt x="17709" y="982139"/>
                  </a:moveTo>
                  <a:lnTo>
                    <a:pt x="17709" y="258917"/>
                  </a:lnTo>
                </a:path>
                <a:path w="62864" h="982345">
                  <a:moveTo>
                    <a:pt x="35545" y="982139"/>
                  </a:moveTo>
                  <a:lnTo>
                    <a:pt x="35545" y="321484"/>
                  </a:lnTo>
                </a:path>
                <a:path w="62864" h="982345">
                  <a:moveTo>
                    <a:pt x="44463" y="982139"/>
                  </a:moveTo>
                  <a:lnTo>
                    <a:pt x="44463" y="375166"/>
                  </a:lnTo>
                </a:path>
                <a:path w="62864" h="982345">
                  <a:moveTo>
                    <a:pt x="53632" y="982139"/>
                  </a:moveTo>
                  <a:lnTo>
                    <a:pt x="53632" y="348482"/>
                  </a:lnTo>
                </a:path>
                <a:path w="62864" h="982345">
                  <a:moveTo>
                    <a:pt x="62550" y="982139"/>
                  </a:moveTo>
                  <a:lnTo>
                    <a:pt x="62550" y="491101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4009564" y="6429528"/>
              <a:ext cx="27305" cy="10795"/>
            </a:xfrm>
            <a:custGeom>
              <a:avLst/>
              <a:gdLst/>
              <a:ahLst/>
              <a:cxnLst/>
              <a:rect l="l" t="t" r="r" b="b"/>
              <a:pathLst>
                <a:path w="27304" h="10795">
                  <a:moveTo>
                    <a:pt x="26753" y="0"/>
                  </a:moveTo>
                  <a:lnTo>
                    <a:pt x="0" y="0"/>
                  </a:lnTo>
                  <a:lnTo>
                    <a:pt x="0" y="10430"/>
                  </a:lnTo>
                  <a:lnTo>
                    <a:pt x="26753" y="10430"/>
                  </a:lnTo>
                  <a:lnTo>
                    <a:pt x="2675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4027400" y="6009956"/>
              <a:ext cx="53975" cy="428625"/>
            </a:xfrm>
            <a:custGeom>
              <a:avLst/>
              <a:gdLst/>
              <a:ahLst/>
              <a:cxnLst/>
              <a:rect l="l" t="t" r="r" b="b"/>
              <a:pathLst>
                <a:path w="53975" h="428625">
                  <a:moveTo>
                    <a:pt x="0" y="428470"/>
                  </a:moveTo>
                  <a:lnTo>
                    <a:pt x="0" y="0"/>
                  </a:lnTo>
                </a:path>
                <a:path w="53975" h="428625">
                  <a:moveTo>
                    <a:pt x="8917" y="428470"/>
                  </a:moveTo>
                  <a:lnTo>
                    <a:pt x="8917" y="44468"/>
                  </a:lnTo>
                </a:path>
                <a:path w="53975" h="428625">
                  <a:moveTo>
                    <a:pt x="17835" y="428470"/>
                  </a:moveTo>
                  <a:lnTo>
                    <a:pt x="17835" y="26683"/>
                  </a:lnTo>
                </a:path>
                <a:path w="53975" h="428625">
                  <a:moveTo>
                    <a:pt x="26627" y="428470"/>
                  </a:moveTo>
                  <a:lnTo>
                    <a:pt x="26627" y="115934"/>
                  </a:lnTo>
                </a:path>
                <a:path w="53975" h="428625">
                  <a:moveTo>
                    <a:pt x="35545" y="428470"/>
                  </a:moveTo>
                  <a:lnTo>
                    <a:pt x="35545" y="151818"/>
                  </a:lnTo>
                </a:path>
                <a:path w="53975" h="428625">
                  <a:moveTo>
                    <a:pt x="44463" y="428470"/>
                  </a:moveTo>
                  <a:lnTo>
                    <a:pt x="44463" y="142919"/>
                  </a:lnTo>
                </a:path>
                <a:path w="53975" h="428625">
                  <a:moveTo>
                    <a:pt x="53381" y="428470"/>
                  </a:moveTo>
                  <a:lnTo>
                    <a:pt x="53381" y="160717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4080781" y="6429528"/>
              <a:ext cx="27305" cy="10795"/>
            </a:xfrm>
            <a:custGeom>
              <a:avLst/>
              <a:gdLst/>
              <a:ahLst/>
              <a:cxnLst/>
              <a:rect l="l" t="t" r="r" b="b"/>
              <a:pathLst>
                <a:path w="27304" h="10795">
                  <a:moveTo>
                    <a:pt x="26753" y="0"/>
                  </a:moveTo>
                  <a:lnTo>
                    <a:pt x="0" y="0"/>
                  </a:lnTo>
                  <a:lnTo>
                    <a:pt x="0" y="10430"/>
                  </a:lnTo>
                  <a:lnTo>
                    <a:pt x="26753" y="10430"/>
                  </a:lnTo>
                  <a:lnTo>
                    <a:pt x="26753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4098617" y="6161774"/>
              <a:ext cx="53975" cy="276860"/>
            </a:xfrm>
            <a:custGeom>
              <a:avLst/>
              <a:gdLst/>
              <a:ahLst/>
              <a:cxnLst/>
              <a:rect l="l" t="t" r="r" b="b"/>
              <a:pathLst>
                <a:path w="53975" h="276860">
                  <a:moveTo>
                    <a:pt x="0" y="276652"/>
                  </a:moveTo>
                  <a:lnTo>
                    <a:pt x="0" y="0"/>
                  </a:lnTo>
                </a:path>
                <a:path w="53975" h="276860">
                  <a:moveTo>
                    <a:pt x="8917" y="276652"/>
                  </a:moveTo>
                  <a:lnTo>
                    <a:pt x="8917" y="107036"/>
                  </a:lnTo>
                </a:path>
                <a:path w="53975" h="276860">
                  <a:moveTo>
                    <a:pt x="18086" y="276652"/>
                  </a:moveTo>
                  <a:lnTo>
                    <a:pt x="18086" y="205186"/>
                  </a:lnTo>
                </a:path>
                <a:path w="53975" h="276860">
                  <a:moveTo>
                    <a:pt x="27004" y="276652"/>
                  </a:moveTo>
                  <a:lnTo>
                    <a:pt x="27004" y="267753"/>
                  </a:lnTo>
                </a:path>
                <a:path w="53975" h="276860">
                  <a:moveTo>
                    <a:pt x="44840" y="276652"/>
                  </a:moveTo>
                  <a:lnTo>
                    <a:pt x="44840" y="267753"/>
                  </a:lnTo>
                </a:path>
                <a:path w="53975" h="276860">
                  <a:moveTo>
                    <a:pt x="53632" y="276652"/>
                  </a:moveTo>
                  <a:lnTo>
                    <a:pt x="53632" y="267753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4152239" y="6429540"/>
              <a:ext cx="687705" cy="10795"/>
            </a:xfrm>
            <a:custGeom>
              <a:avLst/>
              <a:gdLst/>
              <a:ahLst/>
              <a:cxnLst/>
              <a:rect l="l" t="t" r="r" b="b"/>
              <a:pathLst>
                <a:path w="687704" h="10795">
                  <a:moveTo>
                    <a:pt x="687298" y="0"/>
                  </a:moveTo>
                  <a:lnTo>
                    <a:pt x="687298" y="0"/>
                  </a:lnTo>
                  <a:lnTo>
                    <a:pt x="0" y="0"/>
                  </a:lnTo>
                  <a:lnTo>
                    <a:pt x="0" y="10426"/>
                  </a:lnTo>
                  <a:lnTo>
                    <a:pt x="687298" y="10426"/>
                  </a:lnTo>
                  <a:lnTo>
                    <a:pt x="68729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4812792" y="6429540"/>
              <a:ext cx="455295" cy="10795"/>
            </a:xfrm>
            <a:custGeom>
              <a:avLst/>
              <a:gdLst/>
              <a:ahLst/>
              <a:cxnLst/>
              <a:rect l="l" t="t" r="r" b="b"/>
              <a:pathLst>
                <a:path w="455295" h="10795">
                  <a:moveTo>
                    <a:pt x="455180" y="0"/>
                  </a:moveTo>
                  <a:lnTo>
                    <a:pt x="455180" y="0"/>
                  </a:lnTo>
                  <a:lnTo>
                    <a:pt x="0" y="0"/>
                  </a:lnTo>
                  <a:lnTo>
                    <a:pt x="0" y="10426"/>
                  </a:lnTo>
                  <a:lnTo>
                    <a:pt x="455180" y="10426"/>
                  </a:lnTo>
                  <a:lnTo>
                    <a:pt x="455180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1" name="object 4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49070" y="6437548"/>
              <a:ext cx="2418907" cy="153613"/>
            </a:xfrm>
            <a:prstGeom prst="rect">
              <a:avLst/>
            </a:prstGeom>
          </p:spPr>
        </p:pic>
        <p:sp>
          <p:nvSpPr>
            <p:cNvPr id="442" name="object 442"/>
            <p:cNvSpPr/>
            <p:nvPr/>
          </p:nvSpPr>
          <p:spPr>
            <a:xfrm>
              <a:off x="2849070" y="6438427"/>
              <a:ext cx="2419350" cy="152400"/>
            </a:xfrm>
            <a:custGeom>
              <a:avLst/>
              <a:gdLst/>
              <a:ahLst/>
              <a:cxnLst/>
              <a:rect l="l" t="t" r="r" b="b"/>
              <a:pathLst>
                <a:path w="2419350" h="152400">
                  <a:moveTo>
                    <a:pt x="0" y="0"/>
                  </a:moveTo>
                  <a:lnTo>
                    <a:pt x="2401072" y="0"/>
                  </a:lnTo>
                  <a:lnTo>
                    <a:pt x="2401072" y="151818"/>
                  </a:lnTo>
                  <a:lnTo>
                    <a:pt x="0" y="151818"/>
                  </a:lnTo>
                  <a:lnTo>
                    <a:pt x="0" y="0"/>
                  </a:lnTo>
                </a:path>
                <a:path w="2419350" h="152400">
                  <a:moveTo>
                    <a:pt x="0" y="151818"/>
                  </a:moveTo>
                  <a:lnTo>
                    <a:pt x="2418907" y="15181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5272500" y="659468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2849070" y="6438427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>
                  <a:moveTo>
                    <a:pt x="0" y="0"/>
                  </a:moveTo>
                  <a:lnTo>
                    <a:pt x="24189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5" name="object 445"/>
            <p:cNvSpPr/>
            <p:nvPr/>
          </p:nvSpPr>
          <p:spPr>
            <a:xfrm>
              <a:off x="5272500" y="644287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6" name="object 446"/>
            <p:cNvSpPr/>
            <p:nvPr/>
          </p:nvSpPr>
          <p:spPr>
            <a:xfrm>
              <a:off x="5267978" y="643842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181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5272500" y="659468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2849070" y="643842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181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2853529" y="659468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2849070" y="6590245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>
                  <a:moveTo>
                    <a:pt x="0" y="0"/>
                  </a:moveTo>
                  <a:lnTo>
                    <a:pt x="24189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5272500" y="659468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2849070" y="643842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181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2853529" y="659468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2849070" y="6563561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6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2853529" y="656800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2849070" y="6438427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79">
                  <a:moveTo>
                    <a:pt x="0" y="0"/>
                  </a:moveTo>
                  <a:lnTo>
                    <a:pt x="0" y="177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2853529" y="646065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3313147" y="6563561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6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3317606" y="656800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3313147" y="6438427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79">
                  <a:moveTo>
                    <a:pt x="0" y="0"/>
                  </a:moveTo>
                  <a:lnTo>
                    <a:pt x="0" y="177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3317606" y="646065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3786494" y="6563561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6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3790890" y="65680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3786494" y="6438427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79">
                  <a:moveTo>
                    <a:pt x="0" y="0"/>
                  </a:moveTo>
                  <a:lnTo>
                    <a:pt x="0" y="177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3790890" y="64606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4259388" y="6563561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6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4263910" y="65680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4259388" y="6438427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79">
                  <a:moveTo>
                    <a:pt x="0" y="0"/>
                  </a:moveTo>
                  <a:lnTo>
                    <a:pt x="0" y="177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4263910" y="64606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4732408" y="6563561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6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4736804" y="65680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4732408" y="6438427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79">
                  <a:moveTo>
                    <a:pt x="0" y="0"/>
                  </a:moveTo>
                  <a:lnTo>
                    <a:pt x="0" y="177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4736804" y="64606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5205679" y="6563561"/>
              <a:ext cx="0" cy="27305"/>
            </a:xfrm>
            <a:custGeom>
              <a:avLst/>
              <a:gdLst/>
              <a:ahLst/>
              <a:cxnLst/>
              <a:rect l="l" t="t" r="r" b="b"/>
              <a:pathLst>
                <a:path h="27304">
                  <a:moveTo>
                    <a:pt x="0" y="26683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5210075" y="656800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5205679" y="6438427"/>
              <a:ext cx="0" cy="17780"/>
            </a:xfrm>
            <a:custGeom>
              <a:avLst/>
              <a:gdLst/>
              <a:ahLst/>
              <a:cxnLst/>
              <a:rect l="l" t="t" r="r" b="b"/>
              <a:pathLst>
                <a:path h="17779">
                  <a:moveTo>
                    <a:pt x="0" y="0"/>
                  </a:moveTo>
                  <a:lnTo>
                    <a:pt x="0" y="1778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5210075" y="6460655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2849070" y="6438427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77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2871327" y="644287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5241350" y="6438427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62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5245747" y="6442870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2849070" y="6509880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77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2871327" y="6514336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5241350" y="6509880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62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5245747" y="6514336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2849070" y="6590245"/>
              <a:ext cx="18415" cy="0"/>
            </a:xfrm>
            <a:custGeom>
              <a:avLst/>
              <a:gdLst/>
              <a:ahLst/>
              <a:cxnLst/>
              <a:rect l="l" t="t" r="r" b="b"/>
              <a:pathLst>
                <a:path w="18414">
                  <a:moveTo>
                    <a:pt x="0" y="0"/>
                  </a:moveTo>
                  <a:lnTo>
                    <a:pt x="1779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2871327" y="659468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5241350" y="6590245"/>
              <a:ext cx="26670" cy="0"/>
            </a:xfrm>
            <a:custGeom>
              <a:avLst/>
              <a:gdLst/>
              <a:ahLst/>
              <a:cxnLst/>
              <a:rect l="l" t="t" r="r" b="b"/>
              <a:pathLst>
                <a:path w="26670">
                  <a:moveTo>
                    <a:pt x="2662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5245747" y="659468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8917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2849070" y="6590245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>
                  <a:moveTo>
                    <a:pt x="0" y="0"/>
                  </a:moveTo>
                  <a:lnTo>
                    <a:pt x="24189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5272500" y="659468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2849070" y="6438427"/>
              <a:ext cx="2419350" cy="0"/>
            </a:xfrm>
            <a:custGeom>
              <a:avLst/>
              <a:gdLst/>
              <a:ahLst/>
              <a:cxnLst/>
              <a:rect l="l" t="t" r="r" b="b"/>
              <a:pathLst>
                <a:path w="2419350">
                  <a:moveTo>
                    <a:pt x="0" y="0"/>
                  </a:moveTo>
                  <a:lnTo>
                    <a:pt x="241890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5272500" y="644287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5267978" y="643842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181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5272500" y="659468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7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2849070" y="643842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h="152400">
                  <a:moveTo>
                    <a:pt x="0" y="0"/>
                  </a:moveTo>
                  <a:lnTo>
                    <a:pt x="0" y="15181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2853529" y="6594688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89">
                  <a:moveTo>
                    <a:pt x="0" y="0"/>
                  </a:moveTo>
                  <a:lnTo>
                    <a:pt x="8892" y="0"/>
                  </a:lnTo>
                </a:path>
              </a:pathLst>
            </a:custGeom>
            <a:ln w="88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8" name="object 498"/>
          <p:cNvSpPr txBox="1"/>
          <p:nvPr/>
        </p:nvSpPr>
        <p:spPr>
          <a:xfrm>
            <a:off x="2738149" y="6354574"/>
            <a:ext cx="9017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5" dirty="0">
                <a:latin typeface="Arial MT"/>
                <a:cs typeface="Arial MT"/>
              </a:rPr>
              <a:t>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499" name="object 499"/>
          <p:cNvSpPr txBox="1"/>
          <p:nvPr/>
        </p:nvSpPr>
        <p:spPr>
          <a:xfrm>
            <a:off x="2550620" y="5836539"/>
            <a:ext cx="276225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10" dirty="0">
                <a:latin typeface="Arial MT"/>
                <a:cs typeface="Arial MT"/>
              </a:rPr>
              <a:t>5000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500" name="object 500"/>
          <p:cNvSpPr txBox="1"/>
          <p:nvPr/>
        </p:nvSpPr>
        <p:spPr>
          <a:xfrm>
            <a:off x="2488314" y="5327653"/>
            <a:ext cx="338455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10" dirty="0">
                <a:latin typeface="Arial MT"/>
                <a:cs typeface="Arial MT"/>
              </a:rPr>
              <a:t>10000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501" name="object 501"/>
          <p:cNvSpPr txBox="1"/>
          <p:nvPr/>
        </p:nvSpPr>
        <p:spPr>
          <a:xfrm>
            <a:off x="2488314" y="4818829"/>
            <a:ext cx="338455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10" dirty="0">
                <a:latin typeface="Arial MT"/>
                <a:cs typeface="Arial MT"/>
              </a:rPr>
              <a:t>15000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502" name="object 502"/>
          <p:cNvSpPr txBox="1"/>
          <p:nvPr/>
        </p:nvSpPr>
        <p:spPr>
          <a:xfrm>
            <a:off x="2809667" y="6604534"/>
            <a:ext cx="9017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5" dirty="0">
                <a:latin typeface="Arial MT"/>
                <a:cs typeface="Arial MT"/>
              </a:rPr>
              <a:t>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503" name="object 503"/>
          <p:cNvSpPr txBox="1"/>
          <p:nvPr/>
        </p:nvSpPr>
        <p:spPr>
          <a:xfrm>
            <a:off x="3238148" y="6604534"/>
            <a:ext cx="15113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10" dirty="0">
                <a:latin typeface="Arial MT"/>
                <a:cs typeface="Arial MT"/>
              </a:rPr>
              <a:t>50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504" name="object 504"/>
          <p:cNvSpPr txBox="1"/>
          <p:nvPr/>
        </p:nvSpPr>
        <p:spPr>
          <a:xfrm>
            <a:off x="3684365" y="6604534"/>
            <a:ext cx="21336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10" dirty="0">
                <a:latin typeface="Arial MT"/>
                <a:cs typeface="Arial MT"/>
              </a:rPr>
              <a:t>100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505" name="object 505"/>
          <p:cNvSpPr txBox="1"/>
          <p:nvPr/>
        </p:nvSpPr>
        <p:spPr>
          <a:xfrm>
            <a:off x="4157384" y="6604534"/>
            <a:ext cx="21336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10" dirty="0">
                <a:latin typeface="Arial MT"/>
                <a:cs typeface="Arial MT"/>
              </a:rPr>
              <a:t>150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506" name="object 506"/>
          <p:cNvSpPr txBox="1"/>
          <p:nvPr/>
        </p:nvSpPr>
        <p:spPr>
          <a:xfrm>
            <a:off x="4630404" y="6604534"/>
            <a:ext cx="21336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10" dirty="0">
                <a:latin typeface="Arial MT"/>
                <a:cs typeface="Arial MT"/>
              </a:rPr>
              <a:t>200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507" name="object 507"/>
          <p:cNvSpPr txBox="1"/>
          <p:nvPr/>
        </p:nvSpPr>
        <p:spPr>
          <a:xfrm>
            <a:off x="5103676" y="6604534"/>
            <a:ext cx="21336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10" dirty="0">
                <a:latin typeface="Arial MT"/>
                <a:cs typeface="Arial MT"/>
              </a:rPr>
              <a:t>250</a:t>
            </a:r>
            <a:endParaRPr sz="900">
              <a:latin typeface="Arial MT"/>
              <a:cs typeface="Arial MT"/>
            </a:endParaRPr>
          </a:p>
        </p:txBody>
      </p:sp>
      <p:pic>
        <p:nvPicPr>
          <p:cNvPr id="508" name="object 50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81800" y="457200"/>
            <a:ext cx="2133600" cy="2133600"/>
          </a:xfrm>
          <a:prstGeom prst="rect">
            <a:avLst/>
          </a:prstGeom>
        </p:spPr>
      </p:pic>
      <p:grpSp>
        <p:nvGrpSpPr>
          <p:cNvPr id="509" name="object 509"/>
          <p:cNvGrpSpPr/>
          <p:nvPr/>
        </p:nvGrpSpPr>
        <p:grpSpPr>
          <a:xfrm>
            <a:off x="6628207" y="2763675"/>
            <a:ext cx="2255520" cy="1853564"/>
            <a:chOff x="6628207" y="2763675"/>
            <a:chExt cx="2255520" cy="1853564"/>
          </a:xfrm>
        </p:grpSpPr>
        <p:sp>
          <p:nvSpPr>
            <p:cNvPr id="510" name="object 510"/>
            <p:cNvSpPr/>
            <p:nvPr/>
          </p:nvSpPr>
          <p:spPr>
            <a:xfrm>
              <a:off x="6629021" y="2764489"/>
              <a:ext cx="2242185" cy="0"/>
            </a:xfrm>
            <a:custGeom>
              <a:avLst/>
              <a:gdLst/>
              <a:ahLst/>
              <a:cxnLst/>
              <a:rect l="l" t="t" r="r" b="b"/>
              <a:pathLst>
                <a:path w="2242184">
                  <a:moveTo>
                    <a:pt x="0" y="0"/>
                  </a:moveTo>
                  <a:lnTo>
                    <a:pt x="22419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8875129" y="276855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6629021" y="4468268"/>
              <a:ext cx="2242185" cy="0"/>
            </a:xfrm>
            <a:custGeom>
              <a:avLst/>
              <a:gdLst/>
              <a:ahLst/>
              <a:cxnLst/>
              <a:rect l="l" t="t" r="r" b="b"/>
              <a:pathLst>
                <a:path w="2242184">
                  <a:moveTo>
                    <a:pt x="0" y="0"/>
                  </a:moveTo>
                  <a:lnTo>
                    <a:pt x="22419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8875129" y="447238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8870938" y="2764489"/>
              <a:ext cx="0" cy="1704339"/>
            </a:xfrm>
            <a:custGeom>
              <a:avLst/>
              <a:gdLst/>
              <a:ahLst/>
              <a:cxnLst/>
              <a:rect l="l" t="t" r="r" b="b"/>
              <a:pathLst>
                <a:path h="1704339">
                  <a:moveTo>
                    <a:pt x="0" y="170377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8875129" y="276855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6629021" y="2764489"/>
              <a:ext cx="0" cy="1704339"/>
            </a:xfrm>
            <a:custGeom>
              <a:avLst/>
              <a:gdLst/>
              <a:ahLst/>
              <a:cxnLst/>
              <a:rect l="l" t="t" r="r" b="b"/>
              <a:pathLst>
                <a:path h="1704339">
                  <a:moveTo>
                    <a:pt x="0" y="170377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6633154" y="276855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6629021" y="4468268"/>
              <a:ext cx="2242185" cy="0"/>
            </a:xfrm>
            <a:custGeom>
              <a:avLst/>
              <a:gdLst/>
              <a:ahLst/>
              <a:cxnLst/>
              <a:rect l="l" t="t" r="r" b="b"/>
              <a:pathLst>
                <a:path w="2242184">
                  <a:moveTo>
                    <a:pt x="0" y="0"/>
                  </a:moveTo>
                  <a:lnTo>
                    <a:pt x="22419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8875129" y="447238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6629021" y="2764489"/>
              <a:ext cx="0" cy="1704339"/>
            </a:xfrm>
            <a:custGeom>
              <a:avLst/>
              <a:gdLst/>
              <a:ahLst/>
              <a:cxnLst/>
              <a:rect l="l" t="t" r="r" b="b"/>
              <a:pathLst>
                <a:path h="1704339">
                  <a:moveTo>
                    <a:pt x="0" y="170377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6633154" y="276855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6629021" y="4443546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247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6633154" y="4447663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6629021" y="2764489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5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6633154" y="278507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7059142" y="4443546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247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7063275" y="4447663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7059142" y="2764489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5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7063275" y="278507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7497854" y="4443546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247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7501928" y="444766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7497854" y="2764489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5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7501928" y="278507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7936146" y="4443546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247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7940337" y="444766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7936146" y="2764489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5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7940337" y="278507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8374555" y="4443546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247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8378630" y="444766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8374555" y="2764489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5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8378630" y="278507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8813197" y="4443546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247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8817272" y="4447663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8813197" y="2764489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512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8817272" y="278507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6629021" y="4468268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4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6649650" y="447238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8846258" y="4468268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>
                  <a:moveTo>
                    <a:pt x="246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8850333" y="447238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6629021" y="3988615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4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6649650" y="399273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8846258" y="3988615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>
                  <a:moveTo>
                    <a:pt x="246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8850333" y="399273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6629021" y="3517184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4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6649650" y="3521370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8846258" y="3517184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>
                  <a:moveTo>
                    <a:pt x="246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8850333" y="3521370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6629021" y="3045776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4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6649650" y="3049962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8846258" y="3045776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>
                  <a:moveTo>
                    <a:pt x="246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8850333" y="3049962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6629021" y="2764489"/>
              <a:ext cx="2242185" cy="0"/>
            </a:xfrm>
            <a:custGeom>
              <a:avLst/>
              <a:gdLst/>
              <a:ahLst/>
              <a:cxnLst/>
              <a:rect l="l" t="t" r="r" b="b"/>
              <a:pathLst>
                <a:path w="2242184">
                  <a:moveTo>
                    <a:pt x="0" y="0"/>
                  </a:moveTo>
                  <a:lnTo>
                    <a:pt x="22419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8875129" y="276855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6629021" y="4468268"/>
              <a:ext cx="2242185" cy="0"/>
            </a:xfrm>
            <a:custGeom>
              <a:avLst/>
              <a:gdLst/>
              <a:ahLst/>
              <a:cxnLst/>
              <a:rect l="l" t="t" r="r" b="b"/>
              <a:pathLst>
                <a:path w="2242184">
                  <a:moveTo>
                    <a:pt x="0" y="0"/>
                  </a:moveTo>
                  <a:lnTo>
                    <a:pt x="22419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8875129" y="447238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8870938" y="2764489"/>
              <a:ext cx="0" cy="1704339"/>
            </a:xfrm>
            <a:custGeom>
              <a:avLst/>
              <a:gdLst/>
              <a:ahLst/>
              <a:cxnLst/>
              <a:rect l="l" t="t" r="r" b="b"/>
              <a:pathLst>
                <a:path h="1704339">
                  <a:moveTo>
                    <a:pt x="0" y="170377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8875129" y="276855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6629021" y="2764489"/>
              <a:ext cx="0" cy="1704339"/>
            </a:xfrm>
            <a:custGeom>
              <a:avLst/>
              <a:gdLst/>
              <a:ahLst/>
              <a:cxnLst/>
              <a:rect l="l" t="t" r="r" b="b"/>
              <a:pathLst>
                <a:path h="1704339">
                  <a:moveTo>
                    <a:pt x="0" y="1703778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6633154" y="276855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6629021" y="2806002"/>
              <a:ext cx="24765" cy="1662430"/>
            </a:xfrm>
            <a:custGeom>
              <a:avLst/>
              <a:gdLst/>
              <a:ahLst/>
              <a:cxnLst/>
              <a:rect l="l" t="t" r="r" b="b"/>
              <a:pathLst>
                <a:path w="24765" h="1662429">
                  <a:moveTo>
                    <a:pt x="0" y="1662265"/>
                  </a:moveTo>
                  <a:lnTo>
                    <a:pt x="0" y="0"/>
                  </a:lnTo>
                </a:path>
                <a:path w="24765" h="1662429">
                  <a:moveTo>
                    <a:pt x="8253" y="1662265"/>
                  </a:moveTo>
                  <a:lnTo>
                    <a:pt x="8253" y="1645776"/>
                  </a:lnTo>
                </a:path>
                <a:path w="24765" h="1662429">
                  <a:moveTo>
                    <a:pt x="16495" y="1662265"/>
                  </a:moveTo>
                  <a:lnTo>
                    <a:pt x="16495" y="1654021"/>
                  </a:lnTo>
                </a:path>
                <a:path w="24765" h="1662429">
                  <a:moveTo>
                    <a:pt x="24749" y="1662265"/>
                  </a:moveTo>
                  <a:lnTo>
                    <a:pt x="24749" y="1654021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6653771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6670266" y="4460023"/>
              <a:ext cx="16510" cy="8255"/>
            </a:xfrm>
            <a:custGeom>
              <a:avLst/>
              <a:gdLst/>
              <a:ahLst/>
              <a:cxnLst/>
              <a:rect l="l" t="t" r="r" b="b"/>
              <a:pathLst>
                <a:path w="16509" h="8254">
                  <a:moveTo>
                    <a:pt x="0" y="8244"/>
                  </a:moveTo>
                  <a:lnTo>
                    <a:pt x="0" y="0"/>
                  </a:lnTo>
                </a:path>
                <a:path w="16509" h="8254">
                  <a:moveTo>
                    <a:pt x="8253" y="8244"/>
                  </a:moveTo>
                  <a:lnTo>
                    <a:pt x="8253" y="0"/>
                  </a:lnTo>
                </a:path>
                <a:path w="16509" h="8254">
                  <a:moveTo>
                    <a:pt x="16507" y="8244"/>
                  </a:moveTo>
                  <a:lnTo>
                    <a:pt x="16507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6686774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6703560" y="4426778"/>
              <a:ext cx="24765" cy="41910"/>
            </a:xfrm>
            <a:custGeom>
              <a:avLst/>
              <a:gdLst/>
              <a:ahLst/>
              <a:cxnLst/>
              <a:rect l="l" t="t" r="r" b="b"/>
              <a:pathLst>
                <a:path w="24765" h="41910">
                  <a:moveTo>
                    <a:pt x="0" y="41489"/>
                  </a:moveTo>
                  <a:lnTo>
                    <a:pt x="0" y="33245"/>
                  </a:lnTo>
                </a:path>
                <a:path w="24765" h="41910">
                  <a:moveTo>
                    <a:pt x="8241" y="41489"/>
                  </a:moveTo>
                  <a:lnTo>
                    <a:pt x="8241" y="25000"/>
                  </a:lnTo>
                </a:path>
                <a:path w="24765" h="41910">
                  <a:moveTo>
                    <a:pt x="16495" y="41489"/>
                  </a:moveTo>
                  <a:lnTo>
                    <a:pt x="16495" y="0"/>
                  </a:lnTo>
                </a:path>
                <a:path w="24765" h="41910">
                  <a:moveTo>
                    <a:pt x="24749" y="41489"/>
                  </a:moveTo>
                  <a:lnTo>
                    <a:pt x="24749" y="8523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6728310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6744805" y="4294647"/>
              <a:ext cx="16510" cy="173990"/>
            </a:xfrm>
            <a:custGeom>
              <a:avLst/>
              <a:gdLst/>
              <a:ahLst/>
              <a:cxnLst/>
              <a:rect l="l" t="t" r="r" b="b"/>
              <a:pathLst>
                <a:path w="16509" h="173989">
                  <a:moveTo>
                    <a:pt x="0" y="173620"/>
                  </a:moveTo>
                  <a:lnTo>
                    <a:pt x="0" y="115654"/>
                  </a:lnTo>
                </a:path>
                <a:path w="16509" h="173989">
                  <a:moveTo>
                    <a:pt x="8253" y="173620"/>
                  </a:moveTo>
                  <a:lnTo>
                    <a:pt x="8253" y="82688"/>
                  </a:lnTo>
                </a:path>
                <a:path w="16509" h="173989">
                  <a:moveTo>
                    <a:pt x="16495" y="173620"/>
                  </a:moveTo>
                  <a:lnTo>
                    <a:pt x="16495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6761301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6786050" y="4029814"/>
              <a:ext cx="17145" cy="438784"/>
            </a:xfrm>
            <a:custGeom>
              <a:avLst/>
              <a:gdLst/>
              <a:ahLst/>
              <a:cxnLst/>
              <a:rect l="l" t="t" r="r" b="b"/>
              <a:pathLst>
                <a:path w="17145" h="438785">
                  <a:moveTo>
                    <a:pt x="0" y="438453"/>
                  </a:moveTo>
                  <a:lnTo>
                    <a:pt x="0" y="0"/>
                  </a:lnTo>
                </a:path>
                <a:path w="17145" h="438785">
                  <a:moveTo>
                    <a:pt x="8253" y="438453"/>
                  </a:moveTo>
                  <a:lnTo>
                    <a:pt x="8253" y="256588"/>
                  </a:lnTo>
                </a:path>
                <a:path w="17145" h="438785">
                  <a:moveTo>
                    <a:pt x="16786" y="438453"/>
                  </a:moveTo>
                  <a:lnTo>
                    <a:pt x="16786" y="314275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6802837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6819332" y="4220203"/>
              <a:ext cx="24765" cy="248285"/>
            </a:xfrm>
            <a:custGeom>
              <a:avLst/>
              <a:gdLst/>
              <a:ahLst/>
              <a:cxnLst/>
              <a:rect l="l" t="t" r="r" b="b"/>
              <a:pathLst>
                <a:path w="24765" h="248285">
                  <a:moveTo>
                    <a:pt x="0" y="248064"/>
                  </a:moveTo>
                  <a:lnTo>
                    <a:pt x="0" y="157132"/>
                  </a:lnTo>
                </a:path>
                <a:path w="24765" h="248285">
                  <a:moveTo>
                    <a:pt x="8253" y="248064"/>
                  </a:moveTo>
                  <a:lnTo>
                    <a:pt x="8253" y="173609"/>
                  </a:lnTo>
                </a:path>
                <a:path w="24765" h="248285">
                  <a:moveTo>
                    <a:pt x="16507" y="248064"/>
                  </a:moveTo>
                  <a:lnTo>
                    <a:pt x="16507" y="132410"/>
                  </a:lnTo>
                </a:path>
                <a:path w="24765" h="248285">
                  <a:moveTo>
                    <a:pt x="24749" y="248064"/>
                  </a:moveTo>
                  <a:lnTo>
                    <a:pt x="24749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6844082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6860589" y="3533696"/>
              <a:ext cx="16510" cy="934719"/>
            </a:xfrm>
            <a:custGeom>
              <a:avLst/>
              <a:gdLst/>
              <a:ahLst/>
              <a:cxnLst/>
              <a:rect l="l" t="t" r="r" b="b"/>
              <a:pathLst>
                <a:path w="16509" h="934720">
                  <a:moveTo>
                    <a:pt x="0" y="934571"/>
                  </a:moveTo>
                  <a:lnTo>
                    <a:pt x="0" y="0"/>
                  </a:lnTo>
                </a:path>
                <a:path w="16509" h="934720">
                  <a:moveTo>
                    <a:pt x="8241" y="934571"/>
                  </a:moveTo>
                  <a:lnTo>
                    <a:pt x="8241" y="661785"/>
                  </a:lnTo>
                </a:path>
                <a:path w="16509" h="934720">
                  <a:moveTo>
                    <a:pt x="16495" y="934571"/>
                  </a:moveTo>
                  <a:lnTo>
                    <a:pt x="16495" y="818917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6877085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6893580" y="4063059"/>
              <a:ext cx="17145" cy="405765"/>
            </a:xfrm>
            <a:custGeom>
              <a:avLst/>
              <a:gdLst/>
              <a:ahLst/>
              <a:cxnLst/>
              <a:rect l="l" t="t" r="r" b="b"/>
              <a:pathLst>
                <a:path w="17145" h="405764">
                  <a:moveTo>
                    <a:pt x="0" y="405208"/>
                  </a:moveTo>
                  <a:lnTo>
                    <a:pt x="0" y="248064"/>
                  </a:lnTo>
                </a:path>
                <a:path w="17145" h="405764">
                  <a:moveTo>
                    <a:pt x="8533" y="405208"/>
                  </a:moveTo>
                  <a:lnTo>
                    <a:pt x="8533" y="248064"/>
                  </a:lnTo>
                </a:path>
                <a:path w="17145" h="405764">
                  <a:moveTo>
                    <a:pt x="16786" y="405208"/>
                  </a:moveTo>
                  <a:lnTo>
                    <a:pt x="16786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6910367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6935116" y="4302891"/>
              <a:ext cx="24765" cy="165735"/>
            </a:xfrm>
            <a:custGeom>
              <a:avLst/>
              <a:gdLst/>
              <a:ahLst/>
              <a:cxnLst/>
              <a:rect l="l" t="t" r="r" b="b"/>
              <a:pathLst>
                <a:path w="24765" h="165735">
                  <a:moveTo>
                    <a:pt x="0" y="165376"/>
                  </a:moveTo>
                  <a:lnTo>
                    <a:pt x="0" y="0"/>
                  </a:lnTo>
                </a:path>
                <a:path w="24765" h="165735">
                  <a:moveTo>
                    <a:pt x="8253" y="165376"/>
                  </a:moveTo>
                  <a:lnTo>
                    <a:pt x="8253" y="82688"/>
                  </a:lnTo>
                </a:path>
                <a:path w="24765" h="165735">
                  <a:moveTo>
                    <a:pt x="16495" y="165376"/>
                  </a:moveTo>
                  <a:lnTo>
                    <a:pt x="16495" y="90921"/>
                  </a:lnTo>
                </a:path>
                <a:path w="24765" h="165735">
                  <a:moveTo>
                    <a:pt x="24749" y="165376"/>
                  </a:moveTo>
                  <a:lnTo>
                    <a:pt x="24749" y="32954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6959865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6976361" y="4311124"/>
              <a:ext cx="16510" cy="157480"/>
            </a:xfrm>
            <a:custGeom>
              <a:avLst/>
              <a:gdLst/>
              <a:ahLst/>
              <a:cxnLst/>
              <a:rect l="l" t="t" r="r" b="b"/>
              <a:pathLst>
                <a:path w="16509" h="157479">
                  <a:moveTo>
                    <a:pt x="0" y="157143"/>
                  </a:moveTo>
                  <a:lnTo>
                    <a:pt x="0" y="0"/>
                  </a:lnTo>
                </a:path>
                <a:path w="16509" h="157479">
                  <a:moveTo>
                    <a:pt x="8253" y="157143"/>
                  </a:moveTo>
                  <a:lnTo>
                    <a:pt x="8253" y="41489"/>
                  </a:lnTo>
                </a:path>
                <a:path w="16509" h="157479">
                  <a:moveTo>
                    <a:pt x="16507" y="157143"/>
                  </a:moveTo>
                  <a:lnTo>
                    <a:pt x="16507" y="82688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6992868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7009643" y="4327613"/>
              <a:ext cx="16510" cy="140970"/>
            </a:xfrm>
            <a:custGeom>
              <a:avLst/>
              <a:gdLst/>
              <a:ahLst/>
              <a:cxnLst/>
              <a:rect l="l" t="t" r="r" b="b"/>
              <a:pathLst>
                <a:path w="16509" h="140970">
                  <a:moveTo>
                    <a:pt x="0" y="140654"/>
                  </a:moveTo>
                  <a:lnTo>
                    <a:pt x="0" y="25000"/>
                  </a:lnTo>
                </a:path>
                <a:path w="16509" h="140970">
                  <a:moveTo>
                    <a:pt x="8253" y="140654"/>
                  </a:moveTo>
                  <a:lnTo>
                    <a:pt x="8253" y="0"/>
                  </a:lnTo>
                </a:path>
                <a:path w="16509" h="140970">
                  <a:moveTo>
                    <a:pt x="16507" y="140654"/>
                  </a:moveTo>
                  <a:lnTo>
                    <a:pt x="16507" y="41477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7026151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7042646" y="4302891"/>
              <a:ext cx="24765" cy="165735"/>
            </a:xfrm>
            <a:custGeom>
              <a:avLst/>
              <a:gdLst/>
              <a:ahLst/>
              <a:cxnLst/>
              <a:rect l="l" t="t" r="r" b="b"/>
              <a:pathLst>
                <a:path w="24765" h="165735">
                  <a:moveTo>
                    <a:pt x="0" y="165376"/>
                  </a:moveTo>
                  <a:lnTo>
                    <a:pt x="0" y="66199"/>
                  </a:lnTo>
                </a:path>
                <a:path w="24765" h="165735">
                  <a:moveTo>
                    <a:pt x="8253" y="165376"/>
                  </a:moveTo>
                  <a:lnTo>
                    <a:pt x="8253" y="41198"/>
                  </a:lnTo>
                </a:path>
                <a:path w="24765" h="165735">
                  <a:moveTo>
                    <a:pt x="16495" y="165376"/>
                  </a:moveTo>
                  <a:lnTo>
                    <a:pt x="16495" y="0"/>
                  </a:lnTo>
                </a:path>
                <a:path w="24765" h="165735">
                  <a:moveTo>
                    <a:pt x="24749" y="165376"/>
                  </a:moveTo>
                  <a:lnTo>
                    <a:pt x="24749" y="107409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7075649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7092145" y="4369091"/>
              <a:ext cx="17145" cy="99695"/>
            </a:xfrm>
            <a:custGeom>
              <a:avLst/>
              <a:gdLst/>
              <a:ahLst/>
              <a:cxnLst/>
              <a:rect l="l" t="t" r="r" b="b"/>
              <a:pathLst>
                <a:path w="17145" h="99695">
                  <a:moveTo>
                    <a:pt x="0" y="99177"/>
                  </a:moveTo>
                  <a:lnTo>
                    <a:pt x="0" y="8244"/>
                  </a:lnTo>
                </a:path>
                <a:path w="17145" h="99695">
                  <a:moveTo>
                    <a:pt x="8533" y="99177"/>
                  </a:moveTo>
                  <a:lnTo>
                    <a:pt x="8533" y="0"/>
                  </a:lnTo>
                </a:path>
                <a:path w="17145" h="99695">
                  <a:moveTo>
                    <a:pt x="16786" y="99177"/>
                  </a:moveTo>
                  <a:lnTo>
                    <a:pt x="16786" y="8244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7108932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7125427" y="4360858"/>
              <a:ext cx="16510" cy="107950"/>
            </a:xfrm>
            <a:custGeom>
              <a:avLst/>
              <a:gdLst/>
              <a:ahLst/>
              <a:cxnLst/>
              <a:rect l="l" t="t" r="r" b="b"/>
              <a:pathLst>
                <a:path w="16509" h="107950">
                  <a:moveTo>
                    <a:pt x="0" y="107409"/>
                  </a:moveTo>
                  <a:lnTo>
                    <a:pt x="0" y="0"/>
                  </a:lnTo>
                </a:path>
                <a:path w="16509" h="107950">
                  <a:moveTo>
                    <a:pt x="8253" y="107409"/>
                  </a:moveTo>
                  <a:lnTo>
                    <a:pt x="8253" y="32954"/>
                  </a:lnTo>
                </a:path>
                <a:path w="16509" h="107950">
                  <a:moveTo>
                    <a:pt x="16495" y="107409"/>
                  </a:moveTo>
                  <a:lnTo>
                    <a:pt x="16495" y="32954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7141923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7158430" y="4369091"/>
              <a:ext cx="24765" cy="99695"/>
            </a:xfrm>
            <a:custGeom>
              <a:avLst/>
              <a:gdLst/>
              <a:ahLst/>
              <a:cxnLst/>
              <a:rect l="l" t="t" r="r" b="b"/>
              <a:pathLst>
                <a:path w="24765" h="99695">
                  <a:moveTo>
                    <a:pt x="0" y="99177"/>
                  </a:moveTo>
                  <a:lnTo>
                    <a:pt x="0" y="0"/>
                  </a:lnTo>
                </a:path>
                <a:path w="24765" h="99695">
                  <a:moveTo>
                    <a:pt x="8241" y="99177"/>
                  </a:moveTo>
                  <a:lnTo>
                    <a:pt x="8241" y="24721"/>
                  </a:lnTo>
                </a:path>
                <a:path w="24765" h="99695">
                  <a:moveTo>
                    <a:pt x="16495" y="99177"/>
                  </a:moveTo>
                  <a:lnTo>
                    <a:pt x="16495" y="32966"/>
                  </a:lnTo>
                </a:path>
                <a:path w="24765" h="99695">
                  <a:moveTo>
                    <a:pt x="24749" y="99177"/>
                  </a:moveTo>
                  <a:lnTo>
                    <a:pt x="24749" y="8244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7183179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7199954" y="4369091"/>
              <a:ext cx="16510" cy="99695"/>
            </a:xfrm>
            <a:custGeom>
              <a:avLst/>
              <a:gdLst/>
              <a:ahLst/>
              <a:cxnLst/>
              <a:rect l="l" t="t" r="r" b="b"/>
              <a:pathLst>
                <a:path w="16509" h="99695">
                  <a:moveTo>
                    <a:pt x="0" y="99177"/>
                  </a:moveTo>
                  <a:lnTo>
                    <a:pt x="0" y="16488"/>
                  </a:lnTo>
                </a:path>
                <a:path w="16509" h="99695">
                  <a:moveTo>
                    <a:pt x="8253" y="99177"/>
                  </a:moveTo>
                  <a:lnTo>
                    <a:pt x="8253" y="0"/>
                  </a:lnTo>
                </a:path>
                <a:path w="16509" h="99695">
                  <a:moveTo>
                    <a:pt x="16507" y="99177"/>
                  </a:moveTo>
                  <a:lnTo>
                    <a:pt x="16507" y="24721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7224704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7241211" y="4319368"/>
              <a:ext cx="16510" cy="149225"/>
            </a:xfrm>
            <a:custGeom>
              <a:avLst/>
              <a:gdLst/>
              <a:ahLst/>
              <a:cxnLst/>
              <a:rect l="l" t="t" r="r" b="b"/>
              <a:pathLst>
                <a:path w="16509" h="149225">
                  <a:moveTo>
                    <a:pt x="0" y="148899"/>
                  </a:moveTo>
                  <a:lnTo>
                    <a:pt x="0" y="0"/>
                  </a:lnTo>
                </a:path>
                <a:path w="16509" h="149225">
                  <a:moveTo>
                    <a:pt x="8241" y="148899"/>
                  </a:moveTo>
                  <a:lnTo>
                    <a:pt x="8241" y="66211"/>
                  </a:lnTo>
                </a:path>
                <a:path w="16509" h="149225">
                  <a:moveTo>
                    <a:pt x="16495" y="148899"/>
                  </a:moveTo>
                  <a:lnTo>
                    <a:pt x="16495" y="49722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7257707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7274202" y="4377335"/>
              <a:ext cx="25400" cy="91440"/>
            </a:xfrm>
            <a:custGeom>
              <a:avLst/>
              <a:gdLst/>
              <a:ahLst/>
              <a:cxnLst/>
              <a:rect l="l" t="t" r="r" b="b"/>
              <a:pathLst>
                <a:path w="25400" h="91439">
                  <a:moveTo>
                    <a:pt x="0" y="90932"/>
                  </a:moveTo>
                  <a:lnTo>
                    <a:pt x="0" y="0"/>
                  </a:lnTo>
                </a:path>
                <a:path w="25400" h="91439">
                  <a:moveTo>
                    <a:pt x="8253" y="90932"/>
                  </a:moveTo>
                  <a:lnTo>
                    <a:pt x="8253" y="0"/>
                  </a:lnTo>
                </a:path>
                <a:path w="25400" h="91439">
                  <a:moveTo>
                    <a:pt x="16507" y="90932"/>
                  </a:moveTo>
                  <a:lnTo>
                    <a:pt x="16507" y="0"/>
                  </a:lnTo>
                </a:path>
                <a:path w="25400" h="91439">
                  <a:moveTo>
                    <a:pt x="25040" y="90932"/>
                  </a:moveTo>
                  <a:lnTo>
                    <a:pt x="2504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7299243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7315738" y="4369091"/>
              <a:ext cx="16510" cy="99695"/>
            </a:xfrm>
            <a:custGeom>
              <a:avLst/>
              <a:gdLst/>
              <a:ahLst/>
              <a:cxnLst/>
              <a:rect l="l" t="t" r="r" b="b"/>
              <a:pathLst>
                <a:path w="16509" h="99695">
                  <a:moveTo>
                    <a:pt x="0" y="99177"/>
                  </a:moveTo>
                  <a:lnTo>
                    <a:pt x="0" y="16488"/>
                  </a:lnTo>
                </a:path>
                <a:path w="16509" h="99695">
                  <a:moveTo>
                    <a:pt x="8253" y="99177"/>
                  </a:moveTo>
                  <a:lnTo>
                    <a:pt x="8253" y="0"/>
                  </a:lnTo>
                </a:path>
                <a:path w="16509" h="99695">
                  <a:moveTo>
                    <a:pt x="16495" y="99177"/>
                  </a:moveTo>
                  <a:lnTo>
                    <a:pt x="16495" y="8244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7332234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74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49" y="9662"/>
                  </a:lnTo>
                  <a:lnTo>
                    <a:pt x="2474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7348741" y="4360858"/>
              <a:ext cx="16510" cy="107950"/>
            </a:xfrm>
            <a:custGeom>
              <a:avLst/>
              <a:gdLst/>
              <a:ahLst/>
              <a:cxnLst/>
              <a:rect l="l" t="t" r="r" b="b"/>
              <a:pathLst>
                <a:path w="16509" h="107950">
                  <a:moveTo>
                    <a:pt x="0" y="107409"/>
                  </a:moveTo>
                  <a:lnTo>
                    <a:pt x="0" y="8232"/>
                  </a:lnTo>
                </a:path>
                <a:path w="16509" h="107950">
                  <a:moveTo>
                    <a:pt x="8241" y="107409"/>
                  </a:moveTo>
                  <a:lnTo>
                    <a:pt x="8241" y="16477"/>
                  </a:lnTo>
                </a:path>
                <a:path w="16509" h="107950">
                  <a:moveTo>
                    <a:pt x="16495" y="107409"/>
                  </a:moveTo>
                  <a:lnTo>
                    <a:pt x="16495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7373490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7389986" y="4253157"/>
              <a:ext cx="25400" cy="215265"/>
            </a:xfrm>
            <a:custGeom>
              <a:avLst/>
              <a:gdLst/>
              <a:ahLst/>
              <a:cxnLst/>
              <a:rect l="l" t="t" r="r" b="b"/>
              <a:pathLst>
                <a:path w="25400" h="215264">
                  <a:moveTo>
                    <a:pt x="0" y="215110"/>
                  </a:moveTo>
                  <a:lnTo>
                    <a:pt x="0" y="124177"/>
                  </a:lnTo>
                </a:path>
                <a:path w="25400" h="215264">
                  <a:moveTo>
                    <a:pt x="8533" y="215110"/>
                  </a:moveTo>
                  <a:lnTo>
                    <a:pt x="8533" y="107700"/>
                  </a:lnTo>
                </a:path>
                <a:path w="25400" h="215264">
                  <a:moveTo>
                    <a:pt x="16786" y="215110"/>
                  </a:moveTo>
                  <a:lnTo>
                    <a:pt x="16786" y="0"/>
                  </a:lnTo>
                </a:path>
                <a:path w="25400" h="215264">
                  <a:moveTo>
                    <a:pt x="24982" y="215110"/>
                  </a:moveTo>
                  <a:lnTo>
                    <a:pt x="24982" y="124177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7414968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7431499" y="4344090"/>
              <a:ext cx="17145" cy="124460"/>
            </a:xfrm>
            <a:custGeom>
              <a:avLst/>
              <a:gdLst/>
              <a:ahLst/>
              <a:cxnLst/>
              <a:rect l="l" t="t" r="r" b="b"/>
              <a:pathLst>
                <a:path w="17145" h="124460">
                  <a:moveTo>
                    <a:pt x="0" y="124177"/>
                  </a:moveTo>
                  <a:lnTo>
                    <a:pt x="0" y="33245"/>
                  </a:lnTo>
                </a:path>
                <a:path w="17145" h="124460">
                  <a:moveTo>
                    <a:pt x="8265" y="124177"/>
                  </a:moveTo>
                  <a:lnTo>
                    <a:pt x="8265" y="8523"/>
                  </a:lnTo>
                </a:path>
                <a:path w="17145" h="124460">
                  <a:moveTo>
                    <a:pt x="16530" y="124177"/>
                  </a:moveTo>
                  <a:lnTo>
                    <a:pt x="1653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7448029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7464560" y="4335846"/>
              <a:ext cx="16510" cy="132715"/>
            </a:xfrm>
            <a:custGeom>
              <a:avLst/>
              <a:gdLst/>
              <a:ahLst/>
              <a:cxnLst/>
              <a:rect l="l" t="t" r="r" b="b"/>
              <a:pathLst>
                <a:path w="16509" h="132714">
                  <a:moveTo>
                    <a:pt x="0" y="132422"/>
                  </a:moveTo>
                  <a:lnTo>
                    <a:pt x="0" y="0"/>
                  </a:lnTo>
                </a:path>
                <a:path w="16509" h="132714">
                  <a:moveTo>
                    <a:pt x="8265" y="132422"/>
                  </a:moveTo>
                  <a:lnTo>
                    <a:pt x="8265" y="25012"/>
                  </a:lnTo>
                </a:path>
                <a:path w="16509" h="132714">
                  <a:moveTo>
                    <a:pt x="16414" y="132422"/>
                  </a:moveTo>
                  <a:lnTo>
                    <a:pt x="16414" y="33245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7480974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7497854" y="4327613"/>
              <a:ext cx="33020" cy="140970"/>
            </a:xfrm>
            <a:custGeom>
              <a:avLst/>
              <a:gdLst/>
              <a:ahLst/>
              <a:cxnLst/>
              <a:rect l="l" t="t" r="r" b="b"/>
              <a:pathLst>
                <a:path w="33020" h="140970">
                  <a:moveTo>
                    <a:pt x="0" y="140654"/>
                  </a:moveTo>
                  <a:lnTo>
                    <a:pt x="0" y="16477"/>
                  </a:lnTo>
                </a:path>
                <a:path w="33020" h="140970">
                  <a:moveTo>
                    <a:pt x="8148" y="140654"/>
                  </a:moveTo>
                  <a:lnTo>
                    <a:pt x="8148" y="8232"/>
                  </a:lnTo>
                </a:path>
                <a:path w="33020" h="140970">
                  <a:moveTo>
                    <a:pt x="16414" y="140654"/>
                  </a:moveTo>
                  <a:lnTo>
                    <a:pt x="16414" y="0"/>
                  </a:lnTo>
                </a:path>
                <a:path w="33020" h="140970">
                  <a:moveTo>
                    <a:pt x="32944" y="140654"/>
                  </a:moveTo>
                  <a:lnTo>
                    <a:pt x="32944" y="2500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7530798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7547329" y="4327613"/>
              <a:ext cx="16510" cy="140970"/>
            </a:xfrm>
            <a:custGeom>
              <a:avLst/>
              <a:gdLst/>
              <a:ahLst/>
              <a:cxnLst/>
              <a:rect l="l" t="t" r="r" b="b"/>
              <a:pathLst>
                <a:path w="16509" h="140970">
                  <a:moveTo>
                    <a:pt x="0" y="140654"/>
                  </a:moveTo>
                  <a:lnTo>
                    <a:pt x="0" y="25000"/>
                  </a:lnTo>
                </a:path>
                <a:path w="16509" h="140970">
                  <a:moveTo>
                    <a:pt x="8265" y="140654"/>
                  </a:moveTo>
                  <a:lnTo>
                    <a:pt x="8265" y="0"/>
                  </a:lnTo>
                </a:path>
                <a:path w="16509" h="140970">
                  <a:moveTo>
                    <a:pt x="16414" y="140654"/>
                  </a:moveTo>
                  <a:lnTo>
                    <a:pt x="16414" y="2500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7563743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7580274" y="4228436"/>
              <a:ext cx="17145" cy="240029"/>
            </a:xfrm>
            <a:custGeom>
              <a:avLst/>
              <a:gdLst/>
              <a:ahLst/>
              <a:cxnLst/>
              <a:rect l="l" t="t" r="r" b="b"/>
              <a:pathLst>
                <a:path w="17145" h="240029">
                  <a:moveTo>
                    <a:pt x="0" y="239832"/>
                  </a:moveTo>
                  <a:lnTo>
                    <a:pt x="0" y="0"/>
                  </a:lnTo>
                </a:path>
                <a:path w="17145" h="240029">
                  <a:moveTo>
                    <a:pt x="8265" y="239832"/>
                  </a:moveTo>
                  <a:lnTo>
                    <a:pt x="8265" y="124177"/>
                  </a:lnTo>
                </a:path>
                <a:path w="17145" h="240029">
                  <a:moveTo>
                    <a:pt x="16763" y="239832"/>
                  </a:moveTo>
                  <a:lnTo>
                    <a:pt x="16763" y="124177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7597037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7613568" y="4335846"/>
              <a:ext cx="25400" cy="132715"/>
            </a:xfrm>
            <a:custGeom>
              <a:avLst/>
              <a:gdLst/>
              <a:ahLst/>
              <a:cxnLst/>
              <a:rect l="l" t="t" r="r" b="b"/>
              <a:pathLst>
                <a:path w="25400" h="132714">
                  <a:moveTo>
                    <a:pt x="0" y="132422"/>
                  </a:moveTo>
                  <a:lnTo>
                    <a:pt x="0" y="16767"/>
                  </a:lnTo>
                </a:path>
                <a:path w="25400" h="132714">
                  <a:moveTo>
                    <a:pt x="8265" y="132422"/>
                  </a:moveTo>
                  <a:lnTo>
                    <a:pt x="8265" y="8244"/>
                  </a:lnTo>
                </a:path>
                <a:path w="25400" h="132714">
                  <a:moveTo>
                    <a:pt x="16530" y="132422"/>
                  </a:moveTo>
                  <a:lnTo>
                    <a:pt x="16530" y="0"/>
                  </a:lnTo>
                </a:path>
                <a:path w="25400" h="132714">
                  <a:moveTo>
                    <a:pt x="24795" y="132422"/>
                  </a:moveTo>
                  <a:lnTo>
                    <a:pt x="24795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7638363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67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679" y="9662"/>
                  </a:lnTo>
                  <a:lnTo>
                    <a:pt x="2467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7654778" y="4327613"/>
              <a:ext cx="25400" cy="140970"/>
            </a:xfrm>
            <a:custGeom>
              <a:avLst/>
              <a:gdLst/>
              <a:ahLst/>
              <a:cxnLst/>
              <a:rect l="l" t="t" r="r" b="b"/>
              <a:pathLst>
                <a:path w="25400" h="140970">
                  <a:moveTo>
                    <a:pt x="0" y="140654"/>
                  </a:moveTo>
                  <a:lnTo>
                    <a:pt x="0" y="0"/>
                  </a:lnTo>
                </a:path>
                <a:path w="25400" h="140970">
                  <a:moveTo>
                    <a:pt x="8265" y="140654"/>
                  </a:moveTo>
                  <a:lnTo>
                    <a:pt x="8265" y="16477"/>
                  </a:lnTo>
                </a:path>
                <a:path w="25400" h="140970">
                  <a:moveTo>
                    <a:pt x="24795" y="140654"/>
                  </a:moveTo>
                  <a:lnTo>
                    <a:pt x="24795" y="2500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7679573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7696337" y="4344090"/>
              <a:ext cx="17145" cy="124460"/>
            </a:xfrm>
            <a:custGeom>
              <a:avLst/>
              <a:gdLst/>
              <a:ahLst/>
              <a:cxnLst/>
              <a:rect l="l" t="t" r="r" b="b"/>
              <a:pathLst>
                <a:path w="17145" h="124460">
                  <a:moveTo>
                    <a:pt x="0" y="124177"/>
                  </a:moveTo>
                  <a:lnTo>
                    <a:pt x="0" y="0"/>
                  </a:lnTo>
                </a:path>
                <a:path w="17145" h="124460">
                  <a:moveTo>
                    <a:pt x="8265" y="124177"/>
                  </a:moveTo>
                  <a:lnTo>
                    <a:pt x="8265" y="8523"/>
                  </a:lnTo>
                </a:path>
                <a:path w="17145" h="124460">
                  <a:moveTo>
                    <a:pt x="16530" y="124177"/>
                  </a:moveTo>
                  <a:lnTo>
                    <a:pt x="1653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7712867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7729398" y="4220203"/>
              <a:ext cx="24765" cy="248285"/>
            </a:xfrm>
            <a:custGeom>
              <a:avLst/>
              <a:gdLst/>
              <a:ahLst/>
              <a:cxnLst/>
              <a:rect l="l" t="t" r="r" b="b"/>
              <a:pathLst>
                <a:path w="24765" h="248285">
                  <a:moveTo>
                    <a:pt x="0" y="248064"/>
                  </a:moveTo>
                  <a:lnTo>
                    <a:pt x="0" y="107409"/>
                  </a:lnTo>
                </a:path>
                <a:path w="24765" h="248285">
                  <a:moveTo>
                    <a:pt x="8265" y="248064"/>
                  </a:moveTo>
                  <a:lnTo>
                    <a:pt x="8265" y="107409"/>
                  </a:lnTo>
                </a:path>
                <a:path w="24765" h="248285">
                  <a:moveTo>
                    <a:pt x="16414" y="248064"/>
                  </a:moveTo>
                  <a:lnTo>
                    <a:pt x="16414" y="0"/>
                  </a:lnTo>
                </a:path>
                <a:path w="24765" h="248285">
                  <a:moveTo>
                    <a:pt x="24679" y="248064"/>
                  </a:moveTo>
                  <a:lnTo>
                    <a:pt x="24679" y="123887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7754077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7770608" y="4319368"/>
              <a:ext cx="17145" cy="149225"/>
            </a:xfrm>
            <a:custGeom>
              <a:avLst/>
              <a:gdLst/>
              <a:ahLst/>
              <a:cxnLst/>
              <a:rect l="l" t="t" r="r" b="b"/>
              <a:pathLst>
                <a:path w="17145" h="149225">
                  <a:moveTo>
                    <a:pt x="0" y="148899"/>
                  </a:moveTo>
                  <a:lnTo>
                    <a:pt x="0" y="0"/>
                  </a:lnTo>
                </a:path>
                <a:path w="17145" h="149225">
                  <a:moveTo>
                    <a:pt x="8265" y="148899"/>
                  </a:moveTo>
                  <a:lnTo>
                    <a:pt x="8265" y="16477"/>
                  </a:lnTo>
                </a:path>
                <a:path w="17145" h="149225">
                  <a:moveTo>
                    <a:pt x="16530" y="148899"/>
                  </a:moveTo>
                  <a:lnTo>
                    <a:pt x="16530" y="16477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7787139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7803902" y="4327613"/>
              <a:ext cx="25400" cy="140970"/>
            </a:xfrm>
            <a:custGeom>
              <a:avLst/>
              <a:gdLst/>
              <a:ahLst/>
              <a:cxnLst/>
              <a:rect l="l" t="t" r="r" b="b"/>
              <a:pathLst>
                <a:path w="25400" h="140970">
                  <a:moveTo>
                    <a:pt x="0" y="140654"/>
                  </a:moveTo>
                  <a:lnTo>
                    <a:pt x="0" y="8232"/>
                  </a:lnTo>
                </a:path>
                <a:path w="25400" h="140970">
                  <a:moveTo>
                    <a:pt x="8265" y="140654"/>
                  </a:moveTo>
                  <a:lnTo>
                    <a:pt x="8265" y="8232"/>
                  </a:lnTo>
                </a:path>
                <a:path w="25400" h="140970">
                  <a:moveTo>
                    <a:pt x="24795" y="140654"/>
                  </a:moveTo>
                  <a:lnTo>
                    <a:pt x="24795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7828698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67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679" y="9662"/>
                  </a:lnTo>
                  <a:lnTo>
                    <a:pt x="2467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7845112" y="4319368"/>
              <a:ext cx="25400" cy="149225"/>
            </a:xfrm>
            <a:custGeom>
              <a:avLst/>
              <a:gdLst/>
              <a:ahLst/>
              <a:cxnLst/>
              <a:rect l="l" t="t" r="r" b="b"/>
              <a:pathLst>
                <a:path w="25400" h="149225">
                  <a:moveTo>
                    <a:pt x="0" y="148899"/>
                  </a:moveTo>
                  <a:lnTo>
                    <a:pt x="0" y="0"/>
                  </a:lnTo>
                </a:path>
                <a:path w="25400" h="149225">
                  <a:moveTo>
                    <a:pt x="8265" y="148899"/>
                  </a:moveTo>
                  <a:lnTo>
                    <a:pt x="8265" y="24721"/>
                  </a:lnTo>
                </a:path>
                <a:path w="25400" h="149225">
                  <a:moveTo>
                    <a:pt x="16530" y="148899"/>
                  </a:moveTo>
                  <a:lnTo>
                    <a:pt x="16530" y="33245"/>
                  </a:lnTo>
                </a:path>
                <a:path w="25400" h="149225">
                  <a:moveTo>
                    <a:pt x="24795" y="148899"/>
                  </a:moveTo>
                  <a:lnTo>
                    <a:pt x="24795" y="16477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7869908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67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679" y="9662"/>
                  </a:lnTo>
                  <a:lnTo>
                    <a:pt x="2467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7886438" y="4327613"/>
              <a:ext cx="17145" cy="140970"/>
            </a:xfrm>
            <a:custGeom>
              <a:avLst/>
              <a:gdLst/>
              <a:ahLst/>
              <a:cxnLst/>
              <a:rect l="l" t="t" r="r" b="b"/>
              <a:pathLst>
                <a:path w="17145" h="140970">
                  <a:moveTo>
                    <a:pt x="0" y="140654"/>
                  </a:moveTo>
                  <a:lnTo>
                    <a:pt x="0" y="8232"/>
                  </a:lnTo>
                </a:path>
                <a:path w="17145" h="140970">
                  <a:moveTo>
                    <a:pt x="8148" y="140654"/>
                  </a:moveTo>
                  <a:lnTo>
                    <a:pt x="8148" y="8232"/>
                  </a:lnTo>
                </a:path>
                <a:path w="17145" h="140970">
                  <a:moveTo>
                    <a:pt x="16763" y="140654"/>
                  </a:moveTo>
                  <a:lnTo>
                    <a:pt x="1676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7903202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67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679" y="9662"/>
                  </a:lnTo>
                  <a:lnTo>
                    <a:pt x="2467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7919732" y="4195481"/>
              <a:ext cx="16510" cy="273050"/>
            </a:xfrm>
            <a:custGeom>
              <a:avLst/>
              <a:gdLst/>
              <a:ahLst/>
              <a:cxnLst/>
              <a:rect l="l" t="t" r="r" b="b"/>
              <a:pathLst>
                <a:path w="16509" h="273050">
                  <a:moveTo>
                    <a:pt x="0" y="272786"/>
                  </a:moveTo>
                  <a:lnTo>
                    <a:pt x="0" y="0"/>
                  </a:lnTo>
                </a:path>
                <a:path w="16509" h="273050">
                  <a:moveTo>
                    <a:pt x="8148" y="272786"/>
                  </a:moveTo>
                  <a:lnTo>
                    <a:pt x="8148" y="132131"/>
                  </a:lnTo>
                </a:path>
                <a:path w="16509" h="273050">
                  <a:moveTo>
                    <a:pt x="16414" y="272786"/>
                  </a:moveTo>
                  <a:lnTo>
                    <a:pt x="16414" y="132131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7936146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7952677" y="4327613"/>
              <a:ext cx="33020" cy="140970"/>
            </a:xfrm>
            <a:custGeom>
              <a:avLst/>
              <a:gdLst/>
              <a:ahLst/>
              <a:cxnLst/>
              <a:rect l="l" t="t" r="r" b="b"/>
              <a:pathLst>
                <a:path w="33020" h="140970">
                  <a:moveTo>
                    <a:pt x="0" y="140654"/>
                  </a:moveTo>
                  <a:lnTo>
                    <a:pt x="0" y="0"/>
                  </a:lnTo>
                </a:path>
                <a:path w="33020" h="140970">
                  <a:moveTo>
                    <a:pt x="8265" y="140654"/>
                  </a:moveTo>
                  <a:lnTo>
                    <a:pt x="8265" y="0"/>
                  </a:lnTo>
                </a:path>
                <a:path w="33020" h="140970">
                  <a:moveTo>
                    <a:pt x="24795" y="140654"/>
                  </a:moveTo>
                  <a:lnTo>
                    <a:pt x="24795" y="8232"/>
                  </a:lnTo>
                </a:path>
                <a:path w="33020" h="140970">
                  <a:moveTo>
                    <a:pt x="32944" y="140654"/>
                  </a:moveTo>
                  <a:lnTo>
                    <a:pt x="32944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7985622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8002501" y="4327613"/>
              <a:ext cx="16510" cy="140970"/>
            </a:xfrm>
            <a:custGeom>
              <a:avLst/>
              <a:gdLst/>
              <a:ahLst/>
              <a:cxnLst/>
              <a:rect l="l" t="t" r="r" b="b"/>
              <a:pathLst>
                <a:path w="16509" h="140970">
                  <a:moveTo>
                    <a:pt x="0" y="140654"/>
                  </a:moveTo>
                  <a:lnTo>
                    <a:pt x="0" y="0"/>
                  </a:lnTo>
                </a:path>
                <a:path w="16509" h="140970">
                  <a:moveTo>
                    <a:pt x="8148" y="140654"/>
                  </a:moveTo>
                  <a:lnTo>
                    <a:pt x="8148" y="0"/>
                  </a:lnTo>
                </a:path>
                <a:path w="16509" h="140970">
                  <a:moveTo>
                    <a:pt x="16414" y="140654"/>
                  </a:moveTo>
                  <a:lnTo>
                    <a:pt x="16414" y="8232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8018916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8035446" y="4335846"/>
              <a:ext cx="17145" cy="132715"/>
            </a:xfrm>
            <a:custGeom>
              <a:avLst/>
              <a:gdLst/>
              <a:ahLst/>
              <a:cxnLst/>
              <a:rect l="l" t="t" r="r" b="b"/>
              <a:pathLst>
                <a:path w="17145" h="132714">
                  <a:moveTo>
                    <a:pt x="0" y="132422"/>
                  </a:moveTo>
                  <a:lnTo>
                    <a:pt x="0" y="0"/>
                  </a:lnTo>
                </a:path>
                <a:path w="17145" h="132714">
                  <a:moveTo>
                    <a:pt x="8265" y="132422"/>
                  </a:moveTo>
                  <a:lnTo>
                    <a:pt x="8265" y="0"/>
                  </a:lnTo>
                </a:path>
                <a:path w="17145" h="132714">
                  <a:moveTo>
                    <a:pt x="16530" y="132422"/>
                  </a:moveTo>
                  <a:lnTo>
                    <a:pt x="1653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8051977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67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679" y="9662"/>
                  </a:lnTo>
                  <a:lnTo>
                    <a:pt x="2467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8068507" y="4220203"/>
              <a:ext cx="24765" cy="248285"/>
            </a:xfrm>
            <a:custGeom>
              <a:avLst/>
              <a:gdLst/>
              <a:ahLst/>
              <a:cxnLst/>
              <a:rect l="l" t="t" r="r" b="b"/>
              <a:pathLst>
                <a:path w="24765" h="248285">
                  <a:moveTo>
                    <a:pt x="0" y="248064"/>
                  </a:moveTo>
                  <a:lnTo>
                    <a:pt x="0" y="107409"/>
                  </a:lnTo>
                </a:path>
                <a:path w="24765" h="248285">
                  <a:moveTo>
                    <a:pt x="8148" y="248064"/>
                  </a:moveTo>
                  <a:lnTo>
                    <a:pt x="8148" y="123887"/>
                  </a:lnTo>
                </a:path>
                <a:path w="24765" h="248285">
                  <a:moveTo>
                    <a:pt x="16414" y="248064"/>
                  </a:moveTo>
                  <a:lnTo>
                    <a:pt x="16414" y="0"/>
                  </a:lnTo>
                </a:path>
                <a:path w="24765" h="248285">
                  <a:moveTo>
                    <a:pt x="24679" y="248064"/>
                  </a:moveTo>
                  <a:lnTo>
                    <a:pt x="24679" y="13241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8093187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8109950" y="4344090"/>
              <a:ext cx="25400" cy="124460"/>
            </a:xfrm>
            <a:custGeom>
              <a:avLst/>
              <a:gdLst/>
              <a:ahLst/>
              <a:cxnLst/>
              <a:rect l="l" t="t" r="r" b="b"/>
              <a:pathLst>
                <a:path w="25400" h="124460">
                  <a:moveTo>
                    <a:pt x="0" y="124177"/>
                  </a:moveTo>
                  <a:lnTo>
                    <a:pt x="0" y="0"/>
                  </a:lnTo>
                </a:path>
                <a:path w="25400" h="124460">
                  <a:moveTo>
                    <a:pt x="16530" y="124177"/>
                  </a:moveTo>
                  <a:lnTo>
                    <a:pt x="16530" y="0"/>
                  </a:lnTo>
                </a:path>
                <a:path w="25400" h="124460">
                  <a:moveTo>
                    <a:pt x="24795" y="124177"/>
                  </a:moveTo>
                  <a:lnTo>
                    <a:pt x="24795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8134746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8151276" y="4344090"/>
              <a:ext cx="16510" cy="124460"/>
            </a:xfrm>
            <a:custGeom>
              <a:avLst/>
              <a:gdLst/>
              <a:ahLst/>
              <a:cxnLst/>
              <a:rect l="l" t="t" r="r" b="b"/>
              <a:pathLst>
                <a:path w="16509" h="124460">
                  <a:moveTo>
                    <a:pt x="0" y="124177"/>
                  </a:moveTo>
                  <a:lnTo>
                    <a:pt x="0" y="0"/>
                  </a:lnTo>
                </a:path>
                <a:path w="16509" h="124460">
                  <a:moveTo>
                    <a:pt x="8265" y="124177"/>
                  </a:moveTo>
                  <a:lnTo>
                    <a:pt x="8265" y="8523"/>
                  </a:lnTo>
                </a:path>
                <a:path w="16509" h="124460">
                  <a:moveTo>
                    <a:pt x="16414" y="124177"/>
                  </a:moveTo>
                  <a:lnTo>
                    <a:pt x="16414" y="16767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8167691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8184221" y="4344090"/>
              <a:ext cx="25400" cy="124460"/>
            </a:xfrm>
            <a:custGeom>
              <a:avLst/>
              <a:gdLst/>
              <a:ahLst/>
              <a:cxnLst/>
              <a:rect l="l" t="t" r="r" b="b"/>
              <a:pathLst>
                <a:path w="25400" h="124460">
                  <a:moveTo>
                    <a:pt x="0" y="124177"/>
                  </a:moveTo>
                  <a:lnTo>
                    <a:pt x="0" y="8523"/>
                  </a:lnTo>
                </a:path>
                <a:path w="25400" h="124460">
                  <a:moveTo>
                    <a:pt x="8265" y="124177"/>
                  </a:moveTo>
                  <a:lnTo>
                    <a:pt x="8265" y="8523"/>
                  </a:lnTo>
                </a:path>
                <a:path w="25400" h="124460">
                  <a:moveTo>
                    <a:pt x="16763" y="124177"/>
                  </a:moveTo>
                  <a:lnTo>
                    <a:pt x="16763" y="8523"/>
                  </a:lnTo>
                </a:path>
                <a:path w="25400" h="124460">
                  <a:moveTo>
                    <a:pt x="25028" y="124177"/>
                  </a:moveTo>
                  <a:lnTo>
                    <a:pt x="25028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8209250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8225780" y="4352613"/>
              <a:ext cx="17145" cy="116205"/>
            </a:xfrm>
            <a:custGeom>
              <a:avLst/>
              <a:gdLst/>
              <a:ahLst/>
              <a:cxnLst/>
              <a:rect l="l" t="t" r="r" b="b"/>
              <a:pathLst>
                <a:path w="17145" h="116204">
                  <a:moveTo>
                    <a:pt x="0" y="115654"/>
                  </a:moveTo>
                  <a:lnTo>
                    <a:pt x="0" y="8244"/>
                  </a:lnTo>
                </a:path>
                <a:path w="17145" h="116204">
                  <a:moveTo>
                    <a:pt x="8265" y="115654"/>
                  </a:moveTo>
                  <a:lnTo>
                    <a:pt x="8265" y="0"/>
                  </a:lnTo>
                </a:path>
                <a:path w="17145" h="116204">
                  <a:moveTo>
                    <a:pt x="16530" y="115654"/>
                  </a:moveTo>
                  <a:lnTo>
                    <a:pt x="16530" y="8244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8242311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67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679" y="9662"/>
                  </a:lnTo>
                  <a:lnTo>
                    <a:pt x="2467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8258725" y="4269646"/>
              <a:ext cx="25400" cy="198755"/>
            </a:xfrm>
            <a:custGeom>
              <a:avLst/>
              <a:gdLst/>
              <a:ahLst/>
              <a:cxnLst/>
              <a:rect l="l" t="t" r="r" b="b"/>
              <a:pathLst>
                <a:path w="25400" h="198754">
                  <a:moveTo>
                    <a:pt x="0" y="198621"/>
                  </a:moveTo>
                  <a:lnTo>
                    <a:pt x="0" y="0"/>
                  </a:lnTo>
                </a:path>
                <a:path w="25400" h="198754">
                  <a:moveTo>
                    <a:pt x="16530" y="198621"/>
                  </a:moveTo>
                  <a:lnTo>
                    <a:pt x="16530" y="99444"/>
                  </a:lnTo>
                </a:path>
                <a:path w="25400" h="198754">
                  <a:moveTo>
                    <a:pt x="24795" y="198621"/>
                  </a:moveTo>
                  <a:lnTo>
                    <a:pt x="24795" y="99444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8283521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8300284" y="4369091"/>
              <a:ext cx="25400" cy="99695"/>
            </a:xfrm>
            <a:custGeom>
              <a:avLst/>
              <a:gdLst/>
              <a:ahLst/>
              <a:cxnLst/>
              <a:rect l="l" t="t" r="r" b="b"/>
              <a:pathLst>
                <a:path w="25400" h="99695">
                  <a:moveTo>
                    <a:pt x="0" y="99177"/>
                  </a:moveTo>
                  <a:lnTo>
                    <a:pt x="0" y="0"/>
                  </a:lnTo>
                </a:path>
                <a:path w="25400" h="99695">
                  <a:moveTo>
                    <a:pt x="8265" y="99177"/>
                  </a:moveTo>
                  <a:lnTo>
                    <a:pt x="8265" y="0"/>
                  </a:lnTo>
                </a:path>
                <a:path w="25400" h="99695">
                  <a:moveTo>
                    <a:pt x="16530" y="99177"/>
                  </a:moveTo>
                  <a:lnTo>
                    <a:pt x="16530" y="0"/>
                  </a:lnTo>
                </a:path>
                <a:path w="25400" h="99695">
                  <a:moveTo>
                    <a:pt x="24795" y="99177"/>
                  </a:moveTo>
                  <a:lnTo>
                    <a:pt x="24795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8325080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67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679" y="9662"/>
                  </a:lnTo>
                  <a:lnTo>
                    <a:pt x="2467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8341494" y="4369091"/>
              <a:ext cx="17145" cy="99695"/>
            </a:xfrm>
            <a:custGeom>
              <a:avLst/>
              <a:gdLst/>
              <a:ahLst/>
              <a:cxnLst/>
              <a:rect l="l" t="t" r="r" b="b"/>
              <a:pathLst>
                <a:path w="17145" h="99695">
                  <a:moveTo>
                    <a:pt x="0" y="99177"/>
                  </a:moveTo>
                  <a:lnTo>
                    <a:pt x="0" y="0"/>
                  </a:lnTo>
                </a:path>
                <a:path w="17145" h="99695">
                  <a:moveTo>
                    <a:pt x="8265" y="99177"/>
                  </a:moveTo>
                  <a:lnTo>
                    <a:pt x="8265" y="8244"/>
                  </a:lnTo>
                </a:path>
                <a:path w="17145" h="99695">
                  <a:moveTo>
                    <a:pt x="16530" y="99177"/>
                  </a:moveTo>
                  <a:lnTo>
                    <a:pt x="16530" y="8244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8358025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8374555" y="4377335"/>
              <a:ext cx="17145" cy="91440"/>
            </a:xfrm>
            <a:custGeom>
              <a:avLst/>
              <a:gdLst/>
              <a:ahLst/>
              <a:cxnLst/>
              <a:rect l="l" t="t" r="r" b="b"/>
              <a:pathLst>
                <a:path w="17145" h="91439">
                  <a:moveTo>
                    <a:pt x="0" y="90932"/>
                  </a:moveTo>
                  <a:lnTo>
                    <a:pt x="0" y="0"/>
                  </a:lnTo>
                </a:path>
                <a:path w="17145" h="91439">
                  <a:moveTo>
                    <a:pt x="8265" y="90932"/>
                  </a:moveTo>
                  <a:lnTo>
                    <a:pt x="8265" y="8244"/>
                  </a:lnTo>
                </a:path>
                <a:path w="17145" h="91439">
                  <a:moveTo>
                    <a:pt x="16530" y="90932"/>
                  </a:moveTo>
                  <a:lnTo>
                    <a:pt x="16530" y="8244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8391086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8407849" y="4311124"/>
              <a:ext cx="33020" cy="157480"/>
            </a:xfrm>
            <a:custGeom>
              <a:avLst/>
              <a:gdLst/>
              <a:ahLst/>
              <a:cxnLst/>
              <a:rect l="l" t="t" r="r" b="b"/>
              <a:pathLst>
                <a:path w="33020" h="157479">
                  <a:moveTo>
                    <a:pt x="0" y="157143"/>
                  </a:moveTo>
                  <a:lnTo>
                    <a:pt x="0" y="66211"/>
                  </a:lnTo>
                </a:path>
                <a:path w="33020" h="157479">
                  <a:moveTo>
                    <a:pt x="16530" y="157143"/>
                  </a:moveTo>
                  <a:lnTo>
                    <a:pt x="16530" y="82688"/>
                  </a:lnTo>
                </a:path>
                <a:path w="33020" h="157479">
                  <a:moveTo>
                    <a:pt x="24679" y="157143"/>
                  </a:moveTo>
                  <a:lnTo>
                    <a:pt x="24679" y="0"/>
                  </a:lnTo>
                </a:path>
                <a:path w="33020" h="157479">
                  <a:moveTo>
                    <a:pt x="32944" y="157143"/>
                  </a:moveTo>
                  <a:lnTo>
                    <a:pt x="32944" y="82688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8440794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8457325" y="4385579"/>
              <a:ext cx="17145" cy="83185"/>
            </a:xfrm>
            <a:custGeom>
              <a:avLst/>
              <a:gdLst/>
              <a:ahLst/>
              <a:cxnLst/>
              <a:rect l="l" t="t" r="r" b="b"/>
              <a:pathLst>
                <a:path w="17145" h="83185">
                  <a:moveTo>
                    <a:pt x="0" y="82688"/>
                  </a:moveTo>
                  <a:lnTo>
                    <a:pt x="0" y="0"/>
                  </a:lnTo>
                </a:path>
                <a:path w="17145" h="83185">
                  <a:moveTo>
                    <a:pt x="8265" y="82688"/>
                  </a:moveTo>
                  <a:lnTo>
                    <a:pt x="8265" y="8232"/>
                  </a:lnTo>
                </a:path>
                <a:path w="17145" h="83185">
                  <a:moveTo>
                    <a:pt x="16530" y="82688"/>
                  </a:moveTo>
                  <a:lnTo>
                    <a:pt x="16530" y="8232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8473855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8490269" y="4393812"/>
              <a:ext cx="17145" cy="74930"/>
            </a:xfrm>
            <a:custGeom>
              <a:avLst/>
              <a:gdLst/>
              <a:ahLst/>
              <a:cxnLst/>
              <a:rect l="l" t="t" r="r" b="b"/>
              <a:pathLst>
                <a:path w="17145" h="74929">
                  <a:moveTo>
                    <a:pt x="0" y="74455"/>
                  </a:moveTo>
                  <a:lnTo>
                    <a:pt x="0" y="0"/>
                  </a:lnTo>
                </a:path>
                <a:path w="17145" h="74929">
                  <a:moveTo>
                    <a:pt x="8614" y="74455"/>
                  </a:moveTo>
                  <a:lnTo>
                    <a:pt x="8614" y="0"/>
                  </a:lnTo>
                </a:path>
                <a:path w="17145" h="74929">
                  <a:moveTo>
                    <a:pt x="16879" y="74455"/>
                  </a:moveTo>
                  <a:lnTo>
                    <a:pt x="16879" y="8244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8507149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67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679" y="9662"/>
                  </a:lnTo>
                  <a:lnTo>
                    <a:pt x="2467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8523563" y="4402057"/>
              <a:ext cx="25400" cy="66675"/>
            </a:xfrm>
            <a:custGeom>
              <a:avLst/>
              <a:gdLst/>
              <a:ahLst/>
              <a:cxnLst/>
              <a:rect l="l" t="t" r="r" b="b"/>
              <a:pathLst>
                <a:path w="25400" h="66675">
                  <a:moveTo>
                    <a:pt x="0" y="66211"/>
                  </a:moveTo>
                  <a:lnTo>
                    <a:pt x="0" y="0"/>
                  </a:lnTo>
                </a:path>
                <a:path w="25400" h="66675">
                  <a:moveTo>
                    <a:pt x="8265" y="66211"/>
                  </a:moveTo>
                  <a:lnTo>
                    <a:pt x="8265" y="0"/>
                  </a:lnTo>
                </a:path>
                <a:path w="25400" h="66675">
                  <a:moveTo>
                    <a:pt x="16530" y="66211"/>
                  </a:moveTo>
                  <a:lnTo>
                    <a:pt x="16530" y="0"/>
                  </a:lnTo>
                </a:path>
                <a:path w="25400" h="66675">
                  <a:moveTo>
                    <a:pt x="24795" y="66211"/>
                  </a:moveTo>
                  <a:lnTo>
                    <a:pt x="24795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8548359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8573155" y="4402057"/>
              <a:ext cx="16510" cy="66675"/>
            </a:xfrm>
            <a:custGeom>
              <a:avLst/>
              <a:gdLst/>
              <a:ahLst/>
              <a:cxnLst/>
              <a:rect l="l" t="t" r="r" b="b"/>
              <a:pathLst>
                <a:path w="16509" h="66675">
                  <a:moveTo>
                    <a:pt x="0" y="66211"/>
                  </a:moveTo>
                  <a:lnTo>
                    <a:pt x="0" y="0"/>
                  </a:lnTo>
                </a:path>
                <a:path w="16509" h="66675">
                  <a:moveTo>
                    <a:pt x="8148" y="66211"/>
                  </a:moveTo>
                  <a:lnTo>
                    <a:pt x="8148" y="0"/>
                  </a:lnTo>
                </a:path>
                <a:path w="16509" h="66675">
                  <a:moveTo>
                    <a:pt x="16414" y="66211"/>
                  </a:moveTo>
                  <a:lnTo>
                    <a:pt x="16414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8589569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8606333" y="4352613"/>
              <a:ext cx="17145" cy="116205"/>
            </a:xfrm>
            <a:custGeom>
              <a:avLst/>
              <a:gdLst/>
              <a:ahLst/>
              <a:cxnLst/>
              <a:rect l="l" t="t" r="r" b="b"/>
              <a:pathLst>
                <a:path w="17145" h="116204">
                  <a:moveTo>
                    <a:pt x="0" y="115654"/>
                  </a:moveTo>
                  <a:lnTo>
                    <a:pt x="0" y="0"/>
                  </a:lnTo>
                </a:path>
                <a:path w="17145" h="116204">
                  <a:moveTo>
                    <a:pt x="8265" y="115654"/>
                  </a:moveTo>
                  <a:lnTo>
                    <a:pt x="8265" y="57687"/>
                  </a:lnTo>
                </a:path>
                <a:path w="17145" h="116204">
                  <a:moveTo>
                    <a:pt x="16530" y="115654"/>
                  </a:moveTo>
                  <a:lnTo>
                    <a:pt x="16530" y="57687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8622863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8639394" y="4410301"/>
              <a:ext cx="25400" cy="58419"/>
            </a:xfrm>
            <a:custGeom>
              <a:avLst/>
              <a:gdLst/>
              <a:ahLst/>
              <a:cxnLst/>
              <a:rect l="l" t="t" r="r" b="b"/>
              <a:pathLst>
                <a:path w="25400" h="58420">
                  <a:moveTo>
                    <a:pt x="0" y="57966"/>
                  </a:moveTo>
                  <a:lnTo>
                    <a:pt x="0" y="0"/>
                  </a:lnTo>
                </a:path>
                <a:path w="25400" h="58420">
                  <a:moveTo>
                    <a:pt x="8265" y="57966"/>
                  </a:moveTo>
                  <a:lnTo>
                    <a:pt x="8265" y="0"/>
                  </a:lnTo>
                </a:path>
                <a:path w="25400" h="58420">
                  <a:moveTo>
                    <a:pt x="16530" y="57966"/>
                  </a:moveTo>
                  <a:lnTo>
                    <a:pt x="16530" y="0"/>
                  </a:lnTo>
                </a:path>
                <a:path w="25400" h="58420">
                  <a:moveTo>
                    <a:pt x="24795" y="57966"/>
                  </a:moveTo>
                  <a:lnTo>
                    <a:pt x="24795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8664189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67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679" y="9662"/>
                  </a:lnTo>
                  <a:lnTo>
                    <a:pt x="2467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8680604" y="4410301"/>
              <a:ext cx="17145" cy="58419"/>
            </a:xfrm>
            <a:custGeom>
              <a:avLst/>
              <a:gdLst/>
              <a:ahLst/>
              <a:cxnLst/>
              <a:rect l="l" t="t" r="r" b="b"/>
              <a:pathLst>
                <a:path w="17145" h="58420">
                  <a:moveTo>
                    <a:pt x="0" y="57966"/>
                  </a:moveTo>
                  <a:lnTo>
                    <a:pt x="0" y="8232"/>
                  </a:lnTo>
                </a:path>
                <a:path w="17145" h="58420">
                  <a:moveTo>
                    <a:pt x="8265" y="57966"/>
                  </a:moveTo>
                  <a:lnTo>
                    <a:pt x="8265" y="8232"/>
                  </a:lnTo>
                </a:path>
                <a:path w="17145" h="58420">
                  <a:moveTo>
                    <a:pt x="16763" y="57966"/>
                  </a:moveTo>
                  <a:lnTo>
                    <a:pt x="16763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8697367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8722163" y="4410301"/>
              <a:ext cx="17145" cy="58419"/>
            </a:xfrm>
            <a:custGeom>
              <a:avLst/>
              <a:gdLst/>
              <a:ahLst/>
              <a:cxnLst/>
              <a:rect l="l" t="t" r="r" b="b"/>
              <a:pathLst>
                <a:path w="17145" h="58420">
                  <a:moveTo>
                    <a:pt x="0" y="57966"/>
                  </a:moveTo>
                  <a:lnTo>
                    <a:pt x="0" y="8232"/>
                  </a:lnTo>
                </a:path>
                <a:path w="17145" h="58420">
                  <a:moveTo>
                    <a:pt x="8265" y="57966"/>
                  </a:moveTo>
                  <a:lnTo>
                    <a:pt x="8265" y="0"/>
                  </a:lnTo>
                </a:path>
                <a:path w="17145" h="58420">
                  <a:moveTo>
                    <a:pt x="16530" y="57966"/>
                  </a:moveTo>
                  <a:lnTo>
                    <a:pt x="16530" y="8232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8738693" y="4460023"/>
              <a:ext cx="24765" cy="10160"/>
            </a:xfrm>
            <a:custGeom>
              <a:avLst/>
              <a:gdLst/>
              <a:ahLst/>
              <a:cxnLst/>
              <a:rect l="l" t="t" r="r" b="b"/>
              <a:pathLst>
                <a:path w="24765" h="10160">
                  <a:moveTo>
                    <a:pt x="24679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679" y="9662"/>
                  </a:lnTo>
                  <a:lnTo>
                    <a:pt x="24679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8755224" y="4377335"/>
              <a:ext cx="24765" cy="91440"/>
            </a:xfrm>
            <a:custGeom>
              <a:avLst/>
              <a:gdLst/>
              <a:ahLst/>
              <a:cxnLst/>
              <a:rect l="l" t="t" r="r" b="b"/>
              <a:pathLst>
                <a:path w="24765" h="91439">
                  <a:moveTo>
                    <a:pt x="0" y="90932"/>
                  </a:moveTo>
                  <a:lnTo>
                    <a:pt x="0" y="41198"/>
                  </a:lnTo>
                </a:path>
                <a:path w="24765" h="91439">
                  <a:moveTo>
                    <a:pt x="8148" y="90932"/>
                  </a:moveTo>
                  <a:lnTo>
                    <a:pt x="8148" y="41198"/>
                  </a:lnTo>
                </a:path>
                <a:path w="24765" h="91439">
                  <a:moveTo>
                    <a:pt x="16414" y="90932"/>
                  </a:moveTo>
                  <a:lnTo>
                    <a:pt x="16414" y="0"/>
                  </a:lnTo>
                </a:path>
                <a:path w="24765" h="91439">
                  <a:moveTo>
                    <a:pt x="24679" y="90932"/>
                  </a:moveTo>
                  <a:lnTo>
                    <a:pt x="24679" y="41198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8779904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5028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5028" y="9662"/>
                  </a:lnTo>
                  <a:lnTo>
                    <a:pt x="25028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8796667" y="4418534"/>
              <a:ext cx="17145" cy="50165"/>
            </a:xfrm>
            <a:custGeom>
              <a:avLst/>
              <a:gdLst/>
              <a:ahLst/>
              <a:cxnLst/>
              <a:rect l="l" t="t" r="r" b="b"/>
              <a:pathLst>
                <a:path w="17145" h="50164">
                  <a:moveTo>
                    <a:pt x="0" y="49733"/>
                  </a:moveTo>
                  <a:lnTo>
                    <a:pt x="0" y="8244"/>
                  </a:lnTo>
                </a:path>
                <a:path w="17145" h="50164">
                  <a:moveTo>
                    <a:pt x="8265" y="49733"/>
                  </a:moveTo>
                  <a:lnTo>
                    <a:pt x="8265" y="8244"/>
                  </a:lnTo>
                </a:path>
                <a:path w="17145" h="50164">
                  <a:moveTo>
                    <a:pt x="16530" y="49733"/>
                  </a:moveTo>
                  <a:lnTo>
                    <a:pt x="16530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8813197" y="4460023"/>
              <a:ext cx="25400" cy="10160"/>
            </a:xfrm>
            <a:custGeom>
              <a:avLst/>
              <a:gdLst/>
              <a:ahLst/>
              <a:cxnLst/>
              <a:rect l="l" t="t" r="r" b="b"/>
              <a:pathLst>
                <a:path w="25400" h="10160">
                  <a:moveTo>
                    <a:pt x="24795" y="0"/>
                  </a:moveTo>
                  <a:lnTo>
                    <a:pt x="0" y="0"/>
                  </a:lnTo>
                  <a:lnTo>
                    <a:pt x="0" y="9662"/>
                  </a:lnTo>
                  <a:lnTo>
                    <a:pt x="24795" y="9662"/>
                  </a:lnTo>
                  <a:lnTo>
                    <a:pt x="2479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8829728" y="3657885"/>
              <a:ext cx="24765" cy="810895"/>
            </a:xfrm>
            <a:custGeom>
              <a:avLst/>
              <a:gdLst/>
              <a:ahLst/>
              <a:cxnLst/>
              <a:rect l="l" t="t" r="r" b="b"/>
              <a:pathLst>
                <a:path w="24765" h="810895">
                  <a:moveTo>
                    <a:pt x="0" y="810382"/>
                  </a:moveTo>
                  <a:lnTo>
                    <a:pt x="0" y="760648"/>
                  </a:lnTo>
                </a:path>
                <a:path w="24765" h="810895">
                  <a:moveTo>
                    <a:pt x="8265" y="810382"/>
                  </a:moveTo>
                  <a:lnTo>
                    <a:pt x="8265" y="768892"/>
                  </a:lnTo>
                </a:path>
                <a:path w="24765" h="810895">
                  <a:moveTo>
                    <a:pt x="16530" y="810382"/>
                  </a:moveTo>
                  <a:lnTo>
                    <a:pt x="16530" y="760648"/>
                  </a:lnTo>
                </a:path>
                <a:path w="24765" h="810895">
                  <a:moveTo>
                    <a:pt x="24679" y="810382"/>
                  </a:moveTo>
                  <a:lnTo>
                    <a:pt x="24679" y="0"/>
                  </a:lnTo>
                </a:path>
              </a:pathLst>
            </a:custGeom>
            <a:ln w="3175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7" name="object 68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29021" y="4467454"/>
              <a:ext cx="2241916" cy="142317"/>
            </a:xfrm>
            <a:prstGeom prst="rect">
              <a:avLst/>
            </a:prstGeom>
          </p:spPr>
        </p:pic>
        <p:sp>
          <p:nvSpPr>
            <p:cNvPr id="688" name="object 688"/>
            <p:cNvSpPr/>
            <p:nvPr/>
          </p:nvSpPr>
          <p:spPr>
            <a:xfrm>
              <a:off x="6629021" y="4468268"/>
              <a:ext cx="2242185" cy="140970"/>
            </a:xfrm>
            <a:custGeom>
              <a:avLst/>
              <a:gdLst/>
              <a:ahLst/>
              <a:cxnLst/>
              <a:rect l="l" t="t" r="r" b="b"/>
              <a:pathLst>
                <a:path w="2242184" h="140970">
                  <a:moveTo>
                    <a:pt x="0" y="0"/>
                  </a:moveTo>
                  <a:lnTo>
                    <a:pt x="2225385" y="0"/>
                  </a:lnTo>
                  <a:lnTo>
                    <a:pt x="2225385" y="140654"/>
                  </a:lnTo>
                  <a:lnTo>
                    <a:pt x="0" y="140654"/>
                  </a:lnTo>
                  <a:lnTo>
                    <a:pt x="0" y="0"/>
                  </a:lnTo>
                </a:path>
                <a:path w="2242184" h="140970">
                  <a:moveTo>
                    <a:pt x="0" y="140654"/>
                  </a:moveTo>
                  <a:lnTo>
                    <a:pt x="2241916" y="1406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8875129" y="461303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6629021" y="4468268"/>
              <a:ext cx="2242185" cy="0"/>
            </a:xfrm>
            <a:custGeom>
              <a:avLst/>
              <a:gdLst/>
              <a:ahLst/>
              <a:cxnLst/>
              <a:rect l="l" t="t" r="r" b="b"/>
              <a:pathLst>
                <a:path w="2242184">
                  <a:moveTo>
                    <a:pt x="0" y="0"/>
                  </a:moveTo>
                  <a:lnTo>
                    <a:pt x="22419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8875129" y="447238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8870938" y="4468268"/>
              <a:ext cx="0" cy="140970"/>
            </a:xfrm>
            <a:custGeom>
              <a:avLst/>
              <a:gdLst/>
              <a:ahLst/>
              <a:cxnLst/>
              <a:rect l="l" t="t" r="r" b="b"/>
              <a:pathLst>
                <a:path h="140970">
                  <a:moveTo>
                    <a:pt x="0" y="0"/>
                  </a:moveTo>
                  <a:lnTo>
                    <a:pt x="0" y="1406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8875129" y="461303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6629021" y="4468268"/>
              <a:ext cx="0" cy="140970"/>
            </a:xfrm>
            <a:custGeom>
              <a:avLst/>
              <a:gdLst/>
              <a:ahLst/>
              <a:cxnLst/>
              <a:rect l="l" t="t" r="r" b="b"/>
              <a:pathLst>
                <a:path h="140970">
                  <a:moveTo>
                    <a:pt x="0" y="0"/>
                  </a:moveTo>
                  <a:lnTo>
                    <a:pt x="0" y="1406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6633154" y="461303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6629021" y="4608923"/>
              <a:ext cx="2242185" cy="0"/>
            </a:xfrm>
            <a:custGeom>
              <a:avLst/>
              <a:gdLst/>
              <a:ahLst/>
              <a:cxnLst/>
              <a:rect l="l" t="t" r="r" b="b"/>
              <a:pathLst>
                <a:path w="2242184">
                  <a:moveTo>
                    <a:pt x="0" y="0"/>
                  </a:moveTo>
                  <a:lnTo>
                    <a:pt x="22419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8875129" y="461303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6629021" y="4468268"/>
              <a:ext cx="0" cy="140970"/>
            </a:xfrm>
            <a:custGeom>
              <a:avLst/>
              <a:gdLst/>
              <a:ahLst/>
              <a:cxnLst/>
              <a:rect l="l" t="t" r="r" b="b"/>
              <a:pathLst>
                <a:path h="140970">
                  <a:moveTo>
                    <a:pt x="0" y="0"/>
                  </a:moveTo>
                  <a:lnTo>
                    <a:pt x="0" y="1406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6633154" y="461303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6629021" y="4584201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247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6633154" y="4588317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6629021" y="4468268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47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6633154" y="448886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7059142" y="4584201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247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7063275" y="4588317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7059142" y="4468268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47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7063275" y="4488861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7497854" y="4584201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247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7501928" y="458831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7497854" y="4468268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47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7501928" y="448886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7936146" y="4584201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247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7940337" y="458831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7936146" y="4468268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47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7940337" y="448886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8374555" y="4584201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247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8378630" y="458831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8374555" y="4468268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47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8378630" y="448886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8813197" y="4584201"/>
              <a:ext cx="0" cy="24765"/>
            </a:xfrm>
            <a:custGeom>
              <a:avLst/>
              <a:gdLst/>
              <a:ahLst/>
              <a:cxnLst/>
              <a:rect l="l" t="t" r="r" b="b"/>
              <a:pathLst>
                <a:path h="24764">
                  <a:moveTo>
                    <a:pt x="0" y="24721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8817272" y="4588317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8813197" y="4468268"/>
              <a:ext cx="0" cy="16510"/>
            </a:xfrm>
            <a:custGeom>
              <a:avLst/>
              <a:gdLst/>
              <a:ahLst/>
              <a:cxnLst/>
              <a:rect l="l" t="t" r="r" b="b"/>
              <a:pathLst>
                <a:path h="16510">
                  <a:moveTo>
                    <a:pt x="0" y="0"/>
                  </a:moveTo>
                  <a:lnTo>
                    <a:pt x="0" y="1647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8817272" y="4488861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6629021" y="4468268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4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6649650" y="447238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8846258" y="4468268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>
                  <a:moveTo>
                    <a:pt x="246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8850333" y="4472384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6629021" y="4534467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4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6649650" y="4538595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8846258" y="4534467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>
                  <a:moveTo>
                    <a:pt x="246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8850333" y="4538595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6629021" y="4608923"/>
              <a:ext cx="16510" cy="0"/>
            </a:xfrm>
            <a:custGeom>
              <a:avLst/>
              <a:gdLst/>
              <a:ahLst/>
              <a:cxnLst/>
              <a:rect l="l" t="t" r="r" b="b"/>
              <a:pathLst>
                <a:path w="16509">
                  <a:moveTo>
                    <a:pt x="0" y="0"/>
                  </a:moveTo>
                  <a:lnTo>
                    <a:pt x="1649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6649650" y="461303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8846258" y="4608923"/>
              <a:ext cx="24765" cy="0"/>
            </a:xfrm>
            <a:custGeom>
              <a:avLst/>
              <a:gdLst/>
              <a:ahLst/>
              <a:cxnLst/>
              <a:rect l="l" t="t" r="r" b="b"/>
              <a:pathLst>
                <a:path w="24765">
                  <a:moveTo>
                    <a:pt x="2467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8850333" y="4613039"/>
              <a:ext cx="8890" cy="0"/>
            </a:xfrm>
            <a:custGeom>
              <a:avLst/>
              <a:gdLst/>
              <a:ahLst/>
              <a:cxnLst/>
              <a:rect l="l" t="t" r="r" b="b"/>
              <a:pathLst>
                <a:path w="8890">
                  <a:moveTo>
                    <a:pt x="0" y="0"/>
                  </a:moveTo>
                  <a:lnTo>
                    <a:pt x="8265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6629021" y="4608923"/>
              <a:ext cx="2242185" cy="0"/>
            </a:xfrm>
            <a:custGeom>
              <a:avLst/>
              <a:gdLst/>
              <a:ahLst/>
              <a:cxnLst/>
              <a:rect l="l" t="t" r="r" b="b"/>
              <a:pathLst>
                <a:path w="2242184">
                  <a:moveTo>
                    <a:pt x="0" y="0"/>
                  </a:moveTo>
                  <a:lnTo>
                    <a:pt x="22419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8875129" y="461303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6629021" y="4468268"/>
              <a:ext cx="2242185" cy="0"/>
            </a:xfrm>
            <a:custGeom>
              <a:avLst/>
              <a:gdLst/>
              <a:ahLst/>
              <a:cxnLst/>
              <a:rect l="l" t="t" r="r" b="b"/>
              <a:pathLst>
                <a:path w="2242184">
                  <a:moveTo>
                    <a:pt x="0" y="0"/>
                  </a:moveTo>
                  <a:lnTo>
                    <a:pt x="224191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8875129" y="4472384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8870938" y="4468268"/>
              <a:ext cx="0" cy="140970"/>
            </a:xfrm>
            <a:custGeom>
              <a:avLst/>
              <a:gdLst/>
              <a:ahLst/>
              <a:cxnLst/>
              <a:rect l="l" t="t" r="r" b="b"/>
              <a:pathLst>
                <a:path h="140970">
                  <a:moveTo>
                    <a:pt x="0" y="0"/>
                  </a:moveTo>
                  <a:lnTo>
                    <a:pt x="0" y="1406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8875129" y="461303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148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6629021" y="4468268"/>
              <a:ext cx="0" cy="140970"/>
            </a:xfrm>
            <a:custGeom>
              <a:avLst/>
              <a:gdLst/>
              <a:ahLst/>
              <a:cxnLst/>
              <a:rect l="l" t="t" r="r" b="b"/>
              <a:pathLst>
                <a:path h="140970">
                  <a:moveTo>
                    <a:pt x="0" y="0"/>
                  </a:moveTo>
                  <a:lnTo>
                    <a:pt x="0" y="140654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6633154" y="4613039"/>
              <a:ext cx="8255" cy="0"/>
            </a:xfrm>
            <a:custGeom>
              <a:avLst/>
              <a:gdLst/>
              <a:ahLst/>
              <a:cxnLst/>
              <a:rect l="l" t="t" r="r" b="b"/>
              <a:pathLst>
                <a:path w="8254">
                  <a:moveTo>
                    <a:pt x="0" y="0"/>
                  </a:moveTo>
                  <a:lnTo>
                    <a:pt x="8241" y="0"/>
                  </a:lnTo>
                </a:path>
              </a:pathLst>
            </a:custGeom>
            <a:ln w="82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4" name="object 744"/>
          <p:cNvSpPr txBox="1"/>
          <p:nvPr/>
        </p:nvSpPr>
        <p:spPr>
          <a:xfrm>
            <a:off x="6525287" y="4389647"/>
            <a:ext cx="8572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745" name="object 745"/>
          <p:cNvSpPr txBox="1"/>
          <p:nvPr/>
        </p:nvSpPr>
        <p:spPr>
          <a:xfrm>
            <a:off x="6351480" y="3909704"/>
            <a:ext cx="257810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20" dirty="0">
                <a:latin typeface="Arial MT"/>
                <a:cs typeface="Arial MT"/>
              </a:rPr>
              <a:t>5000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746" name="object 746"/>
          <p:cNvSpPr txBox="1"/>
          <p:nvPr/>
        </p:nvSpPr>
        <p:spPr>
          <a:xfrm>
            <a:off x="6293732" y="3438238"/>
            <a:ext cx="31559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20" dirty="0">
                <a:latin typeface="Arial MT"/>
                <a:cs typeface="Arial MT"/>
              </a:rPr>
              <a:t>10000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747" name="object 747"/>
          <p:cNvSpPr txBox="1"/>
          <p:nvPr/>
        </p:nvSpPr>
        <p:spPr>
          <a:xfrm>
            <a:off x="6293732" y="2966830"/>
            <a:ext cx="31559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20" dirty="0">
                <a:latin typeface="Arial MT"/>
                <a:cs typeface="Arial MT"/>
              </a:rPr>
              <a:t>15000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748" name="object 748"/>
          <p:cNvSpPr txBox="1"/>
          <p:nvPr/>
        </p:nvSpPr>
        <p:spPr>
          <a:xfrm>
            <a:off x="6591572" y="4621227"/>
            <a:ext cx="85725" cy="154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50" spc="-5" dirty="0">
                <a:latin typeface="Arial MT"/>
                <a:cs typeface="Arial MT"/>
              </a:rPr>
              <a:t>0</a:t>
            </a:r>
            <a:endParaRPr sz="850">
              <a:latin typeface="Arial MT"/>
              <a:cs typeface="Arial MT"/>
            </a:endParaRPr>
          </a:p>
        </p:txBody>
      </p:sp>
      <p:sp>
        <p:nvSpPr>
          <p:cNvPr id="749" name="object 749"/>
          <p:cNvSpPr txBox="1"/>
          <p:nvPr/>
        </p:nvSpPr>
        <p:spPr>
          <a:xfrm>
            <a:off x="6861809" y="4585693"/>
            <a:ext cx="2055495" cy="54038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39065">
              <a:lnSpc>
                <a:spcPct val="100000"/>
              </a:lnSpc>
              <a:spcBef>
                <a:spcPts val="375"/>
              </a:spcBef>
              <a:tabLst>
                <a:tab pos="553085" algn="l"/>
                <a:tab pos="991235" algn="l"/>
                <a:tab pos="1429385" algn="l"/>
                <a:tab pos="1868170" algn="l"/>
              </a:tabLst>
            </a:pPr>
            <a:r>
              <a:rPr sz="850" spc="-20" dirty="0">
                <a:latin typeface="Arial MT"/>
                <a:cs typeface="Arial MT"/>
              </a:rPr>
              <a:t>5</a:t>
            </a:r>
            <a:r>
              <a:rPr sz="850" spc="-5" dirty="0">
                <a:latin typeface="Arial MT"/>
                <a:cs typeface="Arial MT"/>
              </a:rPr>
              <a:t>0</a:t>
            </a:r>
            <a:r>
              <a:rPr sz="850" dirty="0">
                <a:latin typeface="Arial MT"/>
                <a:cs typeface="Arial MT"/>
              </a:rPr>
              <a:t>	</a:t>
            </a:r>
            <a:r>
              <a:rPr sz="850" spc="-20" dirty="0">
                <a:latin typeface="Arial MT"/>
                <a:cs typeface="Arial MT"/>
              </a:rPr>
              <a:t>10</a:t>
            </a:r>
            <a:r>
              <a:rPr sz="850" spc="-5" dirty="0">
                <a:latin typeface="Arial MT"/>
                <a:cs typeface="Arial MT"/>
              </a:rPr>
              <a:t>0</a:t>
            </a:r>
            <a:r>
              <a:rPr sz="850" dirty="0">
                <a:latin typeface="Arial MT"/>
                <a:cs typeface="Arial MT"/>
              </a:rPr>
              <a:t>	</a:t>
            </a:r>
            <a:r>
              <a:rPr sz="850" spc="-20" dirty="0">
                <a:latin typeface="Arial MT"/>
                <a:cs typeface="Arial MT"/>
              </a:rPr>
              <a:t>15</a:t>
            </a:r>
            <a:r>
              <a:rPr sz="850" spc="-5" dirty="0">
                <a:latin typeface="Arial MT"/>
                <a:cs typeface="Arial MT"/>
              </a:rPr>
              <a:t>0</a:t>
            </a:r>
            <a:r>
              <a:rPr sz="850" dirty="0">
                <a:latin typeface="Arial MT"/>
                <a:cs typeface="Arial MT"/>
              </a:rPr>
              <a:t>	</a:t>
            </a:r>
            <a:r>
              <a:rPr sz="850" spc="-20" dirty="0">
                <a:latin typeface="Arial MT"/>
                <a:cs typeface="Arial MT"/>
              </a:rPr>
              <a:t>20</a:t>
            </a:r>
            <a:r>
              <a:rPr sz="850" spc="-5" dirty="0">
                <a:latin typeface="Arial MT"/>
                <a:cs typeface="Arial MT"/>
              </a:rPr>
              <a:t>0</a:t>
            </a:r>
            <a:r>
              <a:rPr sz="850" dirty="0">
                <a:latin typeface="Arial MT"/>
                <a:cs typeface="Arial MT"/>
              </a:rPr>
              <a:t>	</a:t>
            </a:r>
            <a:r>
              <a:rPr sz="850" spc="-20" dirty="0">
                <a:latin typeface="Arial MT"/>
                <a:cs typeface="Arial MT"/>
              </a:rPr>
              <a:t>250</a:t>
            </a:r>
            <a:endParaRPr sz="8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1800" spc="-40" dirty="0">
                <a:latin typeface="Trebuchet MS"/>
                <a:cs typeface="Trebuchet MS"/>
              </a:rPr>
              <a:t>Citra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k</a:t>
            </a:r>
            <a:r>
              <a:rPr sz="1800" spc="-65" dirty="0">
                <a:latin typeface="Trebuchet MS"/>
                <a:cs typeface="Trebuchet MS"/>
              </a:rPr>
              <a:t>ontras </a:t>
            </a:r>
            <a:r>
              <a:rPr sz="1800" spc="-120" dirty="0">
                <a:latin typeface="Trebuchet MS"/>
                <a:cs typeface="Trebuchet MS"/>
              </a:rPr>
              <a:t>tinggi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50" name="object 750"/>
          <p:cNvSpPr txBox="1">
            <a:spLocks noGrp="1"/>
          </p:cNvSpPr>
          <p:nvPr>
            <p:ph type="title"/>
          </p:nvPr>
        </p:nvSpPr>
        <p:spPr>
          <a:xfrm>
            <a:off x="5413628" y="862329"/>
            <a:ext cx="10331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solidFill>
                  <a:srgbClr val="000000"/>
                </a:solidFill>
              </a:rPr>
              <a:t>Citra</a:t>
            </a:r>
            <a:r>
              <a:rPr sz="1800" spc="-50" dirty="0">
                <a:solidFill>
                  <a:srgbClr val="000000"/>
                </a:solidFill>
              </a:rPr>
              <a:t> </a:t>
            </a:r>
            <a:r>
              <a:rPr sz="1800" spc="-155" dirty="0">
                <a:solidFill>
                  <a:srgbClr val="000000"/>
                </a:solidFill>
              </a:rPr>
              <a:t>ge</a:t>
            </a:r>
            <a:r>
              <a:rPr sz="1800" spc="-85" dirty="0">
                <a:solidFill>
                  <a:srgbClr val="000000"/>
                </a:solidFill>
              </a:rPr>
              <a:t>l</a:t>
            </a:r>
            <a:r>
              <a:rPr sz="1800" spc="-195" dirty="0">
                <a:solidFill>
                  <a:srgbClr val="000000"/>
                </a:solidFill>
              </a:rPr>
              <a:t>a</a:t>
            </a:r>
            <a:r>
              <a:rPr sz="1800" spc="-105" dirty="0">
                <a:solidFill>
                  <a:srgbClr val="000000"/>
                </a:solidFill>
              </a:rPr>
              <a:t>p</a:t>
            </a:r>
            <a:endParaRPr sz="1800"/>
          </a:p>
        </p:txBody>
      </p:sp>
      <p:sp>
        <p:nvSpPr>
          <p:cNvPr id="751" name="object 751"/>
          <p:cNvSpPr txBox="1"/>
          <p:nvPr/>
        </p:nvSpPr>
        <p:spPr>
          <a:xfrm>
            <a:off x="5413628" y="3224606"/>
            <a:ext cx="11506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rebuchet MS"/>
                <a:cs typeface="Trebuchet MS"/>
              </a:rPr>
              <a:t>Cit</a:t>
            </a:r>
            <a:r>
              <a:rPr sz="1800" spc="-15" dirty="0">
                <a:latin typeface="Trebuchet MS"/>
                <a:cs typeface="Trebuchet MS"/>
              </a:rPr>
              <a:t>r</a:t>
            </a:r>
            <a:r>
              <a:rPr sz="1800" spc="-180" dirty="0">
                <a:latin typeface="Trebuchet MS"/>
                <a:cs typeface="Trebuchet MS"/>
              </a:rPr>
              <a:t>a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ter</a:t>
            </a:r>
            <a:r>
              <a:rPr sz="1800" spc="-125" dirty="0">
                <a:latin typeface="Trebuchet MS"/>
                <a:cs typeface="Trebuchet MS"/>
              </a:rPr>
              <a:t>a</a:t>
            </a:r>
            <a:r>
              <a:rPr sz="1800" spc="-110" dirty="0">
                <a:latin typeface="Trebuchet MS"/>
                <a:cs typeface="Trebuchet MS"/>
              </a:rPr>
              <a:t>ng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52" name="object 752"/>
          <p:cNvSpPr txBox="1"/>
          <p:nvPr/>
        </p:nvSpPr>
        <p:spPr>
          <a:xfrm>
            <a:off x="5489828" y="5282946"/>
            <a:ext cx="12617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Citra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k</a:t>
            </a:r>
            <a:r>
              <a:rPr sz="1800" spc="-60" dirty="0">
                <a:latin typeface="Trebuchet MS"/>
                <a:cs typeface="Trebuchet MS"/>
              </a:rPr>
              <a:t>ontras  </a:t>
            </a:r>
            <a:r>
              <a:rPr sz="1800" spc="-100" dirty="0">
                <a:latin typeface="Trebuchet MS"/>
                <a:cs typeface="Trebuchet MS"/>
              </a:rPr>
              <a:t>rendah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pc="105" dirty="0"/>
              <a:t>HISTOGRAM</a:t>
            </a:r>
            <a:r>
              <a:rPr spc="-100" dirty="0"/>
              <a:t> </a:t>
            </a:r>
            <a:r>
              <a:rPr spc="165" dirty="0"/>
              <a:t>NORMALIZATION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9993" y="2345816"/>
            <a:ext cx="6899909" cy="89725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18770" marR="5080" indent="-306705">
              <a:lnSpc>
                <a:spcPts val="1939"/>
              </a:lnSpc>
              <a:spcBef>
                <a:spcPts val="34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Menskalakan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8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secara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linear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menggunakan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secara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penuh </a:t>
            </a:r>
            <a:r>
              <a:rPr sz="1800" spc="-5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jangkaua</a:t>
            </a:r>
            <a:r>
              <a:rPr sz="1800" spc="-15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gr</a:t>
            </a:r>
            <a:r>
              <a:rPr sz="1800" spc="-19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y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-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ale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tersedi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58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18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rans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orma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igunakan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6317" y="4969926"/>
            <a:ext cx="3222625" cy="72771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k=0,1,2,…,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-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disebut</a:t>
            </a: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“histogram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normalization”.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10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71620" y="3915089"/>
            <a:ext cx="3450590" cy="0"/>
          </a:xfrm>
          <a:custGeom>
            <a:avLst/>
            <a:gdLst/>
            <a:ahLst/>
            <a:cxnLst/>
            <a:rect l="l" t="t" r="r" b="b"/>
            <a:pathLst>
              <a:path w="3450590">
                <a:moveTo>
                  <a:pt x="0" y="0"/>
                </a:moveTo>
                <a:lnTo>
                  <a:pt x="3450551" y="0"/>
                </a:lnTo>
              </a:path>
            </a:pathLst>
          </a:custGeom>
          <a:ln w="114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10724" y="3625691"/>
            <a:ext cx="157607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i="1" spc="635" dirty="0">
                <a:latin typeface="Times New Roman"/>
                <a:cs typeface="Times New Roman"/>
              </a:rPr>
              <a:t>x</a:t>
            </a:r>
            <a:r>
              <a:rPr sz="2900" spc="635" dirty="0">
                <a:latin typeface="Times New Roman"/>
                <a:cs typeface="Times New Roman"/>
              </a:rPr>
              <a:t>(</a:t>
            </a:r>
            <a:r>
              <a:rPr sz="2900" i="1" spc="635" dirty="0">
                <a:latin typeface="Times New Roman"/>
                <a:cs typeface="Times New Roman"/>
              </a:rPr>
              <a:t>L</a:t>
            </a:r>
            <a:r>
              <a:rPr sz="2900" i="1" spc="-20" dirty="0">
                <a:latin typeface="Times New Roman"/>
                <a:cs typeface="Times New Roman"/>
              </a:rPr>
              <a:t> </a:t>
            </a:r>
            <a:r>
              <a:rPr sz="2900" spc="540" dirty="0">
                <a:latin typeface="Symbol"/>
                <a:cs typeface="Symbol"/>
              </a:rPr>
              <a:t></a:t>
            </a:r>
            <a:r>
              <a:rPr sz="2900" spc="540" dirty="0">
                <a:latin typeface="Times New Roman"/>
                <a:cs typeface="Times New Roman"/>
              </a:rPr>
              <a:t>1)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57854" y="3321218"/>
            <a:ext cx="3489960" cy="1056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indent="483870">
              <a:lnSpc>
                <a:spcPct val="116599"/>
              </a:lnSpc>
              <a:spcBef>
                <a:spcPts val="95"/>
              </a:spcBef>
              <a:tabLst>
                <a:tab pos="1158240" algn="l"/>
              </a:tabLst>
            </a:pPr>
            <a:r>
              <a:rPr sz="2900" i="1" spc="515" dirty="0">
                <a:latin typeface="Times New Roman"/>
                <a:cs typeface="Times New Roman"/>
              </a:rPr>
              <a:t>n</a:t>
            </a:r>
            <a:r>
              <a:rPr sz="3750" i="1" spc="772" baseline="-15555" dirty="0">
                <a:latin typeface="Times New Roman"/>
                <a:cs typeface="Times New Roman"/>
              </a:rPr>
              <a:t>k	</a:t>
            </a:r>
            <a:r>
              <a:rPr sz="2900" spc="655" dirty="0">
                <a:latin typeface="Symbol"/>
                <a:cs typeface="Symbol"/>
              </a:rPr>
              <a:t></a:t>
            </a:r>
            <a:r>
              <a:rPr sz="2900" spc="655" dirty="0">
                <a:latin typeface="Times New Roman"/>
                <a:cs typeface="Times New Roman"/>
              </a:rPr>
              <a:t> </a:t>
            </a:r>
            <a:r>
              <a:rPr sz="2900" spc="555" dirty="0">
                <a:latin typeface="Times New Roman"/>
                <a:cs typeface="Times New Roman"/>
              </a:rPr>
              <a:t>min(</a:t>
            </a:r>
            <a:r>
              <a:rPr sz="2900" i="1" spc="555" dirty="0">
                <a:latin typeface="Times New Roman"/>
                <a:cs typeface="Times New Roman"/>
              </a:rPr>
              <a:t>n</a:t>
            </a:r>
            <a:r>
              <a:rPr sz="2900" spc="555" dirty="0">
                <a:latin typeface="Times New Roman"/>
                <a:cs typeface="Times New Roman"/>
              </a:rPr>
              <a:t>) </a:t>
            </a:r>
            <a:r>
              <a:rPr sz="2900" spc="560" dirty="0">
                <a:latin typeface="Times New Roman"/>
                <a:cs typeface="Times New Roman"/>
              </a:rPr>
              <a:t> </a:t>
            </a:r>
            <a:r>
              <a:rPr sz="2900" spc="580" dirty="0">
                <a:latin typeface="Times New Roman"/>
                <a:cs typeface="Times New Roman"/>
              </a:rPr>
              <a:t>max(</a:t>
            </a:r>
            <a:r>
              <a:rPr sz="2900" i="1" spc="580" dirty="0">
                <a:latin typeface="Times New Roman"/>
                <a:cs typeface="Times New Roman"/>
              </a:rPr>
              <a:t>n</a:t>
            </a:r>
            <a:r>
              <a:rPr sz="2900" spc="580" dirty="0">
                <a:latin typeface="Times New Roman"/>
                <a:cs typeface="Times New Roman"/>
              </a:rPr>
              <a:t>)</a:t>
            </a:r>
            <a:r>
              <a:rPr sz="2900" spc="-20" dirty="0">
                <a:latin typeface="Times New Roman"/>
                <a:cs typeface="Times New Roman"/>
              </a:rPr>
              <a:t> </a:t>
            </a:r>
            <a:r>
              <a:rPr sz="2900" spc="655" dirty="0">
                <a:latin typeface="Symbol"/>
                <a:cs typeface="Symbol"/>
              </a:rPr>
              <a:t></a:t>
            </a:r>
            <a:r>
              <a:rPr sz="2900" spc="-10" dirty="0">
                <a:latin typeface="Times New Roman"/>
                <a:cs typeface="Times New Roman"/>
              </a:rPr>
              <a:t> </a:t>
            </a:r>
            <a:r>
              <a:rPr sz="2900" spc="555" dirty="0">
                <a:latin typeface="Times New Roman"/>
                <a:cs typeface="Times New Roman"/>
              </a:rPr>
              <a:t>min(</a:t>
            </a:r>
            <a:r>
              <a:rPr sz="2900" i="1" spc="555" dirty="0">
                <a:latin typeface="Times New Roman"/>
                <a:cs typeface="Times New Roman"/>
              </a:rPr>
              <a:t>n</a:t>
            </a:r>
            <a:r>
              <a:rPr sz="2900" spc="555" dirty="0">
                <a:latin typeface="Times New Roman"/>
                <a:cs typeface="Times New Roman"/>
              </a:rPr>
              <a:t>)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07907" y="3625691"/>
            <a:ext cx="974725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50240" algn="l"/>
              </a:tabLst>
            </a:pPr>
            <a:r>
              <a:rPr sz="2900" i="1" spc="484" dirty="0">
                <a:latin typeface="Times New Roman"/>
                <a:cs typeface="Times New Roman"/>
              </a:rPr>
              <a:t>s</a:t>
            </a:r>
            <a:r>
              <a:rPr sz="3750" i="1" spc="727" baseline="-15555" dirty="0">
                <a:latin typeface="Times New Roman"/>
                <a:cs typeface="Times New Roman"/>
              </a:rPr>
              <a:t>k	</a:t>
            </a:r>
            <a:r>
              <a:rPr sz="2900" spc="655" dirty="0">
                <a:latin typeface="Symbol"/>
                <a:cs typeface="Symbol"/>
              </a:rPr>
              <a:t></a:t>
            </a:r>
            <a:endParaRPr sz="2900">
              <a:latin typeface="Symbol"/>
              <a:cs typeface="Symbo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5" y="600455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5">
                <a:moveTo>
                  <a:pt x="8238744" y="0"/>
                </a:moveTo>
                <a:lnTo>
                  <a:pt x="0" y="0"/>
                </a:lnTo>
                <a:lnTo>
                  <a:pt x="0" y="1258824"/>
                </a:lnTo>
                <a:lnTo>
                  <a:pt x="8238744" y="1258824"/>
                </a:lnTo>
                <a:lnTo>
                  <a:pt x="8238744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pc="270" dirty="0"/>
              <a:t>CONTOH</a:t>
            </a:r>
            <a:r>
              <a:rPr spc="-85" dirty="0"/>
              <a:t> </a:t>
            </a:r>
            <a:r>
              <a:rPr spc="105" dirty="0"/>
              <a:t>HISTOGRAM</a:t>
            </a:r>
            <a:r>
              <a:rPr spc="-85" dirty="0"/>
              <a:t> </a:t>
            </a:r>
            <a:r>
              <a:rPr spc="165" dirty="0"/>
              <a:t>NORMALIZATION</a:t>
            </a:r>
            <a:r>
              <a:rPr spc="-70" dirty="0"/>
              <a:t> </a:t>
            </a:r>
            <a:r>
              <a:rPr spc="-114" dirty="0"/>
              <a:t>(1)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5914" y="5036870"/>
            <a:ext cx="2833370" cy="1026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85775">
              <a:lnSpc>
                <a:spcPct val="136800"/>
              </a:lnSpc>
              <a:spcBef>
                <a:spcPts val="95"/>
              </a:spcBef>
            </a:pPr>
            <a:r>
              <a:rPr sz="2400" spc="-5" dirty="0">
                <a:latin typeface="Tahoma"/>
                <a:cs typeface="Tahoma"/>
              </a:rPr>
              <a:t>Input: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4x4</a:t>
            </a:r>
            <a:r>
              <a:rPr sz="2400" spc="-2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image </a:t>
            </a:r>
            <a:r>
              <a:rPr sz="2400" spc="-735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Gray </a:t>
            </a:r>
            <a:r>
              <a:rPr sz="2400" spc="-5" dirty="0">
                <a:latin typeface="Tahoma"/>
                <a:cs typeface="Tahoma"/>
              </a:rPr>
              <a:t>scale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=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[0,7]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637532" y="1905000"/>
            <a:ext cx="3744595" cy="3526790"/>
            <a:chOff x="4637532" y="1905000"/>
            <a:chExt cx="3744595" cy="3526790"/>
          </a:xfrm>
        </p:grpSpPr>
        <p:sp>
          <p:nvSpPr>
            <p:cNvPr id="7" name="object 7"/>
            <p:cNvSpPr/>
            <p:nvPr/>
          </p:nvSpPr>
          <p:spPr>
            <a:xfrm>
              <a:off x="4710684" y="1904999"/>
              <a:ext cx="3671570" cy="3450590"/>
            </a:xfrm>
            <a:custGeom>
              <a:avLst/>
              <a:gdLst/>
              <a:ahLst/>
              <a:cxnLst/>
              <a:rect l="l" t="t" r="r" b="b"/>
              <a:pathLst>
                <a:path w="3671570" h="3450590">
                  <a:moveTo>
                    <a:pt x="3671316" y="3412236"/>
                  </a:moveTo>
                  <a:lnTo>
                    <a:pt x="3658616" y="3405886"/>
                  </a:lnTo>
                  <a:lnTo>
                    <a:pt x="3595116" y="3374136"/>
                  </a:lnTo>
                  <a:lnTo>
                    <a:pt x="3595116" y="3405886"/>
                  </a:lnTo>
                  <a:lnTo>
                    <a:pt x="44450" y="3405886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3405886"/>
                  </a:lnTo>
                  <a:lnTo>
                    <a:pt x="13716" y="3405886"/>
                  </a:lnTo>
                  <a:lnTo>
                    <a:pt x="13716" y="3418586"/>
                  </a:lnTo>
                  <a:lnTo>
                    <a:pt x="31750" y="3418586"/>
                  </a:lnTo>
                  <a:lnTo>
                    <a:pt x="31750" y="3429000"/>
                  </a:lnTo>
                  <a:lnTo>
                    <a:pt x="44450" y="3429000"/>
                  </a:lnTo>
                  <a:lnTo>
                    <a:pt x="44450" y="3418586"/>
                  </a:lnTo>
                  <a:lnTo>
                    <a:pt x="3595116" y="3418586"/>
                  </a:lnTo>
                  <a:lnTo>
                    <a:pt x="3595116" y="3450336"/>
                  </a:lnTo>
                  <a:lnTo>
                    <a:pt x="3658616" y="3418586"/>
                  </a:lnTo>
                  <a:lnTo>
                    <a:pt x="3671316" y="34122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09972" y="5198364"/>
              <a:ext cx="2123440" cy="228600"/>
            </a:xfrm>
            <a:custGeom>
              <a:avLst/>
              <a:gdLst/>
              <a:ahLst/>
              <a:cxnLst/>
              <a:rect l="l" t="t" r="r" b="b"/>
              <a:pathLst>
                <a:path w="2123440" h="228600">
                  <a:moveTo>
                    <a:pt x="0" y="0"/>
                  </a:moveTo>
                  <a:lnTo>
                    <a:pt x="0" y="228600"/>
                  </a:lnTo>
                </a:path>
                <a:path w="2123440" h="228600">
                  <a:moveTo>
                    <a:pt x="347472" y="0"/>
                  </a:moveTo>
                  <a:lnTo>
                    <a:pt x="347472" y="228600"/>
                  </a:lnTo>
                </a:path>
                <a:path w="2123440" h="228600">
                  <a:moveTo>
                    <a:pt x="696467" y="0"/>
                  </a:moveTo>
                  <a:lnTo>
                    <a:pt x="696467" y="228600"/>
                  </a:lnTo>
                </a:path>
                <a:path w="2123440" h="228600">
                  <a:moveTo>
                    <a:pt x="1062227" y="0"/>
                  </a:moveTo>
                  <a:lnTo>
                    <a:pt x="1062227" y="228600"/>
                  </a:lnTo>
                </a:path>
                <a:path w="2123440" h="228600">
                  <a:moveTo>
                    <a:pt x="1408176" y="0"/>
                  </a:moveTo>
                  <a:lnTo>
                    <a:pt x="1408176" y="228600"/>
                  </a:lnTo>
                </a:path>
                <a:path w="2123440" h="228600">
                  <a:moveTo>
                    <a:pt x="1773935" y="0"/>
                  </a:moveTo>
                  <a:lnTo>
                    <a:pt x="1773935" y="228600"/>
                  </a:lnTo>
                </a:path>
                <a:path w="2123440" h="228600">
                  <a:moveTo>
                    <a:pt x="2122931" y="0"/>
                  </a:moveTo>
                  <a:lnTo>
                    <a:pt x="2122931" y="2286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637532" y="2221801"/>
              <a:ext cx="228600" cy="2577465"/>
            </a:xfrm>
            <a:custGeom>
              <a:avLst/>
              <a:gdLst/>
              <a:ahLst/>
              <a:cxnLst/>
              <a:rect l="l" t="t" r="r" b="b"/>
              <a:pathLst>
                <a:path w="228600" h="2577465">
                  <a:moveTo>
                    <a:pt x="228600" y="2567940"/>
                  </a:moveTo>
                  <a:lnTo>
                    <a:pt x="0" y="2567940"/>
                  </a:lnTo>
                  <a:lnTo>
                    <a:pt x="0" y="2577465"/>
                  </a:lnTo>
                  <a:lnTo>
                    <a:pt x="228600" y="2577465"/>
                  </a:lnTo>
                  <a:lnTo>
                    <a:pt x="228600" y="2567940"/>
                  </a:lnTo>
                  <a:close/>
                </a:path>
                <a:path w="228600" h="2577465">
                  <a:moveTo>
                    <a:pt x="228600" y="2051304"/>
                  </a:moveTo>
                  <a:lnTo>
                    <a:pt x="0" y="2051304"/>
                  </a:lnTo>
                  <a:lnTo>
                    <a:pt x="0" y="2060829"/>
                  </a:lnTo>
                  <a:lnTo>
                    <a:pt x="228600" y="2060829"/>
                  </a:lnTo>
                  <a:lnTo>
                    <a:pt x="228600" y="2051304"/>
                  </a:lnTo>
                  <a:close/>
                </a:path>
                <a:path w="228600" h="2577465">
                  <a:moveTo>
                    <a:pt x="228600" y="1524000"/>
                  </a:moveTo>
                  <a:lnTo>
                    <a:pt x="0" y="1524000"/>
                  </a:lnTo>
                  <a:lnTo>
                    <a:pt x="0" y="1533525"/>
                  </a:lnTo>
                  <a:lnTo>
                    <a:pt x="228600" y="1533525"/>
                  </a:lnTo>
                  <a:lnTo>
                    <a:pt x="228600" y="1524000"/>
                  </a:lnTo>
                  <a:close/>
                </a:path>
                <a:path w="228600" h="2577465">
                  <a:moveTo>
                    <a:pt x="228600" y="1025652"/>
                  </a:moveTo>
                  <a:lnTo>
                    <a:pt x="0" y="1025652"/>
                  </a:lnTo>
                  <a:lnTo>
                    <a:pt x="0" y="1035177"/>
                  </a:lnTo>
                  <a:lnTo>
                    <a:pt x="228600" y="1035177"/>
                  </a:lnTo>
                  <a:lnTo>
                    <a:pt x="228600" y="1025652"/>
                  </a:lnTo>
                  <a:close/>
                </a:path>
                <a:path w="228600" h="2577465">
                  <a:moveTo>
                    <a:pt x="228600" y="492252"/>
                  </a:moveTo>
                  <a:lnTo>
                    <a:pt x="0" y="492252"/>
                  </a:lnTo>
                  <a:lnTo>
                    <a:pt x="0" y="501777"/>
                  </a:lnTo>
                  <a:lnTo>
                    <a:pt x="228600" y="501777"/>
                  </a:lnTo>
                  <a:lnTo>
                    <a:pt x="228600" y="492252"/>
                  </a:lnTo>
                  <a:close/>
                </a:path>
                <a:path w="228600" h="2577465">
                  <a:moveTo>
                    <a:pt x="228600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28600" y="9525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70398" y="2134361"/>
              <a:ext cx="0" cy="3200400"/>
            </a:xfrm>
            <a:custGeom>
              <a:avLst/>
              <a:gdLst/>
              <a:ahLst/>
              <a:cxnLst/>
              <a:rect l="l" t="t" r="r" b="b"/>
              <a:pathLst>
                <a:path h="3200400">
                  <a:moveTo>
                    <a:pt x="0" y="320040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522978" y="5331814"/>
            <a:ext cx="2794635" cy="1036319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15"/>
              </a:spcBef>
              <a:tabLst>
                <a:tab pos="383540" algn="l"/>
                <a:tab pos="756920" algn="l"/>
                <a:tab pos="1130300" algn="l"/>
                <a:tab pos="1501775" algn="l"/>
                <a:tab pos="1874520" algn="l"/>
                <a:tab pos="2247900" algn="l"/>
                <a:tab pos="2619375" algn="l"/>
              </a:tabLst>
            </a:pPr>
            <a:r>
              <a:rPr sz="2000" b="1" dirty="0">
                <a:latin typeface="Tahoma"/>
                <a:cs typeface="Tahoma"/>
              </a:rPr>
              <a:t>0	1	2	3	4	5	6	7</a:t>
            </a:r>
            <a:endParaRPr sz="2000">
              <a:latin typeface="Tahoma"/>
              <a:cs typeface="Tahoma"/>
            </a:endParaRPr>
          </a:p>
          <a:p>
            <a:pPr marL="1360170">
              <a:lnSpc>
                <a:spcPct val="100000"/>
              </a:lnSpc>
              <a:spcBef>
                <a:spcPts val="1460"/>
              </a:spcBef>
            </a:pPr>
            <a:r>
              <a:rPr sz="2400" spc="-5" dirty="0">
                <a:latin typeface="Tahoma"/>
                <a:cs typeface="Tahoma"/>
              </a:rPr>
              <a:t>histogram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29176" y="2089531"/>
            <a:ext cx="187960" cy="29044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Tahoma"/>
                <a:cs typeface="Tahoma"/>
              </a:rPr>
              <a:t>6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000" b="1" dirty="0">
                <a:latin typeface="Tahoma"/>
                <a:cs typeface="Tahoma"/>
              </a:rPr>
              <a:t>5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000" b="1" dirty="0">
                <a:latin typeface="Tahoma"/>
                <a:cs typeface="Tahoma"/>
              </a:rPr>
              <a:t>4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000" b="1" dirty="0">
                <a:latin typeface="Tahoma"/>
                <a:cs typeface="Tahoma"/>
              </a:rPr>
              <a:t>3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000" b="1" dirty="0">
                <a:latin typeface="Tahoma"/>
                <a:cs typeface="Tahoma"/>
              </a:rPr>
              <a:t>2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60"/>
              </a:spcBef>
            </a:pPr>
            <a:r>
              <a:rPr sz="2000" b="1" dirty="0">
                <a:latin typeface="Tahoma"/>
                <a:cs typeface="Tahoma"/>
              </a:rPr>
              <a:t>1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816346" y="2743961"/>
            <a:ext cx="702945" cy="2590800"/>
          </a:xfrm>
          <a:custGeom>
            <a:avLst/>
            <a:gdLst/>
            <a:ahLst/>
            <a:cxnLst/>
            <a:rect l="l" t="t" r="r" b="b"/>
            <a:pathLst>
              <a:path w="702945" h="2590800">
                <a:moveTo>
                  <a:pt x="0" y="2590800"/>
                </a:moveTo>
                <a:lnTo>
                  <a:pt x="0" y="0"/>
                </a:lnTo>
              </a:path>
              <a:path w="702945" h="2590800">
                <a:moveTo>
                  <a:pt x="356615" y="2566416"/>
                </a:moveTo>
                <a:lnTo>
                  <a:pt x="356615" y="509015"/>
                </a:lnTo>
              </a:path>
              <a:path w="702945" h="2590800">
                <a:moveTo>
                  <a:pt x="702563" y="2590800"/>
                </a:moveTo>
                <a:lnTo>
                  <a:pt x="702563" y="20574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054475" y="1555445"/>
            <a:ext cx="2286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ahoma"/>
                <a:cs typeface="Tahoma"/>
              </a:rPr>
              <a:t>Number</a:t>
            </a:r>
            <a:r>
              <a:rPr sz="2400" spc="-5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of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pixels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77759" y="4833366"/>
            <a:ext cx="1348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Tahoma"/>
                <a:cs typeface="Tahoma"/>
              </a:rPr>
              <a:t>Gray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level</a:t>
            </a:r>
            <a:endParaRPr sz="24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071562" y="2347912"/>
          <a:ext cx="2557780" cy="2640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650"/>
                <a:gridCol w="628650"/>
                <a:gridCol w="628650"/>
                <a:gridCol w="628650"/>
              </a:tblGrid>
              <a:tr h="652399">
                <a:tc>
                  <a:txBody>
                    <a:bodyPr/>
                    <a:lstStyle/>
                    <a:p>
                      <a:pPr marR="207645"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4176">
                <a:tc>
                  <a:txBody>
                    <a:bodyPr/>
                    <a:lstStyle/>
                    <a:p>
                      <a:pPr marR="207645" algn="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8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2399">
                <a:tc>
                  <a:txBody>
                    <a:bodyPr/>
                    <a:lstStyle/>
                    <a:p>
                      <a:pPr marR="207645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2526">
                <a:tc>
                  <a:txBody>
                    <a:bodyPr/>
                    <a:lstStyle/>
                    <a:p>
                      <a:pPr marR="207645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8055" y="600455"/>
            <a:ext cx="8239125" cy="1259205"/>
          </a:xfrm>
          <a:custGeom>
            <a:avLst/>
            <a:gdLst/>
            <a:ahLst/>
            <a:cxnLst/>
            <a:rect l="l" t="t" r="r" b="b"/>
            <a:pathLst>
              <a:path w="8239125" h="1259205">
                <a:moveTo>
                  <a:pt x="8238744" y="0"/>
                </a:moveTo>
                <a:lnTo>
                  <a:pt x="0" y="0"/>
                </a:lnTo>
                <a:lnTo>
                  <a:pt x="0" y="1258824"/>
                </a:lnTo>
                <a:lnTo>
                  <a:pt x="8238744" y="1258824"/>
                </a:lnTo>
                <a:lnTo>
                  <a:pt x="8238744" y="0"/>
                </a:lnTo>
                <a:close/>
              </a:path>
            </a:pathLst>
          </a:custGeom>
          <a:solidFill>
            <a:srgbClr val="4D13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9993" y="1272286"/>
            <a:ext cx="71456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270" dirty="0"/>
              <a:t>CONTOH</a:t>
            </a:r>
            <a:r>
              <a:rPr spc="-85" dirty="0"/>
              <a:t> </a:t>
            </a:r>
            <a:r>
              <a:rPr spc="105" dirty="0"/>
              <a:t>HISTOGRAM</a:t>
            </a:r>
            <a:r>
              <a:rPr spc="-85" dirty="0"/>
              <a:t> </a:t>
            </a:r>
            <a:r>
              <a:rPr spc="165" dirty="0"/>
              <a:t>NORMALIZATION</a:t>
            </a:r>
            <a:r>
              <a:rPr spc="-70" dirty="0"/>
              <a:t> </a:t>
            </a:r>
            <a:r>
              <a:rPr spc="-114" dirty="0"/>
              <a:t>(2)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12</a:t>
            </a:r>
            <a:endParaRPr sz="900">
              <a:latin typeface="Trebuchet MS"/>
              <a:cs typeface="Trebuchet MS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429000" y="1859279"/>
          <a:ext cx="5562600" cy="2630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5680"/>
                <a:gridCol w="556894"/>
                <a:gridCol w="556894"/>
                <a:gridCol w="573405"/>
                <a:gridCol w="605154"/>
                <a:gridCol w="602614"/>
                <a:gridCol w="556895"/>
                <a:gridCol w="556895"/>
                <a:gridCol w="556895"/>
              </a:tblGrid>
              <a:tr h="607949">
                <a:tc>
                  <a:txBody>
                    <a:bodyPr/>
                    <a:lstStyle/>
                    <a:p>
                      <a:pPr marL="92075" marR="313690">
                        <a:lnSpc>
                          <a:spcPct val="109300"/>
                        </a:lnSpc>
                        <a:spcBef>
                          <a:spcPts val="434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Gray 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v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el(j)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29235" algn="r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4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19710" algn="r">
                        <a:lnSpc>
                          <a:spcPct val="100000"/>
                        </a:lnSpc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5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sz="1400" b="1" spc="5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50" b="1" spc="7" baseline="-21604" dirty="0">
                          <a:latin typeface="Arial"/>
                          <a:cs typeface="Arial"/>
                        </a:rPr>
                        <a:t>k</a:t>
                      </a:r>
                      <a:endParaRPr sz="1350" baseline="-21604">
                        <a:latin typeface="Arial"/>
                        <a:cs typeface="Arial"/>
                      </a:endParaRPr>
                    </a:p>
                  </a:txBody>
                  <a:tcPr marL="0" marR="0" marT="16129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9235" algn="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4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28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9710" algn="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25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-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-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229235" algn="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ts val="1590"/>
                        </a:lnSpc>
                        <a:spcBef>
                          <a:spcPts val="85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0.33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99390">
                        <a:lnSpc>
                          <a:spcPts val="1590"/>
                        </a:lnSpc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33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795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ts val="1590"/>
                        </a:lnSpc>
                        <a:spcBef>
                          <a:spcPts val="85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0.66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98120">
                        <a:lnSpc>
                          <a:spcPts val="1590"/>
                        </a:lnSpc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67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795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R="219710" algn="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-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-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8140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i="1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400" b="1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14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i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-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-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R="229235" algn="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2509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2.33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9939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33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993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400" spc="-5" dirty="0">
                          <a:latin typeface="Symbol"/>
                          <a:cs typeface="Symbol"/>
                        </a:rPr>
                        <a:t>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23189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4.66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67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9812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400" spc="-5" dirty="0">
                          <a:latin typeface="Symbol"/>
                          <a:cs typeface="Symbol"/>
                        </a:rPr>
                        <a:t>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R="219710" algn="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-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-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429000" y="1881377"/>
            <a:ext cx="5568950" cy="2568575"/>
          </a:xfrm>
          <a:custGeom>
            <a:avLst/>
            <a:gdLst/>
            <a:ahLst/>
            <a:cxnLst/>
            <a:rect l="l" t="t" r="r" b="b"/>
            <a:pathLst>
              <a:path w="5568950" h="2568575">
                <a:moveTo>
                  <a:pt x="3278124" y="0"/>
                </a:moveTo>
                <a:lnTo>
                  <a:pt x="3278124" y="2568194"/>
                </a:lnTo>
              </a:path>
              <a:path w="5568950" h="2568575">
                <a:moveTo>
                  <a:pt x="0" y="1794002"/>
                </a:moveTo>
                <a:lnTo>
                  <a:pt x="5568950" y="1794002"/>
                </a:lnTo>
              </a:path>
              <a:path w="5568950" h="2568575">
                <a:moveTo>
                  <a:pt x="5562600" y="0"/>
                </a:moveTo>
                <a:lnTo>
                  <a:pt x="5562600" y="2568194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116210" y="4468876"/>
          <a:ext cx="2201545" cy="2087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6100"/>
                <a:gridCol w="533400"/>
                <a:gridCol w="533400"/>
                <a:gridCol w="546100"/>
              </a:tblGrid>
              <a:tr h="5323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128712" y="4483100"/>
            <a:ext cx="2162175" cy="0"/>
          </a:xfrm>
          <a:custGeom>
            <a:avLst/>
            <a:gdLst/>
            <a:ahLst/>
            <a:cxnLst/>
            <a:rect l="l" t="t" r="r" b="b"/>
            <a:pathLst>
              <a:path w="2162175">
                <a:moveTo>
                  <a:pt x="0" y="0"/>
                </a:moveTo>
                <a:lnTo>
                  <a:pt x="216211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8712" y="6555740"/>
            <a:ext cx="2162175" cy="0"/>
          </a:xfrm>
          <a:custGeom>
            <a:avLst/>
            <a:gdLst/>
            <a:ahLst/>
            <a:cxnLst/>
            <a:rect l="l" t="t" r="r" b="b"/>
            <a:pathLst>
              <a:path w="2162175">
                <a:moveTo>
                  <a:pt x="0" y="0"/>
                </a:moveTo>
                <a:lnTo>
                  <a:pt x="2162111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688266" y="4481448"/>
          <a:ext cx="2035175" cy="20872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2925"/>
                <a:gridCol w="484505"/>
                <a:gridCol w="483869"/>
                <a:gridCol w="494664"/>
              </a:tblGrid>
              <a:tr h="5325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0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0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890" algn="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5890" algn="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0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7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0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0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327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5700776" y="4495800"/>
            <a:ext cx="2009775" cy="0"/>
          </a:xfrm>
          <a:custGeom>
            <a:avLst/>
            <a:gdLst/>
            <a:ahLst/>
            <a:cxnLst/>
            <a:rect l="l" t="t" r="r" b="b"/>
            <a:pathLst>
              <a:path w="2009775">
                <a:moveTo>
                  <a:pt x="0" y="0"/>
                </a:moveTo>
                <a:lnTo>
                  <a:pt x="2009648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5700776" y="4481448"/>
            <a:ext cx="2009775" cy="2101850"/>
            <a:chOff x="5700776" y="4481448"/>
            <a:chExt cx="2009775" cy="2101850"/>
          </a:xfrm>
        </p:grpSpPr>
        <p:sp>
          <p:nvSpPr>
            <p:cNvPr id="13" name="object 13"/>
            <p:cNvSpPr/>
            <p:nvPr/>
          </p:nvSpPr>
          <p:spPr>
            <a:xfrm>
              <a:off x="6727825" y="4481448"/>
              <a:ext cx="0" cy="2101850"/>
            </a:xfrm>
            <a:custGeom>
              <a:avLst/>
              <a:gdLst/>
              <a:ahLst/>
              <a:cxnLst/>
              <a:rect l="l" t="t" r="r" b="b"/>
              <a:pathLst>
                <a:path h="2101850">
                  <a:moveTo>
                    <a:pt x="0" y="0"/>
                  </a:moveTo>
                  <a:lnTo>
                    <a:pt x="0" y="210127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00776" y="6568439"/>
              <a:ext cx="2009775" cy="0"/>
            </a:xfrm>
            <a:custGeom>
              <a:avLst/>
              <a:gdLst/>
              <a:ahLst/>
              <a:cxnLst/>
              <a:rect l="l" t="t" r="r" b="b"/>
              <a:pathLst>
                <a:path w="2009775">
                  <a:moveTo>
                    <a:pt x="0" y="0"/>
                  </a:moveTo>
                  <a:lnTo>
                    <a:pt x="2009648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651250" y="5099050"/>
            <a:ext cx="1845310" cy="703580"/>
            <a:chOff x="3651250" y="5099050"/>
            <a:chExt cx="1845310" cy="703580"/>
          </a:xfrm>
        </p:grpSpPr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6180" y="5167884"/>
              <a:ext cx="1770126" cy="63474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657600" y="5105400"/>
              <a:ext cx="1752600" cy="609600"/>
            </a:xfrm>
            <a:custGeom>
              <a:avLst/>
              <a:gdLst/>
              <a:ahLst/>
              <a:cxnLst/>
              <a:rect l="l" t="t" r="r" b="b"/>
              <a:pathLst>
                <a:path w="1752600" h="609600">
                  <a:moveTo>
                    <a:pt x="1314450" y="0"/>
                  </a:moveTo>
                  <a:lnTo>
                    <a:pt x="1314450" y="152400"/>
                  </a:lnTo>
                  <a:lnTo>
                    <a:pt x="0" y="152400"/>
                  </a:lnTo>
                  <a:lnTo>
                    <a:pt x="0" y="457200"/>
                  </a:lnTo>
                  <a:lnTo>
                    <a:pt x="1314450" y="457200"/>
                  </a:lnTo>
                  <a:lnTo>
                    <a:pt x="1314450" y="609600"/>
                  </a:lnTo>
                  <a:lnTo>
                    <a:pt x="1752600" y="304800"/>
                  </a:lnTo>
                  <a:lnTo>
                    <a:pt x="1314450" y="0"/>
                  </a:lnTo>
                  <a:close/>
                </a:path>
              </a:pathLst>
            </a:custGeom>
            <a:solidFill>
              <a:srgbClr val="903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57600" y="5105400"/>
              <a:ext cx="1752600" cy="609600"/>
            </a:xfrm>
            <a:custGeom>
              <a:avLst/>
              <a:gdLst/>
              <a:ahLst/>
              <a:cxnLst/>
              <a:rect l="l" t="t" r="r" b="b"/>
              <a:pathLst>
                <a:path w="1752600" h="609600">
                  <a:moveTo>
                    <a:pt x="0" y="152400"/>
                  </a:moveTo>
                  <a:lnTo>
                    <a:pt x="1314450" y="152400"/>
                  </a:lnTo>
                  <a:lnTo>
                    <a:pt x="1314450" y="0"/>
                  </a:lnTo>
                  <a:lnTo>
                    <a:pt x="1752600" y="304800"/>
                  </a:lnTo>
                  <a:lnTo>
                    <a:pt x="1314450" y="609600"/>
                  </a:lnTo>
                  <a:lnTo>
                    <a:pt x="1314450" y="457200"/>
                  </a:lnTo>
                  <a:lnTo>
                    <a:pt x="0" y="45720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160022" y="3002211"/>
            <a:ext cx="1894839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50" spc="60" dirty="0">
                <a:latin typeface="Times New Roman"/>
                <a:cs typeface="Times New Roman"/>
              </a:rPr>
              <a:t>max</a:t>
            </a:r>
            <a:r>
              <a:rPr sz="2150" spc="30" dirty="0">
                <a:latin typeface="Times New Roman"/>
                <a:cs typeface="Times New Roman"/>
              </a:rPr>
              <a:t>(</a:t>
            </a:r>
            <a:r>
              <a:rPr sz="2150" i="1" spc="80" dirty="0">
                <a:latin typeface="Times New Roman"/>
                <a:cs typeface="Times New Roman"/>
              </a:rPr>
              <a:t>n</a:t>
            </a:r>
            <a:r>
              <a:rPr sz="2150" spc="35" dirty="0">
                <a:latin typeface="Times New Roman"/>
                <a:cs typeface="Times New Roman"/>
              </a:rPr>
              <a:t>)</a:t>
            </a:r>
            <a:r>
              <a:rPr sz="2150" spc="-170" dirty="0">
                <a:latin typeface="Times New Roman"/>
                <a:cs typeface="Times New Roman"/>
              </a:rPr>
              <a:t> </a:t>
            </a:r>
            <a:r>
              <a:rPr sz="2150" spc="55" dirty="0">
                <a:latin typeface="Symbol"/>
                <a:cs typeface="Symbol"/>
              </a:rPr>
              <a:t></a:t>
            </a:r>
            <a:r>
              <a:rPr sz="2150" spc="-165" dirty="0">
                <a:latin typeface="Times New Roman"/>
                <a:cs typeface="Times New Roman"/>
              </a:rPr>
              <a:t> </a:t>
            </a:r>
            <a:r>
              <a:rPr sz="2150" spc="50" dirty="0">
                <a:latin typeface="Times New Roman"/>
                <a:cs typeface="Times New Roman"/>
              </a:rPr>
              <a:t>min</a:t>
            </a:r>
            <a:r>
              <a:rPr sz="2150" spc="55" dirty="0">
                <a:latin typeface="Times New Roman"/>
                <a:cs typeface="Times New Roman"/>
              </a:rPr>
              <a:t>(</a:t>
            </a:r>
            <a:r>
              <a:rPr sz="2150" i="1" spc="80" dirty="0">
                <a:latin typeface="Times New Roman"/>
                <a:cs typeface="Times New Roman"/>
              </a:rPr>
              <a:t>n</a:t>
            </a:r>
            <a:r>
              <a:rPr sz="2150" spc="35" dirty="0">
                <a:latin typeface="Times New Roman"/>
                <a:cs typeface="Times New Roman"/>
              </a:rPr>
              <a:t>)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46030" y="2613621"/>
            <a:ext cx="1323975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19405" algn="l"/>
              </a:tabLst>
            </a:pPr>
            <a:r>
              <a:rPr sz="2150" i="1" spc="50" dirty="0">
                <a:latin typeface="Times New Roman"/>
                <a:cs typeface="Times New Roman"/>
              </a:rPr>
              <a:t>n	</a:t>
            </a:r>
            <a:r>
              <a:rPr sz="2150" spc="55" dirty="0">
                <a:latin typeface="Symbol"/>
                <a:cs typeface="Symbol"/>
              </a:rPr>
              <a:t></a:t>
            </a:r>
            <a:r>
              <a:rPr sz="2150" spc="-165" dirty="0">
                <a:latin typeface="Times New Roman"/>
                <a:cs typeface="Times New Roman"/>
              </a:rPr>
              <a:t> </a:t>
            </a:r>
            <a:r>
              <a:rPr sz="2150" spc="50" dirty="0">
                <a:latin typeface="Times New Roman"/>
                <a:cs typeface="Times New Roman"/>
              </a:rPr>
              <a:t>min</a:t>
            </a:r>
            <a:r>
              <a:rPr sz="2150" spc="55" dirty="0">
                <a:latin typeface="Times New Roman"/>
                <a:cs typeface="Times New Roman"/>
              </a:rPr>
              <a:t>(</a:t>
            </a:r>
            <a:r>
              <a:rPr sz="2150" i="1" spc="80" dirty="0">
                <a:latin typeface="Times New Roman"/>
                <a:cs typeface="Times New Roman"/>
              </a:rPr>
              <a:t>n</a:t>
            </a:r>
            <a:r>
              <a:rPr sz="2150" spc="35" dirty="0">
                <a:latin typeface="Times New Roman"/>
                <a:cs typeface="Times New Roman"/>
              </a:rPr>
              <a:t>)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0090" y="2787521"/>
            <a:ext cx="266065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150" i="1" spc="45" dirty="0">
                <a:latin typeface="Times New Roman"/>
                <a:cs typeface="Times New Roman"/>
              </a:rPr>
              <a:t>s</a:t>
            </a:r>
            <a:r>
              <a:rPr sz="1875" i="1" spc="67" baseline="-24444" dirty="0">
                <a:latin typeface="Times New Roman"/>
                <a:cs typeface="Times New Roman"/>
              </a:rPr>
              <a:t>k</a:t>
            </a:r>
            <a:endParaRPr sz="1875" baseline="-24444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7994" y="2682332"/>
            <a:ext cx="2205355" cy="3568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712470" algn="l"/>
                <a:tab pos="2166620" algn="l"/>
              </a:tabLst>
            </a:pPr>
            <a:r>
              <a:rPr sz="3225" spc="82" baseline="-21963" dirty="0">
                <a:latin typeface="Symbol"/>
                <a:cs typeface="Symbol"/>
              </a:rPr>
              <a:t></a:t>
            </a:r>
            <a:r>
              <a:rPr sz="2150" u="sng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50" i="1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	</a:t>
            </a:r>
            <a:endParaRPr sz="125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pc="270" dirty="0"/>
              <a:t>CONTOH</a:t>
            </a:r>
            <a:r>
              <a:rPr spc="-85" dirty="0"/>
              <a:t> </a:t>
            </a:r>
            <a:r>
              <a:rPr spc="105" dirty="0"/>
              <a:t>HISTOGRAM</a:t>
            </a:r>
            <a:r>
              <a:rPr spc="-80" dirty="0"/>
              <a:t> </a:t>
            </a:r>
            <a:r>
              <a:rPr spc="165" dirty="0"/>
              <a:t>NORMALIZATION</a:t>
            </a:r>
            <a:r>
              <a:rPr spc="-65" dirty="0"/>
              <a:t> </a:t>
            </a:r>
            <a:r>
              <a:rPr spc="-114" dirty="0"/>
              <a:t>(3)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5914" y="5229555"/>
            <a:ext cx="2988945" cy="916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36880">
              <a:lnSpc>
                <a:spcPct val="121800"/>
              </a:lnSpc>
              <a:spcBef>
                <a:spcPts val="100"/>
              </a:spcBef>
            </a:pPr>
            <a:r>
              <a:rPr sz="2400" dirty="0">
                <a:latin typeface="Tahoma"/>
                <a:cs typeface="Tahoma"/>
              </a:rPr>
              <a:t>Output: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4x4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image </a:t>
            </a:r>
            <a:r>
              <a:rPr sz="2400" spc="-735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Gray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scale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= </a:t>
            </a:r>
            <a:r>
              <a:rPr sz="2400" spc="-15" dirty="0">
                <a:latin typeface="Tahoma"/>
                <a:cs typeface="Tahoma"/>
              </a:rPr>
              <a:t>[0,7]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27576" y="2397251"/>
            <a:ext cx="3369945" cy="3141345"/>
            <a:chOff x="4227576" y="2397251"/>
            <a:chExt cx="3369945" cy="3141345"/>
          </a:xfrm>
        </p:grpSpPr>
        <p:sp>
          <p:nvSpPr>
            <p:cNvPr id="6" name="object 6"/>
            <p:cNvSpPr/>
            <p:nvPr/>
          </p:nvSpPr>
          <p:spPr>
            <a:xfrm>
              <a:off x="4290060" y="2397251"/>
              <a:ext cx="3307079" cy="3075940"/>
            </a:xfrm>
            <a:custGeom>
              <a:avLst/>
              <a:gdLst/>
              <a:ahLst/>
              <a:cxnLst/>
              <a:rect l="l" t="t" r="r" b="b"/>
              <a:pathLst>
                <a:path w="3307079" h="3075940">
                  <a:moveTo>
                    <a:pt x="3307080" y="3037332"/>
                  </a:moveTo>
                  <a:lnTo>
                    <a:pt x="3294380" y="3030982"/>
                  </a:lnTo>
                  <a:lnTo>
                    <a:pt x="3230880" y="2999232"/>
                  </a:lnTo>
                  <a:lnTo>
                    <a:pt x="3230880" y="3030982"/>
                  </a:lnTo>
                  <a:lnTo>
                    <a:pt x="44450" y="3030982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3030982"/>
                  </a:lnTo>
                  <a:lnTo>
                    <a:pt x="16764" y="3030982"/>
                  </a:lnTo>
                  <a:lnTo>
                    <a:pt x="16764" y="3043682"/>
                  </a:lnTo>
                  <a:lnTo>
                    <a:pt x="31750" y="3043682"/>
                  </a:lnTo>
                  <a:lnTo>
                    <a:pt x="31750" y="3054108"/>
                  </a:lnTo>
                  <a:lnTo>
                    <a:pt x="44450" y="3054096"/>
                  </a:lnTo>
                  <a:lnTo>
                    <a:pt x="44450" y="3043682"/>
                  </a:lnTo>
                  <a:lnTo>
                    <a:pt x="3230880" y="3043682"/>
                  </a:lnTo>
                  <a:lnTo>
                    <a:pt x="3230880" y="3075432"/>
                  </a:lnTo>
                  <a:lnTo>
                    <a:pt x="3294380" y="3043682"/>
                  </a:lnTo>
                  <a:lnTo>
                    <a:pt x="3307080" y="30373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54296" y="5330951"/>
              <a:ext cx="1910080" cy="203200"/>
            </a:xfrm>
            <a:custGeom>
              <a:avLst/>
              <a:gdLst/>
              <a:ahLst/>
              <a:cxnLst/>
              <a:rect l="l" t="t" r="r" b="b"/>
              <a:pathLst>
                <a:path w="1910079" h="203200">
                  <a:moveTo>
                    <a:pt x="0" y="0"/>
                  </a:moveTo>
                  <a:lnTo>
                    <a:pt x="0" y="202692"/>
                  </a:lnTo>
                </a:path>
                <a:path w="1910079" h="203200">
                  <a:moveTo>
                    <a:pt x="312419" y="0"/>
                  </a:moveTo>
                  <a:lnTo>
                    <a:pt x="312419" y="202692"/>
                  </a:lnTo>
                </a:path>
                <a:path w="1910079" h="203200">
                  <a:moveTo>
                    <a:pt x="626363" y="0"/>
                  </a:moveTo>
                  <a:lnTo>
                    <a:pt x="626363" y="202692"/>
                  </a:lnTo>
                </a:path>
                <a:path w="1910079" h="203200">
                  <a:moveTo>
                    <a:pt x="955548" y="0"/>
                  </a:moveTo>
                  <a:lnTo>
                    <a:pt x="955548" y="202692"/>
                  </a:lnTo>
                </a:path>
                <a:path w="1910079" h="203200">
                  <a:moveTo>
                    <a:pt x="1266443" y="0"/>
                  </a:moveTo>
                  <a:lnTo>
                    <a:pt x="1266443" y="202692"/>
                  </a:lnTo>
                </a:path>
                <a:path w="1910079" h="203200">
                  <a:moveTo>
                    <a:pt x="1594103" y="0"/>
                  </a:moveTo>
                  <a:lnTo>
                    <a:pt x="1594103" y="202692"/>
                  </a:lnTo>
                </a:path>
                <a:path w="1910079" h="203200">
                  <a:moveTo>
                    <a:pt x="1909572" y="0"/>
                  </a:moveTo>
                  <a:lnTo>
                    <a:pt x="1909572" y="20269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27576" y="2679001"/>
              <a:ext cx="205740" cy="2295525"/>
            </a:xfrm>
            <a:custGeom>
              <a:avLst/>
              <a:gdLst/>
              <a:ahLst/>
              <a:cxnLst/>
              <a:rect l="l" t="t" r="r" b="b"/>
              <a:pathLst>
                <a:path w="205739" h="2295525">
                  <a:moveTo>
                    <a:pt x="205740" y="2286000"/>
                  </a:moveTo>
                  <a:lnTo>
                    <a:pt x="0" y="2286000"/>
                  </a:lnTo>
                  <a:lnTo>
                    <a:pt x="0" y="2295525"/>
                  </a:lnTo>
                  <a:lnTo>
                    <a:pt x="205740" y="2295525"/>
                  </a:lnTo>
                  <a:lnTo>
                    <a:pt x="205740" y="2286000"/>
                  </a:lnTo>
                  <a:close/>
                </a:path>
                <a:path w="205739" h="2295525">
                  <a:moveTo>
                    <a:pt x="205740" y="1827276"/>
                  </a:moveTo>
                  <a:lnTo>
                    <a:pt x="0" y="1827276"/>
                  </a:lnTo>
                  <a:lnTo>
                    <a:pt x="0" y="1836801"/>
                  </a:lnTo>
                  <a:lnTo>
                    <a:pt x="205740" y="1836801"/>
                  </a:lnTo>
                  <a:lnTo>
                    <a:pt x="205740" y="1827276"/>
                  </a:lnTo>
                  <a:close/>
                </a:path>
                <a:path w="205739" h="2295525">
                  <a:moveTo>
                    <a:pt x="205740" y="1357884"/>
                  </a:moveTo>
                  <a:lnTo>
                    <a:pt x="0" y="1357884"/>
                  </a:lnTo>
                  <a:lnTo>
                    <a:pt x="0" y="1367409"/>
                  </a:lnTo>
                  <a:lnTo>
                    <a:pt x="205740" y="1367409"/>
                  </a:lnTo>
                  <a:lnTo>
                    <a:pt x="205740" y="1357884"/>
                  </a:lnTo>
                  <a:close/>
                </a:path>
                <a:path w="205739" h="2295525">
                  <a:moveTo>
                    <a:pt x="205740" y="912876"/>
                  </a:moveTo>
                  <a:lnTo>
                    <a:pt x="0" y="912876"/>
                  </a:lnTo>
                  <a:lnTo>
                    <a:pt x="0" y="922401"/>
                  </a:lnTo>
                  <a:lnTo>
                    <a:pt x="205740" y="922401"/>
                  </a:lnTo>
                  <a:lnTo>
                    <a:pt x="205740" y="912876"/>
                  </a:lnTo>
                  <a:close/>
                </a:path>
                <a:path w="205739" h="2295525">
                  <a:moveTo>
                    <a:pt x="205740" y="438912"/>
                  </a:moveTo>
                  <a:lnTo>
                    <a:pt x="0" y="438912"/>
                  </a:lnTo>
                  <a:lnTo>
                    <a:pt x="0" y="448437"/>
                  </a:lnTo>
                  <a:lnTo>
                    <a:pt x="205740" y="448437"/>
                  </a:lnTo>
                  <a:lnTo>
                    <a:pt x="205740" y="438912"/>
                  </a:lnTo>
                  <a:close/>
                </a:path>
                <a:path w="205739" h="2295525">
                  <a:moveTo>
                    <a:pt x="205740" y="0"/>
                  </a:moveTo>
                  <a:lnTo>
                    <a:pt x="0" y="0"/>
                  </a:lnTo>
                  <a:lnTo>
                    <a:pt x="0" y="9525"/>
                  </a:lnTo>
                  <a:lnTo>
                    <a:pt x="205740" y="9525"/>
                  </a:lnTo>
                  <a:lnTo>
                    <a:pt x="20574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18254" y="2669285"/>
              <a:ext cx="0" cy="2767965"/>
            </a:xfrm>
            <a:custGeom>
              <a:avLst/>
              <a:gdLst/>
              <a:ahLst/>
              <a:cxnLst/>
              <a:rect l="l" t="t" r="r" b="b"/>
              <a:pathLst>
                <a:path h="2767965">
                  <a:moveTo>
                    <a:pt x="0" y="2767584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958844" y="2411831"/>
            <a:ext cx="187960" cy="2776220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2000" b="1" dirty="0">
                <a:latin typeface="Tahoma"/>
                <a:cs typeface="Tahoma"/>
              </a:rPr>
              <a:t>6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2000" b="1" dirty="0">
                <a:latin typeface="Tahoma"/>
                <a:cs typeface="Tahoma"/>
              </a:rPr>
              <a:t>5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2000" b="1" dirty="0">
                <a:latin typeface="Tahoma"/>
                <a:cs typeface="Tahoma"/>
              </a:rPr>
              <a:t>4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2000" b="1" dirty="0">
                <a:latin typeface="Tahoma"/>
                <a:cs typeface="Tahoma"/>
              </a:rPr>
              <a:t>3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sz="2000" b="1" dirty="0">
                <a:latin typeface="Tahoma"/>
                <a:cs typeface="Tahoma"/>
              </a:rPr>
              <a:t>2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sz="2000" b="1" dirty="0">
                <a:latin typeface="Tahoma"/>
                <a:cs typeface="Tahoma"/>
              </a:rPr>
              <a:t>1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33215" y="5480194"/>
            <a:ext cx="2574290" cy="937894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R="45720" algn="r">
              <a:lnSpc>
                <a:spcPct val="100000"/>
              </a:lnSpc>
              <a:spcBef>
                <a:spcPts val="965"/>
              </a:spcBef>
              <a:tabLst>
                <a:tab pos="333375" algn="l"/>
                <a:tab pos="669290" algn="l"/>
                <a:tab pos="1005205" algn="l"/>
                <a:tab pos="1339215" algn="l"/>
                <a:tab pos="1675130" algn="l"/>
                <a:tab pos="2011045" algn="l"/>
                <a:tab pos="2345055" algn="l"/>
              </a:tabLst>
            </a:pPr>
            <a:r>
              <a:rPr sz="2000" b="1" dirty="0">
                <a:latin typeface="Tahoma"/>
                <a:cs typeface="Tahoma"/>
              </a:rPr>
              <a:t>0	1	2	3	4	5	6	7</a:t>
            </a:r>
            <a:endParaRPr sz="200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1035"/>
              </a:spcBef>
            </a:pPr>
            <a:r>
              <a:rPr sz="2400" spc="-5" dirty="0">
                <a:latin typeface="Tahoma"/>
                <a:cs typeface="Tahoma"/>
              </a:rPr>
              <a:t>histogram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70526" y="3144773"/>
            <a:ext cx="0" cy="2307590"/>
          </a:xfrm>
          <a:custGeom>
            <a:avLst/>
            <a:gdLst/>
            <a:ahLst/>
            <a:cxnLst/>
            <a:rect l="l" t="t" r="r" b="b"/>
            <a:pathLst>
              <a:path h="2307590">
                <a:moveTo>
                  <a:pt x="0" y="2307336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00398" y="2089530"/>
            <a:ext cx="1687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ahoma"/>
                <a:cs typeface="Tahoma"/>
              </a:rPr>
              <a:t>No.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of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pixels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91706" y="5008245"/>
            <a:ext cx="1348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Tahoma"/>
                <a:cs typeface="Tahoma"/>
              </a:rPr>
              <a:t>Gray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level</a:t>
            </a:r>
            <a:endParaRPr sz="2400">
              <a:latin typeface="Tahoma"/>
              <a:cs typeface="Tahoma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052512" y="2576512"/>
          <a:ext cx="2024380" cy="2101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225"/>
                <a:gridCol w="482600"/>
                <a:gridCol w="485775"/>
                <a:gridCol w="482600"/>
              </a:tblGrid>
              <a:tr h="518160"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0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0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0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7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0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0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240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6528054" y="3252978"/>
            <a:ext cx="711835" cy="2082164"/>
          </a:xfrm>
          <a:custGeom>
            <a:avLst/>
            <a:gdLst/>
            <a:ahLst/>
            <a:cxnLst/>
            <a:rect l="l" t="t" r="r" b="b"/>
            <a:pathLst>
              <a:path w="711834" h="2082164">
                <a:moveTo>
                  <a:pt x="0" y="2057400"/>
                </a:moveTo>
                <a:lnTo>
                  <a:pt x="0" y="0"/>
                </a:lnTo>
              </a:path>
              <a:path w="711834" h="2082164">
                <a:moveTo>
                  <a:pt x="711707" y="2081784"/>
                </a:moveTo>
                <a:lnTo>
                  <a:pt x="711707" y="1548384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pc="105" dirty="0"/>
              <a:t>HISTOGRAM</a:t>
            </a:r>
            <a:r>
              <a:rPr spc="-80" dirty="0"/>
              <a:t> </a:t>
            </a:r>
            <a:r>
              <a:rPr spc="120" dirty="0"/>
              <a:t>EQUALIZATION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8048" y="2073402"/>
            <a:ext cx="7400925" cy="63246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18770" marR="5080" indent="-306705">
              <a:lnSpc>
                <a:spcPts val="1300"/>
              </a:lnSpc>
              <a:spcBef>
                <a:spcPts val="26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200" spc="-40" dirty="0">
                <a:solidFill>
                  <a:srgbClr val="3C3C3C"/>
                </a:solidFill>
                <a:latin typeface="Trebuchet MS"/>
                <a:cs typeface="Trebuchet MS"/>
              </a:rPr>
              <a:t>Histogram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equalization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digunakan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5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2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memetakan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5" dirty="0">
                <a:solidFill>
                  <a:srgbClr val="3C3C3C"/>
                </a:solidFill>
                <a:latin typeface="Trebuchet MS"/>
                <a:cs typeface="Trebuchet MS"/>
              </a:rPr>
              <a:t>kembali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5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65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5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membuat</a:t>
            </a:r>
            <a:r>
              <a:rPr sz="12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60" dirty="0">
                <a:solidFill>
                  <a:srgbClr val="3C3C3C"/>
                </a:solidFill>
                <a:latin typeface="Trebuchet MS"/>
                <a:cs typeface="Trebuchet MS"/>
              </a:rPr>
              <a:t>perkiraan</a:t>
            </a:r>
            <a:r>
              <a:rPr sz="12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linear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akumulasi </a:t>
            </a:r>
            <a:r>
              <a:rPr sz="1200" spc="-3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70" dirty="0">
                <a:solidFill>
                  <a:srgbClr val="3C3C3C"/>
                </a:solidFill>
                <a:latin typeface="Trebuchet MS"/>
                <a:cs typeface="Trebuchet MS"/>
              </a:rPr>
              <a:t>histogram.</a:t>
            </a:r>
            <a:endParaRPr sz="12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57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200" spc="-12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200" spc="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200" spc="-95" dirty="0">
                <a:solidFill>
                  <a:srgbClr val="3C3C3C"/>
                </a:solidFill>
                <a:latin typeface="Trebuchet MS"/>
                <a:cs typeface="Trebuchet MS"/>
              </a:rPr>
              <a:t>ans</a:t>
            </a:r>
            <a:r>
              <a:rPr sz="1200" spc="-85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200" spc="-45" dirty="0">
                <a:solidFill>
                  <a:srgbClr val="3C3C3C"/>
                </a:solidFill>
                <a:latin typeface="Trebuchet MS"/>
                <a:cs typeface="Trebuchet MS"/>
              </a:rPr>
              <a:t>orma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95" dirty="0">
                <a:solidFill>
                  <a:srgbClr val="3C3C3C"/>
                </a:solidFill>
                <a:latin typeface="Trebuchet MS"/>
                <a:cs typeface="Trebuchet MS"/>
              </a:rPr>
              <a:t>ya</a:t>
            </a: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ng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dig</a:t>
            </a:r>
            <a:r>
              <a:rPr sz="1200" spc="-65" dirty="0">
                <a:solidFill>
                  <a:srgbClr val="3C3C3C"/>
                </a:solidFill>
                <a:latin typeface="Trebuchet MS"/>
                <a:cs typeface="Trebuchet MS"/>
              </a:rPr>
              <a:t>unak</a:t>
            </a:r>
            <a:r>
              <a:rPr sz="1200" spc="-9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200" spc="-8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200" spc="-18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8048" y="4494022"/>
            <a:ext cx="7750809" cy="162052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318770">
              <a:lnSpc>
                <a:spcPct val="100000"/>
              </a:lnSpc>
              <a:spcBef>
                <a:spcPts val="700"/>
              </a:spcBef>
            </a:pPr>
            <a:r>
              <a:rPr sz="1200" spc="-5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2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200" spc="15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200" spc="-105" dirty="0">
                <a:solidFill>
                  <a:srgbClr val="3C3C3C"/>
                </a:solidFill>
                <a:latin typeface="Trebuchet MS"/>
                <a:cs typeface="Trebuchet MS"/>
              </a:rPr>
              <a:t>0,1,2,</a:t>
            </a:r>
            <a:r>
              <a:rPr sz="1200" spc="40" dirty="0">
                <a:solidFill>
                  <a:srgbClr val="3C3C3C"/>
                </a:solidFill>
                <a:latin typeface="Trebuchet MS"/>
                <a:cs typeface="Trebuchet MS"/>
              </a:rPr>
              <a:t>…,L</a:t>
            </a:r>
            <a:r>
              <a:rPr sz="1200" spc="-60" dirty="0">
                <a:solidFill>
                  <a:srgbClr val="3C3C3C"/>
                </a:solidFill>
                <a:latin typeface="Trebuchet MS"/>
                <a:cs typeface="Trebuchet MS"/>
              </a:rPr>
              <a:t>-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endParaRPr sz="1200">
              <a:latin typeface="Trebuchet MS"/>
              <a:cs typeface="Trebuchet MS"/>
            </a:endParaRPr>
          </a:p>
          <a:p>
            <a:pPr marL="361315">
              <a:lnSpc>
                <a:spcPct val="100000"/>
              </a:lnSpc>
              <a:spcBef>
                <a:spcPts val="600"/>
              </a:spcBef>
            </a:pPr>
            <a:r>
              <a:rPr sz="1200" spc="-65" dirty="0">
                <a:solidFill>
                  <a:srgbClr val="3C3C3C"/>
                </a:solidFill>
                <a:latin typeface="Trebuchet MS"/>
                <a:cs typeface="Trebuchet MS"/>
              </a:rPr>
              <a:t>disebut</a:t>
            </a:r>
            <a:r>
              <a:rPr sz="1200" spc="-1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65" dirty="0">
                <a:solidFill>
                  <a:srgbClr val="3C3C3C"/>
                </a:solidFill>
                <a:latin typeface="Trebuchet MS"/>
                <a:cs typeface="Trebuchet MS"/>
              </a:rPr>
              <a:t>“histogram</a:t>
            </a:r>
            <a:r>
              <a:rPr sz="12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equalization”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95" dirty="0">
                <a:solidFill>
                  <a:srgbClr val="3C3C3C"/>
                </a:solidFill>
                <a:latin typeface="Trebuchet MS"/>
                <a:cs typeface="Trebuchet MS"/>
              </a:rPr>
              <a:t>atau</a:t>
            </a:r>
            <a:r>
              <a:rPr sz="1200" spc="-1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65" dirty="0">
                <a:solidFill>
                  <a:srgbClr val="3C3C3C"/>
                </a:solidFill>
                <a:latin typeface="Trebuchet MS"/>
                <a:cs typeface="Trebuchet MS"/>
              </a:rPr>
              <a:t>“histogram</a:t>
            </a:r>
            <a:r>
              <a:rPr sz="12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linearization”.</a:t>
            </a:r>
            <a:endParaRPr sz="12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74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Fun</a:t>
            </a:r>
            <a:r>
              <a:rPr sz="1200" spc="-65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2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95" dirty="0">
                <a:solidFill>
                  <a:srgbClr val="3C3C3C"/>
                </a:solidFill>
                <a:latin typeface="Trebuchet MS"/>
                <a:cs typeface="Trebuchet MS"/>
              </a:rPr>
              <a:t>ya</a:t>
            </a: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ng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80" dirty="0">
                <a:solidFill>
                  <a:srgbClr val="3C3C3C"/>
                </a:solidFill>
                <a:latin typeface="Trebuchet MS"/>
                <a:cs typeface="Trebuchet MS"/>
              </a:rPr>
              <a:t>dig</a:t>
            </a:r>
            <a:r>
              <a:rPr sz="1200" spc="-65" dirty="0">
                <a:solidFill>
                  <a:srgbClr val="3C3C3C"/>
                </a:solidFill>
                <a:latin typeface="Trebuchet MS"/>
                <a:cs typeface="Trebuchet MS"/>
              </a:rPr>
              <a:t>unak</a:t>
            </a:r>
            <a:r>
              <a:rPr sz="1200" spc="-90" dirty="0">
                <a:solidFill>
                  <a:srgbClr val="3C3C3C"/>
                </a:solidFill>
                <a:latin typeface="Trebuchet MS"/>
                <a:cs typeface="Trebuchet MS"/>
              </a:rPr>
              <a:t>an</a:t>
            </a:r>
            <a:r>
              <a:rPr sz="12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180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endParaRPr sz="12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75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200" spc="-6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2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70" dirty="0">
                <a:solidFill>
                  <a:srgbClr val="3C3C3C"/>
                </a:solidFill>
                <a:latin typeface="Trebuchet MS"/>
                <a:cs typeface="Trebuchet MS"/>
              </a:rPr>
              <a:t>=</a:t>
            </a:r>
            <a:r>
              <a:rPr sz="12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55" dirty="0">
                <a:solidFill>
                  <a:srgbClr val="3C3C3C"/>
                </a:solidFill>
                <a:latin typeface="Trebuchet MS"/>
                <a:cs typeface="Trebuchet MS"/>
              </a:rPr>
              <a:t>hi</a:t>
            </a:r>
            <a:r>
              <a:rPr sz="1200" spc="-60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200" spc="-75" dirty="0">
                <a:solidFill>
                  <a:srgbClr val="3C3C3C"/>
                </a:solidFill>
                <a:latin typeface="Trebuchet MS"/>
                <a:cs typeface="Trebuchet MS"/>
              </a:rPr>
              <a:t>te</a:t>
            </a:r>
            <a:r>
              <a:rPr sz="1200" spc="-90" dirty="0">
                <a:solidFill>
                  <a:srgbClr val="3C3C3C"/>
                </a:solidFill>
                <a:latin typeface="Trebuchet MS"/>
                <a:cs typeface="Trebuchet MS"/>
              </a:rPr>
              <a:t>q</a:t>
            </a:r>
            <a:r>
              <a:rPr sz="1200" spc="-130" dirty="0">
                <a:solidFill>
                  <a:srgbClr val="3C3C3C"/>
                </a:solidFill>
                <a:latin typeface="Trebuchet MS"/>
                <a:cs typeface="Trebuchet MS"/>
              </a:rPr>
              <a:t>(f</a:t>
            </a:r>
            <a:r>
              <a:rPr sz="1200" spc="-125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200" spc="-1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200" spc="-65" dirty="0">
                <a:solidFill>
                  <a:srgbClr val="3C3C3C"/>
                </a:solidFill>
                <a:latin typeface="Trebuchet MS"/>
                <a:cs typeface="Trebuchet MS"/>
              </a:rPr>
              <a:t>b)</a:t>
            </a:r>
            <a:endParaRPr sz="12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735"/>
              </a:spcBef>
              <a:buClr>
                <a:srgbClr val="903062"/>
              </a:buClr>
              <a:buSzPct val="90909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100" spc="-5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50" dirty="0">
                <a:solidFill>
                  <a:srgbClr val="3C3C3C"/>
                </a:solidFill>
                <a:latin typeface="Trebuchet MS"/>
                <a:cs typeface="Trebuchet MS"/>
              </a:rPr>
              <a:t>me</a:t>
            </a:r>
            <a:r>
              <a:rPr sz="1100" spc="-4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100" spc="-75" dirty="0">
                <a:solidFill>
                  <a:srgbClr val="3C3C3C"/>
                </a:solidFill>
                <a:latin typeface="Trebuchet MS"/>
                <a:cs typeface="Trebuchet MS"/>
              </a:rPr>
              <a:t>upa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100" spc="-7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100" spc="-5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100" spc="-60" dirty="0">
                <a:solidFill>
                  <a:srgbClr val="3C3C3C"/>
                </a:solidFill>
                <a:latin typeface="Trebuchet MS"/>
                <a:cs typeface="Trebuchet MS"/>
              </a:rPr>
              <a:t>itr</a:t>
            </a: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100" spc="-8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100" spc="-8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3C3C3C"/>
                </a:solidFill>
                <a:latin typeface="Trebuchet MS"/>
                <a:cs typeface="Trebuchet MS"/>
              </a:rPr>
              <a:t>equa</a:t>
            </a:r>
            <a:r>
              <a:rPr sz="1100" spc="-85" dirty="0">
                <a:solidFill>
                  <a:srgbClr val="3C3C3C"/>
                </a:solidFill>
                <a:latin typeface="Trebuchet MS"/>
                <a:cs typeface="Trebuchet MS"/>
              </a:rPr>
              <a:t>li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100" spc="-114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100" spc="-165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endParaRPr sz="11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730"/>
              </a:spcBef>
              <a:buClr>
                <a:srgbClr val="903062"/>
              </a:buClr>
              <a:buSzPct val="90909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100" spc="-135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merupakan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75" dirty="0">
                <a:solidFill>
                  <a:srgbClr val="3C3C3C"/>
                </a:solidFill>
                <a:latin typeface="Trebuchet MS"/>
                <a:cs typeface="Trebuchet MS"/>
              </a:rPr>
              <a:t>variabel</a:t>
            </a:r>
            <a:r>
              <a:rPr sz="1100" spc="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1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1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1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9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1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rgbClr val="3C3C3C"/>
                </a:solidFill>
                <a:latin typeface="Trebuchet MS"/>
                <a:cs typeface="Trebuchet MS"/>
              </a:rPr>
              <a:t>jumlah</a:t>
            </a:r>
            <a:r>
              <a:rPr sz="11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55" dirty="0">
                <a:solidFill>
                  <a:srgbClr val="3C3C3C"/>
                </a:solidFill>
                <a:latin typeface="Trebuchet MS"/>
                <a:cs typeface="Trebuchet MS"/>
              </a:rPr>
              <a:t>bins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1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70" dirty="0">
                <a:solidFill>
                  <a:srgbClr val="3C3C3C"/>
                </a:solidFill>
                <a:latin typeface="Trebuchet MS"/>
                <a:cs typeface="Trebuchet MS"/>
              </a:rPr>
              <a:t>digunakan</a:t>
            </a:r>
            <a:r>
              <a:rPr sz="11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0" dirty="0">
                <a:solidFill>
                  <a:srgbClr val="3C3C3C"/>
                </a:solidFill>
                <a:latin typeface="Trebuchet MS"/>
                <a:cs typeface="Trebuchet MS"/>
              </a:rPr>
              <a:t>membentuk</a:t>
            </a:r>
            <a:r>
              <a:rPr sz="11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histogram.</a:t>
            </a:r>
            <a:r>
              <a:rPr sz="1100" spc="-1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8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rgbClr val="3C3C3C"/>
                </a:solidFill>
                <a:latin typeface="Trebuchet MS"/>
                <a:cs typeface="Trebuchet MS"/>
              </a:rPr>
              <a:t>default,</a:t>
            </a:r>
            <a:r>
              <a:rPr sz="11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15" dirty="0">
                <a:solidFill>
                  <a:srgbClr val="3C3C3C"/>
                </a:solidFill>
                <a:latin typeface="Trebuchet MS"/>
                <a:cs typeface="Trebuchet MS"/>
              </a:rPr>
              <a:t>b=64</a:t>
            </a:r>
            <a:r>
              <a:rPr sz="11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85" dirty="0">
                <a:solidFill>
                  <a:srgbClr val="3C3C3C"/>
                </a:solidFill>
                <a:latin typeface="Trebuchet MS"/>
                <a:cs typeface="Trebuchet MS"/>
              </a:rPr>
              <a:t>pada</a:t>
            </a:r>
            <a:r>
              <a:rPr sz="11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65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67460" y="6071717"/>
            <a:ext cx="3124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solidFill>
                  <a:srgbClr val="3C3C3C"/>
                </a:solidFill>
                <a:latin typeface="Trebuchet MS"/>
                <a:cs typeface="Trebuchet MS"/>
              </a:rPr>
              <a:t>6</a:t>
            </a:r>
            <a:r>
              <a:rPr sz="11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100" spc="-95" dirty="0">
                <a:solidFill>
                  <a:srgbClr val="3C3C3C"/>
                </a:solidFill>
                <a:latin typeface="Trebuchet MS"/>
                <a:cs typeface="Trebuchet MS"/>
              </a:rPr>
              <a:t>bit.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21671" y="2781489"/>
            <a:ext cx="1555115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402590" algn="l"/>
              </a:tabLst>
            </a:pPr>
            <a:r>
              <a:rPr sz="2050" i="1" spc="200" dirty="0">
                <a:latin typeface="Times New Roman"/>
                <a:cs typeface="Times New Roman"/>
              </a:rPr>
              <a:t>s</a:t>
            </a:r>
            <a:r>
              <a:rPr sz="2400" i="1" spc="209" baseline="-17361" dirty="0">
                <a:latin typeface="Times New Roman"/>
                <a:cs typeface="Times New Roman"/>
              </a:rPr>
              <a:t>k</a:t>
            </a:r>
            <a:r>
              <a:rPr sz="2400" i="1" baseline="-17361" dirty="0">
                <a:latin typeface="Times New Roman"/>
                <a:cs typeface="Times New Roman"/>
              </a:rPr>
              <a:t>	</a:t>
            </a:r>
            <a:r>
              <a:rPr sz="2050" spc="190" dirty="0">
                <a:latin typeface="Symbol"/>
                <a:cs typeface="Symbol"/>
              </a:rPr>
              <a:t></a:t>
            </a:r>
            <a:r>
              <a:rPr sz="2050" spc="-70" dirty="0">
                <a:latin typeface="Times New Roman"/>
                <a:cs typeface="Times New Roman"/>
              </a:rPr>
              <a:t> </a:t>
            </a:r>
            <a:r>
              <a:rPr sz="2050" i="1" spc="190" dirty="0">
                <a:latin typeface="Times New Roman"/>
                <a:cs typeface="Times New Roman"/>
              </a:rPr>
              <a:t>T</a:t>
            </a:r>
            <a:r>
              <a:rPr sz="2050" i="1" spc="-215" dirty="0">
                <a:latin typeface="Times New Roman"/>
                <a:cs typeface="Times New Roman"/>
              </a:rPr>
              <a:t> </a:t>
            </a:r>
            <a:r>
              <a:rPr sz="2750" spc="-190" dirty="0">
                <a:latin typeface="Symbol"/>
                <a:cs typeface="Symbol"/>
              </a:rPr>
              <a:t></a:t>
            </a:r>
            <a:r>
              <a:rPr sz="2050" i="1" spc="-25" dirty="0">
                <a:latin typeface="Times New Roman"/>
                <a:cs typeface="Times New Roman"/>
              </a:rPr>
              <a:t>r</a:t>
            </a:r>
            <a:r>
              <a:rPr sz="2400" i="1" spc="209" baseline="-17361" dirty="0">
                <a:latin typeface="Times New Roman"/>
                <a:cs typeface="Times New Roman"/>
              </a:rPr>
              <a:t>k</a:t>
            </a:r>
            <a:r>
              <a:rPr sz="2400" i="1" spc="187" baseline="-17361" dirty="0">
                <a:latin typeface="Times New Roman"/>
                <a:cs typeface="Times New Roman"/>
              </a:rPr>
              <a:t> </a:t>
            </a:r>
            <a:r>
              <a:rPr sz="2750" spc="-130" dirty="0">
                <a:latin typeface="Symbol"/>
                <a:cs typeface="Symbol"/>
              </a:rPr>
              <a:t></a:t>
            </a:r>
            <a:r>
              <a:rPr sz="2750" spc="-305" dirty="0">
                <a:latin typeface="Times New Roman"/>
                <a:cs typeface="Times New Roman"/>
              </a:rPr>
              <a:t> </a:t>
            </a:r>
            <a:r>
              <a:rPr sz="2050" spc="190" dirty="0">
                <a:latin typeface="Symbol"/>
                <a:cs typeface="Symbol"/>
              </a:rPr>
              <a:t>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35036" y="2990945"/>
            <a:ext cx="462915" cy="275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81635" algn="l"/>
              </a:tabLst>
            </a:pPr>
            <a:r>
              <a:rPr sz="1600" i="1" spc="120" dirty="0">
                <a:latin typeface="Times New Roman"/>
                <a:cs typeface="Times New Roman"/>
              </a:rPr>
              <a:t>r	</a:t>
            </a:r>
            <a:r>
              <a:rPr sz="1600" i="1" spc="85" dirty="0">
                <a:latin typeface="Times New Roman"/>
                <a:cs typeface="Times New Roman"/>
              </a:rPr>
              <a:t>j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74891" y="2689625"/>
            <a:ext cx="781050" cy="559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1310" algn="l"/>
                <a:tab pos="668020" algn="l"/>
              </a:tabLst>
            </a:pPr>
            <a:r>
              <a:rPr sz="2050" i="1" spc="170" dirty="0">
                <a:latin typeface="Times New Roman"/>
                <a:cs typeface="Times New Roman"/>
              </a:rPr>
              <a:t>p	</a:t>
            </a:r>
            <a:r>
              <a:rPr sz="3500" spc="-565" dirty="0">
                <a:latin typeface="Symbol"/>
                <a:cs typeface="Symbol"/>
              </a:rPr>
              <a:t></a:t>
            </a:r>
            <a:r>
              <a:rPr sz="2050" i="1" spc="135" dirty="0">
                <a:latin typeface="Times New Roman"/>
                <a:cs typeface="Times New Roman"/>
              </a:rPr>
              <a:t>r</a:t>
            </a:r>
            <a:r>
              <a:rPr sz="2050" i="1" dirty="0">
                <a:latin typeface="Times New Roman"/>
                <a:cs typeface="Times New Roman"/>
              </a:rPr>
              <a:t>	</a:t>
            </a:r>
            <a:r>
              <a:rPr sz="3500" spc="-380" dirty="0">
                <a:latin typeface="Symbol"/>
                <a:cs typeface="Symbol"/>
              </a:rPr>
              <a:t></a:t>
            </a:r>
            <a:endParaRPr sz="35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47545" y="2702753"/>
            <a:ext cx="374650" cy="7493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99695">
              <a:lnSpc>
                <a:spcPts val="1689"/>
              </a:lnSpc>
              <a:spcBef>
                <a:spcPts val="135"/>
              </a:spcBef>
            </a:pPr>
            <a:r>
              <a:rPr sz="1600" i="1" spc="140" dirty="0">
                <a:latin typeface="Times New Roman"/>
                <a:cs typeface="Times New Roman"/>
              </a:rPr>
              <a:t>k</a:t>
            </a:r>
            <a:endParaRPr sz="1600">
              <a:latin typeface="Times New Roman"/>
              <a:cs typeface="Times New Roman"/>
            </a:endParaRPr>
          </a:p>
          <a:p>
            <a:pPr marL="53975">
              <a:lnSpc>
                <a:spcPts val="2135"/>
              </a:lnSpc>
            </a:pPr>
            <a:r>
              <a:rPr sz="2050" spc="245" dirty="0">
                <a:latin typeface="Symbol"/>
                <a:cs typeface="Symbol"/>
              </a:rPr>
              <a:t></a:t>
            </a:r>
            <a:endParaRPr sz="2050">
              <a:latin typeface="Symbol"/>
              <a:cs typeface="Symbol"/>
            </a:endParaRPr>
          </a:p>
          <a:p>
            <a:pPr marL="12700">
              <a:lnSpc>
                <a:spcPts val="1825"/>
              </a:lnSpc>
            </a:pPr>
            <a:r>
              <a:rPr sz="1600" i="1" spc="235" dirty="0">
                <a:latin typeface="Times New Roman"/>
                <a:cs typeface="Times New Roman"/>
              </a:rPr>
              <a:t>j</a:t>
            </a:r>
            <a:r>
              <a:rPr sz="1600" spc="220" dirty="0">
                <a:latin typeface="Symbol"/>
                <a:cs typeface="Symbol"/>
              </a:rPr>
              <a:t></a:t>
            </a:r>
            <a:r>
              <a:rPr sz="1600" spc="155" dirty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42955" y="3935806"/>
            <a:ext cx="384175" cy="0"/>
          </a:xfrm>
          <a:custGeom>
            <a:avLst/>
            <a:gdLst/>
            <a:ahLst/>
            <a:cxnLst/>
            <a:rect l="l" t="t" r="r" b="b"/>
            <a:pathLst>
              <a:path w="384175">
                <a:moveTo>
                  <a:pt x="0" y="0"/>
                </a:moveTo>
                <a:lnTo>
                  <a:pt x="383681" y="0"/>
                </a:lnTo>
              </a:path>
            </a:pathLst>
          </a:custGeom>
          <a:ln w="114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09154" y="3599362"/>
            <a:ext cx="398780" cy="6642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5410">
              <a:lnSpc>
                <a:spcPts val="1535"/>
              </a:lnSpc>
              <a:spcBef>
                <a:spcPts val="95"/>
              </a:spcBef>
            </a:pPr>
            <a:r>
              <a:rPr sz="1450" i="1" spc="265" dirty="0">
                <a:latin typeface="Times New Roman"/>
                <a:cs typeface="Times New Roman"/>
              </a:rPr>
              <a:t>k</a:t>
            </a:r>
            <a:endParaRPr sz="1450">
              <a:latin typeface="Times New Roman"/>
              <a:cs typeface="Times New Roman"/>
            </a:endParaRPr>
          </a:p>
          <a:p>
            <a:pPr marL="57150">
              <a:lnSpc>
                <a:spcPts val="1855"/>
              </a:lnSpc>
            </a:pPr>
            <a:r>
              <a:rPr sz="1800" spc="540" dirty="0">
                <a:latin typeface="Symbol"/>
                <a:cs typeface="Symbol"/>
              </a:rPr>
              <a:t></a:t>
            </a:r>
            <a:endParaRPr sz="1800">
              <a:latin typeface="Symbol"/>
              <a:cs typeface="Symbol"/>
            </a:endParaRPr>
          </a:p>
          <a:p>
            <a:pPr marL="12700">
              <a:lnSpc>
                <a:spcPts val="1639"/>
              </a:lnSpc>
            </a:pPr>
            <a:r>
              <a:rPr sz="1450" i="1" spc="165" dirty="0">
                <a:latin typeface="Times New Roman"/>
                <a:cs typeface="Times New Roman"/>
              </a:rPr>
              <a:t>j</a:t>
            </a:r>
            <a:r>
              <a:rPr sz="1450" i="1" spc="-200" dirty="0">
                <a:latin typeface="Times New Roman"/>
                <a:cs typeface="Times New Roman"/>
              </a:rPr>
              <a:t> </a:t>
            </a:r>
            <a:r>
              <a:rPr sz="1450" spc="375" dirty="0">
                <a:latin typeface="Symbol"/>
                <a:cs typeface="Symbol"/>
              </a:rPr>
              <a:t></a:t>
            </a:r>
            <a:r>
              <a:rPr sz="1450" spc="300" dirty="0">
                <a:latin typeface="Times New Roman"/>
                <a:cs typeface="Times New Roman"/>
              </a:rPr>
              <a:t>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23772" y="3750644"/>
            <a:ext cx="170624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440055" algn="l"/>
              </a:tabLst>
            </a:pPr>
            <a:r>
              <a:rPr sz="1800" i="1" spc="365" dirty="0">
                <a:latin typeface="Times New Roman"/>
                <a:cs typeface="Times New Roman"/>
              </a:rPr>
              <a:t>s</a:t>
            </a:r>
            <a:r>
              <a:rPr sz="2175" i="1" spc="397" baseline="-17241" dirty="0">
                <a:latin typeface="Times New Roman"/>
                <a:cs typeface="Times New Roman"/>
              </a:rPr>
              <a:t>k</a:t>
            </a:r>
            <a:r>
              <a:rPr sz="2175" i="1" baseline="-17241" dirty="0">
                <a:latin typeface="Times New Roman"/>
                <a:cs typeface="Times New Roman"/>
              </a:rPr>
              <a:t>	</a:t>
            </a:r>
            <a:r>
              <a:rPr sz="1800" spc="415" dirty="0">
                <a:latin typeface="Symbol"/>
                <a:cs typeface="Symbol"/>
              </a:rPr>
              <a:t>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i="1" spc="420" dirty="0">
                <a:latin typeface="Times New Roman"/>
                <a:cs typeface="Times New Roman"/>
              </a:rPr>
              <a:t>T</a:t>
            </a:r>
            <a:r>
              <a:rPr sz="1800" i="1" spc="-125" dirty="0">
                <a:latin typeface="Times New Roman"/>
                <a:cs typeface="Times New Roman"/>
              </a:rPr>
              <a:t> </a:t>
            </a:r>
            <a:r>
              <a:rPr sz="1800" spc="310" dirty="0">
                <a:latin typeface="Times New Roman"/>
                <a:cs typeface="Times New Roman"/>
              </a:rPr>
              <a:t>(</a:t>
            </a:r>
            <a:r>
              <a:rPr sz="1800" i="1" spc="125" dirty="0">
                <a:latin typeface="Times New Roman"/>
                <a:cs typeface="Times New Roman"/>
              </a:rPr>
              <a:t>r</a:t>
            </a:r>
            <a:r>
              <a:rPr sz="2175" i="1" spc="397" baseline="-17241" dirty="0">
                <a:latin typeface="Times New Roman"/>
                <a:cs typeface="Times New Roman"/>
              </a:rPr>
              <a:t>k</a:t>
            </a:r>
            <a:r>
              <a:rPr sz="2175" i="1" spc="179" baseline="-17241" dirty="0">
                <a:latin typeface="Times New Roman"/>
                <a:cs typeface="Times New Roman"/>
              </a:rPr>
              <a:t> </a:t>
            </a:r>
            <a:r>
              <a:rPr sz="1800" spc="250" dirty="0">
                <a:latin typeface="Times New Roman"/>
                <a:cs typeface="Times New Roman"/>
              </a:rPr>
              <a:t>)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spc="415" dirty="0">
                <a:latin typeface="Symbol"/>
                <a:cs typeface="Symbol"/>
              </a:rPr>
              <a:t>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32198" y="3562015"/>
            <a:ext cx="36322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i="1" spc="380" dirty="0">
                <a:latin typeface="Times New Roman"/>
                <a:cs typeface="Times New Roman"/>
              </a:rPr>
              <a:t>n</a:t>
            </a:r>
            <a:r>
              <a:rPr sz="1800" i="1" spc="-105" dirty="0">
                <a:latin typeface="Times New Roman"/>
                <a:cs typeface="Times New Roman"/>
              </a:rPr>
              <a:t> </a:t>
            </a:r>
            <a:r>
              <a:rPr sz="2175" i="1" spc="247" baseline="-17241" dirty="0">
                <a:latin typeface="Times New Roman"/>
                <a:cs typeface="Times New Roman"/>
              </a:rPr>
              <a:t>j</a:t>
            </a:r>
            <a:endParaRPr sz="2175" baseline="-17241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43634" y="3930718"/>
            <a:ext cx="18859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i="1" spc="380" dirty="0">
                <a:latin typeface="Times New Roman"/>
                <a:cs typeface="Times New Roman"/>
              </a:rPr>
              <a:t>n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pc="270" dirty="0"/>
              <a:t>CONTOH</a:t>
            </a:r>
            <a:r>
              <a:rPr spc="-75" dirty="0"/>
              <a:t> </a:t>
            </a:r>
            <a:r>
              <a:rPr spc="105" dirty="0"/>
              <a:t>HISTOGRAM</a:t>
            </a:r>
            <a:r>
              <a:rPr spc="-70" dirty="0"/>
              <a:t> </a:t>
            </a:r>
            <a:r>
              <a:rPr spc="120" dirty="0"/>
              <a:t>EQUALIZATION</a:t>
            </a:r>
            <a:r>
              <a:rPr spc="-60" dirty="0"/>
              <a:t> </a:t>
            </a:r>
            <a:r>
              <a:rPr spc="-114" dirty="0"/>
              <a:t>(1)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5914" y="5174741"/>
            <a:ext cx="2824480" cy="948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76884">
              <a:lnSpc>
                <a:spcPct val="126099"/>
              </a:lnSpc>
              <a:spcBef>
                <a:spcPts val="100"/>
              </a:spcBef>
            </a:pPr>
            <a:r>
              <a:rPr sz="2400" spc="-5" dirty="0">
                <a:latin typeface="Tahoma"/>
                <a:cs typeface="Tahoma"/>
              </a:rPr>
              <a:t>Input: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4x4</a:t>
            </a:r>
            <a:r>
              <a:rPr sz="2400" spc="-2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image </a:t>
            </a:r>
            <a:r>
              <a:rPr sz="2400" spc="-735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Gray </a:t>
            </a:r>
            <a:r>
              <a:rPr sz="2400" spc="-5" dirty="0">
                <a:latin typeface="Tahoma"/>
                <a:cs typeface="Tahoma"/>
              </a:rPr>
              <a:t>scale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=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[0,7]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558093" y="2255520"/>
            <a:ext cx="3681095" cy="3252470"/>
            <a:chOff x="4558093" y="2255520"/>
            <a:chExt cx="3681095" cy="3252470"/>
          </a:xfrm>
        </p:grpSpPr>
        <p:sp>
          <p:nvSpPr>
            <p:cNvPr id="6" name="object 6"/>
            <p:cNvSpPr/>
            <p:nvPr/>
          </p:nvSpPr>
          <p:spPr>
            <a:xfrm>
              <a:off x="4632960" y="2255519"/>
              <a:ext cx="3606165" cy="3183890"/>
            </a:xfrm>
            <a:custGeom>
              <a:avLst/>
              <a:gdLst/>
              <a:ahLst/>
              <a:cxnLst/>
              <a:rect l="l" t="t" r="r" b="b"/>
              <a:pathLst>
                <a:path w="3606165" h="3183890">
                  <a:moveTo>
                    <a:pt x="3605784" y="3145536"/>
                  </a:moveTo>
                  <a:lnTo>
                    <a:pt x="3593084" y="3139186"/>
                  </a:lnTo>
                  <a:lnTo>
                    <a:pt x="3529584" y="3107436"/>
                  </a:lnTo>
                  <a:lnTo>
                    <a:pt x="3529584" y="3139186"/>
                  </a:lnTo>
                  <a:lnTo>
                    <a:pt x="44450" y="3139186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3139186"/>
                  </a:lnTo>
                  <a:lnTo>
                    <a:pt x="15240" y="3139186"/>
                  </a:lnTo>
                  <a:lnTo>
                    <a:pt x="15240" y="3151886"/>
                  </a:lnTo>
                  <a:lnTo>
                    <a:pt x="31750" y="3151886"/>
                  </a:lnTo>
                  <a:lnTo>
                    <a:pt x="31750" y="3162300"/>
                  </a:lnTo>
                  <a:lnTo>
                    <a:pt x="44450" y="3162300"/>
                  </a:lnTo>
                  <a:lnTo>
                    <a:pt x="44450" y="3151886"/>
                  </a:lnTo>
                  <a:lnTo>
                    <a:pt x="3529584" y="3151886"/>
                  </a:lnTo>
                  <a:lnTo>
                    <a:pt x="3529584" y="3183636"/>
                  </a:lnTo>
                  <a:lnTo>
                    <a:pt x="3593084" y="3151886"/>
                  </a:lnTo>
                  <a:lnTo>
                    <a:pt x="3605784" y="31455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62855" y="2552700"/>
              <a:ext cx="2548255" cy="2950845"/>
            </a:xfrm>
            <a:custGeom>
              <a:avLst/>
              <a:gdLst/>
              <a:ahLst/>
              <a:cxnLst/>
              <a:rect l="l" t="t" r="r" b="b"/>
              <a:pathLst>
                <a:path w="2548254" h="2950845">
                  <a:moveTo>
                    <a:pt x="464820" y="2740152"/>
                  </a:moveTo>
                  <a:lnTo>
                    <a:pt x="464820" y="2950464"/>
                  </a:lnTo>
                </a:path>
                <a:path w="2548254" h="2950845">
                  <a:moveTo>
                    <a:pt x="806196" y="2740152"/>
                  </a:moveTo>
                  <a:lnTo>
                    <a:pt x="806196" y="2950464"/>
                  </a:lnTo>
                </a:path>
                <a:path w="2548254" h="2950845">
                  <a:moveTo>
                    <a:pt x="1149096" y="2740152"/>
                  </a:moveTo>
                  <a:lnTo>
                    <a:pt x="1149096" y="2950464"/>
                  </a:lnTo>
                </a:path>
                <a:path w="2548254" h="2950845">
                  <a:moveTo>
                    <a:pt x="1507236" y="2740152"/>
                  </a:moveTo>
                  <a:lnTo>
                    <a:pt x="1507236" y="2950464"/>
                  </a:lnTo>
                </a:path>
                <a:path w="2548254" h="2950845">
                  <a:moveTo>
                    <a:pt x="1847088" y="2740152"/>
                  </a:moveTo>
                  <a:lnTo>
                    <a:pt x="1847088" y="2950464"/>
                  </a:lnTo>
                </a:path>
                <a:path w="2548254" h="2950845">
                  <a:moveTo>
                    <a:pt x="2205228" y="2740152"/>
                  </a:moveTo>
                  <a:lnTo>
                    <a:pt x="2205228" y="2950464"/>
                  </a:lnTo>
                </a:path>
                <a:path w="2548254" h="2950845">
                  <a:moveTo>
                    <a:pt x="2548128" y="2740152"/>
                  </a:moveTo>
                  <a:lnTo>
                    <a:pt x="2548128" y="2950464"/>
                  </a:lnTo>
                </a:path>
                <a:path w="2548254" h="2950845">
                  <a:moveTo>
                    <a:pt x="0" y="0"/>
                  </a:moveTo>
                  <a:lnTo>
                    <a:pt x="224028" y="0"/>
                  </a:lnTo>
                </a:path>
                <a:path w="2548254" h="2950845">
                  <a:moveTo>
                    <a:pt x="0" y="454151"/>
                  </a:moveTo>
                  <a:lnTo>
                    <a:pt x="224028" y="454151"/>
                  </a:lnTo>
                </a:path>
                <a:path w="2548254" h="2950845">
                  <a:moveTo>
                    <a:pt x="0" y="946403"/>
                  </a:moveTo>
                  <a:lnTo>
                    <a:pt x="224028" y="946403"/>
                  </a:lnTo>
                </a:path>
                <a:path w="2548254" h="2950845">
                  <a:moveTo>
                    <a:pt x="0" y="1405127"/>
                  </a:moveTo>
                  <a:lnTo>
                    <a:pt x="224028" y="1405127"/>
                  </a:lnTo>
                </a:path>
                <a:path w="2548254" h="2950845">
                  <a:moveTo>
                    <a:pt x="0" y="1891283"/>
                  </a:moveTo>
                  <a:lnTo>
                    <a:pt x="224028" y="1891283"/>
                  </a:lnTo>
                </a:path>
                <a:path w="2548254" h="2950845">
                  <a:moveTo>
                    <a:pt x="0" y="2366772"/>
                  </a:moveTo>
                  <a:lnTo>
                    <a:pt x="224028" y="236677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80481" y="2468118"/>
              <a:ext cx="0" cy="2950845"/>
            </a:xfrm>
            <a:custGeom>
              <a:avLst/>
              <a:gdLst/>
              <a:ahLst/>
              <a:cxnLst/>
              <a:rect l="l" t="t" r="r" b="b"/>
              <a:pathLst>
                <a:path h="2950845">
                  <a:moveTo>
                    <a:pt x="0" y="2950464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261865" y="2259939"/>
            <a:ext cx="187960" cy="2872740"/>
          </a:xfrm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sz="2000" b="1" dirty="0">
                <a:latin typeface="Tahoma"/>
                <a:cs typeface="Tahoma"/>
              </a:rPr>
              <a:t>6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2000" b="1" dirty="0">
                <a:latin typeface="Tahoma"/>
                <a:cs typeface="Tahoma"/>
              </a:rPr>
              <a:t>5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2000" b="1" dirty="0">
                <a:latin typeface="Tahoma"/>
                <a:cs typeface="Tahoma"/>
              </a:rPr>
              <a:t>4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2000" b="1" dirty="0">
                <a:latin typeface="Tahoma"/>
                <a:cs typeface="Tahoma"/>
              </a:rPr>
              <a:t>3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2000" b="1" dirty="0">
                <a:latin typeface="Tahoma"/>
                <a:cs typeface="Tahoma"/>
              </a:rPr>
              <a:t>2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45"/>
              </a:spcBef>
            </a:pPr>
            <a:r>
              <a:rPr sz="2000" b="1" dirty="0">
                <a:latin typeface="Tahoma"/>
                <a:cs typeface="Tahoma"/>
              </a:rPr>
              <a:t>1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51984" y="5437285"/>
            <a:ext cx="2747010" cy="966469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70"/>
              </a:spcBef>
              <a:tabLst>
                <a:tab pos="364490" algn="l"/>
                <a:tab pos="730885" algn="l"/>
                <a:tab pos="1096645" algn="l"/>
                <a:tab pos="1461770" algn="l"/>
                <a:tab pos="1828164" algn="l"/>
                <a:tab pos="2194560" algn="l"/>
                <a:tab pos="2559050" algn="l"/>
              </a:tabLst>
            </a:pPr>
            <a:r>
              <a:rPr sz="2000" b="1" dirty="0">
                <a:latin typeface="Tahoma"/>
                <a:cs typeface="Tahoma"/>
              </a:rPr>
              <a:t>0	1	2	3	4	5	6	7</a:t>
            </a:r>
            <a:endParaRPr sz="2000">
              <a:latin typeface="Tahoma"/>
              <a:cs typeface="Tahoma"/>
            </a:endParaRPr>
          </a:p>
          <a:p>
            <a:pPr marR="67945" algn="r">
              <a:lnSpc>
                <a:spcPct val="100000"/>
              </a:lnSpc>
              <a:spcBef>
                <a:spcPts val="1155"/>
              </a:spcBef>
            </a:pPr>
            <a:r>
              <a:rPr sz="2400" spc="-5" dirty="0">
                <a:latin typeface="Tahoma"/>
                <a:cs typeface="Tahoma"/>
              </a:rPr>
              <a:t>histogram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720334" y="3030473"/>
            <a:ext cx="690880" cy="2388235"/>
          </a:xfrm>
          <a:custGeom>
            <a:avLst/>
            <a:gdLst/>
            <a:ahLst/>
            <a:cxnLst/>
            <a:rect l="l" t="t" r="r" b="b"/>
            <a:pathLst>
              <a:path w="690879" h="2388235">
                <a:moveTo>
                  <a:pt x="0" y="2388108"/>
                </a:moveTo>
                <a:lnTo>
                  <a:pt x="0" y="0"/>
                </a:lnTo>
              </a:path>
              <a:path w="690879" h="2388235">
                <a:moveTo>
                  <a:pt x="350519" y="2365248"/>
                </a:moveTo>
                <a:lnTo>
                  <a:pt x="350519" y="469391"/>
                </a:lnTo>
              </a:path>
              <a:path w="690879" h="2388235">
                <a:moveTo>
                  <a:pt x="690371" y="2388108"/>
                </a:moveTo>
                <a:lnTo>
                  <a:pt x="690371" y="1895856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979545" y="1937130"/>
            <a:ext cx="1687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ahoma"/>
                <a:cs typeface="Tahoma"/>
              </a:rPr>
              <a:t>No.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of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pixels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52792" y="4958333"/>
            <a:ext cx="13500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ahoma"/>
                <a:cs typeface="Tahoma"/>
              </a:rPr>
              <a:t>Gray</a:t>
            </a:r>
            <a:r>
              <a:rPr sz="2400" spc="-85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level</a:t>
            </a:r>
            <a:endParaRPr sz="2400">
              <a:latin typeface="Tahoma"/>
              <a:cs typeface="Tahoma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1071562" y="2347912"/>
          <a:ext cx="2557780" cy="2640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8650"/>
                <a:gridCol w="628650"/>
                <a:gridCol w="628650"/>
                <a:gridCol w="628650"/>
              </a:tblGrid>
              <a:tr h="652399">
                <a:tc>
                  <a:txBody>
                    <a:bodyPr/>
                    <a:lstStyle/>
                    <a:p>
                      <a:pPr marR="207645"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4176">
                <a:tc>
                  <a:txBody>
                    <a:bodyPr/>
                    <a:lstStyle/>
                    <a:p>
                      <a:pPr marR="207645" algn="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8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2399">
                <a:tc>
                  <a:txBody>
                    <a:bodyPr/>
                    <a:lstStyle/>
                    <a:p>
                      <a:pPr marR="207645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52526">
                <a:tc>
                  <a:txBody>
                    <a:bodyPr/>
                    <a:lstStyle/>
                    <a:p>
                      <a:pPr marR="207645" algn="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590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552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pc="270" dirty="0"/>
              <a:t>CONTOH</a:t>
            </a:r>
            <a:r>
              <a:rPr spc="-75" dirty="0"/>
              <a:t> </a:t>
            </a:r>
            <a:r>
              <a:rPr spc="105" dirty="0"/>
              <a:t>HISTOGRAM</a:t>
            </a:r>
            <a:r>
              <a:rPr spc="-70" dirty="0"/>
              <a:t> </a:t>
            </a:r>
            <a:r>
              <a:rPr spc="120" dirty="0"/>
              <a:t>EQUALIZATION</a:t>
            </a:r>
            <a:r>
              <a:rPr spc="-60" dirty="0"/>
              <a:t> </a:t>
            </a:r>
            <a:r>
              <a:rPr spc="-114" dirty="0"/>
              <a:t>(2)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16</a:t>
            </a:r>
            <a:endParaRPr sz="900">
              <a:latin typeface="Trebuchet MS"/>
              <a:cs typeface="Trebuchet MS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232992" y="2029967"/>
          <a:ext cx="6596380" cy="4780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0530"/>
                <a:gridCol w="102870"/>
                <a:gridCol w="533400"/>
                <a:gridCol w="459740"/>
                <a:gridCol w="73659"/>
                <a:gridCol w="546735"/>
                <a:gridCol w="605789"/>
                <a:gridCol w="631189"/>
                <a:gridCol w="655320"/>
                <a:gridCol w="520064"/>
                <a:gridCol w="155575"/>
                <a:gridCol w="388620"/>
                <a:gridCol w="225425"/>
                <a:gridCol w="258445"/>
                <a:gridCol w="356235"/>
                <a:gridCol w="131445"/>
                <a:gridCol w="483869"/>
              </a:tblGrid>
              <a:tr h="560832"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9685">
                        <a:lnSpc>
                          <a:spcPct val="100000"/>
                        </a:lnSpc>
                      </a:pPr>
                      <a:r>
                        <a:rPr sz="1150" b="1" i="1" dirty="0">
                          <a:latin typeface="Times New Roman"/>
                          <a:cs typeface="Times New Roman"/>
                        </a:rPr>
                        <a:t>j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91440" marR="414020">
                        <a:lnSpc>
                          <a:spcPct val="109300"/>
                        </a:lnSpc>
                        <a:spcBef>
                          <a:spcPts val="16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Gray </a:t>
                      </a:r>
                      <a:r>
                        <a:rPr sz="14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Le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v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el(j)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20955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4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831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400" b="1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1350" b="1" baseline="-21604" dirty="0">
                          <a:latin typeface="Arial"/>
                          <a:cs typeface="Arial"/>
                        </a:rPr>
                        <a:t>j</a:t>
                      </a:r>
                      <a:endParaRPr sz="1350" baseline="-21604">
                        <a:latin typeface="Arial"/>
                        <a:cs typeface="Arial"/>
                      </a:endParaRPr>
                    </a:p>
                  </a:txBody>
                  <a:tcPr marL="0" marR="0" marT="7556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4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71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4996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400" spc="-110" dirty="0">
                          <a:latin typeface="Arial MT"/>
                          <a:cs typeface="Arial MT"/>
                        </a:rPr>
                        <a:t>11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15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16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16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400" spc="-5" dirty="0">
                          <a:latin typeface="Arial MT"/>
                          <a:cs typeface="Arial MT"/>
                        </a:rPr>
                        <a:t>16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01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1815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244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244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/</a:t>
                      </a:r>
                      <a:r>
                        <a:rPr sz="14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16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244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ctr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400" spc="-25" dirty="0">
                          <a:latin typeface="Arial MT"/>
                          <a:cs typeface="Arial MT"/>
                        </a:rPr>
                        <a:t>11/16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244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15/16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244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2075">
                        <a:lnSpc>
                          <a:spcPts val="159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16/1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ts val="159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2075">
                        <a:lnSpc>
                          <a:spcPts val="159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16/1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ts val="159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92075">
                        <a:lnSpc>
                          <a:spcPts val="159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16/1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ts val="159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8117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i="1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400" b="1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14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i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635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2.625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400" dirty="0">
                          <a:latin typeface="Symbol"/>
                          <a:cs typeface="Symbol"/>
                        </a:rPr>
                        <a:t>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473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4.812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5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400" spc="-5" dirty="0">
                          <a:latin typeface="Symbol"/>
                          <a:cs typeface="Symbol"/>
                        </a:rPr>
                        <a:t>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6.562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5</a:t>
                      </a:r>
                      <a:endParaRPr sz="1400">
                        <a:latin typeface="Arial MT"/>
                        <a:cs typeface="Arial MT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400" spc="-5" dirty="0">
                          <a:latin typeface="Symbol"/>
                          <a:cs typeface="Symbol"/>
                        </a:rPr>
                        <a:t>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18159">
                <a:tc gridSpan="2">
                  <a:txBody>
                    <a:bodyPr/>
                    <a:lstStyle/>
                    <a:p>
                      <a:pPr marL="166370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67005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65735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2875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4780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60">
                <a:tc gridSpan="2">
                  <a:txBody>
                    <a:bodyPr/>
                    <a:lstStyle/>
                    <a:p>
                      <a:pPr marL="166370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67005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65735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7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2875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4780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7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59">
                <a:tc gridSpan="2">
                  <a:txBody>
                    <a:bodyPr/>
                    <a:lstStyle/>
                    <a:p>
                      <a:pPr marL="166370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67005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65735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2875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4780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7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65">
                <a:tc gridSpan="2">
                  <a:txBody>
                    <a:bodyPr/>
                    <a:lstStyle/>
                    <a:p>
                      <a:pPr marL="166370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67005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2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ts val="32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4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65735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2875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7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44780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3320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7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26179" y="5167884"/>
            <a:ext cx="1770126" cy="63474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651250" y="5099050"/>
            <a:ext cx="1765300" cy="622300"/>
            <a:chOff x="3651250" y="5099050"/>
            <a:chExt cx="1765300" cy="622300"/>
          </a:xfrm>
        </p:grpSpPr>
        <p:sp>
          <p:nvSpPr>
            <p:cNvPr id="7" name="object 7"/>
            <p:cNvSpPr/>
            <p:nvPr/>
          </p:nvSpPr>
          <p:spPr>
            <a:xfrm>
              <a:off x="3657600" y="5105400"/>
              <a:ext cx="1752600" cy="609600"/>
            </a:xfrm>
            <a:custGeom>
              <a:avLst/>
              <a:gdLst/>
              <a:ahLst/>
              <a:cxnLst/>
              <a:rect l="l" t="t" r="r" b="b"/>
              <a:pathLst>
                <a:path w="1752600" h="609600">
                  <a:moveTo>
                    <a:pt x="1314450" y="0"/>
                  </a:moveTo>
                  <a:lnTo>
                    <a:pt x="1314450" y="152400"/>
                  </a:lnTo>
                  <a:lnTo>
                    <a:pt x="0" y="152400"/>
                  </a:lnTo>
                  <a:lnTo>
                    <a:pt x="0" y="457200"/>
                  </a:lnTo>
                  <a:lnTo>
                    <a:pt x="1314450" y="457200"/>
                  </a:lnTo>
                  <a:lnTo>
                    <a:pt x="1314450" y="609600"/>
                  </a:lnTo>
                  <a:lnTo>
                    <a:pt x="1752600" y="304800"/>
                  </a:lnTo>
                  <a:lnTo>
                    <a:pt x="1314450" y="0"/>
                  </a:lnTo>
                  <a:close/>
                </a:path>
              </a:pathLst>
            </a:custGeom>
            <a:solidFill>
              <a:srgbClr val="9030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57600" y="5105400"/>
              <a:ext cx="1752600" cy="609600"/>
            </a:xfrm>
            <a:custGeom>
              <a:avLst/>
              <a:gdLst/>
              <a:ahLst/>
              <a:cxnLst/>
              <a:rect l="l" t="t" r="r" b="b"/>
              <a:pathLst>
                <a:path w="1752600" h="609600">
                  <a:moveTo>
                    <a:pt x="0" y="152400"/>
                  </a:moveTo>
                  <a:lnTo>
                    <a:pt x="1314450" y="152400"/>
                  </a:lnTo>
                  <a:lnTo>
                    <a:pt x="1314450" y="0"/>
                  </a:lnTo>
                  <a:lnTo>
                    <a:pt x="1752600" y="304800"/>
                  </a:lnTo>
                  <a:lnTo>
                    <a:pt x="1314450" y="609600"/>
                  </a:lnTo>
                  <a:lnTo>
                    <a:pt x="1314450" y="457200"/>
                  </a:lnTo>
                  <a:lnTo>
                    <a:pt x="0" y="457200"/>
                  </a:lnTo>
                  <a:lnTo>
                    <a:pt x="0" y="152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87873" y="2375508"/>
            <a:ext cx="97790" cy="1911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b="1" i="1" spc="40" dirty="0">
                <a:latin typeface="Times New Roman"/>
                <a:cs typeface="Times New Roman"/>
              </a:rPr>
              <a:t>k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1803" y="2456615"/>
            <a:ext cx="574040" cy="4508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5"/>
              </a:spcBef>
            </a:pPr>
            <a:r>
              <a:rPr sz="4125" spc="179" baseline="1010" dirty="0">
                <a:latin typeface="Symbol"/>
                <a:cs typeface="Symbol"/>
              </a:rPr>
              <a:t></a:t>
            </a:r>
            <a:r>
              <a:rPr sz="4125" spc="-652" baseline="1010" dirty="0">
                <a:latin typeface="Times New Roman"/>
                <a:cs typeface="Times New Roman"/>
              </a:rPr>
              <a:t> </a:t>
            </a:r>
            <a:r>
              <a:rPr sz="2775" b="1" i="1" spc="345" baseline="13513" dirty="0">
                <a:latin typeface="Times New Roman"/>
                <a:cs typeface="Times New Roman"/>
              </a:rPr>
              <a:t>n</a:t>
            </a:r>
            <a:r>
              <a:rPr sz="1050" b="1" i="1" spc="20" dirty="0">
                <a:latin typeface="Times New Roman"/>
                <a:cs typeface="Times New Roman"/>
              </a:rPr>
              <a:t>j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5407" y="2838848"/>
            <a:ext cx="713105" cy="859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93370">
              <a:lnSpc>
                <a:spcPct val="100000"/>
              </a:lnSpc>
              <a:spcBef>
                <a:spcPts val="135"/>
              </a:spcBef>
            </a:pPr>
            <a:r>
              <a:rPr sz="1050" b="1" i="1" spc="20" dirty="0">
                <a:latin typeface="Times New Roman"/>
                <a:cs typeface="Times New Roman"/>
              </a:rPr>
              <a:t>j</a:t>
            </a:r>
            <a:r>
              <a:rPr sz="1050" b="1" i="1" spc="-155" dirty="0">
                <a:latin typeface="Times New Roman"/>
                <a:cs typeface="Times New Roman"/>
              </a:rPr>
              <a:t> </a:t>
            </a:r>
            <a:r>
              <a:rPr sz="1050" spc="85" dirty="0">
                <a:latin typeface="Symbol"/>
                <a:cs typeface="Symbol"/>
              </a:rPr>
              <a:t></a:t>
            </a:r>
            <a:r>
              <a:rPr sz="1050" spc="40" dirty="0">
                <a:latin typeface="Times New Roman"/>
                <a:cs typeface="Times New Roman"/>
              </a:rPr>
              <a:t>0</a:t>
            </a:r>
            <a:endParaRPr sz="1050">
              <a:latin typeface="Times New Roman"/>
              <a:cs typeface="Times New Roman"/>
            </a:endParaRPr>
          </a:p>
          <a:p>
            <a:pPr marL="502284">
              <a:lnSpc>
                <a:spcPts val="785"/>
              </a:lnSpc>
              <a:spcBef>
                <a:spcPts val="25"/>
              </a:spcBef>
            </a:pPr>
            <a:r>
              <a:rPr sz="1150" b="1" i="1" spc="25" dirty="0">
                <a:latin typeface="Times New Roman"/>
                <a:cs typeface="Times New Roman"/>
              </a:rPr>
              <a:t>k</a:t>
            </a:r>
            <a:endParaRPr sz="1150">
              <a:latin typeface="Times New Roman"/>
              <a:cs typeface="Times New Roman"/>
            </a:endParaRPr>
          </a:p>
          <a:p>
            <a:pPr marL="38100">
              <a:lnSpc>
                <a:spcPts val="2945"/>
              </a:lnSpc>
            </a:pPr>
            <a:r>
              <a:rPr sz="1950" b="1" i="1" spc="40" dirty="0">
                <a:latin typeface="Times New Roman"/>
                <a:cs typeface="Times New Roman"/>
              </a:rPr>
              <a:t>s</a:t>
            </a:r>
            <a:r>
              <a:rPr sz="1950" b="1" i="1" spc="-25" dirty="0">
                <a:latin typeface="Times New Roman"/>
                <a:cs typeface="Times New Roman"/>
              </a:rPr>
              <a:t> </a:t>
            </a:r>
            <a:r>
              <a:rPr sz="1950" spc="60" dirty="0">
                <a:latin typeface="Symbol"/>
                <a:cs typeface="Symbol"/>
              </a:rPr>
              <a:t></a:t>
            </a:r>
            <a:r>
              <a:rPr sz="1950" spc="-80" dirty="0">
                <a:latin typeface="Times New Roman"/>
                <a:cs typeface="Times New Roman"/>
              </a:rPr>
              <a:t> </a:t>
            </a:r>
            <a:r>
              <a:rPr sz="4425" spc="-2032" baseline="-8474" dirty="0">
                <a:latin typeface="Symbol"/>
                <a:cs typeface="Symbol"/>
              </a:rPr>
              <a:t></a:t>
            </a:r>
            <a:endParaRPr sz="4425" baseline="-8474">
              <a:latin typeface="Symbol"/>
              <a:cs typeface="Symbol"/>
            </a:endParaRPr>
          </a:p>
          <a:p>
            <a:pPr marL="448309">
              <a:lnSpc>
                <a:spcPct val="100000"/>
              </a:lnSpc>
              <a:spcBef>
                <a:spcPts val="130"/>
              </a:spcBef>
            </a:pPr>
            <a:r>
              <a:rPr sz="1150" b="1" i="1" spc="10" dirty="0">
                <a:latin typeface="Times New Roman"/>
                <a:cs typeface="Times New Roman"/>
              </a:rPr>
              <a:t>j</a:t>
            </a:r>
            <a:r>
              <a:rPr sz="1150" b="1" i="1" spc="-175" dirty="0">
                <a:latin typeface="Times New Roman"/>
                <a:cs typeface="Times New Roman"/>
              </a:rPr>
              <a:t> </a:t>
            </a:r>
            <a:r>
              <a:rPr sz="1150" spc="70" dirty="0">
                <a:latin typeface="Symbol"/>
                <a:cs typeface="Symbol"/>
              </a:rPr>
              <a:t></a:t>
            </a:r>
            <a:r>
              <a:rPr sz="1150" spc="25" dirty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80360" y="3355826"/>
            <a:ext cx="276225" cy="0"/>
          </a:xfrm>
          <a:custGeom>
            <a:avLst/>
            <a:gdLst/>
            <a:ahLst/>
            <a:cxnLst/>
            <a:rect l="l" t="t" r="r" b="b"/>
            <a:pathLst>
              <a:path w="276225">
                <a:moveTo>
                  <a:pt x="0" y="0"/>
                </a:moveTo>
                <a:lnTo>
                  <a:pt x="275842" y="0"/>
                </a:lnTo>
              </a:path>
            </a:pathLst>
          </a:custGeom>
          <a:ln w="103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36294" y="3349837"/>
            <a:ext cx="171450" cy="3257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50" b="1" i="1" spc="60" dirty="0">
                <a:latin typeface="Times New Roman"/>
                <a:cs typeface="Times New Roman"/>
              </a:rPr>
              <a:t>n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85323" y="2968058"/>
            <a:ext cx="171450" cy="3257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50" b="1" i="1" spc="60" dirty="0">
                <a:latin typeface="Times New Roman"/>
                <a:cs typeface="Times New Roman"/>
              </a:rPr>
              <a:t>n</a:t>
            </a:r>
            <a:endParaRPr sz="195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pc="270" dirty="0"/>
              <a:t>CONTOH</a:t>
            </a:r>
            <a:r>
              <a:rPr spc="-75" dirty="0"/>
              <a:t> </a:t>
            </a:r>
            <a:r>
              <a:rPr spc="105" dirty="0"/>
              <a:t>HISTOGRAM</a:t>
            </a:r>
            <a:r>
              <a:rPr spc="-70" dirty="0"/>
              <a:t> </a:t>
            </a:r>
            <a:r>
              <a:rPr spc="120" dirty="0"/>
              <a:t>EQUALIZATION</a:t>
            </a:r>
            <a:r>
              <a:rPr spc="-60" dirty="0"/>
              <a:t> </a:t>
            </a:r>
            <a:r>
              <a:rPr spc="-114" dirty="0"/>
              <a:t>(3)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17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5914" y="5257291"/>
            <a:ext cx="3016250" cy="901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64184">
              <a:lnSpc>
                <a:spcPct val="119700"/>
              </a:lnSpc>
              <a:spcBef>
                <a:spcPts val="100"/>
              </a:spcBef>
            </a:pPr>
            <a:r>
              <a:rPr sz="2400" dirty="0">
                <a:latin typeface="Tahoma"/>
                <a:cs typeface="Tahoma"/>
              </a:rPr>
              <a:t>Output:</a:t>
            </a:r>
            <a:r>
              <a:rPr sz="2400" spc="-7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4x4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image </a:t>
            </a:r>
            <a:r>
              <a:rPr sz="2400" spc="-735" dirty="0">
                <a:latin typeface="Tahoma"/>
                <a:cs typeface="Tahoma"/>
              </a:rPr>
              <a:t> </a:t>
            </a:r>
            <a:r>
              <a:rPr sz="2400" spc="-15" dirty="0">
                <a:latin typeface="Tahoma"/>
                <a:cs typeface="Tahoma"/>
              </a:rPr>
              <a:t>Gray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scale</a:t>
            </a:r>
            <a:r>
              <a:rPr sz="2400" spc="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= </a:t>
            </a:r>
            <a:r>
              <a:rPr sz="2400" spc="-15" dirty="0">
                <a:latin typeface="Tahoma"/>
                <a:cs typeface="Tahoma"/>
              </a:rPr>
              <a:t>[0,7]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452937" y="2467355"/>
            <a:ext cx="3585210" cy="3086735"/>
            <a:chOff x="4452937" y="2467355"/>
            <a:chExt cx="3585210" cy="3086735"/>
          </a:xfrm>
        </p:grpSpPr>
        <p:sp>
          <p:nvSpPr>
            <p:cNvPr id="6" name="object 6"/>
            <p:cNvSpPr/>
            <p:nvPr/>
          </p:nvSpPr>
          <p:spPr>
            <a:xfrm>
              <a:off x="4524756" y="2467355"/>
              <a:ext cx="3512820" cy="3022600"/>
            </a:xfrm>
            <a:custGeom>
              <a:avLst/>
              <a:gdLst/>
              <a:ahLst/>
              <a:cxnLst/>
              <a:rect l="l" t="t" r="r" b="b"/>
              <a:pathLst>
                <a:path w="3512820" h="3022600">
                  <a:moveTo>
                    <a:pt x="3512820" y="2983992"/>
                  </a:moveTo>
                  <a:lnTo>
                    <a:pt x="3500120" y="2977642"/>
                  </a:lnTo>
                  <a:lnTo>
                    <a:pt x="3436620" y="2945892"/>
                  </a:lnTo>
                  <a:lnTo>
                    <a:pt x="3436620" y="2977642"/>
                  </a:lnTo>
                  <a:lnTo>
                    <a:pt x="44450" y="2977642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lnTo>
                    <a:pt x="38100" y="0"/>
                  </a:lnTo>
                  <a:lnTo>
                    <a:pt x="0" y="76200"/>
                  </a:lnTo>
                  <a:lnTo>
                    <a:pt x="31750" y="76200"/>
                  </a:lnTo>
                  <a:lnTo>
                    <a:pt x="31750" y="2977642"/>
                  </a:lnTo>
                  <a:lnTo>
                    <a:pt x="15240" y="2977642"/>
                  </a:lnTo>
                  <a:lnTo>
                    <a:pt x="15240" y="2990342"/>
                  </a:lnTo>
                  <a:lnTo>
                    <a:pt x="31750" y="2990342"/>
                  </a:lnTo>
                  <a:lnTo>
                    <a:pt x="31750" y="3000756"/>
                  </a:lnTo>
                  <a:lnTo>
                    <a:pt x="44450" y="3000756"/>
                  </a:lnTo>
                  <a:lnTo>
                    <a:pt x="44450" y="2990342"/>
                  </a:lnTo>
                  <a:lnTo>
                    <a:pt x="3436620" y="2990342"/>
                  </a:lnTo>
                  <a:lnTo>
                    <a:pt x="3436620" y="3022092"/>
                  </a:lnTo>
                  <a:lnTo>
                    <a:pt x="3500120" y="2990342"/>
                  </a:lnTo>
                  <a:lnTo>
                    <a:pt x="3512820" y="29839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457700" y="2749295"/>
              <a:ext cx="2481580" cy="2799715"/>
            </a:xfrm>
            <a:custGeom>
              <a:avLst/>
              <a:gdLst/>
              <a:ahLst/>
              <a:cxnLst/>
              <a:rect l="l" t="t" r="r" b="b"/>
              <a:pathLst>
                <a:path w="2481579" h="2799715">
                  <a:moveTo>
                    <a:pt x="451103" y="2599943"/>
                  </a:moveTo>
                  <a:lnTo>
                    <a:pt x="451103" y="2799588"/>
                  </a:lnTo>
                </a:path>
                <a:path w="2481579" h="2799715">
                  <a:moveTo>
                    <a:pt x="784860" y="2599943"/>
                  </a:moveTo>
                  <a:lnTo>
                    <a:pt x="784860" y="2799588"/>
                  </a:lnTo>
                </a:path>
                <a:path w="2481579" h="2799715">
                  <a:moveTo>
                    <a:pt x="1118615" y="2599943"/>
                  </a:moveTo>
                  <a:lnTo>
                    <a:pt x="1118615" y="2799588"/>
                  </a:lnTo>
                </a:path>
                <a:path w="2481579" h="2799715">
                  <a:moveTo>
                    <a:pt x="1467612" y="2599943"/>
                  </a:moveTo>
                  <a:lnTo>
                    <a:pt x="1467612" y="2799588"/>
                  </a:lnTo>
                </a:path>
                <a:path w="2481579" h="2799715">
                  <a:moveTo>
                    <a:pt x="1798320" y="2599943"/>
                  </a:moveTo>
                  <a:lnTo>
                    <a:pt x="1798320" y="2799588"/>
                  </a:lnTo>
                </a:path>
                <a:path w="2481579" h="2799715">
                  <a:moveTo>
                    <a:pt x="2147316" y="2599943"/>
                  </a:moveTo>
                  <a:lnTo>
                    <a:pt x="2147316" y="2799588"/>
                  </a:lnTo>
                </a:path>
                <a:path w="2481579" h="2799715">
                  <a:moveTo>
                    <a:pt x="2481072" y="2599943"/>
                  </a:moveTo>
                  <a:lnTo>
                    <a:pt x="2481072" y="2799588"/>
                  </a:lnTo>
                </a:path>
                <a:path w="2481579" h="2799715">
                  <a:moveTo>
                    <a:pt x="0" y="0"/>
                  </a:moveTo>
                  <a:lnTo>
                    <a:pt x="217932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457700" y="3646931"/>
              <a:ext cx="218440" cy="0"/>
            </a:xfrm>
            <a:custGeom>
              <a:avLst/>
              <a:gdLst/>
              <a:ahLst/>
              <a:cxnLst/>
              <a:rect l="l" t="t" r="r" b="b"/>
              <a:pathLst>
                <a:path w="218439">
                  <a:moveTo>
                    <a:pt x="0" y="0"/>
                  </a:moveTo>
                  <a:lnTo>
                    <a:pt x="217932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57700" y="4082795"/>
              <a:ext cx="218440" cy="913130"/>
            </a:xfrm>
            <a:custGeom>
              <a:avLst/>
              <a:gdLst/>
              <a:ahLst/>
              <a:cxnLst/>
              <a:rect l="l" t="t" r="r" b="b"/>
              <a:pathLst>
                <a:path w="218439" h="913129">
                  <a:moveTo>
                    <a:pt x="0" y="0"/>
                  </a:moveTo>
                  <a:lnTo>
                    <a:pt x="217932" y="0"/>
                  </a:lnTo>
                </a:path>
                <a:path w="218439" h="913129">
                  <a:moveTo>
                    <a:pt x="0" y="460247"/>
                  </a:moveTo>
                  <a:lnTo>
                    <a:pt x="217932" y="460247"/>
                  </a:lnTo>
                </a:path>
                <a:path w="218439" h="913129">
                  <a:moveTo>
                    <a:pt x="0" y="912876"/>
                  </a:moveTo>
                  <a:lnTo>
                    <a:pt x="217932" y="912876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74030" y="2667761"/>
              <a:ext cx="0" cy="2801620"/>
            </a:xfrm>
            <a:custGeom>
              <a:avLst/>
              <a:gdLst/>
              <a:ahLst/>
              <a:cxnLst/>
              <a:rect l="l" t="t" r="r" b="b"/>
              <a:pathLst>
                <a:path h="2801620">
                  <a:moveTo>
                    <a:pt x="0" y="2801112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166361" y="2487523"/>
            <a:ext cx="582930" cy="272796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  <a:tabLst>
                <a:tab pos="569595" algn="l"/>
              </a:tabLst>
            </a:pPr>
            <a:r>
              <a:rPr sz="2000" b="1" dirty="0">
                <a:latin typeface="Tahoma"/>
                <a:cs typeface="Tahoma"/>
              </a:rPr>
              <a:t>6 </a:t>
            </a:r>
            <a:r>
              <a:rPr sz="2000" b="1" spc="-254" dirty="0">
                <a:latin typeface="Tahoma"/>
                <a:cs typeface="Tahoma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z="2000" b="1" dirty="0">
                <a:latin typeface="Tahoma"/>
                <a:cs typeface="Tahoma"/>
              </a:rPr>
              <a:t>5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z="2000" b="1" dirty="0">
                <a:latin typeface="Tahoma"/>
                <a:cs typeface="Tahoma"/>
              </a:rPr>
              <a:t>4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sz="2000" b="1" dirty="0">
                <a:latin typeface="Tahoma"/>
                <a:cs typeface="Tahoma"/>
              </a:rPr>
              <a:t>3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2000" b="1" dirty="0">
                <a:latin typeface="Tahoma"/>
                <a:cs typeface="Tahoma"/>
              </a:rPr>
              <a:t>2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2000" b="1" dirty="0">
                <a:latin typeface="Tahoma"/>
                <a:cs typeface="Tahoma"/>
              </a:rPr>
              <a:t>1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51401" y="5500569"/>
            <a:ext cx="2680335" cy="924560"/>
          </a:xfrm>
          <a:prstGeom prst="rect">
            <a:avLst/>
          </a:prstGeom>
        </p:spPr>
        <p:txBody>
          <a:bodyPr vert="horz" wrap="square" lIns="0" tIns="11684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20"/>
              </a:spcBef>
              <a:tabLst>
                <a:tab pos="354965" algn="l"/>
                <a:tab pos="711835" algn="l"/>
                <a:tab pos="1068070" algn="l"/>
                <a:tab pos="1423670" algn="l"/>
                <a:tab pos="1779905" algn="l"/>
                <a:tab pos="2136775" algn="l"/>
                <a:tab pos="2491740" algn="l"/>
              </a:tabLst>
            </a:pPr>
            <a:r>
              <a:rPr sz="2000" b="1" dirty="0">
                <a:latin typeface="Tahoma"/>
                <a:cs typeface="Tahoma"/>
              </a:rPr>
              <a:t>0	1	2	3	4	5	6	7</a:t>
            </a:r>
            <a:endParaRPr sz="2000">
              <a:latin typeface="Tahoma"/>
              <a:cs typeface="Tahoma"/>
            </a:endParaRPr>
          </a:p>
          <a:p>
            <a:pPr marR="35560" algn="r">
              <a:lnSpc>
                <a:spcPct val="100000"/>
              </a:lnSpc>
              <a:spcBef>
                <a:spcPts val="975"/>
              </a:spcBef>
            </a:pPr>
            <a:r>
              <a:rPr sz="2400" spc="-5" dirty="0">
                <a:latin typeface="Tahoma"/>
                <a:cs typeface="Tahoma"/>
              </a:rPr>
              <a:t>histogram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273546" y="3201161"/>
            <a:ext cx="0" cy="2268220"/>
          </a:xfrm>
          <a:custGeom>
            <a:avLst/>
            <a:gdLst/>
            <a:ahLst/>
            <a:cxnLst/>
            <a:rect l="l" t="t" r="r" b="b"/>
            <a:pathLst>
              <a:path h="2268220">
                <a:moveTo>
                  <a:pt x="0" y="2267712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891788" y="2165730"/>
            <a:ext cx="16878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Tahoma"/>
                <a:cs typeface="Tahoma"/>
              </a:rPr>
              <a:t>No.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of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pixels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76007" y="5033264"/>
            <a:ext cx="13487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Tahoma"/>
                <a:cs typeface="Tahoma"/>
              </a:rPr>
              <a:t>Gray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level</a:t>
            </a:r>
            <a:endParaRPr sz="2400">
              <a:latin typeface="Tahoma"/>
              <a:cs typeface="Tahoma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28712" y="2728912"/>
          <a:ext cx="2024380" cy="21012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0225"/>
                <a:gridCol w="482600"/>
                <a:gridCol w="485775"/>
                <a:gridCol w="482600"/>
              </a:tblGrid>
              <a:tr h="518160"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7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7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5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7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7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3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65"/>
                        </a:lnSpc>
                      </a:pPr>
                      <a:r>
                        <a:rPr sz="2800" dirty="0">
                          <a:latin typeface="Arial MT"/>
                          <a:cs typeface="Arial MT"/>
                        </a:rPr>
                        <a:t>7</a:t>
                      </a:r>
                      <a:endParaRPr sz="280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7239761" y="2743961"/>
            <a:ext cx="0" cy="2590800"/>
          </a:xfrm>
          <a:custGeom>
            <a:avLst/>
            <a:gdLst/>
            <a:ahLst/>
            <a:cxnLst/>
            <a:rect l="l" t="t" r="r" b="b"/>
            <a:pathLst>
              <a:path h="2590800">
                <a:moveTo>
                  <a:pt x="0" y="2590800"/>
                </a:move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z="2800" spc="270" dirty="0">
                <a:solidFill>
                  <a:srgbClr val="FFFFFF"/>
                </a:solidFill>
                <a:latin typeface="Trebuchet MS"/>
                <a:cs typeface="Trebuchet MS"/>
              </a:rPr>
              <a:t>CONTOH</a:t>
            </a:r>
            <a:r>
              <a:rPr sz="2800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105" dirty="0">
                <a:solidFill>
                  <a:srgbClr val="FFFFFF"/>
                </a:solidFill>
                <a:latin typeface="Trebuchet MS"/>
                <a:cs typeface="Trebuchet MS"/>
              </a:rPr>
              <a:t>HISTOGRAM</a:t>
            </a:r>
            <a:r>
              <a:rPr sz="28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120" dirty="0">
                <a:solidFill>
                  <a:srgbClr val="FFFFFF"/>
                </a:solidFill>
                <a:latin typeface="Trebuchet MS"/>
                <a:cs typeface="Trebuchet MS"/>
              </a:rPr>
              <a:t>EQUALIZATION</a:t>
            </a:r>
            <a:r>
              <a:rPr sz="2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-114" dirty="0">
                <a:solidFill>
                  <a:srgbClr val="FFFFFF"/>
                </a:solidFill>
                <a:latin typeface="Trebuchet MS"/>
                <a:cs typeface="Trebuchet MS"/>
              </a:rPr>
              <a:t>(4)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18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2508" y="2699130"/>
            <a:ext cx="11461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ahoma"/>
                <a:cs typeface="Tahoma"/>
              </a:rPr>
              <a:t>sebelum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3540" y="5061966"/>
            <a:ext cx="1126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ahoma"/>
                <a:cs typeface="Tahoma"/>
              </a:rPr>
              <a:t>se</a:t>
            </a:r>
            <a:r>
              <a:rPr sz="2400" spc="-10" dirty="0">
                <a:latin typeface="Tahoma"/>
                <a:cs typeface="Tahoma"/>
              </a:rPr>
              <a:t>s</a:t>
            </a:r>
            <a:r>
              <a:rPr sz="2400" dirty="0">
                <a:latin typeface="Tahoma"/>
                <a:cs typeface="Tahoma"/>
              </a:rPr>
              <a:t>u</a:t>
            </a:r>
            <a:r>
              <a:rPr sz="2400" spc="5" dirty="0">
                <a:latin typeface="Tahoma"/>
                <a:cs typeface="Tahoma"/>
              </a:rPr>
              <a:t>d</a:t>
            </a:r>
            <a:r>
              <a:rPr sz="2400" dirty="0">
                <a:latin typeface="Tahoma"/>
                <a:cs typeface="Tahoma"/>
              </a:rPr>
              <a:t>ah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2600" y="1905000"/>
            <a:ext cx="2133600" cy="21336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4800" y="1905000"/>
            <a:ext cx="2133600" cy="21336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77000" y="1905000"/>
            <a:ext cx="2209800" cy="22098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52600" y="4267200"/>
            <a:ext cx="2133600" cy="21336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14800" y="4267200"/>
            <a:ext cx="2133600" cy="21336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77000" y="4267200"/>
            <a:ext cx="2133600" cy="213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pc="110" dirty="0"/>
              <a:t>CITRA</a:t>
            </a:r>
            <a:r>
              <a:rPr spc="-105" dirty="0"/>
              <a:t> </a:t>
            </a:r>
            <a:r>
              <a:rPr spc="50" dirty="0"/>
              <a:t>BINER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14602" y="2007234"/>
            <a:ext cx="7126605" cy="92456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18770" marR="13970" indent="-306705">
              <a:lnSpc>
                <a:spcPts val="1939"/>
              </a:lnSpc>
              <a:spcBef>
                <a:spcPts val="34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Citra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hanya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mempunyai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8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level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intensitas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keabuan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hitam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putih </a:t>
            </a:r>
            <a:r>
              <a:rPr sz="1800" spc="-5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(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0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)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795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Menjadi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dasar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pengolahan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citra:</a:t>
            </a:r>
            <a:r>
              <a:rPr sz="18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morfologi,</a:t>
            </a:r>
            <a:r>
              <a:rPr sz="1800" spc="-25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segmentasi,</a:t>
            </a:r>
            <a:r>
              <a:rPr sz="1800" spc="-25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representasi,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4602" y="3256610"/>
            <a:ext cx="11398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F</a:t>
            </a:r>
            <a:r>
              <a:rPr sz="1800" spc="-20" dirty="0">
                <a:solidFill>
                  <a:srgbClr val="3C3C3C"/>
                </a:solidFill>
                <a:latin typeface="Trebuchet MS"/>
                <a:cs typeface="Trebuchet MS"/>
              </a:rPr>
              <a:t>or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800" spc="-170" dirty="0">
                <a:solidFill>
                  <a:srgbClr val="3C3C3C"/>
                </a:solidFill>
                <a:latin typeface="Trebuchet MS"/>
                <a:cs typeface="Trebuchet MS"/>
              </a:rPr>
              <a:t>ula: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9214" y="3978021"/>
            <a:ext cx="6657975" cy="833119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317500" marR="5080" indent="-304800">
              <a:lnSpc>
                <a:spcPts val="1730"/>
              </a:lnSpc>
              <a:spcBef>
                <a:spcPts val="31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diberi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berkaitan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obyek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sedangkan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0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diberi </a:t>
            </a:r>
            <a:r>
              <a:rPr sz="1600" spc="-47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140" dirty="0">
                <a:solidFill>
                  <a:srgbClr val="3C3C3C"/>
                </a:solidFill>
                <a:latin typeface="Trebuchet MS"/>
                <a:cs typeface="Trebuchet MS"/>
              </a:rPr>
              <a:t>ila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45" dirty="0">
                <a:solidFill>
                  <a:srgbClr val="3C3C3C"/>
                </a:solidFill>
                <a:latin typeface="Trebuchet MS"/>
                <a:cs typeface="Trebuchet MS"/>
              </a:rPr>
              <a:t>0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6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ka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600" spc="-13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600" spc="-120" dirty="0">
                <a:solidFill>
                  <a:srgbClr val="3C3C3C"/>
                </a:solidFill>
                <a:latin typeface="Trebuchet MS"/>
                <a:cs typeface="Trebuchet MS"/>
              </a:rPr>
              <a:t>an</a:t>
            </a:r>
            <a:r>
              <a:rPr sz="16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de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145" dirty="0">
                <a:solidFill>
                  <a:srgbClr val="3C3C3C"/>
                </a:solidFill>
                <a:latin typeface="Trebuchet MS"/>
                <a:cs typeface="Trebuchet MS"/>
              </a:rPr>
              <a:t>ga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95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ackg</a:t>
            </a:r>
            <a:r>
              <a:rPr sz="1600" spc="-2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600" spc="15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600" spc="-80" dirty="0">
                <a:solidFill>
                  <a:srgbClr val="3C3C3C"/>
                </a:solidFill>
                <a:latin typeface="Trebuchet MS"/>
                <a:cs typeface="Trebuchet MS"/>
              </a:rPr>
              <a:t>un</a:t>
            </a:r>
            <a:r>
              <a:rPr sz="1600" spc="-160" dirty="0">
                <a:solidFill>
                  <a:srgbClr val="3C3C3C"/>
                </a:solidFill>
                <a:latin typeface="Trebuchet MS"/>
                <a:cs typeface="Trebuchet MS"/>
              </a:rPr>
              <a:t>d.</a:t>
            </a:r>
            <a:endParaRPr sz="1600">
              <a:latin typeface="Trebuchet MS"/>
              <a:cs typeface="Trebuchet MS"/>
            </a:endParaRPr>
          </a:p>
          <a:p>
            <a:pPr marL="317500" indent="-304800">
              <a:lnSpc>
                <a:spcPct val="100000"/>
              </a:lnSpc>
              <a:spcBef>
                <a:spcPts val="765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316865" algn="l"/>
                <a:tab pos="317500" algn="l"/>
              </a:tabLst>
            </a:pP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Ketika</a:t>
            </a:r>
            <a:r>
              <a:rPr sz="1600" spc="-2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3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3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konstanta,</a:t>
            </a:r>
            <a:r>
              <a:rPr sz="1600" spc="-1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pendekatan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0" dirty="0">
                <a:solidFill>
                  <a:srgbClr val="3C3C3C"/>
                </a:solidFill>
                <a:latin typeface="Trebuchet MS"/>
                <a:cs typeface="Trebuchet MS"/>
              </a:rPr>
              <a:t>ini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85" dirty="0">
                <a:solidFill>
                  <a:srgbClr val="3C3C3C"/>
                </a:solidFill>
                <a:latin typeface="Trebuchet MS"/>
                <a:cs typeface="Trebuchet MS"/>
              </a:rPr>
              <a:t>disebut</a:t>
            </a:r>
            <a:r>
              <a:rPr sz="16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i="1" spc="-160" dirty="0">
                <a:solidFill>
                  <a:srgbClr val="3C3C3C"/>
                </a:solidFill>
                <a:latin typeface="Trebuchet MS"/>
                <a:cs typeface="Trebuchet MS"/>
              </a:rPr>
              <a:t>global</a:t>
            </a:r>
            <a:r>
              <a:rPr sz="1600" i="1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i="1" spc="-165" dirty="0">
                <a:solidFill>
                  <a:srgbClr val="3C3C3C"/>
                </a:solidFill>
                <a:latin typeface="Trebuchet MS"/>
                <a:cs typeface="Trebuchet MS"/>
              </a:rPr>
              <a:t>thresholding</a:t>
            </a:r>
            <a:r>
              <a:rPr sz="1600" spc="-165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19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50348" y="2799038"/>
            <a:ext cx="1830070" cy="71183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R="30480" algn="r">
              <a:lnSpc>
                <a:spcPct val="100000"/>
              </a:lnSpc>
              <a:spcBef>
                <a:spcPts val="635"/>
              </a:spcBef>
            </a:pPr>
            <a:r>
              <a:rPr sz="1800" dirty="0">
                <a:latin typeface="Times New Roman"/>
                <a:cs typeface="Times New Roman"/>
              </a:rPr>
              <a:t>jika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f(x,</a:t>
            </a:r>
            <a:r>
              <a:rPr sz="1800" spc="-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y)</a:t>
            </a:r>
            <a:r>
              <a:rPr sz="1800" spc="-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</a:t>
            </a:r>
            <a:r>
              <a:rPr sz="1800" spc="-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</a:t>
            </a:r>
            <a:endParaRPr sz="1800">
              <a:latin typeface="Times New Roman"/>
              <a:cs typeface="Times New Roman"/>
            </a:endParaRPr>
          </a:p>
          <a:p>
            <a:pPr marR="30480" algn="r">
              <a:lnSpc>
                <a:spcPct val="100000"/>
              </a:lnSpc>
              <a:spcBef>
                <a:spcPts val="540"/>
              </a:spcBef>
              <a:tabLst>
                <a:tab pos="460375" algn="l"/>
              </a:tabLst>
            </a:pPr>
            <a:r>
              <a:rPr sz="2700" spc="-30" baseline="-12345" dirty="0">
                <a:latin typeface="Symbol"/>
                <a:cs typeface="Symbol"/>
              </a:rPr>
              <a:t></a:t>
            </a:r>
            <a:r>
              <a:rPr sz="1800" dirty="0">
                <a:latin typeface="Times New Roman"/>
                <a:cs typeface="Times New Roman"/>
              </a:rPr>
              <a:t>0	jika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f(x,</a:t>
            </a:r>
            <a:r>
              <a:rPr sz="1800" spc="-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y)</a:t>
            </a:r>
            <a:r>
              <a:rPr sz="1800" spc="-1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</a:t>
            </a:r>
            <a:r>
              <a:rPr sz="1800" spc="-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95526" y="2889481"/>
            <a:ext cx="2480310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2205355" algn="l"/>
              </a:tabLst>
            </a:pPr>
            <a:r>
              <a:rPr sz="2700" spc="-187" baseline="3086" dirty="0">
                <a:solidFill>
                  <a:srgbClr val="3C3C3C"/>
                </a:solidFill>
                <a:latin typeface="Trebuchet MS"/>
                <a:cs typeface="Trebuchet MS"/>
              </a:rPr>
              <a:t>pengenalan</a:t>
            </a:r>
            <a:r>
              <a:rPr sz="2700" spc="-60" baseline="3086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700" spc="-202" baseline="3086" dirty="0">
                <a:solidFill>
                  <a:srgbClr val="3C3C3C"/>
                </a:solidFill>
                <a:latin typeface="Trebuchet MS"/>
                <a:cs typeface="Trebuchet MS"/>
              </a:rPr>
              <a:t>pola,</a:t>
            </a:r>
            <a:r>
              <a:rPr sz="2700" spc="-315" baseline="3086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2700" spc="-195" baseline="3086" dirty="0">
                <a:solidFill>
                  <a:srgbClr val="3C3C3C"/>
                </a:solidFill>
                <a:latin typeface="Trebuchet MS"/>
                <a:cs typeface="Trebuchet MS"/>
              </a:rPr>
              <a:t>dsb.	</a:t>
            </a:r>
            <a:r>
              <a:rPr sz="1800" spc="-15" dirty="0">
                <a:latin typeface="Symbol"/>
                <a:cs typeface="Symbol"/>
              </a:rPr>
              <a:t></a:t>
            </a:r>
            <a:r>
              <a:rPr sz="2700" spc="-22" baseline="6172" dirty="0">
                <a:latin typeface="Times New Roman"/>
                <a:cs typeface="Times New Roman"/>
              </a:rPr>
              <a:t>1</a:t>
            </a:r>
            <a:endParaRPr sz="2700" baseline="617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18590" y="3034352"/>
            <a:ext cx="103441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i="1" spc="135" dirty="0">
                <a:latin typeface="Times New Roman"/>
                <a:cs typeface="Times New Roman"/>
              </a:rPr>
              <a:t>g</a:t>
            </a:r>
            <a:r>
              <a:rPr sz="1800" spc="130" dirty="0">
                <a:latin typeface="Times New Roman"/>
                <a:cs typeface="Times New Roman"/>
              </a:rPr>
              <a:t>(</a:t>
            </a:r>
            <a:r>
              <a:rPr sz="1800" i="1" spc="15" dirty="0">
                <a:latin typeface="Times New Roman"/>
                <a:cs typeface="Times New Roman"/>
              </a:rPr>
              <a:t>x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i="1" spc="70" dirty="0">
                <a:latin typeface="Times New Roman"/>
                <a:cs typeface="Times New Roman"/>
              </a:rPr>
              <a:t>y</a:t>
            </a:r>
            <a:r>
              <a:rPr sz="1800" dirty="0">
                <a:latin typeface="Times New Roman"/>
                <a:cs typeface="Times New Roman"/>
              </a:rPr>
              <a:t>)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2700" baseline="-9259" dirty="0">
                <a:latin typeface="Symbol"/>
                <a:cs typeface="Symbol"/>
              </a:rPr>
              <a:t></a:t>
            </a:r>
            <a:endParaRPr sz="2700" baseline="-9259">
              <a:latin typeface="Symbol"/>
              <a:cs typeface="Symbo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4514" y="4875683"/>
            <a:ext cx="2783160" cy="190607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7800" y="5029198"/>
            <a:ext cx="1714500" cy="171450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76600" y="5029198"/>
            <a:ext cx="1752600" cy="175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pc="135" dirty="0"/>
              <a:t>THRESHOLDING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6039" y="2257171"/>
            <a:ext cx="7294245" cy="2302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 marR="489584" indent="-306705">
              <a:lnSpc>
                <a:spcPct val="100000"/>
              </a:lnSpc>
              <a:spcBef>
                <a:spcPts val="10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Salah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satu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cara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memilih</a:t>
            </a:r>
            <a:r>
              <a:rPr sz="18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85" dirty="0">
                <a:solidFill>
                  <a:srgbClr val="3C3C3C"/>
                </a:solidFill>
                <a:latin typeface="Trebuchet MS"/>
                <a:cs typeface="Trebuchet MS"/>
              </a:rPr>
              <a:t>thresholding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pemeriksaan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0" dirty="0">
                <a:solidFill>
                  <a:srgbClr val="3C3C3C"/>
                </a:solidFill>
                <a:latin typeface="Trebuchet MS"/>
                <a:cs typeface="Trebuchet MS"/>
              </a:rPr>
              <a:t>visual </a:t>
            </a:r>
            <a:r>
              <a:rPr sz="1800" spc="-5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hist</a:t>
            </a:r>
            <a:r>
              <a:rPr sz="1800" spc="-80" dirty="0">
                <a:solidFill>
                  <a:srgbClr val="3C3C3C"/>
                </a:solidFill>
                <a:latin typeface="Trebuchet MS"/>
                <a:cs typeface="Trebuchet MS"/>
              </a:rPr>
              <a:t>ogram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cit</a:t>
            </a:r>
            <a:r>
              <a:rPr sz="1800" spc="-7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  <a:p>
            <a:pPr marL="318770" indent="-306705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Histogram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gambar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secara</a:t>
            </a:r>
            <a:r>
              <a:rPr sz="18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55" dirty="0">
                <a:solidFill>
                  <a:srgbClr val="3C3C3C"/>
                </a:solidFill>
                <a:latin typeface="Trebuchet MS"/>
                <a:cs typeface="Trebuchet MS"/>
              </a:rPr>
              <a:t>jelas</a:t>
            </a:r>
            <a:r>
              <a:rPr sz="18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mempunyai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dua</a:t>
            </a:r>
            <a:r>
              <a:rPr sz="18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mode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berbeda.</a:t>
            </a:r>
            <a:endParaRPr sz="1800">
              <a:latin typeface="Trebuchet MS"/>
              <a:cs typeface="Trebuchet MS"/>
            </a:endParaRPr>
          </a:p>
          <a:p>
            <a:pPr marL="641985" lvl="1" indent="-305435">
              <a:lnSpc>
                <a:spcPct val="100000"/>
              </a:lnSpc>
              <a:spcBef>
                <a:spcPts val="990"/>
              </a:spcBef>
              <a:buClr>
                <a:srgbClr val="903062"/>
              </a:buClr>
              <a:buSzPct val="90625"/>
              <a:buFont typeface="Cambria"/>
              <a:buChar char="◾"/>
              <a:tabLst>
                <a:tab pos="641985" algn="l"/>
                <a:tab pos="642620" algn="l"/>
              </a:tabLst>
            </a:pPr>
            <a:r>
              <a:rPr sz="1600" spc="-55" dirty="0">
                <a:solidFill>
                  <a:srgbClr val="3C3C3C"/>
                </a:solidFill>
                <a:latin typeface="Trebuchet MS"/>
                <a:cs typeface="Trebuchet MS"/>
              </a:rPr>
              <a:t>Mudah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5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05" dirty="0">
                <a:solidFill>
                  <a:srgbClr val="3C3C3C"/>
                </a:solidFill>
                <a:latin typeface="Trebuchet MS"/>
                <a:cs typeface="Trebuchet MS"/>
              </a:rPr>
              <a:t>memilih</a:t>
            </a:r>
            <a:r>
              <a:rPr sz="16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70" dirty="0">
                <a:solidFill>
                  <a:srgbClr val="3C3C3C"/>
                </a:solidFill>
                <a:latin typeface="Trebuchet MS"/>
                <a:cs typeface="Trebuchet MS"/>
              </a:rPr>
              <a:t>threshold</a:t>
            </a:r>
            <a:r>
              <a:rPr sz="16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3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6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14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6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600" spc="-125" dirty="0">
                <a:solidFill>
                  <a:srgbClr val="3C3C3C"/>
                </a:solidFill>
                <a:latin typeface="Trebuchet MS"/>
                <a:cs typeface="Trebuchet MS"/>
              </a:rPr>
              <a:t>membaginya.</a:t>
            </a:r>
            <a:endParaRPr sz="1600">
              <a:latin typeface="Trebuchet MS"/>
              <a:cs typeface="Trebuchet MS"/>
            </a:endParaRPr>
          </a:p>
          <a:p>
            <a:pPr marL="318770" marR="5080" indent="-306705" algn="just">
              <a:lnSpc>
                <a:spcPct val="100000"/>
              </a:lnSpc>
              <a:spcBef>
                <a:spcPts val="1030"/>
              </a:spcBef>
              <a:buClr>
                <a:srgbClr val="903062"/>
              </a:buClr>
              <a:buSzPct val="91666"/>
              <a:buFont typeface="Cambria"/>
              <a:buChar char="◾"/>
              <a:tabLst>
                <a:tab pos="319405" algn="l"/>
              </a:tabLst>
            </a:pP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Metode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 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lain </a:t>
            </a:r>
            <a:r>
              <a:rPr sz="1800" spc="-140" dirty="0">
                <a:solidFill>
                  <a:srgbClr val="3C3C3C"/>
                </a:solidFill>
                <a:latin typeface="Trebuchet MS"/>
                <a:cs typeface="Trebuchet MS"/>
              </a:rPr>
              <a:t>dalam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pemilihan </a:t>
            </a:r>
            <a:r>
              <a:rPr sz="1800" spc="40" dirty="0">
                <a:solidFill>
                  <a:srgbClr val="3C3C3C"/>
                </a:solidFill>
                <a:latin typeface="Trebuchet MS"/>
                <a:cs typeface="Trebuchet MS"/>
              </a:rPr>
              <a:t>T </a:t>
            </a:r>
            <a:r>
              <a:rPr sz="1800" spc="-145" dirty="0">
                <a:solidFill>
                  <a:srgbClr val="3C3C3C"/>
                </a:solidFill>
                <a:latin typeface="Trebuchet MS"/>
                <a:cs typeface="Trebuchet MS"/>
              </a:rPr>
              <a:t>adalah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dengan </a:t>
            </a:r>
            <a:r>
              <a:rPr sz="1800" i="1" spc="-195" dirty="0">
                <a:solidFill>
                  <a:srgbClr val="3C3C3C"/>
                </a:solidFill>
                <a:latin typeface="Trebuchet MS"/>
                <a:cs typeface="Trebuchet MS"/>
              </a:rPr>
              <a:t>trial </a:t>
            </a:r>
            <a:r>
              <a:rPr sz="1800" i="1" spc="-140" dirty="0">
                <a:solidFill>
                  <a:srgbClr val="3C3C3C"/>
                </a:solidFill>
                <a:latin typeface="Trebuchet MS"/>
                <a:cs typeface="Trebuchet MS"/>
              </a:rPr>
              <a:t>and </a:t>
            </a:r>
            <a:r>
              <a:rPr sz="1800" i="1" spc="-204" dirty="0">
                <a:solidFill>
                  <a:srgbClr val="3C3C3C"/>
                </a:solidFill>
                <a:latin typeface="Trebuchet MS"/>
                <a:cs typeface="Trebuchet MS"/>
              </a:rPr>
              <a:t>error</a:t>
            </a:r>
            <a:r>
              <a:rPr sz="1800" spc="-204" dirty="0">
                <a:solidFill>
                  <a:srgbClr val="3C3C3C"/>
                </a:solidFill>
                <a:latin typeface="Trebuchet MS"/>
                <a:cs typeface="Trebuchet MS"/>
              </a:rPr>
              <a:t>,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mengambil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 beberapa </a:t>
            </a:r>
            <a:r>
              <a:rPr sz="1800" spc="-75" dirty="0">
                <a:solidFill>
                  <a:srgbClr val="3C3C3C"/>
                </a:solidFill>
                <a:latin typeface="Trebuchet MS"/>
                <a:cs typeface="Trebuchet MS"/>
              </a:rPr>
              <a:t>threshold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berbeda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sampai </a:t>
            </a:r>
            <a:r>
              <a:rPr sz="1800" spc="-105" dirty="0">
                <a:solidFill>
                  <a:srgbClr val="3C3C3C"/>
                </a:solidFill>
                <a:latin typeface="Trebuchet MS"/>
                <a:cs typeface="Trebuchet MS"/>
              </a:rPr>
              <a:t>satu 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nilai </a:t>
            </a:r>
            <a:r>
              <a:rPr sz="1800" spc="40" dirty="0">
                <a:solidFill>
                  <a:srgbClr val="3C3C3C"/>
                </a:solidFill>
                <a:latin typeface="Trebuchet MS"/>
                <a:cs typeface="Trebuchet MS"/>
              </a:rPr>
              <a:t>T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memberikan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hasil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 </a:t>
            </a:r>
            <a:r>
              <a:rPr sz="1800" spc="-1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baik</a:t>
            </a:r>
            <a:r>
              <a:rPr sz="18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sebagai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0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800" spc="-90" dirty="0">
                <a:solidFill>
                  <a:srgbClr val="3C3C3C"/>
                </a:solidFill>
                <a:latin typeface="Trebuchet MS"/>
                <a:cs typeface="Trebuchet MS"/>
              </a:rPr>
              <a:t>eputus</a:t>
            </a:r>
            <a:r>
              <a:rPr sz="1800" spc="-135" dirty="0">
                <a:solidFill>
                  <a:srgbClr val="3C3C3C"/>
                </a:solidFill>
                <a:latin typeface="Trebuchet MS"/>
                <a:cs typeface="Trebuchet MS"/>
              </a:rPr>
              <a:t>an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12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95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800" spc="-114" dirty="0">
                <a:solidFill>
                  <a:srgbClr val="3C3C3C"/>
                </a:solidFill>
                <a:latin typeface="Trebuchet MS"/>
                <a:cs typeface="Trebuchet MS"/>
              </a:rPr>
              <a:t>itemukan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800" spc="-60" dirty="0">
                <a:solidFill>
                  <a:srgbClr val="3C3C3C"/>
                </a:solidFill>
                <a:latin typeface="Trebuchet MS"/>
                <a:cs typeface="Trebuchet MS"/>
              </a:rPr>
              <a:t>obse</a:t>
            </a:r>
            <a:r>
              <a:rPr sz="1800" spc="5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800" spc="-130" dirty="0">
                <a:solidFill>
                  <a:srgbClr val="3C3C3C"/>
                </a:solidFill>
                <a:latin typeface="Trebuchet MS"/>
                <a:cs typeface="Trebuchet MS"/>
              </a:rPr>
              <a:t>v</a:t>
            </a:r>
            <a:r>
              <a:rPr sz="1800" spc="-55" dirty="0">
                <a:solidFill>
                  <a:srgbClr val="3C3C3C"/>
                </a:solidFill>
                <a:latin typeface="Trebuchet MS"/>
                <a:cs typeface="Trebuchet MS"/>
              </a:rPr>
              <a:t>er </a:t>
            </a:r>
            <a:r>
              <a:rPr sz="1800" spc="-270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8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9993" y="4875683"/>
            <a:ext cx="2783160" cy="19060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pc="135" dirty="0"/>
              <a:t>THRESHOLDING</a:t>
            </a:r>
            <a:r>
              <a:rPr spc="-105" dirty="0"/>
              <a:t> </a:t>
            </a:r>
            <a:r>
              <a:rPr spc="-114" dirty="0"/>
              <a:t>(2)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59993" y="2140712"/>
            <a:ext cx="495998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5"/>
              </a:spcBef>
              <a:buClr>
                <a:srgbClr val="903062"/>
              </a:buClr>
              <a:buSzPct val="91176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Prosedur </a:t>
            </a:r>
            <a:r>
              <a:rPr sz="1700" spc="-80" dirty="0">
                <a:solidFill>
                  <a:srgbClr val="3C3C3C"/>
                </a:solidFill>
                <a:latin typeface="Trebuchet MS"/>
                <a:cs typeface="Trebuchet MS"/>
              </a:rPr>
              <a:t>untuk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14" dirty="0">
                <a:solidFill>
                  <a:srgbClr val="3C3C3C"/>
                </a:solidFill>
                <a:latin typeface="Trebuchet MS"/>
                <a:cs typeface="Trebuchet MS"/>
              </a:rPr>
              <a:t>pemilihan</a:t>
            </a:r>
            <a:r>
              <a:rPr sz="17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70" dirty="0">
                <a:solidFill>
                  <a:srgbClr val="3C3C3C"/>
                </a:solidFill>
                <a:latin typeface="Trebuchet MS"/>
                <a:cs typeface="Trebuchet MS"/>
              </a:rPr>
              <a:t>threshold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95" dirty="0">
                <a:solidFill>
                  <a:srgbClr val="3C3C3C"/>
                </a:solidFill>
                <a:latin typeface="Trebuchet MS"/>
                <a:cs typeface="Trebuchet MS"/>
              </a:rPr>
              <a:t>secara</a:t>
            </a:r>
            <a:r>
              <a:rPr sz="17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95" dirty="0">
                <a:solidFill>
                  <a:srgbClr val="3C3C3C"/>
                </a:solidFill>
                <a:latin typeface="Trebuchet MS"/>
                <a:cs typeface="Trebuchet MS"/>
              </a:rPr>
              <a:t>otomatis: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6609" y="2515616"/>
            <a:ext cx="153035" cy="2362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50" spc="-105" dirty="0">
                <a:solidFill>
                  <a:srgbClr val="903062"/>
                </a:solidFill>
                <a:latin typeface="Trebuchet MS"/>
                <a:cs typeface="Trebuchet MS"/>
              </a:rPr>
              <a:t>1.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565785" marR="640715">
              <a:lnSpc>
                <a:spcPts val="1620"/>
              </a:lnSpc>
              <a:spcBef>
                <a:spcPts val="305"/>
              </a:spcBef>
            </a:pPr>
            <a:r>
              <a:rPr spc="-70" dirty="0"/>
              <a:t>Memilih</a:t>
            </a:r>
            <a:r>
              <a:rPr spc="-40" dirty="0"/>
              <a:t> </a:t>
            </a:r>
            <a:r>
              <a:rPr spc="-80" dirty="0"/>
              <a:t>perkiraan</a:t>
            </a:r>
            <a:r>
              <a:rPr spc="-15" dirty="0"/>
              <a:t> </a:t>
            </a:r>
            <a:r>
              <a:rPr spc="-130" dirty="0"/>
              <a:t>awal</a:t>
            </a:r>
            <a:r>
              <a:rPr spc="-235" dirty="0"/>
              <a:t> </a:t>
            </a:r>
            <a:r>
              <a:rPr spc="-190" dirty="0"/>
              <a:t>T.</a:t>
            </a:r>
            <a:r>
              <a:rPr spc="-200" dirty="0"/>
              <a:t> </a:t>
            </a:r>
            <a:r>
              <a:rPr spc="-60" dirty="0"/>
              <a:t>Disarankan</a:t>
            </a:r>
            <a:r>
              <a:rPr spc="-35" dirty="0"/>
              <a:t> </a:t>
            </a:r>
            <a:r>
              <a:rPr spc="-80" dirty="0"/>
              <a:t>perkiraan</a:t>
            </a:r>
            <a:r>
              <a:rPr spc="-15" dirty="0"/>
              <a:t> </a:t>
            </a:r>
            <a:r>
              <a:rPr spc="-130" dirty="0"/>
              <a:t>awal</a:t>
            </a:r>
            <a:r>
              <a:rPr spc="-45" dirty="0"/>
              <a:t> </a:t>
            </a:r>
            <a:r>
              <a:rPr spc="-120" dirty="0"/>
              <a:t>adalah</a:t>
            </a:r>
            <a:r>
              <a:rPr spc="-35" dirty="0"/>
              <a:t> </a:t>
            </a:r>
            <a:r>
              <a:rPr spc="-90" dirty="0"/>
              <a:t>titik</a:t>
            </a:r>
            <a:r>
              <a:rPr spc="-50" dirty="0"/>
              <a:t> </a:t>
            </a:r>
            <a:r>
              <a:rPr spc="-105" dirty="0"/>
              <a:t>tengah</a:t>
            </a:r>
            <a:r>
              <a:rPr spc="-50" dirty="0"/>
              <a:t> </a:t>
            </a:r>
            <a:r>
              <a:rPr spc="-105" dirty="0"/>
              <a:t>antara</a:t>
            </a:r>
            <a:r>
              <a:rPr spc="-30" dirty="0"/>
              <a:t> </a:t>
            </a:r>
            <a:r>
              <a:rPr spc="-110" dirty="0"/>
              <a:t>nilai </a:t>
            </a:r>
            <a:r>
              <a:rPr spc="-434" dirty="0"/>
              <a:t> </a:t>
            </a:r>
            <a:r>
              <a:rPr spc="-95" dirty="0"/>
              <a:t>in</a:t>
            </a:r>
            <a:r>
              <a:rPr spc="-90" dirty="0"/>
              <a:t>t</a:t>
            </a:r>
            <a:r>
              <a:rPr spc="-85" dirty="0"/>
              <a:t>e</a:t>
            </a:r>
            <a:r>
              <a:rPr spc="-80" dirty="0"/>
              <a:t>ns</a:t>
            </a:r>
            <a:r>
              <a:rPr spc="-65" dirty="0"/>
              <a:t>i</a:t>
            </a:r>
            <a:r>
              <a:rPr spc="-95" dirty="0"/>
              <a:t>tas</a:t>
            </a:r>
            <a:r>
              <a:rPr spc="-70" dirty="0"/>
              <a:t> </a:t>
            </a:r>
            <a:r>
              <a:rPr spc="-95" dirty="0"/>
              <a:t>m</a:t>
            </a:r>
            <a:r>
              <a:rPr spc="-75" dirty="0"/>
              <a:t>ini</a:t>
            </a:r>
            <a:r>
              <a:rPr spc="-175" dirty="0"/>
              <a:t>m</a:t>
            </a:r>
            <a:r>
              <a:rPr spc="-70" dirty="0"/>
              <a:t>u</a:t>
            </a:r>
            <a:r>
              <a:rPr spc="-90" dirty="0"/>
              <a:t>m</a:t>
            </a:r>
            <a:r>
              <a:rPr spc="-25" dirty="0"/>
              <a:t> </a:t>
            </a:r>
            <a:r>
              <a:rPr spc="-100" dirty="0"/>
              <a:t>dan</a:t>
            </a:r>
            <a:r>
              <a:rPr spc="-40" dirty="0"/>
              <a:t> </a:t>
            </a:r>
            <a:r>
              <a:rPr spc="-95" dirty="0"/>
              <a:t>m</a:t>
            </a:r>
            <a:r>
              <a:rPr spc="-155" dirty="0"/>
              <a:t>a</a:t>
            </a:r>
            <a:r>
              <a:rPr spc="-65" dirty="0"/>
              <a:t>ks</a:t>
            </a:r>
            <a:r>
              <a:rPr spc="-45" dirty="0"/>
              <a:t>i</a:t>
            </a:r>
            <a:r>
              <a:rPr spc="-110" dirty="0"/>
              <a:t>m</a:t>
            </a:r>
            <a:r>
              <a:rPr spc="-70" dirty="0"/>
              <a:t>u</a:t>
            </a:r>
            <a:r>
              <a:rPr spc="-90" dirty="0"/>
              <a:t>m</a:t>
            </a:r>
            <a:r>
              <a:rPr spc="-25" dirty="0"/>
              <a:t> </a:t>
            </a:r>
            <a:r>
              <a:rPr spc="-135" dirty="0"/>
              <a:t>da</a:t>
            </a:r>
            <a:r>
              <a:rPr spc="-85" dirty="0"/>
              <a:t>l</a:t>
            </a:r>
            <a:r>
              <a:rPr spc="-155" dirty="0"/>
              <a:t>a</a:t>
            </a:r>
            <a:r>
              <a:rPr spc="-90" dirty="0"/>
              <a:t>m</a:t>
            </a:r>
            <a:r>
              <a:rPr spc="-40" dirty="0"/>
              <a:t> </a:t>
            </a:r>
            <a:r>
              <a:rPr spc="-80" dirty="0"/>
              <a:t>citr</a:t>
            </a:r>
            <a:r>
              <a:rPr spc="-114" dirty="0"/>
              <a:t>a</a:t>
            </a:r>
            <a:r>
              <a:rPr spc="-225" dirty="0"/>
              <a:t>.</a:t>
            </a:r>
          </a:p>
          <a:p>
            <a:pPr marL="565785" marR="55880" indent="-515620">
              <a:lnSpc>
                <a:spcPts val="1620"/>
              </a:lnSpc>
              <a:spcBef>
                <a:spcPts val="960"/>
              </a:spcBef>
              <a:buClr>
                <a:srgbClr val="903062"/>
              </a:buClr>
              <a:buSzPct val="90000"/>
              <a:buAutoNum type="arabicPeriod" startAt="2"/>
              <a:tabLst>
                <a:tab pos="565785" algn="l"/>
                <a:tab pos="566420" algn="l"/>
              </a:tabLst>
            </a:pPr>
            <a:r>
              <a:rPr spc="-75" dirty="0"/>
              <a:t>Mensegmentasi </a:t>
            </a:r>
            <a:r>
              <a:rPr spc="-85" dirty="0"/>
              <a:t>citra </a:t>
            </a:r>
            <a:r>
              <a:rPr spc="-95" dirty="0"/>
              <a:t>menggunakan </a:t>
            </a:r>
            <a:r>
              <a:rPr spc="-190" dirty="0"/>
              <a:t>T. </a:t>
            </a:r>
            <a:r>
              <a:rPr spc="-75" dirty="0"/>
              <a:t>Ini </a:t>
            </a:r>
            <a:r>
              <a:rPr spc="-105" dirty="0"/>
              <a:t>akan </a:t>
            </a:r>
            <a:r>
              <a:rPr spc="-95" dirty="0"/>
              <a:t>menghasilkan dua </a:t>
            </a:r>
            <a:r>
              <a:rPr spc="-60" dirty="0"/>
              <a:t>kelompok </a:t>
            </a:r>
            <a:r>
              <a:rPr spc="-105" dirty="0"/>
              <a:t>piksel: </a:t>
            </a:r>
            <a:r>
              <a:rPr spc="-50" dirty="0"/>
              <a:t>G</a:t>
            </a:r>
            <a:r>
              <a:rPr sz="1500" spc="-75" baseline="-19444" dirty="0"/>
              <a:t>1</a:t>
            </a:r>
            <a:r>
              <a:rPr sz="1500" spc="-50" dirty="0"/>
              <a:t>, </a:t>
            </a:r>
            <a:r>
              <a:rPr sz="1500" spc="-105" dirty="0"/>
              <a:t>yang </a:t>
            </a:r>
            <a:r>
              <a:rPr sz="1500" spc="-100" dirty="0"/>
              <a:t> </a:t>
            </a:r>
            <a:r>
              <a:rPr sz="1500" spc="-75" dirty="0"/>
              <a:t>berisi</a:t>
            </a:r>
            <a:r>
              <a:rPr sz="1500" spc="-45" dirty="0"/>
              <a:t> </a:t>
            </a:r>
            <a:r>
              <a:rPr sz="1500" spc="-95" dirty="0"/>
              <a:t>semua</a:t>
            </a:r>
            <a:r>
              <a:rPr sz="1500" spc="-40" dirty="0"/>
              <a:t> </a:t>
            </a:r>
            <a:r>
              <a:rPr sz="1500" spc="-85" dirty="0"/>
              <a:t>piksel</a:t>
            </a:r>
            <a:r>
              <a:rPr sz="1500" spc="-60" dirty="0"/>
              <a:t> </a:t>
            </a:r>
            <a:r>
              <a:rPr sz="1500" spc="-100" dirty="0"/>
              <a:t>dengan</a:t>
            </a:r>
            <a:r>
              <a:rPr sz="1500" spc="-35" dirty="0"/>
              <a:t> </a:t>
            </a:r>
            <a:r>
              <a:rPr sz="1500" spc="-110" dirty="0"/>
              <a:t>nilai</a:t>
            </a:r>
            <a:r>
              <a:rPr sz="1500" spc="-40" dirty="0"/>
              <a:t> </a:t>
            </a:r>
            <a:r>
              <a:rPr sz="1500" spc="-85" dirty="0"/>
              <a:t>intensitas</a:t>
            </a:r>
            <a:r>
              <a:rPr sz="1500" spc="-65" dirty="0"/>
              <a:t> </a:t>
            </a:r>
            <a:r>
              <a:rPr sz="1500" spc="85" dirty="0"/>
              <a:t>≥</a:t>
            </a:r>
            <a:r>
              <a:rPr sz="1500" spc="-220" dirty="0"/>
              <a:t> </a:t>
            </a:r>
            <a:r>
              <a:rPr sz="1500" spc="-190" dirty="0"/>
              <a:t>T,</a:t>
            </a:r>
            <a:r>
              <a:rPr sz="1500" spc="-200" dirty="0"/>
              <a:t> </a:t>
            </a:r>
            <a:r>
              <a:rPr sz="1500" spc="-100" dirty="0"/>
              <a:t>dan</a:t>
            </a:r>
            <a:r>
              <a:rPr sz="1500" spc="-30" dirty="0"/>
              <a:t> </a:t>
            </a:r>
            <a:r>
              <a:rPr sz="1500" spc="-50" dirty="0"/>
              <a:t>G</a:t>
            </a:r>
            <a:r>
              <a:rPr sz="1500" spc="-75" baseline="-19444" dirty="0"/>
              <a:t>2</a:t>
            </a:r>
            <a:r>
              <a:rPr sz="1500" spc="-50" dirty="0"/>
              <a:t>,</a:t>
            </a:r>
            <a:r>
              <a:rPr sz="1500" spc="-200" dirty="0"/>
              <a:t> </a:t>
            </a:r>
            <a:r>
              <a:rPr sz="1500" spc="-105" dirty="0"/>
              <a:t>yang</a:t>
            </a:r>
            <a:r>
              <a:rPr sz="1500" spc="-45" dirty="0"/>
              <a:t> </a:t>
            </a:r>
            <a:r>
              <a:rPr sz="1500" spc="-75" dirty="0"/>
              <a:t>berisi</a:t>
            </a:r>
            <a:r>
              <a:rPr sz="1500" spc="-25" dirty="0"/>
              <a:t> </a:t>
            </a:r>
            <a:r>
              <a:rPr sz="1500" spc="-95" dirty="0"/>
              <a:t>semua</a:t>
            </a:r>
            <a:r>
              <a:rPr sz="1500" spc="-40" dirty="0"/>
              <a:t> </a:t>
            </a:r>
            <a:r>
              <a:rPr sz="1500" spc="-85" dirty="0"/>
              <a:t>piksel</a:t>
            </a:r>
            <a:r>
              <a:rPr sz="1500" spc="-70" dirty="0"/>
              <a:t> </a:t>
            </a:r>
            <a:r>
              <a:rPr sz="1500" spc="-100" dirty="0"/>
              <a:t>dengan</a:t>
            </a:r>
            <a:r>
              <a:rPr sz="1500" spc="-40" dirty="0"/>
              <a:t> </a:t>
            </a:r>
            <a:r>
              <a:rPr sz="1500" spc="-110" dirty="0"/>
              <a:t>nilai </a:t>
            </a:r>
            <a:r>
              <a:rPr sz="1500" spc="-434" dirty="0"/>
              <a:t> </a:t>
            </a:r>
            <a:r>
              <a:rPr sz="1500" spc="-85" dirty="0"/>
              <a:t>intensitas</a:t>
            </a:r>
            <a:r>
              <a:rPr sz="1500" spc="-75" dirty="0"/>
              <a:t> </a:t>
            </a:r>
            <a:r>
              <a:rPr sz="1500" spc="85" dirty="0"/>
              <a:t>&lt;</a:t>
            </a:r>
            <a:r>
              <a:rPr sz="1500" spc="-225" dirty="0"/>
              <a:t> </a:t>
            </a:r>
            <a:r>
              <a:rPr sz="1500" spc="-190" dirty="0"/>
              <a:t>T.</a:t>
            </a:r>
            <a:endParaRPr sz="1500"/>
          </a:p>
          <a:p>
            <a:pPr marL="565785" indent="-515620">
              <a:lnSpc>
                <a:spcPct val="100000"/>
              </a:lnSpc>
              <a:spcBef>
                <a:spcPts val="765"/>
              </a:spcBef>
              <a:buClr>
                <a:srgbClr val="903062"/>
              </a:buClr>
              <a:buSzPct val="90000"/>
              <a:buAutoNum type="arabicPeriod" startAt="2"/>
              <a:tabLst>
                <a:tab pos="565785" algn="l"/>
                <a:tab pos="566420" algn="l"/>
              </a:tabLst>
            </a:pPr>
            <a:r>
              <a:rPr spc="-75" dirty="0"/>
              <a:t>Menghitung</a:t>
            </a:r>
            <a:r>
              <a:rPr spc="-60" dirty="0"/>
              <a:t> </a:t>
            </a:r>
            <a:r>
              <a:rPr spc="-100" dirty="0"/>
              <a:t>rata-rata</a:t>
            </a:r>
            <a:r>
              <a:rPr dirty="0"/>
              <a:t> </a:t>
            </a:r>
            <a:r>
              <a:rPr spc="-110" dirty="0"/>
              <a:t>nilai</a:t>
            </a:r>
            <a:r>
              <a:rPr spc="-35" dirty="0"/>
              <a:t> </a:t>
            </a:r>
            <a:r>
              <a:rPr spc="-85" dirty="0"/>
              <a:t>intensitas</a:t>
            </a:r>
            <a:r>
              <a:rPr spc="-60" dirty="0"/>
              <a:t> </a:t>
            </a:r>
            <a:r>
              <a:rPr spc="-20" dirty="0">
                <a:latin typeface="Symbol"/>
                <a:cs typeface="Symbol"/>
              </a:rPr>
              <a:t></a:t>
            </a:r>
            <a:r>
              <a:rPr sz="1500" spc="-30" baseline="-19444" dirty="0"/>
              <a:t>1</a:t>
            </a:r>
            <a:r>
              <a:rPr sz="1500" spc="172" baseline="-19444" dirty="0"/>
              <a:t> </a:t>
            </a:r>
            <a:r>
              <a:rPr sz="1500" spc="-100" dirty="0"/>
              <a:t>dan</a:t>
            </a:r>
            <a:r>
              <a:rPr sz="1500" spc="-45" dirty="0"/>
              <a:t> </a:t>
            </a:r>
            <a:r>
              <a:rPr sz="1500" spc="-20" dirty="0">
                <a:latin typeface="Symbol"/>
                <a:cs typeface="Symbol"/>
              </a:rPr>
              <a:t></a:t>
            </a:r>
            <a:r>
              <a:rPr sz="1500" spc="-30" baseline="-19444" dirty="0"/>
              <a:t>2</a:t>
            </a:r>
            <a:r>
              <a:rPr sz="1500" spc="179" baseline="-19444" dirty="0"/>
              <a:t> </a:t>
            </a:r>
            <a:r>
              <a:rPr sz="1500" spc="-70" dirty="0"/>
              <a:t>untuk</a:t>
            </a:r>
            <a:r>
              <a:rPr sz="1500" spc="-50" dirty="0"/>
              <a:t> </a:t>
            </a:r>
            <a:r>
              <a:rPr sz="1500" spc="-85" dirty="0"/>
              <a:t>piksel-piksel</a:t>
            </a:r>
            <a:r>
              <a:rPr sz="1500" spc="-70" dirty="0"/>
              <a:t> </a:t>
            </a:r>
            <a:r>
              <a:rPr sz="1500" spc="-120" dirty="0"/>
              <a:t>dalam</a:t>
            </a:r>
            <a:r>
              <a:rPr sz="1500" spc="-30" dirty="0"/>
              <a:t> </a:t>
            </a:r>
            <a:r>
              <a:rPr sz="1500" spc="-65" dirty="0"/>
              <a:t>region</a:t>
            </a:r>
            <a:r>
              <a:rPr sz="1500" spc="-30" dirty="0"/>
              <a:t> </a:t>
            </a:r>
            <a:r>
              <a:rPr sz="1500" spc="35" dirty="0"/>
              <a:t>G</a:t>
            </a:r>
            <a:r>
              <a:rPr sz="1500" spc="52" baseline="-19444" dirty="0"/>
              <a:t>1</a:t>
            </a:r>
            <a:r>
              <a:rPr sz="1500" spc="179" baseline="-19444" dirty="0"/>
              <a:t> </a:t>
            </a:r>
            <a:r>
              <a:rPr sz="1500" spc="-100" dirty="0"/>
              <a:t>dan</a:t>
            </a:r>
            <a:r>
              <a:rPr sz="1500" spc="-50" dirty="0"/>
              <a:t> G</a:t>
            </a:r>
            <a:r>
              <a:rPr sz="1500" spc="-75" baseline="-19444" dirty="0"/>
              <a:t>2</a:t>
            </a:r>
            <a:r>
              <a:rPr sz="1500" spc="-50" dirty="0"/>
              <a:t>.</a:t>
            </a:r>
            <a:endParaRPr sz="1500">
              <a:latin typeface="Symbol"/>
              <a:cs typeface="Symbol"/>
            </a:endParaRPr>
          </a:p>
          <a:p>
            <a:pPr marL="565785" indent="-515620">
              <a:lnSpc>
                <a:spcPct val="100000"/>
              </a:lnSpc>
              <a:spcBef>
                <a:spcPts val="770"/>
              </a:spcBef>
              <a:buClr>
                <a:srgbClr val="903062"/>
              </a:buClr>
              <a:buSzPct val="90000"/>
              <a:buAutoNum type="arabicPeriod" startAt="2"/>
              <a:tabLst>
                <a:tab pos="565785" algn="l"/>
                <a:tab pos="566420" algn="l"/>
              </a:tabLst>
            </a:pPr>
            <a:r>
              <a:rPr dirty="0"/>
              <a:t>Me</a:t>
            </a:r>
            <a:r>
              <a:rPr spc="-70" dirty="0"/>
              <a:t>n</a:t>
            </a:r>
            <a:r>
              <a:rPr spc="-120" dirty="0"/>
              <a:t>g</a:t>
            </a:r>
            <a:r>
              <a:rPr spc="-70" dirty="0"/>
              <a:t>h</a:t>
            </a:r>
            <a:r>
              <a:rPr spc="-80" dirty="0"/>
              <a:t>it</a:t>
            </a:r>
            <a:r>
              <a:rPr spc="-120" dirty="0"/>
              <a:t>u</a:t>
            </a:r>
            <a:r>
              <a:rPr spc="-70" dirty="0"/>
              <a:t>n</a:t>
            </a:r>
            <a:r>
              <a:rPr spc="-114" dirty="0"/>
              <a:t>g</a:t>
            </a:r>
            <a:r>
              <a:rPr spc="-65" dirty="0"/>
              <a:t> </a:t>
            </a:r>
            <a:r>
              <a:rPr spc="-70" dirty="0"/>
              <a:t>n</a:t>
            </a:r>
            <a:r>
              <a:rPr spc="-110" dirty="0"/>
              <a:t>i</a:t>
            </a:r>
            <a:r>
              <a:rPr spc="-120" dirty="0"/>
              <a:t>l</a:t>
            </a:r>
            <a:r>
              <a:rPr spc="-155" dirty="0"/>
              <a:t>a</a:t>
            </a:r>
            <a:r>
              <a:rPr spc="-100" dirty="0"/>
              <a:t>i</a:t>
            </a:r>
            <a:r>
              <a:rPr spc="-50" dirty="0"/>
              <a:t> </a:t>
            </a:r>
            <a:r>
              <a:rPr spc="-70" dirty="0"/>
              <a:t>t</a:t>
            </a:r>
            <a:r>
              <a:rPr spc="-95" dirty="0"/>
              <a:t>h</a:t>
            </a:r>
            <a:r>
              <a:rPr spc="-20" dirty="0"/>
              <a:t>r</a:t>
            </a:r>
            <a:r>
              <a:rPr spc="-70" dirty="0"/>
              <a:t>esh</a:t>
            </a:r>
            <a:r>
              <a:rPr spc="-55" dirty="0"/>
              <a:t>old</a:t>
            </a:r>
            <a:r>
              <a:rPr spc="-70" dirty="0"/>
              <a:t> </a:t>
            </a:r>
            <a:r>
              <a:rPr spc="-105" dirty="0"/>
              <a:t>yan</a:t>
            </a:r>
            <a:r>
              <a:rPr spc="-114" dirty="0"/>
              <a:t>g</a:t>
            </a:r>
            <a:r>
              <a:rPr spc="-45" dirty="0"/>
              <a:t> </a:t>
            </a:r>
            <a:r>
              <a:rPr spc="-90" dirty="0"/>
              <a:t>b</a:t>
            </a:r>
            <a:r>
              <a:rPr spc="-155" dirty="0"/>
              <a:t>a</a:t>
            </a:r>
            <a:r>
              <a:rPr dirty="0"/>
              <a:t>r</a:t>
            </a:r>
            <a:r>
              <a:rPr spc="-65" dirty="0"/>
              <a:t>u</a:t>
            </a:r>
            <a:r>
              <a:rPr spc="-225" dirty="0"/>
              <a:t>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16609" y="5099430"/>
            <a:ext cx="153035" cy="2362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50" spc="-105" dirty="0">
                <a:solidFill>
                  <a:srgbClr val="903062"/>
                </a:solidFill>
                <a:latin typeface="Trebuchet MS"/>
                <a:cs typeface="Trebuchet MS"/>
              </a:rPr>
              <a:t>5.</a:t>
            </a:r>
            <a:endParaRPr sz="13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06600" y="5084191"/>
            <a:ext cx="6978650" cy="45974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 marR="30480">
              <a:lnSpc>
                <a:spcPts val="1620"/>
              </a:lnSpc>
              <a:spcBef>
                <a:spcPts val="300"/>
              </a:spcBef>
            </a:pP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Mengulangi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langkah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2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sampai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4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sampai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perbedaan</a:t>
            </a:r>
            <a:r>
              <a:rPr sz="1500" spc="-2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3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iterasi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berturut-turut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lebih </a:t>
            </a:r>
            <a:r>
              <a:rPr sz="1500" spc="-43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ec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il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da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ipad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et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er</a:t>
            </a:r>
            <a:r>
              <a:rPr sz="15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85" dirty="0">
                <a:solidFill>
                  <a:srgbClr val="3C3C3C"/>
                </a:solidFill>
                <a:latin typeface="Trebuchet MS"/>
                <a:cs typeface="Trebuchet MS"/>
              </a:rPr>
              <a:t>T</a:t>
            </a:r>
            <a:r>
              <a:rPr sz="1500" spc="15" baseline="-19444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500" spc="142" baseline="-1944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seb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elum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y</a:t>
            </a:r>
            <a:r>
              <a:rPr sz="1500" spc="-12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225" dirty="0">
                <a:solidFill>
                  <a:srgbClr val="3C3C3C"/>
                </a:solidFill>
                <a:latin typeface="Trebuchet MS"/>
                <a:cs typeface="Trebuchet MS"/>
              </a:rPr>
              <a:t>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21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844103" y="4695035"/>
            <a:ext cx="125730" cy="0"/>
          </a:xfrm>
          <a:custGeom>
            <a:avLst/>
            <a:gdLst/>
            <a:ahLst/>
            <a:cxnLst/>
            <a:rect l="l" t="t" r="r" b="b"/>
            <a:pathLst>
              <a:path w="125729">
                <a:moveTo>
                  <a:pt x="0" y="0"/>
                </a:moveTo>
                <a:lnTo>
                  <a:pt x="125706" y="0"/>
                </a:lnTo>
              </a:path>
            </a:pathLst>
          </a:custGeom>
          <a:ln w="629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194189" y="4694502"/>
            <a:ext cx="497205" cy="146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33070" algn="l"/>
              </a:tabLst>
            </a:pPr>
            <a:r>
              <a:rPr sz="800" dirty="0">
                <a:latin typeface="Times New Roman"/>
                <a:cs typeface="Times New Roman"/>
              </a:rPr>
              <a:t>1	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40555" y="4686106"/>
            <a:ext cx="140970" cy="2984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800" spc="5" dirty="0">
                <a:latin typeface="Times New Roman"/>
                <a:cs typeface="Times New Roman"/>
              </a:rPr>
              <a:t>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20550" y="4452330"/>
            <a:ext cx="140398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800" i="1" spc="5" dirty="0">
                <a:latin typeface="Times New Roman"/>
                <a:cs typeface="Times New Roman"/>
              </a:rPr>
              <a:t>T</a:t>
            </a:r>
            <a:r>
              <a:rPr sz="1800" i="1" spc="15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2700" spc="7" baseline="33950" dirty="0">
                <a:latin typeface="Times New Roman"/>
                <a:cs typeface="Times New Roman"/>
              </a:rPr>
              <a:t>1</a:t>
            </a:r>
            <a:r>
              <a:rPr sz="2700" spc="-270" baseline="33950" dirty="0">
                <a:latin typeface="Times New Roman"/>
                <a:cs typeface="Times New Roman"/>
              </a:rPr>
              <a:t> </a:t>
            </a:r>
            <a:r>
              <a:rPr sz="2250" spc="-270" dirty="0">
                <a:latin typeface="Symbol"/>
                <a:cs typeface="Symbol"/>
              </a:rPr>
              <a:t></a:t>
            </a:r>
            <a:r>
              <a:rPr sz="1850" spc="-25" dirty="0">
                <a:latin typeface="Symbol"/>
                <a:cs typeface="Symbol"/>
              </a:rPr>
              <a:t></a:t>
            </a:r>
            <a:r>
              <a:rPr sz="1850" spc="-26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</a:t>
            </a:r>
            <a:r>
              <a:rPr sz="1800" spc="-210" dirty="0">
                <a:latin typeface="Times New Roman"/>
                <a:cs typeface="Times New Roman"/>
              </a:rPr>
              <a:t> </a:t>
            </a:r>
            <a:r>
              <a:rPr sz="1850" spc="80" dirty="0">
                <a:latin typeface="Symbol"/>
                <a:cs typeface="Symbol"/>
              </a:rPr>
              <a:t></a:t>
            </a:r>
            <a:r>
              <a:rPr sz="2250" spc="-155" dirty="0">
                <a:latin typeface="Symbol"/>
                <a:cs typeface="Symbol"/>
              </a:rPr>
              <a:t></a:t>
            </a:r>
            <a:endParaRPr sz="2250">
              <a:latin typeface="Symbol"/>
              <a:cs typeface="Symbo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pc="70" dirty="0"/>
              <a:t>FORMULASI</a:t>
            </a:r>
            <a:r>
              <a:rPr spc="-70" dirty="0"/>
              <a:t> </a:t>
            </a:r>
            <a:r>
              <a:rPr spc="95" dirty="0"/>
              <a:t>OTSU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8194" y="1871853"/>
            <a:ext cx="59131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 indent="-306705">
              <a:lnSpc>
                <a:spcPct val="100000"/>
              </a:lnSpc>
              <a:spcBef>
                <a:spcPts val="10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18770" algn="l"/>
                <a:tab pos="319405" algn="l"/>
              </a:tabLst>
            </a:pP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Normalisasi</a:t>
            </a:r>
            <a:r>
              <a:rPr sz="1500" spc="-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histogram</a:t>
            </a:r>
            <a:r>
              <a:rPr sz="15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sebagai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fungsi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probability</a:t>
            </a:r>
            <a:r>
              <a:rPr sz="15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discrete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density,</a:t>
            </a:r>
            <a:r>
              <a:rPr sz="1500" spc="-2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5" dirty="0">
                <a:solidFill>
                  <a:srgbClr val="3C3C3C"/>
                </a:solidFill>
                <a:latin typeface="Trebuchet MS"/>
                <a:cs typeface="Trebuchet MS"/>
              </a:rPr>
              <a:t>sebagai: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8194" y="2191893"/>
            <a:ext cx="122555" cy="2362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50" spc="-490" dirty="0">
                <a:solidFill>
                  <a:srgbClr val="903062"/>
                </a:solidFill>
                <a:latin typeface="Cambria"/>
                <a:cs typeface="Cambria"/>
              </a:rPr>
              <a:t>◾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72794" y="2771394"/>
            <a:ext cx="7163434" cy="89725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667385" marR="30480" indent="-304800">
              <a:lnSpc>
                <a:spcPts val="1340"/>
              </a:lnSpc>
              <a:spcBef>
                <a:spcPts val="430"/>
              </a:spcBef>
              <a:buClr>
                <a:srgbClr val="903062"/>
              </a:buClr>
              <a:buSzPct val="89285"/>
              <a:buFont typeface="Cambria"/>
              <a:buChar char="◾"/>
              <a:tabLst>
                <a:tab pos="667385" algn="l"/>
                <a:tab pos="668020" algn="l"/>
              </a:tabLst>
            </a:pP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mana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65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total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jumlah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4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4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citra,</a:t>
            </a:r>
            <a:r>
              <a:rPr sz="1400" spc="-18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350" spc="-75" baseline="-21604" dirty="0">
                <a:solidFill>
                  <a:srgbClr val="3C3C3C"/>
                </a:solidFill>
                <a:latin typeface="Trebuchet MS"/>
                <a:cs typeface="Trebuchet MS"/>
              </a:rPr>
              <a:t>q</a:t>
            </a:r>
            <a:r>
              <a:rPr sz="1350" spc="157" baseline="-2160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jumlah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4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5" dirty="0">
                <a:solidFill>
                  <a:srgbClr val="3C3C3C"/>
                </a:solidFill>
                <a:latin typeface="Trebuchet MS"/>
                <a:cs typeface="Trebuchet MS"/>
              </a:rPr>
              <a:t>dipunyai</a:t>
            </a:r>
            <a:r>
              <a:rPr sz="14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level </a:t>
            </a:r>
            <a:r>
              <a:rPr sz="1400" spc="-40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intensitas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350" spc="-135" baseline="-21604" dirty="0">
                <a:solidFill>
                  <a:srgbClr val="3C3C3C"/>
                </a:solidFill>
                <a:latin typeface="Trebuchet MS"/>
                <a:cs typeface="Trebuchet MS"/>
              </a:rPr>
              <a:t>q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400" spc="-17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4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total</a:t>
            </a:r>
            <a:r>
              <a:rPr sz="14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10" dirty="0">
                <a:solidFill>
                  <a:srgbClr val="3C3C3C"/>
                </a:solidFill>
                <a:latin typeface="Trebuchet MS"/>
                <a:cs typeface="Trebuchet MS"/>
              </a:rPr>
              <a:t>jumlah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level</a:t>
            </a:r>
            <a:r>
              <a:rPr sz="1400" spc="-1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80" dirty="0">
                <a:solidFill>
                  <a:srgbClr val="3C3C3C"/>
                </a:solidFill>
                <a:latin typeface="Trebuchet MS"/>
                <a:cs typeface="Trebuchet MS"/>
              </a:rPr>
              <a:t>intensitas</a:t>
            </a:r>
            <a:r>
              <a:rPr sz="14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9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4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75" dirty="0">
                <a:solidFill>
                  <a:srgbClr val="3C3C3C"/>
                </a:solidFill>
                <a:latin typeface="Trebuchet MS"/>
                <a:cs typeface="Trebuchet MS"/>
              </a:rPr>
              <a:t>tersedia</a:t>
            </a:r>
            <a:r>
              <a:rPr sz="14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5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r>
              <a:rPr sz="14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400" spc="-100" dirty="0">
                <a:solidFill>
                  <a:srgbClr val="3C3C3C"/>
                </a:solidFill>
                <a:latin typeface="Trebuchet MS"/>
                <a:cs typeface="Trebuchet MS"/>
              </a:rPr>
              <a:t>citra.</a:t>
            </a:r>
            <a:endParaRPr sz="1400">
              <a:latin typeface="Trebuchet MS"/>
              <a:cs typeface="Trebuchet MS"/>
            </a:endParaRPr>
          </a:p>
          <a:p>
            <a:pPr marL="344170" indent="-306705">
              <a:lnSpc>
                <a:spcPts val="1620"/>
              </a:lnSpc>
              <a:spcBef>
                <a:spcPts val="61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Andaikan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bahwa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threshold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dipilih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maka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500" spc="104" baseline="-19444" dirty="0">
                <a:solidFill>
                  <a:srgbClr val="3C3C3C"/>
                </a:solidFill>
                <a:latin typeface="Trebuchet MS"/>
                <a:cs typeface="Trebuchet MS"/>
              </a:rPr>
              <a:t>0</a:t>
            </a:r>
            <a:r>
              <a:rPr sz="1500" spc="172" baseline="-1944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sekumpulan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level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[0,</a:t>
            </a:r>
            <a:r>
              <a:rPr sz="1500" spc="-20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30" dirty="0">
                <a:solidFill>
                  <a:srgbClr val="3C3C3C"/>
                </a:solidFill>
                <a:latin typeface="Trebuchet MS"/>
                <a:cs typeface="Trebuchet MS"/>
              </a:rPr>
              <a:t>1,</a:t>
            </a:r>
            <a:endParaRPr sz="1500">
              <a:latin typeface="Trebuchet MS"/>
              <a:cs typeface="Trebuchet MS"/>
            </a:endParaRPr>
          </a:p>
          <a:p>
            <a:pPr marL="344170">
              <a:lnSpc>
                <a:spcPts val="1620"/>
              </a:lnSpc>
            </a:pPr>
            <a:r>
              <a:rPr sz="1500" spc="85" dirty="0">
                <a:solidFill>
                  <a:srgbClr val="3C3C3C"/>
                </a:solidFill>
                <a:latin typeface="Trebuchet MS"/>
                <a:cs typeface="Trebuchet MS"/>
              </a:rPr>
              <a:t>…,</a:t>
            </a:r>
            <a:r>
              <a:rPr sz="1500" spc="-1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195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1]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dan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70" dirty="0">
                <a:solidFill>
                  <a:srgbClr val="3C3C3C"/>
                </a:solidFill>
                <a:latin typeface="Trebuchet MS"/>
                <a:cs typeface="Trebuchet MS"/>
              </a:rPr>
              <a:t>C</a:t>
            </a:r>
            <a:r>
              <a:rPr sz="1500" spc="104" baseline="-19444" dirty="0">
                <a:solidFill>
                  <a:srgbClr val="3C3C3C"/>
                </a:solidFill>
                <a:latin typeface="Trebuchet MS"/>
                <a:cs typeface="Trebuchet MS"/>
              </a:rPr>
              <a:t>1</a:t>
            </a:r>
            <a:r>
              <a:rPr sz="1500" spc="150" baseline="-1944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adalah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sekumpulan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piksel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dengan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level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[k,</a:t>
            </a:r>
            <a:r>
              <a:rPr sz="1500" spc="-20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k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85" dirty="0">
                <a:solidFill>
                  <a:srgbClr val="3C3C3C"/>
                </a:solidFill>
                <a:latin typeface="Trebuchet MS"/>
                <a:cs typeface="Trebuchet MS"/>
              </a:rPr>
              <a:t>+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30" dirty="0">
                <a:solidFill>
                  <a:srgbClr val="3C3C3C"/>
                </a:solidFill>
                <a:latin typeface="Trebuchet MS"/>
                <a:cs typeface="Trebuchet MS"/>
              </a:rPr>
              <a:t>1,</a:t>
            </a:r>
            <a:r>
              <a:rPr sz="1500" spc="-204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85" dirty="0">
                <a:solidFill>
                  <a:srgbClr val="3C3C3C"/>
                </a:solidFill>
                <a:latin typeface="Trebuchet MS"/>
                <a:cs typeface="Trebuchet MS"/>
              </a:rPr>
              <a:t>…,</a:t>
            </a:r>
            <a:r>
              <a:rPr sz="1500" spc="-19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25" dirty="0">
                <a:solidFill>
                  <a:srgbClr val="3C3C3C"/>
                </a:solidFill>
                <a:latin typeface="Trebuchet MS"/>
                <a:cs typeface="Trebuchet MS"/>
              </a:rPr>
              <a:t>L </a:t>
            </a:r>
            <a:r>
              <a:rPr sz="1500" spc="195" dirty="0">
                <a:solidFill>
                  <a:srgbClr val="3C3C3C"/>
                </a:solidFill>
                <a:latin typeface="Trebuchet MS"/>
                <a:cs typeface="Trebuchet MS"/>
              </a:rPr>
              <a:t>–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1].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66254" y="3830828"/>
            <a:ext cx="901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60" dirty="0">
                <a:solidFill>
                  <a:srgbClr val="3C3C3C"/>
                </a:solidFill>
                <a:latin typeface="Trebuchet MS"/>
                <a:cs typeface="Trebuchet MS"/>
              </a:rPr>
              <a:t>B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72794" y="3710221"/>
            <a:ext cx="6628130" cy="267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44170" indent="-306705">
              <a:lnSpc>
                <a:spcPct val="100000"/>
              </a:lnSpc>
              <a:spcBef>
                <a:spcPts val="130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344170" algn="l"/>
                <a:tab pos="344805" algn="l"/>
              </a:tabLst>
            </a:pP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Metode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C3C3C"/>
                </a:solidFill>
                <a:latin typeface="Trebuchet MS"/>
                <a:cs typeface="Trebuchet MS"/>
              </a:rPr>
              <a:t>Otsu</a:t>
            </a:r>
            <a:r>
              <a:rPr sz="1500" spc="-3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memilih</a:t>
            </a:r>
            <a:r>
              <a:rPr sz="1500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k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memaksimalkan</a:t>
            </a:r>
            <a:r>
              <a:rPr sz="1500" spc="-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i="1" spc="-145" dirty="0">
                <a:solidFill>
                  <a:srgbClr val="3C3C3C"/>
                </a:solidFill>
                <a:latin typeface="Trebuchet MS"/>
                <a:cs typeface="Trebuchet MS"/>
              </a:rPr>
              <a:t>between-class</a:t>
            </a:r>
            <a:r>
              <a:rPr sz="1500" i="1" spc="-2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i="1" spc="-130" dirty="0">
                <a:solidFill>
                  <a:srgbClr val="3C3C3C"/>
                </a:solidFill>
                <a:latin typeface="Trebuchet MS"/>
                <a:cs typeface="Trebuchet MS"/>
              </a:rPr>
              <a:t>variance</a:t>
            </a:r>
            <a:r>
              <a:rPr sz="1500" i="1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50" spc="-25" dirty="0">
                <a:solidFill>
                  <a:srgbClr val="3C3C3C"/>
                </a:solidFill>
                <a:latin typeface="Symbol"/>
                <a:cs typeface="Symbol"/>
              </a:rPr>
              <a:t></a:t>
            </a:r>
            <a:r>
              <a:rPr sz="1500" i="1" spc="-37" baseline="25000" dirty="0">
                <a:solidFill>
                  <a:srgbClr val="3C3C3C"/>
                </a:solidFill>
                <a:latin typeface="Trebuchet MS"/>
                <a:cs typeface="Trebuchet MS"/>
              </a:rPr>
              <a:t>2</a:t>
            </a:r>
            <a:r>
              <a:rPr sz="1500" i="1" spc="315" baseline="2500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225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500" spc="-1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yang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4517" y="3902455"/>
            <a:ext cx="15963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didef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ik</a:t>
            </a:r>
            <a:r>
              <a:rPr sz="1500" spc="-12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seb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500" spc="-225" dirty="0">
                <a:solidFill>
                  <a:srgbClr val="3C3C3C"/>
                </a:solidFill>
                <a:latin typeface="Trebuchet MS"/>
                <a:cs typeface="Trebuchet MS"/>
              </a:rPr>
              <a:t>: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04296" y="2434639"/>
            <a:ext cx="202565" cy="0"/>
          </a:xfrm>
          <a:custGeom>
            <a:avLst/>
            <a:gdLst/>
            <a:ahLst/>
            <a:cxnLst/>
            <a:rect l="l" t="t" r="r" b="b"/>
            <a:pathLst>
              <a:path w="202564">
                <a:moveTo>
                  <a:pt x="0" y="0"/>
                </a:moveTo>
                <a:lnTo>
                  <a:pt x="201948" y="0"/>
                </a:lnTo>
              </a:path>
            </a:pathLst>
          </a:custGeom>
          <a:ln w="636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37313" y="2425736"/>
            <a:ext cx="14097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i="1" spc="5" dirty="0">
                <a:latin typeface="Times New Roman"/>
                <a:cs typeface="Times New Roman"/>
              </a:rPr>
              <a:t>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29171" y="2249209"/>
            <a:ext cx="278003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10"/>
              </a:spcBef>
              <a:tabLst>
                <a:tab pos="1198245" algn="l"/>
              </a:tabLst>
            </a:pPr>
            <a:r>
              <a:rPr sz="1800" i="1" spc="5" dirty="0">
                <a:latin typeface="Times New Roman"/>
                <a:cs typeface="Times New Roman"/>
              </a:rPr>
              <a:t>p</a:t>
            </a:r>
            <a:r>
              <a:rPr sz="1800" i="1" spc="114" dirty="0">
                <a:latin typeface="Times New Roman"/>
                <a:cs typeface="Times New Roman"/>
              </a:rPr>
              <a:t> </a:t>
            </a:r>
            <a:r>
              <a:rPr sz="1800" spc="45" dirty="0">
                <a:latin typeface="Times New Roman"/>
                <a:cs typeface="Times New Roman"/>
              </a:rPr>
              <a:t>(</a:t>
            </a:r>
            <a:r>
              <a:rPr sz="1800" i="1" dirty="0">
                <a:latin typeface="Times New Roman"/>
                <a:cs typeface="Times New Roman"/>
              </a:rPr>
              <a:t>r</a:t>
            </a:r>
            <a:r>
              <a:rPr sz="1800" i="1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)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45" dirty="0">
                <a:latin typeface="Times New Roman"/>
                <a:cs typeface="Times New Roman"/>
              </a:rPr>
              <a:t> </a:t>
            </a:r>
            <a:r>
              <a:rPr sz="2700" i="1" spc="-37" baseline="38580" dirty="0">
                <a:latin typeface="Times New Roman"/>
                <a:cs typeface="Times New Roman"/>
              </a:rPr>
              <a:t>n</a:t>
            </a:r>
            <a:r>
              <a:rPr sz="1200" i="1" baseline="55555" dirty="0">
                <a:latin typeface="Times New Roman"/>
                <a:cs typeface="Times New Roman"/>
              </a:rPr>
              <a:t>q	</a:t>
            </a:r>
            <a:r>
              <a:rPr sz="1800" spc="5" dirty="0">
                <a:latin typeface="Times New Roman"/>
                <a:cs typeface="Times New Roman"/>
              </a:rPr>
              <a:t>q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-12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0</a:t>
            </a:r>
            <a:r>
              <a:rPr sz="1800" spc="130" dirty="0">
                <a:latin typeface="Times New Roman"/>
                <a:cs typeface="Times New Roman"/>
              </a:rPr>
              <a:t>,</a:t>
            </a:r>
            <a:r>
              <a:rPr sz="1800" dirty="0">
                <a:latin typeface="Times New Roman"/>
                <a:cs typeface="Times New Roman"/>
              </a:rPr>
              <a:t>1,</a:t>
            </a:r>
            <a:r>
              <a:rPr sz="1800" spc="-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2,</a:t>
            </a:r>
            <a:r>
              <a:rPr sz="1800" spc="-2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..,</a:t>
            </a:r>
            <a:r>
              <a:rPr sz="1800" spc="-12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L</a:t>
            </a:r>
            <a:r>
              <a:rPr sz="1800" spc="-120" dirty="0">
                <a:latin typeface="Times New Roman"/>
                <a:cs typeface="Times New Roman"/>
              </a:rPr>
              <a:t> </a:t>
            </a:r>
            <a:r>
              <a:rPr sz="1800" spc="125" dirty="0">
                <a:latin typeface="Times New Roman"/>
                <a:cs typeface="Times New Roman"/>
              </a:rPr>
              <a:t>-</a:t>
            </a:r>
            <a:r>
              <a:rPr sz="1800" spc="5" dirty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82559" y="2434225"/>
            <a:ext cx="299720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35585" algn="l"/>
              </a:tabLst>
            </a:pPr>
            <a:r>
              <a:rPr sz="800" i="1" dirty="0">
                <a:latin typeface="Times New Roman"/>
                <a:cs typeface="Times New Roman"/>
              </a:rPr>
              <a:t>r	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97426" y="4311058"/>
            <a:ext cx="7683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43034" y="4496294"/>
            <a:ext cx="350520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6385" algn="l"/>
              </a:tabLst>
            </a:pPr>
            <a:r>
              <a:rPr sz="800" dirty="0">
                <a:latin typeface="Times New Roman"/>
                <a:cs typeface="Times New Roman"/>
              </a:rPr>
              <a:t>1	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23960" y="4311058"/>
            <a:ext cx="7683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99705" y="4335412"/>
            <a:ext cx="7683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26380" y="4496294"/>
            <a:ext cx="82550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i="1" dirty="0">
                <a:latin typeface="Times New Roman"/>
                <a:cs typeface="Times New Roman"/>
              </a:rPr>
              <a:t>T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52924" y="4496294"/>
            <a:ext cx="82550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i="1" dirty="0">
                <a:latin typeface="Times New Roman"/>
                <a:cs typeface="Times New Roman"/>
              </a:rPr>
              <a:t>T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85821" y="4496294"/>
            <a:ext cx="82613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70534" algn="l"/>
                <a:tab pos="762000" algn="l"/>
              </a:tabLst>
            </a:pPr>
            <a:r>
              <a:rPr sz="800" i="1" dirty="0">
                <a:latin typeface="Times New Roman"/>
                <a:cs typeface="Times New Roman"/>
              </a:rPr>
              <a:t>B	</a:t>
            </a:r>
            <a:r>
              <a:rPr sz="800" dirty="0">
                <a:latin typeface="Times New Roman"/>
                <a:cs typeface="Times New Roman"/>
              </a:rPr>
              <a:t>0	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01139" y="4250395"/>
            <a:ext cx="2828925" cy="374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900" spc="-60" dirty="0">
                <a:latin typeface="Symbol"/>
                <a:cs typeface="Symbol"/>
              </a:rPr>
              <a:t></a:t>
            </a:r>
            <a:r>
              <a:rPr sz="1900" spc="229" dirty="0">
                <a:latin typeface="Times New Roman"/>
                <a:cs typeface="Times New Roman"/>
              </a:rPr>
              <a:t> </a:t>
            </a:r>
            <a:r>
              <a:rPr sz="1800" spc="145" dirty="0">
                <a:latin typeface="Symbol"/>
                <a:cs typeface="Symbol"/>
              </a:rPr>
              <a:t></a:t>
            </a:r>
            <a:r>
              <a:rPr sz="1900" spc="-75" dirty="0">
                <a:latin typeface="Symbol"/>
                <a:cs typeface="Symbol"/>
              </a:rPr>
              <a:t></a:t>
            </a:r>
            <a:r>
              <a:rPr sz="2300" spc="-290" dirty="0">
                <a:latin typeface="Symbol"/>
                <a:cs typeface="Symbol"/>
              </a:rPr>
              <a:t></a:t>
            </a:r>
            <a:r>
              <a:rPr sz="1900" spc="-55" dirty="0">
                <a:latin typeface="Symbol"/>
                <a:cs typeface="Symbol"/>
              </a:rPr>
              <a:t></a:t>
            </a:r>
            <a:r>
              <a:rPr sz="1900" spc="-140" dirty="0">
                <a:latin typeface="Times New Roman"/>
                <a:cs typeface="Times New Roman"/>
              </a:rPr>
              <a:t> </a:t>
            </a:r>
            <a:r>
              <a:rPr sz="1800" spc="215" dirty="0">
                <a:latin typeface="Symbol"/>
                <a:cs typeface="Symbol"/>
              </a:rPr>
              <a:t></a:t>
            </a:r>
            <a:r>
              <a:rPr sz="1900" spc="150" dirty="0">
                <a:latin typeface="Symbol"/>
                <a:cs typeface="Symbol"/>
              </a:rPr>
              <a:t></a:t>
            </a:r>
            <a:r>
              <a:rPr sz="2300" spc="-175" dirty="0">
                <a:latin typeface="Symbol"/>
                <a:cs typeface="Symbol"/>
              </a:rPr>
              <a:t></a:t>
            </a:r>
            <a:r>
              <a:rPr sz="2300" spc="265" dirty="0">
                <a:latin typeface="Times New Roman"/>
                <a:cs typeface="Times New Roman"/>
              </a:rPr>
              <a:t> </a:t>
            </a:r>
            <a:r>
              <a:rPr sz="1800" spc="100" dirty="0">
                <a:latin typeface="Symbol"/>
                <a:cs typeface="Symbol"/>
              </a:rPr>
              <a:t></a:t>
            </a:r>
            <a:r>
              <a:rPr sz="1900" spc="-210" dirty="0">
                <a:latin typeface="Symbol"/>
                <a:cs typeface="Symbol"/>
              </a:rPr>
              <a:t></a:t>
            </a:r>
            <a:r>
              <a:rPr sz="2300" spc="-290" dirty="0">
                <a:latin typeface="Symbol"/>
                <a:cs typeface="Symbol"/>
              </a:rPr>
              <a:t></a:t>
            </a:r>
            <a:r>
              <a:rPr sz="1900" spc="140" dirty="0">
                <a:latin typeface="Symbol"/>
                <a:cs typeface="Symbol"/>
              </a:rPr>
              <a:t></a:t>
            </a:r>
            <a:r>
              <a:rPr sz="1800" spc="215" dirty="0">
                <a:latin typeface="Symbol"/>
                <a:cs typeface="Symbol"/>
              </a:rPr>
              <a:t></a:t>
            </a:r>
            <a:r>
              <a:rPr sz="1900" spc="150" dirty="0">
                <a:latin typeface="Symbol"/>
                <a:cs typeface="Symbol"/>
              </a:rPr>
              <a:t></a:t>
            </a:r>
            <a:r>
              <a:rPr sz="2300" spc="-175" dirty="0">
                <a:latin typeface="Symbol"/>
                <a:cs typeface="Symbol"/>
              </a:rPr>
              <a:t>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19812" y="4920611"/>
            <a:ext cx="188595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dirty="0">
                <a:latin typeface="Symbol"/>
                <a:cs typeface="Symbol"/>
              </a:rPr>
              <a:t>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17754" y="5090243"/>
            <a:ext cx="7683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dirty="0">
                <a:latin typeface="Times New Roman"/>
                <a:cs typeface="Times New Roman"/>
              </a:rPr>
              <a:t>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26937" y="4854400"/>
            <a:ext cx="18224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i="1" dirty="0">
                <a:latin typeface="Times New Roman"/>
                <a:cs typeface="Times New Roman"/>
              </a:rPr>
              <a:t>k</a:t>
            </a:r>
            <a:r>
              <a:rPr sz="800" i="1" spc="-110" dirty="0">
                <a:latin typeface="Times New Roman"/>
                <a:cs typeface="Times New Roman"/>
              </a:rPr>
              <a:t> </a:t>
            </a:r>
            <a:r>
              <a:rPr sz="800" spc="-55" dirty="0">
                <a:latin typeface="Symbol"/>
                <a:cs typeface="Symbol"/>
              </a:rPr>
              <a:t></a:t>
            </a:r>
            <a:r>
              <a:rPr sz="800" dirty="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18226" y="5172994"/>
            <a:ext cx="191770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i="1" spc="45" dirty="0">
                <a:latin typeface="Times New Roman"/>
                <a:cs typeface="Times New Roman"/>
              </a:rPr>
              <a:t>q</a:t>
            </a:r>
            <a:r>
              <a:rPr sz="800" spc="20" dirty="0">
                <a:latin typeface="Symbol"/>
                <a:cs typeface="Symbol"/>
              </a:rPr>
              <a:t></a:t>
            </a:r>
            <a:r>
              <a:rPr sz="800" dirty="0">
                <a:latin typeface="Times New Roman"/>
                <a:cs typeface="Times New Roman"/>
              </a:rPr>
              <a:t>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53904" y="5090243"/>
            <a:ext cx="29019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6060" algn="l"/>
              </a:tabLst>
            </a:pPr>
            <a:r>
              <a:rPr sz="800" i="1" dirty="0">
                <a:latin typeface="Times New Roman"/>
                <a:cs typeface="Times New Roman"/>
              </a:rPr>
              <a:t>q	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42856" y="4802671"/>
            <a:ext cx="1212215" cy="4248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708660" algn="l"/>
              </a:tabLst>
            </a:pPr>
            <a:r>
              <a:rPr sz="1900" spc="-70" dirty="0">
                <a:latin typeface="Symbol"/>
                <a:cs typeface="Symbol"/>
              </a:rPr>
              <a:t></a:t>
            </a:r>
            <a:r>
              <a:rPr sz="19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i="1" dirty="0">
                <a:latin typeface="Times New Roman"/>
                <a:cs typeface="Times New Roman"/>
              </a:rPr>
              <a:t>p</a:t>
            </a:r>
            <a:r>
              <a:rPr sz="1800" i="1" spc="175" dirty="0">
                <a:latin typeface="Times New Roman"/>
                <a:cs typeface="Times New Roman"/>
              </a:rPr>
              <a:t> </a:t>
            </a:r>
            <a:r>
              <a:rPr sz="2600" spc="-345" dirty="0">
                <a:latin typeface="Symbol"/>
                <a:cs typeface="Symbol"/>
              </a:rPr>
              <a:t></a:t>
            </a:r>
            <a:r>
              <a:rPr sz="1800" i="1" dirty="0">
                <a:latin typeface="Times New Roman"/>
                <a:cs typeface="Times New Roman"/>
              </a:rPr>
              <a:t>r</a:t>
            </a:r>
            <a:r>
              <a:rPr sz="1800" i="1" spc="65" dirty="0">
                <a:latin typeface="Times New Roman"/>
                <a:cs typeface="Times New Roman"/>
              </a:rPr>
              <a:t> </a:t>
            </a:r>
            <a:r>
              <a:rPr sz="2600" spc="-275" dirty="0">
                <a:latin typeface="Symbol"/>
                <a:cs typeface="Symbol"/>
              </a:rPr>
              <a:t></a:t>
            </a:r>
            <a:endParaRPr sz="26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14261" y="5530465"/>
            <a:ext cx="189230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spc="5" dirty="0">
                <a:latin typeface="Symbol"/>
                <a:cs typeface="Symbol"/>
              </a:rPr>
              <a:t>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16524" y="5700626"/>
            <a:ext cx="7683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dirty="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20607" y="5464047"/>
            <a:ext cx="187960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i="1" spc="40" dirty="0">
                <a:latin typeface="Times New Roman"/>
                <a:cs typeface="Times New Roman"/>
              </a:rPr>
              <a:t>L</a:t>
            </a:r>
            <a:r>
              <a:rPr sz="800" spc="-55" dirty="0">
                <a:latin typeface="Symbol"/>
                <a:cs typeface="Symbol"/>
              </a:rPr>
              <a:t></a:t>
            </a:r>
            <a:r>
              <a:rPr sz="800" dirty="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210291" y="5783636"/>
            <a:ext cx="18859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i="1" spc="45" dirty="0">
                <a:latin typeface="Times New Roman"/>
                <a:cs typeface="Times New Roman"/>
              </a:rPr>
              <a:t>q</a:t>
            </a:r>
            <a:r>
              <a:rPr sz="800" spc="30" dirty="0">
                <a:latin typeface="Symbol"/>
                <a:cs typeface="Symbol"/>
              </a:rPr>
              <a:t></a:t>
            </a:r>
            <a:r>
              <a:rPr sz="800" i="1" dirty="0">
                <a:latin typeface="Times New Roman"/>
                <a:cs typeface="Times New Roman"/>
              </a:rPr>
              <a:t>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549709" y="5700626"/>
            <a:ext cx="29146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7329" algn="l"/>
              </a:tabLst>
            </a:pPr>
            <a:r>
              <a:rPr sz="800" i="1" dirty="0">
                <a:latin typeface="Times New Roman"/>
                <a:cs typeface="Times New Roman"/>
              </a:rPr>
              <a:t>q	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750435" y="5412157"/>
            <a:ext cx="979805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96595" algn="l"/>
              </a:tabLst>
            </a:pPr>
            <a:r>
              <a:rPr sz="1900" spc="-65" dirty="0">
                <a:latin typeface="Symbol"/>
                <a:cs typeface="Symbol"/>
              </a:rPr>
              <a:t></a:t>
            </a:r>
            <a:r>
              <a:rPr sz="1900" spc="-2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i="1" dirty="0">
                <a:latin typeface="Times New Roman"/>
                <a:cs typeface="Times New Roman"/>
              </a:rPr>
              <a:t>p</a:t>
            </a:r>
            <a:r>
              <a:rPr sz="1800" i="1" spc="95" dirty="0">
                <a:latin typeface="Times New Roman"/>
                <a:cs typeface="Times New Roman"/>
              </a:rPr>
              <a:t> </a:t>
            </a:r>
            <a:r>
              <a:rPr sz="2600" spc="-275" dirty="0">
                <a:latin typeface="Symbol"/>
                <a:cs typeface="Symbol"/>
              </a:rPr>
              <a:t></a:t>
            </a:r>
            <a:endParaRPr sz="26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0970" y="4909943"/>
            <a:ext cx="189865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spc="5" dirty="0">
                <a:latin typeface="Symbol"/>
                <a:cs typeface="Symbol"/>
              </a:rPr>
              <a:t>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01645" y="5079574"/>
            <a:ext cx="7683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dirty="0">
                <a:latin typeface="Times New Roman"/>
                <a:cs typeface="Times New Roman"/>
              </a:rPr>
              <a:t>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347038" y="5079574"/>
            <a:ext cx="7683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dirty="0">
                <a:latin typeface="Times New Roman"/>
                <a:cs typeface="Times New Roman"/>
              </a:rPr>
              <a:t>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58141" y="4843732"/>
            <a:ext cx="18351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i="1" dirty="0">
                <a:latin typeface="Times New Roman"/>
                <a:cs typeface="Times New Roman"/>
              </a:rPr>
              <a:t>k</a:t>
            </a:r>
            <a:r>
              <a:rPr sz="800" i="1" spc="-110" dirty="0">
                <a:latin typeface="Times New Roman"/>
                <a:cs typeface="Times New Roman"/>
              </a:rPr>
              <a:t> </a:t>
            </a:r>
            <a:r>
              <a:rPr sz="800" spc="-55" dirty="0">
                <a:latin typeface="Symbol"/>
                <a:cs typeface="Symbol"/>
              </a:rPr>
              <a:t></a:t>
            </a:r>
            <a:r>
              <a:rPr sz="800" dirty="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49389" y="5162326"/>
            <a:ext cx="193040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i="1" spc="45" dirty="0">
                <a:latin typeface="Times New Roman"/>
                <a:cs typeface="Times New Roman"/>
              </a:rPr>
              <a:t>q</a:t>
            </a:r>
            <a:r>
              <a:rPr sz="800" spc="20" dirty="0">
                <a:latin typeface="Symbol"/>
                <a:cs typeface="Symbol"/>
              </a:rPr>
              <a:t></a:t>
            </a:r>
            <a:r>
              <a:rPr sz="800" dirty="0">
                <a:latin typeface="Times New Roman"/>
                <a:cs typeface="Times New Roman"/>
              </a:rPr>
              <a:t>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073069" y="5079574"/>
            <a:ext cx="292100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7329" algn="l"/>
              </a:tabLst>
            </a:pPr>
            <a:r>
              <a:rPr sz="800" i="1" dirty="0">
                <a:latin typeface="Times New Roman"/>
                <a:cs typeface="Times New Roman"/>
              </a:rPr>
              <a:t>q	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152632" y="4792003"/>
            <a:ext cx="650875" cy="4248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600" spc="-340" dirty="0">
                <a:latin typeface="Symbol"/>
                <a:cs typeface="Symbol"/>
              </a:rPr>
              <a:t></a:t>
            </a:r>
            <a:r>
              <a:rPr sz="1800" i="1" dirty="0">
                <a:latin typeface="Times New Roman"/>
                <a:cs typeface="Times New Roman"/>
              </a:rPr>
              <a:t>r</a:t>
            </a:r>
            <a:r>
              <a:rPr sz="1800" i="1" spc="65" dirty="0">
                <a:latin typeface="Times New Roman"/>
                <a:cs typeface="Times New Roman"/>
              </a:rPr>
              <a:t> </a:t>
            </a:r>
            <a:r>
              <a:rPr sz="2600" spc="-215" dirty="0">
                <a:latin typeface="Symbol"/>
                <a:cs typeface="Symbol"/>
              </a:rPr>
              <a:t></a:t>
            </a:r>
            <a:r>
              <a:rPr sz="1800" spc="30" dirty="0">
                <a:latin typeface="Times New Roman"/>
                <a:cs typeface="Times New Roman"/>
              </a:rPr>
              <a:t>/</a:t>
            </a:r>
            <a:r>
              <a:rPr sz="1900" spc="-65" dirty="0">
                <a:latin typeface="Symbol"/>
                <a:cs typeface="Symbol"/>
              </a:rPr>
              <a:t>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91727" y="4881163"/>
            <a:ext cx="906780" cy="3181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63575" algn="l"/>
              </a:tabLst>
            </a:pPr>
            <a:r>
              <a:rPr sz="1900" spc="-55" dirty="0">
                <a:latin typeface="Symbol"/>
                <a:cs typeface="Symbol"/>
              </a:rPr>
              <a:t></a:t>
            </a:r>
            <a:r>
              <a:rPr sz="1900" spc="-6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i="1" dirty="0">
                <a:latin typeface="Times New Roman"/>
                <a:cs typeface="Times New Roman"/>
              </a:rPr>
              <a:t>qp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677296" y="5530465"/>
            <a:ext cx="189230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spc="5" dirty="0">
                <a:latin typeface="Symbol"/>
                <a:cs typeface="Symbol"/>
              </a:rPr>
              <a:t>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715561" y="5700626"/>
            <a:ext cx="7683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dirty="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379732" y="5700626"/>
            <a:ext cx="7683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dirty="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683632" y="5464047"/>
            <a:ext cx="187960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i="1" spc="40" dirty="0">
                <a:latin typeface="Times New Roman"/>
                <a:cs typeface="Times New Roman"/>
              </a:rPr>
              <a:t>L</a:t>
            </a:r>
            <a:r>
              <a:rPr sz="800" spc="-55" dirty="0">
                <a:latin typeface="Symbol"/>
                <a:cs typeface="Symbol"/>
              </a:rPr>
              <a:t></a:t>
            </a:r>
            <a:r>
              <a:rPr sz="800" dirty="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673329" y="5783636"/>
            <a:ext cx="18859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i="1" spc="45" dirty="0">
                <a:latin typeface="Times New Roman"/>
                <a:cs typeface="Times New Roman"/>
              </a:rPr>
              <a:t>q</a:t>
            </a:r>
            <a:r>
              <a:rPr sz="800" spc="30" dirty="0">
                <a:latin typeface="Symbol"/>
                <a:cs typeface="Symbol"/>
              </a:rPr>
              <a:t></a:t>
            </a:r>
            <a:r>
              <a:rPr sz="800" i="1" dirty="0">
                <a:latin typeface="Times New Roman"/>
                <a:cs typeface="Times New Roman"/>
              </a:rPr>
              <a:t>k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098237" y="5700626"/>
            <a:ext cx="29146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6695" algn="l"/>
              </a:tabLst>
            </a:pPr>
            <a:r>
              <a:rPr sz="800" i="1" dirty="0">
                <a:latin typeface="Times New Roman"/>
                <a:cs typeface="Times New Roman"/>
              </a:rPr>
              <a:t>q	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244241" y="5412157"/>
            <a:ext cx="582295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dirty="0">
                <a:latin typeface="Times New Roman"/>
                <a:cs typeface="Times New Roman"/>
              </a:rPr>
              <a:t>r</a:t>
            </a:r>
            <a:r>
              <a:rPr sz="1800" i="1" spc="20" dirty="0">
                <a:latin typeface="Times New Roman"/>
                <a:cs typeface="Times New Roman"/>
              </a:rPr>
              <a:t> </a:t>
            </a:r>
            <a:r>
              <a:rPr sz="2600" spc="-85" dirty="0">
                <a:latin typeface="Symbol"/>
                <a:cs typeface="Symbol"/>
              </a:rPr>
              <a:t></a:t>
            </a:r>
            <a:r>
              <a:rPr sz="1800" spc="-85" dirty="0">
                <a:latin typeface="Times New Roman"/>
                <a:cs typeface="Times New Roman"/>
              </a:rPr>
              <a:t>/</a:t>
            </a:r>
            <a:r>
              <a:rPr sz="1900" spc="-85" dirty="0">
                <a:latin typeface="Symbol"/>
                <a:cs typeface="Symbol"/>
              </a:rPr>
              <a:t>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695804" y="5412157"/>
            <a:ext cx="1583055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51180" algn="l"/>
                <a:tab pos="1185545" algn="l"/>
              </a:tabLst>
            </a:pPr>
            <a:r>
              <a:rPr sz="1800" i="1" dirty="0">
                <a:latin typeface="Times New Roman"/>
                <a:cs typeface="Times New Roman"/>
              </a:rPr>
              <a:t>r</a:t>
            </a:r>
            <a:r>
              <a:rPr sz="1800" i="1" spc="65" dirty="0">
                <a:latin typeface="Times New Roman"/>
                <a:cs typeface="Times New Roman"/>
              </a:rPr>
              <a:t> </a:t>
            </a:r>
            <a:r>
              <a:rPr sz="2600" spc="-275" dirty="0">
                <a:latin typeface="Symbol"/>
                <a:cs typeface="Symbol"/>
              </a:rPr>
              <a:t></a:t>
            </a:r>
            <a:r>
              <a:rPr sz="2600" spc="-275" dirty="0">
                <a:latin typeface="Times New Roman"/>
                <a:cs typeface="Times New Roman"/>
              </a:rPr>
              <a:t>	</a:t>
            </a:r>
            <a:r>
              <a:rPr sz="1900" spc="-55" dirty="0">
                <a:latin typeface="Symbol"/>
                <a:cs typeface="Symbol"/>
              </a:rPr>
              <a:t></a:t>
            </a:r>
            <a:r>
              <a:rPr sz="1900" spc="-20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i="1" dirty="0">
                <a:latin typeface="Times New Roman"/>
                <a:cs typeface="Times New Roman"/>
              </a:rPr>
              <a:t>qp</a:t>
            </a:r>
            <a:r>
              <a:rPr sz="1800" i="1" spc="90" dirty="0">
                <a:latin typeface="Times New Roman"/>
                <a:cs typeface="Times New Roman"/>
              </a:rPr>
              <a:t> </a:t>
            </a:r>
            <a:r>
              <a:rPr sz="2600" spc="-275" dirty="0">
                <a:latin typeface="Symbol"/>
                <a:cs typeface="Symbol"/>
              </a:rPr>
              <a:t></a:t>
            </a:r>
            <a:endParaRPr sz="260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755525" y="6140065"/>
            <a:ext cx="188595" cy="3041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latin typeface="Symbol"/>
                <a:cs typeface="Symbol"/>
              </a:rPr>
              <a:t>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761859" y="6073647"/>
            <a:ext cx="187325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i="1" spc="40" dirty="0">
                <a:latin typeface="Times New Roman"/>
                <a:cs typeface="Times New Roman"/>
              </a:rPr>
              <a:t>L</a:t>
            </a:r>
            <a:r>
              <a:rPr sz="800" spc="-55" dirty="0">
                <a:latin typeface="Symbol"/>
                <a:cs typeface="Symbol"/>
              </a:rPr>
              <a:t></a:t>
            </a:r>
            <a:r>
              <a:rPr sz="800" dirty="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753937" y="6393236"/>
            <a:ext cx="191770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i="1" spc="45" dirty="0">
                <a:latin typeface="Times New Roman"/>
                <a:cs typeface="Times New Roman"/>
              </a:rPr>
              <a:t>q</a:t>
            </a:r>
            <a:r>
              <a:rPr sz="800" spc="20" dirty="0">
                <a:latin typeface="Symbol"/>
                <a:cs typeface="Symbol"/>
              </a:rPr>
              <a:t></a:t>
            </a:r>
            <a:r>
              <a:rPr sz="800" dirty="0">
                <a:latin typeface="Times New Roman"/>
                <a:cs typeface="Times New Roman"/>
              </a:rPr>
              <a:t>0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175223" y="6310226"/>
            <a:ext cx="290830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26060" algn="l"/>
              </a:tabLst>
            </a:pPr>
            <a:r>
              <a:rPr sz="800" i="1" dirty="0">
                <a:latin typeface="Times New Roman"/>
                <a:cs typeface="Times New Roman"/>
              </a:rPr>
              <a:t>q	q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434324" y="6310226"/>
            <a:ext cx="82550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i="1" dirty="0">
                <a:latin typeface="Times New Roman"/>
                <a:cs typeface="Times New Roman"/>
              </a:rPr>
              <a:t>T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284654" y="6021756"/>
            <a:ext cx="1291590" cy="4260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74370" algn="l"/>
              </a:tabLst>
            </a:pPr>
            <a:r>
              <a:rPr sz="1900" spc="-60" dirty="0">
                <a:latin typeface="Symbol"/>
                <a:cs typeface="Symbol"/>
              </a:rPr>
              <a:t></a:t>
            </a:r>
            <a:r>
              <a:rPr sz="1900" spc="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i="1" spc="-5" dirty="0">
                <a:latin typeface="Times New Roman"/>
                <a:cs typeface="Times New Roman"/>
              </a:rPr>
              <a:t>q</a:t>
            </a:r>
            <a:r>
              <a:rPr sz="1800" i="1" dirty="0">
                <a:latin typeface="Times New Roman"/>
                <a:cs typeface="Times New Roman"/>
              </a:rPr>
              <a:t>p</a:t>
            </a:r>
            <a:r>
              <a:rPr sz="1800" i="1" spc="170" dirty="0">
                <a:latin typeface="Times New Roman"/>
                <a:cs typeface="Times New Roman"/>
              </a:rPr>
              <a:t> </a:t>
            </a:r>
            <a:r>
              <a:rPr sz="2600" spc="-345" dirty="0">
                <a:latin typeface="Symbol"/>
                <a:cs typeface="Symbol"/>
              </a:rPr>
              <a:t></a:t>
            </a:r>
            <a:r>
              <a:rPr sz="1800" i="1" dirty="0">
                <a:latin typeface="Times New Roman"/>
                <a:cs typeface="Times New Roman"/>
              </a:rPr>
              <a:t>r</a:t>
            </a:r>
            <a:r>
              <a:rPr sz="1800" i="1" spc="65" dirty="0">
                <a:latin typeface="Times New Roman"/>
                <a:cs typeface="Times New Roman"/>
              </a:rPr>
              <a:t> </a:t>
            </a:r>
            <a:r>
              <a:rPr sz="2600" spc="-275" dirty="0">
                <a:latin typeface="Symbol"/>
                <a:cs typeface="Symbol"/>
              </a:rPr>
              <a:t></a:t>
            </a:r>
            <a:endParaRPr sz="2600">
              <a:latin typeface="Symbol"/>
              <a:cs typeface="Symbo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ct val="100000"/>
              </a:lnSpc>
            </a:pPr>
            <a:r>
              <a:rPr spc="229" dirty="0"/>
              <a:t>MOD</a:t>
            </a:r>
            <a:r>
              <a:rPr spc="190" dirty="0"/>
              <a:t>E</a:t>
            </a:r>
            <a:r>
              <a:rPr spc="-50" dirty="0"/>
              <a:t>L</a:t>
            </a:r>
            <a:r>
              <a:rPr spc="-415" dirty="0"/>
              <a:t> </a:t>
            </a:r>
            <a:r>
              <a:rPr spc="295" dirty="0"/>
              <a:t>W</a:t>
            </a:r>
            <a:r>
              <a:rPr spc="220" dirty="0"/>
              <a:t>ARNA</a:t>
            </a:r>
            <a:r>
              <a:rPr spc="-70" dirty="0"/>
              <a:t> </a:t>
            </a:r>
            <a:r>
              <a:rPr spc="204" dirty="0"/>
              <a:t>H</a:t>
            </a:r>
            <a:r>
              <a:rPr spc="-75" dirty="0"/>
              <a:t>SI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29386" y="1982448"/>
            <a:ext cx="2431349" cy="183387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9984" y="4411604"/>
            <a:ext cx="2531886" cy="18960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19188" y="4439201"/>
            <a:ext cx="2501540" cy="186874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66103" y="4431093"/>
            <a:ext cx="2563156" cy="192529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429121" y="6350000"/>
            <a:ext cx="19107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Citra</a:t>
            </a:r>
            <a:r>
              <a:rPr sz="1800" spc="-50" dirty="0">
                <a:latin typeface="Trebuchet MS"/>
                <a:cs typeface="Trebuchet MS"/>
              </a:rPr>
              <a:t> I</a:t>
            </a:r>
            <a:r>
              <a:rPr sz="1800" spc="-100" dirty="0">
                <a:latin typeface="Trebuchet MS"/>
                <a:cs typeface="Trebuchet MS"/>
              </a:rPr>
              <a:t>ntens</a:t>
            </a:r>
            <a:r>
              <a:rPr sz="1800" spc="-55" dirty="0">
                <a:latin typeface="Trebuchet MS"/>
                <a:cs typeface="Trebuchet MS"/>
              </a:rPr>
              <a:t>i</a:t>
            </a:r>
            <a:r>
              <a:rPr sz="1800" spc="-105" dirty="0">
                <a:latin typeface="Trebuchet MS"/>
                <a:cs typeface="Trebuchet MS"/>
              </a:rPr>
              <a:t>ty/Gr</a:t>
            </a:r>
            <a:r>
              <a:rPr sz="1800" spc="-415" dirty="0">
                <a:latin typeface="Trebuchet MS"/>
                <a:cs typeface="Trebuchet MS"/>
              </a:rPr>
              <a:t>a</a:t>
            </a:r>
            <a:r>
              <a:rPr sz="1350" spc="-480" baseline="-18518" dirty="0">
                <a:solidFill>
                  <a:srgbClr val="903062"/>
                </a:solidFill>
                <a:latin typeface="Trebuchet MS"/>
                <a:cs typeface="Trebuchet MS"/>
              </a:rPr>
              <a:t>2</a:t>
            </a:r>
            <a:r>
              <a:rPr sz="1800" spc="-590" dirty="0">
                <a:latin typeface="Trebuchet MS"/>
                <a:cs typeface="Trebuchet MS"/>
              </a:rPr>
              <a:t>y</a:t>
            </a:r>
            <a:r>
              <a:rPr sz="1350" spc="-30" baseline="-18518" dirty="0">
                <a:solidFill>
                  <a:srgbClr val="903062"/>
                </a:solidFill>
                <a:latin typeface="Trebuchet MS"/>
                <a:cs typeface="Trebuchet MS"/>
              </a:rPr>
              <a:t>3</a:t>
            </a:r>
            <a:endParaRPr sz="1350" baseline="-18518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55292" y="1981200"/>
            <a:ext cx="2438400" cy="18288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626867" y="3834765"/>
            <a:ext cx="10013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Citra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40" dirty="0">
                <a:latin typeface="Trebuchet MS"/>
                <a:cs typeface="Trebuchet MS"/>
              </a:rPr>
              <a:t>R</a:t>
            </a:r>
            <a:r>
              <a:rPr sz="1800" spc="45" dirty="0">
                <a:latin typeface="Trebuchet MS"/>
                <a:cs typeface="Trebuchet MS"/>
              </a:rPr>
              <a:t>GB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18303" y="3823207"/>
            <a:ext cx="8934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Citra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HSI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48486" y="6338112"/>
            <a:ext cx="9550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Citra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Hue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39666" y="6350000"/>
            <a:ext cx="15125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rebuchet MS"/>
                <a:cs typeface="Trebuchet MS"/>
              </a:rPr>
              <a:t>Citra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S</a:t>
            </a:r>
            <a:r>
              <a:rPr sz="1800" spc="-110" dirty="0">
                <a:latin typeface="Trebuchet MS"/>
                <a:cs typeface="Trebuchet MS"/>
              </a:rPr>
              <a:t>atur</a:t>
            </a:r>
            <a:r>
              <a:rPr sz="1800" spc="-125" dirty="0">
                <a:latin typeface="Trebuchet MS"/>
                <a:cs typeface="Trebuchet MS"/>
              </a:rPr>
              <a:t>a</a:t>
            </a:r>
            <a:r>
              <a:rPr sz="1800" spc="-75" dirty="0">
                <a:latin typeface="Trebuchet MS"/>
                <a:cs typeface="Trebuchet MS"/>
              </a:rPr>
              <a:t>tion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8055" y="600455"/>
            <a:ext cx="8239125" cy="1259205"/>
          </a:xfrm>
          <a:prstGeom prst="rect">
            <a:avLst/>
          </a:prstGeom>
          <a:solidFill>
            <a:srgbClr val="4D1334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4650">
              <a:latin typeface="Times New Roman"/>
              <a:cs typeface="Times New Roman"/>
            </a:endParaRPr>
          </a:p>
          <a:p>
            <a:pPr marL="224154">
              <a:lnSpc>
                <a:spcPts val="3070"/>
              </a:lnSpc>
            </a:pPr>
            <a:r>
              <a:rPr sz="2800" spc="-114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2800" spc="190" dirty="0">
                <a:solidFill>
                  <a:srgbClr val="FFFFFF"/>
                </a:solidFill>
                <a:latin typeface="Trebuchet MS"/>
                <a:cs typeface="Trebuchet MS"/>
              </a:rPr>
              <a:t>ONV</a:t>
            </a:r>
            <a:r>
              <a:rPr sz="2800" spc="17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2800" spc="-30" dirty="0">
                <a:solidFill>
                  <a:srgbClr val="FFFFFF"/>
                </a:solidFill>
                <a:latin typeface="Trebuchet MS"/>
                <a:cs typeface="Trebuchet MS"/>
              </a:rPr>
              <a:t>RSI</a:t>
            </a:r>
            <a:r>
              <a:rPr sz="2800" spc="-409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29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2800" spc="220" dirty="0">
                <a:solidFill>
                  <a:srgbClr val="FFFFFF"/>
                </a:solidFill>
                <a:latin typeface="Trebuchet MS"/>
                <a:cs typeface="Trebuchet MS"/>
              </a:rPr>
              <a:t>ARNA</a:t>
            </a:r>
            <a:r>
              <a:rPr sz="28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70" dirty="0">
                <a:solidFill>
                  <a:srgbClr val="FFFFFF"/>
                </a:solidFill>
                <a:latin typeface="Trebuchet MS"/>
                <a:cs typeface="Trebuchet MS"/>
              </a:rPr>
              <a:t>RGB</a:t>
            </a:r>
            <a:r>
              <a:rPr sz="2800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55" dirty="0">
                <a:solidFill>
                  <a:srgbClr val="FFFFFF"/>
                </a:solidFill>
                <a:latin typeface="Trebuchet MS"/>
                <a:cs typeface="Trebuchet MS"/>
              </a:rPr>
              <a:t>KE</a:t>
            </a:r>
            <a:r>
              <a:rPr sz="2800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800" spc="20" dirty="0">
                <a:solidFill>
                  <a:srgbClr val="FFFFFF"/>
                </a:solidFill>
                <a:latin typeface="Trebuchet MS"/>
                <a:cs typeface="Trebuchet MS"/>
              </a:rPr>
              <a:t>HSI</a:t>
            </a:r>
            <a:endParaRPr sz="2800">
              <a:latin typeface="Trebuchet MS"/>
              <a:cs typeface="Trebuchet MS"/>
            </a:endParaRPr>
          </a:p>
          <a:p>
            <a:pPr marL="1014730">
              <a:lnSpc>
                <a:spcPts val="1460"/>
              </a:lnSpc>
            </a:pPr>
            <a:r>
              <a:rPr sz="1800" spc="-25" dirty="0">
                <a:latin typeface="Trebuchet MS"/>
                <a:cs typeface="Trebuchet MS"/>
              </a:rPr>
              <a:t>Hue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24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20009" y="2310300"/>
            <a:ext cx="139065" cy="2990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dirty="0">
                <a:latin typeface="Symbol"/>
                <a:cs typeface="Symbol"/>
              </a:rPr>
              <a:t>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75526" y="2258846"/>
            <a:ext cx="784860" cy="314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800" i="1" dirty="0">
                <a:latin typeface="Times New Roman"/>
                <a:cs typeface="Times New Roman"/>
              </a:rPr>
              <a:t>H</a:t>
            </a:r>
            <a:r>
              <a:rPr sz="1800" i="1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2700" spc="-262" baseline="35493" dirty="0">
                <a:latin typeface="Symbol"/>
                <a:cs typeface="Symbol"/>
              </a:rPr>
              <a:t></a:t>
            </a:r>
            <a:r>
              <a:rPr sz="2850" spc="-262" baseline="38011" dirty="0">
                <a:latin typeface="Symbol"/>
                <a:cs typeface="Symbol"/>
              </a:rPr>
              <a:t></a:t>
            </a:r>
            <a:endParaRPr sz="2850" baseline="3801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61970" y="3438749"/>
            <a:ext cx="13906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dirty="0">
                <a:latin typeface="Symbol"/>
                <a:cs typeface="Symbol"/>
              </a:rPr>
              <a:t>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61970" y="3627643"/>
            <a:ext cx="13906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dirty="0">
                <a:latin typeface="Symbol"/>
                <a:cs typeface="Symbol"/>
              </a:rPr>
              <a:t>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61970" y="3026695"/>
            <a:ext cx="13906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dirty="0">
                <a:latin typeface="Symbol"/>
                <a:cs typeface="Symbol"/>
              </a:rPr>
              <a:t>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61970" y="2803531"/>
            <a:ext cx="13906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dirty="0">
                <a:latin typeface="Symbol"/>
                <a:cs typeface="Symbol"/>
              </a:rPr>
              <a:t>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17764" y="3026695"/>
            <a:ext cx="13906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dirty="0">
                <a:latin typeface="Symbol"/>
                <a:cs typeface="Symbol"/>
              </a:rPr>
              <a:t>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17764" y="3215586"/>
            <a:ext cx="13906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dirty="0">
                <a:latin typeface="Symbol"/>
                <a:cs typeface="Symbol"/>
              </a:rPr>
              <a:t>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81909" y="2037630"/>
            <a:ext cx="1701164" cy="106807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713105">
              <a:lnSpc>
                <a:spcPct val="100000"/>
              </a:lnSpc>
              <a:spcBef>
                <a:spcPts val="620"/>
              </a:spcBef>
            </a:pPr>
            <a:r>
              <a:rPr sz="1800" dirty="0">
                <a:latin typeface="Times New Roman"/>
                <a:cs typeface="Times New Roman"/>
              </a:rPr>
              <a:t>Jika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</a:t>
            </a:r>
            <a:r>
              <a:rPr sz="1800" spc="-1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</a:t>
            </a:r>
            <a:r>
              <a:rPr sz="1800" spc="-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</a:t>
            </a:r>
            <a:endParaRPr sz="180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spcBef>
                <a:spcPts val="520"/>
              </a:spcBef>
              <a:tabLst>
                <a:tab pos="713105" algn="l"/>
              </a:tabLst>
            </a:pPr>
            <a:r>
              <a:rPr sz="2700" spc="-75" baseline="-12345" dirty="0">
                <a:latin typeface="Symbol"/>
                <a:cs typeface="Symbol"/>
              </a:rPr>
              <a:t></a:t>
            </a:r>
            <a:r>
              <a:rPr sz="1800" dirty="0">
                <a:latin typeface="Times New Roman"/>
                <a:cs typeface="Times New Roman"/>
              </a:rPr>
              <a:t>360	Jika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B</a:t>
            </a:r>
            <a:r>
              <a:rPr sz="1800" spc="-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</a:t>
            </a:r>
            <a:r>
              <a:rPr sz="1800" spc="-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</a:t>
            </a:r>
            <a:endParaRPr sz="1800">
              <a:latin typeface="Times New Roman"/>
              <a:cs typeface="Times New Roman"/>
            </a:endParaRPr>
          </a:p>
          <a:p>
            <a:pPr marL="448309">
              <a:lnSpc>
                <a:spcPct val="100000"/>
              </a:lnSpc>
              <a:spcBef>
                <a:spcPts val="685"/>
              </a:spcBef>
            </a:pPr>
            <a:r>
              <a:rPr sz="1800" dirty="0">
                <a:latin typeface="Symbol"/>
                <a:cs typeface="Symbol"/>
              </a:rPr>
              <a:t>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41175" y="3249857"/>
            <a:ext cx="38544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800" spc="45" dirty="0">
                <a:latin typeface="Times New Roman"/>
                <a:cs typeface="Times New Roman"/>
              </a:rPr>
              <a:t>1</a:t>
            </a:r>
            <a:r>
              <a:rPr sz="800" dirty="0">
                <a:latin typeface="Times New Roman"/>
                <a:cs typeface="Times New Roman"/>
              </a:rPr>
              <a:t>/</a:t>
            </a:r>
            <a:r>
              <a:rPr sz="800" spc="-65" dirty="0">
                <a:latin typeface="Times New Roman"/>
                <a:cs typeface="Times New Roman"/>
              </a:rPr>
              <a:t> </a:t>
            </a:r>
            <a:r>
              <a:rPr sz="800" dirty="0">
                <a:latin typeface="Times New Roman"/>
                <a:cs typeface="Times New Roman"/>
              </a:rPr>
              <a:t>2 </a:t>
            </a:r>
            <a:r>
              <a:rPr sz="800" spc="-75" dirty="0">
                <a:latin typeface="Times New Roman"/>
                <a:cs typeface="Times New Roman"/>
              </a:rPr>
              <a:t> </a:t>
            </a:r>
            <a:r>
              <a:rPr sz="2700" baseline="7716" dirty="0">
                <a:latin typeface="Symbol"/>
                <a:cs typeface="Symbol"/>
              </a:rPr>
              <a:t></a:t>
            </a:r>
            <a:endParaRPr sz="2700" baseline="7716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95690" y="3377924"/>
            <a:ext cx="7683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96884" y="3200989"/>
            <a:ext cx="125730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5" dirty="0">
                <a:latin typeface="Symbol"/>
                <a:cs typeface="Symbol"/>
              </a:rPr>
              <a:t></a:t>
            </a:r>
            <a:r>
              <a:rPr sz="800" dirty="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5882" y="3094839"/>
            <a:ext cx="273685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59740" algn="l"/>
                <a:tab pos="2723515" algn="l"/>
              </a:tabLst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2	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92364" y="3353070"/>
            <a:ext cx="2741295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2700" spc="-52" baseline="-20061" dirty="0">
                <a:latin typeface="Symbol"/>
                <a:cs typeface="Symbol"/>
              </a:rPr>
              <a:t></a:t>
            </a:r>
            <a:r>
              <a:rPr sz="1800" spc="-5" dirty="0">
                <a:latin typeface="Times New Roman"/>
                <a:cs typeface="Times New Roman"/>
              </a:rPr>
              <a:t>[</a:t>
            </a:r>
            <a:r>
              <a:rPr sz="1800" spc="90" dirty="0">
                <a:latin typeface="Times New Roman"/>
                <a:cs typeface="Times New Roman"/>
              </a:rPr>
              <a:t>(</a:t>
            </a:r>
            <a:r>
              <a:rPr sz="1800" i="1" dirty="0">
                <a:latin typeface="Times New Roman"/>
                <a:cs typeface="Times New Roman"/>
              </a:rPr>
              <a:t>R</a:t>
            </a:r>
            <a:r>
              <a:rPr sz="1800" i="1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</a:t>
            </a:r>
            <a:r>
              <a:rPr sz="1800" spc="-190" dirty="0">
                <a:latin typeface="Times New Roman"/>
                <a:cs typeface="Times New Roman"/>
              </a:rPr>
              <a:t> </a:t>
            </a:r>
            <a:r>
              <a:rPr sz="1800" i="1" spc="75" dirty="0">
                <a:latin typeface="Times New Roman"/>
                <a:cs typeface="Times New Roman"/>
              </a:rPr>
              <a:t>G</a:t>
            </a:r>
            <a:r>
              <a:rPr sz="1800" dirty="0">
                <a:latin typeface="Times New Roman"/>
                <a:cs typeface="Times New Roman"/>
              </a:rPr>
              <a:t>) 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</a:t>
            </a:r>
            <a:r>
              <a:rPr sz="1800" spc="-135" dirty="0">
                <a:latin typeface="Times New Roman"/>
                <a:cs typeface="Times New Roman"/>
              </a:rPr>
              <a:t> </a:t>
            </a:r>
            <a:r>
              <a:rPr sz="1800" spc="100" dirty="0">
                <a:latin typeface="Times New Roman"/>
                <a:cs typeface="Times New Roman"/>
              </a:rPr>
              <a:t>(</a:t>
            </a:r>
            <a:r>
              <a:rPr sz="1800" i="1" dirty="0">
                <a:latin typeface="Times New Roman"/>
                <a:cs typeface="Times New Roman"/>
              </a:rPr>
              <a:t>R</a:t>
            </a:r>
            <a:r>
              <a:rPr sz="1800" i="1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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i="1" spc="50" dirty="0">
                <a:latin typeface="Times New Roman"/>
                <a:cs typeface="Times New Roman"/>
              </a:rPr>
              <a:t>B</a:t>
            </a:r>
            <a:r>
              <a:rPr sz="1800" spc="-5" dirty="0">
                <a:latin typeface="Times New Roman"/>
                <a:cs typeface="Times New Roman"/>
              </a:rPr>
              <a:t>)</a:t>
            </a:r>
            <a:r>
              <a:rPr sz="1800" spc="-20" dirty="0">
                <a:latin typeface="Times New Roman"/>
                <a:cs typeface="Times New Roman"/>
              </a:rPr>
              <a:t>(</a:t>
            </a:r>
            <a:r>
              <a:rPr sz="1800" i="1" dirty="0">
                <a:latin typeface="Times New Roman"/>
                <a:cs typeface="Times New Roman"/>
              </a:rPr>
              <a:t>G</a:t>
            </a:r>
            <a:r>
              <a:rPr sz="1800" i="1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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i="1" spc="50" dirty="0">
                <a:latin typeface="Times New Roman"/>
                <a:cs typeface="Times New Roman"/>
              </a:rPr>
              <a:t>B</a:t>
            </a:r>
            <a:r>
              <a:rPr sz="1800" dirty="0">
                <a:latin typeface="Times New Roman"/>
                <a:cs typeface="Times New Roman"/>
              </a:rPr>
              <a:t>))]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654396" y="2920295"/>
            <a:ext cx="192532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2700" u="sng" baseline="339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2700" spc="-419" baseline="339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[</a:t>
            </a:r>
            <a:r>
              <a:rPr sz="1800" spc="90" dirty="0">
                <a:latin typeface="Times New Roman"/>
                <a:cs typeface="Times New Roman"/>
              </a:rPr>
              <a:t>(</a:t>
            </a:r>
            <a:r>
              <a:rPr sz="1800" i="1" dirty="0">
                <a:latin typeface="Times New Roman"/>
                <a:cs typeface="Times New Roman"/>
              </a:rPr>
              <a:t>R</a:t>
            </a:r>
            <a:r>
              <a:rPr sz="1800" i="1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</a:t>
            </a:r>
            <a:r>
              <a:rPr sz="1800" spc="-190" dirty="0">
                <a:latin typeface="Times New Roman"/>
                <a:cs typeface="Times New Roman"/>
              </a:rPr>
              <a:t> </a:t>
            </a:r>
            <a:r>
              <a:rPr sz="1800" i="1" spc="75" dirty="0">
                <a:latin typeface="Times New Roman"/>
                <a:cs typeface="Times New Roman"/>
              </a:rPr>
              <a:t>G</a:t>
            </a:r>
            <a:r>
              <a:rPr sz="1800" dirty="0">
                <a:latin typeface="Times New Roman"/>
                <a:cs typeface="Times New Roman"/>
              </a:rPr>
              <a:t>)</a:t>
            </a:r>
            <a:r>
              <a:rPr sz="1800" spc="-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</a:t>
            </a:r>
            <a:r>
              <a:rPr sz="1800" spc="-135" dirty="0">
                <a:latin typeface="Times New Roman"/>
                <a:cs typeface="Times New Roman"/>
              </a:rPr>
              <a:t> </a:t>
            </a:r>
            <a:r>
              <a:rPr sz="1800" spc="100" dirty="0">
                <a:latin typeface="Times New Roman"/>
                <a:cs typeface="Times New Roman"/>
              </a:rPr>
              <a:t>(</a:t>
            </a:r>
            <a:r>
              <a:rPr sz="1800" i="1" dirty="0">
                <a:latin typeface="Times New Roman"/>
                <a:cs typeface="Times New Roman"/>
              </a:rPr>
              <a:t>R</a:t>
            </a:r>
            <a:r>
              <a:rPr sz="1800" i="1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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i="1" spc="50" dirty="0">
                <a:latin typeface="Times New Roman"/>
                <a:cs typeface="Times New Roman"/>
              </a:rPr>
              <a:t>B</a:t>
            </a:r>
            <a:r>
              <a:rPr sz="1800" spc="-5" dirty="0">
                <a:latin typeface="Times New Roman"/>
                <a:cs typeface="Times New Roman"/>
              </a:rPr>
              <a:t>)]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96778" y="3163796"/>
            <a:ext cx="718185" cy="3168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900" spc="-45" dirty="0">
                <a:latin typeface="Symbol"/>
                <a:cs typeface="Symbol"/>
              </a:rPr>
              <a:t>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50594" y="3467203"/>
            <a:ext cx="972819" cy="89598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R="171450" algn="r">
              <a:lnSpc>
                <a:spcPct val="100000"/>
              </a:lnSpc>
              <a:spcBef>
                <a:spcPts val="1375"/>
              </a:spcBef>
            </a:pPr>
            <a:r>
              <a:rPr sz="1800" dirty="0">
                <a:latin typeface="Symbol"/>
                <a:cs typeface="Symbol"/>
              </a:rPr>
              <a:t></a:t>
            </a:r>
            <a:endParaRPr sz="18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z="1800" spc="-90" dirty="0">
                <a:latin typeface="Trebuchet MS"/>
                <a:cs typeface="Trebuchet MS"/>
              </a:rPr>
              <a:t>Saturation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036342" y="4858077"/>
            <a:ext cx="1061085" cy="0"/>
          </a:xfrm>
          <a:custGeom>
            <a:avLst/>
            <a:gdLst/>
            <a:ahLst/>
            <a:cxnLst/>
            <a:rect l="l" t="t" r="r" b="b"/>
            <a:pathLst>
              <a:path w="1061085">
                <a:moveTo>
                  <a:pt x="0" y="0"/>
                </a:moveTo>
                <a:lnTo>
                  <a:pt x="1060809" y="0"/>
                </a:lnTo>
              </a:path>
            </a:pathLst>
          </a:custGeom>
          <a:ln w="635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101128" y="4672770"/>
            <a:ext cx="132016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dirty="0">
                <a:latin typeface="Times New Roman"/>
                <a:cs typeface="Times New Roman"/>
              </a:rPr>
              <a:t>[min</a:t>
            </a:r>
            <a:r>
              <a:rPr sz="1800" spc="60" dirty="0">
                <a:latin typeface="Times New Roman"/>
                <a:cs typeface="Times New Roman"/>
              </a:rPr>
              <a:t>(</a:t>
            </a:r>
            <a:r>
              <a:rPr sz="1800" i="1" spc="25" dirty="0">
                <a:latin typeface="Times New Roman"/>
                <a:cs typeface="Times New Roman"/>
              </a:rPr>
              <a:t>R</a:t>
            </a:r>
            <a:r>
              <a:rPr sz="1800" spc="125" dirty="0">
                <a:latin typeface="Times New Roman"/>
                <a:cs typeface="Times New Roman"/>
              </a:rPr>
              <a:t>,</a:t>
            </a:r>
            <a:r>
              <a:rPr sz="1800" i="1" spc="50" dirty="0">
                <a:latin typeface="Times New Roman"/>
                <a:cs typeface="Times New Roman"/>
              </a:rPr>
              <a:t>G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-210" dirty="0">
                <a:latin typeface="Times New Roman"/>
                <a:cs typeface="Times New Roman"/>
              </a:rPr>
              <a:t> </a:t>
            </a:r>
            <a:r>
              <a:rPr sz="1800" i="1" spc="55" dirty="0">
                <a:latin typeface="Times New Roman"/>
                <a:cs typeface="Times New Roman"/>
              </a:rPr>
              <a:t>B</a:t>
            </a:r>
            <a:r>
              <a:rPr sz="1800" spc="-5" dirty="0">
                <a:latin typeface="Times New Roman"/>
                <a:cs typeface="Times New Roman"/>
              </a:rPr>
              <a:t>)]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29203" y="4849182"/>
            <a:ext cx="107696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100" dirty="0">
                <a:latin typeface="Times New Roman"/>
                <a:cs typeface="Times New Roman"/>
              </a:rPr>
              <a:t>(</a:t>
            </a:r>
            <a:r>
              <a:rPr sz="1800" i="1" spc="5" dirty="0">
                <a:latin typeface="Times New Roman"/>
                <a:cs typeface="Times New Roman"/>
              </a:rPr>
              <a:t>R</a:t>
            </a:r>
            <a:r>
              <a:rPr sz="1800" i="1" spc="-10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</a:t>
            </a:r>
            <a:r>
              <a:rPr sz="1800" spc="-16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G</a:t>
            </a:r>
            <a:r>
              <a:rPr sz="1800" i="1" spc="-8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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i="1" spc="55" dirty="0">
                <a:latin typeface="Times New Roman"/>
                <a:cs typeface="Times New Roman"/>
              </a:rPr>
              <a:t>B</a:t>
            </a:r>
            <a:r>
              <a:rPr sz="180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00266" y="4530935"/>
            <a:ext cx="14033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dirty="0">
                <a:latin typeface="Times New Roman"/>
                <a:cs typeface="Times New Roman"/>
              </a:rPr>
              <a:t>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84304" y="4672770"/>
            <a:ext cx="62103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i="1" dirty="0">
                <a:latin typeface="Times New Roman"/>
                <a:cs typeface="Times New Roman"/>
              </a:rPr>
              <a:t>S</a:t>
            </a:r>
            <a:r>
              <a:rPr sz="1800" i="1" spc="8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-254" dirty="0">
                <a:latin typeface="Times New Roman"/>
                <a:cs typeface="Times New Roman"/>
              </a:rPr>
              <a:t> </a:t>
            </a:r>
            <a:r>
              <a:rPr sz="1800" spc="150" dirty="0">
                <a:latin typeface="Times New Roman"/>
                <a:cs typeface="Times New Roman"/>
              </a:rPr>
              <a:t>1</a:t>
            </a:r>
            <a:r>
              <a:rPr sz="1800" spc="5" dirty="0">
                <a:latin typeface="Symbol"/>
                <a:cs typeface="Symbol"/>
              </a:rPr>
              <a:t>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14365" y="2766818"/>
            <a:ext cx="1549400" cy="47434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45440" marR="5080" indent="-333375">
              <a:lnSpc>
                <a:spcPct val="63800"/>
              </a:lnSpc>
              <a:spcBef>
                <a:spcPts val="875"/>
              </a:spcBef>
              <a:tabLst>
                <a:tab pos="485140" algn="l"/>
              </a:tabLst>
            </a:pPr>
            <a:r>
              <a:rPr sz="1800" i="1" dirty="0">
                <a:latin typeface="Times New Roman"/>
                <a:cs typeface="Times New Roman"/>
              </a:rPr>
              <a:t>I</a:t>
            </a:r>
            <a:r>
              <a:rPr sz="1800" i="1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100" dirty="0">
                <a:latin typeface="Times New Roman"/>
                <a:cs typeface="Times New Roman"/>
              </a:rPr>
              <a:t>(</a:t>
            </a:r>
            <a:r>
              <a:rPr sz="1800" i="1" spc="5" dirty="0">
                <a:latin typeface="Times New Roman"/>
                <a:cs typeface="Times New Roman"/>
              </a:rPr>
              <a:t>R</a:t>
            </a:r>
            <a:r>
              <a:rPr sz="1800" i="1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</a:t>
            </a:r>
            <a:r>
              <a:rPr sz="1800" spc="-16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G</a:t>
            </a:r>
            <a:r>
              <a:rPr sz="1800" i="1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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i="1" spc="55" dirty="0">
                <a:latin typeface="Times New Roman"/>
                <a:cs typeface="Times New Roman"/>
              </a:rPr>
              <a:t>B</a:t>
            </a:r>
            <a:r>
              <a:rPr sz="1800" dirty="0">
                <a:latin typeface="Times New Roman"/>
                <a:cs typeface="Times New Roman"/>
              </a:rPr>
              <a:t>)  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75628" y="2269063"/>
            <a:ext cx="1449705" cy="6565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800" spc="-55" dirty="0">
                <a:latin typeface="Trebuchet MS"/>
                <a:cs typeface="Trebuchet MS"/>
              </a:rPr>
              <a:t>I</a:t>
            </a:r>
            <a:r>
              <a:rPr sz="1800" spc="-100" dirty="0">
                <a:latin typeface="Trebuchet MS"/>
                <a:cs typeface="Trebuchet MS"/>
              </a:rPr>
              <a:t>ntens</a:t>
            </a:r>
            <a:r>
              <a:rPr sz="1800" spc="-55" dirty="0">
                <a:latin typeface="Trebuchet MS"/>
                <a:cs typeface="Trebuchet MS"/>
              </a:rPr>
              <a:t>i</a:t>
            </a:r>
            <a:r>
              <a:rPr sz="1800" spc="-110" dirty="0">
                <a:latin typeface="Trebuchet MS"/>
                <a:cs typeface="Trebuchet MS"/>
              </a:rPr>
              <a:t>ty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440" dirty="0">
                <a:latin typeface="Trebuchet MS"/>
                <a:cs typeface="Trebuchet MS"/>
              </a:rPr>
              <a:t>/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Gr</a:t>
            </a:r>
            <a:r>
              <a:rPr sz="1800" spc="-100" dirty="0">
                <a:latin typeface="Trebuchet MS"/>
                <a:cs typeface="Trebuchet MS"/>
              </a:rPr>
              <a:t>ay</a:t>
            </a:r>
            <a:endParaRPr sz="1800">
              <a:latin typeface="Trebuchet MS"/>
              <a:cs typeface="Trebuchet MS"/>
            </a:endParaRPr>
          </a:p>
          <a:p>
            <a:pPr marL="380365">
              <a:lnSpc>
                <a:spcPct val="100000"/>
              </a:lnSpc>
              <a:spcBef>
                <a:spcPts val="320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7302" y="1610613"/>
            <a:ext cx="282448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6070" indent="-306705">
              <a:lnSpc>
                <a:spcPct val="100000"/>
              </a:lnSpc>
              <a:spcBef>
                <a:spcPts val="105"/>
              </a:spcBef>
              <a:buClr>
                <a:srgbClr val="903062"/>
              </a:buClr>
              <a:buSzPct val="91176"/>
              <a:buFont typeface="Cambria"/>
              <a:buChar char="◾"/>
              <a:tabLst>
                <a:tab pos="306070" algn="l"/>
                <a:tab pos="306705" algn="l"/>
              </a:tabLst>
            </a:pPr>
            <a:r>
              <a:rPr sz="1700" spc="-380" dirty="0">
                <a:solidFill>
                  <a:srgbClr val="3C3C3C"/>
                </a:solidFill>
                <a:latin typeface="Trebuchet MS"/>
                <a:cs typeface="Trebuchet MS"/>
              </a:rPr>
              <a:t>J</a:t>
            </a:r>
            <a:r>
              <a:rPr sz="1700" spc="-105" dirty="0">
                <a:solidFill>
                  <a:srgbClr val="3C3C3C"/>
                </a:solidFill>
                <a:latin typeface="Trebuchet MS"/>
                <a:cs typeface="Trebuchet MS"/>
              </a:rPr>
              <a:t>ik</a:t>
            </a:r>
            <a:r>
              <a:rPr sz="1700" spc="-13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7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30" dirty="0">
                <a:solidFill>
                  <a:srgbClr val="3C3C3C"/>
                </a:solidFill>
                <a:latin typeface="Trebuchet MS"/>
                <a:cs typeface="Trebuchet MS"/>
              </a:rPr>
              <a:t>d</a:t>
            </a:r>
            <a:r>
              <a:rPr sz="1700" spc="-7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700" spc="-85" dirty="0">
                <a:solidFill>
                  <a:srgbClr val="3C3C3C"/>
                </a:solidFill>
                <a:latin typeface="Trebuchet MS"/>
                <a:cs typeface="Trebuchet MS"/>
              </a:rPr>
              <a:t>berikan</a:t>
            </a:r>
            <a:r>
              <a:rPr sz="17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20" dirty="0">
                <a:solidFill>
                  <a:srgbClr val="3C3C3C"/>
                </a:solidFill>
                <a:latin typeface="Trebuchet MS"/>
                <a:cs typeface="Trebuchet MS"/>
              </a:rPr>
              <a:t>nilai</a:t>
            </a:r>
            <a:r>
              <a:rPr sz="17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125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700" spc="-45" dirty="0">
                <a:solidFill>
                  <a:srgbClr val="3C3C3C"/>
                </a:solidFill>
                <a:latin typeface="Trebuchet MS"/>
                <a:cs typeface="Trebuchet MS"/>
              </a:rPr>
              <a:t>SI</a:t>
            </a:r>
            <a:r>
              <a:rPr sz="1700" spc="-6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700" spc="-130" dirty="0">
                <a:solidFill>
                  <a:srgbClr val="3C3C3C"/>
                </a:solidFill>
                <a:latin typeface="Trebuchet MS"/>
                <a:cs typeface="Trebuchet MS"/>
              </a:rPr>
              <a:t>dalam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17244" algn="just">
              <a:lnSpc>
                <a:spcPct val="100000"/>
              </a:lnSpc>
              <a:spcBef>
                <a:spcPts val="105"/>
              </a:spcBef>
            </a:pPr>
            <a:r>
              <a:rPr spc="-105" dirty="0"/>
              <a:t>int</a:t>
            </a:r>
            <a:r>
              <a:rPr spc="-60" dirty="0"/>
              <a:t>e</a:t>
            </a:r>
            <a:r>
              <a:rPr dirty="0"/>
              <a:t>r</a:t>
            </a:r>
            <a:r>
              <a:rPr spc="-130" dirty="0"/>
              <a:t>val</a:t>
            </a:r>
            <a:r>
              <a:rPr spc="-40" dirty="0"/>
              <a:t> </a:t>
            </a:r>
            <a:r>
              <a:rPr spc="-90" dirty="0"/>
              <a:t>[0,1]</a:t>
            </a:r>
            <a:r>
              <a:rPr spc="-50" dirty="0"/>
              <a:t> </a:t>
            </a:r>
            <a:r>
              <a:rPr spc="-110" dirty="0"/>
              <a:t>m</a:t>
            </a:r>
            <a:r>
              <a:rPr spc="-125" dirty="0"/>
              <a:t>aka</a:t>
            </a:r>
            <a:r>
              <a:rPr spc="-40" dirty="0"/>
              <a:t> </a:t>
            </a:r>
            <a:r>
              <a:rPr spc="-90" dirty="0"/>
              <a:t>d</a:t>
            </a:r>
            <a:r>
              <a:rPr spc="-175" dirty="0"/>
              <a:t>a</a:t>
            </a:r>
            <a:r>
              <a:rPr spc="-125" dirty="0"/>
              <a:t>pat</a:t>
            </a:r>
            <a:r>
              <a:rPr spc="-70" dirty="0"/>
              <a:t> </a:t>
            </a:r>
            <a:r>
              <a:rPr spc="-90" dirty="0"/>
              <a:t>d</a:t>
            </a:r>
            <a:r>
              <a:rPr spc="-100" dirty="0"/>
              <a:t>ica</a:t>
            </a:r>
            <a:r>
              <a:rPr spc="-95" dirty="0"/>
              <a:t>r</a:t>
            </a:r>
            <a:r>
              <a:rPr spc="-114" dirty="0"/>
              <a:t>i</a:t>
            </a:r>
          </a:p>
          <a:p>
            <a:pPr marL="817244" algn="just">
              <a:lnSpc>
                <a:spcPct val="100000"/>
              </a:lnSpc>
              <a:spcBef>
                <a:spcPts val="5"/>
              </a:spcBef>
            </a:pPr>
            <a:r>
              <a:rPr spc="-120" dirty="0"/>
              <a:t>nilai</a:t>
            </a:r>
            <a:r>
              <a:rPr spc="-35" dirty="0"/>
              <a:t> </a:t>
            </a:r>
            <a:r>
              <a:rPr spc="45" dirty="0"/>
              <a:t>RGB</a:t>
            </a:r>
            <a:r>
              <a:rPr spc="-45" dirty="0"/>
              <a:t> </a:t>
            </a:r>
            <a:r>
              <a:rPr spc="-130" dirty="0"/>
              <a:t>dalam</a:t>
            </a:r>
            <a:r>
              <a:rPr spc="-50" dirty="0"/>
              <a:t> </a:t>
            </a:r>
            <a:r>
              <a:rPr spc="-90" dirty="0"/>
              <a:t>rang</a:t>
            </a:r>
            <a:r>
              <a:rPr spc="-114" dirty="0"/>
              <a:t>e</a:t>
            </a:r>
            <a:r>
              <a:rPr spc="-60" dirty="0"/>
              <a:t> </a:t>
            </a:r>
            <a:r>
              <a:rPr spc="-120" dirty="0"/>
              <a:t>yang</a:t>
            </a:r>
            <a:r>
              <a:rPr spc="-35" dirty="0"/>
              <a:t> </a:t>
            </a:r>
            <a:r>
              <a:rPr spc="-90" dirty="0"/>
              <a:t>s</a:t>
            </a:r>
            <a:r>
              <a:rPr spc="-110" dirty="0"/>
              <a:t>am</a:t>
            </a:r>
            <a:r>
              <a:rPr spc="-165" dirty="0"/>
              <a:t>a</a:t>
            </a:r>
            <a:r>
              <a:rPr spc="-254" dirty="0"/>
              <a:t>.</a:t>
            </a:r>
          </a:p>
          <a:p>
            <a:pPr marL="817244" marR="30480" indent="-306705" algn="just">
              <a:lnSpc>
                <a:spcPct val="100000"/>
              </a:lnSpc>
              <a:spcBef>
                <a:spcPts val="1005"/>
              </a:spcBef>
              <a:buClr>
                <a:srgbClr val="903062"/>
              </a:buClr>
              <a:buSzPct val="91176"/>
              <a:buFont typeface="Cambria"/>
              <a:buChar char="◾"/>
              <a:tabLst>
                <a:tab pos="817880" algn="l"/>
              </a:tabLst>
            </a:pPr>
            <a:r>
              <a:rPr spc="-135" dirty="0"/>
              <a:t>P</a:t>
            </a:r>
            <a:r>
              <a:rPr spc="-75" dirty="0"/>
              <a:t>ersa</a:t>
            </a:r>
            <a:r>
              <a:rPr spc="-110" dirty="0"/>
              <a:t>m</a:t>
            </a:r>
            <a:r>
              <a:rPr spc="-170" dirty="0"/>
              <a:t>a</a:t>
            </a:r>
            <a:r>
              <a:rPr spc="-165" dirty="0"/>
              <a:t>a</a:t>
            </a:r>
            <a:r>
              <a:rPr spc="-80" dirty="0"/>
              <a:t>n</a:t>
            </a:r>
            <a:r>
              <a:rPr spc="-65" dirty="0"/>
              <a:t> </a:t>
            </a:r>
            <a:r>
              <a:rPr spc="-120" dirty="0"/>
              <a:t>yang</a:t>
            </a:r>
            <a:r>
              <a:rPr spc="-35" dirty="0"/>
              <a:t> </a:t>
            </a:r>
            <a:r>
              <a:rPr spc="-180" dirty="0"/>
              <a:t>a</a:t>
            </a:r>
            <a:r>
              <a:rPr spc="-125" dirty="0"/>
              <a:t>plikatif</a:t>
            </a:r>
            <a:r>
              <a:rPr spc="-55" dirty="0"/>
              <a:t> </a:t>
            </a:r>
            <a:r>
              <a:rPr spc="-75" dirty="0"/>
              <a:t>te</a:t>
            </a:r>
            <a:r>
              <a:rPr spc="-70" dirty="0"/>
              <a:t>r</a:t>
            </a:r>
            <a:r>
              <a:rPr spc="-145" dirty="0"/>
              <a:t>ga</a:t>
            </a:r>
            <a:r>
              <a:rPr spc="-85" dirty="0"/>
              <a:t>ntung  </a:t>
            </a:r>
            <a:r>
              <a:rPr spc="-130" dirty="0"/>
              <a:t>pada</a:t>
            </a:r>
            <a:r>
              <a:rPr spc="-55" dirty="0"/>
              <a:t> </a:t>
            </a:r>
            <a:r>
              <a:rPr spc="-120" dirty="0"/>
              <a:t>nilai</a:t>
            </a:r>
            <a:r>
              <a:rPr spc="-35" dirty="0"/>
              <a:t> </a:t>
            </a:r>
            <a:r>
              <a:rPr spc="125" dirty="0"/>
              <a:t>H</a:t>
            </a:r>
            <a:r>
              <a:rPr spc="-254" dirty="0"/>
              <a:t>.</a:t>
            </a:r>
          </a:p>
          <a:p>
            <a:pPr marL="817244" marR="97790" indent="-306705" algn="just">
              <a:lnSpc>
                <a:spcPct val="100000"/>
              </a:lnSpc>
              <a:spcBef>
                <a:spcPts val="1010"/>
              </a:spcBef>
              <a:buClr>
                <a:srgbClr val="903062"/>
              </a:buClr>
              <a:buSzPct val="91176"/>
              <a:buFont typeface="Cambria"/>
              <a:buChar char="◾"/>
              <a:tabLst>
                <a:tab pos="817880" algn="l"/>
              </a:tabLst>
            </a:pPr>
            <a:r>
              <a:rPr spc="-40" dirty="0"/>
              <a:t>Ada </a:t>
            </a:r>
            <a:r>
              <a:rPr spc="-130" dirty="0"/>
              <a:t>tiga </a:t>
            </a:r>
            <a:r>
              <a:rPr spc="-45" dirty="0"/>
              <a:t>sektor </a:t>
            </a:r>
            <a:r>
              <a:rPr spc="-120" dirty="0"/>
              <a:t>yang </a:t>
            </a:r>
            <a:r>
              <a:rPr spc="-110" dirty="0"/>
              <a:t>menarik, </a:t>
            </a:r>
            <a:r>
              <a:rPr spc="-120" dirty="0"/>
              <a:t>yang </a:t>
            </a:r>
            <a:r>
              <a:rPr spc="-500" dirty="0"/>
              <a:t> </a:t>
            </a:r>
            <a:r>
              <a:rPr spc="-90" dirty="0"/>
              <a:t>berhubunga</a:t>
            </a:r>
            <a:r>
              <a:rPr spc="-80" dirty="0"/>
              <a:t>n</a:t>
            </a:r>
            <a:r>
              <a:rPr spc="-65" dirty="0"/>
              <a:t> </a:t>
            </a:r>
            <a:r>
              <a:rPr spc="-100" dirty="0"/>
              <a:t>de</a:t>
            </a:r>
            <a:r>
              <a:rPr spc="-125" dirty="0"/>
              <a:t>ng</a:t>
            </a:r>
            <a:r>
              <a:rPr spc="-120" dirty="0"/>
              <a:t>a</a:t>
            </a:r>
            <a:r>
              <a:rPr spc="-80" dirty="0"/>
              <a:t>n</a:t>
            </a:r>
            <a:r>
              <a:rPr spc="-55" dirty="0"/>
              <a:t> </a:t>
            </a:r>
            <a:r>
              <a:rPr spc="-90" dirty="0"/>
              <a:t>inte</a:t>
            </a:r>
            <a:r>
              <a:rPr spc="-40" dirty="0"/>
              <a:t>r</a:t>
            </a:r>
            <a:r>
              <a:rPr spc="-130" dirty="0"/>
              <a:t>val</a:t>
            </a:r>
            <a:r>
              <a:rPr spc="-35" dirty="0"/>
              <a:t> </a:t>
            </a:r>
            <a:r>
              <a:rPr spc="-40" dirty="0"/>
              <a:t>120</a:t>
            </a:r>
            <a:r>
              <a:rPr sz="1650" spc="30" baseline="25252" dirty="0"/>
              <a:t>o  </a:t>
            </a:r>
            <a:r>
              <a:rPr sz="1700" spc="-130" dirty="0"/>
              <a:t>dalam</a:t>
            </a:r>
            <a:r>
              <a:rPr sz="1700" spc="-50" dirty="0"/>
              <a:t> </a:t>
            </a:r>
            <a:r>
              <a:rPr sz="1700" spc="-90" dirty="0"/>
              <a:t>pe</a:t>
            </a:r>
            <a:r>
              <a:rPr sz="1700" spc="-145" dirty="0"/>
              <a:t>m</a:t>
            </a:r>
            <a:r>
              <a:rPr sz="1700" spc="-135" dirty="0"/>
              <a:t>ba</a:t>
            </a:r>
            <a:r>
              <a:rPr sz="1700" spc="-120" dirty="0"/>
              <a:t>g</a:t>
            </a:r>
            <a:r>
              <a:rPr sz="1700" spc="-114" dirty="0"/>
              <a:t>ia</a:t>
            </a:r>
            <a:r>
              <a:rPr sz="1700" spc="-145" dirty="0"/>
              <a:t>n</a:t>
            </a:r>
            <a:r>
              <a:rPr sz="1700" spc="-50" dirty="0"/>
              <a:t> </a:t>
            </a:r>
            <a:r>
              <a:rPr sz="1700" spc="-95" dirty="0"/>
              <a:t>warn</a:t>
            </a:r>
            <a:r>
              <a:rPr sz="1700" spc="-85" dirty="0"/>
              <a:t>a</a:t>
            </a:r>
            <a:r>
              <a:rPr sz="1700" spc="-50" dirty="0"/>
              <a:t> </a:t>
            </a:r>
            <a:r>
              <a:rPr sz="1700" spc="-60" dirty="0"/>
              <a:t>pri</a:t>
            </a:r>
            <a:r>
              <a:rPr sz="1700" spc="-135" dirty="0"/>
              <a:t>m</a:t>
            </a:r>
            <a:r>
              <a:rPr sz="1700" spc="-114" dirty="0"/>
              <a:t>e</a:t>
            </a:r>
            <a:r>
              <a:rPr sz="1700" spc="-165" dirty="0"/>
              <a:t>r</a:t>
            </a:r>
            <a:r>
              <a:rPr sz="1700" spc="-254" dirty="0"/>
              <a:t>.</a:t>
            </a:r>
            <a:endParaRPr sz="1700"/>
          </a:p>
          <a:p>
            <a:pPr marL="1140460" marR="88900" lvl="1" indent="-304800">
              <a:lnSpc>
                <a:spcPct val="100000"/>
              </a:lnSpc>
              <a:spcBef>
                <a:spcPts val="969"/>
              </a:spcBef>
              <a:buClr>
                <a:srgbClr val="903062"/>
              </a:buClr>
              <a:buSzPct val="90000"/>
              <a:buFont typeface="Cambria"/>
              <a:buChar char="◾"/>
              <a:tabLst>
                <a:tab pos="1139825" algn="l"/>
                <a:tab pos="1141095" algn="l"/>
              </a:tabLst>
            </a:pPr>
            <a:r>
              <a:rPr sz="1500" dirty="0">
                <a:solidFill>
                  <a:srgbClr val="3C3C3C"/>
                </a:solidFill>
                <a:latin typeface="Trebuchet MS"/>
                <a:cs typeface="Trebuchet MS"/>
              </a:rPr>
              <a:t>Di</a:t>
            </a:r>
            <a:r>
              <a:rPr sz="1500" spc="-1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u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500" spc="-18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de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6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p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ka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500" spc="-170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110" dirty="0">
                <a:solidFill>
                  <a:srgbClr val="3C3C3C"/>
                </a:solidFill>
                <a:latin typeface="Trebuchet MS"/>
                <a:cs typeface="Trebuchet MS"/>
              </a:rPr>
              <a:t>H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de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n  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360</a:t>
            </a:r>
            <a:r>
              <a:rPr sz="1500" spc="-22" baseline="2500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500" spc="-225" dirty="0">
                <a:solidFill>
                  <a:srgbClr val="3C3C3C"/>
                </a:solidFill>
                <a:latin typeface="Trebuchet MS"/>
                <a:cs typeface="Trebuchet MS"/>
              </a:rPr>
              <a:t>,</a:t>
            </a:r>
            <a:r>
              <a:rPr sz="1500" spc="-22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yan</a:t>
            </a:r>
            <a:r>
              <a:rPr sz="1500" spc="-114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500" spc="-8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gemba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500" spc="-95" dirty="0">
                <a:solidFill>
                  <a:srgbClr val="3C3C3C"/>
                </a:solidFill>
                <a:latin typeface="Trebuchet MS"/>
                <a:cs typeface="Trebuchet MS"/>
              </a:rPr>
              <a:t>ik</a:t>
            </a:r>
            <a:r>
              <a:rPr sz="1500" spc="-12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hu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ke  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1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500" spc="-5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s</a:t>
            </a:r>
            <a:r>
              <a:rPr sz="1500" spc="-75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500" spc="-65" dirty="0">
                <a:solidFill>
                  <a:srgbClr val="3C3C3C"/>
                </a:solidFill>
                <a:latin typeface="Trebuchet MS"/>
                <a:cs typeface="Trebuchet MS"/>
              </a:rPr>
              <a:t>i</a:t>
            </a:r>
            <a:r>
              <a:rPr sz="1500" spc="-14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ya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135" dirty="0">
                <a:solidFill>
                  <a:srgbClr val="3C3C3C"/>
                </a:solidFill>
                <a:latin typeface="Trebuchet MS"/>
                <a:cs typeface="Trebuchet MS"/>
              </a:rPr>
              <a:t>da</a:t>
            </a:r>
            <a:r>
              <a:rPr sz="1500" spc="-85" dirty="0">
                <a:solidFill>
                  <a:srgbClr val="3C3C3C"/>
                </a:solidFill>
                <a:latin typeface="Trebuchet MS"/>
                <a:cs typeface="Trebuchet MS"/>
              </a:rPr>
              <a:t>l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90" dirty="0">
                <a:solidFill>
                  <a:srgbClr val="3C3C3C"/>
                </a:solidFill>
                <a:latin typeface="Trebuchet MS"/>
                <a:cs typeface="Trebuchet MS"/>
              </a:rPr>
              <a:t>m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3C3C3C"/>
                </a:solidFill>
                <a:latin typeface="Trebuchet MS"/>
                <a:cs typeface="Trebuchet MS"/>
              </a:rPr>
              <a:t>r</a:t>
            </a:r>
            <a:r>
              <a:rPr sz="1500" spc="-155" dirty="0">
                <a:solidFill>
                  <a:srgbClr val="3C3C3C"/>
                </a:solidFill>
                <a:latin typeface="Trebuchet MS"/>
                <a:cs typeface="Trebuchet MS"/>
              </a:rPr>
              <a:t>a</a:t>
            </a:r>
            <a:r>
              <a:rPr sz="1500" spc="-70" dirty="0">
                <a:solidFill>
                  <a:srgbClr val="3C3C3C"/>
                </a:solidFill>
                <a:latin typeface="Trebuchet MS"/>
                <a:cs typeface="Trebuchet MS"/>
              </a:rPr>
              <a:t>n</a:t>
            </a:r>
            <a:r>
              <a:rPr sz="1500" spc="-120" dirty="0">
                <a:solidFill>
                  <a:srgbClr val="3C3C3C"/>
                </a:solidFill>
                <a:latin typeface="Trebuchet MS"/>
                <a:cs typeface="Trebuchet MS"/>
              </a:rPr>
              <a:t>g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e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 </a:t>
            </a:r>
            <a:r>
              <a:rPr sz="1500" spc="-40" dirty="0">
                <a:solidFill>
                  <a:srgbClr val="3C3C3C"/>
                </a:solidFill>
                <a:latin typeface="Trebuchet MS"/>
                <a:cs typeface="Trebuchet MS"/>
              </a:rPr>
              <a:t>[</a:t>
            </a:r>
            <a:r>
              <a:rPr sz="1500" spc="-45" dirty="0">
                <a:solidFill>
                  <a:srgbClr val="3C3C3C"/>
                </a:solidFill>
                <a:latin typeface="Trebuchet MS"/>
                <a:cs typeface="Trebuchet MS"/>
              </a:rPr>
              <a:t>0</a:t>
            </a:r>
            <a:r>
              <a:rPr sz="1500" spc="-22" baseline="2500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500" spc="-100" dirty="0">
                <a:solidFill>
                  <a:srgbClr val="3C3C3C"/>
                </a:solidFill>
                <a:latin typeface="Trebuchet MS"/>
                <a:cs typeface="Trebuchet MS"/>
              </a:rPr>
              <a:t>,3</a:t>
            </a:r>
            <a:r>
              <a:rPr sz="1500" spc="-105" dirty="0">
                <a:solidFill>
                  <a:srgbClr val="3C3C3C"/>
                </a:solidFill>
                <a:latin typeface="Trebuchet MS"/>
                <a:cs typeface="Trebuchet MS"/>
              </a:rPr>
              <a:t>6</a:t>
            </a:r>
            <a:r>
              <a:rPr sz="1500" spc="-35" dirty="0">
                <a:solidFill>
                  <a:srgbClr val="3C3C3C"/>
                </a:solidFill>
                <a:latin typeface="Trebuchet MS"/>
                <a:cs typeface="Trebuchet MS"/>
              </a:rPr>
              <a:t>0</a:t>
            </a:r>
            <a:r>
              <a:rPr sz="1500" spc="15" baseline="25000" dirty="0">
                <a:solidFill>
                  <a:srgbClr val="3C3C3C"/>
                </a:solidFill>
                <a:latin typeface="Trebuchet MS"/>
                <a:cs typeface="Trebuchet MS"/>
              </a:rPr>
              <a:t>o</a:t>
            </a:r>
            <a:r>
              <a:rPr sz="1500" spc="-55" dirty="0">
                <a:solidFill>
                  <a:srgbClr val="3C3C3C"/>
                </a:solidFill>
                <a:latin typeface="Trebuchet MS"/>
                <a:cs typeface="Trebuchet MS"/>
              </a:rPr>
              <a:t>]</a:t>
            </a:r>
            <a:endParaRPr sz="1500">
              <a:latin typeface="Trebuchet MS"/>
              <a:cs typeface="Trebuchet MS"/>
            </a:endParaRPr>
          </a:p>
          <a:p>
            <a:pPr marL="38100">
              <a:lnSpc>
                <a:spcPct val="100000"/>
              </a:lnSpc>
              <a:spcBef>
                <a:spcPts val="600"/>
              </a:spcBef>
            </a:pPr>
            <a:r>
              <a:rPr sz="1800" spc="-50" dirty="0">
                <a:solidFill>
                  <a:srgbClr val="000000"/>
                </a:solidFill>
              </a:rPr>
              <a:t>Sektor</a:t>
            </a:r>
            <a:r>
              <a:rPr sz="1800" spc="-60" dirty="0">
                <a:solidFill>
                  <a:srgbClr val="000000"/>
                </a:solidFill>
              </a:rPr>
              <a:t> </a:t>
            </a:r>
            <a:r>
              <a:rPr sz="1800" spc="75" dirty="0">
                <a:solidFill>
                  <a:srgbClr val="000000"/>
                </a:solidFill>
              </a:rPr>
              <a:t>RG</a:t>
            </a:r>
            <a:r>
              <a:rPr sz="1800" spc="-40" dirty="0">
                <a:solidFill>
                  <a:srgbClr val="000000"/>
                </a:solidFill>
              </a:rPr>
              <a:t> (0</a:t>
            </a:r>
            <a:r>
              <a:rPr sz="1800" spc="-60" baseline="25462" dirty="0">
                <a:solidFill>
                  <a:srgbClr val="000000"/>
                </a:solidFill>
              </a:rPr>
              <a:t>o</a:t>
            </a:r>
            <a:r>
              <a:rPr sz="1800" spc="187" baseline="25462" dirty="0">
                <a:solidFill>
                  <a:srgbClr val="000000"/>
                </a:solidFill>
              </a:rPr>
              <a:t> </a:t>
            </a:r>
            <a:r>
              <a:rPr sz="1800" spc="105" dirty="0">
                <a:solidFill>
                  <a:srgbClr val="000000"/>
                </a:solidFill>
              </a:rPr>
              <a:t>≤</a:t>
            </a:r>
            <a:r>
              <a:rPr sz="1800" spc="-45" dirty="0">
                <a:solidFill>
                  <a:srgbClr val="000000"/>
                </a:solidFill>
              </a:rPr>
              <a:t> </a:t>
            </a:r>
            <a:r>
              <a:rPr sz="1800" spc="130" dirty="0">
                <a:solidFill>
                  <a:srgbClr val="000000"/>
                </a:solidFill>
              </a:rPr>
              <a:t>H</a:t>
            </a:r>
            <a:r>
              <a:rPr sz="1800" spc="-55" dirty="0">
                <a:solidFill>
                  <a:srgbClr val="000000"/>
                </a:solidFill>
              </a:rPr>
              <a:t> </a:t>
            </a:r>
            <a:r>
              <a:rPr sz="1800" spc="105" dirty="0">
                <a:solidFill>
                  <a:srgbClr val="000000"/>
                </a:solidFill>
              </a:rPr>
              <a:t>&lt;</a:t>
            </a:r>
            <a:r>
              <a:rPr sz="1800" spc="-55" dirty="0">
                <a:solidFill>
                  <a:srgbClr val="000000"/>
                </a:solidFill>
              </a:rPr>
              <a:t> </a:t>
            </a:r>
            <a:r>
              <a:rPr sz="1800" spc="-40" dirty="0">
                <a:solidFill>
                  <a:srgbClr val="000000"/>
                </a:solidFill>
              </a:rPr>
              <a:t>120</a:t>
            </a:r>
            <a:r>
              <a:rPr sz="1800" spc="-60" baseline="25462" dirty="0">
                <a:solidFill>
                  <a:srgbClr val="000000"/>
                </a:solidFill>
              </a:rPr>
              <a:t>o</a:t>
            </a:r>
            <a:r>
              <a:rPr sz="1800" spc="-40" dirty="0">
                <a:solidFill>
                  <a:srgbClr val="000000"/>
                </a:solidFill>
              </a:rPr>
              <a:t>)</a:t>
            </a:r>
            <a:endParaRPr sz="1800"/>
          </a:p>
          <a:p>
            <a:pPr marL="51435">
              <a:lnSpc>
                <a:spcPct val="100000"/>
              </a:lnSpc>
              <a:spcBef>
                <a:spcPts val="1095"/>
              </a:spcBef>
            </a:pPr>
            <a:r>
              <a:rPr sz="1800" spc="-10" dirty="0">
                <a:solidFill>
                  <a:srgbClr val="000000"/>
                </a:solidFill>
              </a:rPr>
              <a:t>B</a:t>
            </a:r>
            <a:r>
              <a:rPr sz="1800" spc="-65" dirty="0">
                <a:solidFill>
                  <a:srgbClr val="000000"/>
                </a:solidFill>
              </a:rPr>
              <a:t> </a:t>
            </a:r>
            <a:r>
              <a:rPr sz="1800" spc="105" dirty="0">
                <a:solidFill>
                  <a:srgbClr val="000000"/>
                </a:solidFill>
              </a:rPr>
              <a:t>=</a:t>
            </a:r>
            <a:r>
              <a:rPr sz="1800" spc="-60" dirty="0">
                <a:solidFill>
                  <a:srgbClr val="000000"/>
                </a:solidFill>
              </a:rPr>
              <a:t> </a:t>
            </a:r>
            <a:r>
              <a:rPr sz="1800" spc="-65" dirty="0">
                <a:solidFill>
                  <a:srgbClr val="000000"/>
                </a:solidFill>
              </a:rPr>
              <a:t>I(1</a:t>
            </a:r>
            <a:r>
              <a:rPr sz="1800" spc="-45" dirty="0">
                <a:solidFill>
                  <a:srgbClr val="000000"/>
                </a:solidFill>
              </a:rPr>
              <a:t> </a:t>
            </a:r>
            <a:r>
              <a:rPr sz="1800" spc="235" dirty="0">
                <a:solidFill>
                  <a:srgbClr val="000000"/>
                </a:solidFill>
              </a:rPr>
              <a:t>–</a:t>
            </a:r>
            <a:r>
              <a:rPr sz="1800" spc="-55" dirty="0">
                <a:solidFill>
                  <a:srgbClr val="000000"/>
                </a:solidFill>
              </a:rPr>
              <a:t> </a:t>
            </a:r>
            <a:r>
              <a:rPr sz="1800" spc="-65" dirty="0">
                <a:solidFill>
                  <a:srgbClr val="000000"/>
                </a:solidFill>
              </a:rPr>
              <a:t>S)</a:t>
            </a:r>
            <a:endParaRPr sz="1800"/>
          </a:p>
        </p:txBody>
      </p:sp>
      <p:sp>
        <p:nvSpPr>
          <p:cNvPr id="4" name="object 4"/>
          <p:cNvSpPr txBox="1"/>
          <p:nvPr/>
        </p:nvSpPr>
        <p:spPr>
          <a:xfrm>
            <a:off x="8351266" y="6054038"/>
            <a:ext cx="1416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0" dirty="0">
                <a:solidFill>
                  <a:srgbClr val="903062"/>
                </a:solidFill>
                <a:latin typeface="Trebuchet MS"/>
                <a:cs typeface="Trebuchet MS"/>
              </a:rPr>
              <a:t>25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30896" y="5838455"/>
            <a:ext cx="1191260" cy="0"/>
          </a:xfrm>
          <a:custGeom>
            <a:avLst/>
            <a:gdLst/>
            <a:ahLst/>
            <a:cxnLst/>
            <a:rect l="l" t="t" r="r" b="b"/>
            <a:pathLst>
              <a:path w="1191260">
                <a:moveTo>
                  <a:pt x="0" y="0"/>
                </a:moveTo>
                <a:lnTo>
                  <a:pt x="1191206" y="0"/>
                </a:lnTo>
              </a:path>
            </a:pathLst>
          </a:custGeom>
          <a:ln w="63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124125" y="5874766"/>
            <a:ext cx="114300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dirty="0">
                <a:latin typeface="Symbol"/>
                <a:cs typeface="Symbol"/>
              </a:rPr>
              <a:t>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98368" y="5829601"/>
            <a:ext cx="1365250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800" spc="5" dirty="0">
                <a:latin typeface="Times New Roman"/>
                <a:cs typeface="Times New Roman"/>
              </a:rPr>
              <a:t>cos</a:t>
            </a:r>
            <a:r>
              <a:rPr sz="1800" spc="-5" dirty="0">
                <a:latin typeface="Times New Roman"/>
                <a:cs typeface="Times New Roman"/>
              </a:rPr>
              <a:t>(</a:t>
            </a:r>
            <a:r>
              <a:rPr sz="1800" spc="5" dirty="0">
                <a:latin typeface="Times New Roman"/>
                <a:cs typeface="Times New Roman"/>
              </a:rPr>
              <a:t>6</a:t>
            </a:r>
            <a:r>
              <a:rPr sz="1800" spc="35" dirty="0">
                <a:latin typeface="Times New Roman"/>
                <a:cs typeface="Times New Roman"/>
              </a:rPr>
              <a:t>0</a:t>
            </a:r>
            <a:r>
              <a:rPr sz="1200" i="1" baseline="55555" dirty="0">
                <a:latin typeface="Times New Roman"/>
                <a:cs typeface="Times New Roman"/>
              </a:rPr>
              <a:t>o  </a:t>
            </a:r>
            <a:r>
              <a:rPr sz="1200" i="1" spc="-142" baseline="5555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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H</a:t>
            </a:r>
            <a:r>
              <a:rPr sz="1800" i="1" spc="-204" dirty="0">
                <a:latin typeface="Times New Roman"/>
                <a:cs typeface="Times New Roman"/>
              </a:rPr>
              <a:t> </a:t>
            </a:r>
            <a:r>
              <a:rPr sz="1800" spc="145" dirty="0">
                <a:latin typeface="Times New Roman"/>
                <a:cs typeface="Times New Roman"/>
              </a:rPr>
              <a:t>)</a:t>
            </a:r>
            <a:r>
              <a:rPr sz="2700" baseline="23148" dirty="0">
                <a:latin typeface="Symbol"/>
                <a:cs typeface="Symbol"/>
              </a:rPr>
              <a:t></a:t>
            </a:r>
            <a:endParaRPr sz="2700" baseline="23148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40745" y="5732471"/>
            <a:ext cx="114300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dirty="0">
                <a:latin typeface="Symbol"/>
                <a:cs typeface="Symbol"/>
              </a:rPr>
              <a:t>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40745" y="5874766"/>
            <a:ext cx="114300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dirty="0">
                <a:latin typeface="Symbol"/>
                <a:cs typeface="Symbol"/>
              </a:rPr>
              <a:t>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40745" y="5509441"/>
            <a:ext cx="1697355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644525" algn="l"/>
                <a:tab pos="1595755" algn="l"/>
              </a:tabLst>
            </a:pPr>
            <a:r>
              <a:rPr sz="1800" dirty="0">
                <a:latin typeface="Symbol"/>
                <a:cs typeface="Symbol"/>
              </a:rPr>
              <a:t>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i="1" spc="5" dirty="0">
                <a:latin typeface="Times New Roman"/>
                <a:cs typeface="Times New Roman"/>
              </a:rPr>
              <a:t>S</a:t>
            </a:r>
            <a:r>
              <a:rPr sz="1800" i="1" spc="-13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cos</a:t>
            </a:r>
            <a:r>
              <a:rPr sz="1800" spc="-20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H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dirty="0">
                <a:latin typeface="Symbol"/>
                <a:cs typeface="Symbol"/>
              </a:rPr>
              <a:t>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1135" y="5652129"/>
            <a:ext cx="844550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5" dirty="0">
                <a:latin typeface="Times New Roman"/>
                <a:cs typeface="Times New Roman"/>
              </a:rPr>
              <a:t>R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I</a:t>
            </a:r>
            <a:r>
              <a:rPr sz="1800" i="1" spc="325" dirty="0">
                <a:latin typeface="Times New Roman"/>
                <a:cs typeface="Times New Roman"/>
              </a:rPr>
              <a:t> </a:t>
            </a:r>
            <a:r>
              <a:rPr sz="1800" spc="80" dirty="0">
                <a:latin typeface="Times New Roman"/>
                <a:cs typeface="Times New Roman"/>
              </a:rPr>
              <a:t>1</a:t>
            </a:r>
            <a:r>
              <a:rPr sz="1800" spc="80" dirty="0">
                <a:latin typeface="Symbol"/>
                <a:cs typeface="Symbol"/>
              </a:rPr>
              <a:t>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647293" y="1272286"/>
            <a:ext cx="73971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pc="65" dirty="0"/>
              <a:t>KONVERSI</a:t>
            </a:r>
            <a:r>
              <a:rPr spc="-409" dirty="0"/>
              <a:t> </a:t>
            </a:r>
            <a:r>
              <a:rPr spc="235" dirty="0"/>
              <a:t>WARNA</a:t>
            </a:r>
            <a:r>
              <a:rPr spc="-70" dirty="0"/>
              <a:t> </a:t>
            </a:r>
            <a:r>
              <a:rPr spc="20" dirty="0"/>
              <a:t>HSI</a:t>
            </a:r>
            <a:r>
              <a:rPr spc="-65" dirty="0"/>
              <a:t> </a:t>
            </a:r>
            <a:r>
              <a:rPr spc="55" dirty="0"/>
              <a:t>KE</a:t>
            </a:r>
            <a:r>
              <a:rPr spc="-70" dirty="0"/>
              <a:t> </a:t>
            </a:r>
            <a:r>
              <a:rPr spc="-250" dirty="0"/>
              <a:t>RG</a:t>
            </a:r>
            <a:r>
              <a:rPr sz="2700" spc="-375" baseline="-4629" dirty="0">
                <a:solidFill>
                  <a:srgbClr val="000000"/>
                </a:solidFill>
              </a:rPr>
              <a:t>S</a:t>
            </a:r>
            <a:r>
              <a:rPr sz="2800" spc="-250" dirty="0"/>
              <a:t>B</a:t>
            </a:r>
            <a:r>
              <a:rPr sz="2700" spc="-375" baseline="-4629" dirty="0">
                <a:solidFill>
                  <a:srgbClr val="000000"/>
                </a:solidFill>
              </a:rPr>
              <a:t>ektor</a:t>
            </a:r>
            <a:r>
              <a:rPr sz="2700" spc="-75" baseline="-4629" dirty="0">
                <a:solidFill>
                  <a:srgbClr val="000000"/>
                </a:solidFill>
              </a:rPr>
              <a:t> </a:t>
            </a:r>
            <a:r>
              <a:rPr sz="2700" spc="75" baseline="-4629" dirty="0">
                <a:solidFill>
                  <a:srgbClr val="000000"/>
                </a:solidFill>
              </a:rPr>
              <a:t>GB</a:t>
            </a:r>
            <a:r>
              <a:rPr sz="2700" spc="-75" baseline="-4629" dirty="0">
                <a:solidFill>
                  <a:srgbClr val="000000"/>
                </a:solidFill>
              </a:rPr>
              <a:t> </a:t>
            </a:r>
            <a:r>
              <a:rPr sz="2700" spc="-67" baseline="-4629" dirty="0">
                <a:solidFill>
                  <a:srgbClr val="000000"/>
                </a:solidFill>
              </a:rPr>
              <a:t>(120</a:t>
            </a:r>
            <a:r>
              <a:rPr sz="1800" spc="-67" baseline="18518" dirty="0">
                <a:solidFill>
                  <a:srgbClr val="000000"/>
                </a:solidFill>
              </a:rPr>
              <a:t>o</a:t>
            </a:r>
            <a:r>
              <a:rPr sz="1800" spc="225" baseline="18518" dirty="0">
                <a:solidFill>
                  <a:srgbClr val="000000"/>
                </a:solidFill>
              </a:rPr>
              <a:t> </a:t>
            </a:r>
            <a:r>
              <a:rPr sz="2700" spc="157" baseline="-4629" dirty="0">
                <a:solidFill>
                  <a:srgbClr val="000000"/>
                </a:solidFill>
              </a:rPr>
              <a:t>≤</a:t>
            </a:r>
            <a:r>
              <a:rPr sz="2700" spc="-75" baseline="-4629" dirty="0">
                <a:solidFill>
                  <a:srgbClr val="000000"/>
                </a:solidFill>
              </a:rPr>
              <a:t> </a:t>
            </a:r>
            <a:r>
              <a:rPr sz="2700" spc="195" baseline="-4629" dirty="0">
                <a:solidFill>
                  <a:srgbClr val="000000"/>
                </a:solidFill>
              </a:rPr>
              <a:t>H</a:t>
            </a:r>
            <a:r>
              <a:rPr sz="2700" spc="-67" baseline="-4629" dirty="0">
                <a:solidFill>
                  <a:srgbClr val="000000"/>
                </a:solidFill>
              </a:rPr>
              <a:t> </a:t>
            </a:r>
            <a:r>
              <a:rPr sz="2700" spc="157" baseline="-4629" dirty="0">
                <a:solidFill>
                  <a:srgbClr val="000000"/>
                </a:solidFill>
              </a:rPr>
              <a:t>&lt;</a:t>
            </a:r>
            <a:r>
              <a:rPr sz="2700" spc="-60" baseline="-4629" dirty="0">
                <a:solidFill>
                  <a:srgbClr val="000000"/>
                </a:solidFill>
              </a:rPr>
              <a:t> 240</a:t>
            </a:r>
            <a:r>
              <a:rPr sz="1800" spc="-60" baseline="18518" dirty="0">
                <a:solidFill>
                  <a:srgbClr val="000000"/>
                </a:solidFill>
              </a:rPr>
              <a:t>o</a:t>
            </a:r>
            <a:r>
              <a:rPr sz="2700" spc="-60" baseline="-4629" dirty="0">
                <a:solidFill>
                  <a:srgbClr val="000000"/>
                </a:solidFill>
              </a:rPr>
              <a:t>)</a:t>
            </a:r>
            <a:endParaRPr sz="2700" baseline="-4629"/>
          </a:p>
        </p:txBody>
      </p:sp>
      <p:sp>
        <p:nvSpPr>
          <p:cNvPr id="13" name="object 13"/>
          <p:cNvSpPr txBox="1"/>
          <p:nvPr/>
        </p:nvSpPr>
        <p:spPr>
          <a:xfrm>
            <a:off x="1117803" y="6241491"/>
            <a:ext cx="1544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14" dirty="0">
                <a:latin typeface="Trebuchet MS"/>
                <a:cs typeface="Trebuchet MS"/>
              </a:rPr>
              <a:t>G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3I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(R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+</a:t>
            </a:r>
            <a:r>
              <a:rPr sz="1800" spc="-50" dirty="0">
                <a:latin typeface="Trebuchet MS"/>
                <a:cs typeface="Trebuchet MS"/>
              </a:rPr>
              <a:t> B)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48528" y="1703323"/>
            <a:ext cx="13258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800" spc="130" dirty="0">
                <a:latin typeface="Trebuchet MS"/>
                <a:cs typeface="Trebuchet MS"/>
              </a:rPr>
              <a:t>H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H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120</a:t>
            </a:r>
            <a:r>
              <a:rPr sz="1800" spc="-44" baseline="25462" dirty="0">
                <a:latin typeface="Trebuchet MS"/>
                <a:cs typeface="Trebuchet MS"/>
              </a:rPr>
              <a:t>o</a:t>
            </a:r>
            <a:endParaRPr sz="1800" baseline="25462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61228" y="1977897"/>
            <a:ext cx="33299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25" dirty="0">
                <a:latin typeface="Trebuchet MS"/>
                <a:cs typeface="Trebuchet MS"/>
              </a:rPr>
              <a:t>K</a:t>
            </a:r>
            <a:r>
              <a:rPr sz="1800" spc="-90" dirty="0">
                <a:latin typeface="Trebuchet MS"/>
                <a:cs typeface="Trebuchet MS"/>
              </a:rPr>
              <a:t>e</a:t>
            </a:r>
            <a:r>
              <a:rPr sz="1800" spc="-150" dirty="0">
                <a:latin typeface="Trebuchet MS"/>
                <a:cs typeface="Trebuchet MS"/>
              </a:rPr>
              <a:t>m</a:t>
            </a:r>
            <a:r>
              <a:rPr sz="1800" spc="-85" dirty="0">
                <a:latin typeface="Trebuchet MS"/>
                <a:cs typeface="Trebuchet MS"/>
              </a:rPr>
              <a:t>u</a:t>
            </a:r>
            <a:r>
              <a:rPr sz="1800" spc="-100" dirty="0">
                <a:latin typeface="Trebuchet MS"/>
                <a:cs typeface="Trebuchet MS"/>
              </a:rPr>
              <a:t>d</a:t>
            </a:r>
            <a:r>
              <a:rPr sz="1800" spc="-120" dirty="0">
                <a:latin typeface="Trebuchet MS"/>
                <a:cs typeface="Trebuchet MS"/>
              </a:rPr>
              <a:t>ia</a:t>
            </a:r>
            <a:r>
              <a:rPr sz="1800" spc="-155" dirty="0">
                <a:latin typeface="Trebuchet MS"/>
                <a:cs typeface="Trebuchet MS"/>
              </a:rPr>
              <a:t>n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100" dirty="0">
                <a:latin typeface="Trebuchet MS"/>
                <a:cs typeface="Trebuchet MS"/>
              </a:rPr>
              <a:t>k</a:t>
            </a:r>
            <a:r>
              <a:rPr sz="1800" spc="-35" dirty="0">
                <a:latin typeface="Trebuchet MS"/>
                <a:cs typeface="Trebuchet MS"/>
              </a:rPr>
              <a:t>o</a:t>
            </a:r>
            <a:r>
              <a:rPr sz="1800" spc="-45" dirty="0">
                <a:latin typeface="Trebuchet MS"/>
                <a:cs typeface="Trebuchet MS"/>
              </a:rPr>
              <a:t>m</a:t>
            </a:r>
            <a:r>
              <a:rPr sz="1800" spc="-75" dirty="0">
                <a:latin typeface="Trebuchet MS"/>
                <a:cs typeface="Trebuchet MS"/>
              </a:rPr>
              <a:t>ponen</a:t>
            </a:r>
            <a:r>
              <a:rPr sz="1800" spc="-7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RGB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110" dirty="0">
                <a:latin typeface="Trebuchet MS"/>
                <a:cs typeface="Trebuchet MS"/>
              </a:rPr>
              <a:t>ihitun</a:t>
            </a:r>
            <a:r>
              <a:rPr sz="1800" spc="-114" dirty="0">
                <a:latin typeface="Trebuchet MS"/>
                <a:cs typeface="Trebuchet MS"/>
              </a:rPr>
              <a:t>g</a:t>
            </a:r>
            <a:r>
              <a:rPr sz="1800" spc="-235" dirty="0">
                <a:latin typeface="Trebuchet MS"/>
                <a:cs typeface="Trebuchet MS"/>
              </a:rPr>
              <a:t>:  </a:t>
            </a:r>
            <a:r>
              <a:rPr sz="1800" spc="35" dirty="0">
                <a:latin typeface="Trebuchet MS"/>
                <a:cs typeface="Trebuchet MS"/>
              </a:rPr>
              <a:t>R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I(1</a:t>
            </a:r>
            <a:r>
              <a:rPr sz="1800" spc="-30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65" dirty="0">
                <a:latin typeface="Trebuchet MS"/>
                <a:cs typeface="Trebuchet MS"/>
              </a:rPr>
              <a:t>S)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140489" y="2922280"/>
            <a:ext cx="1189355" cy="0"/>
          </a:xfrm>
          <a:custGeom>
            <a:avLst/>
            <a:gdLst/>
            <a:ahLst/>
            <a:cxnLst/>
            <a:rect l="l" t="t" r="r" b="b"/>
            <a:pathLst>
              <a:path w="1189354">
                <a:moveTo>
                  <a:pt x="0" y="0"/>
                </a:moveTo>
                <a:lnTo>
                  <a:pt x="1188830" y="0"/>
                </a:lnTo>
              </a:path>
            </a:pathLst>
          </a:custGeom>
          <a:ln w="64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331305" y="2958705"/>
            <a:ext cx="113664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latin typeface="Symbol"/>
                <a:cs typeface="Symbol"/>
              </a:rPr>
              <a:t>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07935" y="2913434"/>
            <a:ext cx="136271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latin typeface="Times New Roman"/>
                <a:cs typeface="Times New Roman"/>
              </a:rPr>
              <a:t>cos</a:t>
            </a:r>
            <a:r>
              <a:rPr sz="1800" spc="-5" dirty="0">
                <a:latin typeface="Times New Roman"/>
                <a:cs typeface="Times New Roman"/>
              </a:rPr>
              <a:t>(</a:t>
            </a:r>
            <a:r>
              <a:rPr sz="1800" dirty="0">
                <a:latin typeface="Times New Roman"/>
                <a:cs typeface="Times New Roman"/>
              </a:rPr>
              <a:t>6</a:t>
            </a:r>
            <a:r>
              <a:rPr sz="1800" spc="30" dirty="0">
                <a:latin typeface="Times New Roman"/>
                <a:cs typeface="Times New Roman"/>
              </a:rPr>
              <a:t>0</a:t>
            </a:r>
            <a:r>
              <a:rPr sz="1200" i="1" baseline="55555" dirty="0">
                <a:latin typeface="Times New Roman"/>
                <a:cs typeface="Times New Roman"/>
              </a:rPr>
              <a:t>o  </a:t>
            </a:r>
            <a:r>
              <a:rPr sz="1200" i="1" spc="-142" baseline="555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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H</a:t>
            </a:r>
            <a:r>
              <a:rPr sz="1800" i="1" spc="-210" dirty="0">
                <a:latin typeface="Times New Roman"/>
                <a:cs typeface="Times New Roman"/>
              </a:rPr>
              <a:t> </a:t>
            </a:r>
            <a:r>
              <a:rPr sz="1800" spc="145" dirty="0">
                <a:latin typeface="Times New Roman"/>
                <a:cs typeface="Times New Roman"/>
              </a:rPr>
              <a:t>)</a:t>
            </a:r>
            <a:r>
              <a:rPr sz="2700" baseline="23148" dirty="0">
                <a:latin typeface="Symbol"/>
                <a:cs typeface="Symbol"/>
              </a:rPr>
              <a:t></a:t>
            </a:r>
            <a:endParaRPr sz="2700" baseline="23148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51085" y="2816077"/>
            <a:ext cx="113664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latin typeface="Symbol"/>
                <a:cs typeface="Symbol"/>
              </a:rPr>
              <a:t>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51085" y="2958705"/>
            <a:ext cx="113664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latin typeface="Symbol"/>
                <a:cs typeface="Symbol"/>
              </a:rPr>
              <a:t>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51085" y="2592525"/>
            <a:ext cx="169418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643255" algn="l"/>
                <a:tab pos="1592580" algn="l"/>
              </a:tabLst>
            </a:pPr>
            <a:r>
              <a:rPr sz="1800" dirty="0">
                <a:latin typeface="Symbol"/>
                <a:cs typeface="Symbol"/>
              </a:rPr>
              <a:t>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i="1" dirty="0">
                <a:latin typeface="Times New Roman"/>
                <a:cs typeface="Times New Roman"/>
              </a:rPr>
              <a:t>S</a:t>
            </a:r>
            <a:r>
              <a:rPr sz="1800" i="1" spc="-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cos</a:t>
            </a:r>
            <a:r>
              <a:rPr sz="1800" spc="-20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H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dirty="0">
                <a:latin typeface="Symbol"/>
                <a:cs typeface="Symbol"/>
              </a:rPr>
              <a:t>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33875" y="2735547"/>
            <a:ext cx="871855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i="1" spc="5" dirty="0">
                <a:latin typeface="Times New Roman"/>
                <a:cs typeface="Times New Roman"/>
              </a:rPr>
              <a:t>G</a:t>
            </a:r>
            <a:r>
              <a:rPr sz="1800" i="1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Symbol"/>
                <a:cs typeface="Symbol"/>
              </a:rPr>
              <a:t>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I</a:t>
            </a:r>
            <a:r>
              <a:rPr sz="1800" i="1" spc="320" dirty="0">
                <a:latin typeface="Times New Roman"/>
                <a:cs typeface="Times New Roman"/>
              </a:rPr>
              <a:t> </a:t>
            </a:r>
            <a:r>
              <a:rPr sz="1800" spc="80" dirty="0">
                <a:latin typeface="Times New Roman"/>
                <a:cs typeface="Times New Roman"/>
              </a:rPr>
              <a:t>1</a:t>
            </a:r>
            <a:r>
              <a:rPr sz="1800" spc="80" dirty="0">
                <a:latin typeface="Symbol"/>
                <a:cs typeface="Symbol"/>
              </a:rPr>
              <a:t>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261228" y="3236721"/>
            <a:ext cx="1543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rebuchet MS"/>
                <a:cs typeface="Trebuchet MS"/>
              </a:rPr>
              <a:t>B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3I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25" dirty="0">
                <a:latin typeface="Trebuchet MS"/>
                <a:cs typeface="Trebuchet MS"/>
              </a:rPr>
              <a:t>(R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+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G)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235828" y="4063365"/>
            <a:ext cx="3152140" cy="109601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8100" marR="405765">
              <a:lnSpc>
                <a:spcPts val="1950"/>
              </a:lnSpc>
              <a:spcBef>
                <a:spcPts val="340"/>
              </a:spcBef>
            </a:pPr>
            <a:r>
              <a:rPr sz="1800" spc="-50" dirty="0">
                <a:latin typeface="Trebuchet MS"/>
                <a:cs typeface="Trebuchet MS"/>
              </a:rPr>
              <a:t>Sektor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BR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5" dirty="0">
                <a:latin typeface="Trebuchet MS"/>
                <a:cs typeface="Trebuchet MS"/>
              </a:rPr>
              <a:t>(240</a:t>
            </a:r>
            <a:r>
              <a:rPr sz="1800" spc="-67" baseline="25462" dirty="0">
                <a:latin typeface="Trebuchet MS"/>
                <a:cs typeface="Trebuchet MS"/>
              </a:rPr>
              <a:t>o</a:t>
            </a:r>
            <a:r>
              <a:rPr sz="1800" spc="225" baseline="25462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≤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H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≤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-40" dirty="0">
                <a:latin typeface="Trebuchet MS"/>
                <a:cs typeface="Trebuchet MS"/>
              </a:rPr>
              <a:t>360</a:t>
            </a:r>
            <a:r>
              <a:rPr sz="1800" spc="-60" baseline="25462" dirty="0">
                <a:latin typeface="Trebuchet MS"/>
                <a:cs typeface="Trebuchet MS"/>
              </a:rPr>
              <a:t>o</a:t>
            </a:r>
            <a:r>
              <a:rPr sz="1800" spc="-40" dirty="0">
                <a:latin typeface="Trebuchet MS"/>
                <a:cs typeface="Trebuchet MS"/>
              </a:rPr>
              <a:t>) </a:t>
            </a:r>
            <a:r>
              <a:rPr sz="1800" spc="-53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H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130" dirty="0">
                <a:latin typeface="Trebuchet MS"/>
                <a:cs typeface="Trebuchet MS"/>
              </a:rPr>
              <a:t>H</a:t>
            </a:r>
            <a:r>
              <a:rPr sz="1800" spc="-50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30" dirty="0">
                <a:latin typeface="Trebuchet MS"/>
                <a:cs typeface="Trebuchet MS"/>
              </a:rPr>
              <a:t>240</a:t>
            </a:r>
            <a:r>
              <a:rPr sz="1800" spc="-44" baseline="25462" dirty="0">
                <a:latin typeface="Trebuchet MS"/>
                <a:cs typeface="Trebuchet MS"/>
              </a:rPr>
              <a:t>o</a:t>
            </a:r>
            <a:endParaRPr sz="1800" baseline="25462">
              <a:latin typeface="Trebuchet MS"/>
              <a:cs typeface="Trebuchet MS"/>
            </a:endParaRPr>
          </a:p>
          <a:p>
            <a:pPr marL="38100">
              <a:lnSpc>
                <a:spcPts val="2130"/>
              </a:lnSpc>
            </a:pPr>
            <a:r>
              <a:rPr sz="1800" spc="25" dirty="0">
                <a:latin typeface="Trebuchet MS"/>
                <a:cs typeface="Trebuchet MS"/>
              </a:rPr>
              <a:t>K</a:t>
            </a:r>
            <a:r>
              <a:rPr sz="1800" spc="-35" dirty="0">
                <a:latin typeface="Trebuchet MS"/>
                <a:cs typeface="Trebuchet MS"/>
              </a:rPr>
              <a:t>o</a:t>
            </a:r>
            <a:r>
              <a:rPr sz="1800" spc="-45" dirty="0">
                <a:latin typeface="Trebuchet MS"/>
                <a:cs typeface="Trebuchet MS"/>
              </a:rPr>
              <a:t>m</a:t>
            </a:r>
            <a:r>
              <a:rPr sz="1800" spc="-75" dirty="0">
                <a:latin typeface="Trebuchet MS"/>
                <a:cs typeface="Trebuchet MS"/>
              </a:rPr>
              <a:t>ponen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45" dirty="0">
                <a:latin typeface="Trebuchet MS"/>
                <a:cs typeface="Trebuchet MS"/>
              </a:rPr>
              <a:t>RGB</a:t>
            </a:r>
            <a:r>
              <a:rPr sz="1800" spc="-40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110" dirty="0">
                <a:latin typeface="Trebuchet MS"/>
                <a:cs typeface="Trebuchet MS"/>
              </a:rPr>
              <a:t>ihitun</a:t>
            </a:r>
            <a:r>
              <a:rPr sz="1800" spc="-120" dirty="0">
                <a:latin typeface="Trebuchet MS"/>
                <a:cs typeface="Trebuchet MS"/>
              </a:rPr>
              <a:t>g</a:t>
            </a:r>
            <a:r>
              <a:rPr sz="1800" spc="-35" dirty="0">
                <a:latin typeface="Trebuchet MS"/>
                <a:cs typeface="Trebuchet MS"/>
              </a:rPr>
              <a:t> </a:t>
            </a:r>
            <a:r>
              <a:rPr sz="1800" spc="-95" dirty="0">
                <a:latin typeface="Trebuchet MS"/>
                <a:cs typeface="Trebuchet MS"/>
              </a:rPr>
              <a:t>d</a:t>
            </a:r>
            <a:r>
              <a:rPr sz="1800" spc="-120" dirty="0">
                <a:latin typeface="Trebuchet MS"/>
                <a:cs typeface="Trebuchet MS"/>
              </a:rPr>
              <a:t>engan</a:t>
            </a:r>
            <a:r>
              <a:rPr sz="1800" spc="-270" dirty="0"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 marL="38100">
              <a:lnSpc>
                <a:spcPct val="100000"/>
              </a:lnSpc>
            </a:pPr>
            <a:r>
              <a:rPr sz="1800" spc="114" dirty="0">
                <a:latin typeface="Trebuchet MS"/>
                <a:cs typeface="Trebuchet MS"/>
              </a:rPr>
              <a:t>G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60" dirty="0">
                <a:latin typeface="Trebuchet MS"/>
                <a:cs typeface="Trebuchet MS"/>
              </a:rPr>
              <a:t> I(1 </a:t>
            </a:r>
            <a:r>
              <a:rPr sz="1800" spc="240" dirty="0">
                <a:latin typeface="Trebuchet MS"/>
                <a:cs typeface="Trebuchet MS"/>
              </a:rPr>
              <a:t>–</a:t>
            </a:r>
            <a:r>
              <a:rPr sz="1800" spc="-55" dirty="0">
                <a:latin typeface="Trebuchet MS"/>
                <a:cs typeface="Trebuchet MS"/>
              </a:rPr>
              <a:t> </a:t>
            </a:r>
            <a:r>
              <a:rPr sz="1800" spc="-60" dirty="0">
                <a:latin typeface="Trebuchet MS"/>
                <a:cs typeface="Trebuchet MS"/>
              </a:rPr>
              <a:t>S)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077700" y="5583947"/>
            <a:ext cx="1191260" cy="0"/>
          </a:xfrm>
          <a:custGeom>
            <a:avLst/>
            <a:gdLst/>
            <a:ahLst/>
            <a:cxnLst/>
            <a:rect l="l" t="t" r="r" b="b"/>
            <a:pathLst>
              <a:path w="1191259">
                <a:moveTo>
                  <a:pt x="0" y="0"/>
                </a:moveTo>
                <a:lnTo>
                  <a:pt x="1191206" y="0"/>
                </a:lnTo>
              </a:path>
            </a:pathLst>
          </a:custGeom>
          <a:ln w="63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270929" y="5620258"/>
            <a:ext cx="114300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dirty="0">
                <a:latin typeface="Symbol"/>
                <a:cs typeface="Symbol"/>
              </a:rPr>
              <a:t>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045172" y="5575093"/>
            <a:ext cx="1365250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1800" spc="5" dirty="0">
                <a:latin typeface="Times New Roman"/>
                <a:cs typeface="Times New Roman"/>
              </a:rPr>
              <a:t>cos</a:t>
            </a:r>
            <a:r>
              <a:rPr sz="1800" spc="-5" dirty="0">
                <a:latin typeface="Times New Roman"/>
                <a:cs typeface="Times New Roman"/>
              </a:rPr>
              <a:t>(</a:t>
            </a:r>
            <a:r>
              <a:rPr sz="1800" spc="5" dirty="0">
                <a:latin typeface="Times New Roman"/>
                <a:cs typeface="Times New Roman"/>
              </a:rPr>
              <a:t>6</a:t>
            </a:r>
            <a:r>
              <a:rPr sz="1800" spc="35" dirty="0">
                <a:latin typeface="Times New Roman"/>
                <a:cs typeface="Times New Roman"/>
              </a:rPr>
              <a:t>0</a:t>
            </a:r>
            <a:r>
              <a:rPr sz="1200" i="1" baseline="55555" dirty="0">
                <a:latin typeface="Times New Roman"/>
                <a:cs typeface="Times New Roman"/>
              </a:rPr>
              <a:t>o  </a:t>
            </a:r>
            <a:r>
              <a:rPr sz="1200" i="1" spc="-142" baseline="5555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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H</a:t>
            </a:r>
            <a:r>
              <a:rPr sz="1800" i="1" spc="-204" dirty="0">
                <a:latin typeface="Times New Roman"/>
                <a:cs typeface="Times New Roman"/>
              </a:rPr>
              <a:t> </a:t>
            </a:r>
            <a:r>
              <a:rPr sz="1800" spc="145" dirty="0">
                <a:latin typeface="Times New Roman"/>
                <a:cs typeface="Times New Roman"/>
              </a:rPr>
              <a:t>)</a:t>
            </a:r>
            <a:r>
              <a:rPr sz="2700" baseline="23148" dirty="0">
                <a:latin typeface="Symbol"/>
                <a:cs typeface="Symbol"/>
              </a:rPr>
              <a:t></a:t>
            </a:r>
            <a:endParaRPr sz="2700" baseline="23148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87549" y="5477963"/>
            <a:ext cx="114300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dirty="0">
                <a:latin typeface="Symbol"/>
                <a:cs typeface="Symbol"/>
              </a:rPr>
              <a:t>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87549" y="5620258"/>
            <a:ext cx="114300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dirty="0">
                <a:latin typeface="Symbol"/>
                <a:cs typeface="Symbol"/>
              </a:rPr>
              <a:t>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87549" y="5254933"/>
            <a:ext cx="1697355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644525" algn="l"/>
                <a:tab pos="1595755" algn="l"/>
              </a:tabLst>
            </a:pPr>
            <a:r>
              <a:rPr sz="1800" dirty="0">
                <a:latin typeface="Symbol"/>
                <a:cs typeface="Symbol"/>
              </a:rPr>
              <a:t>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i="1" spc="5" dirty="0">
                <a:latin typeface="Times New Roman"/>
                <a:cs typeface="Times New Roman"/>
              </a:rPr>
              <a:t>S</a:t>
            </a:r>
            <a:r>
              <a:rPr sz="1800" i="1" spc="-13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cos</a:t>
            </a:r>
            <a:r>
              <a:rPr sz="1800" spc="-200" dirty="0">
                <a:latin typeface="Times New Roman"/>
                <a:cs typeface="Times New Roman"/>
              </a:rPr>
              <a:t> </a:t>
            </a:r>
            <a:r>
              <a:rPr sz="1800" i="1" spc="5" dirty="0">
                <a:latin typeface="Times New Roman"/>
                <a:cs typeface="Times New Roman"/>
              </a:rPr>
              <a:t>H</a:t>
            </a:r>
            <a:r>
              <a:rPr sz="1800" i="1" dirty="0">
                <a:latin typeface="Times New Roman"/>
                <a:cs typeface="Times New Roman"/>
              </a:rPr>
              <a:t>	</a:t>
            </a:r>
            <a:r>
              <a:rPr sz="1800" dirty="0">
                <a:latin typeface="Symbol"/>
                <a:cs typeface="Symbol"/>
              </a:rPr>
              <a:t>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97939" y="5397621"/>
            <a:ext cx="844550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00" i="1" spc="5" dirty="0">
                <a:latin typeface="Times New Roman"/>
                <a:cs typeface="Times New Roman"/>
              </a:rPr>
              <a:t>B</a:t>
            </a:r>
            <a:r>
              <a:rPr sz="1800" i="1" spc="-5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Symbol"/>
                <a:cs typeface="Symbol"/>
              </a:rPr>
              <a:t>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i="1" dirty="0">
                <a:latin typeface="Times New Roman"/>
                <a:cs typeface="Times New Roman"/>
              </a:rPr>
              <a:t>I</a:t>
            </a:r>
            <a:r>
              <a:rPr sz="1800" i="1" spc="325" dirty="0">
                <a:latin typeface="Times New Roman"/>
                <a:cs typeface="Times New Roman"/>
              </a:rPr>
              <a:t> </a:t>
            </a:r>
            <a:r>
              <a:rPr sz="1800" spc="80" dirty="0">
                <a:latin typeface="Times New Roman"/>
                <a:cs typeface="Times New Roman"/>
              </a:rPr>
              <a:t>1</a:t>
            </a:r>
            <a:r>
              <a:rPr sz="1800" spc="80" dirty="0">
                <a:latin typeface="Symbol"/>
                <a:cs typeface="Symbol"/>
              </a:rPr>
              <a:t></a:t>
            </a:r>
            <a:endParaRPr sz="18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337428" y="6044895"/>
            <a:ext cx="1543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35" dirty="0">
                <a:latin typeface="Trebuchet MS"/>
                <a:cs typeface="Trebuchet MS"/>
              </a:rPr>
              <a:t>R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=</a:t>
            </a:r>
            <a:r>
              <a:rPr sz="1800" spc="-60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3I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235" dirty="0">
                <a:latin typeface="Trebuchet MS"/>
                <a:cs typeface="Trebuchet MS"/>
              </a:rPr>
              <a:t>–</a:t>
            </a:r>
            <a:r>
              <a:rPr sz="1800" spc="-65" dirty="0">
                <a:latin typeface="Trebuchet MS"/>
                <a:cs typeface="Trebuchet MS"/>
              </a:rPr>
              <a:t> </a:t>
            </a:r>
            <a:r>
              <a:rPr sz="1800" spc="10" dirty="0">
                <a:latin typeface="Trebuchet MS"/>
                <a:cs typeface="Trebuchet MS"/>
              </a:rPr>
              <a:t>(G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105" dirty="0">
                <a:latin typeface="Trebuchet MS"/>
                <a:cs typeface="Trebuchet MS"/>
              </a:rPr>
              <a:t>+</a:t>
            </a:r>
            <a:r>
              <a:rPr sz="1800" spc="-45" dirty="0">
                <a:latin typeface="Trebuchet MS"/>
                <a:cs typeface="Trebuchet MS"/>
              </a:rPr>
              <a:t> </a:t>
            </a:r>
            <a:r>
              <a:rPr sz="1800" spc="-50" dirty="0">
                <a:latin typeface="Trebuchet MS"/>
                <a:cs typeface="Trebuchet MS"/>
              </a:rPr>
              <a:t>B)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1963</Words>
  <Application>Microsoft Office PowerPoint</Application>
  <PresentationFormat>On-screen Show (4:3)</PresentationFormat>
  <Paragraphs>680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Algerian</vt:lpstr>
      <vt:lpstr>Arial</vt:lpstr>
      <vt:lpstr>Arial MT</vt:lpstr>
      <vt:lpstr>Calibri</vt:lpstr>
      <vt:lpstr>Cambria</vt:lpstr>
      <vt:lpstr>Symbol</vt:lpstr>
      <vt:lpstr>Tahoma</vt:lpstr>
      <vt:lpstr>Times New Roman</vt:lpstr>
      <vt:lpstr>Trebuchet MS</vt:lpstr>
      <vt:lpstr>Office Theme</vt:lpstr>
      <vt:lpstr>TRANSFORMASI DAN MODEL  WARNA CITRA DIGITAL</vt:lpstr>
      <vt:lpstr>REPRESENTASI BIT CITRA</vt:lpstr>
      <vt:lpstr>CITRA NEGATIF</vt:lpstr>
      <vt:lpstr>TRANSFORMASI LOG</vt:lpstr>
      <vt:lpstr>TRANSFORMASI  POWER-LAW</vt:lpstr>
      <vt:lpstr>CONTRAST STRETCHING</vt:lpstr>
      <vt:lpstr> HISTOGRAM</vt:lpstr>
      <vt:lpstr> HISTOGRAM</vt:lpstr>
      <vt:lpstr>Citra gelap</vt:lpstr>
      <vt:lpstr> HISTOGRAM NORMALIZATION</vt:lpstr>
      <vt:lpstr>CONTOH HISTOGRAM NORMALIZATION (1)</vt:lpstr>
      <vt:lpstr>CONTOH HISTOGRAM NORMALIZATION (2)</vt:lpstr>
      <vt:lpstr> CONTOH HISTOGRAM NORMALIZATION (3)</vt:lpstr>
      <vt:lpstr> HISTOGRAM EQUALIZATION</vt:lpstr>
      <vt:lpstr> CONTOH HISTOGRAM EQUALIZATION (1)</vt:lpstr>
      <vt:lpstr> CONTOH HISTOGRAM EQUALIZATION (2)</vt:lpstr>
      <vt:lpstr> CONTOH HISTOGRAM EQUALIZATION (3)</vt:lpstr>
      <vt:lpstr>PowerPoint Presentation</vt:lpstr>
      <vt:lpstr> CITRA BINER</vt:lpstr>
      <vt:lpstr> THRESHOLDING</vt:lpstr>
      <vt:lpstr> THRESHOLDING (2)</vt:lpstr>
      <vt:lpstr> FORMULASI OTSU</vt:lpstr>
      <vt:lpstr> MODEL WARNA HSI</vt:lpstr>
      <vt:lpstr>PowerPoint Presentation</vt:lpstr>
      <vt:lpstr>KONVERSI WARNA HSI KE RGSBektor GB (120o ≤ H &lt; 240o)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eko</dc:creator>
  <cp:lastModifiedBy>Robi</cp:lastModifiedBy>
  <cp:revision>2</cp:revision>
  <dcterms:created xsi:type="dcterms:W3CDTF">2021-09-04T07:08:34Z</dcterms:created>
  <dcterms:modified xsi:type="dcterms:W3CDTF">2021-09-04T07:13:04Z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2021-09-04T00:00:00Z</vt:filetime>
  </property>
</Properties>
</file>