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2"/>
  </p:notesMasterIdLst>
  <p:sldIdLst>
    <p:sldId id="282" r:id="rId2"/>
    <p:sldId id="258" r:id="rId3"/>
    <p:sldId id="259" r:id="rId4"/>
    <p:sldId id="260" r:id="rId5"/>
    <p:sldId id="261" r:id="rId6"/>
    <p:sldId id="262" r:id="rId7"/>
    <p:sldId id="263" r:id="rId8"/>
    <p:sldId id="264" r:id="rId9"/>
    <p:sldId id="265" r:id="rId10"/>
    <p:sldId id="266" r:id="rId11"/>
    <p:sldId id="270" r:id="rId12"/>
    <p:sldId id="272" r:id="rId13"/>
    <p:sldId id="273" r:id="rId14"/>
    <p:sldId id="274" r:id="rId15"/>
    <p:sldId id="275" r:id="rId16"/>
    <p:sldId id="276" r:id="rId17"/>
    <p:sldId id="277" r:id="rId18"/>
    <p:sldId id="278" r:id="rId19"/>
    <p:sldId id="279" r:id="rId20"/>
    <p:sldId id="280" r:id="rId2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44" y="-2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1D7355-9AAA-4D35-BB5B-C13E3A6D9EA2}" type="datetimeFigureOut">
              <a:rPr lang="id-ID" smtClean="0"/>
              <a:t>05/04/2017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0FC234-514C-4CB7-A54C-3A70A67F6EAC}" type="slidenum">
              <a:rPr lang="id-ID" smtClean="0"/>
              <a:t>‹#›</a:t>
            </a:fld>
            <a:endParaRPr lang="id-ID"/>
          </a:p>
        </p:txBody>
      </p:sp>
    </p:spTree>
    <p:extLst>
      <p:ext uri="{BB962C8B-B14F-4D97-AF65-F5344CB8AC3E}">
        <p14:creationId xmlns:p14="http://schemas.microsoft.com/office/powerpoint/2010/main" val="134345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60FC234-514C-4CB7-A54C-3A70A67F6EAC}" type="slidenum">
              <a:rPr lang="id-ID" smtClean="0"/>
              <a:t>2</a:t>
            </a:fld>
            <a:endParaRPr lang="id-ID"/>
          </a:p>
        </p:txBody>
      </p:sp>
    </p:spTree>
    <p:extLst>
      <p:ext uri="{BB962C8B-B14F-4D97-AF65-F5344CB8AC3E}">
        <p14:creationId xmlns:p14="http://schemas.microsoft.com/office/powerpoint/2010/main" val="1876369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4172320C-5F07-404F-88A6-D6AA6E899900}" type="datetimeFigureOut">
              <a:rPr lang="id-ID" smtClean="0"/>
              <a:t>05/04/2017</a:t>
            </a:fld>
            <a:endParaRPr lang="id-ID"/>
          </a:p>
        </p:txBody>
      </p:sp>
      <p:sp>
        <p:nvSpPr>
          <p:cNvPr id="17" name="Footer Placeholder 16"/>
          <p:cNvSpPr>
            <a:spLocks noGrp="1"/>
          </p:cNvSpPr>
          <p:nvPr>
            <p:ph type="ftr" sz="quarter" idx="11"/>
          </p:nvPr>
        </p:nvSpPr>
        <p:spPr/>
        <p:txBody>
          <a:bodyPr/>
          <a:lstStyle/>
          <a:p>
            <a:endParaRPr lang="id-ID"/>
          </a:p>
        </p:txBody>
      </p:sp>
      <p:sp>
        <p:nvSpPr>
          <p:cNvPr id="29" name="Slide Number Placeholder 28"/>
          <p:cNvSpPr>
            <a:spLocks noGrp="1"/>
          </p:cNvSpPr>
          <p:nvPr>
            <p:ph type="sldNum" sz="quarter" idx="12"/>
          </p:nvPr>
        </p:nvSpPr>
        <p:spPr/>
        <p:txBody>
          <a:bodyPr/>
          <a:lstStyle/>
          <a:p>
            <a:fld id="{B300ED80-E555-4423-B0DA-7514B3BC77B8}" type="slidenum">
              <a:rPr lang="id-ID" smtClean="0"/>
              <a:t>‹#›</a:t>
            </a:fld>
            <a:endParaRPr lang="id-ID"/>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72320C-5F07-404F-88A6-D6AA6E899900}" type="datetimeFigureOut">
              <a:rPr lang="id-ID" smtClean="0"/>
              <a:t>05/04/2017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172320C-5F07-404F-88A6-D6AA6E899900}" type="datetimeFigureOut">
              <a:rPr lang="id-ID" smtClean="0"/>
              <a:t>05/04/2017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7924800" y="6416675"/>
            <a:ext cx="762000" cy="365125"/>
          </a:xfrm>
        </p:spPr>
        <p:txBody>
          <a:bodyPr/>
          <a:lstStyle/>
          <a:p>
            <a:fld id="{B300ED80-E555-4423-B0DA-7514B3BC77B8}"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172320C-5F07-404F-88A6-D6AA6E899900}" type="datetimeFigureOut">
              <a:rPr lang="id-ID" smtClean="0"/>
              <a:t>05/04/2017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172320C-5F07-404F-88A6-D6AA6E899900}" type="datetimeFigureOut">
              <a:rPr lang="id-ID" smtClean="0"/>
              <a:t>05/04/2017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172320C-5F07-404F-88A6-D6AA6E899900}" type="datetimeFigureOut">
              <a:rPr lang="id-ID" smtClean="0"/>
              <a:t>05/04/2017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72320C-5F07-404F-88A6-D6AA6E899900}" type="datetimeFigureOut">
              <a:rPr lang="id-ID" smtClean="0"/>
              <a:t>05/04/2017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172320C-5F07-404F-88A6-D6AA6E899900}" type="datetimeFigureOut">
              <a:rPr lang="id-ID" smtClean="0"/>
              <a:t>05/04/2017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172320C-5F07-404F-88A6-D6AA6E899900}" type="datetimeFigureOut">
              <a:rPr lang="id-ID" smtClean="0"/>
              <a:t>05/04/2017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72320C-5F07-404F-88A6-D6AA6E899900}" type="datetimeFigureOut">
              <a:rPr lang="id-ID" smtClean="0"/>
              <a:t>05/04/2017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172320C-5F07-404F-88A6-D6AA6E899900}" type="datetimeFigureOut">
              <a:rPr lang="id-ID" smtClean="0"/>
              <a:t>05/04/2017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300ED80-E555-4423-B0DA-7514B3BC77B8}"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4172320C-5F07-404F-88A6-D6AA6E899900}" type="datetimeFigureOut">
              <a:rPr lang="id-ID" smtClean="0"/>
              <a:t>05/04/2017</a:t>
            </a:fld>
            <a:endParaRPr lang="id-ID"/>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id-ID"/>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300ED80-E555-4423-B0DA-7514B3BC77B8}" type="slidenum">
              <a:rPr lang="id-ID" smtClean="0"/>
              <a:t>‹#›</a:t>
            </a:fld>
            <a:endParaRPr lang="id-ID"/>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dirty="0" smtClean="0"/>
              <a:t>AUDIT TI</a:t>
            </a:r>
            <a:br>
              <a:rPr lang="id-ID" dirty="0" smtClean="0"/>
            </a:br>
            <a:r>
              <a:rPr lang="id-ID" sz="3600" dirty="0" smtClean="0"/>
              <a:t>Resiko Audit</a:t>
            </a:r>
            <a:endParaRPr lang="id-ID" sz="3600" dirty="0"/>
          </a:p>
        </p:txBody>
      </p:sp>
      <p:sp>
        <p:nvSpPr>
          <p:cNvPr id="3" name="Subtitle 2"/>
          <p:cNvSpPr>
            <a:spLocks noGrp="1"/>
          </p:cNvSpPr>
          <p:nvPr>
            <p:ph type="subTitle" idx="1"/>
          </p:nvPr>
        </p:nvSpPr>
        <p:spPr/>
        <p:txBody>
          <a:bodyPr/>
          <a:lstStyle/>
          <a:p>
            <a:r>
              <a:rPr lang="id-ID" dirty="0" smtClean="0"/>
              <a:t>Pertemuan </a:t>
            </a:r>
            <a:r>
              <a:rPr lang="id-ID" smtClean="0"/>
              <a:t>ke -5</a:t>
            </a:r>
            <a:endParaRPr lang="id-ID" dirty="0"/>
          </a:p>
        </p:txBody>
      </p:sp>
    </p:spTree>
    <p:extLst>
      <p:ext uri="{BB962C8B-B14F-4D97-AF65-F5344CB8AC3E}">
        <p14:creationId xmlns:p14="http://schemas.microsoft.com/office/powerpoint/2010/main" val="11380414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id-ID" dirty="0" smtClean="0"/>
              <a:t>Pengertian </a:t>
            </a:r>
            <a:r>
              <a:rPr lang="id-ID" dirty="0" smtClean="0"/>
              <a:t>Resiko</a:t>
            </a:r>
            <a:endParaRPr lang="en-US" dirty="0" smtClean="0"/>
          </a:p>
        </p:txBody>
      </p:sp>
      <p:sp>
        <p:nvSpPr>
          <p:cNvPr id="5123" name="Content Placeholder 2"/>
          <p:cNvSpPr>
            <a:spLocks noGrp="1"/>
          </p:cNvSpPr>
          <p:nvPr>
            <p:ph idx="1"/>
          </p:nvPr>
        </p:nvSpPr>
        <p:spPr/>
        <p:txBody>
          <a:bodyPr>
            <a:normAutofit lnSpcReduction="10000"/>
          </a:bodyPr>
          <a:lstStyle/>
          <a:p>
            <a:pPr algn="just"/>
            <a:r>
              <a:rPr lang="id-ID" sz="3000" dirty="0" smtClean="0"/>
              <a:t>Dalam Buku Gondodiyoto </a:t>
            </a:r>
            <a:r>
              <a:rPr lang="id-ID" sz="3000" dirty="0" smtClean="0"/>
              <a:t>(2007 : 110), </a:t>
            </a:r>
            <a:r>
              <a:rPr lang="id-ID" sz="3000" dirty="0" smtClean="0"/>
              <a:t>resiko </a:t>
            </a:r>
            <a:r>
              <a:rPr lang="id-ID" sz="3000" dirty="0" smtClean="0"/>
              <a:t>adalah sesuatu yang dapat menciptakan atau menimbulkan bahaya.</a:t>
            </a:r>
            <a:endParaRPr lang="en-US" sz="3000" dirty="0" smtClean="0"/>
          </a:p>
          <a:p>
            <a:pPr algn="just"/>
            <a:r>
              <a:rPr lang="en-US" sz="3000" dirty="0" smtClean="0"/>
              <a:t>“</a:t>
            </a:r>
            <a:r>
              <a:rPr lang="en-US" sz="3000" i="1" dirty="0" smtClean="0"/>
              <a:t>Risk is the probability that a particular </a:t>
            </a:r>
            <a:r>
              <a:rPr lang="id-ID" sz="3000" i="1" dirty="0" smtClean="0"/>
              <a:t>critical infrastructure’s vulnerability is being exploited by a particular threat weighted by the impact of that exploitation.</a:t>
            </a:r>
            <a:r>
              <a:rPr lang="en-US" sz="3000" dirty="0" smtClean="0"/>
              <a:t>” Yang </a:t>
            </a:r>
            <a:r>
              <a:rPr lang="en-US" sz="3000" dirty="0" err="1" smtClean="0"/>
              <a:t>diterjemahkan</a:t>
            </a:r>
            <a:r>
              <a:rPr lang="en-US" sz="3000" dirty="0" smtClean="0"/>
              <a:t> “</a:t>
            </a:r>
            <a:r>
              <a:rPr lang="en-US" sz="3000" dirty="0" smtClean="0"/>
              <a:t>R</a:t>
            </a:r>
            <a:r>
              <a:rPr lang="id-ID" sz="3000" dirty="0" smtClean="0"/>
              <a:t>e</a:t>
            </a:r>
            <a:r>
              <a:rPr lang="en-US" sz="3000" dirty="0" err="1" smtClean="0"/>
              <a:t>siko</a:t>
            </a:r>
            <a:r>
              <a:rPr lang="en-US" sz="3000" dirty="0" smtClean="0"/>
              <a:t> </a:t>
            </a:r>
            <a:r>
              <a:rPr lang="en-US" sz="3000" dirty="0" err="1" smtClean="0"/>
              <a:t>adalah</a:t>
            </a:r>
            <a:r>
              <a:rPr lang="en-US" sz="3000" dirty="0" smtClean="0"/>
              <a:t> </a:t>
            </a:r>
            <a:r>
              <a:rPr lang="en-US" sz="3000" dirty="0" err="1" smtClean="0"/>
              <a:t>kemungkinan</a:t>
            </a:r>
            <a:r>
              <a:rPr lang="en-US" sz="3000" dirty="0" smtClean="0"/>
              <a:t> </a:t>
            </a:r>
            <a:r>
              <a:rPr lang="id-ID" sz="3000" dirty="0" smtClean="0"/>
              <a:t>adanya </a:t>
            </a:r>
            <a:r>
              <a:rPr lang="id-ID" sz="3000" dirty="0" smtClean="0"/>
              <a:t>kelemahan </a:t>
            </a:r>
            <a:r>
              <a:rPr lang="id-ID" sz="3000" dirty="0" smtClean="0"/>
              <a:t>infrastruktur yang kemudian dimanfaatkan oleh ancaman </a:t>
            </a:r>
            <a:r>
              <a:rPr lang="id-ID" sz="3000" dirty="0" smtClean="0"/>
              <a:t>tertentu.</a:t>
            </a:r>
            <a:r>
              <a:rPr lang="en-US" sz="3000" dirty="0" smtClean="0"/>
              <a:t>”</a:t>
            </a:r>
          </a:p>
          <a:p>
            <a:pPr algn="just"/>
            <a:endParaRPr lang="en-US" sz="3000" dirty="0" smtClean="0"/>
          </a:p>
        </p:txBody>
      </p:sp>
    </p:spTree>
    <p:extLst>
      <p:ext uri="{BB962C8B-B14F-4D97-AF65-F5344CB8AC3E}">
        <p14:creationId xmlns:p14="http://schemas.microsoft.com/office/powerpoint/2010/main" val="4084770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0"/>
            <a:ext cx="8229600" cy="980728"/>
          </a:xfrm>
        </p:spPr>
        <p:txBody>
          <a:bodyPr>
            <a:normAutofit/>
          </a:bodyPr>
          <a:lstStyle/>
          <a:p>
            <a:r>
              <a:rPr lang="id-ID" dirty="0" smtClean="0"/>
              <a:t>Jenis Risiko</a:t>
            </a:r>
            <a:endParaRPr lang="en-US" dirty="0" smtClean="0"/>
          </a:p>
        </p:txBody>
      </p:sp>
      <p:sp>
        <p:nvSpPr>
          <p:cNvPr id="6147" name="Content Placeholder 2"/>
          <p:cNvSpPr>
            <a:spLocks noGrp="1"/>
          </p:cNvSpPr>
          <p:nvPr>
            <p:ph idx="1"/>
          </p:nvPr>
        </p:nvSpPr>
        <p:spPr>
          <a:xfrm>
            <a:off x="0" y="1052736"/>
            <a:ext cx="8820472" cy="5688632"/>
          </a:xfrm>
        </p:spPr>
        <p:txBody>
          <a:bodyPr>
            <a:normAutofit fontScale="92500" lnSpcReduction="10000"/>
          </a:bodyPr>
          <a:lstStyle/>
          <a:p>
            <a:r>
              <a:rPr lang="id-ID" sz="2200" dirty="0" smtClean="0"/>
              <a:t>Dari berbagai </a:t>
            </a:r>
            <a:r>
              <a:rPr lang="id-ID" sz="2200" dirty="0" smtClean="0"/>
              <a:t>sudut pandang, risiko dapat dibedakan dalam beberapa jenis, diantaranya :</a:t>
            </a:r>
            <a:endParaRPr lang="en-US" sz="2200" dirty="0" smtClean="0"/>
          </a:p>
          <a:p>
            <a:pPr lvl="1"/>
            <a:r>
              <a:rPr lang="id-ID" sz="2200" dirty="0" smtClean="0"/>
              <a:t>Resiko </a:t>
            </a:r>
            <a:r>
              <a:rPr lang="id-ID" sz="2200" dirty="0" smtClean="0"/>
              <a:t>Bisnis (</a:t>
            </a:r>
            <a:r>
              <a:rPr lang="id-ID" sz="2200" i="1" dirty="0" smtClean="0"/>
              <a:t>Business Risk</a:t>
            </a:r>
            <a:r>
              <a:rPr lang="id-ID" sz="2200" dirty="0" smtClean="0"/>
              <a:t>)</a:t>
            </a:r>
            <a:endParaRPr lang="en-US" sz="2200" dirty="0" smtClean="0"/>
          </a:p>
          <a:p>
            <a:pPr lvl="1">
              <a:buFont typeface="Arial" charset="0"/>
              <a:buNone/>
            </a:pPr>
            <a:r>
              <a:rPr lang="en-US" sz="2200" dirty="0" smtClean="0"/>
              <a:t>	</a:t>
            </a:r>
            <a:r>
              <a:rPr lang="id-ID" sz="2200" dirty="0" smtClean="0"/>
              <a:t>Risiko bisnis adalah risiko yang dapat disebabkan oleh faktor-faktor intern maupun ekstern yang berakibat kemungkinan tidak tercapainya tujuan organisasi (</a:t>
            </a:r>
            <a:r>
              <a:rPr lang="id-ID" sz="2200" i="1" dirty="0" smtClean="0"/>
              <a:t>business goal objectives</a:t>
            </a:r>
            <a:r>
              <a:rPr lang="id-ID" sz="2200" dirty="0" smtClean="0"/>
              <a:t>). Misalnya : Management fraud, kesalahan pengambilan keputusan</a:t>
            </a:r>
            <a:endParaRPr lang="en-US" sz="2200" dirty="0" smtClean="0"/>
          </a:p>
          <a:p>
            <a:pPr lvl="1"/>
            <a:r>
              <a:rPr lang="id-ID" sz="2200" dirty="0" smtClean="0"/>
              <a:t>Resiko </a:t>
            </a:r>
            <a:r>
              <a:rPr lang="id-ID" sz="2200" dirty="0" smtClean="0"/>
              <a:t>Bawaan (</a:t>
            </a:r>
            <a:r>
              <a:rPr lang="id-ID" sz="2200" i="1" dirty="0" smtClean="0"/>
              <a:t>Inherent Risk</a:t>
            </a:r>
            <a:r>
              <a:rPr lang="id-ID" sz="2200" dirty="0" smtClean="0"/>
              <a:t>)</a:t>
            </a:r>
            <a:endParaRPr lang="en-US" sz="2200" dirty="0" smtClean="0"/>
          </a:p>
          <a:p>
            <a:pPr lvl="1">
              <a:buFont typeface="Arial" charset="0"/>
              <a:buNone/>
            </a:pPr>
            <a:r>
              <a:rPr lang="en-US" sz="2200" dirty="0" smtClean="0"/>
              <a:t>	</a:t>
            </a:r>
            <a:r>
              <a:rPr lang="id-ID" sz="2200" dirty="0" smtClean="0"/>
              <a:t>Risiko bawaan ialah potensi kesalahan atau penyalahgunaan yang melekat pada suatu kegiatan jika tidak ada pengendalian internal</a:t>
            </a:r>
            <a:r>
              <a:rPr lang="id-ID" sz="2200" dirty="0" smtClean="0"/>
              <a:t>. Misal : Jika tidak ada absen kemungkinan besar banyak mahasiswa yang tidak masuk kuliah.</a:t>
            </a:r>
            <a:endParaRPr lang="en-US" sz="2200" dirty="0" smtClean="0"/>
          </a:p>
          <a:p>
            <a:pPr lvl="1"/>
            <a:r>
              <a:rPr lang="id-ID" sz="2200" dirty="0" smtClean="0"/>
              <a:t>Resiko </a:t>
            </a:r>
            <a:r>
              <a:rPr lang="id-ID" sz="2200" dirty="0" smtClean="0"/>
              <a:t>Pengendalian (</a:t>
            </a:r>
            <a:r>
              <a:rPr lang="id-ID" sz="2200" i="1" dirty="0" smtClean="0"/>
              <a:t>Control Risk</a:t>
            </a:r>
            <a:r>
              <a:rPr lang="id-ID" sz="2200" dirty="0" smtClean="0"/>
              <a:t>)</a:t>
            </a:r>
            <a:endParaRPr lang="en-US" sz="2200" dirty="0" smtClean="0"/>
          </a:p>
          <a:p>
            <a:pPr lvl="1">
              <a:buFont typeface="Arial" charset="0"/>
              <a:buNone/>
            </a:pPr>
            <a:r>
              <a:rPr lang="en-US" sz="2200" dirty="0" smtClean="0"/>
              <a:t>	</a:t>
            </a:r>
            <a:r>
              <a:rPr lang="id-ID" sz="2200" dirty="0" smtClean="0"/>
              <a:t>Dalam suatu organisasi yang baik seharusnya sudah ada </a:t>
            </a:r>
            <a:r>
              <a:rPr lang="id-ID" sz="2200" i="1" dirty="0" smtClean="0"/>
              <a:t>risk assessment</a:t>
            </a:r>
            <a:r>
              <a:rPr lang="id-ID" sz="2200" dirty="0" smtClean="0"/>
              <a:t>, dan dirancang pengendalian internal secara optimal terhadap setiap potensi </a:t>
            </a:r>
            <a:r>
              <a:rPr lang="id-ID" sz="2200" dirty="0" smtClean="0"/>
              <a:t>resiko</a:t>
            </a:r>
            <a:r>
              <a:rPr lang="id-ID" sz="2200" dirty="0" smtClean="0"/>
              <a:t>. </a:t>
            </a:r>
            <a:r>
              <a:rPr lang="id-ID" sz="2200" dirty="0" smtClean="0"/>
              <a:t>Resiko </a:t>
            </a:r>
            <a:r>
              <a:rPr lang="id-ID" sz="2200" dirty="0" smtClean="0"/>
              <a:t>pengendalian ialah masih adanya </a:t>
            </a:r>
            <a:r>
              <a:rPr lang="id-ID" sz="2200" dirty="0" smtClean="0"/>
              <a:t>resiko </a:t>
            </a:r>
            <a:r>
              <a:rPr lang="id-ID" sz="2200" dirty="0" smtClean="0"/>
              <a:t>meskipun sudah ada pengendalian</a:t>
            </a:r>
            <a:r>
              <a:rPr lang="id-ID" sz="2200" dirty="0" smtClean="0"/>
              <a:t>. Misal : auditor salah menilai, misalnya dari daftar hadir pegawai ada kemungkinan kesalahan atau penyalahgunaan.</a:t>
            </a:r>
            <a:endParaRPr lang="en-US" sz="2200" dirty="0" smtClean="0"/>
          </a:p>
        </p:txBody>
      </p:sp>
    </p:spTree>
    <p:extLst>
      <p:ext uri="{BB962C8B-B14F-4D97-AF65-F5344CB8AC3E}">
        <p14:creationId xmlns:p14="http://schemas.microsoft.com/office/powerpoint/2010/main" val="6207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id-ID" smtClean="0"/>
              <a:t>Jenis Risiko</a:t>
            </a:r>
            <a:endParaRPr lang="en-US" smtClean="0"/>
          </a:p>
        </p:txBody>
      </p:sp>
      <p:sp>
        <p:nvSpPr>
          <p:cNvPr id="7171" name="Content Placeholder 2"/>
          <p:cNvSpPr>
            <a:spLocks noGrp="1"/>
          </p:cNvSpPr>
          <p:nvPr>
            <p:ph idx="1"/>
          </p:nvPr>
        </p:nvSpPr>
        <p:spPr/>
        <p:txBody>
          <a:bodyPr>
            <a:normAutofit/>
          </a:bodyPr>
          <a:lstStyle/>
          <a:p>
            <a:pPr algn="just"/>
            <a:r>
              <a:rPr lang="id-ID" sz="2400" dirty="0" smtClean="0"/>
              <a:t>Resiko </a:t>
            </a:r>
            <a:r>
              <a:rPr lang="id-ID" sz="2400" dirty="0" smtClean="0"/>
              <a:t>Deteksi (</a:t>
            </a:r>
            <a:r>
              <a:rPr lang="id-ID" sz="2400" i="1" dirty="0" smtClean="0"/>
              <a:t>Detection Risk</a:t>
            </a:r>
            <a:r>
              <a:rPr lang="id-ID" sz="2400" dirty="0" smtClean="0"/>
              <a:t>)</a:t>
            </a:r>
            <a:endParaRPr lang="en-US" sz="2400" dirty="0" smtClean="0"/>
          </a:p>
          <a:p>
            <a:pPr algn="just">
              <a:buFont typeface="Arial" charset="0"/>
              <a:buNone/>
            </a:pPr>
            <a:r>
              <a:rPr lang="en-US" sz="2400" dirty="0" smtClean="0"/>
              <a:t>	</a:t>
            </a:r>
            <a:r>
              <a:rPr lang="id-ID" sz="2400" dirty="0" smtClean="0"/>
              <a:t>Risiko deteksi adalah risiko yang terjadi karena prosedur audit yang dilakukan mungkin tidak dapat mendeteksi adanya </a:t>
            </a:r>
            <a:r>
              <a:rPr lang="id-ID" sz="2400" i="1" dirty="0" smtClean="0"/>
              <a:t>error</a:t>
            </a:r>
            <a:r>
              <a:rPr lang="id-ID" sz="2400" dirty="0" smtClean="0"/>
              <a:t> yang cukup matrealitas atau adanya kemungkinan </a:t>
            </a:r>
            <a:r>
              <a:rPr lang="id-ID" sz="2400" i="1" dirty="0" smtClean="0"/>
              <a:t>fraud</a:t>
            </a:r>
            <a:r>
              <a:rPr lang="id-ID" sz="2400" dirty="0" smtClean="0"/>
              <a:t>. Prosedur audit tidak dapat mendeteksi error yang cukup.</a:t>
            </a:r>
            <a:endParaRPr lang="en-US" sz="2400" dirty="0" smtClean="0"/>
          </a:p>
          <a:p>
            <a:pPr algn="just"/>
            <a:r>
              <a:rPr lang="id-ID" sz="2400" dirty="0" smtClean="0"/>
              <a:t>Resiko </a:t>
            </a:r>
            <a:r>
              <a:rPr lang="id-ID" sz="2400" dirty="0" smtClean="0"/>
              <a:t>Audit (</a:t>
            </a:r>
            <a:r>
              <a:rPr lang="id-ID" sz="2400" i="1" dirty="0" smtClean="0"/>
              <a:t>Audit Risk</a:t>
            </a:r>
            <a:r>
              <a:rPr lang="id-ID" sz="2400" dirty="0" smtClean="0"/>
              <a:t>)</a:t>
            </a:r>
            <a:endParaRPr lang="en-US" sz="2400" dirty="0" smtClean="0"/>
          </a:p>
          <a:p>
            <a:pPr algn="just">
              <a:buFont typeface="Arial" charset="0"/>
              <a:buNone/>
            </a:pPr>
            <a:r>
              <a:rPr lang="en-US" sz="2400" dirty="0" smtClean="0"/>
              <a:t>	</a:t>
            </a:r>
            <a:r>
              <a:rPr lang="id-ID" sz="2400" dirty="0" smtClean="0"/>
              <a:t>Resiko </a:t>
            </a:r>
            <a:r>
              <a:rPr lang="id-ID" sz="2400" dirty="0" smtClean="0"/>
              <a:t>audit sebenarnya adalah kombinasi dari </a:t>
            </a:r>
            <a:r>
              <a:rPr lang="id-ID" sz="2400" i="1" dirty="0" smtClean="0"/>
              <a:t>inherent risk</a:t>
            </a:r>
            <a:r>
              <a:rPr lang="id-ID" sz="2400" dirty="0" smtClean="0"/>
              <a:t>, </a:t>
            </a:r>
            <a:r>
              <a:rPr lang="id-ID" sz="2400" i="1" dirty="0" smtClean="0"/>
              <a:t>control risk</a:t>
            </a:r>
            <a:r>
              <a:rPr lang="id-ID" sz="2400" dirty="0" smtClean="0"/>
              <a:t>, dan </a:t>
            </a:r>
            <a:r>
              <a:rPr lang="id-ID" sz="2400" i="1" dirty="0" smtClean="0"/>
              <a:t>detection risk</a:t>
            </a:r>
            <a:r>
              <a:rPr lang="id-ID" sz="2400" dirty="0" smtClean="0"/>
              <a:t>. </a:t>
            </a:r>
            <a:r>
              <a:rPr lang="id-ID" sz="2400" dirty="0" smtClean="0"/>
              <a:t>Resiko </a:t>
            </a:r>
            <a:r>
              <a:rPr lang="id-ID" sz="2400" dirty="0" smtClean="0"/>
              <a:t>audit adalah </a:t>
            </a:r>
            <a:r>
              <a:rPr lang="id-ID" sz="2400" dirty="0" smtClean="0"/>
              <a:t>resiko </a:t>
            </a:r>
            <a:r>
              <a:rPr lang="id-ID" sz="2400" dirty="0" smtClean="0"/>
              <a:t>bahwa pemeriksaan auditor ternyata belum dapat mencerminkan keadaan yang sesungguhnya.</a:t>
            </a:r>
            <a:endParaRPr lang="en-US" sz="2400" dirty="0" smtClean="0"/>
          </a:p>
          <a:p>
            <a:pPr algn="just"/>
            <a:endParaRPr lang="en-US" sz="2400" dirty="0" smtClean="0"/>
          </a:p>
        </p:txBody>
      </p:sp>
    </p:spTree>
    <p:extLst>
      <p:ext uri="{BB962C8B-B14F-4D97-AF65-F5344CB8AC3E}">
        <p14:creationId xmlns:p14="http://schemas.microsoft.com/office/powerpoint/2010/main" val="1968076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Penetapan Penilaian </a:t>
            </a:r>
            <a:r>
              <a:rPr lang="id-ID" dirty="0" smtClean="0"/>
              <a:t>Resiko </a:t>
            </a:r>
            <a:r>
              <a:rPr lang="id-ID" dirty="0" smtClean="0"/>
              <a:t>dan Pengendalian</a:t>
            </a:r>
            <a:endParaRPr lang="en-US" dirty="0"/>
          </a:p>
        </p:txBody>
      </p:sp>
      <p:sp>
        <p:nvSpPr>
          <p:cNvPr id="8195" name="Content Placeholder 2"/>
          <p:cNvSpPr>
            <a:spLocks noGrp="1"/>
          </p:cNvSpPr>
          <p:nvPr>
            <p:ph idx="1"/>
          </p:nvPr>
        </p:nvSpPr>
        <p:spPr/>
        <p:txBody>
          <a:bodyPr/>
          <a:lstStyle/>
          <a:p>
            <a:pPr algn="just"/>
            <a:r>
              <a:rPr lang="id-ID" dirty="0" smtClean="0"/>
              <a:t>Menurut Gondodiyoto (2007 : 559), penilaian </a:t>
            </a:r>
            <a:r>
              <a:rPr lang="id-ID" dirty="0" smtClean="0"/>
              <a:t>resiko </a:t>
            </a:r>
            <a:r>
              <a:rPr lang="id-ID" dirty="0" smtClean="0"/>
              <a:t>dan pengendalian internal dapat dilakukan dengan menggunakan :</a:t>
            </a:r>
            <a:endParaRPr lang="en-US" dirty="0" smtClean="0"/>
          </a:p>
          <a:p>
            <a:pPr lvl="1" algn="just"/>
            <a:r>
              <a:rPr lang="id-ID" sz="3200" dirty="0" smtClean="0"/>
              <a:t>Matriks Penilaian Risiko</a:t>
            </a:r>
            <a:endParaRPr lang="en-US" sz="3200" dirty="0" smtClean="0"/>
          </a:p>
          <a:p>
            <a:pPr lvl="1" algn="just"/>
            <a:r>
              <a:rPr lang="id-ID" sz="3200" dirty="0" smtClean="0"/>
              <a:t>Matriks Penilaian Pengendalian</a:t>
            </a:r>
            <a:endParaRPr lang="en-US" sz="3200" dirty="0" smtClean="0"/>
          </a:p>
        </p:txBody>
      </p:sp>
    </p:spTree>
    <p:extLst>
      <p:ext uri="{BB962C8B-B14F-4D97-AF65-F5344CB8AC3E}">
        <p14:creationId xmlns:p14="http://schemas.microsoft.com/office/powerpoint/2010/main" val="1956653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id-ID" dirty="0" smtClean="0"/>
              <a:t>Matriks Penilaian </a:t>
            </a:r>
            <a:r>
              <a:rPr lang="id-ID" dirty="0" smtClean="0"/>
              <a:t>Resiko</a:t>
            </a:r>
            <a:endParaRPr lang="en-US" dirty="0" smtClean="0"/>
          </a:p>
        </p:txBody>
      </p:sp>
      <p:sp>
        <p:nvSpPr>
          <p:cNvPr id="9219" name="Content Placeholder 2"/>
          <p:cNvSpPr>
            <a:spLocks noGrp="1"/>
          </p:cNvSpPr>
          <p:nvPr>
            <p:ph idx="1"/>
          </p:nvPr>
        </p:nvSpPr>
        <p:spPr/>
        <p:txBody>
          <a:bodyPr>
            <a:normAutofit fontScale="92500"/>
          </a:bodyPr>
          <a:lstStyle/>
          <a:p>
            <a:pPr algn="just"/>
            <a:r>
              <a:rPr lang="id-ID" sz="3000" dirty="0" smtClean="0"/>
              <a:t>Matriks penilaian </a:t>
            </a:r>
            <a:r>
              <a:rPr lang="id-ID" sz="3000" dirty="0" smtClean="0"/>
              <a:t>resiko </a:t>
            </a:r>
            <a:r>
              <a:rPr lang="id-ID" sz="3000" dirty="0" smtClean="0"/>
              <a:t>adalah metoda analisis dengan menghitung aspek </a:t>
            </a:r>
            <a:r>
              <a:rPr lang="id-ID" sz="3000" dirty="0" smtClean="0"/>
              <a:t>resiko </a:t>
            </a:r>
            <a:r>
              <a:rPr lang="id-ID" sz="3000" dirty="0" smtClean="0"/>
              <a:t>(dampak) dan tingkat keterjadian </a:t>
            </a:r>
            <a:r>
              <a:rPr lang="id-ID" sz="3000" dirty="0" smtClean="0"/>
              <a:t>resiko </a:t>
            </a:r>
            <a:r>
              <a:rPr lang="id-ID" sz="3000" dirty="0" smtClean="0"/>
              <a:t>tersebut, dengan nilai : L (</a:t>
            </a:r>
            <a:r>
              <a:rPr lang="id-ID" sz="3000" i="1" dirty="0" smtClean="0"/>
              <a:t>Low</a:t>
            </a:r>
            <a:r>
              <a:rPr lang="id-ID" sz="3000" dirty="0" smtClean="0"/>
              <a:t>) nilai -1, M (</a:t>
            </a:r>
            <a:r>
              <a:rPr lang="id-ID" sz="3000" i="1" dirty="0" smtClean="0"/>
              <a:t>Medium</a:t>
            </a:r>
            <a:r>
              <a:rPr lang="id-ID" sz="3000" dirty="0" smtClean="0"/>
              <a:t>) nilai -2, H (</a:t>
            </a:r>
            <a:r>
              <a:rPr lang="id-ID" sz="3000" i="1" dirty="0" smtClean="0"/>
              <a:t>High) </a:t>
            </a:r>
            <a:r>
              <a:rPr lang="id-ID" sz="3000" dirty="0" smtClean="0"/>
              <a:t>nilai -3.</a:t>
            </a:r>
            <a:endParaRPr lang="en-US" sz="3000" dirty="0" smtClean="0"/>
          </a:p>
          <a:p>
            <a:pPr algn="just"/>
            <a:r>
              <a:rPr lang="id-ID" sz="3000" dirty="0" smtClean="0"/>
              <a:t>Teknik perhitungan nilai </a:t>
            </a:r>
            <a:r>
              <a:rPr lang="id-ID" sz="3000" dirty="0" smtClean="0"/>
              <a:t>resiko </a:t>
            </a:r>
            <a:r>
              <a:rPr lang="id-ID" sz="3000" dirty="0" smtClean="0"/>
              <a:t>menggunakan rasio antara dampak dengan keterjadian :</a:t>
            </a:r>
            <a:endParaRPr lang="en-US" sz="3000" dirty="0" smtClean="0"/>
          </a:p>
          <a:p>
            <a:pPr lvl="1" algn="just"/>
            <a:r>
              <a:rPr lang="id-ID" sz="2600" dirty="0" smtClean="0"/>
              <a:t>Resiko </a:t>
            </a:r>
            <a:r>
              <a:rPr lang="id-ID" sz="2600" dirty="0" smtClean="0"/>
              <a:t>kecil (</a:t>
            </a:r>
            <a:r>
              <a:rPr lang="id-ID" sz="2600" i="1" dirty="0" smtClean="0"/>
              <a:t>Low</a:t>
            </a:r>
            <a:r>
              <a:rPr lang="id-ID" sz="2600" dirty="0" smtClean="0"/>
              <a:t>) nilainya berkisar antara -1 dan -2, </a:t>
            </a:r>
            <a:endParaRPr lang="en-US" sz="2600" dirty="0" smtClean="0"/>
          </a:p>
          <a:p>
            <a:pPr lvl="1" algn="just"/>
            <a:r>
              <a:rPr lang="id-ID" sz="2600" dirty="0" smtClean="0"/>
              <a:t>Resiko </a:t>
            </a:r>
            <a:r>
              <a:rPr lang="id-ID" sz="2600" dirty="0" smtClean="0"/>
              <a:t>sedang (</a:t>
            </a:r>
            <a:r>
              <a:rPr lang="id-ID" sz="2600" i="1" dirty="0" smtClean="0"/>
              <a:t>Medium</a:t>
            </a:r>
            <a:r>
              <a:rPr lang="id-ID" sz="2600" dirty="0" smtClean="0"/>
              <a:t>) nilainya antara -3 dan -4, </a:t>
            </a:r>
            <a:endParaRPr lang="en-US" sz="2600" dirty="0" smtClean="0"/>
          </a:p>
          <a:p>
            <a:pPr lvl="1" algn="just"/>
            <a:r>
              <a:rPr lang="id-ID" sz="2600" dirty="0" smtClean="0"/>
              <a:t>Resiko </a:t>
            </a:r>
            <a:r>
              <a:rPr lang="id-ID" sz="2600" dirty="0" smtClean="0"/>
              <a:t>tinggi (</a:t>
            </a:r>
            <a:r>
              <a:rPr lang="id-ID" sz="2600" i="1" dirty="0" smtClean="0"/>
              <a:t>High</a:t>
            </a:r>
            <a:r>
              <a:rPr lang="id-ID" sz="2600" dirty="0" smtClean="0"/>
              <a:t>) nilainya antara -6 dan -9</a:t>
            </a:r>
            <a:endParaRPr lang="en-US" sz="2600" dirty="0" smtClean="0"/>
          </a:p>
          <a:p>
            <a:pPr algn="just"/>
            <a:endParaRPr lang="en-US" sz="3000" dirty="0" smtClean="0"/>
          </a:p>
        </p:txBody>
      </p:sp>
    </p:spTree>
    <p:extLst>
      <p:ext uri="{BB962C8B-B14F-4D97-AF65-F5344CB8AC3E}">
        <p14:creationId xmlns:p14="http://schemas.microsoft.com/office/powerpoint/2010/main" val="1301740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id-ID" smtClean="0"/>
              <a:t>Risiko kecil (</a:t>
            </a:r>
            <a:r>
              <a:rPr lang="id-ID" i="1" smtClean="0"/>
              <a:t>Low</a:t>
            </a:r>
            <a:r>
              <a:rPr lang="id-ID" smtClean="0"/>
              <a:t>)</a:t>
            </a:r>
            <a:endParaRPr lang="en-US" smtClean="0"/>
          </a:p>
        </p:txBody>
      </p:sp>
      <p:sp>
        <p:nvSpPr>
          <p:cNvPr id="10243" name="Content Placeholder 2"/>
          <p:cNvSpPr>
            <a:spLocks noGrp="1"/>
          </p:cNvSpPr>
          <p:nvPr>
            <p:ph idx="1"/>
          </p:nvPr>
        </p:nvSpPr>
        <p:spPr/>
        <p:txBody>
          <a:bodyPr>
            <a:normAutofit lnSpcReduction="10000"/>
          </a:bodyPr>
          <a:lstStyle/>
          <a:p>
            <a:pPr algn="just"/>
            <a:r>
              <a:rPr lang="id-ID" dirty="0" smtClean="0"/>
              <a:t>Jika dampak </a:t>
            </a:r>
            <a:r>
              <a:rPr lang="id-ID" i="1" dirty="0" smtClean="0"/>
              <a:t>Low</a:t>
            </a:r>
            <a:r>
              <a:rPr lang="id-ID" dirty="0" smtClean="0"/>
              <a:t> (-1) dan keterjadian </a:t>
            </a:r>
            <a:r>
              <a:rPr lang="id-ID" i="1" dirty="0" smtClean="0"/>
              <a:t>Low </a:t>
            </a:r>
            <a:r>
              <a:rPr lang="id-ID" dirty="0" smtClean="0"/>
              <a:t>(-1), maka nilai risiko adalah -1. Artinya nilai risiko dari dampak dan keterjadian adalah kecil.</a:t>
            </a:r>
            <a:endParaRPr lang="en-US" dirty="0" smtClean="0"/>
          </a:p>
          <a:p>
            <a:pPr algn="just"/>
            <a:r>
              <a:rPr lang="id-ID" dirty="0" smtClean="0"/>
              <a:t>Jika dampak </a:t>
            </a:r>
            <a:r>
              <a:rPr lang="id-ID" i="1" dirty="0" smtClean="0"/>
              <a:t>Low</a:t>
            </a:r>
            <a:r>
              <a:rPr lang="id-ID" dirty="0" smtClean="0"/>
              <a:t> (-1) dan keterjadian </a:t>
            </a:r>
            <a:r>
              <a:rPr lang="id-ID" i="1" dirty="0" smtClean="0"/>
              <a:t>Medium </a:t>
            </a:r>
            <a:r>
              <a:rPr lang="id-ID" dirty="0" smtClean="0"/>
              <a:t>(-2), maka nilai risiko adalah -2. Artinya nilai risiko dari dampak dan keterjadian adalah kecil.</a:t>
            </a:r>
            <a:endParaRPr lang="en-US" dirty="0" smtClean="0"/>
          </a:p>
          <a:p>
            <a:pPr algn="just"/>
            <a:r>
              <a:rPr lang="id-ID" dirty="0" smtClean="0"/>
              <a:t>Jika dampak </a:t>
            </a:r>
            <a:r>
              <a:rPr lang="id-ID" i="1" dirty="0" smtClean="0"/>
              <a:t>Medium</a:t>
            </a:r>
            <a:r>
              <a:rPr lang="id-ID" dirty="0" smtClean="0"/>
              <a:t> (-2) dan keterjadian </a:t>
            </a:r>
            <a:r>
              <a:rPr lang="id-ID" i="1" dirty="0" smtClean="0"/>
              <a:t>Low </a:t>
            </a:r>
            <a:r>
              <a:rPr lang="id-ID" dirty="0" smtClean="0"/>
              <a:t>(-1), maka nilai risiko adalah -2. Artinya nilai </a:t>
            </a:r>
            <a:r>
              <a:rPr lang="id-ID" dirty="0" smtClean="0"/>
              <a:t>resiko </a:t>
            </a:r>
            <a:r>
              <a:rPr lang="id-ID" dirty="0" smtClean="0"/>
              <a:t>dari dampak dan keterjadian adalah kecil.</a:t>
            </a:r>
            <a:endParaRPr lang="en-US" dirty="0" smtClean="0"/>
          </a:p>
          <a:p>
            <a:pPr algn="just"/>
            <a:endParaRPr lang="en-US" dirty="0" smtClean="0"/>
          </a:p>
        </p:txBody>
      </p:sp>
    </p:spTree>
    <p:extLst>
      <p:ext uri="{BB962C8B-B14F-4D97-AF65-F5344CB8AC3E}">
        <p14:creationId xmlns:p14="http://schemas.microsoft.com/office/powerpoint/2010/main" val="3679459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id-ID" smtClean="0"/>
              <a:t>Risiko sedang (</a:t>
            </a:r>
            <a:r>
              <a:rPr lang="id-ID" i="1" smtClean="0"/>
              <a:t>Medium</a:t>
            </a:r>
            <a:r>
              <a:rPr lang="id-ID" smtClean="0"/>
              <a:t>)</a:t>
            </a:r>
            <a:endParaRPr lang="en-US" smtClean="0"/>
          </a:p>
        </p:txBody>
      </p:sp>
      <p:sp>
        <p:nvSpPr>
          <p:cNvPr id="11267" name="Content Placeholder 2"/>
          <p:cNvSpPr>
            <a:spLocks noGrp="1"/>
          </p:cNvSpPr>
          <p:nvPr>
            <p:ph idx="1"/>
          </p:nvPr>
        </p:nvSpPr>
        <p:spPr/>
        <p:txBody>
          <a:bodyPr>
            <a:normAutofit/>
          </a:bodyPr>
          <a:lstStyle/>
          <a:p>
            <a:pPr algn="just"/>
            <a:r>
              <a:rPr lang="id-ID" dirty="0" smtClean="0"/>
              <a:t>Jika dampak </a:t>
            </a:r>
            <a:r>
              <a:rPr lang="id-ID" i="1" dirty="0" smtClean="0"/>
              <a:t>Low</a:t>
            </a:r>
            <a:r>
              <a:rPr lang="id-ID" dirty="0" smtClean="0"/>
              <a:t> (-1) dan keterjadian </a:t>
            </a:r>
            <a:r>
              <a:rPr lang="id-ID" i="1" dirty="0" smtClean="0"/>
              <a:t>High </a:t>
            </a:r>
            <a:r>
              <a:rPr lang="id-ID" dirty="0" smtClean="0"/>
              <a:t>(-3), maka nilai </a:t>
            </a:r>
            <a:r>
              <a:rPr lang="id-ID" dirty="0" smtClean="0"/>
              <a:t>resiko </a:t>
            </a:r>
            <a:r>
              <a:rPr lang="id-ID" dirty="0" smtClean="0"/>
              <a:t>adalah -3. Artinya nilai </a:t>
            </a:r>
            <a:r>
              <a:rPr lang="id-ID" dirty="0" smtClean="0"/>
              <a:t>resiko </a:t>
            </a:r>
            <a:r>
              <a:rPr lang="id-ID" dirty="0" smtClean="0"/>
              <a:t>dari dampak dan keterjadian adalah sedang.</a:t>
            </a:r>
            <a:endParaRPr lang="en-US" dirty="0" smtClean="0"/>
          </a:p>
          <a:p>
            <a:pPr algn="just"/>
            <a:r>
              <a:rPr lang="id-ID" dirty="0" smtClean="0"/>
              <a:t>Jika dampak </a:t>
            </a:r>
            <a:r>
              <a:rPr lang="id-ID" i="1" dirty="0" smtClean="0"/>
              <a:t>Low</a:t>
            </a:r>
            <a:r>
              <a:rPr lang="id-ID" dirty="0" smtClean="0"/>
              <a:t> (-2) dan keterjadian </a:t>
            </a:r>
            <a:r>
              <a:rPr lang="id-ID" i="1" dirty="0" smtClean="0"/>
              <a:t>Medium </a:t>
            </a:r>
            <a:r>
              <a:rPr lang="id-ID" dirty="0" smtClean="0"/>
              <a:t>(-2), maka nilai </a:t>
            </a:r>
            <a:r>
              <a:rPr lang="id-ID" dirty="0" smtClean="0"/>
              <a:t>resiko </a:t>
            </a:r>
            <a:r>
              <a:rPr lang="id-ID" dirty="0" smtClean="0"/>
              <a:t>adalah -4. Artinya nilai risiko dari dampak dan keterjadian adalah sedang.</a:t>
            </a:r>
            <a:endParaRPr lang="en-US" dirty="0" smtClean="0"/>
          </a:p>
          <a:p>
            <a:pPr algn="just"/>
            <a:r>
              <a:rPr lang="id-ID" dirty="0" smtClean="0"/>
              <a:t>Jika dampak </a:t>
            </a:r>
            <a:r>
              <a:rPr lang="id-ID" i="1" dirty="0" smtClean="0"/>
              <a:t>High</a:t>
            </a:r>
            <a:r>
              <a:rPr lang="id-ID" dirty="0" smtClean="0"/>
              <a:t> (-3) dan keterjadian </a:t>
            </a:r>
            <a:r>
              <a:rPr lang="id-ID" i="1" dirty="0" smtClean="0"/>
              <a:t>Low </a:t>
            </a:r>
            <a:r>
              <a:rPr lang="id-ID" dirty="0" smtClean="0"/>
              <a:t>(-1), maka nilai </a:t>
            </a:r>
            <a:r>
              <a:rPr lang="id-ID" dirty="0" smtClean="0"/>
              <a:t>resiko </a:t>
            </a:r>
            <a:r>
              <a:rPr lang="id-ID" dirty="0" smtClean="0"/>
              <a:t>adalah -3. Artinya nilai </a:t>
            </a:r>
            <a:r>
              <a:rPr lang="id-ID" dirty="0" smtClean="0"/>
              <a:t>resiko </a:t>
            </a:r>
            <a:r>
              <a:rPr lang="id-ID" dirty="0" smtClean="0"/>
              <a:t>dari dampak dan keterjadian adalah sedang.</a:t>
            </a:r>
            <a:endParaRPr lang="en-US" dirty="0" smtClean="0"/>
          </a:p>
          <a:p>
            <a:pPr algn="just"/>
            <a:endParaRPr lang="en-US" dirty="0" smtClean="0"/>
          </a:p>
        </p:txBody>
      </p:sp>
    </p:spTree>
    <p:extLst>
      <p:ext uri="{BB962C8B-B14F-4D97-AF65-F5344CB8AC3E}">
        <p14:creationId xmlns:p14="http://schemas.microsoft.com/office/powerpoint/2010/main" val="170488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id-ID" smtClean="0"/>
              <a:t>Risiko tinggi (</a:t>
            </a:r>
            <a:r>
              <a:rPr lang="id-ID" i="1" smtClean="0"/>
              <a:t>High</a:t>
            </a:r>
            <a:r>
              <a:rPr lang="id-ID" smtClean="0"/>
              <a:t>)</a:t>
            </a:r>
            <a:endParaRPr lang="en-US" smtClean="0"/>
          </a:p>
        </p:txBody>
      </p:sp>
      <p:sp>
        <p:nvSpPr>
          <p:cNvPr id="12291" name="Content Placeholder 2"/>
          <p:cNvSpPr>
            <a:spLocks noGrp="1"/>
          </p:cNvSpPr>
          <p:nvPr>
            <p:ph idx="1"/>
          </p:nvPr>
        </p:nvSpPr>
        <p:spPr/>
        <p:txBody>
          <a:bodyPr>
            <a:normAutofit fontScale="92500"/>
          </a:bodyPr>
          <a:lstStyle/>
          <a:p>
            <a:pPr algn="just"/>
            <a:r>
              <a:rPr lang="id-ID" dirty="0" smtClean="0"/>
              <a:t>Jika dampak </a:t>
            </a:r>
            <a:r>
              <a:rPr lang="id-ID" i="1" dirty="0" smtClean="0"/>
              <a:t>Medium</a:t>
            </a:r>
            <a:r>
              <a:rPr lang="id-ID" dirty="0" smtClean="0"/>
              <a:t> (-2) dan keterjadian </a:t>
            </a:r>
            <a:r>
              <a:rPr lang="id-ID" i="1" dirty="0" smtClean="0"/>
              <a:t>High </a:t>
            </a:r>
            <a:r>
              <a:rPr lang="id-ID" dirty="0" smtClean="0"/>
              <a:t>(-3), maka nilai </a:t>
            </a:r>
            <a:r>
              <a:rPr lang="id-ID" dirty="0" smtClean="0"/>
              <a:t>resiko </a:t>
            </a:r>
            <a:r>
              <a:rPr lang="id-ID" dirty="0" smtClean="0"/>
              <a:t>adalah -6. Artinya nilai </a:t>
            </a:r>
            <a:r>
              <a:rPr lang="id-ID" dirty="0" smtClean="0"/>
              <a:t>resiko </a:t>
            </a:r>
            <a:r>
              <a:rPr lang="id-ID" dirty="0" smtClean="0"/>
              <a:t>dari dampak dan keterjadian adalah tinggi.</a:t>
            </a:r>
            <a:endParaRPr lang="en-US" dirty="0" smtClean="0"/>
          </a:p>
          <a:p>
            <a:pPr algn="just"/>
            <a:r>
              <a:rPr lang="id-ID" dirty="0" smtClean="0"/>
              <a:t>Jika dampak </a:t>
            </a:r>
            <a:r>
              <a:rPr lang="id-ID" i="1" dirty="0" smtClean="0"/>
              <a:t>High</a:t>
            </a:r>
            <a:r>
              <a:rPr lang="id-ID" dirty="0" smtClean="0"/>
              <a:t> (-3) dan keterjadian </a:t>
            </a:r>
            <a:r>
              <a:rPr lang="id-ID" i="1" dirty="0" smtClean="0"/>
              <a:t>Medium </a:t>
            </a:r>
            <a:r>
              <a:rPr lang="id-ID" dirty="0" smtClean="0"/>
              <a:t>(-2), maka nilai </a:t>
            </a:r>
            <a:r>
              <a:rPr lang="id-ID" dirty="0" smtClean="0"/>
              <a:t>resiko </a:t>
            </a:r>
            <a:r>
              <a:rPr lang="id-ID" dirty="0" smtClean="0"/>
              <a:t>adalah -6. Artinya nilai risiko dari dampak dan keterjadian adalah tinggi.</a:t>
            </a:r>
            <a:endParaRPr lang="en-US" dirty="0" smtClean="0"/>
          </a:p>
          <a:p>
            <a:pPr algn="just"/>
            <a:r>
              <a:rPr lang="id-ID" dirty="0" smtClean="0"/>
              <a:t>Jika dampak </a:t>
            </a:r>
            <a:r>
              <a:rPr lang="id-ID" i="1" dirty="0" smtClean="0"/>
              <a:t>High</a:t>
            </a:r>
            <a:r>
              <a:rPr lang="id-ID" dirty="0" smtClean="0"/>
              <a:t> (-3) dan keterjadian </a:t>
            </a:r>
            <a:r>
              <a:rPr lang="id-ID" i="1" dirty="0" smtClean="0"/>
              <a:t>High </a:t>
            </a:r>
            <a:r>
              <a:rPr lang="id-ID" dirty="0" smtClean="0"/>
              <a:t>(-3), maka nilai </a:t>
            </a:r>
            <a:r>
              <a:rPr lang="id-ID" dirty="0" smtClean="0"/>
              <a:t>resiko </a:t>
            </a:r>
            <a:r>
              <a:rPr lang="id-ID" dirty="0" smtClean="0"/>
              <a:t>adalah -9. Artinya nilai risiko dari dampak dan keterjadian adalah tinggi.</a:t>
            </a:r>
            <a:endParaRPr lang="en-US" dirty="0" smtClean="0"/>
          </a:p>
          <a:p>
            <a:pPr algn="just"/>
            <a:endParaRPr lang="en-US" dirty="0" smtClean="0"/>
          </a:p>
        </p:txBody>
      </p:sp>
    </p:spTree>
    <p:extLst>
      <p:ext uri="{BB962C8B-B14F-4D97-AF65-F5344CB8AC3E}">
        <p14:creationId xmlns:p14="http://schemas.microsoft.com/office/powerpoint/2010/main" val="689833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fontScale="90000"/>
          </a:bodyPr>
          <a:lstStyle/>
          <a:p>
            <a:r>
              <a:rPr lang="id-ID" smtClean="0"/>
              <a:t>Matriks Penilaian Pengendalian</a:t>
            </a:r>
            <a:endParaRPr lang="en-US" smtClean="0"/>
          </a:p>
        </p:txBody>
      </p:sp>
      <p:sp>
        <p:nvSpPr>
          <p:cNvPr id="13315" name="Content Placeholder 2"/>
          <p:cNvSpPr>
            <a:spLocks noGrp="1"/>
          </p:cNvSpPr>
          <p:nvPr>
            <p:ph idx="1"/>
          </p:nvPr>
        </p:nvSpPr>
        <p:spPr/>
        <p:txBody>
          <a:bodyPr>
            <a:normAutofit lnSpcReduction="10000"/>
          </a:bodyPr>
          <a:lstStyle/>
          <a:p>
            <a:pPr algn="just"/>
            <a:r>
              <a:rPr lang="id-ID" sz="2400" smtClean="0"/>
              <a:t>Matrik penilaian pengendalian adalah metoda analisis desain (rancangan) dan tingkat efektifitas pengendalian internal. Besarnya tingkatan efektifitas dan desain (rancangan) dinyatakan dengan : L (</a:t>
            </a:r>
            <a:r>
              <a:rPr lang="id-ID" sz="2400" i="1" smtClean="0"/>
              <a:t>Low</a:t>
            </a:r>
            <a:r>
              <a:rPr lang="id-ID" sz="2400" smtClean="0"/>
              <a:t>) nilai 1, M (</a:t>
            </a:r>
            <a:r>
              <a:rPr lang="id-ID" sz="2400" i="1" smtClean="0"/>
              <a:t>Medium</a:t>
            </a:r>
            <a:r>
              <a:rPr lang="id-ID" sz="2400" smtClean="0"/>
              <a:t>) nilai 2, H (</a:t>
            </a:r>
            <a:r>
              <a:rPr lang="id-ID" sz="2400" i="1" smtClean="0"/>
              <a:t>High) </a:t>
            </a:r>
            <a:r>
              <a:rPr lang="id-ID" sz="2400" smtClean="0"/>
              <a:t>nilai 3.</a:t>
            </a:r>
            <a:endParaRPr lang="en-US" sz="2400" smtClean="0"/>
          </a:p>
          <a:p>
            <a:pPr algn="just"/>
            <a:r>
              <a:rPr lang="id-ID" sz="2400" smtClean="0"/>
              <a:t>Teknik perhitungan dalam matriks penilaian pengendalian menggunakan fungsi perkalian anatara efektifitas dengan desain (rancangan). Kriteria penilaian dalam matriks pengendalian terdiri dari :</a:t>
            </a:r>
            <a:endParaRPr lang="en-US" sz="2400" smtClean="0"/>
          </a:p>
          <a:p>
            <a:pPr lvl="1" algn="just"/>
            <a:r>
              <a:rPr lang="id-ID" sz="2400" smtClean="0"/>
              <a:t>Pengendalian kecil (</a:t>
            </a:r>
            <a:r>
              <a:rPr lang="id-ID" sz="2400" i="1" smtClean="0"/>
              <a:t>Low</a:t>
            </a:r>
            <a:r>
              <a:rPr lang="id-ID" sz="2400" smtClean="0"/>
              <a:t>) nilainya berkisar antara -1 </a:t>
            </a:r>
            <a:endParaRPr lang="en-US" sz="2400" smtClean="0"/>
          </a:p>
          <a:p>
            <a:pPr lvl="1" algn="just"/>
            <a:r>
              <a:rPr lang="id-ID" sz="2400" smtClean="0"/>
              <a:t>Pengendalian sedang (</a:t>
            </a:r>
            <a:r>
              <a:rPr lang="id-ID" sz="2400" i="1" smtClean="0"/>
              <a:t>Medium</a:t>
            </a:r>
            <a:r>
              <a:rPr lang="id-ID" sz="2400" smtClean="0"/>
              <a:t>) nilainya antara 3 dan 4, </a:t>
            </a:r>
            <a:endParaRPr lang="en-US" sz="2400" smtClean="0"/>
          </a:p>
          <a:p>
            <a:pPr lvl="1" algn="just"/>
            <a:r>
              <a:rPr lang="id-ID" sz="2400" smtClean="0"/>
              <a:t>Pengendalian tinggi (</a:t>
            </a:r>
            <a:r>
              <a:rPr lang="id-ID" sz="2400" i="1" smtClean="0"/>
              <a:t>High</a:t>
            </a:r>
            <a:r>
              <a:rPr lang="id-ID" sz="2400" smtClean="0"/>
              <a:t>) nilainya antara 6 dan 9, </a:t>
            </a:r>
            <a:endParaRPr lang="en-US" sz="2400" smtClean="0"/>
          </a:p>
          <a:p>
            <a:pPr algn="just"/>
            <a:endParaRPr lang="en-US" sz="2400" smtClean="0"/>
          </a:p>
        </p:txBody>
      </p:sp>
    </p:spTree>
    <p:extLst>
      <p:ext uri="{BB962C8B-B14F-4D97-AF65-F5344CB8AC3E}">
        <p14:creationId xmlns:p14="http://schemas.microsoft.com/office/powerpoint/2010/main" val="4051656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539552" y="0"/>
            <a:ext cx="8229600" cy="1143000"/>
          </a:xfrm>
        </p:spPr>
        <p:txBody>
          <a:bodyPr/>
          <a:lstStyle/>
          <a:p>
            <a:r>
              <a:rPr lang="id-ID" dirty="0" smtClean="0"/>
              <a:t>Penilaian Risiko</a:t>
            </a:r>
            <a:endParaRPr lang="en-US" dirty="0" smtClean="0"/>
          </a:p>
        </p:txBody>
      </p:sp>
      <p:sp>
        <p:nvSpPr>
          <p:cNvPr id="17411" name="Content Placeholder 2"/>
          <p:cNvSpPr>
            <a:spLocks noGrp="1"/>
          </p:cNvSpPr>
          <p:nvPr>
            <p:ph idx="1"/>
          </p:nvPr>
        </p:nvSpPr>
        <p:spPr>
          <a:xfrm>
            <a:off x="251520" y="908720"/>
            <a:ext cx="8435280" cy="5400640"/>
          </a:xfrm>
        </p:spPr>
        <p:txBody>
          <a:bodyPr>
            <a:normAutofit/>
          </a:bodyPr>
          <a:lstStyle/>
          <a:p>
            <a:pPr algn="just"/>
            <a:r>
              <a:rPr lang="id-ID" sz="2400" dirty="0" smtClean="0"/>
              <a:t>Penetapan tingkat efektifitas antara </a:t>
            </a:r>
            <a:r>
              <a:rPr lang="id-ID" sz="2400" dirty="0" smtClean="0"/>
              <a:t>resiko </a:t>
            </a:r>
            <a:r>
              <a:rPr lang="id-ID" sz="2400" dirty="0" smtClean="0"/>
              <a:t>dan pengendalian adalah sebagai berikut :</a:t>
            </a:r>
            <a:endParaRPr lang="en-US" sz="2400" dirty="0" smtClean="0"/>
          </a:p>
          <a:p>
            <a:pPr lvl="1" algn="just"/>
            <a:r>
              <a:rPr lang="id-ID" sz="2000" dirty="0" smtClean="0"/>
              <a:t>Jika jumlah penilaian </a:t>
            </a:r>
            <a:r>
              <a:rPr lang="id-ID" sz="2000" dirty="0" smtClean="0"/>
              <a:t>resiko </a:t>
            </a:r>
            <a:r>
              <a:rPr lang="id-ID" sz="2000" dirty="0" smtClean="0"/>
              <a:t>dan pengendalian 0, maka tingkat pengendalian dan risiko adalah standar, artinya setiap risiko yang terjadi dapat ditanggulangi oleh pengendalian yang ada.</a:t>
            </a:r>
            <a:endParaRPr lang="en-US" sz="2000" dirty="0" smtClean="0"/>
          </a:p>
          <a:p>
            <a:pPr lvl="1" algn="just"/>
            <a:r>
              <a:rPr lang="id-ID" sz="2000" dirty="0" smtClean="0"/>
              <a:t>Jika jumlah penilaian risiko dan pengendalian positif, maka pengendalian baik. Tetapi jika nilai pengendalian terlalu tinggi dibanding risiko, maka kemungkinan akan terjadi kelebihan pengendalian (</a:t>
            </a:r>
            <a:r>
              <a:rPr lang="id-ID" sz="2000" i="1" dirty="0" smtClean="0"/>
              <a:t>over control</a:t>
            </a:r>
            <a:r>
              <a:rPr lang="id-ID" sz="2000" dirty="0" smtClean="0"/>
              <a:t>) yang menyebabkan terjadinya pemborosan dalam operasional.</a:t>
            </a:r>
            <a:endParaRPr lang="en-US" sz="2000" dirty="0" smtClean="0"/>
          </a:p>
          <a:p>
            <a:pPr lvl="1" algn="just"/>
            <a:r>
              <a:rPr lang="id-ID" sz="2000" dirty="0" smtClean="0"/>
              <a:t>Jika jumlah penilaian risiko dan pengendalian negatif, maka pengendalian adalah buruk. Sehingga perlu dilakukan peningkatan terhadap pengendalian karena risiko yang dihadapi besar.</a:t>
            </a:r>
            <a:endParaRPr lang="en-US" sz="2000" dirty="0" smtClean="0"/>
          </a:p>
          <a:p>
            <a:pPr algn="just"/>
            <a:endParaRPr lang="en-US" sz="2400" dirty="0" smtClean="0"/>
          </a:p>
        </p:txBody>
      </p:sp>
    </p:spTree>
    <p:extLst>
      <p:ext uri="{BB962C8B-B14F-4D97-AF65-F5344CB8AC3E}">
        <p14:creationId xmlns:p14="http://schemas.microsoft.com/office/powerpoint/2010/main" val="4087993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Upaya Penanggulangan </a:t>
            </a:r>
            <a:r>
              <a:rPr lang="id-ID" dirty="0" smtClean="0"/>
              <a:t>Risiko</a:t>
            </a:r>
            <a:endParaRPr lang="en-US" dirty="0"/>
          </a:p>
        </p:txBody>
      </p:sp>
      <p:sp>
        <p:nvSpPr>
          <p:cNvPr id="19459" name="Content Placeholder 2"/>
          <p:cNvSpPr>
            <a:spLocks noGrp="1"/>
          </p:cNvSpPr>
          <p:nvPr>
            <p:ph idx="1"/>
          </p:nvPr>
        </p:nvSpPr>
        <p:spPr>
          <a:xfrm>
            <a:off x="395536" y="1340768"/>
            <a:ext cx="8291264" cy="5517232"/>
          </a:xfrm>
        </p:spPr>
        <p:txBody>
          <a:bodyPr>
            <a:normAutofit fontScale="92500" lnSpcReduction="10000"/>
          </a:bodyPr>
          <a:lstStyle/>
          <a:p>
            <a:pPr algn="just"/>
            <a:r>
              <a:rPr lang="id-ID" sz="2000" dirty="0" smtClean="0"/>
              <a:t>Menurut Djojosoedarso (2005, hal. 4) upaya-upaya untuk menanggulangi risiko harus selalu dilakukan, sehingga kerugian dapat dihindari atau diminimumkan. Sesuai dengan sifat dan objek yang terkena risiko, ada beberapa cara yang dapat dilakukan (perusahaan) untuk meminimumkan risiko kerugian, antara lain:</a:t>
            </a:r>
            <a:endParaRPr lang="en-US" sz="2000" dirty="0" smtClean="0"/>
          </a:p>
          <a:p>
            <a:pPr lvl="1" algn="just"/>
            <a:r>
              <a:rPr lang="id-ID" sz="2000" b="1" dirty="0" smtClean="0"/>
              <a:t>Melakukan pencegahan dan pengurangan terhadap kemungkinan terjadinya peristiwa yang menimbulkan kerugian</a:t>
            </a:r>
            <a:r>
              <a:rPr lang="id-ID" sz="2000" dirty="0" smtClean="0"/>
              <a:t>, misalnya membangun gedung dengan bahan-bahan yang antiterbakar untuk mencegah bahaya kebakaran,memagari mesin-masin untuk menghindari kecelakaan kerja, melakukan pemeliharaan dan penyimpanan yang baik terhadap bahan dan hasil produksi untuk menghindari risiko kecurian dan kerusakan, mengadakan pendekatan kemanusiaan untuk mencegah terjadinya pemogokan, sabotase dan pengacauan.</a:t>
            </a:r>
            <a:endParaRPr lang="en-US" sz="2000" dirty="0" smtClean="0"/>
          </a:p>
          <a:p>
            <a:pPr lvl="1" algn="just"/>
            <a:r>
              <a:rPr lang="id-ID" sz="2000" b="1" dirty="0" smtClean="0"/>
              <a:t>Melakukan retensi</a:t>
            </a:r>
            <a:r>
              <a:rPr lang="id-ID" sz="2000" dirty="0" smtClean="0"/>
              <a:t>, artinya mentolerir membiarkan terjadinya kerugian, dan untuk mencegah terganggunya operasi perusahaan akibat kerugian tersebut disediakan sejumlah dana untuk menaggulanginya (contoh: pos biaya lain-lain atau tak terduga dalam anggaran perusahaan).</a:t>
            </a:r>
            <a:endParaRPr lang="en-US" sz="2000" dirty="0" smtClean="0"/>
          </a:p>
        </p:txBody>
      </p:sp>
    </p:spTree>
    <p:extLst>
      <p:ext uri="{BB962C8B-B14F-4D97-AF65-F5344CB8AC3E}">
        <p14:creationId xmlns:p14="http://schemas.microsoft.com/office/powerpoint/2010/main" val="420377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Upaya Penanggulangan Risiko</a:t>
            </a:r>
            <a:r>
              <a:rPr lang="en-US" dirty="0" smtClean="0"/>
              <a:t> </a:t>
            </a:r>
            <a:endParaRPr lang="en-US" dirty="0"/>
          </a:p>
        </p:txBody>
      </p:sp>
      <p:sp>
        <p:nvSpPr>
          <p:cNvPr id="20483" name="Content Placeholder 2"/>
          <p:cNvSpPr>
            <a:spLocks noGrp="1"/>
          </p:cNvSpPr>
          <p:nvPr>
            <p:ph idx="1"/>
          </p:nvPr>
        </p:nvSpPr>
        <p:spPr/>
        <p:txBody>
          <a:bodyPr>
            <a:normAutofit/>
          </a:bodyPr>
          <a:lstStyle/>
          <a:p>
            <a:pPr algn="just"/>
            <a:r>
              <a:rPr lang="id-ID" sz="2400" b="1" dirty="0" smtClean="0"/>
              <a:t>Mengalihkan/memindahkan </a:t>
            </a:r>
            <a:r>
              <a:rPr lang="id-ID" sz="2400" b="1" dirty="0" smtClean="0"/>
              <a:t>risiko kepada pihak lain</a:t>
            </a:r>
            <a:r>
              <a:rPr lang="id-ID" sz="2400" dirty="0" smtClean="0"/>
              <a:t>, yaitu dengan cara mengadakan kontrak pertanggungan (asuransi) dengan perusahaan asuransi terhadap risiko tertentu, dengan membayar sejumlah premi asuransi yang telah ditetapkan, sehingga perusahaan asuransi akan mengganti kerugian bila betul-betul terjadi kerugian yang sesuai dengan perjanjian.</a:t>
            </a:r>
            <a:endParaRPr lang="en-US" sz="2400" dirty="0" smtClean="0"/>
          </a:p>
          <a:p>
            <a:pPr marL="137160" indent="0" algn="just">
              <a:buNone/>
            </a:pPr>
            <a:r>
              <a:rPr lang="id-ID" sz="2400" dirty="0" smtClean="0"/>
              <a:t>Tugas dari seorang manajer risiko adalah berkaitan erat dengan upaya memilih dan menentukan cara-cara/metode yang paling efisien dalam penanggulangan risiko yang dihadapi perusahaan.</a:t>
            </a:r>
            <a:endParaRPr lang="en-US" sz="2400" dirty="0" smtClean="0"/>
          </a:p>
          <a:p>
            <a:endParaRPr lang="en-US" sz="1800" dirty="0" smtClean="0"/>
          </a:p>
        </p:txBody>
      </p:sp>
    </p:spTree>
    <p:extLst>
      <p:ext uri="{BB962C8B-B14F-4D97-AF65-F5344CB8AC3E}">
        <p14:creationId xmlns:p14="http://schemas.microsoft.com/office/powerpoint/2010/main" val="976809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fi-FI" smtClean="0"/>
              <a:t>Macam-Macam Risiko</a:t>
            </a:r>
            <a:endParaRPr lang="en-US" smtClean="0"/>
          </a:p>
        </p:txBody>
      </p:sp>
      <p:sp>
        <p:nvSpPr>
          <p:cNvPr id="21507" name="Content Placeholder 2"/>
          <p:cNvSpPr>
            <a:spLocks noGrp="1"/>
          </p:cNvSpPr>
          <p:nvPr>
            <p:ph idx="1"/>
          </p:nvPr>
        </p:nvSpPr>
        <p:spPr/>
        <p:txBody>
          <a:bodyPr/>
          <a:lstStyle/>
          <a:p>
            <a:r>
              <a:rPr lang="id-ID" dirty="0" smtClean="0"/>
              <a:t>Re</a:t>
            </a:r>
            <a:r>
              <a:rPr lang="fi-FI" dirty="0" smtClean="0"/>
              <a:t>siko </a:t>
            </a:r>
            <a:r>
              <a:rPr lang="fi-FI" dirty="0" smtClean="0"/>
              <a:t>dibedakan dengan berbagai macam cara, antara lain:</a:t>
            </a:r>
            <a:endParaRPr lang="en-US" dirty="0" smtClean="0"/>
          </a:p>
          <a:p>
            <a:pPr lvl="1"/>
            <a:r>
              <a:rPr lang="fi-FI" dirty="0" smtClean="0"/>
              <a:t>Menurut sifatnya </a:t>
            </a:r>
            <a:r>
              <a:rPr lang="fi-FI" dirty="0" smtClean="0"/>
              <a:t>r</a:t>
            </a:r>
            <a:r>
              <a:rPr lang="id-ID" dirty="0" smtClean="0"/>
              <a:t>e</a:t>
            </a:r>
            <a:r>
              <a:rPr lang="fi-FI" dirty="0" smtClean="0"/>
              <a:t>siko </a:t>
            </a:r>
            <a:endParaRPr lang="en-US" dirty="0" smtClean="0"/>
          </a:p>
          <a:p>
            <a:pPr lvl="1"/>
            <a:r>
              <a:rPr lang="fi-FI" dirty="0" smtClean="0"/>
              <a:t>Dapat tidaknya </a:t>
            </a:r>
            <a:r>
              <a:rPr lang="fi-FI" dirty="0" smtClean="0"/>
              <a:t>r</a:t>
            </a:r>
            <a:r>
              <a:rPr lang="id-ID" dirty="0" smtClean="0"/>
              <a:t>e</a:t>
            </a:r>
            <a:r>
              <a:rPr lang="fi-FI" dirty="0" smtClean="0"/>
              <a:t>siko </a:t>
            </a:r>
            <a:r>
              <a:rPr lang="fi-FI" dirty="0" smtClean="0"/>
              <a:t>tersebut dialihkan kepada pihak lain </a:t>
            </a:r>
            <a:endParaRPr lang="en-US" dirty="0" smtClean="0"/>
          </a:p>
          <a:p>
            <a:pPr lvl="1"/>
            <a:r>
              <a:rPr lang="fi-FI" dirty="0" smtClean="0"/>
              <a:t>Menurut sumber atau penyebab timbulnya</a:t>
            </a:r>
            <a:endParaRPr lang="en-US" dirty="0" smtClean="0"/>
          </a:p>
          <a:p>
            <a:endParaRPr lang="en-US" dirty="0" smtClean="0"/>
          </a:p>
        </p:txBody>
      </p:sp>
    </p:spTree>
    <p:extLst>
      <p:ext uri="{BB962C8B-B14F-4D97-AF65-F5344CB8AC3E}">
        <p14:creationId xmlns:p14="http://schemas.microsoft.com/office/powerpoint/2010/main" val="27893338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395536" y="260648"/>
            <a:ext cx="8229600" cy="1143000"/>
          </a:xfrm>
        </p:spPr>
        <p:txBody>
          <a:bodyPr/>
          <a:lstStyle/>
          <a:p>
            <a:r>
              <a:rPr lang="id-ID" dirty="0" smtClean="0"/>
              <a:t>1. </a:t>
            </a:r>
            <a:r>
              <a:rPr lang="fi-FI" dirty="0" smtClean="0"/>
              <a:t>Menurut </a:t>
            </a:r>
            <a:r>
              <a:rPr lang="id-ID" dirty="0"/>
              <a:t>S</a:t>
            </a:r>
            <a:r>
              <a:rPr lang="fi-FI" dirty="0" smtClean="0"/>
              <a:t>ifatnya </a:t>
            </a:r>
            <a:r>
              <a:rPr lang="id-ID" dirty="0" smtClean="0"/>
              <a:t>Re</a:t>
            </a:r>
            <a:r>
              <a:rPr lang="fi-FI" dirty="0" smtClean="0"/>
              <a:t>siko</a:t>
            </a:r>
            <a:endParaRPr lang="en-US" dirty="0" smtClean="0"/>
          </a:p>
        </p:txBody>
      </p:sp>
      <p:sp>
        <p:nvSpPr>
          <p:cNvPr id="22531" name="Content Placeholder 2"/>
          <p:cNvSpPr>
            <a:spLocks noGrp="1"/>
          </p:cNvSpPr>
          <p:nvPr>
            <p:ph idx="1"/>
          </p:nvPr>
        </p:nvSpPr>
        <p:spPr>
          <a:xfrm>
            <a:off x="0" y="1412776"/>
            <a:ext cx="8686800" cy="5256584"/>
          </a:xfrm>
        </p:spPr>
        <p:txBody>
          <a:bodyPr>
            <a:normAutofit lnSpcReduction="10000"/>
          </a:bodyPr>
          <a:lstStyle/>
          <a:p>
            <a:pPr algn="just"/>
            <a:r>
              <a:rPr lang="fi-FI" sz="1800" b="1" dirty="0" smtClean="0"/>
              <a:t>Risiko yang tidak disengaja (risiko murni) </a:t>
            </a:r>
            <a:r>
              <a:rPr lang="fi-FI" sz="1800" dirty="0" smtClean="0"/>
              <a:t>adalah risiko yang apabila terjadi tentu menimbulkan kerugian dan terjadinya tanpa disengaja, misalnya: risiko </a:t>
            </a:r>
            <a:r>
              <a:rPr lang="fi-FI" sz="1800" b="1" dirty="0" smtClean="0"/>
              <a:t>terjadinya kebakaran, bencana alam, pencurian, penggelapan, pengacauan, dan sebagainya.</a:t>
            </a:r>
            <a:endParaRPr lang="en-US" sz="1800" b="1" dirty="0" smtClean="0"/>
          </a:p>
          <a:p>
            <a:pPr algn="just"/>
            <a:r>
              <a:rPr lang="fi-FI" sz="1800" b="1" dirty="0" smtClean="0"/>
              <a:t>Risiko yang disengaja (risiko spekulatif) </a:t>
            </a:r>
            <a:r>
              <a:rPr lang="fi-FI" sz="1800" dirty="0" smtClean="0"/>
              <a:t>adalah risiko yang sengaja ditimbulkan oleh yang bersangkutan, agar terjadinya ketidakpastian memberikan keuntungan kepadanya, misalnya: risiko utang-piutang, perjudian, perdagangan berjangka (hedging), dan sebagainya.</a:t>
            </a:r>
            <a:endParaRPr lang="en-US" sz="1800" dirty="0" smtClean="0"/>
          </a:p>
          <a:p>
            <a:pPr algn="just"/>
            <a:r>
              <a:rPr lang="fi-FI" sz="1800" b="1" dirty="0" smtClean="0"/>
              <a:t>Risiko fundamental </a:t>
            </a:r>
            <a:r>
              <a:rPr lang="fi-FI" sz="1800" dirty="0" smtClean="0"/>
              <a:t>adalah risiko yang penyebabnya tidak dapat dilimpahkan kepada seseorang dan yang menderita tidak hanya satu atau beberapa orang saja, tetapi banyak orang, seperti: banjir, angin topan dan sebagainya.</a:t>
            </a:r>
            <a:endParaRPr lang="en-US" sz="1800" dirty="0" smtClean="0"/>
          </a:p>
          <a:p>
            <a:pPr algn="just"/>
            <a:r>
              <a:rPr lang="fi-FI" sz="1800" b="1" dirty="0" smtClean="0"/>
              <a:t>Risiko khusus </a:t>
            </a:r>
            <a:r>
              <a:rPr lang="fi-FI" sz="1800" dirty="0" smtClean="0"/>
              <a:t>adalah risiko yang bersumber pada peristiwa yang mandiri dan umumnya mudah diketahui penyebabnya, seperti: kapal kandas, pesawat jatuh, tabrakan mobil, dan sebagainya.</a:t>
            </a:r>
            <a:endParaRPr lang="en-US" sz="1800" dirty="0" smtClean="0"/>
          </a:p>
          <a:p>
            <a:pPr algn="just"/>
            <a:r>
              <a:rPr lang="fi-FI" sz="1800" b="1" dirty="0" smtClean="0"/>
              <a:t>Risiko dinamis </a:t>
            </a:r>
            <a:r>
              <a:rPr lang="fi-FI" sz="1800" dirty="0" smtClean="0"/>
              <a:t>adalah risiko yang timbul karena perkembangan dan kemajuan (dinamika) masyarakat dibidang ekonomi, ilmu dan teknologi, seperti: risiko keuangan, risiko penerbangan luar angkasa. </a:t>
            </a:r>
            <a:r>
              <a:rPr lang="fi-FI" sz="1800" b="1" dirty="0" smtClean="0"/>
              <a:t>Kebalikannya disebut risiko statis, seperti: risiko hari tua, risiko kematian dan sebagainya</a:t>
            </a:r>
            <a:r>
              <a:rPr lang="fi-FI" sz="1800" dirty="0" smtClean="0"/>
              <a:t>.</a:t>
            </a:r>
            <a:endParaRPr lang="en-US" sz="1800" dirty="0" smtClean="0"/>
          </a:p>
          <a:p>
            <a:pPr algn="just"/>
            <a:endParaRPr lang="en-US" sz="1800" dirty="0" smtClean="0"/>
          </a:p>
        </p:txBody>
      </p:sp>
    </p:spTree>
    <p:extLst>
      <p:ext uri="{BB962C8B-B14F-4D97-AF65-F5344CB8AC3E}">
        <p14:creationId xmlns:p14="http://schemas.microsoft.com/office/powerpoint/2010/main" val="2939166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2. </a:t>
            </a:r>
            <a:r>
              <a:rPr lang="fi-FI" dirty="0" smtClean="0"/>
              <a:t>Dapat </a:t>
            </a:r>
            <a:r>
              <a:rPr lang="fi-FI" dirty="0" smtClean="0"/>
              <a:t>tidaknya risiko tersebut dialihkan kepada pihak lain</a:t>
            </a:r>
            <a:endParaRPr lang="en-US" dirty="0"/>
          </a:p>
        </p:txBody>
      </p:sp>
      <p:sp>
        <p:nvSpPr>
          <p:cNvPr id="23555" name="Content Placeholder 2"/>
          <p:cNvSpPr>
            <a:spLocks noGrp="1"/>
          </p:cNvSpPr>
          <p:nvPr>
            <p:ph idx="1"/>
          </p:nvPr>
        </p:nvSpPr>
        <p:spPr/>
        <p:txBody>
          <a:bodyPr>
            <a:normAutofit/>
          </a:bodyPr>
          <a:lstStyle/>
          <a:p>
            <a:pPr algn="just"/>
            <a:r>
              <a:rPr lang="fi-FI" dirty="0" smtClean="0"/>
              <a:t>Risiko yang dapat dialihkan kepada pihak lain, dengan mempertanggungkan suatu objek yang akan terkena risiko kepada perusahaan asuransi, dengan membayar sejumlah premi asuransi, sehingga semua kerugian menjadi tanggungan pihak perusahaan asuransi.</a:t>
            </a:r>
            <a:endParaRPr lang="en-US" dirty="0" smtClean="0"/>
          </a:p>
          <a:p>
            <a:pPr algn="just"/>
            <a:r>
              <a:rPr lang="fi-FI" dirty="0" smtClean="0"/>
              <a:t>Risiko yang tidak dapat dialihkan kepada pihak lain (tidak dapat diasuransikan); umumnya meliputi semua jenis spekulatif.</a:t>
            </a:r>
            <a:endParaRPr lang="en-US" dirty="0" smtClean="0"/>
          </a:p>
          <a:p>
            <a:pPr algn="just"/>
            <a:endParaRPr lang="en-US" dirty="0" smtClean="0"/>
          </a:p>
        </p:txBody>
      </p:sp>
    </p:spTree>
    <p:extLst>
      <p:ext uri="{BB962C8B-B14F-4D97-AF65-F5344CB8AC3E}">
        <p14:creationId xmlns:p14="http://schemas.microsoft.com/office/powerpoint/2010/main" val="505257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id-ID" dirty="0" smtClean="0"/>
              <a:t>3. Berdasarkan Sumbernya</a:t>
            </a:r>
            <a:endParaRPr lang="id-ID" dirty="0" smtClean="0"/>
          </a:p>
        </p:txBody>
      </p:sp>
      <p:sp>
        <p:nvSpPr>
          <p:cNvPr id="24579" name="Content Placeholder 2"/>
          <p:cNvSpPr>
            <a:spLocks noGrp="1"/>
          </p:cNvSpPr>
          <p:nvPr>
            <p:ph idx="1"/>
          </p:nvPr>
        </p:nvSpPr>
        <p:spPr/>
        <p:txBody>
          <a:bodyPr>
            <a:normAutofit/>
          </a:bodyPr>
          <a:lstStyle/>
          <a:p>
            <a:pPr algn="just"/>
            <a:r>
              <a:rPr lang="fi-FI" dirty="0" smtClean="0"/>
              <a:t>Risiko intern, yaitu risiko yang berasal dari dalam perusahaan itu sendiri, seperti: kerusakan aktiva karena ulah karyawan sendiri, kecelakaan kerja, kesalahan  manajemen dan sebagainya.</a:t>
            </a:r>
            <a:endParaRPr lang="en-US" dirty="0" smtClean="0"/>
          </a:p>
          <a:p>
            <a:pPr algn="just"/>
            <a:r>
              <a:rPr lang="fi-FI" dirty="0" smtClean="0"/>
              <a:t>Risiko ekstern, yaitu risiko yang berasal luar perusahaan, seperti: risiko pencurian, penipuan, persaingan, fluktuasi harga, perubahan kebijakan pemerintah, dan sebagainya.</a:t>
            </a:r>
            <a:endParaRPr lang="en-US" dirty="0" smtClean="0"/>
          </a:p>
          <a:p>
            <a:pPr algn="just"/>
            <a:endParaRPr lang="en-US" dirty="0" smtClean="0"/>
          </a:p>
        </p:txBody>
      </p:sp>
    </p:spTree>
    <p:extLst>
      <p:ext uri="{BB962C8B-B14F-4D97-AF65-F5344CB8AC3E}">
        <p14:creationId xmlns:p14="http://schemas.microsoft.com/office/powerpoint/2010/main" val="1260598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id-ID" dirty="0" smtClean="0"/>
              <a:t>Kategori Risiko </a:t>
            </a:r>
            <a:r>
              <a:rPr lang="id-ID" dirty="0" smtClean="0"/>
              <a:t>Teknologi </a:t>
            </a:r>
            <a:r>
              <a:rPr lang="id-ID" dirty="0" smtClean="0"/>
              <a:t>Informasi</a:t>
            </a:r>
            <a:endParaRPr lang="en-US" dirty="0"/>
          </a:p>
        </p:txBody>
      </p:sp>
      <p:sp>
        <p:nvSpPr>
          <p:cNvPr id="25603" name="Content Placeholder 2"/>
          <p:cNvSpPr>
            <a:spLocks noGrp="1"/>
          </p:cNvSpPr>
          <p:nvPr>
            <p:ph idx="1"/>
          </p:nvPr>
        </p:nvSpPr>
        <p:spPr/>
        <p:txBody>
          <a:bodyPr>
            <a:normAutofit lnSpcReduction="10000"/>
          </a:bodyPr>
          <a:lstStyle/>
          <a:p>
            <a:pPr algn="just"/>
            <a:r>
              <a:rPr lang="en-US" smtClean="0"/>
              <a:t>Menurut Hughes (2006, p36), dalam penggunaan teknologi informasi berisiko terhadap kehilangan informasi dan pemulihannya yang tercakup dalam 6 kategori, yaitu:</a:t>
            </a:r>
          </a:p>
          <a:p>
            <a:pPr lvl="1" algn="just"/>
            <a:r>
              <a:rPr lang="en-US" smtClean="0"/>
              <a:t>Keamanan</a:t>
            </a:r>
          </a:p>
          <a:p>
            <a:pPr lvl="1" algn="just"/>
            <a:r>
              <a:rPr lang="en-US" smtClean="0"/>
              <a:t>Ketersediaan</a:t>
            </a:r>
          </a:p>
          <a:p>
            <a:pPr lvl="1" algn="just"/>
            <a:r>
              <a:rPr lang="en-US" smtClean="0"/>
              <a:t>Daya Pulih</a:t>
            </a:r>
          </a:p>
          <a:p>
            <a:pPr lvl="1" algn="just"/>
            <a:r>
              <a:rPr lang="en-US" smtClean="0"/>
              <a:t>Performa</a:t>
            </a:r>
          </a:p>
          <a:p>
            <a:pPr lvl="1" algn="just"/>
            <a:r>
              <a:rPr lang="en-US" smtClean="0"/>
              <a:t>Daya Skala</a:t>
            </a:r>
          </a:p>
          <a:p>
            <a:pPr lvl="1" algn="just"/>
            <a:r>
              <a:rPr lang="en-US" smtClean="0"/>
              <a:t>Ketaatan</a:t>
            </a:r>
          </a:p>
          <a:p>
            <a:pPr algn="just"/>
            <a:endParaRPr lang="en-US" smtClean="0"/>
          </a:p>
        </p:txBody>
      </p:sp>
    </p:spTree>
    <p:extLst>
      <p:ext uri="{BB962C8B-B14F-4D97-AF65-F5344CB8AC3E}">
        <p14:creationId xmlns:p14="http://schemas.microsoft.com/office/powerpoint/2010/main" val="227263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id-ID" sz="2800" smtClean="0"/>
              <a:t>Kategori Risiko Tesknologi Informasi</a:t>
            </a:r>
            <a:r>
              <a:rPr lang="en-US" sz="2800" smtClean="0"/>
              <a:t> (1)</a:t>
            </a:r>
          </a:p>
        </p:txBody>
      </p:sp>
      <p:sp>
        <p:nvSpPr>
          <p:cNvPr id="26627" name="Content Placeholder 2"/>
          <p:cNvSpPr>
            <a:spLocks noGrp="1"/>
          </p:cNvSpPr>
          <p:nvPr>
            <p:ph idx="1"/>
          </p:nvPr>
        </p:nvSpPr>
        <p:spPr/>
        <p:txBody>
          <a:bodyPr>
            <a:normAutofit fontScale="92500" lnSpcReduction="10000"/>
          </a:bodyPr>
          <a:lstStyle/>
          <a:p>
            <a:pPr algn="just"/>
            <a:r>
              <a:rPr lang="en-US" sz="2400" smtClean="0"/>
              <a:t>Keamanan</a:t>
            </a:r>
          </a:p>
          <a:p>
            <a:pPr algn="just">
              <a:buFont typeface="Arial" charset="0"/>
              <a:buNone/>
            </a:pPr>
            <a:r>
              <a:rPr lang="en-US" sz="2400" smtClean="0"/>
              <a:t>	Risiko yang informasinya diubah atau digunakan oleh orang yang tidak berwenang. Misalnya saja kejahatan komputer, kebocoran internal dan terorisme </a:t>
            </a:r>
            <a:r>
              <a:rPr lang="en-US" sz="2400" i="1" smtClean="0"/>
              <a:t>cyber.</a:t>
            </a:r>
            <a:endParaRPr lang="en-US" sz="2400" smtClean="0"/>
          </a:p>
          <a:p>
            <a:pPr algn="just"/>
            <a:r>
              <a:rPr lang="en-US" sz="2400" smtClean="0"/>
              <a:t>Ketersediaan</a:t>
            </a:r>
          </a:p>
          <a:p>
            <a:pPr algn="just">
              <a:buFont typeface="Arial" charset="0"/>
              <a:buNone/>
            </a:pPr>
            <a:r>
              <a:rPr lang="en-US" sz="2400" smtClean="0"/>
              <a:t>	Risiko yang datanya tidak dapat diakses setelah kegagalan sistem, karena kesalahan manusia (</a:t>
            </a:r>
            <a:r>
              <a:rPr lang="en-US" sz="2400" i="1" smtClean="0"/>
              <a:t>human error), </a:t>
            </a:r>
            <a:r>
              <a:rPr lang="en-US" sz="2400" smtClean="0"/>
              <a:t>perubahan konfigurasi, dan kurangnya penggunaan arsitektur.</a:t>
            </a:r>
          </a:p>
          <a:p>
            <a:pPr algn="just"/>
            <a:r>
              <a:rPr lang="en-US" sz="2400" smtClean="0"/>
              <a:t>Daya Pulih</a:t>
            </a:r>
          </a:p>
          <a:p>
            <a:pPr algn="just">
              <a:buFont typeface="Arial" charset="0"/>
              <a:buNone/>
            </a:pPr>
            <a:r>
              <a:rPr lang="en-US" sz="2400" smtClean="0"/>
              <a:t>	Risiko dimana informasi yang diperlukan tidak dapat dipulihkan dalam waktu yang cukup, setelah terjadinya kegagalan dalam perangkat lunak atau keras,ancaman </a:t>
            </a:r>
            <a:r>
              <a:rPr lang="en-US" sz="2400" i="1" smtClean="0"/>
              <a:t>eksternal</a:t>
            </a:r>
            <a:r>
              <a:rPr lang="en-US" sz="2400" smtClean="0"/>
              <a:t>, atau bencana alam.</a:t>
            </a:r>
          </a:p>
          <a:p>
            <a:pPr algn="just"/>
            <a:endParaRPr lang="en-US" sz="2400" smtClean="0"/>
          </a:p>
        </p:txBody>
      </p:sp>
    </p:spTree>
    <p:extLst>
      <p:ext uri="{BB962C8B-B14F-4D97-AF65-F5344CB8AC3E}">
        <p14:creationId xmlns:p14="http://schemas.microsoft.com/office/powerpoint/2010/main" val="4002470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id-ID" sz="2800" smtClean="0"/>
              <a:t>Kategori Risiko Tesknologi Informasi</a:t>
            </a:r>
            <a:r>
              <a:rPr lang="en-US" sz="2800" smtClean="0"/>
              <a:t> (2)</a:t>
            </a:r>
          </a:p>
        </p:txBody>
      </p:sp>
      <p:sp>
        <p:nvSpPr>
          <p:cNvPr id="27651" name="Content Placeholder 2"/>
          <p:cNvSpPr>
            <a:spLocks noGrp="1"/>
          </p:cNvSpPr>
          <p:nvPr>
            <p:ph idx="1"/>
          </p:nvPr>
        </p:nvSpPr>
        <p:spPr/>
        <p:txBody>
          <a:bodyPr>
            <a:normAutofit fontScale="92500" lnSpcReduction="20000"/>
          </a:bodyPr>
          <a:lstStyle/>
          <a:p>
            <a:pPr algn="just"/>
            <a:r>
              <a:rPr lang="en-US" sz="2400" dirty="0" smtClean="0"/>
              <a:t>Performa</a:t>
            </a:r>
          </a:p>
          <a:p>
            <a:pPr algn="just">
              <a:buFont typeface="Arial" charset="0"/>
              <a:buNone/>
            </a:pPr>
            <a:r>
              <a:rPr lang="en-US" sz="2400" dirty="0" smtClean="0"/>
              <a:t>	</a:t>
            </a:r>
            <a:r>
              <a:rPr lang="en-US" sz="2400" dirty="0" err="1" smtClean="0"/>
              <a:t>Risiko</a:t>
            </a:r>
            <a:r>
              <a:rPr lang="en-US" sz="2400" dirty="0" smtClean="0"/>
              <a:t> </a:t>
            </a:r>
            <a:r>
              <a:rPr lang="en-US" sz="2400" dirty="0" err="1" smtClean="0"/>
              <a:t>dimana</a:t>
            </a:r>
            <a:r>
              <a:rPr lang="en-US" sz="2400" dirty="0" smtClean="0"/>
              <a:t> </a:t>
            </a:r>
            <a:r>
              <a:rPr lang="en-US" sz="2400" dirty="0" err="1" smtClean="0"/>
              <a:t>informasi</a:t>
            </a:r>
            <a:r>
              <a:rPr lang="en-US" sz="2400" dirty="0" smtClean="0"/>
              <a:t> </a:t>
            </a:r>
            <a:r>
              <a:rPr lang="en-US" sz="2400" dirty="0" err="1" smtClean="0"/>
              <a:t>tidak</a:t>
            </a:r>
            <a:r>
              <a:rPr lang="en-US" sz="2400" dirty="0" smtClean="0"/>
              <a:t> </a:t>
            </a:r>
            <a:r>
              <a:rPr lang="en-US" sz="2400" dirty="0" err="1" smtClean="0"/>
              <a:t>tersedia</a:t>
            </a:r>
            <a:r>
              <a:rPr lang="en-US" sz="2400" dirty="0" smtClean="0"/>
              <a:t> </a:t>
            </a:r>
            <a:r>
              <a:rPr lang="en-US" sz="2400" dirty="0" err="1" smtClean="0"/>
              <a:t>saat</a:t>
            </a:r>
            <a:r>
              <a:rPr lang="en-US" sz="2400" dirty="0" smtClean="0"/>
              <a:t> </a:t>
            </a:r>
            <a:r>
              <a:rPr lang="en-US" sz="2400" dirty="0" err="1" smtClean="0"/>
              <a:t>diperlukan</a:t>
            </a:r>
            <a:r>
              <a:rPr lang="en-US" sz="2400" dirty="0" smtClean="0"/>
              <a:t>, yang </a:t>
            </a:r>
            <a:r>
              <a:rPr lang="en-US" sz="2400" dirty="0" err="1" smtClean="0"/>
              <a:t>diakibatkan</a:t>
            </a:r>
            <a:r>
              <a:rPr lang="en-US" sz="2400" dirty="0" smtClean="0"/>
              <a:t> </a:t>
            </a:r>
            <a:r>
              <a:rPr lang="en-US" sz="2400" dirty="0" err="1" smtClean="0"/>
              <a:t>oleh</a:t>
            </a:r>
            <a:r>
              <a:rPr lang="en-US" sz="2400" dirty="0" smtClean="0"/>
              <a:t> </a:t>
            </a:r>
            <a:r>
              <a:rPr lang="en-US" sz="2400" dirty="0" err="1" smtClean="0"/>
              <a:t>arsitektur</a:t>
            </a:r>
            <a:r>
              <a:rPr lang="en-US" sz="2400" dirty="0" smtClean="0"/>
              <a:t> </a:t>
            </a:r>
            <a:r>
              <a:rPr lang="en-US" sz="2400" dirty="0" err="1" smtClean="0"/>
              <a:t>terdistribusi</a:t>
            </a:r>
            <a:r>
              <a:rPr lang="en-US" sz="2400" dirty="0" smtClean="0"/>
              <a:t>, </a:t>
            </a:r>
            <a:r>
              <a:rPr lang="en-US" sz="2400" dirty="0" err="1" smtClean="0"/>
              <a:t>permintaan</a:t>
            </a:r>
            <a:r>
              <a:rPr lang="en-US" sz="2400" dirty="0" smtClean="0"/>
              <a:t> yang </a:t>
            </a:r>
            <a:r>
              <a:rPr lang="en-US" sz="2400" dirty="0" err="1" smtClean="0"/>
              <a:t>tinggi</a:t>
            </a:r>
            <a:r>
              <a:rPr lang="en-US" sz="2400" dirty="0" smtClean="0"/>
              <a:t> </a:t>
            </a:r>
            <a:r>
              <a:rPr lang="en-US" sz="2400" dirty="0" err="1" smtClean="0"/>
              <a:t>dan</a:t>
            </a:r>
            <a:r>
              <a:rPr lang="en-US" sz="2400" dirty="0" smtClean="0"/>
              <a:t> </a:t>
            </a:r>
            <a:r>
              <a:rPr lang="en-US" sz="2400" dirty="0" err="1" smtClean="0"/>
              <a:t>topografi</a:t>
            </a:r>
            <a:r>
              <a:rPr lang="en-US" sz="2400" dirty="0" smtClean="0"/>
              <a:t> </a:t>
            </a:r>
            <a:r>
              <a:rPr lang="en-US" sz="2400" dirty="0" err="1" smtClean="0"/>
              <a:t>informasi</a:t>
            </a:r>
            <a:r>
              <a:rPr lang="en-US" sz="2400" dirty="0" smtClean="0"/>
              <a:t> </a:t>
            </a:r>
            <a:r>
              <a:rPr lang="en-US" sz="2400" dirty="0" err="1" smtClean="0"/>
              <a:t>teknologi</a:t>
            </a:r>
            <a:r>
              <a:rPr lang="en-US" sz="2400" dirty="0" smtClean="0"/>
              <a:t> yang </a:t>
            </a:r>
            <a:r>
              <a:rPr lang="en-US" sz="2400" dirty="0" err="1" smtClean="0"/>
              <a:t>beragam</a:t>
            </a:r>
            <a:r>
              <a:rPr lang="en-US" sz="2400" dirty="0" smtClean="0"/>
              <a:t>.</a:t>
            </a:r>
          </a:p>
          <a:p>
            <a:pPr algn="just"/>
            <a:r>
              <a:rPr lang="en-US" sz="2400" dirty="0" err="1" smtClean="0"/>
              <a:t>Daya</a:t>
            </a:r>
            <a:r>
              <a:rPr lang="en-US" sz="2400" dirty="0" smtClean="0"/>
              <a:t> </a:t>
            </a:r>
            <a:r>
              <a:rPr lang="en-US" sz="2400" dirty="0" err="1" smtClean="0"/>
              <a:t>Skala</a:t>
            </a:r>
            <a:endParaRPr lang="en-US" sz="2400" dirty="0" smtClean="0"/>
          </a:p>
          <a:p>
            <a:pPr algn="just">
              <a:buFont typeface="Arial" charset="0"/>
              <a:buNone/>
            </a:pPr>
            <a:r>
              <a:rPr lang="en-US" sz="2400" dirty="0" smtClean="0"/>
              <a:t>	</a:t>
            </a:r>
            <a:r>
              <a:rPr lang="en-US" sz="2400" dirty="0" err="1" smtClean="0"/>
              <a:t>Risiko</a:t>
            </a:r>
            <a:r>
              <a:rPr lang="en-US" sz="2400" dirty="0" smtClean="0"/>
              <a:t> yang </a:t>
            </a:r>
            <a:r>
              <a:rPr lang="en-US" sz="2400" dirty="0" err="1" smtClean="0"/>
              <a:t>perkembangan</a:t>
            </a:r>
            <a:r>
              <a:rPr lang="en-US" sz="2400" dirty="0" smtClean="0"/>
              <a:t> </a:t>
            </a:r>
            <a:r>
              <a:rPr lang="en-US" sz="2400" dirty="0" err="1" smtClean="0"/>
              <a:t>bisnis</a:t>
            </a:r>
            <a:r>
              <a:rPr lang="en-US" sz="2400" dirty="0" smtClean="0"/>
              <a:t>, </a:t>
            </a:r>
            <a:r>
              <a:rPr lang="en-US" sz="2400" dirty="0" err="1" smtClean="0"/>
              <a:t>pengaturan</a:t>
            </a:r>
            <a:r>
              <a:rPr lang="en-US" sz="2400" dirty="0" smtClean="0"/>
              <a:t> </a:t>
            </a:r>
            <a:r>
              <a:rPr lang="en-US" sz="2400" i="1" dirty="0" smtClean="0"/>
              <a:t>bottleneck, </a:t>
            </a:r>
            <a:r>
              <a:rPr lang="en-US" sz="2400" dirty="0" err="1" smtClean="0"/>
              <a:t>dan</a:t>
            </a:r>
            <a:r>
              <a:rPr lang="en-US" sz="2400" dirty="0" smtClean="0"/>
              <a:t> </a:t>
            </a:r>
            <a:r>
              <a:rPr lang="en-US" sz="2400" dirty="0" err="1" smtClean="0"/>
              <a:t>bentuk</a:t>
            </a:r>
            <a:r>
              <a:rPr lang="en-US" sz="2400" dirty="0" smtClean="0"/>
              <a:t> </a:t>
            </a:r>
            <a:r>
              <a:rPr lang="en-US" sz="2400" dirty="0" err="1" smtClean="0"/>
              <a:t>arsitekturnya</a:t>
            </a:r>
            <a:r>
              <a:rPr lang="en-US" sz="2400" dirty="0" smtClean="0"/>
              <a:t> </a:t>
            </a:r>
            <a:r>
              <a:rPr lang="en-US" sz="2400" dirty="0" err="1" smtClean="0"/>
              <a:t>membuatnya</a:t>
            </a:r>
            <a:r>
              <a:rPr lang="en-US" sz="2400" dirty="0" smtClean="0"/>
              <a:t> </a:t>
            </a:r>
            <a:r>
              <a:rPr lang="en-US" sz="2400" dirty="0" err="1" smtClean="0"/>
              <a:t>tidak</a:t>
            </a:r>
            <a:r>
              <a:rPr lang="en-US" sz="2400" dirty="0" smtClean="0"/>
              <a:t> </a:t>
            </a:r>
            <a:r>
              <a:rPr lang="en-US" sz="2400" dirty="0" err="1" smtClean="0"/>
              <a:t>mungkin</a:t>
            </a:r>
            <a:r>
              <a:rPr lang="en-US" sz="2400" dirty="0" smtClean="0"/>
              <a:t> </a:t>
            </a:r>
            <a:r>
              <a:rPr lang="en-US" sz="2400" dirty="0" err="1" smtClean="0"/>
              <a:t>menangani</a:t>
            </a:r>
            <a:r>
              <a:rPr lang="en-US" sz="2400" dirty="0" smtClean="0"/>
              <a:t> </a:t>
            </a:r>
            <a:r>
              <a:rPr lang="en-US" sz="2400" dirty="0" err="1" smtClean="0"/>
              <a:t>banyak</a:t>
            </a:r>
            <a:r>
              <a:rPr lang="en-US" sz="2400" dirty="0" smtClean="0"/>
              <a:t> </a:t>
            </a:r>
            <a:r>
              <a:rPr lang="en-US" sz="2400" dirty="0" err="1" smtClean="0"/>
              <a:t>aplikasi</a:t>
            </a:r>
            <a:r>
              <a:rPr lang="en-US" sz="2400" dirty="0" smtClean="0"/>
              <a:t> </a:t>
            </a:r>
            <a:r>
              <a:rPr lang="en-US" sz="2400" dirty="0" err="1" smtClean="0"/>
              <a:t>baru</a:t>
            </a:r>
            <a:r>
              <a:rPr lang="en-US" sz="2400" dirty="0" smtClean="0"/>
              <a:t> </a:t>
            </a:r>
            <a:r>
              <a:rPr lang="en-US" sz="2400" dirty="0" err="1" smtClean="0"/>
              <a:t>dan</a:t>
            </a:r>
            <a:r>
              <a:rPr lang="en-US" sz="2400" dirty="0" smtClean="0"/>
              <a:t> </a:t>
            </a:r>
            <a:r>
              <a:rPr lang="en-US" sz="2400" dirty="0" err="1" smtClean="0"/>
              <a:t>biaya</a:t>
            </a:r>
            <a:r>
              <a:rPr lang="en-US" sz="2400" dirty="0" smtClean="0"/>
              <a:t> </a:t>
            </a:r>
            <a:r>
              <a:rPr lang="en-US" sz="2400" dirty="0" err="1" smtClean="0"/>
              <a:t>bisnis</a:t>
            </a:r>
            <a:r>
              <a:rPr lang="en-US" sz="2400" dirty="0" smtClean="0"/>
              <a:t> </a:t>
            </a:r>
            <a:r>
              <a:rPr lang="en-US" sz="2400" dirty="0" err="1" smtClean="0"/>
              <a:t>secara</a:t>
            </a:r>
            <a:r>
              <a:rPr lang="en-US" sz="2400" dirty="0" smtClean="0"/>
              <a:t> </a:t>
            </a:r>
            <a:r>
              <a:rPr lang="en-US" sz="2400" dirty="0" err="1" smtClean="0"/>
              <a:t>efektif</a:t>
            </a:r>
            <a:r>
              <a:rPr lang="en-US" sz="2400" dirty="0" smtClean="0"/>
              <a:t>.</a:t>
            </a:r>
          </a:p>
          <a:p>
            <a:pPr algn="just"/>
            <a:r>
              <a:rPr lang="en-US" sz="2400" dirty="0" err="1" smtClean="0"/>
              <a:t>Ketaatan</a:t>
            </a:r>
            <a:endParaRPr lang="en-US" sz="2400" dirty="0" smtClean="0"/>
          </a:p>
          <a:p>
            <a:pPr algn="just">
              <a:buFont typeface="Arial" charset="0"/>
              <a:buNone/>
            </a:pPr>
            <a:r>
              <a:rPr lang="en-US" sz="2400" dirty="0" smtClean="0"/>
              <a:t>	</a:t>
            </a:r>
            <a:r>
              <a:rPr lang="en-US" sz="2400" dirty="0" err="1" smtClean="0"/>
              <a:t>Risiko</a:t>
            </a:r>
            <a:r>
              <a:rPr lang="en-US" sz="2400" dirty="0" smtClean="0"/>
              <a:t>  yang  </a:t>
            </a:r>
            <a:r>
              <a:rPr lang="en-US" sz="2400" dirty="0" err="1" smtClean="0"/>
              <a:t>manajemen</a:t>
            </a:r>
            <a:r>
              <a:rPr lang="en-US" sz="2400" dirty="0" smtClean="0"/>
              <a:t>  </a:t>
            </a:r>
            <a:r>
              <a:rPr lang="en-US" sz="2400" dirty="0" err="1" smtClean="0"/>
              <a:t>atau</a:t>
            </a:r>
            <a:r>
              <a:rPr lang="en-US" sz="2400" dirty="0" smtClean="0"/>
              <a:t>  </a:t>
            </a:r>
            <a:r>
              <a:rPr lang="en-US" sz="2400" dirty="0" err="1" smtClean="0"/>
              <a:t>penggunaan</a:t>
            </a:r>
            <a:r>
              <a:rPr lang="en-US" sz="2400" dirty="0" smtClean="0"/>
              <a:t>  </a:t>
            </a:r>
            <a:r>
              <a:rPr lang="en-US" sz="2400" dirty="0" err="1" smtClean="0"/>
              <a:t>informasinya</a:t>
            </a:r>
            <a:r>
              <a:rPr lang="en-US" sz="2400" dirty="0" smtClean="0"/>
              <a:t>  </a:t>
            </a:r>
            <a:r>
              <a:rPr lang="en-US" sz="2400" dirty="0" err="1" smtClean="0"/>
              <a:t>melanggar</a:t>
            </a:r>
            <a:r>
              <a:rPr lang="en-US" sz="2400" dirty="0" smtClean="0"/>
              <a:t>  </a:t>
            </a:r>
            <a:r>
              <a:rPr lang="en-US" sz="2400" dirty="0" err="1" smtClean="0"/>
              <a:t>keperluan</a:t>
            </a:r>
            <a:r>
              <a:rPr lang="en-US" sz="2400" dirty="0" smtClean="0"/>
              <a:t> </a:t>
            </a:r>
            <a:r>
              <a:rPr lang="en-US" sz="2400" dirty="0" err="1" smtClean="0"/>
              <a:t>dari</a:t>
            </a:r>
            <a:r>
              <a:rPr lang="en-US" sz="2400" dirty="0" smtClean="0"/>
              <a:t> </a:t>
            </a:r>
            <a:r>
              <a:rPr lang="en-US" sz="2400" dirty="0" err="1" smtClean="0"/>
              <a:t>pihak</a:t>
            </a:r>
            <a:r>
              <a:rPr lang="en-US" sz="2400" dirty="0" smtClean="0"/>
              <a:t> </a:t>
            </a:r>
            <a:r>
              <a:rPr lang="en-US" sz="2400" dirty="0" err="1" smtClean="0"/>
              <a:t>pengatur</a:t>
            </a:r>
            <a:r>
              <a:rPr lang="en-US" sz="2400" dirty="0" smtClean="0"/>
              <a:t>. Yang </a:t>
            </a:r>
            <a:r>
              <a:rPr lang="en-US" sz="2400" dirty="0" err="1" smtClean="0"/>
              <a:t>dipersalahkan</a:t>
            </a:r>
            <a:r>
              <a:rPr lang="en-US" sz="2400" dirty="0" smtClean="0"/>
              <a:t> </a:t>
            </a:r>
            <a:r>
              <a:rPr lang="en-US" sz="2400" dirty="0" err="1" smtClean="0"/>
              <a:t>dalam</a:t>
            </a:r>
            <a:r>
              <a:rPr lang="en-US" sz="2400" dirty="0" smtClean="0"/>
              <a:t> </a:t>
            </a:r>
            <a:r>
              <a:rPr lang="en-US" sz="2400" dirty="0" err="1" smtClean="0"/>
              <a:t>hal</a:t>
            </a:r>
            <a:r>
              <a:rPr lang="en-US" sz="2400" dirty="0" smtClean="0"/>
              <a:t> </a:t>
            </a:r>
            <a:r>
              <a:rPr lang="en-US" sz="2400" dirty="0" err="1" smtClean="0"/>
              <a:t>ini</a:t>
            </a:r>
            <a:r>
              <a:rPr lang="en-US" sz="2400" dirty="0" smtClean="0"/>
              <a:t> </a:t>
            </a:r>
            <a:r>
              <a:rPr lang="en-US" sz="2400" dirty="0" err="1" smtClean="0"/>
              <a:t>mencakup</a:t>
            </a:r>
            <a:r>
              <a:rPr lang="en-US" sz="2400" dirty="0" smtClean="0"/>
              <a:t> </a:t>
            </a:r>
            <a:r>
              <a:rPr lang="en-US" sz="2400" dirty="0" err="1" smtClean="0"/>
              <a:t>aturan</a:t>
            </a:r>
            <a:r>
              <a:rPr lang="en-US" sz="2400" dirty="0" smtClean="0"/>
              <a:t> </a:t>
            </a:r>
            <a:r>
              <a:rPr lang="en-US" sz="2400" dirty="0" err="1" smtClean="0"/>
              <a:t>pemerintah</a:t>
            </a:r>
            <a:r>
              <a:rPr lang="en-US" sz="2400" dirty="0" smtClean="0"/>
              <a:t>, </a:t>
            </a:r>
            <a:r>
              <a:rPr lang="en-US" sz="2400" dirty="0" err="1" smtClean="0"/>
              <a:t>panduan</a:t>
            </a:r>
            <a:r>
              <a:rPr lang="en-US" sz="2400" dirty="0" smtClean="0"/>
              <a:t> </a:t>
            </a:r>
            <a:r>
              <a:rPr lang="en-US" sz="2400" dirty="0" err="1" smtClean="0"/>
              <a:t>pengaturan</a:t>
            </a:r>
            <a:r>
              <a:rPr lang="en-US" sz="2400" dirty="0" smtClean="0"/>
              <a:t> </a:t>
            </a:r>
            <a:r>
              <a:rPr lang="en-US" sz="2400" dirty="0" err="1" smtClean="0"/>
              <a:t>perusahaan</a:t>
            </a:r>
            <a:r>
              <a:rPr lang="en-US" sz="2400" dirty="0" smtClean="0"/>
              <a:t> </a:t>
            </a:r>
            <a:r>
              <a:rPr lang="en-US" sz="2400" dirty="0" err="1" smtClean="0"/>
              <a:t>dan</a:t>
            </a:r>
            <a:r>
              <a:rPr lang="en-US" sz="2400" dirty="0" smtClean="0"/>
              <a:t> </a:t>
            </a:r>
            <a:r>
              <a:rPr lang="en-US" sz="2400" dirty="0" err="1" smtClean="0"/>
              <a:t>kebijakan</a:t>
            </a:r>
            <a:r>
              <a:rPr lang="en-US" sz="2400" dirty="0" smtClean="0"/>
              <a:t> internal.</a:t>
            </a:r>
          </a:p>
        </p:txBody>
      </p:sp>
    </p:spTree>
    <p:extLst>
      <p:ext uri="{BB962C8B-B14F-4D97-AF65-F5344CB8AC3E}">
        <p14:creationId xmlns:p14="http://schemas.microsoft.com/office/powerpoint/2010/main" val="42372845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206</TotalTime>
  <Words>1347</Words>
  <Application>Microsoft Office PowerPoint</Application>
  <PresentationFormat>On-screen Show (4:3)</PresentationFormat>
  <Paragraphs>98</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Apex</vt:lpstr>
      <vt:lpstr>AUDIT TI Resiko Audit</vt:lpstr>
      <vt:lpstr>Pengertian Resiko</vt:lpstr>
      <vt:lpstr>Jenis Risiko</vt:lpstr>
      <vt:lpstr>Jenis Risiko</vt:lpstr>
      <vt:lpstr>Penetapan Penilaian Resiko dan Pengendalian</vt:lpstr>
      <vt:lpstr>Matriks Penilaian Resiko</vt:lpstr>
      <vt:lpstr>Risiko kecil (Low)</vt:lpstr>
      <vt:lpstr>Risiko sedang (Medium)</vt:lpstr>
      <vt:lpstr>Risiko tinggi (High)</vt:lpstr>
      <vt:lpstr>Matriks Penilaian Pengendalian</vt:lpstr>
      <vt:lpstr>Penilaian Risiko</vt:lpstr>
      <vt:lpstr>Upaya Penanggulangan Risiko</vt:lpstr>
      <vt:lpstr>Upaya Penanggulangan Risiko </vt:lpstr>
      <vt:lpstr>Macam-Macam Risiko</vt:lpstr>
      <vt:lpstr>1. Menurut Sifatnya Resiko</vt:lpstr>
      <vt:lpstr>2. Dapat tidaknya risiko tersebut dialihkan kepada pihak lain</vt:lpstr>
      <vt:lpstr>3. Berdasarkan Sumbernya</vt:lpstr>
      <vt:lpstr>Kategori Risiko Teknologi Informasi</vt:lpstr>
      <vt:lpstr>Kategori Risiko Tesknologi Informasi (1)</vt:lpstr>
      <vt:lpstr>Kategori Risiko Tesknologi Informasi (2)</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TI Resiko Audit</dc:title>
  <cp:lastModifiedBy>ismail - [2010]</cp:lastModifiedBy>
  <cp:revision>12</cp:revision>
  <dcterms:created xsi:type="dcterms:W3CDTF">2017-04-01T18:50:50Z</dcterms:created>
  <dcterms:modified xsi:type="dcterms:W3CDTF">2017-04-05T04:22:40Z</dcterms:modified>
</cp:coreProperties>
</file>