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28"/>
  </p:notesMasterIdLst>
  <p:sldIdLst>
    <p:sldId id="256" r:id="rId3"/>
    <p:sldId id="262" r:id="rId4"/>
    <p:sldId id="257" r:id="rId5"/>
    <p:sldId id="259" r:id="rId6"/>
    <p:sldId id="258" r:id="rId7"/>
    <p:sldId id="278" r:id="rId8"/>
    <p:sldId id="261" r:id="rId9"/>
    <p:sldId id="265" r:id="rId10"/>
    <p:sldId id="266" r:id="rId11"/>
    <p:sldId id="270" r:id="rId12"/>
    <p:sldId id="279" r:id="rId13"/>
    <p:sldId id="269" r:id="rId14"/>
    <p:sldId id="268" r:id="rId15"/>
    <p:sldId id="267" r:id="rId16"/>
    <p:sldId id="271" r:id="rId17"/>
    <p:sldId id="274" r:id="rId18"/>
    <p:sldId id="272" r:id="rId19"/>
    <p:sldId id="281" r:id="rId20"/>
    <p:sldId id="282" r:id="rId21"/>
    <p:sldId id="283" r:id="rId22"/>
    <p:sldId id="273" r:id="rId23"/>
    <p:sldId id="276" r:id="rId24"/>
    <p:sldId id="277" r:id="rId25"/>
    <p:sldId id="260" r:id="rId26"/>
    <p:sldId id="275" r:id="rId27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FFCC"/>
    <a:srgbClr val="00CC9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67" d="100"/>
          <a:sy n="67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09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6FDD-33F0-4D7A-8BA8-457B277DCF4B}" type="slidenum">
              <a:rPr lang="en-US"/>
              <a:pPr/>
              <a:t>2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10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317C3-CFB6-4C4C-AAA2-62CF3E19D61A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78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074D-E8FC-444D-B78B-59016E275218}" type="slidenum">
              <a:rPr lang="en-US"/>
              <a:pPr/>
              <a:t>4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61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A5F8-BD6F-459E-AC87-87D850E74C35}" type="slidenum">
              <a:rPr lang="en-US"/>
              <a:pPr/>
              <a:t>5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85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0B29D4-ACEC-42B5-B48B-E0618C0C7367}" type="slidenum">
              <a:rPr lang="en-US"/>
              <a:pPr/>
              <a:t>7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08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F1B99-ACF6-49CB-88BD-BAA650F3EF4F}" type="slidenum">
              <a:rPr lang="en-US"/>
              <a:pPr/>
              <a:t>8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4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A505E-4451-4325-B945-572FC84C14D7}" type="slidenum">
              <a:rPr lang="en-US"/>
              <a:pPr/>
              <a:t>24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9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/>
              <a:t>STRUKTUR DASAR PROGRAM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Bahasa</a:t>
            </a:r>
            <a:r>
              <a:rPr lang="en-US" b="1" dirty="0" smtClean="0"/>
              <a:t> C</a:t>
            </a:r>
            <a:endParaRPr lang="en-US" b="1" dirty="0"/>
          </a:p>
          <a:p>
            <a:pPr>
              <a:spcBef>
                <a:spcPct val="0"/>
              </a:spcBef>
            </a:pPr>
            <a:r>
              <a:rPr lang="en-US" b="1" dirty="0" err="1" smtClean="0"/>
              <a:t>Pertemuan</a:t>
            </a:r>
            <a:r>
              <a:rPr lang="en-US" b="1" dirty="0" smtClean="0"/>
              <a:t> - 2</a:t>
            </a:r>
            <a:endParaRPr lang="en-US" b="1" i="1" dirty="0"/>
          </a:p>
        </p:txBody>
      </p:sp>
      <p:sp>
        <p:nvSpPr>
          <p:cNvPr id="2" name="TextBox 1"/>
          <p:cNvSpPr txBox="1"/>
          <p:nvPr/>
        </p:nvSpPr>
        <p:spPr>
          <a:xfrm>
            <a:off x="4445000" y="4354513"/>
            <a:ext cx="379571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Dosen</a:t>
            </a:r>
            <a:r>
              <a:rPr lang="en-US" b="1" dirty="0" smtClean="0"/>
              <a:t> : </a:t>
            </a: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/>
              <a:t>Struktur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program </a:t>
            </a:r>
            <a:r>
              <a:rPr lang="en-US" sz="2000" dirty="0" err="1"/>
              <a:t>bahasa</a:t>
            </a:r>
            <a:r>
              <a:rPr lang="en-US" sz="2000" dirty="0"/>
              <a:t> C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komponen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0"/>
            <a:r>
              <a:rPr lang="en-US" dirty="0" err="1"/>
              <a:t>Fungsi</a:t>
            </a:r>
            <a:r>
              <a:rPr lang="en-US" dirty="0"/>
              <a:t> main()</a:t>
            </a:r>
          </a:p>
          <a:p>
            <a:pPr lvl="0"/>
            <a:r>
              <a:rPr lang="en-US" dirty="0" err="1"/>
              <a:t>Deklarasi</a:t>
            </a:r>
            <a:r>
              <a:rPr lang="en-US" dirty="0"/>
              <a:t> variable</a:t>
            </a:r>
          </a:p>
          <a:p>
            <a:pPr lvl="0"/>
            <a:r>
              <a:rPr lang="en-US" dirty="0" err="1"/>
              <a:t>Perintah</a:t>
            </a:r>
            <a:r>
              <a:rPr lang="en-US" dirty="0"/>
              <a:t> (statement)</a:t>
            </a:r>
          </a:p>
          <a:p>
            <a:pPr lvl="0"/>
            <a:r>
              <a:rPr lang="en-US" dirty="0"/>
              <a:t>Keyword include</a:t>
            </a:r>
          </a:p>
          <a:p>
            <a:pPr lvl="0"/>
            <a:r>
              <a:rPr lang="en-US" dirty="0" err="1"/>
              <a:t>Komentar</a:t>
            </a:r>
            <a:endParaRPr lang="en-US" dirty="0"/>
          </a:p>
          <a:p>
            <a:pPr lvl="0"/>
            <a:r>
              <a:rPr lang="en-US" dirty="0" err="1"/>
              <a:t>Kurung</a:t>
            </a:r>
            <a:r>
              <a:rPr lang="en-US" dirty="0"/>
              <a:t> </a:t>
            </a:r>
            <a:r>
              <a:rPr lang="en-US" dirty="0" err="1"/>
              <a:t>kurawal</a:t>
            </a:r>
            <a:r>
              <a:rPr lang="en-US" dirty="0"/>
              <a:t> .</a:t>
            </a:r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21" y="1509224"/>
            <a:ext cx="8346958" cy="49042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27200" y="342900"/>
            <a:ext cx="2717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1615281" y="330200"/>
            <a:ext cx="7010400" cy="546100"/>
          </a:xfrm>
        </p:spPr>
        <p:txBody>
          <a:bodyPr/>
          <a:lstStyle/>
          <a:p>
            <a:pPr lvl="0"/>
            <a:r>
              <a:rPr lang="en-US" sz="2000" dirty="0" smtClean="0"/>
              <a:t>1. </a:t>
            </a:r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/>
              <a:t>Utama</a:t>
            </a:r>
            <a:r>
              <a:rPr lang="en-US" sz="2000" dirty="0"/>
              <a:t> / </a:t>
            </a:r>
            <a:r>
              <a:rPr lang="en-US" sz="2000" dirty="0" err="1"/>
              <a:t>Fungsi</a:t>
            </a:r>
            <a:r>
              <a:rPr lang="en-US" sz="2000" dirty="0"/>
              <a:t> main()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2"/>
            <a:ext cx="6735763" cy="514508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Void main </a:t>
            </a:r>
            <a:r>
              <a:rPr lang="en-US" b="1" dirty="0" smtClean="0"/>
              <a:t>( )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/>
              <a:t>sekumpulan</a:t>
            </a:r>
            <a:r>
              <a:rPr lang="en-US" sz="2000" dirty="0"/>
              <a:t> </a:t>
            </a:r>
            <a:r>
              <a:rPr lang="en-US" sz="2000" dirty="0" err="1"/>
              <a:t>perintah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menjalankan</a:t>
            </a:r>
            <a:r>
              <a:rPr lang="en-US" sz="2000" dirty="0"/>
              <a:t> </a:t>
            </a:r>
            <a:r>
              <a:rPr lang="en-US" sz="2000" dirty="0" smtClean="0"/>
              <a:t>program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err="1" smtClean="0"/>
              <a:t>Contoh</a:t>
            </a:r>
            <a:r>
              <a:rPr lang="en-US" sz="2000" dirty="0" smtClean="0"/>
              <a:t>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isi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main () </a:t>
            </a:r>
            <a:r>
              <a:rPr lang="en-US" sz="2000" dirty="0" err="1"/>
              <a:t>pada</a:t>
            </a:r>
            <a:r>
              <a:rPr lang="en-US" sz="2000" dirty="0"/>
              <a:t> program </a:t>
            </a:r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segiempat</a:t>
            </a:r>
            <a:r>
              <a:rPr lang="en-US" sz="2000" dirty="0"/>
              <a:t> </a:t>
            </a:r>
            <a:r>
              <a:rPr lang="en-US" sz="2000" dirty="0" err="1"/>
              <a:t>diatas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: 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2000" dirty="0" err="1"/>
              <a:t>Perintah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panjang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lebar</a:t>
            </a:r>
            <a:endParaRPr lang="en-US" sz="2000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2000" dirty="0" err="1"/>
              <a:t>Perintah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menghitung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</a:t>
            </a:r>
            <a:r>
              <a:rPr lang="en-US" sz="2000" dirty="0" err="1"/>
              <a:t>segiempat</a:t>
            </a:r>
            <a:endParaRPr lang="en-US" sz="2000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2000" dirty="0" err="1"/>
              <a:t>Perintah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menampilkan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yang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dihitung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layar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>
          <a:xfrm>
            <a:off x="1574800" y="457200"/>
            <a:ext cx="7010400" cy="609600"/>
          </a:xfrm>
        </p:spPr>
        <p:txBody>
          <a:bodyPr/>
          <a:lstStyle/>
          <a:p>
            <a:pPr lvl="0"/>
            <a:r>
              <a:rPr lang="en-US" dirty="0" smtClean="0"/>
              <a:t>2. </a:t>
            </a:r>
            <a:r>
              <a:rPr lang="en-US" dirty="0" err="1" smtClean="0"/>
              <a:t>Deklarasi</a:t>
            </a:r>
            <a:r>
              <a:rPr lang="en-US" dirty="0" smtClean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52600" y="1255712"/>
            <a:ext cx="7010400" cy="51831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i="1" dirty="0" err="1" smtClean="0"/>
              <a:t>Variabel</a:t>
            </a:r>
            <a:r>
              <a:rPr lang="en-US" i="1" dirty="0" smtClean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sebuah</a:t>
            </a:r>
            <a:r>
              <a:rPr lang="en-US" i="1" dirty="0"/>
              <a:t> </a:t>
            </a:r>
            <a:r>
              <a:rPr lang="en-US" i="1" dirty="0" err="1"/>
              <a:t>tempat</a:t>
            </a:r>
            <a:r>
              <a:rPr lang="en-US" i="1" dirty="0"/>
              <a:t> </a:t>
            </a:r>
            <a:r>
              <a:rPr lang="en-US" i="1" dirty="0" err="1"/>
              <a:t>untuk</a:t>
            </a:r>
            <a:r>
              <a:rPr lang="en-US" i="1" dirty="0"/>
              <a:t> </a:t>
            </a:r>
            <a:r>
              <a:rPr lang="en-US" i="1" dirty="0" err="1"/>
              <a:t>menyimpan</a:t>
            </a:r>
            <a:r>
              <a:rPr lang="en-US" i="1" dirty="0"/>
              <a:t> data</a:t>
            </a:r>
            <a:r>
              <a:rPr lang="en-US" dirty="0"/>
              <a:t> </a:t>
            </a:r>
            <a:r>
              <a:rPr lang="en-US" dirty="0" smtClean="0"/>
              <a:t>.</a:t>
            </a:r>
          </a:p>
          <a:p>
            <a:pPr marL="0" indent="0">
              <a:buFontTx/>
              <a:buNone/>
            </a:pPr>
            <a:r>
              <a:rPr lang="en-US" dirty="0" err="1" smtClean="0"/>
              <a:t>Deklarasi</a:t>
            </a:r>
            <a:r>
              <a:rPr lang="en-US" dirty="0" smtClean="0"/>
              <a:t> </a:t>
            </a:r>
            <a:r>
              <a:rPr lang="en-US" dirty="0"/>
              <a:t>variable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agar computer </a:t>
            </a:r>
            <a:r>
              <a:rPr lang="en-US" dirty="0" err="1"/>
              <a:t>menyediakan</a:t>
            </a:r>
            <a:r>
              <a:rPr lang="en-US" dirty="0"/>
              <a:t> variable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 smtClean="0"/>
              <a:t>pakai</a:t>
            </a:r>
            <a:endParaRPr lang="en-US" dirty="0" smtClean="0"/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TipeVariabel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err="1" smtClean="0">
                <a:solidFill>
                  <a:srgbClr val="FF0000"/>
                </a:solidFill>
              </a:rPr>
              <a:t>NamaVariabel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firstVariabel</a:t>
            </a:r>
            <a:r>
              <a:rPr lang="en-US" dirty="0">
                <a:solidFill>
                  <a:srgbClr val="FF0000"/>
                </a:solidFill>
              </a:rPr>
              <a:t>;</a:t>
            </a:r>
          </a:p>
          <a:p>
            <a:r>
              <a:rPr lang="en-US" dirty="0">
                <a:solidFill>
                  <a:srgbClr val="FF0000"/>
                </a:solidFill>
              </a:rPr>
              <a:t>float </a:t>
            </a:r>
            <a:r>
              <a:rPr lang="en-US" dirty="0" err="1">
                <a:solidFill>
                  <a:srgbClr val="FF0000"/>
                </a:solidFill>
              </a:rPr>
              <a:t>secondvariabel</a:t>
            </a:r>
            <a:r>
              <a:rPr lang="en-US" dirty="0">
                <a:solidFill>
                  <a:srgbClr val="FF0000"/>
                </a:solidFill>
              </a:rPr>
              <a:t>;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pemberian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variable:</a:t>
            </a:r>
          </a:p>
          <a:p>
            <a:pPr>
              <a:buFontTx/>
              <a:buChar char="-"/>
            </a:pPr>
            <a:r>
              <a:rPr lang="en-US" dirty="0" err="1" smtClean="0"/>
              <a:t>Nama</a:t>
            </a:r>
            <a:r>
              <a:rPr lang="en-US" dirty="0" smtClean="0"/>
              <a:t> variable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,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(under score) </a:t>
            </a:r>
          </a:p>
          <a:p>
            <a:pPr>
              <a:buFontTx/>
              <a:buChar char="-"/>
            </a:pPr>
            <a:r>
              <a:rPr lang="en-US" dirty="0" err="1" smtClean="0"/>
              <a:t>Karakter</a:t>
            </a:r>
            <a:r>
              <a:rPr lang="en-US" dirty="0" smtClean="0"/>
              <a:t> </a:t>
            </a:r>
            <a:r>
              <a:rPr lang="en-US" dirty="0" err="1" smtClean="0"/>
              <a:t>pertamanya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Case sensitive</a:t>
            </a:r>
          </a:p>
          <a:p>
            <a:pPr>
              <a:buFontTx/>
              <a:buChar char="-"/>
            </a:pPr>
            <a:r>
              <a:rPr lang="en-US" dirty="0" smtClean="0"/>
              <a:t>Keyword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8191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3. Statement </a:t>
            </a:r>
            <a:endParaRPr lang="en-US" dirty="0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3"/>
            <a:ext cx="6858000" cy="45720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Statement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yang </a:t>
            </a:r>
            <a:r>
              <a:rPr lang="en-US" dirty="0" err="1"/>
              <a:t>menginstruksikan</a:t>
            </a:r>
            <a:r>
              <a:rPr lang="en-US" dirty="0"/>
              <a:t> computer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90000"/>
              </a:lnSpc>
            </a:pPr>
            <a:r>
              <a:rPr lang="en-US" dirty="0"/>
              <a:t>statement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1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diakhiri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“ ; “</a:t>
            </a:r>
          </a:p>
          <a:p>
            <a:pPr algn="just">
              <a:lnSpc>
                <a:spcPct val="90000"/>
              </a:lnSpc>
            </a:pPr>
            <a:r>
              <a:rPr lang="en-US" b="1" dirty="0" err="1" smtClean="0">
                <a:solidFill>
                  <a:schemeClr val="tx1"/>
                </a:solidFill>
              </a:rPr>
              <a:t>Contoh</a:t>
            </a:r>
            <a:endParaRPr lang="en-US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/>
              <a:t>= 10; </a:t>
            </a: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dirty="0" err="1"/>
              <a:t>luas</a:t>
            </a:r>
            <a:r>
              <a:rPr lang="en-US" dirty="0"/>
              <a:t>  = </a:t>
            </a:r>
            <a:r>
              <a:rPr lang="en-US" dirty="0" err="1"/>
              <a:t>panjang</a:t>
            </a:r>
            <a:r>
              <a:rPr lang="en-US" dirty="0"/>
              <a:t> * </a:t>
            </a:r>
            <a:r>
              <a:rPr lang="en-US" dirty="0" err="1"/>
              <a:t>lebar</a:t>
            </a:r>
            <a:r>
              <a:rPr lang="en-US" dirty="0"/>
              <a:t> ; </a:t>
            </a: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 (“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segiempat</a:t>
            </a:r>
            <a:r>
              <a:rPr lang="en-US" dirty="0"/>
              <a:t> = %d”, </a:t>
            </a:r>
            <a:r>
              <a:rPr lang="en-US" dirty="0" err="1"/>
              <a:t>luas</a:t>
            </a:r>
            <a:r>
              <a:rPr lang="en-US" dirty="0" smtClean="0"/>
              <a:t>) ;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lnSpc>
                <a:spcPct val="90000"/>
              </a:lnSpc>
            </a:pP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590550"/>
            <a:ext cx="7010400" cy="575945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</a:t>
            </a:r>
            <a:r>
              <a:rPr lang="en-US" dirty="0" err="1" smtClean="0"/>
              <a:t>acam</a:t>
            </a:r>
            <a:r>
              <a:rPr lang="en-US" dirty="0" smtClean="0"/>
              <a:t>  </a:t>
            </a:r>
            <a:r>
              <a:rPr lang="en-US" dirty="0"/>
              <a:t>operator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digunanakan</a:t>
            </a:r>
            <a:r>
              <a:rPr lang="en-US" dirty="0"/>
              <a:t>  </a:t>
            </a:r>
            <a:r>
              <a:rPr lang="en-US" dirty="0" smtClean="0"/>
              <a:t>:</a:t>
            </a:r>
          </a:p>
          <a:p>
            <a:pPr lvl="0"/>
            <a:r>
              <a:rPr lang="en-US" dirty="0"/>
              <a:t>Assignment Operator </a:t>
            </a:r>
            <a:r>
              <a:rPr lang="en-US" dirty="0" smtClean="0"/>
              <a:t>(=)</a:t>
            </a:r>
          </a:p>
          <a:p>
            <a:r>
              <a:rPr lang="en-US" dirty="0"/>
              <a:t>Operator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 smtClean="0"/>
              <a:t>biner</a:t>
            </a:r>
            <a:r>
              <a:rPr lang="en-US" dirty="0" smtClean="0"/>
              <a:t> ( +, - , * , /, % )</a:t>
            </a:r>
          </a:p>
          <a:p>
            <a:r>
              <a:rPr lang="en-US" dirty="0"/>
              <a:t>Operator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smtClean="0"/>
              <a:t>(++ , -- )</a:t>
            </a:r>
          </a:p>
          <a:p>
            <a:pPr lvl="0"/>
            <a:r>
              <a:rPr lang="en-US" dirty="0" err="1"/>
              <a:t>Konstanta</a:t>
            </a:r>
            <a:r>
              <a:rPr lang="en-US" dirty="0"/>
              <a:t> </a:t>
            </a:r>
            <a:r>
              <a:rPr lang="en-US" dirty="0" smtClean="0"/>
              <a:t>( </a:t>
            </a:r>
            <a:r>
              <a:rPr lang="en-US" dirty="0" err="1" smtClean="0"/>
              <a:t>bernilai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)</a:t>
            </a:r>
          </a:p>
          <a:p>
            <a:pPr marL="0" lvl="0" indent="0">
              <a:buNone/>
              <a:tabLst>
                <a:tab pos="339725" algn="l"/>
              </a:tabLst>
            </a:pPr>
            <a:r>
              <a:rPr lang="en-US" dirty="0" smtClean="0"/>
              <a:t>	</a:t>
            </a:r>
            <a:r>
              <a:rPr lang="en-US" dirty="0" err="1" smtClean="0"/>
              <a:t>Urutan</a:t>
            </a:r>
            <a:r>
              <a:rPr lang="en-US" dirty="0" smtClean="0"/>
              <a:t> </a:t>
            </a:r>
            <a:r>
              <a:rPr lang="en-US" dirty="0" err="1" smtClean="0"/>
              <a:t>prioritas</a:t>
            </a:r>
            <a:r>
              <a:rPr lang="en-US" dirty="0" smtClean="0"/>
              <a:t> operator </a:t>
            </a:r>
            <a:r>
              <a:rPr lang="en-US" dirty="0" err="1" smtClean="0"/>
              <a:t>matematika</a:t>
            </a:r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678360"/>
              </p:ext>
            </p:extLst>
          </p:nvPr>
        </p:nvGraphicFramePr>
        <p:xfrm>
          <a:off x="2262322" y="4225835"/>
          <a:ext cx="3563711" cy="2292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7544"/>
                <a:gridCol w="1736167"/>
              </a:tblGrid>
              <a:tr h="573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Operator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Prioritas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3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++ --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3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 /  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31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+ -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773113"/>
            <a:ext cx="7010400" cy="4572000"/>
          </a:xfrm>
        </p:spPr>
        <p:txBody>
          <a:bodyPr/>
          <a:lstStyle/>
          <a:p>
            <a:pPr lvl="0"/>
            <a:r>
              <a:rPr lang="en-US" dirty="0"/>
              <a:t>Operator </a:t>
            </a:r>
            <a:r>
              <a:rPr lang="en-US" dirty="0" err="1" smtClean="0"/>
              <a:t>Relasional</a:t>
            </a:r>
            <a:r>
              <a:rPr lang="en-US" dirty="0" smtClean="0"/>
              <a:t> ( &gt;, &lt; , &gt;=, &lt;=, ==, != )</a:t>
            </a:r>
          </a:p>
          <a:p>
            <a:pPr lvl="0"/>
            <a:r>
              <a:rPr lang="en-US" dirty="0"/>
              <a:t>Operator </a:t>
            </a:r>
            <a:r>
              <a:rPr lang="en-US" dirty="0" err="1" smtClean="0"/>
              <a:t>Logika</a:t>
            </a:r>
            <a:r>
              <a:rPr lang="en-US" dirty="0" smtClean="0"/>
              <a:t> (</a:t>
            </a:r>
            <a:r>
              <a:rPr lang="en-US" dirty="0"/>
              <a:t>And ( &amp;&amp; </a:t>
            </a:r>
            <a:r>
              <a:rPr lang="en-US" dirty="0" smtClean="0"/>
              <a:t>) ; Or ( || ) ; Not ( ! 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b="1" dirty="0" smtClean="0"/>
              <a:t>4. Keyword </a:t>
            </a:r>
            <a:r>
              <a:rPr lang="en-US" b="1" dirty="0"/>
              <a:t>include </a:t>
            </a:r>
            <a:endParaRPr lang="en-US" b="1" dirty="0" smtClean="0"/>
          </a:p>
          <a:p>
            <a:pPr lvl="0" indent="0">
              <a:buNone/>
            </a:pPr>
            <a:r>
              <a:rPr lang="en-US" dirty="0" smtClean="0"/>
              <a:t>Keyword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. </a:t>
            </a:r>
          </a:p>
          <a:p>
            <a:pPr indent="0">
              <a:buNone/>
            </a:pPr>
            <a:r>
              <a:rPr lang="en-US" dirty="0"/>
              <a:t>#include &lt;</a:t>
            </a:r>
            <a:r>
              <a:rPr lang="en-US" dirty="0" err="1"/>
              <a:t>NamaFileLibrary</a:t>
            </a:r>
            <a:r>
              <a:rPr lang="en-US" dirty="0" smtClean="0"/>
              <a:t>&gt;</a:t>
            </a:r>
          </a:p>
          <a:p>
            <a:pPr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 indent="0">
              <a:buNone/>
            </a:pPr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 :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berbicara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computer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fungsi-fungsi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stdio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4255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dirty="0" smtClean="0"/>
              <a:t>5. </a:t>
            </a:r>
            <a:r>
              <a:rPr lang="en-US" b="1" dirty="0" err="1" smtClean="0"/>
              <a:t>Komentar</a:t>
            </a:r>
            <a:r>
              <a:rPr lang="en-US" b="1" dirty="0" smtClean="0"/>
              <a:t> </a:t>
            </a:r>
            <a:endParaRPr lang="en-US" dirty="0"/>
          </a:p>
          <a:p>
            <a:pPr indent="0">
              <a:buNone/>
            </a:pP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smtClean="0"/>
              <a:t>computer</a:t>
            </a:r>
          </a:p>
          <a:p>
            <a:pPr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/>
              <a:t>6. </a:t>
            </a:r>
            <a:r>
              <a:rPr lang="en-US" b="1" dirty="0" err="1"/>
              <a:t>Kurung</a:t>
            </a:r>
            <a:r>
              <a:rPr lang="en-US" b="1" dirty="0"/>
              <a:t> </a:t>
            </a:r>
            <a:r>
              <a:rPr lang="en-US" b="1" dirty="0" err="1"/>
              <a:t>Kurawal</a:t>
            </a:r>
            <a:r>
              <a:rPr lang="en-US" b="1" dirty="0"/>
              <a:t> </a:t>
            </a:r>
            <a:endParaRPr lang="en-US" dirty="0"/>
          </a:p>
          <a:p>
            <a:pPr indent="0">
              <a:buNone/>
            </a:pPr>
            <a:r>
              <a:rPr lang="en-US" dirty="0" err="1"/>
              <a:t>Menandakan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sekelompok</a:t>
            </a:r>
            <a:r>
              <a:rPr lang="en-US" dirty="0"/>
              <a:t> statement. </a:t>
            </a:r>
          </a:p>
        </p:txBody>
      </p:sp>
    </p:spTree>
    <p:extLst>
      <p:ext uri="{BB962C8B-B14F-4D97-AF65-F5344CB8AC3E}">
        <p14:creationId xmlns:p14="http://schemas.microsoft.com/office/powerpoint/2010/main" val="35937074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Evaluasi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B++ </a:t>
            </a:r>
            <a:r>
              <a:rPr lang="en-US" dirty="0" err="1" smtClean="0"/>
              <a:t>dan</a:t>
            </a:r>
            <a:r>
              <a:rPr lang="en-US" dirty="0" smtClean="0"/>
              <a:t>  ++B</a:t>
            </a:r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A = 10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variable C </a:t>
            </a:r>
            <a:r>
              <a:rPr lang="en-US" dirty="0" err="1" smtClean="0"/>
              <a:t>dan</a:t>
            </a:r>
            <a:r>
              <a:rPr lang="en-US" dirty="0" smtClean="0"/>
              <a:t> A </a:t>
            </a:r>
            <a:r>
              <a:rPr lang="en-US" dirty="0" err="1" smtClean="0"/>
              <a:t>setelah</a:t>
            </a:r>
            <a:r>
              <a:rPr lang="en-US" dirty="0" smtClean="0"/>
              <a:t> statement C = A++ - 3 di </a:t>
            </a:r>
            <a:r>
              <a:rPr lang="en-US" dirty="0" err="1" smtClean="0"/>
              <a:t>jalankan</a:t>
            </a:r>
            <a:r>
              <a:rPr lang="en-US" dirty="0" smtClean="0"/>
              <a:t> 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Jika</a:t>
            </a:r>
            <a:r>
              <a:rPr lang="en-US" dirty="0" smtClean="0"/>
              <a:t> C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float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C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pernyataan</a:t>
            </a:r>
            <a:r>
              <a:rPr lang="en-US" dirty="0" smtClean="0"/>
              <a:t> C = 18 + 7 * 5 / ( 2*2)+1 di </a:t>
            </a:r>
            <a:r>
              <a:rPr lang="en-US" dirty="0" err="1" smtClean="0"/>
              <a:t>jalankan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x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kumpulan</a:t>
            </a:r>
            <a:r>
              <a:rPr lang="en-US" dirty="0" smtClean="0"/>
              <a:t> statement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dijalankan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smtClean="0"/>
              <a:t>      a = 5;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b = -- a + 4 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x = a + b 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4801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6223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FUNGSI </a:t>
            </a:r>
            <a:r>
              <a:rPr lang="en-US" dirty="0"/>
              <a:t>INPUT / OUTPUT DASAR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Fungsi</a:t>
            </a:r>
            <a:r>
              <a:rPr lang="en-US" b="1" dirty="0"/>
              <a:t>  </a:t>
            </a:r>
            <a:r>
              <a:rPr lang="en-US" b="1" dirty="0" err="1"/>
              <a:t>Printf</a:t>
            </a:r>
            <a:r>
              <a:rPr lang="en-US" b="1" dirty="0"/>
              <a:t> ( )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Bahasa</a:t>
            </a:r>
            <a:r>
              <a:rPr lang="en-US" b="1" dirty="0"/>
              <a:t> </a:t>
            </a:r>
            <a:r>
              <a:rPr lang="en-US" b="1" dirty="0" smtClean="0"/>
              <a:t>C</a:t>
            </a:r>
          </a:p>
          <a:p>
            <a:pPr marL="292100" indent="0">
              <a:buNone/>
            </a:pP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 smtClean="0"/>
              <a:t>layar</a:t>
            </a:r>
            <a:r>
              <a:rPr lang="en-US" dirty="0" smtClean="0"/>
              <a:t>. </a:t>
            </a:r>
          </a:p>
          <a:p>
            <a:pPr marL="292100" indent="0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Printf</a:t>
            </a:r>
            <a:r>
              <a:rPr lang="en-US" b="1" dirty="0" smtClean="0">
                <a:solidFill>
                  <a:srgbClr val="FF0000"/>
                </a:solidFill>
              </a:rPr>
              <a:t> (“Format String</a:t>
            </a:r>
            <a:r>
              <a:rPr lang="en-US" b="1" dirty="0">
                <a:solidFill>
                  <a:srgbClr val="FF0000"/>
                </a:solidFill>
              </a:rPr>
              <a:t>”, argument</a:t>
            </a:r>
            <a:r>
              <a:rPr lang="en-US" b="1" dirty="0" smtClean="0">
                <a:solidFill>
                  <a:srgbClr val="FF0000"/>
                </a:solidFill>
              </a:rPr>
              <a:t>) ;</a:t>
            </a:r>
          </a:p>
          <a:p>
            <a:pPr marL="292100" indent="0">
              <a:buNone/>
            </a:pPr>
            <a:r>
              <a:rPr lang="en-US" dirty="0"/>
              <a:t>Format string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ditampilkan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.</a:t>
            </a:r>
          </a:p>
          <a:p>
            <a:pPr marL="292100" indent="0">
              <a:buNone/>
            </a:pPr>
            <a:r>
              <a:rPr lang="en-US" dirty="0"/>
              <a:t>Argument </a:t>
            </a:r>
            <a:r>
              <a:rPr lang="en-US" dirty="0" err="1"/>
              <a:t>adalah</a:t>
            </a:r>
            <a:r>
              <a:rPr lang="en-US" dirty="0"/>
              <a:t> variable / </a:t>
            </a:r>
            <a:r>
              <a:rPr lang="en-US" dirty="0" err="1"/>
              <a:t>pernyataan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 smtClean="0"/>
              <a:t>dipakai</a:t>
            </a:r>
            <a:endParaRPr lang="en-US" dirty="0" smtClean="0"/>
          </a:p>
          <a:p>
            <a:pPr marL="0" indent="0">
              <a:buNone/>
              <a:tabLst>
                <a:tab pos="292100" algn="l"/>
              </a:tabLst>
            </a:pPr>
            <a:r>
              <a:rPr lang="en-US" dirty="0" smtClean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Printf</a:t>
            </a:r>
            <a:r>
              <a:rPr lang="en-US" dirty="0" smtClean="0"/>
              <a:t> </a:t>
            </a:r>
            <a:r>
              <a:rPr lang="en-US" dirty="0"/>
              <a:t>(“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 smtClean="0"/>
              <a:t>segiempat</a:t>
            </a:r>
            <a:r>
              <a:rPr lang="en-US" dirty="0" smtClean="0"/>
              <a:t> </a:t>
            </a:r>
            <a:r>
              <a:rPr lang="en-US" dirty="0"/>
              <a:t>= %d, </a:t>
            </a:r>
            <a:r>
              <a:rPr lang="en-US" dirty="0" err="1"/>
              <a:t>luas</a:t>
            </a:r>
            <a:r>
              <a:rPr lang="en-US" dirty="0" smtClean="0"/>
              <a:t>) ;</a:t>
            </a:r>
            <a:endParaRPr lang="en-US" dirty="0"/>
          </a:p>
          <a:p>
            <a:pPr marL="292100" indent="0">
              <a:buNone/>
            </a:pPr>
            <a:endParaRPr lang="en-US" dirty="0"/>
          </a:p>
          <a:p>
            <a:pPr marL="2921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878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444501"/>
            <a:ext cx="7010400" cy="2984500"/>
          </a:xfrm>
        </p:spPr>
        <p:txBody>
          <a:bodyPr/>
          <a:lstStyle/>
          <a:p>
            <a:r>
              <a:rPr lang="en-US" dirty="0"/>
              <a:t>Conversion </a:t>
            </a:r>
            <a:r>
              <a:rPr lang="en-US" dirty="0" err="1"/>
              <a:t>specifier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nilainya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 smtClean="0"/>
              <a:t>pasti</a:t>
            </a:r>
            <a:endParaRPr lang="en-US" dirty="0" smtClean="0"/>
          </a:p>
          <a:p>
            <a:r>
              <a:rPr lang="en-US" dirty="0" err="1"/>
              <a:t>Printf</a:t>
            </a:r>
            <a:r>
              <a:rPr lang="en-US" dirty="0"/>
              <a:t> (“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 smtClean="0"/>
              <a:t>segiempat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>
                <a:solidFill>
                  <a:srgbClr val="FF0000"/>
                </a:solidFill>
              </a:rPr>
              <a:t>%d</a:t>
            </a:r>
            <a:r>
              <a:rPr lang="en-US" dirty="0"/>
              <a:t>, </a:t>
            </a:r>
            <a:r>
              <a:rPr lang="en-US" dirty="0" err="1"/>
              <a:t>luas</a:t>
            </a:r>
            <a:r>
              <a:rPr lang="en-US" dirty="0"/>
              <a:t>) </a:t>
            </a:r>
            <a:r>
              <a:rPr lang="en-US" dirty="0" smtClean="0"/>
              <a:t>;</a:t>
            </a:r>
          </a:p>
          <a:p>
            <a:pPr indent="0">
              <a:buNone/>
            </a:pPr>
            <a:r>
              <a:rPr lang="en-US" dirty="0"/>
              <a:t>%d   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conversion </a:t>
            </a:r>
            <a:r>
              <a:rPr lang="en-US" dirty="0" err="1"/>
              <a:t>specifier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bulat</a:t>
            </a:r>
            <a:r>
              <a:rPr lang="en-US" dirty="0"/>
              <a:t> (integer) yang </a:t>
            </a:r>
            <a:r>
              <a:rPr lang="en-US" dirty="0" err="1"/>
              <a:t>nilainya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variable </a:t>
            </a:r>
            <a:r>
              <a:rPr lang="en-US" dirty="0" err="1"/>
              <a:t>luas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550332"/>
              </p:ext>
            </p:extLst>
          </p:nvPr>
        </p:nvGraphicFramePr>
        <p:xfrm>
          <a:off x="2368550" y="3732213"/>
          <a:ext cx="5924550" cy="27955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2761"/>
                <a:gridCol w="4551789"/>
              </a:tblGrid>
              <a:tr h="9686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Specifier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Untuk menampilkan variable atau pernyataan berjenis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6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Bilangan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bulat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(integer)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6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f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Bilangan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berkoma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(floating point)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6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c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Karakter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6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% 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String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4268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457200"/>
            <a:ext cx="7010400" cy="5510213"/>
          </a:xfrm>
        </p:spPr>
        <p:txBody>
          <a:bodyPr/>
          <a:lstStyle/>
          <a:p>
            <a:pPr marL="292100" indent="0">
              <a:buNone/>
            </a:pPr>
            <a:r>
              <a:rPr lang="en-US" dirty="0"/>
              <a:t>Escape sequence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995924"/>
              </p:ext>
            </p:extLst>
          </p:nvPr>
        </p:nvGraphicFramePr>
        <p:xfrm>
          <a:off x="2209800" y="1835150"/>
          <a:ext cx="6032500" cy="4298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775"/>
                <a:gridCol w="4634725"/>
              </a:tblGrid>
              <a:tr h="11226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Sequnce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Untuk menampilkan variable atau pernyataan berjenis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\n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Membuat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baris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baru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(ENTER)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\t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Memberikan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indentasi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(TAB)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\\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Menampilkan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karakter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backslash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\’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Menampilkan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tanda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kutip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satu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\”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Menampilkan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tanda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kutip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dua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93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%%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Menampilkan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</a:rPr>
                        <a:t>lambang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40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500" y="722313"/>
            <a:ext cx="70104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escape sequence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 err="1"/>
              <a:t>Printf</a:t>
            </a:r>
            <a:r>
              <a:rPr lang="en-US" dirty="0"/>
              <a:t> (“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7 %% 4 </a:t>
            </a:r>
            <a:r>
              <a:rPr lang="en-US" dirty="0" err="1"/>
              <a:t>adalah</a:t>
            </a:r>
            <a:r>
              <a:rPr lang="en-US" dirty="0"/>
              <a:t> :\</a:t>
            </a:r>
            <a:r>
              <a:rPr lang="en-US" dirty="0" err="1"/>
              <a:t>n%d</a:t>
            </a:r>
            <a:r>
              <a:rPr lang="en-US" dirty="0"/>
              <a:t>, 7 % 4) ;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7 % 4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660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71500"/>
            <a:ext cx="7010400" cy="5497513"/>
          </a:xfrm>
        </p:spPr>
        <p:txBody>
          <a:bodyPr/>
          <a:lstStyle/>
          <a:p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 smtClean="0"/>
              <a:t>scanf</a:t>
            </a:r>
            <a:r>
              <a:rPr lang="en-US" b="1" dirty="0" smtClean="0"/>
              <a:t> ( </a:t>
            </a:r>
            <a:r>
              <a:rPr lang="en-US" b="1" dirty="0"/>
              <a:t>)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Bahasa</a:t>
            </a:r>
            <a:r>
              <a:rPr lang="en-US" b="1" dirty="0"/>
              <a:t> </a:t>
            </a:r>
            <a:r>
              <a:rPr lang="en-US" b="1" dirty="0" smtClean="0"/>
              <a:t>C</a:t>
            </a:r>
          </a:p>
          <a:p>
            <a:pPr marL="0" indent="0">
              <a:buNone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scanf</a:t>
            </a:r>
            <a:r>
              <a:rPr lang="en-US" dirty="0"/>
              <a:t>( )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user (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input).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Scanf</a:t>
            </a:r>
            <a:r>
              <a:rPr lang="en-US" dirty="0">
                <a:solidFill>
                  <a:srgbClr val="FF0000"/>
                </a:solidFill>
              </a:rPr>
              <a:t>(“Format-String “, argument</a:t>
            </a:r>
            <a:r>
              <a:rPr lang="en-US" dirty="0" smtClean="0">
                <a:solidFill>
                  <a:srgbClr val="FF0000"/>
                </a:solidFill>
              </a:rPr>
              <a:t>) ;</a:t>
            </a:r>
          </a:p>
          <a:p>
            <a:r>
              <a:rPr lang="en-US" dirty="0" err="1"/>
              <a:t>Scanf</a:t>
            </a:r>
            <a:r>
              <a:rPr lang="en-US" dirty="0"/>
              <a:t> (“%d”, &amp;A) ;</a:t>
            </a:r>
          </a:p>
          <a:p>
            <a:r>
              <a:rPr lang="en-US" dirty="0" err="1"/>
              <a:t>Scanf</a:t>
            </a:r>
            <a:r>
              <a:rPr lang="en-US" dirty="0"/>
              <a:t> (“ </a:t>
            </a:r>
            <a:r>
              <a:rPr lang="en-US" dirty="0" err="1"/>
              <a:t>Masukkan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A: %d”, &amp;A) ;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015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95300"/>
            <a:ext cx="7010400" cy="838200"/>
          </a:xfrm>
        </p:spPr>
        <p:txBody>
          <a:bodyPr/>
          <a:lstStyle/>
          <a:p>
            <a:r>
              <a:rPr lang="en-US" dirty="0"/>
              <a:t>PERINTAH PERCABANGAN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598487"/>
          </a:xfrm>
        </p:spPr>
        <p:txBody>
          <a:bodyPr/>
          <a:lstStyle/>
          <a:p>
            <a:r>
              <a:rPr lang="en-US" b="1" dirty="0" err="1"/>
              <a:t>Perintah</a:t>
            </a:r>
            <a:r>
              <a:rPr lang="en-US" b="1" dirty="0"/>
              <a:t> IF </a:t>
            </a:r>
            <a:r>
              <a:rPr lang="en-US" b="1" dirty="0" smtClean="0"/>
              <a:t>( ) 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24125" y="2063750"/>
            <a:ext cx="531495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(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………….. //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perintah-perintah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terdapat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else if (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2 )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……………………….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006595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If (</a:t>
            </a:r>
            <a:r>
              <a:rPr lang="en-US" dirty="0" err="1" smtClean="0"/>
              <a:t>bilangan</a:t>
            </a:r>
            <a:r>
              <a:rPr lang="en-US" dirty="0" smtClean="0"/>
              <a:t> &lt; 0 )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(“negative”);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Else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positif</a:t>
            </a:r>
            <a:r>
              <a:rPr lang="en-US" dirty="0" smtClean="0"/>
              <a:t>”);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08631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31812"/>
            <a:ext cx="7010400" cy="600868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If (</a:t>
            </a:r>
            <a:r>
              <a:rPr lang="en-US" sz="2000" dirty="0" err="1" smtClean="0"/>
              <a:t>bilangan</a:t>
            </a:r>
            <a:r>
              <a:rPr lang="en-US" sz="2000" dirty="0" smtClean="0"/>
              <a:t> &lt; 0 )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(“negative”);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smtClean="0"/>
              <a:t>else if (</a:t>
            </a:r>
            <a:r>
              <a:rPr lang="en-US" sz="2000" dirty="0" err="1" smtClean="0"/>
              <a:t>bilangan</a:t>
            </a:r>
            <a:r>
              <a:rPr lang="en-US" sz="2000" dirty="0" smtClean="0"/>
              <a:t>&gt;0)</a:t>
            </a:r>
          </a:p>
          <a:p>
            <a:pPr marL="0" indent="0">
              <a:buNone/>
            </a:pPr>
            <a:r>
              <a:rPr lang="en-US" sz="2000" dirty="0" smtClean="0"/>
              <a:t>{	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</a:t>
            </a:r>
            <a:r>
              <a:rPr lang="en-US" sz="2000" dirty="0" err="1" smtClean="0"/>
              <a:t>positif</a:t>
            </a:r>
            <a:r>
              <a:rPr lang="en-US" sz="2000" dirty="0" smtClean="0"/>
              <a:t>”);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smtClean="0"/>
              <a:t>else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</a:t>
            </a:r>
            <a:r>
              <a:rPr lang="en-US" sz="2000" dirty="0" err="1" smtClean="0"/>
              <a:t>nol</a:t>
            </a:r>
            <a:r>
              <a:rPr lang="en-US" sz="2000" dirty="0" smtClean="0"/>
              <a:t>”);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}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586469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main ()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bil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scanf</a:t>
            </a:r>
            <a:r>
              <a:rPr lang="en-US" dirty="0" smtClean="0"/>
              <a:t>(“%d”, &amp;</a:t>
            </a:r>
            <a:r>
              <a:rPr lang="en-US" dirty="0" err="1" smtClean="0"/>
              <a:t>bil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if (</a:t>
            </a:r>
            <a:r>
              <a:rPr lang="en-US" dirty="0" err="1" smtClean="0"/>
              <a:t>bil</a:t>
            </a:r>
            <a:r>
              <a:rPr lang="en-US" dirty="0" smtClean="0"/>
              <a:t> % 2 == 0)</a:t>
            </a:r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 smtClean="0"/>
              <a:t>   </a:t>
            </a:r>
            <a:r>
              <a:rPr lang="en-US" dirty="0" err="1" smtClean="0"/>
              <a:t>bil</a:t>
            </a:r>
            <a:r>
              <a:rPr lang="en-US" dirty="0" smtClean="0"/>
              <a:t> = </a:t>
            </a:r>
            <a:r>
              <a:rPr lang="en-US" dirty="0" err="1" smtClean="0"/>
              <a:t>bil</a:t>
            </a:r>
            <a:r>
              <a:rPr lang="en-US" dirty="0" smtClean="0"/>
              <a:t> + 1;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(“%d”, </a:t>
            </a:r>
            <a:r>
              <a:rPr lang="en-US" dirty="0" err="1" smtClean="0"/>
              <a:t>bil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/>
              <a:t>}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945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19113"/>
            <a:ext cx="7010400" cy="2122487"/>
          </a:xfrm>
        </p:spPr>
        <p:txBody>
          <a:bodyPr/>
          <a:lstStyle/>
          <a:p>
            <a:r>
              <a:rPr lang="en-US" b="1" dirty="0" err="1"/>
              <a:t>Perintah</a:t>
            </a:r>
            <a:r>
              <a:rPr lang="en-US" b="1" dirty="0"/>
              <a:t> SWITCH ( </a:t>
            </a:r>
            <a:r>
              <a:rPr lang="en-US" b="1" dirty="0" smtClean="0"/>
              <a:t>)</a:t>
            </a:r>
          </a:p>
          <a:p>
            <a:pPr indent="0">
              <a:buNone/>
            </a:pPr>
            <a:r>
              <a:rPr lang="en-US" dirty="0" err="1"/>
              <a:t>Perintah</a:t>
            </a:r>
            <a:r>
              <a:rPr lang="en-US" dirty="0"/>
              <a:t> switch ( )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percabangan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pasti</a:t>
            </a:r>
            <a:r>
              <a:rPr lang="en-US" dirty="0"/>
              <a:t>.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(syntax) </a:t>
            </a:r>
            <a:r>
              <a:rPr lang="en-US" dirty="0" err="1"/>
              <a:t>dari</a:t>
            </a:r>
            <a:r>
              <a:rPr lang="en-US" dirty="0"/>
              <a:t> switch ( ):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46324" y="2762250"/>
            <a:ext cx="5934075" cy="3803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 (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ekspresi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case nilai-1 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break;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case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2 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break;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case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nilai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n 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break ;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default 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684089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89906"/>
            <a:ext cx="7010400" cy="3278187"/>
          </a:xfrm>
        </p:spPr>
        <p:txBody>
          <a:bodyPr/>
          <a:lstStyle/>
          <a:p>
            <a:pPr lvl="0"/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</a:p>
          <a:p>
            <a:r>
              <a:rPr lang="en-US" dirty="0" err="1"/>
              <a:t>Deklarasikan</a:t>
            </a:r>
            <a:r>
              <a:rPr lang="en-US" dirty="0"/>
              <a:t> variable</a:t>
            </a:r>
          </a:p>
          <a:p>
            <a:r>
              <a:rPr lang="en-US" dirty="0" err="1"/>
              <a:t>Meminta</a:t>
            </a:r>
            <a:r>
              <a:rPr lang="en-US" dirty="0"/>
              <a:t> input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jari-jari</a:t>
            </a:r>
            <a:endParaRPr lang="en-US" dirty="0"/>
          </a:p>
          <a:p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2769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err="1"/>
              <a:t>Buatlah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program yang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.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input :</a:t>
            </a:r>
          </a:p>
          <a:p>
            <a:r>
              <a:rPr lang="en-US" dirty="0"/>
              <a:t>4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output :</a:t>
            </a:r>
          </a:p>
          <a:p>
            <a:r>
              <a:rPr lang="en-US" dirty="0"/>
              <a:t>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85390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 - 3</a:t>
            </a:r>
            <a:endParaRPr lang="en-US" dirty="0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err="1"/>
              <a:t>Buatlah</a:t>
            </a:r>
            <a:r>
              <a:rPr lang="en-US" dirty="0"/>
              <a:t> program yang </a:t>
            </a:r>
            <a:r>
              <a:rPr lang="en-US" dirty="0" err="1"/>
              <a:t>meminta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ganjil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genap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input 1 : </a:t>
            </a:r>
          </a:p>
          <a:p>
            <a:r>
              <a:rPr lang="en-US" dirty="0"/>
              <a:t>5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output1:</a:t>
            </a:r>
          </a:p>
          <a:p>
            <a:r>
              <a:rPr lang="en-US" dirty="0" err="1"/>
              <a:t>Ganjil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 - 4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8082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kabisat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.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kabisat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habis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4,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habis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100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kelipatan</a:t>
            </a:r>
            <a:r>
              <a:rPr lang="en-US" dirty="0"/>
              <a:t> 400. </a:t>
            </a:r>
          </a:p>
        </p:txBody>
      </p:sp>
    </p:spTree>
    <p:extLst>
      <p:ext uri="{BB962C8B-B14F-4D97-AF65-F5344CB8AC3E}">
        <p14:creationId xmlns:p14="http://schemas.microsoft.com/office/powerpoint/2010/main" val="394809964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1051</TotalTime>
  <Words>876</Words>
  <Application>Microsoft Office PowerPoint</Application>
  <PresentationFormat>On-screen Show (4:3)</PresentationFormat>
  <Paragraphs>212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Tahoma</vt:lpstr>
      <vt:lpstr>Times New Roman</vt:lpstr>
      <vt:lpstr>Wingdings</vt:lpstr>
      <vt:lpstr>01158951</vt:lpstr>
      <vt:lpstr>STRUKTUR DASAR PROGRAM</vt:lpstr>
      <vt:lpstr>Struktur dasar dari program bahasa C ada beberapa komponen :</vt:lpstr>
      <vt:lpstr>PowerPoint Presentation</vt:lpstr>
      <vt:lpstr>1. Fungsi Utama / Fungsi main()</vt:lpstr>
      <vt:lpstr>2. Deklarasi Variabel  </vt:lpstr>
      <vt:lpstr>PowerPoint Presentation</vt:lpstr>
      <vt:lpstr>3. Statement </vt:lpstr>
      <vt:lpstr>PowerPoint Presentation</vt:lpstr>
      <vt:lpstr>PowerPoint Presentation</vt:lpstr>
      <vt:lpstr>PowerPoint Presentation</vt:lpstr>
      <vt:lpstr>Evaluasi :</vt:lpstr>
      <vt:lpstr> FUNGSI INPUT / OUTPUT DASAR </vt:lpstr>
      <vt:lpstr>PowerPoint Presentation</vt:lpstr>
      <vt:lpstr>PowerPoint Presentation</vt:lpstr>
      <vt:lpstr>PowerPoint Presentation</vt:lpstr>
      <vt:lpstr>PowerPoint Presentation</vt:lpstr>
      <vt:lpstr>PERINTAH PERCABANGAN </vt:lpstr>
      <vt:lpstr>PowerPoint Presentation</vt:lpstr>
      <vt:lpstr>PowerPoint Presentation</vt:lpstr>
      <vt:lpstr>PowerPoint Presentation</vt:lpstr>
      <vt:lpstr>PowerPoint Presentation</vt:lpstr>
      <vt:lpstr>LATIHAN - 1</vt:lpstr>
      <vt:lpstr>LATIHAN - 2</vt:lpstr>
      <vt:lpstr>LATIHAN - 3</vt:lpstr>
      <vt:lpstr>LATIHAN - 4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DASAR PROGRAM</dc:title>
  <dc:creator>gue</dc:creator>
  <cp:keywords/>
  <cp:lastModifiedBy>gue</cp:lastModifiedBy>
  <cp:revision>23</cp:revision>
  <dcterms:created xsi:type="dcterms:W3CDTF">2015-03-18T02:17:20Z</dcterms:created>
  <dcterms:modified xsi:type="dcterms:W3CDTF">2017-03-09T06:26:45Z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