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97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346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031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776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435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202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084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046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3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113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90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1FF48-677F-4D49-89A7-4EA2C8C79FD9}" type="datetimeFigureOut">
              <a:rPr lang="id-ID" smtClean="0"/>
              <a:t>19/05/2021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74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46542" y="140380"/>
            <a:ext cx="9144000" cy="604201"/>
          </a:xfrm>
        </p:spPr>
        <p:txBody>
          <a:bodyPr/>
          <a:lstStyle/>
          <a:p>
            <a:r>
              <a:rPr lang="id-ID" dirty="0" smtClean="0"/>
              <a:t>Latihan Soal Portal 3 sendi tidak simetris</a:t>
            </a:r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619794" y="2390503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606731" y="2442754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886891" y="2272937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5747658" y="241662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/>
          <p:cNvSpPr/>
          <p:nvPr/>
        </p:nvSpPr>
        <p:spPr>
          <a:xfrm>
            <a:off x="3775160" y="2364373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Isosceles Triangle 10"/>
          <p:cNvSpPr/>
          <p:nvPr/>
        </p:nvSpPr>
        <p:spPr>
          <a:xfrm>
            <a:off x="1528355" y="4957354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86891" y="1593669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53589" y="3762102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91394" y="1593669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500099" y="3377921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966413" y="5839097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52160" y="53296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2364" y="54820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7631" y="1963001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91231" y="5425444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96370" y="2429691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00573" y="374468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31203" y="502484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1357" y="1657980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1772002" y="543532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4684163" y="544760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400573" y="265798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340489" y="4263323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35" name="Freeform 34"/>
          <p:cNvSpPr/>
          <p:nvPr/>
        </p:nvSpPr>
        <p:spPr>
          <a:xfrm>
            <a:off x="4167051" y="1881051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TextBox 35"/>
          <p:cNvSpPr txBox="1"/>
          <p:nvPr/>
        </p:nvSpPr>
        <p:spPr>
          <a:xfrm>
            <a:off x="6035038" y="276575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06862" y="362354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86729" y="244353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06715" y="462067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1175639" y="2199693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75838" y="635823"/>
            <a:ext cx="3876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Hitung:</a:t>
            </a:r>
          </a:p>
          <a:p>
            <a:r>
              <a:rPr lang="id-ID" dirty="0" smtClean="0"/>
              <a:t>Gaya2 dalam ( Bidang M, D, N dan FBD)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6820079" y="39188"/>
            <a:ext cx="4206231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>
                <a:solidFill>
                  <a:srgbClr val="FF0000"/>
                </a:solidFill>
              </a:rPr>
              <a:t>Reaksi Tumpuan</a:t>
            </a:r>
          </a:p>
          <a:p>
            <a:r>
              <a:rPr lang="id-ID" sz="1600" dirty="0" smtClean="0"/>
              <a:t>∑MB=0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Ah.4 –H . 2 –P.3 –(q.3).1,5 =0</a:t>
            </a:r>
          </a:p>
          <a:p>
            <a:r>
              <a:rPr lang="id-ID" sz="1600" dirty="0" smtClean="0"/>
              <a:t>4Av + 4Ah – 4 – 6 – 18  = 0</a:t>
            </a:r>
          </a:p>
          <a:p>
            <a:r>
              <a:rPr lang="id-ID" sz="1600" dirty="0" smtClean="0"/>
              <a:t>Av + Ah = 7   ..............(1) </a:t>
            </a:r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-Bv.4-Bh . 4 +(q.3).2,5 +P . 1 + H. 2 =0</a:t>
            </a:r>
          </a:p>
          <a:p>
            <a:r>
              <a:rPr lang="id-ID" sz="1600" dirty="0" smtClean="0"/>
              <a:t>-4Bv – 4Bh + 30 +2 + 4 = 0</a:t>
            </a:r>
          </a:p>
          <a:p>
            <a:r>
              <a:rPr lang="id-ID" sz="1600" dirty="0" smtClean="0"/>
              <a:t>Bv + Bh = 9 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∑S=0    ( kiri potongan)</a:t>
            </a:r>
          </a:p>
          <a:p>
            <a:r>
              <a:rPr lang="id-ID" sz="1600" dirty="0" smtClean="0"/>
              <a:t>Av. 2 + Ah. 4- H. 2 – P. 1 – (q .1 . 0,5) =0</a:t>
            </a:r>
          </a:p>
          <a:p>
            <a:r>
              <a:rPr lang="id-ID" sz="1600" dirty="0" smtClean="0"/>
              <a:t>2 Av + 4 Ah – 4 -2 -2 =0 </a:t>
            </a:r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/>
              <a:t>∑S=0    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</a:t>
            </a:r>
            <a:r>
              <a:rPr lang="id-ID" sz="1600" dirty="0"/>
              <a:t>(q </a:t>
            </a:r>
            <a:r>
              <a:rPr lang="id-ID" sz="1600" dirty="0" smtClean="0"/>
              <a:t>.2 </a:t>
            </a:r>
            <a:r>
              <a:rPr lang="id-ID" sz="1600" dirty="0"/>
              <a:t>. </a:t>
            </a:r>
            <a:r>
              <a:rPr lang="id-ID" sz="1600" dirty="0" smtClean="0"/>
              <a:t>0,5. 2)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solidFill>
                  <a:srgbClr val="FF0000"/>
                </a:solidFill>
              </a:rPr>
              <a:t>Bv =  </a:t>
            </a:r>
            <a:r>
              <a:rPr lang="id-ID" sz="1600" dirty="0">
                <a:solidFill>
                  <a:srgbClr val="FF0000"/>
                </a:solidFill>
              </a:rPr>
              <a:t>4 </a:t>
            </a:r>
            <a:r>
              <a:rPr lang="id-ID" sz="1600" dirty="0" smtClean="0">
                <a:solidFill>
                  <a:srgbClr val="FF0000"/>
                </a:solidFill>
              </a:rPr>
              <a:t>ton  </a:t>
            </a:r>
          </a:p>
          <a:p>
            <a:endParaRPr lang="id-ID" sz="1600" dirty="0"/>
          </a:p>
          <a:p>
            <a:r>
              <a:rPr lang="id-ID" sz="1600" dirty="0" smtClean="0"/>
              <a:t>Masuk persamaan (2) didapat </a:t>
            </a:r>
            <a:r>
              <a:rPr lang="id-ID" sz="1600" dirty="0" smtClean="0">
                <a:solidFill>
                  <a:srgbClr val="FF0000"/>
                </a:solidFill>
              </a:rPr>
              <a:t>Bh = 5 ton </a:t>
            </a:r>
            <a:endParaRPr lang="id-ID" sz="1600" dirty="0">
              <a:solidFill>
                <a:srgbClr val="FF0000"/>
              </a:solidFill>
            </a:endParaRPr>
          </a:p>
          <a:p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1602364" y="5434149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5852160" y="2960913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58223" y="5987923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2512407" y="469034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</a:t>
            </a:r>
            <a:endParaRPr lang="id-ID" dirty="0"/>
          </a:p>
        </p:txBody>
      </p:sp>
      <p:sp>
        <p:nvSpPr>
          <p:cNvPr id="57" name="TextBox 56"/>
          <p:cNvSpPr txBox="1"/>
          <p:nvPr/>
        </p:nvSpPr>
        <p:spPr>
          <a:xfrm>
            <a:off x="5424672" y="3153720"/>
            <a:ext cx="4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</a:t>
            </a:r>
            <a:endParaRPr lang="id-ID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3840459" y="537536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891231" y="5440764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2786488" y="244275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81616" y="2443531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1841864" y="4957354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6003008" y="2364373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172301" y="2027312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</a:t>
            </a:r>
            <a:endParaRPr lang="id-ID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891549" y="4911632"/>
            <a:ext cx="17253" cy="3988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0301544" y="5582584"/>
            <a:ext cx="32990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40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091" y="339634"/>
            <a:ext cx="4206231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/>
              <a:t>Reaksi Tumpuan</a:t>
            </a:r>
          </a:p>
          <a:p>
            <a:r>
              <a:rPr lang="id-ID" sz="1600" dirty="0" smtClean="0"/>
              <a:t>∑MB=0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Ah.4 –H . 2 –P.3 –(q.3).1,5 =0</a:t>
            </a:r>
          </a:p>
          <a:p>
            <a:r>
              <a:rPr lang="id-ID" sz="1600" dirty="0" smtClean="0"/>
              <a:t>4Av + 4Ah – 4 – 6 – 18  = 0</a:t>
            </a:r>
          </a:p>
          <a:p>
            <a:r>
              <a:rPr lang="id-ID" sz="1600" dirty="0" smtClean="0"/>
              <a:t>Av + Ah = 7   ..............(1) </a:t>
            </a:r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-Bv.4-Bh . 4 +(q.3).2,5 +P . 1 + H. 2 =0</a:t>
            </a:r>
          </a:p>
          <a:p>
            <a:r>
              <a:rPr lang="id-ID" sz="1600" dirty="0" smtClean="0"/>
              <a:t>-4Bv – 4Bh + 30 +2 + 4 = 0</a:t>
            </a:r>
          </a:p>
          <a:p>
            <a:r>
              <a:rPr lang="id-ID" sz="1600" dirty="0" smtClean="0"/>
              <a:t>Bv + Bh = 9 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∑S=0    ( kiri potongan)</a:t>
            </a:r>
          </a:p>
          <a:p>
            <a:r>
              <a:rPr lang="id-ID" sz="1600" dirty="0" smtClean="0"/>
              <a:t>Av. 2 + Ah. 4- H. 2 – P. 1 – (q .1 . 0,5) =0</a:t>
            </a:r>
          </a:p>
          <a:p>
            <a:r>
              <a:rPr lang="id-ID" sz="1600" dirty="0" smtClean="0"/>
              <a:t>2 Av + 4 Ah – 4 -2 -2 =0 </a:t>
            </a:r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/>
              <a:t>∑S=0    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</a:t>
            </a:r>
            <a:r>
              <a:rPr lang="id-ID" sz="1600" dirty="0"/>
              <a:t>(q </a:t>
            </a:r>
            <a:r>
              <a:rPr lang="id-ID" sz="1600" dirty="0" smtClean="0"/>
              <a:t>.2 </a:t>
            </a:r>
            <a:r>
              <a:rPr lang="id-ID" sz="1600" dirty="0"/>
              <a:t>. </a:t>
            </a:r>
            <a:r>
              <a:rPr lang="id-ID" sz="1600" dirty="0" smtClean="0"/>
              <a:t>0,5. 2)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solidFill>
                  <a:srgbClr val="FF0000"/>
                </a:solidFill>
              </a:rPr>
              <a:t>Bv =  </a:t>
            </a:r>
            <a:r>
              <a:rPr lang="id-ID" sz="1600" dirty="0">
                <a:solidFill>
                  <a:srgbClr val="FF0000"/>
                </a:solidFill>
              </a:rPr>
              <a:t>4 </a:t>
            </a:r>
            <a:r>
              <a:rPr lang="id-ID" sz="1600" dirty="0" smtClean="0">
                <a:solidFill>
                  <a:srgbClr val="FF0000"/>
                </a:solidFill>
              </a:rPr>
              <a:t>ton  </a:t>
            </a:r>
          </a:p>
          <a:p>
            <a:endParaRPr lang="id-ID" sz="1600" dirty="0"/>
          </a:p>
          <a:p>
            <a:r>
              <a:rPr lang="id-ID" sz="1600" dirty="0" smtClean="0"/>
              <a:t>Masuk persamaan (2) didapat </a:t>
            </a:r>
            <a:r>
              <a:rPr lang="id-ID" sz="1600" dirty="0" smtClean="0">
                <a:solidFill>
                  <a:srgbClr val="FF0000"/>
                </a:solidFill>
              </a:rPr>
              <a:t>Bh = 5 ton </a:t>
            </a:r>
            <a:endParaRPr lang="id-ID" sz="1600" dirty="0">
              <a:solidFill>
                <a:srgbClr val="FF0000"/>
              </a:solidFill>
            </a:endParaRPr>
          </a:p>
          <a:p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5329646" y="796834"/>
            <a:ext cx="321466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Substitusi persamaan (1) dan (3)</a:t>
            </a:r>
          </a:p>
          <a:p>
            <a:pPr marL="342900" indent="-342900">
              <a:buAutoNum type="arabicParenBoth"/>
            </a:pPr>
            <a:r>
              <a:rPr lang="id-ID" dirty="0" smtClean="0">
                <a:sym typeface="Wingdings" panose="05000000000000000000" pitchFamily="2" charset="2"/>
              </a:rPr>
              <a:t>  Av = 7- Ah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(3)   (7 - Ah) + 2 Ah = 4</a:t>
            </a:r>
          </a:p>
          <a:p>
            <a:r>
              <a:rPr lang="id-ID" dirty="0">
                <a:sym typeface="Wingdings" panose="05000000000000000000" pitchFamily="2" charset="2"/>
              </a:rPr>
              <a:t> </a:t>
            </a:r>
            <a:r>
              <a:rPr lang="id-ID" dirty="0" smtClean="0">
                <a:sym typeface="Wingdings" panose="05000000000000000000" pitchFamily="2" charset="2"/>
              </a:rPr>
              <a:t>           Ah = 4 -7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Ah = </a:t>
            </a:r>
            <a:r>
              <a:rPr lang="id-ID" dirty="0" smtClean="0">
                <a:solidFill>
                  <a:srgbClr val="FF0000"/>
                </a:solidFill>
                <a:sym typeface="Wingdings" panose="05000000000000000000" pitchFamily="2" charset="2"/>
              </a:rPr>
              <a:t>- 3 ton  </a:t>
            </a:r>
          </a:p>
          <a:p>
            <a:r>
              <a:rPr lang="id-ID" dirty="0" smtClean="0">
                <a:solidFill>
                  <a:srgbClr val="FF0000"/>
                </a:solidFill>
                <a:sym typeface="Wingdings" panose="05000000000000000000" pitchFamily="2" charset="2"/>
              </a:rPr>
              <a:t>Atau Ah = 3 ton </a:t>
            </a:r>
          </a:p>
          <a:p>
            <a:endParaRPr lang="id-ID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id-ID" dirty="0" smtClean="0">
                <a:solidFill>
                  <a:srgbClr val="FF0000"/>
                </a:solidFill>
                <a:sym typeface="Wingdings" panose="05000000000000000000" pitchFamily="2" charset="2"/>
              </a:rPr>
              <a:t>(1) Av =  10 ton </a:t>
            </a:r>
            <a:endParaRPr lang="id-ID" dirty="0">
              <a:solidFill>
                <a:srgbClr val="FF0000"/>
              </a:solidFill>
            </a:endParaRPr>
          </a:p>
          <a:p>
            <a:endParaRPr lang="id-ID" dirty="0" smtClean="0"/>
          </a:p>
          <a:p>
            <a:endParaRPr lang="id-ID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701249" y="2076994"/>
            <a:ext cx="613954" cy="130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145383" y="2312126"/>
            <a:ext cx="62701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315203" y="2664822"/>
            <a:ext cx="0" cy="4963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4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894114" y="1123406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881051" y="1175657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161211" y="1005840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6021978" y="1149531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049480" y="1097276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802675" y="3690257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161211" y="326572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27909" y="2495005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65714" y="326572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774419" y="2110824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40733" y="4572000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26480" y="406254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76684" y="421494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31951" y="695904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165551" y="415834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0690" y="116259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74893" y="2477587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05523" y="3757751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45677" y="390883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2046322" y="416822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4958483" y="418050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674893" y="139088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614809" y="299622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441371" y="613954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6309358" y="149865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81182" y="235644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61049" y="117643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81035" y="335358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449959" y="932596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876684" y="4167052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126480" y="1693816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445606" y="4720826"/>
            <a:ext cx="8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Av=10 t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2786727" y="3423246"/>
            <a:ext cx="10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Ah=3 ton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5698992" y="1886623"/>
            <a:ext cx="77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Bv=4 t</a:t>
            </a:r>
            <a:endParaRPr lang="id-ID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4114779" y="4108271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165551" y="4173667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3060808" y="117565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55936" y="117643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041999" y="3690257"/>
            <a:ext cx="68813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6277328" y="1097276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446621" y="760215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Bh=5 t</a:t>
            </a:r>
            <a:endParaRPr lang="id-ID" dirty="0"/>
          </a:p>
        </p:txBody>
      </p:sp>
      <p:sp>
        <p:nvSpPr>
          <p:cNvPr id="47" name="TextBox 46"/>
          <p:cNvSpPr txBox="1"/>
          <p:nvPr/>
        </p:nvSpPr>
        <p:spPr>
          <a:xfrm>
            <a:off x="9040957" y="21495"/>
            <a:ext cx="30015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Kontrol:</a:t>
            </a:r>
          </a:p>
          <a:p>
            <a:r>
              <a:rPr lang="id-ID" sz="1600" dirty="0" smtClean="0"/>
              <a:t>∑ H=0</a:t>
            </a:r>
          </a:p>
          <a:p>
            <a:r>
              <a:rPr lang="id-ID" sz="1600" dirty="0" smtClean="0"/>
              <a:t>H+Ah-Bh =0</a:t>
            </a:r>
          </a:p>
          <a:p>
            <a:r>
              <a:rPr lang="id-ID" sz="1600" dirty="0" smtClean="0"/>
              <a:t>2+3-5 = 0  oke</a:t>
            </a:r>
          </a:p>
          <a:p>
            <a:endParaRPr lang="id-ID" sz="1600" dirty="0" smtClean="0"/>
          </a:p>
          <a:p>
            <a:r>
              <a:rPr lang="id-ID" sz="1600" dirty="0" smtClean="0"/>
              <a:t>∑ </a:t>
            </a:r>
            <a:r>
              <a:rPr lang="id-ID" sz="1600" dirty="0" smtClean="0"/>
              <a:t>V = </a:t>
            </a:r>
            <a:r>
              <a:rPr lang="id-ID" sz="1600" dirty="0" smtClean="0"/>
              <a:t>0</a:t>
            </a:r>
            <a:endParaRPr lang="id-ID" sz="1600" dirty="0"/>
          </a:p>
          <a:p>
            <a:r>
              <a:rPr lang="id-ID" sz="1600" dirty="0" smtClean="0"/>
              <a:t>Av+Bv-P-(q.3) = 0</a:t>
            </a:r>
          </a:p>
          <a:p>
            <a:r>
              <a:rPr lang="id-ID" sz="1600" dirty="0" smtClean="0"/>
              <a:t>14-2-12=0  oke</a:t>
            </a:r>
            <a:endParaRPr lang="id-ID" sz="1600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6920528" y="2083598"/>
            <a:ext cx="371108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Momen:</a:t>
            </a:r>
          </a:p>
          <a:p>
            <a:r>
              <a:rPr lang="id-ID" dirty="0" smtClean="0"/>
              <a:t>MA= </a:t>
            </a:r>
            <a:r>
              <a:rPr lang="id-ID" dirty="0" smtClean="0"/>
              <a:t>0</a:t>
            </a:r>
          </a:p>
          <a:p>
            <a:r>
              <a:rPr lang="id-ID" dirty="0" smtClean="0"/>
              <a:t>MB= 0</a:t>
            </a:r>
          </a:p>
          <a:p>
            <a:r>
              <a:rPr lang="id-ID" dirty="0" smtClean="0"/>
              <a:t>Mc = -Ah . 2 = - 6 t.m</a:t>
            </a:r>
          </a:p>
          <a:p>
            <a:r>
              <a:rPr lang="id-ID" dirty="0" smtClean="0"/>
              <a:t>MDA = MDB = - Ah. 4 – H . 2 = -16 t.m</a:t>
            </a:r>
          </a:p>
          <a:p>
            <a:r>
              <a:rPr lang="id-ID" dirty="0" smtClean="0"/>
              <a:t>Me = Av. 1 – Ah. 4 – H . 2</a:t>
            </a:r>
          </a:p>
          <a:p>
            <a:r>
              <a:rPr lang="id-ID" dirty="0"/>
              <a:t> </a:t>
            </a:r>
            <a:r>
              <a:rPr lang="id-ID" dirty="0" smtClean="0"/>
              <a:t>      = 10 – 12 – 4 = -6 </a:t>
            </a:r>
            <a:r>
              <a:rPr lang="id-ID" dirty="0" smtClean="0"/>
              <a:t>t.m (dr ka-ki)</a:t>
            </a:r>
            <a:endParaRPr lang="id-ID" dirty="0" smtClean="0"/>
          </a:p>
          <a:p>
            <a:r>
              <a:rPr lang="id-ID" dirty="0" smtClean="0"/>
              <a:t>Ms = Bv. 2 – (q.2) . 1 </a:t>
            </a:r>
          </a:p>
          <a:p>
            <a:r>
              <a:rPr lang="id-ID" dirty="0"/>
              <a:t> </a:t>
            </a:r>
            <a:r>
              <a:rPr lang="id-ID" dirty="0" smtClean="0"/>
              <a:t>     = 8 – 8 = 0</a:t>
            </a:r>
          </a:p>
          <a:p>
            <a:r>
              <a:rPr lang="id-ID" dirty="0"/>
              <a:t> </a:t>
            </a:r>
            <a:r>
              <a:rPr lang="id-ID" dirty="0" smtClean="0"/>
              <a:t>Mx = Bv. x – ( q. x).0,5 .x</a:t>
            </a:r>
          </a:p>
          <a:p>
            <a:r>
              <a:rPr lang="id-ID" dirty="0" smtClean="0"/>
              <a:t>X=1 m    M1= 2 </a:t>
            </a:r>
            <a:r>
              <a:rPr lang="id-ID" dirty="0" smtClean="0"/>
              <a:t>t.m</a:t>
            </a:r>
          </a:p>
          <a:p>
            <a:r>
              <a:rPr lang="id-ID" dirty="0" smtClean="0"/>
              <a:t>X=1,5 m   M1,5 = 1,5 t.m</a:t>
            </a:r>
            <a:endParaRPr lang="id-ID" dirty="0" smtClean="0"/>
          </a:p>
          <a:p>
            <a:r>
              <a:rPr lang="id-ID" dirty="0" smtClean="0"/>
              <a:t>X=2m     M2 = </a:t>
            </a:r>
            <a:r>
              <a:rPr lang="id-ID" dirty="0" smtClean="0"/>
              <a:t>0</a:t>
            </a:r>
          </a:p>
          <a:p>
            <a:r>
              <a:rPr lang="id-ID" dirty="0" smtClean="0"/>
              <a:t>X= 2,5 m  M2,5 =-2,5 t.m</a:t>
            </a:r>
            <a:endParaRPr lang="id-ID" dirty="0" smtClean="0"/>
          </a:p>
          <a:p>
            <a:r>
              <a:rPr lang="id-ID" dirty="0" smtClean="0"/>
              <a:t>X= 3 m   M3= -6 tm </a:t>
            </a:r>
          </a:p>
          <a:p>
            <a:endParaRPr lang="id-ID" dirty="0"/>
          </a:p>
        </p:txBody>
      </p:sp>
      <p:sp>
        <p:nvSpPr>
          <p:cNvPr id="49" name="Curved Left Arrow 48"/>
          <p:cNvSpPr/>
          <p:nvPr/>
        </p:nvSpPr>
        <p:spPr>
          <a:xfrm rot="16200000">
            <a:off x="1770995" y="1236794"/>
            <a:ext cx="237438" cy="61807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0" name="Curved Right Arrow 49"/>
          <p:cNvSpPr/>
          <p:nvPr/>
        </p:nvSpPr>
        <p:spPr>
          <a:xfrm>
            <a:off x="2041999" y="953588"/>
            <a:ext cx="247281" cy="49281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H="1" flipV="1">
            <a:off x="4689566" y="222069"/>
            <a:ext cx="1436914" cy="13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355771" y="-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2" name="TextBox 1"/>
          <p:cNvSpPr txBox="1"/>
          <p:nvPr/>
        </p:nvSpPr>
        <p:spPr>
          <a:xfrm>
            <a:off x="1942090" y="1701957"/>
            <a:ext cx="594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DA</a:t>
            </a:r>
            <a:endParaRPr lang="id-ID" sz="1400" dirty="0"/>
          </a:p>
        </p:txBody>
      </p:sp>
      <p:sp>
        <p:nvSpPr>
          <p:cNvPr id="51" name="TextBox 50"/>
          <p:cNvSpPr txBox="1"/>
          <p:nvPr/>
        </p:nvSpPr>
        <p:spPr>
          <a:xfrm>
            <a:off x="2029719" y="663889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DB</a:t>
            </a:r>
            <a:endParaRPr lang="id-ID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2154756" y="5408023"/>
            <a:ext cx="36682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Ms= Av. 2 – Ah.4 –H .2- P.1 – (q.1.0,5)</a:t>
            </a:r>
          </a:p>
          <a:p>
            <a:r>
              <a:rPr lang="id-ID" dirty="0"/>
              <a:t> </a:t>
            </a:r>
            <a:r>
              <a:rPr lang="id-ID" dirty="0" smtClean="0"/>
              <a:t>    = 20 -12 -4 – 2 - 2</a:t>
            </a:r>
          </a:p>
          <a:p>
            <a:r>
              <a:rPr lang="id-ID" dirty="0"/>
              <a:t> </a:t>
            </a:r>
            <a:r>
              <a:rPr lang="id-ID" dirty="0" smtClean="0"/>
              <a:t>    = 0  (dari ki-ka)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55152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3321643" y="1110343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881051" y="2220690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567215" y="979714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7458891" y="1204737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5525585" y="1097276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802675" y="4839789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554492" y="359614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32441" y="3805640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60736" y="290727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909235" y="3834034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060175" y="6218814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746273" y="560832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602036" y="560832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20888" y="1988513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165551" y="572589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52871" y="229548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74893" y="3814347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09763" y="483978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49201" y="475394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4599881" y="580761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235901" y="592696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667708" y="430251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614809" y="299622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5793465" y="627016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7765967" y="123168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32322" y="368515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81035" y="505175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449959" y="2042939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876684" y="5251270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580135" y="1628500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31951" y="5719746"/>
            <a:ext cx="8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Av=10 t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2747361" y="4811965"/>
            <a:ext cx="10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Ah=3 ton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7554009" y="1891085"/>
            <a:ext cx="77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Bv=4 t</a:t>
            </a:r>
            <a:endParaRPr lang="id-ID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5540752" y="566749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298954" y="592696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4419326" y="114852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55830" y="1185358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135231" y="4846320"/>
            <a:ext cx="68813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7706497" y="1058087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001101" y="616523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Bh=5 t</a:t>
            </a:r>
            <a:endParaRPr lang="id-ID" dirty="0"/>
          </a:p>
        </p:txBody>
      </p:sp>
      <p:sp>
        <p:nvSpPr>
          <p:cNvPr id="47" name="Curved Left Arrow 46"/>
          <p:cNvSpPr/>
          <p:nvPr/>
        </p:nvSpPr>
        <p:spPr>
          <a:xfrm rot="16200000">
            <a:off x="1810144" y="2308274"/>
            <a:ext cx="237438" cy="61807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8" name="Curved Right Arrow 47"/>
          <p:cNvSpPr/>
          <p:nvPr/>
        </p:nvSpPr>
        <p:spPr>
          <a:xfrm>
            <a:off x="3413815" y="939433"/>
            <a:ext cx="247281" cy="49281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53097" y="1452931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MDB=16tm</a:t>
            </a:r>
            <a:endParaRPr lang="id-ID" dirty="0"/>
          </a:p>
        </p:txBody>
      </p:sp>
      <p:sp>
        <p:nvSpPr>
          <p:cNvPr id="52" name="TextBox 51"/>
          <p:cNvSpPr txBox="1"/>
          <p:nvPr/>
        </p:nvSpPr>
        <p:spPr>
          <a:xfrm>
            <a:off x="2198751" y="2721903"/>
            <a:ext cx="1370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MDA= 16 </a:t>
            </a:r>
            <a:r>
              <a:rPr lang="id-ID" dirty="0" smtClean="0"/>
              <a:t>tm</a:t>
            </a:r>
            <a:endParaRPr lang="id-ID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876684" y="1452931"/>
            <a:ext cx="0" cy="5355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297571" y="1554690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 t</a:t>
            </a:r>
            <a:endParaRPr lang="id-ID" dirty="0"/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2072844" y="2220690"/>
            <a:ext cx="50053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353106" y="1867990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5 t</a:t>
            </a:r>
            <a:endParaRPr lang="id-ID" dirty="0"/>
          </a:p>
        </p:txBody>
      </p:sp>
      <p:sp>
        <p:nvSpPr>
          <p:cNvPr id="61" name="TextBox 60"/>
          <p:cNvSpPr txBox="1"/>
          <p:nvPr/>
        </p:nvSpPr>
        <p:spPr>
          <a:xfrm>
            <a:off x="2679677" y="1332411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 t</a:t>
            </a:r>
            <a:endParaRPr lang="id-ID" dirty="0"/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3298954" y="1240968"/>
            <a:ext cx="0" cy="5812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895585" y="77148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2340420" y="1110343"/>
            <a:ext cx="55516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353106" y="76961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5 t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4716202" y="2996226"/>
            <a:ext cx="220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BODY DIAGRAM</a:t>
            </a:r>
            <a:endParaRPr lang="id-ID" dirty="0"/>
          </a:p>
        </p:txBody>
      </p:sp>
      <p:sp>
        <p:nvSpPr>
          <p:cNvPr id="69" name="Left Arrow 68"/>
          <p:cNvSpPr/>
          <p:nvPr/>
        </p:nvSpPr>
        <p:spPr>
          <a:xfrm>
            <a:off x="4233091" y="4054489"/>
            <a:ext cx="665480" cy="6173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Up Arrow 1"/>
          <p:cNvSpPr/>
          <p:nvPr/>
        </p:nvSpPr>
        <p:spPr>
          <a:xfrm>
            <a:off x="5350407" y="3685157"/>
            <a:ext cx="671570" cy="51820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052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894114" y="1123406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881051" y="1175657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/>
          <p:cNvSpPr/>
          <p:nvPr/>
        </p:nvSpPr>
        <p:spPr>
          <a:xfrm>
            <a:off x="6021978" y="1149531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049480" y="1097276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802675" y="3690257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40733" y="4572000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26480" y="406254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165551" y="415834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046322" y="416822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4958483" y="418050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220024" y="105451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45604" y="235644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61049" y="117643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81035" y="335358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449959" y="932596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6921" y="4996545"/>
            <a:ext cx="10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Ah=3 ton</a:t>
            </a:r>
            <a:endParaRPr lang="id-ID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4114779" y="4108271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165551" y="4173667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3060808" y="117565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55936" y="117643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923314" y="613954"/>
            <a:ext cx="2189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Gaya Lintang</a:t>
            </a:r>
            <a:endParaRPr lang="id-ID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1881035" y="3690257"/>
            <a:ext cx="6139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2495006" y="2495005"/>
            <a:ext cx="0" cy="1195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495006" y="2495005"/>
            <a:ext cx="3018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2796848" y="1149531"/>
            <a:ext cx="0" cy="1345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547256" y="2899953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3t</a:t>
            </a:r>
            <a:endParaRPr lang="id-ID" dirty="0"/>
          </a:p>
        </p:txBody>
      </p:sp>
      <p:sp>
        <p:nvSpPr>
          <p:cNvPr id="59" name="TextBox 58"/>
          <p:cNvSpPr txBox="1"/>
          <p:nvPr/>
        </p:nvSpPr>
        <p:spPr>
          <a:xfrm flipH="1">
            <a:off x="2334999" y="1828798"/>
            <a:ext cx="461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5t</a:t>
            </a:r>
            <a:endParaRPr lang="id-ID" dirty="0"/>
          </a:p>
        </p:txBody>
      </p:sp>
      <p:sp>
        <p:nvSpPr>
          <p:cNvPr id="60" name="TextBox 59"/>
          <p:cNvSpPr txBox="1"/>
          <p:nvPr/>
        </p:nvSpPr>
        <p:spPr>
          <a:xfrm>
            <a:off x="2046322" y="2495005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dirty="0" smtClean="0"/>
              <a:t>-</a:t>
            </a:r>
            <a:endParaRPr lang="id-ID" sz="3200" dirty="0"/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1898305" y="235132"/>
            <a:ext cx="0" cy="934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881035" y="235132"/>
            <a:ext cx="1280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161211" y="235132"/>
            <a:ext cx="0" cy="261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046322" y="235132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 t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3227054" y="248193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8 t</a:t>
            </a:r>
            <a:endParaRPr lang="id-ID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3135613" y="485111"/>
            <a:ext cx="3032160" cy="1059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518366" y="142385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t</a:t>
            </a:r>
            <a:endParaRPr lang="id-ID" dirty="0"/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6143750" y="1110341"/>
            <a:ext cx="1" cy="434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495006" y="5632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75" name="TextBox 74"/>
          <p:cNvSpPr txBox="1"/>
          <p:nvPr/>
        </p:nvSpPr>
        <p:spPr>
          <a:xfrm>
            <a:off x="5490154" y="919238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dirty="0" smtClean="0"/>
              <a:t>-</a:t>
            </a:r>
            <a:endParaRPr lang="id-ID" sz="3200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1900646" y="394934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8" idx="1"/>
          </p:cNvCxnSpPr>
          <p:nvPr/>
        </p:nvCxnSpPr>
        <p:spPr>
          <a:xfrm flipH="1" flipV="1">
            <a:off x="4049480" y="809897"/>
            <a:ext cx="15304" cy="3084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101731" y="53378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4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3143931" y="432859"/>
            <a:ext cx="17808" cy="742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3161211" y="2495005"/>
            <a:ext cx="3226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3161211" y="2103120"/>
            <a:ext cx="0" cy="622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5037912" y="2133600"/>
            <a:ext cx="0" cy="622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6143750" y="2045118"/>
            <a:ext cx="0" cy="622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 flipH="1">
            <a:off x="5505996" y="2186630"/>
            <a:ext cx="28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96" name="TextBox 95"/>
          <p:cNvSpPr txBox="1"/>
          <p:nvPr/>
        </p:nvSpPr>
        <p:spPr>
          <a:xfrm>
            <a:off x="3919842" y="2173567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97" name="TextBox 96"/>
          <p:cNvSpPr txBox="1"/>
          <p:nvPr/>
        </p:nvSpPr>
        <p:spPr>
          <a:xfrm>
            <a:off x="8125097" y="1735571"/>
            <a:ext cx="17843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x/4 = (3-x)/8</a:t>
            </a:r>
          </a:p>
          <a:p>
            <a:r>
              <a:rPr lang="id-ID" dirty="0" smtClean="0"/>
              <a:t>8.X = 12 – 4.x</a:t>
            </a:r>
          </a:p>
          <a:p>
            <a:r>
              <a:rPr lang="id-ID" dirty="0" smtClean="0"/>
              <a:t>12 x = 12</a:t>
            </a:r>
          </a:p>
          <a:p>
            <a:r>
              <a:rPr lang="id-ID" dirty="0" smtClean="0"/>
              <a:t>X = 1 m dari ttk B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624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479964" y="1093004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66901" y="1145255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>
            <a:off x="4607828" y="1119129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2676620" y="1053815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Isosceles Triangle 7"/>
          <p:cNvSpPr/>
          <p:nvPr/>
        </p:nvSpPr>
        <p:spPr>
          <a:xfrm>
            <a:off x="388525" y="3659855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>
            <a:off x="-173417" y="4541598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12330" y="403214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51401" y="412794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2172" y="413782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3544333" y="415010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4805874" y="102411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6073" y="228942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6899" y="114603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885" y="332317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35809" y="90219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00629" y="407786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51401" y="414326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1" name="TextBox 20"/>
          <p:cNvSpPr txBox="1"/>
          <p:nvPr/>
        </p:nvSpPr>
        <p:spPr>
          <a:xfrm>
            <a:off x="1646658" y="114525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41786" y="1146032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86496" y="391894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8" idx="0"/>
          </p:cNvCxnSpPr>
          <p:nvPr/>
        </p:nvCxnSpPr>
        <p:spPr>
          <a:xfrm>
            <a:off x="187229" y="2464603"/>
            <a:ext cx="299268" cy="1195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-734881" y="1095260"/>
            <a:ext cx="922110" cy="1369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-734881" y="1132192"/>
            <a:ext cx="1240954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486496" y="211261"/>
            <a:ext cx="0" cy="907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67" idx="36"/>
          </p:cNvCxnSpPr>
          <p:nvPr/>
        </p:nvCxnSpPr>
        <p:spPr>
          <a:xfrm flipH="1" flipV="1">
            <a:off x="479965" y="211262"/>
            <a:ext cx="1280159" cy="359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-840032" y="413817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Md = -16 tm</a:t>
            </a:r>
            <a:endParaRPr lang="id-ID" dirty="0"/>
          </a:p>
        </p:txBody>
      </p:sp>
      <p:sp>
        <p:nvSpPr>
          <p:cNvPr id="63" name="TextBox 62"/>
          <p:cNvSpPr txBox="1"/>
          <p:nvPr/>
        </p:nvSpPr>
        <p:spPr>
          <a:xfrm>
            <a:off x="-189044" y="136779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sp>
        <p:nvSpPr>
          <p:cNvPr id="64" name="TextBox 63"/>
          <p:cNvSpPr txBox="1"/>
          <p:nvPr/>
        </p:nvSpPr>
        <p:spPr>
          <a:xfrm>
            <a:off x="814171" y="591253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sp>
        <p:nvSpPr>
          <p:cNvPr id="65" name="TextBox 64"/>
          <p:cNvSpPr txBox="1"/>
          <p:nvPr/>
        </p:nvSpPr>
        <p:spPr>
          <a:xfrm>
            <a:off x="1600558" y="211261"/>
            <a:ext cx="127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 = - 6 tm</a:t>
            </a:r>
            <a:endParaRPr lang="id-ID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754367" y="86658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6"/>
          <p:cNvSpPr/>
          <p:nvPr/>
        </p:nvSpPr>
        <p:spPr>
          <a:xfrm>
            <a:off x="1760124" y="570489"/>
            <a:ext cx="2952206" cy="796835"/>
          </a:xfrm>
          <a:custGeom>
            <a:avLst/>
            <a:gdLst>
              <a:gd name="connsiteX0" fmla="*/ 2952206 w 2952206"/>
              <a:gd name="connsiteY0" fmla="*/ 548640 h 796835"/>
              <a:gd name="connsiteX1" fmla="*/ 2808515 w 2952206"/>
              <a:gd name="connsiteY1" fmla="*/ 653143 h 796835"/>
              <a:gd name="connsiteX2" fmla="*/ 2730137 w 2952206"/>
              <a:gd name="connsiteY2" fmla="*/ 679269 h 796835"/>
              <a:gd name="connsiteX3" fmla="*/ 2690949 w 2952206"/>
              <a:gd name="connsiteY3" fmla="*/ 692332 h 796835"/>
              <a:gd name="connsiteX4" fmla="*/ 2625635 w 2952206"/>
              <a:gd name="connsiteY4" fmla="*/ 705395 h 796835"/>
              <a:gd name="connsiteX5" fmla="*/ 2586446 w 2952206"/>
              <a:gd name="connsiteY5" fmla="*/ 718458 h 796835"/>
              <a:gd name="connsiteX6" fmla="*/ 2416629 w 2952206"/>
              <a:gd name="connsiteY6" fmla="*/ 744583 h 796835"/>
              <a:gd name="connsiteX7" fmla="*/ 2338252 w 2952206"/>
              <a:gd name="connsiteY7" fmla="*/ 770709 h 796835"/>
              <a:gd name="connsiteX8" fmla="*/ 2181497 w 2952206"/>
              <a:gd name="connsiteY8" fmla="*/ 796835 h 796835"/>
              <a:gd name="connsiteX9" fmla="*/ 1867989 w 2952206"/>
              <a:gd name="connsiteY9" fmla="*/ 770709 h 796835"/>
              <a:gd name="connsiteX10" fmla="*/ 1828800 w 2952206"/>
              <a:gd name="connsiteY10" fmla="*/ 757646 h 796835"/>
              <a:gd name="connsiteX11" fmla="*/ 1750423 w 2952206"/>
              <a:gd name="connsiteY11" fmla="*/ 744583 h 796835"/>
              <a:gd name="connsiteX12" fmla="*/ 1685109 w 2952206"/>
              <a:gd name="connsiteY12" fmla="*/ 757646 h 796835"/>
              <a:gd name="connsiteX13" fmla="*/ 1371600 w 2952206"/>
              <a:gd name="connsiteY13" fmla="*/ 731520 h 796835"/>
              <a:gd name="connsiteX14" fmla="*/ 1240972 w 2952206"/>
              <a:gd name="connsiteY14" fmla="*/ 692332 h 796835"/>
              <a:gd name="connsiteX15" fmla="*/ 1201783 w 2952206"/>
              <a:gd name="connsiteY15" fmla="*/ 666206 h 796835"/>
              <a:gd name="connsiteX16" fmla="*/ 1071155 w 2952206"/>
              <a:gd name="connsiteY16" fmla="*/ 627018 h 796835"/>
              <a:gd name="connsiteX17" fmla="*/ 1045029 w 2952206"/>
              <a:gd name="connsiteY17" fmla="*/ 587829 h 796835"/>
              <a:gd name="connsiteX18" fmla="*/ 966652 w 2952206"/>
              <a:gd name="connsiteY18" fmla="*/ 561703 h 796835"/>
              <a:gd name="connsiteX19" fmla="*/ 888275 w 2952206"/>
              <a:gd name="connsiteY19" fmla="*/ 535578 h 796835"/>
              <a:gd name="connsiteX20" fmla="*/ 849086 w 2952206"/>
              <a:gd name="connsiteY20" fmla="*/ 522515 h 796835"/>
              <a:gd name="connsiteX21" fmla="*/ 809897 w 2952206"/>
              <a:gd name="connsiteY21" fmla="*/ 509452 h 796835"/>
              <a:gd name="connsiteX22" fmla="*/ 770709 w 2952206"/>
              <a:gd name="connsiteY22" fmla="*/ 483326 h 796835"/>
              <a:gd name="connsiteX23" fmla="*/ 744583 w 2952206"/>
              <a:gd name="connsiteY23" fmla="*/ 444138 h 796835"/>
              <a:gd name="connsiteX24" fmla="*/ 692332 w 2952206"/>
              <a:gd name="connsiteY24" fmla="*/ 431075 h 796835"/>
              <a:gd name="connsiteX25" fmla="*/ 613955 w 2952206"/>
              <a:gd name="connsiteY25" fmla="*/ 378823 h 796835"/>
              <a:gd name="connsiteX26" fmla="*/ 535577 w 2952206"/>
              <a:gd name="connsiteY26" fmla="*/ 339635 h 796835"/>
              <a:gd name="connsiteX27" fmla="*/ 496389 w 2952206"/>
              <a:gd name="connsiteY27" fmla="*/ 313509 h 796835"/>
              <a:gd name="connsiteX28" fmla="*/ 418012 w 2952206"/>
              <a:gd name="connsiteY28" fmla="*/ 287383 h 796835"/>
              <a:gd name="connsiteX29" fmla="*/ 339635 w 2952206"/>
              <a:gd name="connsiteY29" fmla="*/ 235132 h 796835"/>
              <a:gd name="connsiteX30" fmla="*/ 300446 w 2952206"/>
              <a:gd name="connsiteY30" fmla="*/ 209006 h 796835"/>
              <a:gd name="connsiteX31" fmla="*/ 235132 w 2952206"/>
              <a:gd name="connsiteY31" fmla="*/ 143692 h 796835"/>
              <a:gd name="connsiteX32" fmla="*/ 195943 w 2952206"/>
              <a:gd name="connsiteY32" fmla="*/ 104503 h 796835"/>
              <a:gd name="connsiteX33" fmla="*/ 130629 w 2952206"/>
              <a:gd name="connsiteY33" fmla="*/ 91440 h 796835"/>
              <a:gd name="connsiteX34" fmla="*/ 91440 w 2952206"/>
              <a:gd name="connsiteY34" fmla="*/ 65315 h 796835"/>
              <a:gd name="connsiteX35" fmla="*/ 39189 w 2952206"/>
              <a:gd name="connsiteY35" fmla="*/ 39189 h 796835"/>
              <a:gd name="connsiteX36" fmla="*/ 0 w 2952206"/>
              <a:gd name="connsiteY36" fmla="*/ 0 h 79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52206" h="796835">
                <a:moveTo>
                  <a:pt x="2952206" y="548640"/>
                </a:moveTo>
                <a:cubicBezTo>
                  <a:pt x="2926796" y="568968"/>
                  <a:pt x="2837539" y="643468"/>
                  <a:pt x="2808515" y="653143"/>
                </a:cubicBezTo>
                <a:lnTo>
                  <a:pt x="2730137" y="679269"/>
                </a:lnTo>
                <a:cubicBezTo>
                  <a:pt x="2717074" y="683623"/>
                  <a:pt x="2704451" y="689632"/>
                  <a:pt x="2690949" y="692332"/>
                </a:cubicBezTo>
                <a:cubicBezTo>
                  <a:pt x="2669178" y="696686"/>
                  <a:pt x="2647175" y="700010"/>
                  <a:pt x="2625635" y="705395"/>
                </a:cubicBezTo>
                <a:cubicBezTo>
                  <a:pt x="2612277" y="708735"/>
                  <a:pt x="2599948" y="715758"/>
                  <a:pt x="2586446" y="718458"/>
                </a:cubicBezTo>
                <a:cubicBezTo>
                  <a:pt x="2544993" y="726748"/>
                  <a:pt x="2459821" y="733785"/>
                  <a:pt x="2416629" y="744583"/>
                </a:cubicBezTo>
                <a:cubicBezTo>
                  <a:pt x="2389912" y="751262"/>
                  <a:pt x="2365256" y="765308"/>
                  <a:pt x="2338252" y="770709"/>
                </a:cubicBezTo>
                <a:cubicBezTo>
                  <a:pt x="2242745" y="789810"/>
                  <a:pt x="2294917" y="780632"/>
                  <a:pt x="2181497" y="796835"/>
                </a:cubicBezTo>
                <a:cubicBezTo>
                  <a:pt x="2114647" y="792378"/>
                  <a:pt x="1949155" y="784237"/>
                  <a:pt x="1867989" y="770709"/>
                </a:cubicBezTo>
                <a:cubicBezTo>
                  <a:pt x="1854407" y="768445"/>
                  <a:pt x="1842242" y="760633"/>
                  <a:pt x="1828800" y="757646"/>
                </a:cubicBezTo>
                <a:cubicBezTo>
                  <a:pt x="1802945" y="751900"/>
                  <a:pt x="1776549" y="748937"/>
                  <a:pt x="1750423" y="744583"/>
                </a:cubicBezTo>
                <a:cubicBezTo>
                  <a:pt x="1728652" y="748937"/>
                  <a:pt x="1707312" y="757646"/>
                  <a:pt x="1685109" y="757646"/>
                </a:cubicBezTo>
                <a:cubicBezTo>
                  <a:pt x="1620387" y="757646"/>
                  <a:pt x="1447183" y="739078"/>
                  <a:pt x="1371600" y="731520"/>
                </a:cubicBezTo>
                <a:cubicBezTo>
                  <a:pt x="1342388" y="724218"/>
                  <a:pt x="1260057" y="705056"/>
                  <a:pt x="1240972" y="692332"/>
                </a:cubicBezTo>
                <a:cubicBezTo>
                  <a:pt x="1227909" y="683623"/>
                  <a:pt x="1216130" y="672582"/>
                  <a:pt x="1201783" y="666206"/>
                </a:cubicBezTo>
                <a:cubicBezTo>
                  <a:pt x="1160888" y="648030"/>
                  <a:pt x="1114584" y="637875"/>
                  <a:pt x="1071155" y="627018"/>
                </a:cubicBezTo>
                <a:cubicBezTo>
                  <a:pt x="1062446" y="613955"/>
                  <a:pt x="1058342" y="596150"/>
                  <a:pt x="1045029" y="587829"/>
                </a:cubicBezTo>
                <a:cubicBezTo>
                  <a:pt x="1021676" y="573233"/>
                  <a:pt x="992778" y="570412"/>
                  <a:pt x="966652" y="561703"/>
                </a:cubicBezTo>
                <a:lnTo>
                  <a:pt x="888275" y="535578"/>
                </a:lnTo>
                <a:lnTo>
                  <a:pt x="849086" y="522515"/>
                </a:lnTo>
                <a:lnTo>
                  <a:pt x="809897" y="509452"/>
                </a:lnTo>
                <a:cubicBezTo>
                  <a:pt x="796834" y="500743"/>
                  <a:pt x="781810" y="494427"/>
                  <a:pt x="770709" y="483326"/>
                </a:cubicBezTo>
                <a:cubicBezTo>
                  <a:pt x="759608" y="472225"/>
                  <a:pt x="757646" y="452846"/>
                  <a:pt x="744583" y="444138"/>
                </a:cubicBezTo>
                <a:cubicBezTo>
                  <a:pt x="729645" y="434179"/>
                  <a:pt x="709749" y="435429"/>
                  <a:pt x="692332" y="431075"/>
                </a:cubicBezTo>
                <a:cubicBezTo>
                  <a:pt x="618045" y="356788"/>
                  <a:pt x="689571" y="416631"/>
                  <a:pt x="613955" y="378823"/>
                </a:cubicBezTo>
                <a:cubicBezTo>
                  <a:pt x="512667" y="328179"/>
                  <a:pt x="634077" y="372468"/>
                  <a:pt x="535577" y="339635"/>
                </a:cubicBezTo>
                <a:cubicBezTo>
                  <a:pt x="522514" y="330926"/>
                  <a:pt x="510735" y="319885"/>
                  <a:pt x="496389" y="313509"/>
                </a:cubicBezTo>
                <a:cubicBezTo>
                  <a:pt x="471224" y="302324"/>
                  <a:pt x="440926" y="302659"/>
                  <a:pt x="418012" y="287383"/>
                </a:cubicBezTo>
                <a:lnTo>
                  <a:pt x="339635" y="235132"/>
                </a:lnTo>
                <a:lnTo>
                  <a:pt x="300446" y="209006"/>
                </a:lnTo>
                <a:cubicBezTo>
                  <a:pt x="252548" y="137161"/>
                  <a:pt x="300446" y="198121"/>
                  <a:pt x="235132" y="143692"/>
                </a:cubicBezTo>
                <a:cubicBezTo>
                  <a:pt x="220940" y="131865"/>
                  <a:pt x="212467" y="112765"/>
                  <a:pt x="195943" y="104503"/>
                </a:cubicBezTo>
                <a:cubicBezTo>
                  <a:pt x="176085" y="94574"/>
                  <a:pt x="152400" y="95794"/>
                  <a:pt x="130629" y="91440"/>
                </a:cubicBezTo>
                <a:cubicBezTo>
                  <a:pt x="117566" y="82732"/>
                  <a:pt x="105071" y="73104"/>
                  <a:pt x="91440" y="65315"/>
                </a:cubicBezTo>
                <a:cubicBezTo>
                  <a:pt x="74533" y="55654"/>
                  <a:pt x="55035" y="50507"/>
                  <a:pt x="39189" y="39189"/>
                </a:cubicBezTo>
                <a:cubicBezTo>
                  <a:pt x="24156" y="28451"/>
                  <a:pt x="0" y="0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8" name="TextBox 67"/>
          <p:cNvSpPr txBox="1"/>
          <p:nvPr/>
        </p:nvSpPr>
        <p:spPr>
          <a:xfrm>
            <a:off x="3429023" y="1461721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M1= 2 tm</a:t>
            </a:r>
            <a:endParaRPr lang="id-ID" dirty="0"/>
          </a:p>
        </p:txBody>
      </p:sp>
      <p:sp>
        <p:nvSpPr>
          <p:cNvPr id="69" name="TextBox 68"/>
          <p:cNvSpPr txBox="1"/>
          <p:nvPr/>
        </p:nvSpPr>
        <p:spPr>
          <a:xfrm>
            <a:off x="3281391" y="102015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70" name="TextBox 69"/>
          <p:cNvSpPr txBox="1"/>
          <p:nvPr/>
        </p:nvSpPr>
        <p:spPr>
          <a:xfrm>
            <a:off x="1382698" y="265875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M</a:t>
            </a:r>
            <a:endParaRPr lang="id-ID" dirty="0"/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7403136" y="1107774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7390073" y="1160025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Isosceles Triangle 72"/>
          <p:cNvSpPr/>
          <p:nvPr/>
        </p:nvSpPr>
        <p:spPr>
          <a:xfrm>
            <a:off x="11531000" y="1133899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4" name="Oval 73"/>
          <p:cNvSpPr/>
          <p:nvPr/>
        </p:nvSpPr>
        <p:spPr>
          <a:xfrm>
            <a:off x="9599792" y="1068585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5" name="Isosceles Triangle 74"/>
          <p:cNvSpPr/>
          <p:nvPr/>
        </p:nvSpPr>
        <p:spPr>
          <a:xfrm>
            <a:off x="7311697" y="3674625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6" name="Straight Connector 75"/>
          <p:cNvCxnSpPr/>
          <p:nvPr/>
        </p:nvCxnSpPr>
        <p:spPr>
          <a:xfrm>
            <a:off x="6749755" y="4556368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1635502" y="404691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8674573" y="414271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555344" y="415259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80" name="TextBox 79"/>
          <p:cNvSpPr txBox="1"/>
          <p:nvPr/>
        </p:nvSpPr>
        <p:spPr>
          <a:xfrm>
            <a:off x="10467505" y="416487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m</a:t>
            </a:r>
            <a:endParaRPr lang="id-ID" dirty="0"/>
          </a:p>
        </p:txBody>
      </p:sp>
      <p:sp>
        <p:nvSpPr>
          <p:cNvPr id="81" name="TextBox 80"/>
          <p:cNvSpPr txBox="1"/>
          <p:nvPr/>
        </p:nvSpPr>
        <p:spPr>
          <a:xfrm>
            <a:off x="11729046" y="103888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29245" y="230419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570071" y="116080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390057" y="333794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85" name="TextBox 84"/>
          <p:cNvSpPr txBox="1"/>
          <p:nvPr/>
        </p:nvSpPr>
        <p:spPr>
          <a:xfrm>
            <a:off x="6958981" y="91696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86" name="Straight Connector 85"/>
          <p:cNvCxnSpPr/>
          <p:nvPr/>
        </p:nvCxnSpPr>
        <p:spPr>
          <a:xfrm>
            <a:off x="9623801" y="409263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8674573" y="415803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88" name="TextBox 87"/>
          <p:cNvSpPr txBox="1"/>
          <p:nvPr/>
        </p:nvSpPr>
        <p:spPr>
          <a:xfrm>
            <a:off x="8569830" y="116002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464958" y="1160802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</a:p>
        </p:txBody>
      </p:sp>
      <p:cxnSp>
        <p:nvCxnSpPr>
          <p:cNvPr id="90" name="Straight Connector 89"/>
          <p:cNvCxnSpPr/>
          <p:nvPr/>
        </p:nvCxnSpPr>
        <p:spPr>
          <a:xfrm>
            <a:off x="7409668" y="393371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305870" y="26735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Normal</a:t>
            </a:r>
            <a:endParaRPr lang="id-ID" dirty="0"/>
          </a:p>
        </p:txBody>
      </p:sp>
      <p:cxnSp>
        <p:nvCxnSpPr>
          <p:cNvPr id="106" name="Straight Connector 105"/>
          <p:cNvCxnSpPr>
            <a:stCxn id="75" idx="5"/>
          </p:cNvCxnSpPr>
          <p:nvPr/>
        </p:nvCxnSpPr>
        <p:spPr>
          <a:xfrm flipH="1" flipV="1">
            <a:off x="6622869" y="3798722"/>
            <a:ext cx="83578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6622869" y="1107774"/>
            <a:ext cx="0" cy="2690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 flipV="1">
            <a:off x="6582534" y="1140516"/>
            <a:ext cx="83578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7429245" y="703606"/>
            <a:ext cx="0" cy="435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V="1">
            <a:off x="7445591" y="753902"/>
            <a:ext cx="4176848" cy="2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11628971" y="710138"/>
            <a:ext cx="0" cy="435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9049836" y="591253"/>
            <a:ext cx="74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-5 ton</a:t>
            </a:r>
            <a:endParaRPr lang="id-ID" dirty="0"/>
          </a:p>
        </p:txBody>
      </p:sp>
      <p:sp>
        <p:nvSpPr>
          <p:cNvPr id="118" name="TextBox 117"/>
          <p:cNvSpPr txBox="1"/>
          <p:nvPr/>
        </p:nvSpPr>
        <p:spPr>
          <a:xfrm>
            <a:off x="6641097" y="2211861"/>
            <a:ext cx="86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-10 ton</a:t>
            </a:r>
            <a:endParaRPr lang="id-ID" dirty="0"/>
          </a:p>
        </p:txBody>
      </p:sp>
      <p:cxnSp>
        <p:nvCxnSpPr>
          <p:cNvPr id="91" name="Straight Connector 90"/>
          <p:cNvCxnSpPr/>
          <p:nvPr/>
        </p:nvCxnSpPr>
        <p:spPr>
          <a:xfrm>
            <a:off x="3295427" y="674992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977766" y="1470041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</a:t>
            </a:r>
            <a:endParaRPr lang="id-ID" dirty="0"/>
          </a:p>
        </p:txBody>
      </p:sp>
      <p:cxnSp>
        <p:nvCxnSpPr>
          <p:cNvPr id="93" name="Straight Connector 92"/>
          <p:cNvCxnSpPr/>
          <p:nvPr/>
        </p:nvCxnSpPr>
        <p:spPr>
          <a:xfrm>
            <a:off x="2223280" y="52476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2137162" y="538301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,5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3540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837</Words>
  <Application>Microsoft Office PowerPoint</Application>
  <PresentationFormat>Widescreen</PresentationFormat>
  <Paragraphs>209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26</cp:revision>
  <dcterms:created xsi:type="dcterms:W3CDTF">2021-04-07T11:46:00Z</dcterms:created>
  <dcterms:modified xsi:type="dcterms:W3CDTF">2021-05-19T12:32:16Z</dcterms:modified>
</cp:coreProperties>
</file>