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626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66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521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358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3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39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25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17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14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426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64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917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3542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18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239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03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FBAC4-E548-4939-B09B-793E14B95979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B0BFA0C-EC9B-41D5-B205-D249DB838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94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E0C8D-42B5-4C31-92DD-BF1D37C07A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ARUS BOLAK BALIK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BE4C33-3851-4E78-93AA-803EC0967F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TEKNIK TENAGA LISTRIK </a:t>
            </a:r>
          </a:p>
          <a:p>
            <a:r>
              <a:rPr lang="en-US" dirty="0"/>
              <a:t>PERT-5</a:t>
            </a:r>
          </a:p>
        </p:txBody>
      </p:sp>
    </p:spTree>
    <p:extLst>
      <p:ext uri="{BB962C8B-B14F-4D97-AF65-F5344CB8AC3E}">
        <p14:creationId xmlns:p14="http://schemas.microsoft.com/office/powerpoint/2010/main" val="3877059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3BD14-646F-4C50-92CF-296757CF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ARUS BOLAK BALIK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7584BF-7AE9-4FD1-BE92-1D3BD3C51F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Jika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bolak</a:t>
                </a:r>
                <a:r>
                  <a:rPr lang="en-US" dirty="0"/>
                  <a:t> </a:t>
                </a:r>
                <a:r>
                  <a:rPr lang="en-US" dirty="0" err="1"/>
                  <a:t>balik</a:t>
                </a:r>
                <a:r>
                  <a:rPr lang="en-US" dirty="0"/>
                  <a:t> </a:t>
                </a:r>
                <a:r>
                  <a:rPr lang="en-US" dirty="0" err="1"/>
                  <a:t>dikenakan</a:t>
                </a:r>
                <a:r>
                  <a:rPr lang="en-US" dirty="0"/>
                  <a:t> pada </a:t>
                </a:r>
                <a:r>
                  <a:rPr lang="en-US" dirty="0" err="1"/>
                  <a:t>rangkaian</a:t>
                </a:r>
                <a:r>
                  <a:rPr lang="en-US" dirty="0"/>
                  <a:t>, </a:t>
                </a:r>
                <a:r>
                  <a:rPr lang="en-US" dirty="0" err="1"/>
                  <a:t>mengalirlah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bolak</a:t>
                </a:r>
                <a:r>
                  <a:rPr lang="en-US" dirty="0"/>
                  <a:t> </a:t>
                </a:r>
                <a:r>
                  <a:rPr lang="en-US" dirty="0" err="1"/>
                  <a:t>balik</a:t>
                </a:r>
                <a:endParaRPr lang="en-US" dirty="0"/>
              </a:p>
              <a:p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bolak</a:t>
                </a:r>
                <a:r>
                  <a:rPr lang="en-US" dirty="0"/>
                  <a:t> </a:t>
                </a:r>
                <a:r>
                  <a:rPr lang="en-US" dirty="0" err="1"/>
                  <a:t>balik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didefinisikan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yang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maju</a:t>
                </a:r>
                <a:r>
                  <a:rPr lang="en-US" dirty="0"/>
                  <a:t> dan </a:t>
                </a:r>
                <a:r>
                  <a:rPr lang="en-US" dirty="0" err="1"/>
                  <a:t>mundur</a:t>
                </a:r>
                <a:r>
                  <a:rPr lang="en-US" dirty="0"/>
                  <a:t> </a:t>
                </a:r>
                <a:r>
                  <a:rPr lang="en-US" dirty="0" err="1"/>
                  <a:t>melalui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interval </a:t>
                </a:r>
                <a:r>
                  <a:rPr lang="en-US" dirty="0" err="1"/>
                  <a:t>waktu</a:t>
                </a:r>
                <a:r>
                  <a:rPr lang="en-US" dirty="0"/>
                  <a:t> yang </a:t>
                </a:r>
                <a:r>
                  <a:rPr lang="en-US" dirty="0" err="1"/>
                  <a:t>teratur</a:t>
                </a:r>
                <a:endParaRPr lang="en-US" dirty="0"/>
              </a:p>
              <a:p>
                <a:r>
                  <a:rPr lang="en-US" dirty="0" err="1"/>
                  <a:t>Harga</a:t>
                </a:r>
                <a:r>
                  <a:rPr lang="en-US" dirty="0"/>
                  <a:t> pada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saat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dirty="0" err="1"/>
                  <a:t>harga</a:t>
                </a:r>
                <a:r>
                  <a:rPr lang="en-US" dirty="0"/>
                  <a:t> </a:t>
                </a:r>
                <a:r>
                  <a:rPr lang="en-US" dirty="0" err="1"/>
                  <a:t>sesaat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) dan </a:t>
                </a:r>
                <a:r>
                  <a:rPr lang="en-US" dirty="0" err="1"/>
                  <a:t>harga</a:t>
                </a:r>
                <a:r>
                  <a:rPr lang="en-US" dirty="0"/>
                  <a:t> </a:t>
                </a:r>
                <a:r>
                  <a:rPr lang="en-US" dirty="0" err="1"/>
                  <a:t>terbesar</a:t>
                </a:r>
                <a:r>
                  <a:rPr lang="en-US" dirty="0"/>
                  <a:t> yang </a:t>
                </a:r>
                <a:r>
                  <a:rPr lang="en-US" dirty="0" err="1"/>
                  <a:t>dicapai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dirty="0" err="1"/>
                  <a:t>harga</a:t>
                </a:r>
                <a:r>
                  <a:rPr lang="en-US" dirty="0"/>
                  <a:t> </a:t>
                </a:r>
                <a:r>
                  <a:rPr lang="en-US" dirty="0" err="1"/>
                  <a:t>maksimum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/>
                  <a:t>)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7584BF-7AE9-4FD1-BE92-1D3BD3C51F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79" t="-806" r="-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7037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CDF4B-0715-411F-B5B3-432C3295F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PERIODE ; FREKUENSI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6D3AC-F49D-448F-998B-A99A9C4E4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bolak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naik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, </a:t>
            </a:r>
            <a:r>
              <a:rPr lang="en-US" dirty="0" err="1"/>
              <a:t>turun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, naik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yang </a:t>
            </a:r>
            <a:r>
              <a:rPr lang="en-US" dirty="0" err="1"/>
              <a:t>berlawanan</a:t>
            </a:r>
            <a:r>
              <a:rPr lang="en-US" dirty="0"/>
              <a:t> dan </a:t>
            </a:r>
            <a:r>
              <a:rPr lang="en-US" dirty="0" err="1"/>
              <a:t>turun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siklus</a:t>
            </a:r>
            <a:endParaRPr lang="en-US" dirty="0"/>
          </a:p>
          <a:p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silklus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sekon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(Hertz)</a:t>
            </a:r>
          </a:p>
          <a:p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jala-jala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60 Hz</a:t>
            </a:r>
          </a:p>
        </p:txBody>
      </p:sp>
      <p:pic>
        <p:nvPicPr>
          <p:cNvPr id="1026" name="Picture 2" descr="Gelombang Sinusoidal - Belajar Elektronika">
            <a:extLst>
              <a:ext uri="{FF2B5EF4-FFF2-40B4-BE49-F238E27FC236}">
                <a16:creationId xmlns:a16="http://schemas.microsoft.com/office/drawing/2014/main" id="{9239D990-643B-41D2-B5F7-5CE12365C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115" y="3942898"/>
            <a:ext cx="3981242" cy="247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591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B2241-A2D5-4372-942F-F9ACD7AB2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DERAJAT LISTRIK: UKURAN WAKTU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9737B-E313-474B-B17F-0DED92B4F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Dalam</a:t>
            </a:r>
            <a:r>
              <a:rPr lang="en-US" dirty="0"/>
              <a:t> generator,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digerakan</a:t>
            </a:r>
            <a:r>
              <a:rPr lang="en-US" dirty="0"/>
              <a:t> </a:t>
            </a:r>
            <a:r>
              <a:rPr lang="en-US" dirty="0" err="1"/>
              <a:t>melewati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utara</a:t>
            </a:r>
            <a:r>
              <a:rPr lang="en-US" dirty="0"/>
              <a:t> dan </a:t>
            </a:r>
            <a:r>
              <a:rPr lang="en-US" dirty="0" err="1"/>
              <a:t>selatan</a:t>
            </a:r>
            <a:r>
              <a:rPr lang="en-US" dirty="0"/>
              <a:t> agar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membangkitkan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siklus</a:t>
            </a:r>
            <a:r>
              <a:rPr lang="en-US" dirty="0"/>
              <a:t> </a:t>
            </a:r>
            <a:r>
              <a:rPr lang="en-US" dirty="0" err="1"/>
              <a:t>lengkap</a:t>
            </a:r>
            <a:endParaRPr lang="en-US" dirty="0"/>
          </a:p>
          <a:p>
            <a:r>
              <a:rPr lang="en-US" dirty="0"/>
              <a:t>Pada generator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,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putaran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 360</a:t>
            </a:r>
            <a:r>
              <a:rPr lang="en-US" baseline="30000" dirty="0"/>
              <a:t>o</a:t>
            </a:r>
          </a:p>
          <a:p>
            <a:r>
              <a:rPr lang="en-US" dirty="0"/>
              <a:t>Pada generator </a:t>
            </a:r>
            <a:r>
              <a:rPr lang="en-US" dirty="0" err="1"/>
              <a:t>empat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,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putaran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 180</a:t>
            </a:r>
            <a:r>
              <a:rPr lang="en-US" baseline="30000" dirty="0"/>
              <a:t>o</a:t>
            </a:r>
          </a:p>
          <a:p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siklus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banyaknyakutub</a:t>
            </a:r>
            <a:r>
              <a:rPr lang="en-US" dirty="0"/>
              <a:t> pada generator</a:t>
            </a:r>
          </a:p>
          <a:p>
            <a:r>
              <a:rPr lang="en-US" dirty="0"/>
              <a:t>Waktu yang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membangkitkan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siklus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konstan</a:t>
            </a:r>
            <a:r>
              <a:rPr lang="en-US" dirty="0"/>
              <a:t>.</a:t>
            </a:r>
          </a:p>
          <a:p>
            <a:r>
              <a:rPr lang="en-US" dirty="0"/>
              <a:t>Waktu yang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membangkitkan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siklus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360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listrik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570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E01CD-7B22-42D6-84E3-D1AFB14D5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82437-A84D-4C42-967C-3676A8CCD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sekon</a:t>
            </a:r>
            <a:r>
              <a:rPr lang="en-US" dirty="0"/>
              <a:t> dan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60Hz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55C2C3-241B-4D56-857A-3DEC27F90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33" y="2839715"/>
            <a:ext cx="4549637" cy="351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49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88633-C6FA-474C-B446-90A1364B8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HARGA EFEKTIF ARUS DAN TEGANGAN BOLAK BALIK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CBF7E9-B84D-4CFA-8E8C-8A7347FD63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Arus </a:t>
                </a:r>
                <a:r>
                  <a:rPr lang="en-US" dirty="0" err="1"/>
                  <a:t>bolak</a:t>
                </a:r>
                <a:r>
                  <a:rPr lang="en-US" dirty="0"/>
                  <a:t> </a:t>
                </a:r>
                <a:r>
                  <a:rPr lang="en-US" dirty="0" err="1"/>
                  <a:t>balik</a:t>
                </a:r>
                <a:r>
                  <a:rPr lang="en-US" dirty="0"/>
                  <a:t> </a:t>
                </a:r>
                <a:r>
                  <a:rPr lang="en-US" dirty="0" err="1"/>
                  <a:t>dikatakan</a:t>
                </a:r>
                <a:r>
                  <a:rPr lang="en-US" dirty="0"/>
                  <a:t> </a:t>
                </a:r>
                <a:r>
                  <a:rPr lang="en-US" dirty="0" err="1"/>
                  <a:t>mempunyai</a:t>
                </a:r>
                <a:r>
                  <a:rPr lang="en-US" dirty="0"/>
                  <a:t> </a:t>
                </a:r>
                <a:r>
                  <a:rPr lang="en-US" dirty="0" err="1"/>
                  <a:t>harga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amper</a:t>
                </a:r>
                <a:r>
                  <a:rPr lang="en-US" dirty="0"/>
                  <a:t> </a:t>
                </a:r>
                <a:r>
                  <a:rPr lang="en-US" dirty="0" err="1"/>
                  <a:t>bila</a:t>
                </a:r>
                <a:r>
                  <a:rPr lang="en-US" dirty="0"/>
                  <a:t> </a:t>
                </a:r>
                <a:r>
                  <a:rPr lang="en-US" dirty="0" err="1"/>
                  <a:t>ia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menghasilkan</a:t>
                </a:r>
                <a:r>
                  <a:rPr lang="en-US" dirty="0"/>
                  <a:t> </a:t>
                </a:r>
                <a:r>
                  <a:rPr lang="en-US" dirty="0" err="1"/>
                  <a:t>panas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tahanan</a:t>
                </a:r>
                <a:r>
                  <a:rPr lang="en-US" dirty="0"/>
                  <a:t> </a:t>
                </a:r>
                <a:r>
                  <a:rPr lang="en-US" dirty="0" err="1"/>
                  <a:t>tertentu</a:t>
                </a:r>
                <a:r>
                  <a:rPr lang="en-US" dirty="0"/>
                  <a:t> pada </a:t>
                </a:r>
                <a:r>
                  <a:rPr lang="en-US" dirty="0" err="1"/>
                  <a:t>laju</a:t>
                </a:r>
                <a:r>
                  <a:rPr lang="en-US" dirty="0"/>
                  <a:t> yang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seperti</a:t>
                </a:r>
                <a:r>
                  <a:rPr lang="en-US" dirty="0"/>
                  <a:t> yang </a:t>
                </a:r>
                <a:r>
                  <a:rPr lang="en-US" dirty="0" err="1"/>
                  <a:t>dilakukan</a:t>
                </a:r>
                <a:r>
                  <a:rPr lang="en-US" dirty="0"/>
                  <a:t> oleh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amper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searah</a:t>
                </a:r>
                <a:r>
                  <a:rPr lang="en-US" dirty="0"/>
                  <a:t> yang </a:t>
                </a:r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Harga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gelombang</a:t>
                </a:r>
                <a:r>
                  <a:rPr lang="en-US" dirty="0"/>
                  <a:t> sinus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i="1" dirty="0"/>
                  <a:t>root-mean-square (rms)</a:t>
                </a:r>
              </a:p>
              <a:p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0,707 x </a:t>
                </a:r>
                <a:r>
                  <a:rPr lang="en-US" dirty="0" err="1"/>
                  <a:t>harga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maksimumnya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 err="1"/>
                  <a:t>Begitu</a:t>
                </a:r>
                <a:r>
                  <a:rPr lang="en-US" dirty="0"/>
                  <a:t> juga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harga</a:t>
                </a:r>
                <a:r>
                  <a:rPr lang="en-US" dirty="0"/>
                  <a:t> </a:t>
                </a:r>
                <a:r>
                  <a:rPr lang="en-US" dirty="0" err="1"/>
                  <a:t>efektiff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 </a:t>
                </a:r>
                <a:r>
                  <a:rPr lang="en-US" dirty="0" err="1"/>
                  <a:t>bolak</a:t>
                </a:r>
                <a:r>
                  <a:rPr lang="en-US" dirty="0"/>
                  <a:t> </a:t>
                </a:r>
                <a:r>
                  <a:rPr lang="en-US" dirty="0" err="1"/>
                  <a:t>balik</a:t>
                </a:r>
                <a:r>
                  <a:rPr lang="en-US" dirty="0"/>
                  <a:t> </a:t>
                </a:r>
                <a:r>
                  <a:rPr lang="en-US" dirty="0" err="1"/>
                  <a:t>yaitu</a:t>
                </a:r>
                <a:r>
                  <a:rPr lang="en-US" dirty="0"/>
                  <a:t> 0,707 x </a:t>
                </a:r>
                <a:r>
                  <a:rPr lang="en-US" dirty="0" err="1"/>
                  <a:t>harga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maksimumnya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CBF7E9-B84D-4CFA-8E8C-8A7347FD63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79" t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2979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7DACD-C64A-448A-B8C2-E9D28E7FA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HUBUNGAN FASE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255CA-2BFD-47A3-8A93-0562EFB02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Mengalirnya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bolak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</a:t>
            </a:r>
            <a:r>
              <a:rPr lang="en-US" dirty="0" err="1"/>
              <a:t>disebabkan</a:t>
            </a:r>
            <a:r>
              <a:rPr lang="en-US" dirty="0"/>
              <a:t> oleh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bolak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yang </a:t>
            </a:r>
            <a:r>
              <a:rPr lang="en-US" dirty="0" err="1"/>
              <a:t>sama</a:t>
            </a:r>
            <a:endParaRPr lang="en-US" dirty="0"/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dan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dan naik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pada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sefase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tegangan</a:t>
            </a:r>
            <a:endParaRPr lang="en-US" dirty="0"/>
          </a:p>
          <a:p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dan </a:t>
            </a:r>
            <a:r>
              <a:rPr lang="en-US" dirty="0" err="1"/>
              <a:t>maksimum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dan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pada </a:t>
            </a:r>
            <a:r>
              <a:rPr lang="en-US" dirty="0" err="1"/>
              <a:t>saat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(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sefase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495979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angkaian Arus Listrik Bolak Balik |">
            <a:extLst>
              <a:ext uri="{FF2B5EF4-FFF2-40B4-BE49-F238E27FC236}">
                <a16:creationId xmlns:a16="http://schemas.microsoft.com/office/drawing/2014/main" id="{B31B8734-4F50-491B-AD34-A991F49BFD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3"/>
          <a:stretch/>
        </p:blipFill>
        <p:spPr bwMode="auto">
          <a:xfrm>
            <a:off x="2093430" y="624110"/>
            <a:ext cx="5049194" cy="404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eda Fasa dan Pergeseran Fasa - Belajar Elektronika">
            <a:extLst>
              <a:ext uri="{FF2B5EF4-FFF2-40B4-BE49-F238E27FC236}">
                <a16:creationId xmlns:a16="http://schemas.microsoft.com/office/drawing/2014/main" id="{66B66A8A-F5A0-4A14-91BA-B2BF51E10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142" y="3233529"/>
            <a:ext cx="4870665" cy="23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704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0D0E4-69A6-48F7-AB88-68BDE525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FASOR (VEKTOR)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D050A-3744-40E7-8DBC-C83B10D6B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22783"/>
            <a:ext cx="8915400" cy="4511107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Arus</a:t>
            </a:r>
            <a:r>
              <a:rPr lang="en-US" dirty="0"/>
              <a:t> dan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dan Panjang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fasor</a:t>
            </a:r>
            <a:endParaRPr lang="en-US" dirty="0"/>
          </a:p>
          <a:p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menggambarkan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Fasor</a:t>
            </a:r>
            <a:r>
              <a:rPr lang="en-US" dirty="0"/>
              <a:t> yang </a:t>
            </a:r>
            <a:r>
              <a:rPr lang="en-US" dirty="0" err="1"/>
              <a:t>diputar</a:t>
            </a:r>
            <a:r>
              <a:rPr lang="en-US" dirty="0"/>
              <a:t> </a:t>
            </a:r>
            <a:r>
              <a:rPr lang="en-US" dirty="0" err="1"/>
              <a:t>berlawanan</a:t>
            </a:r>
            <a:r>
              <a:rPr lang="en-US" dirty="0"/>
              <a:t> </a:t>
            </a:r>
            <a:r>
              <a:rPr lang="en-US" dirty="0" err="1"/>
              <a:t>jarum</a:t>
            </a:r>
            <a:r>
              <a:rPr lang="en-US" dirty="0"/>
              <a:t> jam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mendahului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yang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begitu</a:t>
            </a:r>
            <a:r>
              <a:rPr lang="en-US" dirty="0"/>
              <a:t> pula </a:t>
            </a:r>
            <a:r>
              <a:rPr lang="en-US" dirty="0" err="1"/>
              <a:t>sebaliknya</a:t>
            </a:r>
            <a:endParaRPr lang="en-US" dirty="0"/>
          </a:p>
          <a:p>
            <a:pPr lvl="1"/>
            <a:r>
              <a:rPr lang="en-US" dirty="0"/>
              <a:t>Pada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,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digambarkan</a:t>
            </a:r>
            <a:r>
              <a:rPr lang="en-US" dirty="0"/>
              <a:t> pada </a:t>
            </a:r>
            <a:r>
              <a:rPr lang="en-US" dirty="0" err="1"/>
              <a:t>garis</a:t>
            </a:r>
            <a:r>
              <a:rPr lang="en-US" dirty="0"/>
              <a:t> horizontal dan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acuan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lainya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diagram yang </a:t>
            </a:r>
            <a:r>
              <a:rPr lang="en-US" dirty="0" err="1"/>
              <a:t>sama</a:t>
            </a:r>
            <a:endParaRPr lang="en-US" dirty="0"/>
          </a:p>
          <a:p>
            <a:pPr lvl="1"/>
            <a:r>
              <a:rPr lang="en-US" dirty="0"/>
              <a:t>Pada </a:t>
            </a:r>
            <a:r>
              <a:rPr lang="en-US" dirty="0" err="1"/>
              <a:t>rangkaian</a:t>
            </a:r>
            <a:r>
              <a:rPr lang="en-US" dirty="0"/>
              <a:t> parallel, </a:t>
            </a:r>
            <a:r>
              <a:rPr lang="en-US" dirty="0" err="1"/>
              <a:t>tegangan</a:t>
            </a:r>
            <a:r>
              <a:rPr lang="en-US" dirty="0"/>
              <a:t> Bersama </a:t>
            </a:r>
            <a:r>
              <a:rPr lang="en-US" dirty="0" err="1"/>
              <a:t>dikenakan</a:t>
            </a:r>
            <a:r>
              <a:rPr lang="en-US" dirty="0"/>
              <a:t> pada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cabang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Bersama </a:t>
            </a:r>
            <a:r>
              <a:rPr lang="en-US" dirty="0" err="1"/>
              <a:t>digambarkan</a:t>
            </a:r>
            <a:r>
              <a:rPr lang="en-US" dirty="0"/>
              <a:t> pada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acuan</a:t>
            </a:r>
            <a:r>
              <a:rPr lang="en-US" dirty="0"/>
              <a:t> horizontal dan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lainya</a:t>
            </a:r>
            <a:r>
              <a:rPr lang="en-US" dirty="0"/>
              <a:t> </a:t>
            </a:r>
            <a:r>
              <a:rPr lang="en-US" dirty="0" err="1"/>
              <a:t>mengacu</a:t>
            </a:r>
            <a:r>
              <a:rPr lang="en-US" dirty="0"/>
              <a:t> pada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Bersama</a:t>
            </a:r>
          </a:p>
          <a:p>
            <a:pPr lvl="1"/>
            <a:r>
              <a:rPr lang="en-US" dirty="0" err="1"/>
              <a:t>Tidaklah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dan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tegangan</a:t>
            </a:r>
            <a:endParaRPr lang="en-US" dirty="0"/>
          </a:p>
          <a:p>
            <a:pPr lvl="1"/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membedakan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dan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,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digambarkan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panah</a:t>
            </a:r>
            <a:r>
              <a:rPr lang="en-US" dirty="0"/>
              <a:t> </a:t>
            </a:r>
            <a:r>
              <a:rPr lang="en-US" dirty="0" err="1"/>
              <a:t>tertutup</a:t>
            </a:r>
            <a:r>
              <a:rPr lang="en-US" dirty="0"/>
              <a:t> dan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panah</a:t>
            </a:r>
            <a:r>
              <a:rPr lang="en-US" dirty="0"/>
              <a:t> </a:t>
            </a:r>
            <a:r>
              <a:rPr lang="en-US" dirty="0" err="1"/>
              <a:t>terbuka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755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C3468-D1BA-4AF2-B30C-58FB35678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PENJUMLAHAN FASOR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7D76C-F1A2-48DE-8502-DA208A0C2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dan </a:t>
            </a:r>
            <a:r>
              <a:rPr lang="en-US" dirty="0" err="1"/>
              <a:t>besaran</a:t>
            </a:r>
            <a:endParaRPr lang="en-US" dirty="0"/>
          </a:p>
          <a:p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segitiga</a:t>
            </a:r>
            <a:endParaRPr lang="en-US" dirty="0"/>
          </a:p>
          <a:p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sisi</a:t>
            </a:r>
            <a:r>
              <a:rPr lang="en-US" dirty="0"/>
              <a:t>  dan </a:t>
            </a:r>
            <a:r>
              <a:rPr lang="en-US" dirty="0" err="1"/>
              <a:t>jumlahnya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ketiga</a:t>
            </a:r>
            <a:endParaRPr lang="en-US" dirty="0"/>
          </a:p>
          <a:p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diskalakan</a:t>
            </a:r>
            <a:r>
              <a:rPr lang="en-US" dirty="0"/>
              <a:t> pada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O (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digambarkan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horizontal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O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)</a:t>
            </a:r>
          </a:p>
          <a:p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diskalakan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ujung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panah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pertama</a:t>
            </a:r>
            <a:endParaRPr lang="en-US" dirty="0"/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mendahului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Φ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digambarkan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berlawanan</a:t>
            </a:r>
            <a:r>
              <a:rPr lang="en-US" dirty="0"/>
              <a:t> </a:t>
            </a:r>
            <a:r>
              <a:rPr lang="en-US" dirty="0" err="1"/>
              <a:t>jarum</a:t>
            </a:r>
            <a:r>
              <a:rPr lang="en-US" dirty="0"/>
              <a:t> jam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pertama</a:t>
            </a:r>
            <a:endParaRPr lang="en-US" dirty="0"/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tertinggal</a:t>
            </a:r>
            <a:r>
              <a:rPr lang="en-US" dirty="0"/>
              <a:t> oleh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Φ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digambarkan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searah</a:t>
            </a:r>
            <a:r>
              <a:rPr lang="en-US" dirty="0"/>
              <a:t> </a:t>
            </a:r>
            <a:r>
              <a:rPr lang="en-US" dirty="0" err="1"/>
              <a:t>jarum</a:t>
            </a:r>
            <a:r>
              <a:rPr lang="en-US" dirty="0"/>
              <a:t> jam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pertama</a:t>
            </a:r>
            <a:endParaRPr lang="en-US" dirty="0"/>
          </a:p>
          <a:p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yang </a:t>
            </a:r>
            <a:r>
              <a:rPr lang="en-US" dirty="0" err="1"/>
              <a:t>digambarkan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ujung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panah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96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7C0B31-7943-4ED0-837E-9C00A8B680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89212" y="530087"/>
                <a:ext cx="8915400" cy="5381135"/>
              </a:xfrm>
            </p:spPr>
            <p:txBody>
              <a:bodyPr/>
              <a:lstStyle/>
              <a:p>
                <a:r>
                  <a:rPr lang="en-US" dirty="0"/>
                  <a:t>Contoh :</a:t>
                </a:r>
              </a:p>
              <a:p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3A dan  </a:t>
                </a:r>
                <a:r>
                  <a:rPr lang="en-US" dirty="0" err="1"/>
                  <a:t>arus</a:t>
                </a:r>
                <a:r>
                  <a:rPr lang="en-US" dirty="0"/>
                  <a:t> 4 A </a:t>
                </a:r>
                <a:r>
                  <a:rPr lang="en-US" dirty="0" err="1"/>
                  <a:t>dimana</a:t>
                </a:r>
                <a:r>
                  <a:rPr lang="en-US" dirty="0"/>
                  <a:t> </a:t>
                </a:r>
                <a:r>
                  <a:rPr lang="en-US" dirty="0" err="1"/>
                  <a:t>kedua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sefase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Jawab: 3 + 4 = 7 Ampere</a:t>
                </a:r>
              </a:p>
              <a:p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125volt </a:t>
                </a:r>
                <a:r>
                  <a:rPr lang="en-US" dirty="0" err="1"/>
                  <a:t>mendahului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100volt </a:t>
                </a:r>
                <a:r>
                  <a:rPr lang="en-US" dirty="0" err="1"/>
                  <a:t>dengan</a:t>
                </a:r>
                <a:r>
                  <a:rPr lang="en-US" dirty="0"/>
                  <a:t> 180</a:t>
                </a:r>
                <a:r>
                  <a:rPr lang="en-US" baseline="30000" dirty="0"/>
                  <a:t>o </a:t>
                </a: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fasornya</a:t>
                </a:r>
                <a:r>
                  <a:rPr lang="en-US" dirty="0"/>
                  <a:t>?</a:t>
                </a:r>
              </a:p>
              <a:p>
                <a:pPr lvl="1"/>
                <a:r>
                  <a:rPr lang="en-US" dirty="0"/>
                  <a:t>Jawab: 125 – 100 = 25 volt</a:t>
                </a:r>
              </a:p>
              <a:p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8A </a:t>
                </a:r>
                <a:r>
                  <a:rPr lang="en-US" dirty="0" err="1"/>
                  <a:t>mendahului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6A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sudut</a:t>
                </a:r>
                <a:r>
                  <a:rPr lang="en-US" dirty="0"/>
                  <a:t> 90</a:t>
                </a:r>
                <a:r>
                  <a:rPr lang="en-US" baseline="30000" dirty="0"/>
                  <a:t>o</a:t>
                </a:r>
                <a:r>
                  <a:rPr lang="en-US" dirty="0"/>
                  <a:t> </a:t>
                </a: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fasornya</a:t>
                </a:r>
                <a:endParaRPr lang="en-US" dirty="0"/>
              </a:p>
              <a:p>
                <a:pPr lvl="1"/>
                <a:r>
                  <a:rPr lang="en-US" dirty="0"/>
                  <a:t>Jawab: </a:t>
                </a:r>
              </a:p>
              <a:p>
                <a:pPr lvl="1"/>
                <a:r>
                  <a:rPr lang="en-US" b="0" dirty="0" err="1"/>
                  <a:t>Be</a:t>
                </a:r>
                <a:r>
                  <a:rPr lang="en-US" b="0" dirty="0"/>
                  <a:t>sarnya jumlah fasor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dirty="0"/>
                  <a:t>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dirty="0"/>
                  <a:t> = 10 </a:t>
                </a:r>
                <a:r>
                  <a:rPr lang="en-US" dirty="0" err="1"/>
                  <a:t>Amper</a:t>
                </a:r>
                <a:endParaRPr lang="en-US" dirty="0"/>
              </a:p>
              <a:p>
                <a:pPr lvl="1"/>
                <a:r>
                  <a:rPr lang="en-US" dirty="0" err="1"/>
                  <a:t>Arah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=1.33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sudut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𝑡𝑎𝑛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1.33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53.13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7C0B31-7943-4ED0-837E-9C00A8B680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530087"/>
                <a:ext cx="8915400" cy="5381135"/>
              </a:xfrm>
              <a:blipFill>
                <a:blip r:embed="rId2"/>
                <a:stretch>
                  <a:fillRect l="-479" t="-6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261EE06E-8403-4EC1-8C59-945A39443A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559" y="4969666"/>
            <a:ext cx="2758201" cy="158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17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BA7FDB-4E2D-4A91-860C-5BA4752555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89212" y="336884"/>
                <a:ext cx="8915400" cy="5574338"/>
              </a:xfrm>
            </p:spPr>
            <p:txBody>
              <a:bodyPr/>
              <a:lstStyle/>
              <a:p>
                <a:r>
                  <a:rPr lang="en-US" dirty="0"/>
                  <a:t>Jumlahkan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masing-masing</a:t>
                </a:r>
                <a:r>
                  <a:rPr lang="en-US" dirty="0"/>
                  <a:t> 100 volt yang </a:t>
                </a:r>
                <a:r>
                  <a:rPr lang="en-US" dirty="0" err="1"/>
                  <a:t>berbeda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30</a:t>
                </a:r>
                <a:r>
                  <a:rPr lang="en-US" baseline="30000" dirty="0"/>
                  <a:t>o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Jawab :</a:t>
                </a:r>
              </a:p>
              <a:p>
                <a:pPr lvl="1"/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:</a:t>
                </a:r>
              </a:p>
              <a:p>
                <a:pPr lvl="2"/>
                <a:r>
                  <a:rPr lang="en-US" dirty="0" err="1"/>
                  <a:t>Sisi</a:t>
                </a:r>
                <a:r>
                  <a:rPr lang="en-US" dirty="0"/>
                  <a:t> CB = 100 sin 30</a:t>
                </a:r>
                <a:r>
                  <a:rPr lang="en-US" baseline="30000" dirty="0"/>
                  <a:t>o</a:t>
                </a:r>
                <a:r>
                  <a:rPr lang="en-US" dirty="0"/>
                  <a:t> =100 x 0.5 = 50</a:t>
                </a:r>
              </a:p>
              <a:p>
                <a:pPr lvl="2"/>
                <a:r>
                  <a:rPr lang="en-US" dirty="0" err="1"/>
                  <a:t>Sisi</a:t>
                </a:r>
                <a:r>
                  <a:rPr lang="en-US" dirty="0"/>
                  <a:t> AB = 100 cos 30</a:t>
                </a:r>
                <a:r>
                  <a:rPr lang="en-US" baseline="30000" dirty="0"/>
                  <a:t>o </a:t>
                </a:r>
                <a:r>
                  <a:rPr lang="en-US" dirty="0"/>
                  <a:t> = 100 x 0.866 = 86.6</a:t>
                </a:r>
              </a:p>
              <a:p>
                <a:pPr lvl="2"/>
                <a:r>
                  <a:rPr lang="en-US" dirty="0" err="1"/>
                  <a:t>Sisi</a:t>
                </a:r>
                <a:r>
                  <a:rPr lang="en-US" dirty="0"/>
                  <a:t> OB = OA + AB = 100 + 86.6 = 186.6</a:t>
                </a:r>
              </a:p>
              <a:p>
                <a:pPr lvl="2"/>
                <a:r>
                  <a:rPr lang="en-US" dirty="0" err="1"/>
                  <a:t>Sisi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OC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𝑂𝐵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𝐶𝐵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186.6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=193.2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err="1"/>
                  <a:t>Arah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: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186.6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=0.268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BA7FDB-4E2D-4A91-860C-5BA4752555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336884"/>
                <a:ext cx="8915400" cy="5574338"/>
              </a:xfrm>
              <a:blipFill>
                <a:blip r:embed="rId2"/>
                <a:stretch>
                  <a:fillRect l="-479" t="-5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3FDADBA-A8B0-4E2D-859E-BB16A8990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129" y="4052385"/>
            <a:ext cx="58293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568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63B6D6-D30E-43D8-BE74-6D1AADAC28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89212" y="372979"/>
                <a:ext cx="8915400" cy="5538243"/>
              </a:xfrm>
            </p:spPr>
            <p:txBody>
              <a:bodyPr/>
              <a:lstStyle/>
              <a:p>
                <a:r>
                  <a:rPr lang="en-US" dirty="0"/>
                  <a:t>Tegangan 120 volt </a:t>
                </a:r>
                <a:r>
                  <a:rPr lang="en-US" dirty="0" err="1"/>
                  <a:t>mendahului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240 volt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sudut</a:t>
                </a:r>
                <a:r>
                  <a:rPr lang="en-US" dirty="0"/>
                  <a:t> 120</a:t>
                </a:r>
                <a:r>
                  <a:rPr lang="en-US" baseline="30000" dirty="0"/>
                  <a:t>o</a:t>
                </a:r>
                <a:r>
                  <a:rPr lang="en-US" dirty="0"/>
                  <a:t> </a:t>
                </a:r>
                <a:r>
                  <a:rPr lang="en-US" dirty="0" err="1"/>
                  <a:t>berapakah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fasornya</a:t>
                </a:r>
                <a:r>
                  <a:rPr lang="en-US" dirty="0"/>
                  <a:t>?</a:t>
                </a:r>
              </a:p>
              <a:p>
                <a:r>
                  <a:rPr lang="en-US" dirty="0"/>
                  <a:t>Jawab:</a:t>
                </a:r>
              </a:p>
              <a:p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 err="1"/>
                  <a:t>Sisi</a:t>
                </a:r>
                <a:r>
                  <a:rPr lang="en-US" dirty="0"/>
                  <a:t> AB = 120 sin 60</a:t>
                </a:r>
                <a:r>
                  <a:rPr lang="en-US" baseline="30000" dirty="0"/>
                  <a:t>o</a:t>
                </a:r>
                <a:r>
                  <a:rPr lang="en-US" dirty="0"/>
                  <a:t> =120 x 0.866 = 103.9</a:t>
                </a:r>
              </a:p>
              <a:p>
                <a:pPr lvl="1"/>
                <a:r>
                  <a:rPr lang="en-US" dirty="0" err="1"/>
                  <a:t>Sisi</a:t>
                </a:r>
                <a:r>
                  <a:rPr lang="en-US" dirty="0"/>
                  <a:t> AC = 120 cos 60</a:t>
                </a:r>
                <a:r>
                  <a:rPr lang="en-US" baseline="30000" dirty="0"/>
                  <a:t>o</a:t>
                </a:r>
                <a:r>
                  <a:rPr lang="en-US" dirty="0"/>
                  <a:t> = 120 x 0.5 = 60</a:t>
                </a:r>
              </a:p>
              <a:p>
                <a:pPr lvl="1"/>
                <a:r>
                  <a:rPr lang="en-US" dirty="0" err="1"/>
                  <a:t>Sisi</a:t>
                </a:r>
                <a:r>
                  <a:rPr lang="en-US" dirty="0"/>
                  <a:t> OA = OC – AC = 240 – 60 = 180</a:t>
                </a:r>
              </a:p>
              <a:p>
                <a:pPr lvl="1"/>
                <a:r>
                  <a:rPr lang="en-US" dirty="0" err="1"/>
                  <a:t>Sisi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𝐴𝐵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180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103.9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=207.5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Arah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103.9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180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=0.577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63B6D6-D30E-43D8-BE74-6D1AADAC28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372979"/>
                <a:ext cx="8915400" cy="5538243"/>
              </a:xfrm>
              <a:blipFill>
                <a:blip r:embed="rId2"/>
                <a:stretch>
                  <a:fillRect l="-479" t="-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E15DF4B-AEE9-4F36-ACBA-C504D2486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981" y="1870366"/>
            <a:ext cx="3617155" cy="404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331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E6BF5-5476-4A4D-BDC0-2C8F6A99D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PENGURANGAN FASOR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0CD67-985E-46E7-8FB4-8BA47C78E7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Fasor B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dikurangkan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A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membalikan</a:t>
                </a:r>
                <a:r>
                  <a:rPr lang="en-US" dirty="0"/>
                  <a:t> </a:t>
                </a:r>
                <a:r>
                  <a:rPr lang="en-US" dirty="0" err="1"/>
                  <a:t>arah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B (</a:t>
                </a:r>
                <a:r>
                  <a:rPr lang="en-US" dirty="0" err="1"/>
                  <a:t>putarkan</a:t>
                </a:r>
                <a:r>
                  <a:rPr lang="en-US" dirty="0"/>
                  <a:t> 180</a:t>
                </a:r>
                <a:r>
                  <a:rPr lang="en-US" baseline="30000" dirty="0"/>
                  <a:t>o</a:t>
                </a:r>
                <a:r>
                  <a:rPr lang="en-US" dirty="0"/>
                  <a:t> )dan </a:t>
                </a:r>
                <a:r>
                  <a:rPr lang="en-US" dirty="0" err="1"/>
                  <a:t>menjumlahkanya</a:t>
                </a:r>
                <a:r>
                  <a:rPr lang="en-US" dirty="0"/>
                  <a:t> </a:t>
                </a:r>
                <a:r>
                  <a:rPr lang="en-US" dirty="0" err="1"/>
                  <a:t>ke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A</a:t>
                </a:r>
              </a:p>
              <a:p>
                <a:r>
                  <a:rPr lang="en-US" dirty="0" err="1"/>
                  <a:t>Contoh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Kurangkan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10 A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17.3A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17.3 A </a:t>
                </a:r>
                <a:r>
                  <a:rPr lang="en-US" dirty="0" err="1"/>
                  <a:t>mendahului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10 A </a:t>
                </a:r>
                <a:r>
                  <a:rPr lang="en-US" dirty="0" err="1"/>
                  <a:t>sebesar</a:t>
                </a:r>
                <a:r>
                  <a:rPr lang="en-US" dirty="0"/>
                  <a:t> 30</a:t>
                </a:r>
                <a:r>
                  <a:rPr lang="en-US" baseline="30000" dirty="0"/>
                  <a:t>o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Jawab :</a:t>
                </a:r>
              </a:p>
              <a:p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endParaRPr lang="en-US" dirty="0"/>
              </a:p>
              <a:p>
                <a:pPr lvl="1"/>
                <a:r>
                  <a:rPr lang="en-US" dirty="0" err="1"/>
                  <a:t>Sisi</a:t>
                </a:r>
                <a:r>
                  <a:rPr lang="en-US" dirty="0"/>
                  <a:t> BC = 17.3 sin 30</a:t>
                </a:r>
                <a:r>
                  <a:rPr lang="en-US" baseline="30000" dirty="0"/>
                  <a:t>o</a:t>
                </a:r>
                <a:r>
                  <a:rPr lang="en-US" dirty="0"/>
                  <a:t> =17.3 x 0.5 = 8.66</a:t>
                </a:r>
              </a:p>
              <a:p>
                <a:pPr lvl="1"/>
                <a:r>
                  <a:rPr lang="en-US" dirty="0" err="1"/>
                  <a:t>Sisi</a:t>
                </a:r>
                <a:r>
                  <a:rPr lang="en-US" dirty="0"/>
                  <a:t> AC = 17.3 cos 30</a:t>
                </a:r>
                <a:r>
                  <a:rPr lang="en-US" baseline="30000" dirty="0"/>
                  <a:t>o</a:t>
                </a:r>
                <a:r>
                  <a:rPr lang="en-US" dirty="0"/>
                  <a:t> = 17.3 x 0.866 = 15</a:t>
                </a:r>
              </a:p>
              <a:p>
                <a:pPr lvl="1"/>
                <a:r>
                  <a:rPr lang="en-US" dirty="0" err="1"/>
                  <a:t>Sisi</a:t>
                </a:r>
                <a:r>
                  <a:rPr lang="en-US" dirty="0"/>
                  <a:t> OC = 15 – 10 = 5</a:t>
                </a:r>
              </a:p>
              <a:p>
                <a:pPr lvl="1"/>
                <a:r>
                  <a:rPr lang="en-US" dirty="0" err="1"/>
                  <a:t>Sisi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8.66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=10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𝐴𝑚𝑝𝑒𝑟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D0CD67-985E-46E7-8FB4-8BA47C78E7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42" t="-1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7125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A8172D-BAF2-4945-B455-E6818E9E35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89212" y="565484"/>
                <a:ext cx="8915400" cy="5345738"/>
              </a:xfrm>
            </p:spPr>
            <p:txBody>
              <a:bodyPr/>
              <a:lstStyle/>
              <a:p>
                <a:r>
                  <a:rPr lang="en-US" dirty="0"/>
                  <a:t>Arah </a:t>
                </a:r>
                <a:r>
                  <a:rPr lang="en-US" dirty="0" err="1"/>
                  <a:t>fasor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8.66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=1.73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A8172D-BAF2-4945-B455-E6818E9E35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565484"/>
                <a:ext cx="8915400" cy="5345738"/>
              </a:xfrm>
              <a:blipFill>
                <a:blip r:embed="rId2"/>
                <a:stretch>
                  <a:fillRect l="-479" t="-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8DB8AFC-6B15-4563-AEC8-021650AA5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687" y="2405062"/>
            <a:ext cx="652462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0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82958-1CF5-4B88-A2F9-FBC8BFD3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SIFAT RANGKAIAN LISTRIK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A4F88-5D23-4AD7-8659-942CDBD1C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searah</a:t>
            </a:r>
            <a:r>
              <a:rPr lang="en-US" dirty="0"/>
              <a:t> yang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seluruhnya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pada </a:t>
            </a:r>
            <a:r>
              <a:rPr lang="en-US" b="1" dirty="0" err="1"/>
              <a:t>tahanan</a:t>
            </a:r>
            <a:r>
              <a:rPr lang="en-US" dirty="0"/>
              <a:t> </a:t>
            </a:r>
            <a:r>
              <a:rPr lang="en-US" dirty="0" err="1"/>
              <a:t>rangkaian</a:t>
            </a:r>
            <a:endParaRPr lang="en-US" dirty="0"/>
          </a:p>
          <a:p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bolak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yang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pada </a:t>
            </a:r>
            <a:r>
              <a:rPr lang="en-US" b="1" dirty="0" err="1"/>
              <a:t>tahanan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juga pada </a:t>
            </a:r>
            <a:r>
              <a:rPr lang="en-US" b="1" dirty="0" err="1"/>
              <a:t>induktansi</a:t>
            </a:r>
            <a:r>
              <a:rPr lang="en-US" dirty="0"/>
              <a:t> dan </a:t>
            </a:r>
            <a:r>
              <a:rPr lang="en-US" b="1" dirty="0" err="1"/>
              <a:t>kapasitansi</a:t>
            </a:r>
            <a:r>
              <a:rPr lang="en-US" dirty="0"/>
              <a:t> </a:t>
            </a:r>
            <a:r>
              <a:rPr lang="en-US" dirty="0" err="1"/>
              <a:t>rangkaian</a:t>
            </a:r>
            <a:endParaRPr lang="en-US" dirty="0"/>
          </a:p>
          <a:p>
            <a:r>
              <a:rPr lang="en-US" dirty="0"/>
              <a:t>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dan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bolak-balik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dan </a:t>
            </a:r>
            <a:r>
              <a:rPr lang="en-US" dirty="0" err="1"/>
              <a:t>arahnya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menerus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, </a:t>
            </a:r>
            <a:r>
              <a:rPr lang="en-US" dirty="0" err="1"/>
              <a:t>induktansi</a:t>
            </a:r>
            <a:r>
              <a:rPr lang="en-US" dirty="0"/>
              <a:t> dan </a:t>
            </a:r>
            <a:r>
              <a:rPr lang="en-US" dirty="0" err="1"/>
              <a:t>kapasitansi</a:t>
            </a:r>
            <a:r>
              <a:rPr lang="en-US" dirty="0"/>
              <a:t> </a:t>
            </a:r>
            <a:r>
              <a:rPr lang="en-US" dirty="0" err="1"/>
              <a:t>keduanya</a:t>
            </a:r>
            <a:r>
              <a:rPr lang="en-US" dirty="0"/>
              <a:t>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bolak</a:t>
            </a:r>
            <a:r>
              <a:rPr lang="en-US" dirty="0"/>
              <a:t> </a:t>
            </a:r>
            <a:r>
              <a:rPr lang="en-US" dirty="0" err="1"/>
              <a:t>balik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201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00E5D-D59A-46FF-A854-0E9F35B4A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TAHANAN DALAM RANGKAIAN 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87C17B-578B-4640-BDF5-02F5F2CBF4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Jika </a:t>
                </a:r>
                <a:r>
                  <a:rPr lang="en-US" dirty="0" err="1"/>
                  <a:t>potensial</a:t>
                </a:r>
                <a:r>
                  <a:rPr lang="en-US" dirty="0"/>
                  <a:t> dc </a:t>
                </a:r>
                <a:r>
                  <a:rPr lang="en-US" dirty="0" err="1"/>
                  <a:t>dikenakan</a:t>
                </a:r>
                <a:r>
                  <a:rPr lang="en-US" dirty="0"/>
                  <a:t> pada </a:t>
                </a:r>
                <a:r>
                  <a:rPr lang="en-US" dirty="0" err="1"/>
                  <a:t>tahanan</a:t>
                </a:r>
                <a:r>
                  <a:rPr lang="en-US" dirty="0"/>
                  <a:t>, </a:t>
                </a:r>
                <a:r>
                  <a:rPr lang="en-US" dirty="0" err="1"/>
                  <a:t>besar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yang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sesuai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hukum</a:t>
                </a:r>
                <a:r>
                  <a:rPr lang="en-US" dirty="0"/>
                  <a:t> OHM</a:t>
                </a:r>
              </a:p>
              <a:p>
                <a:r>
                  <a:rPr lang="en-US" dirty="0"/>
                  <a:t>Makin </a:t>
                </a:r>
                <a:r>
                  <a:rPr lang="en-US" dirty="0" err="1"/>
                  <a:t>besar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, </a:t>
                </a:r>
                <a:r>
                  <a:rPr lang="en-US" dirty="0" err="1"/>
                  <a:t>makin</a:t>
                </a:r>
                <a:r>
                  <a:rPr lang="en-US" dirty="0"/>
                  <a:t> </a:t>
                </a:r>
                <a:r>
                  <a:rPr lang="en-US" dirty="0" err="1"/>
                  <a:t>besar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, </a:t>
                </a:r>
                <a:r>
                  <a:rPr lang="en-US" dirty="0" err="1"/>
                  <a:t>demikian</a:t>
                </a:r>
                <a:r>
                  <a:rPr lang="en-US" dirty="0"/>
                  <a:t> </a:t>
                </a:r>
                <a:r>
                  <a:rPr lang="en-US" dirty="0" err="1"/>
                  <a:t>halnya</a:t>
                </a:r>
                <a:r>
                  <a:rPr lang="en-US" dirty="0"/>
                  <a:t> pada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bolak</a:t>
                </a:r>
                <a:r>
                  <a:rPr lang="en-US" dirty="0"/>
                  <a:t> </a:t>
                </a:r>
                <a:r>
                  <a:rPr lang="en-US" dirty="0" err="1"/>
                  <a:t>balik</a:t>
                </a:r>
                <a:r>
                  <a:rPr lang="en-US" dirty="0"/>
                  <a:t> (ac)</a:t>
                </a:r>
              </a:p>
              <a:p>
                <a:r>
                  <a:rPr lang="en-US" dirty="0" err="1"/>
                  <a:t>Harga</a:t>
                </a:r>
                <a:r>
                  <a:rPr lang="en-US" dirty="0"/>
                  <a:t> </a:t>
                </a:r>
                <a:r>
                  <a:rPr lang="en-US" dirty="0" err="1"/>
                  <a:t>maksimum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dan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terjadi</a:t>
                </a:r>
                <a:r>
                  <a:rPr lang="en-US" dirty="0"/>
                  <a:t> pada </a:t>
                </a:r>
                <a:r>
                  <a:rPr lang="en-US" dirty="0" err="1"/>
                  <a:t>saat</a:t>
                </a:r>
                <a:r>
                  <a:rPr lang="en-US" dirty="0"/>
                  <a:t> yang </a:t>
                </a:r>
                <a:r>
                  <a:rPr lang="en-US" dirty="0" err="1"/>
                  <a:t>sama</a:t>
                </a:r>
                <a:r>
                  <a:rPr lang="en-US" dirty="0"/>
                  <a:t> dan </a:t>
                </a:r>
                <a:r>
                  <a:rPr lang="en-US" dirty="0" err="1"/>
                  <a:t>harga</a:t>
                </a:r>
                <a:r>
                  <a:rPr lang="en-US" dirty="0"/>
                  <a:t> </a:t>
                </a:r>
                <a:r>
                  <a:rPr lang="en-US" dirty="0" err="1"/>
                  <a:t>nol</a:t>
                </a:r>
                <a:r>
                  <a:rPr lang="en-US" dirty="0"/>
                  <a:t> </a:t>
                </a:r>
                <a:r>
                  <a:rPr lang="en-US" dirty="0" err="1"/>
                  <a:t>nya</a:t>
                </a:r>
                <a:r>
                  <a:rPr lang="en-US" dirty="0"/>
                  <a:t> juga </a:t>
                </a:r>
                <a:r>
                  <a:rPr lang="en-US" dirty="0" err="1"/>
                  <a:t>terjadi</a:t>
                </a:r>
                <a:r>
                  <a:rPr lang="en-US" dirty="0"/>
                  <a:t> pada </a:t>
                </a:r>
                <a:r>
                  <a:rPr lang="en-US" dirty="0" err="1"/>
                  <a:t>saat</a:t>
                </a:r>
                <a:r>
                  <a:rPr lang="en-US" dirty="0"/>
                  <a:t> yang </a:t>
                </a:r>
                <a:r>
                  <a:rPr lang="en-US" dirty="0" err="1"/>
                  <a:t>sama</a:t>
                </a:r>
                <a:endParaRPr lang="en-US" dirty="0"/>
              </a:p>
              <a:p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dan </a:t>
                </a:r>
                <a:r>
                  <a:rPr lang="en-US" dirty="0" err="1"/>
                  <a:t>tegangannya</a:t>
                </a:r>
                <a:r>
                  <a:rPr lang="en-US" dirty="0"/>
                  <a:t> </a:t>
                </a:r>
                <a:r>
                  <a:rPr lang="en-US" b="1" dirty="0" err="1"/>
                  <a:t>sefase</a:t>
                </a:r>
                <a:r>
                  <a:rPr lang="en-US" b="1" dirty="0"/>
                  <a:t> </a:t>
                </a:r>
                <a:r>
                  <a:rPr lang="en-US" dirty="0"/>
                  <a:t>dan </a:t>
                </a:r>
                <a:r>
                  <a:rPr lang="en-US" b="1" dirty="0" err="1"/>
                  <a:t>sudut</a:t>
                </a:r>
                <a:r>
                  <a:rPr lang="en-US" b="1" dirty="0"/>
                  <a:t> </a:t>
                </a:r>
                <a:r>
                  <a:rPr lang="en-US" b="1" dirty="0" err="1"/>
                  <a:t>fasenya</a:t>
                </a:r>
                <a:r>
                  <a:rPr lang="en-US" b="1" dirty="0"/>
                  <a:t> </a:t>
                </a:r>
                <a:r>
                  <a:rPr lang="en-US" b="1" dirty="0" err="1"/>
                  <a:t>nol</a:t>
                </a:r>
                <a:r>
                  <a:rPr lang="en-US" b="1" dirty="0"/>
                  <a:t> </a:t>
                </a:r>
                <a:r>
                  <a:rPr lang="en-US" b="1" dirty="0" err="1"/>
                  <a:t>dalam</a:t>
                </a:r>
                <a:r>
                  <a:rPr lang="en-US" b="1" dirty="0"/>
                  <a:t> </a:t>
                </a:r>
                <a:r>
                  <a:rPr lang="en-US" b="1" dirty="0" err="1"/>
                  <a:t>rangkaian</a:t>
                </a:r>
                <a:r>
                  <a:rPr lang="en-US" b="1" dirty="0"/>
                  <a:t> </a:t>
                </a:r>
                <a:r>
                  <a:rPr lang="en-US" b="1" dirty="0" err="1"/>
                  <a:t>bertahanan</a:t>
                </a:r>
                <a:r>
                  <a:rPr lang="en-US" b="1" dirty="0"/>
                  <a:t> </a:t>
                </a:r>
                <a:r>
                  <a:rPr lang="en-US" b="1" dirty="0" err="1"/>
                  <a:t>murni</a:t>
                </a:r>
                <a:endParaRPr lang="en-US" b="1" dirty="0"/>
              </a:p>
              <a:p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hanya</a:t>
                </a:r>
                <a:r>
                  <a:rPr lang="en-US" dirty="0"/>
                  <a:t> </a:t>
                </a:r>
                <a:r>
                  <a:rPr lang="en-US" dirty="0" err="1"/>
                  <a:t>terdiri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tahanan</a:t>
                </a:r>
                <a:r>
                  <a:rPr lang="en-US" dirty="0"/>
                  <a:t> </a:t>
                </a:r>
                <a:r>
                  <a:rPr lang="en-US" dirty="0" err="1"/>
                  <a:t>murni</a:t>
                </a:r>
                <a:r>
                  <a:rPr lang="en-US" dirty="0"/>
                  <a:t> </a:t>
                </a:r>
                <a:r>
                  <a:rPr lang="en-US" dirty="0" err="1"/>
                  <a:t>saja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yang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yang </a:t>
                </a:r>
                <a:r>
                  <a:rPr lang="en-US" dirty="0" err="1"/>
                  <a:t>dikenakan</a:t>
                </a:r>
                <a:r>
                  <a:rPr lang="en-US" dirty="0"/>
                  <a:t> </a:t>
                </a:r>
                <a:r>
                  <a:rPr lang="en-US" dirty="0" err="1"/>
                  <a:t>dibagi</a:t>
                </a:r>
                <a:r>
                  <a:rPr lang="en-US" dirty="0"/>
                  <a:t> </a:t>
                </a:r>
                <a:r>
                  <a:rPr lang="en-US" dirty="0" err="1"/>
                  <a:t>tahanan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(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US" dirty="0"/>
                  <a:t>  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87C17B-578B-4640-BDF5-02F5F2CBF4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79" t="-806" r="-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3717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8CC1C6-FD54-47AB-8D7B-5FE8EB9191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89212" y="649705"/>
                <a:ext cx="8915400" cy="5261517"/>
              </a:xfrm>
            </p:spPr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gambar</a:t>
                </a:r>
                <a:r>
                  <a:rPr lang="en-US" dirty="0"/>
                  <a:t> </a:t>
                </a:r>
                <a:r>
                  <a:rPr lang="en-US" dirty="0" err="1"/>
                  <a:t>diatas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tertinggal</a:t>
                </a:r>
                <a:r>
                  <a:rPr lang="en-US" dirty="0"/>
                  <a:t> 90</a:t>
                </a:r>
                <a:r>
                  <a:rPr lang="en-US" baseline="30000" dirty="0"/>
                  <a:t>o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 err="1"/>
                  <a:t>Contoh</a:t>
                </a:r>
                <a:r>
                  <a:rPr lang="en-US" dirty="0"/>
                  <a:t> :</a:t>
                </a:r>
              </a:p>
              <a:p>
                <a:r>
                  <a:rPr lang="en-US" dirty="0" err="1"/>
                  <a:t>Berapakah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yang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melalui</a:t>
                </a:r>
                <a:r>
                  <a:rPr lang="en-US" dirty="0"/>
                  <a:t> </a:t>
                </a:r>
                <a:r>
                  <a:rPr lang="en-US" dirty="0" err="1"/>
                  <a:t>tahanan</a:t>
                </a:r>
                <a:r>
                  <a:rPr lang="en-US" dirty="0"/>
                  <a:t> 30 Ohm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dikenakan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120V 60Hz</a:t>
                </a:r>
              </a:p>
              <a:p>
                <a:r>
                  <a:rPr lang="en-US" dirty="0"/>
                  <a:t>Jawab 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=4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8CC1C6-FD54-47AB-8D7B-5FE8EB9191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649705"/>
                <a:ext cx="8915400" cy="5261517"/>
              </a:xfrm>
              <a:blipFill>
                <a:blip r:embed="rId2"/>
                <a:stretch>
                  <a:fillRect l="-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26243C2-38D9-4AD8-89A9-962B09F6A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195" y="649705"/>
            <a:ext cx="3322721" cy="238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802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C08FD-AE82-4F5D-A2DD-0AFCF03E2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Induktansi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5D1C-1456-44F2-8C6D-25D1AE4A1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Induktansi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halnya</a:t>
            </a:r>
            <a:r>
              <a:rPr lang="en-US" dirty="0"/>
              <a:t> </a:t>
            </a:r>
            <a:r>
              <a:rPr lang="en-US" dirty="0" err="1"/>
              <a:t>tahanan</a:t>
            </a:r>
            <a:endParaRPr lang="en-US" dirty="0"/>
          </a:p>
          <a:p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induktansi</a:t>
            </a:r>
            <a:endParaRPr lang="en-US" dirty="0"/>
          </a:p>
          <a:p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yang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diinduksikanya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. Karena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diinduksikan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dan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induksi</a:t>
            </a:r>
            <a:r>
              <a:rPr lang="en-US" dirty="0"/>
              <a:t> </a:t>
            </a:r>
            <a:r>
              <a:rPr lang="en-US" dirty="0" err="1"/>
              <a:t>melawan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yang </a:t>
            </a:r>
            <a:r>
              <a:rPr lang="en-US" dirty="0" err="1"/>
              <a:t>menghasilkannya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lawan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induksi-diri</a:t>
            </a:r>
            <a:endParaRPr lang="en-US" dirty="0"/>
          </a:p>
          <a:p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induktansi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Henry (H)</a:t>
            </a:r>
          </a:p>
          <a:p>
            <a:r>
              <a:rPr lang="en-US" dirty="0"/>
              <a:t>Satu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induktansi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henry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pada </a:t>
            </a:r>
            <a:r>
              <a:rPr lang="en-US" dirty="0" err="1"/>
              <a:t>laju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amper</a:t>
            </a:r>
            <a:r>
              <a:rPr lang="en-US" dirty="0"/>
              <a:t> per </a:t>
            </a:r>
            <a:r>
              <a:rPr lang="en-US" dirty="0" err="1"/>
              <a:t>sekon</a:t>
            </a:r>
            <a:r>
              <a:rPr lang="en-US" dirty="0"/>
              <a:t> dan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lawan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volt</a:t>
            </a:r>
          </a:p>
        </p:txBody>
      </p:sp>
    </p:spTree>
    <p:extLst>
      <p:ext uri="{BB962C8B-B14F-4D97-AF65-F5344CB8AC3E}">
        <p14:creationId xmlns:p14="http://schemas.microsoft.com/office/powerpoint/2010/main" val="4273293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E7704-0096-443D-89BE-EE5705424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REAKTANSI INDUKTIF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26BEC9-37D9-4406-91D8-79E41DAF1D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Perlawanan </a:t>
                </a:r>
                <a:r>
                  <a:rPr lang="en-US" dirty="0" err="1"/>
                  <a:t>induktansi</a:t>
                </a:r>
                <a:r>
                  <a:rPr lang="en-US" dirty="0"/>
                  <a:t> </a:t>
                </a:r>
                <a:r>
                  <a:rPr lang="en-US" dirty="0" err="1"/>
                  <a:t>terhadap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bolak-balik</a:t>
                </a:r>
                <a:r>
                  <a:rPr lang="en-US" dirty="0"/>
                  <a:t>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induktif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 err="1"/>
                  <a:t>Arus</a:t>
                </a:r>
                <a:r>
                  <a:rPr lang="en-US" dirty="0"/>
                  <a:t> yang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melalui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yang </a:t>
                </a:r>
                <a:r>
                  <a:rPr lang="en-US" dirty="0" err="1"/>
                  <a:t>mengandung</a:t>
                </a:r>
                <a:r>
                  <a:rPr lang="en-US" dirty="0"/>
                  <a:t>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induktif</a:t>
                </a:r>
                <a:r>
                  <a:rPr lang="en-US" dirty="0"/>
                  <a:t> </a:t>
                </a:r>
                <a:r>
                  <a:rPr lang="en-US" dirty="0" err="1"/>
                  <a:t>saja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r>
                  <a:rPr lang="en-US" dirty="0" err="1"/>
                  <a:t>Dimana</a:t>
                </a:r>
                <a:r>
                  <a:rPr lang="en-US" dirty="0"/>
                  <a:t> :</a:t>
                </a:r>
              </a:p>
              <a:p>
                <a:pPr lvl="1"/>
                <a:r>
                  <a:rPr lang="en-US" dirty="0"/>
                  <a:t>I =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(</a:t>
                </a:r>
                <a:r>
                  <a:rPr lang="en-US" dirty="0" err="1"/>
                  <a:t>amper</a:t>
                </a:r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V =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(volt)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indukktif</a:t>
                </a:r>
                <a:r>
                  <a:rPr lang="en-US" dirty="0"/>
                  <a:t> (Ohm)</a:t>
                </a:r>
              </a:p>
              <a:p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induktif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𝑓𝐿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Dimana</a:t>
                </a:r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dirty="0"/>
                  <a:t>3.14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frekuensi</a:t>
                </a:r>
                <a:r>
                  <a:rPr lang="en-US" dirty="0"/>
                  <a:t> (Hertz)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induktansi</a:t>
                </a:r>
                <a:r>
                  <a:rPr lang="en-US" dirty="0"/>
                  <a:t> (Henry)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26BEC9-37D9-4406-91D8-79E41DAF1D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74" t="-1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4916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B57984-2B6A-4C81-9764-28885B3AFC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89212" y="481263"/>
                <a:ext cx="8915400" cy="5429959"/>
              </a:xfrm>
            </p:spPr>
            <p:txBody>
              <a:bodyPr/>
              <a:lstStyle/>
              <a:p>
                <a:r>
                  <a:rPr lang="en-US" dirty="0"/>
                  <a:t>Contoh:</a:t>
                </a:r>
              </a:p>
              <a:p>
                <a:r>
                  <a:rPr lang="en-US" dirty="0" err="1"/>
                  <a:t>Kumparan</a:t>
                </a:r>
                <a:r>
                  <a:rPr lang="en-US" dirty="0"/>
                  <a:t> </a:t>
                </a:r>
                <a:r>
                  <a:rPr lang="en-US" dirty="0" err="1"/>
                  <a:t>ciut</a:t>
                </a:r>
                <a:r>
                  <a:rPr lang="en-US" dirty="0"/>
                  <a:t> 0.2 H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tahanan</a:t>
                </a:r>
                <a:r>
                  <a:rPr lang="en-US" dirty="0"/>
                  <a:t> yang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diabaikan</a:t>
                </a:r>
                <a:r>
                  <a:rPr lang="en-US" dirty="0"/>
                  <a:t> </a:t>
                </a:r>
                <a:r>
                  <a:rPr lang="en-US" dirty="0" err="1"/>
                  <a:t>dihubungkan</a:t>
                </a:r>
                <a:r>
                  <a:rPr lang="en-US" dirty="0"/>
                  <a:t> </a:t>
                </a:r>
                <a:r>
                  <a:rPr lang="en-US" dirty="0" err="1"/>
                  <a:t>ke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120V 60Hz. </a:t>
                </a: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induktif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kumparan</a:t>
                </a:r>
                <a:r>
                  <a:rPr lang="en-US" dirty="0"/>
                  <a:t> dan </a:t>
                </a:r>
                <a:r>
                  <a:rPr lang="en-US" dirty="0" err="1"/>
                  <a:t>arus</a:t>
                </a:r>
                <a:r>
                  <a:rPr lang="en-US" dirty="0"/>
                  <a:t> yang </a:t>
                </a:r>
                <a:r>
                  <a:rPr lang="en-US" dirty="0" err="1"/>
                  <a:t>mengalir</a:t>
                </a:r>
                <a:endParaRPr lang="en-US" dirty="0"/>
              </a:p>
              <a:p>
                <a:r>
                  <a:rPr lang="en-US" dirty="0"/>
                  <a:t>Jawab: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3.14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60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0.2=75.4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𝑂h𝑚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75.4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=1.59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B57984-2B6A-4C81-9764-28885B3AFC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481263"/>
                <a:ext cx="8915400" cy="5429959"/>
              </a:xfrm>
              <a:blipFill>
                <a:blip r:embed="rId2"/>
                <a:stretch>
                  <a:fillRect l="-479" t="-673" r="-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51FE797-5567-48D7-96BE-1232A51B2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330" y="3708984"/>
            <a:ext cx="478155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28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DB831-54E7-40C6-BF1B-95E16F0D9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KAPASITOR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DB4AF-4600-4BEF-A2A7-987D95554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yang </a:t>
            </a:r>
            <a:r>
              <a:rPr lang="en-US" dirty="0" err="1"/>
              <a:t>dipisahkan</a:t>
            </a:r>
            <a:r>
              <a:rPr lang="en-US" dirty="0"/>
              <a:t> oleh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isolasi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kapasitor</a:t>
            </a:r>
            <a:endParaRPr lang="en-US" dirty="0"/>
          </a:p>
          <a:p>
            <a:r>
              <a:rPr lang="en-US" dirty="0" err="1"/>
              <a:t>Kapasitor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telepon</a:t>
            </a:r>
            <a:r>
              <a:rPr lang="en-US" dirty="0"/>
              <a:t> dan radio</a:t>
            </a:r>
          </a:p>
        </p:txBody>
      </p:sp>
    </p:spTree>
    <p:extLst>
      <p:ext uri="{BB962C8B-B14F-4D97-AF65-F5344CB8AC3E}">
        <p14:creationId xmlns:p14="http://schemas.microsoft.com/office/powerpoint/2010/main" val="1957809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F547B-AAB1-4899-B0DE-FDBFE6827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KAPASITOR DALAM HUBUNGAN SERI DAN PARALEL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A94B8B-69CB-4B2C-83F8-B50290117B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SERI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PARALEL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A94B8B-69CB-4B2C-83F8-B50290117B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79" t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SERI PARALEL KAPASITOR; Contoh Perhitungan Cara Menghitung - TPTUMETRO">
            <a:extLst>
              <a:ext uri="{FF2B5EF4-FFF2-40B4-BE49-F238E27FC236}">
                <a16:creationId xmlns:a16="http://schemas.microsoft.com/office/drawing/2014/main" id="{B7C2923B-5BD3-4F5A-ACD3-F330002A12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77"/>
          <a:stretch/>
        </p:blipFill>
        <p:spPr bwMode="auto">
          <a:xfrm>
            <a:off x="5462589" y="2652712"/>
            <a:ext cx="3621254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umus Cara Menghitung Nilai Kapasitor Paralel dan Seri">
            <a:extLst>
              <a:ext uri="{FF2B5EF4-FFF2-40B4-BE49-F238E27FC236}">
                <a16:creationId xmlns:a16="http://schemas.microsoft.com/office/drawing/2014/main" id="{3B5DD603-C269-453D-AA57-91AEC010C8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8" b="34130"/>
          <a:stretch/>
        </p:blipFill>
        <p:spPr bwMode="auto">
          <a:xfrm>
            <a:off x="5182603" y="4724399"/>
            <a:ext cx="4762500" cy="188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685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5CCB-57C2-401D-90C0-A7BCCC81A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KAPASITOR DALAM RANGKAIAN AC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2E98D-7F71-44A9-A5C5-8E7CCA9BC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bolak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yang </a:t>
            </a:r>
            <a:r>
              <a:rPr lang="en-US" dirty="0" err="1"/>
              <a:t>dikenakan</a:t>
            </a:r>
            <a:r>
              <a:rPr lang="en-US" dirty="0"/>
              <a:t> pada </a:t>
            </a:r>
            <a:r>
              <a:rPr lang="en-US" dirty="0" err="1"/>
              <a:t>kapasitor</a:t>
            </a:r>
            <a:r>
              <a:rPr lang="en-US" dirty="0"/>
              <a:t>, </a:t>
            </a:r>
            <a:r>
              <a:rPr lang="en-US" dirty="0" err="1"/>
              <a:t>muatan</a:t>
            </a:r>
            <a:r>
              <a:rPr lang="en-US" dirty="0"/>
              <a:t> pada </a:t>
            </a:r>
            <a:r>
              <a:rPr lang="en-US" dirty="0" err="1"/>
              <a:t>kapasitor</a:t>
            </a:r>
            <a:r>
              <a:rPr lang="en-US" dirty="0"/>
              <a:t> dan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di </a:t>
            </a:r>
            <a:r>
              <a:rPr lang="en-US" dirty="0" err="1"/>
              <a:t>bawah</a:t>
            </a:r>
            <a:endParaRPr lang="en-US" dirty="0"/>
          </a:p>
          <a:p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mendahului</a:t>
            </a:r>
            <a:r>
              <a:rPr lang="en-US" dirty="0"/>
              <a:t> 90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tegangan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EE639C-B87F-4336-94D0-BF50F51CC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796" y="3429000"/>
            <a:ext cx="2989096" cy="224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453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3B70E-4D11-428A-8514-016C681B5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REAKTANSI KAPASITIF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E73981-0027-46C3-86E9-8F4C099827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Reaktansi </a:t>
                </a:r>
                <a:r>
                  <a:rPr lang="en-US" dirty="0" err="1"/>
                  <a:t>kapasitif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perlawanan</a:t>
                </a:r>
                <a:r>
                  <a:rPr lang="en-US" dirty="0"/>
                  <a:t> yang </a:t>
                </a:r>
                <a:r>
                  <a:rPr lang="en-US" dirty="0" err="1"/>
                  <a:t>diberikan</a:t>
                </a:r>
                <a:r>
                  <a:rPr lang="en-US" dirty="0"/>
                  <a:t> oleh </a:t>
                </a:r>
                <a:r>
                  <a:rPr lang="en-US" dirty="0" err="1"/>
                  <a:t>kapasitor</a:t>
                </a:r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oleh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kapasitif</a:t>
                </a:r>
                <a:r>
                  <a:rPr lang="en-US" dirty="0"/>
                  <a:t> </a:t>
                </a:r>
                <a:r>
                  <a:rPr lang="en-US" dirty="0" err="1"/>
                  <a:t>terhadap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satuan</a:t>
                </a:r>
                <a:r>
                  <a:rPr lang="en-US" dirty="0"/>
                  <a:t> OHM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𝑓𝑐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 err="1"/>
                  <a:t>Dimana</a:t>
                </a:r>
                <a:r>
                  <a:rPr lang="en-US" dirty="0"/>
                  <a:t> 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frekuensi</a:t>
                </a:r>
                <a:r>
                  <a:rPr lang="en-US" dirty="0"/>
                  <a:t> (Hz)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= 3.14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kapasitansi</a:t>
                </a:r>
                <a:r>
                  <a:rPr lang="en-US" dirty="0"/>
                  <a:t> (Farad)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E73981-0027-46C3-86E9-8F4C099827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79" t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3397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12B121-9F79-4252-8779-2121674A9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89212" y="463826"/>
                <a:ext cx="8915400" cy="5447396"/>
              </a:xfrm>
            </p:spPr>
            <p:txBody>
              <a:bodyPr/>
              <a:lstStyle/>
              <a:p>
                <a:r>
                  <a:rPr lang="en-US" dirty="0"/>
                  <a:t>Arus yang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kapasitif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berbanding</a:t>
                </a:r>
                <a:r>
                  <a:rPr lang="en-US" dirty="0"/>
                  <a:t> </a:t>
                </a:r>
                <a:r>
                  <a:rPr lang="en-US" dirty="0" err="1"/>
                  <a:t>lurus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laju</a:t>
                </a:r>
                <a:r>
                  <a:rPr lang="en-US" dirty="0"/>
                  <a:t> </a:t>
                </a:r>
                <a:r>
                  <a:rPr lang="en-US" dirty="0" err="1"/>
                  <a:t>perubahan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yang </a:t>
                </a:r>
                <a:r>
                  <a:rPr lang="en-US" dirty="0" err="1"/>
                  <a:t>dikenakan</a:t>
                </a:r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dirty="0" err="1"/>
                  <a:t>Dimana</a:t>
                </a:r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(</a:t>
                </a:r>
                <a:r>
                  <a:rPr lang="en-US" dirty="0" err="1"/>
                  <a:t>amper</a:t>
                </a:r>
                <a:r>
                  <a:rPr lang="en-US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pada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kapasitif</a:t>
                </a:r>
                <a:r>
                  <a:rPr lang="en-US" dirty="0"/>
                  <a:t> (volt)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kapasitif</a:t>
                </a:r>
                <a:r>
                  <a:rPr lang="en-US" dirty="0"/>
                  <a:t> (Ohm)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12B121-9F79-4252-8779-2121674A9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463826"/>
                <a:ext cx="8915400" cy="5447396"/>
              </a:xfrm>
              <a:blipFill>
                <a:blip r:embed="rId2"/>
                <a:stretch>
                  <a:fillRect l="-479" t="-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1622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7E8D3A-4C05-4DBD-9E13-1EF118A7EA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89212" y="583096"/>
                <a:ext cx="8915400" cy="5328126"/>
              </a:xfrm>
            </p:spPr>
            <p:txBody>
              <a:bodyPr/>
              <a:lstStyle/>
              <a:p>
                <a:r>
                  <a:rPr lang="en-US" dirty="0"/>
                  <a:t>Contoh</a:t>
                </a:r>
              </a:p>
              <a:p>
                <a:r>
                  <a:rPr lang="en-US" dirty="0" err="1"/>
                  <a:t>Kapasitor</a:t>
                </a:r>
                <a:r>
                  <a:rPr lang="en-US" dirty="0"/>
                  <a:t> 8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dihubungkan</a:t>
                </a:r>
                <a:r>
                  <a:rPr lang="en-US" dirty="0"/>
                  <a:t> pada </a:t>
                </a:r>
                <a:r>
                  <a:rPr lang="en-US" dirty="0" err="1"/>
                  <a:t>tegangan</a:t>
                </a:r>
                <a:r>
                  <a:rPr lang="en-US" dirty="0"/>
                  <a:t> 240 volt 60 Hz, </a:t>
                </a: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kapasitif</a:t>
                </a:r>
                <a:r>
                  <a:rPr lang="en-US" dirty="0"/>
                  <a:t> dan </a:t>
                </a:r>
                <a:r>
                  <a:rPr lang="en-US" dirty="0" err="1"/>
                  <a:t>besar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yang </a:t>
                </a:r>
                <a:r>
                  <a:rPr lang="en-US" dirty="0" err="1"/>
                  <a:t>mengalir</a:t>
                </a:r>
                <a:endParaRPr lang="en-US" dirty="0"/>
              </a:p>
              <a:p>
                <a:r>
                  <a:rPr lang="en-US" dirty="0"/>
                  <a:t>Jawab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1000000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3.14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60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=331.7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𝑂h𝑚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240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331.7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=0.723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𝐴𝑚𝑝𝑒𝑟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7E8D3A-4C05-4DBD-9E13-1EF118A7EA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583096"/>
                <a:ext cx="8915400" cy="5328126"/>
              </a:xfrm>
              <a:blipFill>
                <a:blip r:embed="rId2"/>
                <a:stretch>
                  <a:fillRect l="-479" t="-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A563EFA-79D8-435C-B167-63146FF05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275" y="3644726"/>
            <a:ext cx="4187449" cy="182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928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3A0A1-5A14-4C3C-9363-433028AA2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REAKTANSI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0A97A5-CB18-41C9-A7D9-2710AA215B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Reaktansi </a:t>
                </a:r>
                <a:r>
                  <a:rPr lang="en-US" dirty="0" err="1"/>
                  <a:t>induktif</a:t>
                </a:r>
                <a:r>
                  <a:rPr lang="en-US" dirty="0"/>
                  <a:t> </a:t>
                </a:r>
                <a:r>
                  <a:rPr lang="en-US" dirty="0" err="1"/>
                  <a:t>menyebabkan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tertinggal</a:t>
                </a:r>
                <a:r>
                  <a:rPr lang="en-US" dirty="0"/>
                  <a:t> </a:t>
                </a:r>
                <a:r>
                  <a:rPr lang="en-US" dirty="0" err="1"/>
                  <a:t>dibelakang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yang </a:t>
                </a:r>
                <a:r>
                  <a:rPr lang="en-US" dirty="0" err="1"/>
                  <a:t>dikenakan</a:t>
                </a:r>
                <a:endParaRPr lang="en-US" dirty="0"/>
              </a:p>
              <a:p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kapasitif</a:t>
                </a:r>
                <a:r>
                  <a:rPr lang="en-US" dirty="0"/>
                  <a:t> </a:t>
                </a:r>
                <a:r>
                  <a:rPr lang="en-US" dirty="0" err="1"/>
                  <a:t>menyebabkan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mendahului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yang </a:t>
                </a:r>
                <a:r>
                  <a:rPr lang="en-US" dirty="0" err="1"/>
                  <a:t>dikenakan</a:t>
                </a:r>
                <a:endParaRPr lang="en-US" dirty="0"/>
              </a:p>
              <a:p>
                <a:r>
                  <a:rPr lang="en-US" dirty="0"/>
                  <a:t>Oleh </a:t>
                </a:r>
                <a:r>
                  <a:rPr lang="en-US" dirty="0" err="1"/>
                  <a:t>sebab</a:t>
                </a:r>
                <a:r>
                  <a:rPr lang="en-US" dirty="0"/>
                  <a:t> </a:t>
                </a:r>
                <a:r>
                  <a:rPr lang="en-US" dirty="0" err="1"/>
                  <a:t>itu</a:t>
                </a:r>
                <a:r>
                  <a:rPr lang="en-US" dirty="0"/>
                  <a:t> </a:t>
                </a:r>
                <a:r>
                  <a:rPr lang="en-US" dirty="0" err="1"/>
                  <a:t>raktansi</a:t>
                </a:r>
                <a:r>
                  <a:rPr lang="en-US" dirty="0"/>
                  <a:t> </a:t>
                </a:r>
                <a:r>
                  <a:rPr lang="en-US" dirty="0" err="1"/>
                  <a:t>induktif</a:t>
                </a:r>
                <a:r>
                  <a:rPr lang="en-US" dirty="0"/>
                  <a:t> dan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kapasitif</a:t>
                </a:r>
                <a:r>
                  <a:rPr lang="en-US" dirty="0"/>
                  <a:t> </a:t>
                </a:r>
                <a:r>
                  <a:rPr lang="en-US" dirty="0" err="1"/>
                  <a:t>dihubingkan</a:t>
                </a:r>
                <a:r>
                  <a:rPr lang="en-US" dirty="0"/>
                  <a:t> </a:t>
                </a:r>
                <a:r>
                  <a:rPr lang="en-US" dirty="0" err="1"/>
                  <a:t>secara</a:t>
                </a:r>
                <a:r>
                  <a:rPr lang="en-US" dirty="0"/>
                  <a:t> </a:t>
                </a:r>
                <a:r>
                  <a:rPr lang="en-US" dirty="0" err="1"/>
                  <a:t>seri</a:t>
                </a:r>
                <a:r>
                  <a:rPr lang="en-US" dirty="0"/>
                  <a:t> </a:t>
                </a:r>
                <a:r>
                  <a:rPr lang="en-US" dirty="0" err="1"/>
                  <a:t>seehingga</a:t>
                </a:r>
                <a:r>
                  <a:rPr lang="en-US" dirty="0"/>
                  <a:t> </a:t>
                </a:r>
                <a:r>
                  <a:rPr lang="en-US" dirty="0" err="1"/>
                  <a:t>saling</a:t>
                </a:r>
                <a:r>
                  <a:rPr lang="en-US" dirty="0"/>
                  <a:t> </a:t>
                </a:r>
                <a:r>
                  <a:rPr lang="en-US" dirty="0" err="1"/>
                  <a:t>menetralkan</a:t>
                </a:r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 err="1"/>
                  <a:t>Dimana</a:t>
                </a:r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reaktansi</a:t>
                </a:r>
                <a:r>
                  <a:rPr lang="en-US" dirty="0"/>
                  <a:t> (Ohm)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induktif</a:t>
                </a:r>
                <a:r>
                  <a:rPr lang="en-US" dirty="0"/>
                  <a:t> (Ohm)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kapasitif</a:t>
                </a:r>
                <a:r>
                  <a:rPr lang="en-US" dirty="0"/>
                  <a:t> (Ohm)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0A97A5-CB18-41C9-A7D9-2710AA215B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42" t="-1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6544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AA6DA-27F3-498E-A293-E4C9AE100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IMPEDANSI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BE459D-C778-4245-A5F1-0EB5CE36CB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Impedansi </a:t>
                </a:r>
                <a:r>
                  <a:rPr lang="en-US" dirty="0" err="1"/>
                  <a:t>adalah</a:t>
                </a:r>
                <a:r>
                  <a:rPr lang="en-US" dirty="0"/>
                  <a:t> total </a:t>
                </a:r>
                <a:r>
                  <a:rPr lang="en-US" dirty="0" err="1"/>
                  <a:t>perlawanan</a:t>
                </a:r>
                <a:r>
                  <a:rPr lang="en-US" dirty="0"/>
                  <a:t> yang </a:t>
                </a:r>
                <a:r>
                  <a:rPr lang="en-US" dirty="0" err="1"/>
                  <a:t>diberikan</a:t>
                </a:r>
                <a:r>
                  <a:rPr lang="en-US" dirty="0"/>
                  <a:t> oleh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terhadap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endParaRPr lang="en-US" dirty="0"/>
              </a:p>
              <a:p>
                <a:r>
                  <a:rPr lang="en-US" dirty="0" err="1"/>
                  <a:t>Impedansi</a:t>
                </a:r>
                <a:r>
                  <a:rPr lang="en-US" dirty="0"/>
                  <a:t> </a:t>
                </a:r>
                <a:r>
                  <a:rPr lang="en-US" dirty="0" err="1"/>
                  <a:t>merupakan</a:t>
                </a:r>
                <a:r>
                  <a:rPr lang="en-US" dirty="0"/>
                  <a:t> </a:t>
                </a:r>
                <a:r>
                  <a:rPr lang="en-US" dirty="0" err="1"/>
                  <a:t>gabungan</a:t>
                </a:r>
                <a:r>
                  <a:rPr lang="en-US" dirty="0"/>
                  <a:t>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tahanan</a:t>
                </a:r>
                <a:r>
                  <a:rPr lang="en-US" dirty="0"/>
                  <a:t> dan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endParaRPr lang="en-US" dirty="0"/>
              </a:p>
              <a:p>
                <a:r>
                  <a:rPr lang="en-US" dirty="0" err="1"/>
                  <a:t>Impedansi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ac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yang </a:t>
                </a:r>
                <a:r>
                  <a:rPr lang="en-US" dirty="0" err="1"/>
                  <a:t>dikenakan</a:t>
                </a:r>
                <a:r>
                  <a:rPr lang="en-US" dirty="0"/>
                  <a:t> </a:t>
                </a:r>
                <a:r>
                  <a:rPr lang="en-US" dirty="0" err="1"/>
                  <a:t>dibagi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yang </a:t>
                </a:r>
                <a:r>
                  <a:rPr lang="en-US" dirty="0" err="1"/>
                  <a:t>mengalir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𝐼𝑍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yang </a:t>
                </a:r>
                <a:r>
                  <a:rPr lang="en-US" dirty="0" err="1"/>
                  <a:t>hanya</a:t>
                </a:r>
                <a:r>
                  <a:rPr lang="en-US" dirty="0"/>
                  <a:t> </a:t>
                </a:r>
                <a:r>
                  <a:rPr lang="en-US" dirty="0" err="1"/>
                  <a:t>mengandung</a:t>
                </a:r>
                <a:r>
                  <a:rPr lang="en-US" dirty="0"/>
                  <a:t> </a:t>
                </a:r>
                <a:r>
                  <a:rPr lang="en-US" b="1" dirty="0" err="1"/>
                  <a:t>tahanan</a:t>
                </a:r>
                <a:r>
                  <a:rPr lang="en-US" dirty="0"/>
                  <a:t>, </a:t>
                </a:r>
                <a:r>
                  <a:rPr lang="en-US" dirty="0" err="1"/>
                  <a:t>penurunan</a:t>
                </a:r>
                <a:r>
                  <a:rPr lang="en-US" dirty="0"/>
                  <a:t> </a:t>
                </a:r>
                <a:r>
                  <a:rPr lang="en-US" b="1" dirty="0"/>
                  <a:t>IR</a:t>
                </a:r>
                <a:r>
                  <a:rPr lang="en-US" dirty="0"/>
                  <a:t> </a:t>
                </a:r>
                <a:r>
                  <a:rPr lang="en-US" b="1" dirty="0" err="1"/>
                  <a:t>sefase</a:t>
                </a:r>
                <a:r>
                  <a:rPr lang="en-US" b="1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endParaRPr lang="en-US" dirty="0"/>
              </a:p>
              <a:p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yang </a:t>
                </a:r>
                <a:r>
                  <a:rPr lang="en-US" dirty="0" err="1"/>
                  <a:t>hanya</a:t>
                </a:r>
                <a:r>
                  <a:rPr lang="en-US" dirty="0"/>
                  <a:t> </a:t>
                </a:r>
                <a:r>
                  <a:rPr lang="en-US" dirty="0" err="1"/>
                  <a:t>mengandung</a:t>
                </a:r>
                <a:r>
                  <a:rPr lang="en-US" dirty="0"/>
                  <a:t> </a:t>
                </a:r>
                <a:r>
                  <a:rPr lang="en-US" b="1" dirty="0" err="1"/>
                  <a:t>reaktansi</a:t>
                </a:r>
                <a:r>
                  <a:rPr lang="en-US" b="1" dirty="0"/>
                  <a:t> </a:t>
                </a:r>
                <a:r>
                  <a:rPr lang="en-US" b="1" dirty="0" err="1"/>
                  <a:t>induktif</a:t>
                </a:r>
                <a:r>
                  <a:rPr lang="en-US" dirty="0"/>
                  <a:t>, </a:t>
                </a:r>
                <a:r>
                  <a:rPr lang="en-US" dirty="0" err="1"/>
                  <a:t>penurunan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1" i="1" dirty="0">
                        <a:latin typeface="Cambria Math" panose="02040503050406030204" pitchFamily="18" charset="0"/>
                      </a:rPr>
                      <m:t>𝑰</m:t>
                    </m:r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𝑳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b="1" dirty="0" err="1"/>
                  <a:t>mendahului</a:t>
                </a:r>
                <a:r>
                  <a:rPr lang="en-US" b="1" dirty="0"/>
                  <a:t> 90</a:t>
                </a:r>
                <a:r>
                  <a:rPr lang="en-US" b="1" baseline="30000" dirty="0"/>
                  <a:t>o</a:t>
                </a:r>
                <a:r>
                  <a:rPr lang="en-US" b="1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endParaRPr lang="en-US" dirty="0"/>
              </a:p>
              <a:p>
                <a:r>
                  <a:rPr lang="en-US" dirty="0"/>
                  <a:t>Dalam </a:t>
                </a:r>
                <a:r>
                  <a:rPr lang="en-US" dirty="0" err="1"/>
                  <a:t>rangkaian</a:t>
                </a:r>
                <a:r>
                  <a:rPr lang="en-US" dirty="0"/>
                  <a:t> yang </a:t>
                </a:r>
                <a:r>
                  <a:rPr lang="en-US" dirty="0" err="1"/>
                  <a:t>hanya</a:t>
                </a:r>
                <a:r>
                  <a:rPr lang="en-US" dirty="0"/>
                  <a:t> </a:t>
                </a:r>
                <a:r>
                  <a:rPr lang="en-US" dirty="0" err="1"/>
                  <a:t>mengandung</a:t>
                </a:r>
                <a:r>
                  <a:rPr lang="en-US" dirty="0"/>
                  <a:t> </a:t>
                </a:r>
                <a:r>
                  <a:rPr lang="en-US" b="1" dirty="0" err="1"/>
                  <a:t>reaktansi</a:t>
                </a:r>
                <a:r>
                  <a:rPr lang="en-US" b="1" dirty="0"/>
                  <a:t> </a:t>
                </a:r>
                <a:r>
                  <a:rPr lang="en-US" b="1" dirty="0" err="1"/>
                  <a:t>kapasitif</a:t>
                </a:r>
                <a:r>
                  <a:rPr lang="en-US" dirty="0"/>
                  <a:t>, </a:t>
                </a:r>
                <a:r>
                  <a:rPr lang="en-US" dirty="0" err="1"/>
                  <a:t>penurunan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1" i="1" dirty="0">
                        <a:latin typeface="Cambria Math" panose="02040503050406030204" pitchFamily="18" charset="0"/>
                      </a:rPr>
                      <m:t>𝑰</m:t>
                    </m:r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tertinggal 90</a:t>
                </a:r>
                <a:r>
                  <a:rPr lang="en-US" b="1" baseline="30000" dirty="0"/>
                  <a:t>o</a:t>
                </a:r>
                <a:r>
                  <a:rPr lang="en-US" b="1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BE459D-C778-4245-A5F1-0EB5CE36CB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42" t="-1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24883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63E9EC-C53D-4DDD-800A-40C8A1B5AB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89212" y="530087"/>
                <a:ext cx="8915400" cy="5381135"/>
              </a:xfrm>
            </p:spPr>
            <p:txBody>
              <a:bodyPr/>
              <a:lstStyle/>
              <a:p>
                <a:r>
                  <a:rPr lang="en-US" dirty="0"/>
                  <a:t>Sehingga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besaran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 IR dan IX </a:t>
                </a:r>
                <a:r>
                  <a:rPr lang="en-US" dirty="0" err="1"/>
                  <a:t>adalah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𝐼𝑅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63E9EC-C53D-4DDD-800A-40C8A1B5AB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530087"/>
                <a:ext cx="8915400" cy="5381135"/>
              </a:xfrm>
              <a:blipFill>
                <a:blip r:embed="rId2"/>
                <a:stretch>
                  <a:fillRect l="-479" t="-6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1364CEF-CD0D-437A-A0C0-DAC1C8781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803" y="2944881"/>
            <a:ext cx="3028950" cy="2266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40BA2E-606D-4850-9C55-BC0712AA1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434" y="2944881"/>
            <a:ext cx="3175727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451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CF37C1-AAB5-4DC0-9E5D-4696D4F783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89212" y="437322"/>
                <a:ext cx="8915400" cy="5473900"/>
              </a:xfrm>
            </p:spPr>
            <p:txBody>
              <a:bodyPr/>
              <a:lstStyle/>
              <a:p>
                <a:r>
                  <a:rPr lang="en-US" dirty="0"/>
                  <a:t>Contoh:</a:t>
                </a:r>
              </a:p>
              <a:p>
                <a:r>
                  <a:rPr lang="en-US" dirty="0" err="1"/>
                  <a:t>Tahanan</a:t>
                </a:r>
                <a:r>
                  <a:rPr lang="en-US" dirty="0"/>
                  <a:t> 30 Ohm </a:t>
                </a:r>
                <a:r>
                  <a:rPr lang="en-US" dirty="0" err="1"/>
                  <a:t>dihubungkan</a:t>
                </a:r>
                <a:r>
                  <a:rPr lang="en-US" dirty="0"/>
                  <a:t> </a:t>
                </a:r>
                <a:r>
                  <a:rPr lang="en-US" dirty="0" err="1"/>
                  <a:t>seri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induktif</a:t>
                </a:r>
                <a:r>
                  <a:rPr lang="en-US" dirty="0"/>
                  <a:t> 60 Ohm dan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kapasitif</a:t>
                </a:r>
                <a:r>
                  <a:rPr lang="en-US" dirty="0"/>
                  <a:t> 20 Ohm </a:t>
                </a:r>
                <a:r>
                  <a:rPr lang="en-US" dirty="0" err="1"/>
                  <a:t>berapakah</a:t>
                </a:r>
                <a:r>
                  <a:rPr lang="en-US" dirty="0"/>
                  <a:t> </a:t>
                </a:r>
                <a:r>
                  <a:rPr lang="en-US" dirty="0" err="1"/>
                  <a:t>impedansi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?</a:t>
                </a:r>
              </a:p>
              <a:p>
                <a:r>
                  <a:rPr lang="en-US" dirty="0"/>
                  <a:t>Jawab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60−20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=50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𝑂h𝑚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CF37C1-AAB5-4DC0-9E5D-4696D4F783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437322"/>
                <a:ext cx="8915400" cy="5473900"/>
              </a:xfrm>
              <a:blipFill>
                <a:blip r:embed="rId2"/>
                <a:stretch>
                  <a:fillRect l="-479" t="-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92E10DD-5B75-4228-BDC2-A7C07913F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390" y="1644213"/>
            <a:ext cx="2898706" cy="459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942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9C8BA-B74B-43A1-A174-0184FFE5D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TUGAS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77BF3-DE35-4E04-9297-84FB224C0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ARUS BOLAK BALIK MEMILIKI HARGA MAKSIMUM 50 A, </a:t>
            </a: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efektifnya</a:t>
            </a:r>
            <a:endParaRPr lang="en-US" dirty="0"/>
          </a:p>
          <a:p>
            <a:r>
              <a:rPr lang="en-US" dirty="0" err="1"/>
              <a:t>Arus</a:t>
            </a:r>
            <a:r>
              <a:rPr lang="en-US" dirty="0"/>
              <a:t> 20A </a:t>
            </a:r>
            <a:r>
              <a:rPr lang="en-US" dirty="0" err="1"/>
              <a:t>tertinggal</a:t>
            </a:r>
            <a:r>
              <a:rPr lang="en-US" dirty="0"/>
              <a:t> 90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40A. </a:t>
            </a: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tersebut</a:t>
            </a:r>
            <a:endParaRPr lang="en-US" dirty="0"/>
          </a:p>
          <a:p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120volt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120</a:t>
            </a:r>
            <a:r>
              <a:rPr lang="en-US" baseline="30000" dirty="0"/>
              <a:t>o</a:t>
            </a:r>
            <a:r>
              <a:rPr lang="en-US" dirty="0"/>
              <a:t> </a:t>
            </a:r>
            <a:r>
              <a:rPr lang="en-US" dirty="0" err="1"/>
              <a:t>berapakah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fasornya</a:t>
            </a:r>
            <a:r>
              <a:rPr lang="en-US" dirty="0"/>
              <a:t> (</a:t>
            </a:r>
            <a:r>
              <a:rPr lang="en-US" dirty="0" err="1"/>
              <a:t>dilengkapi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diagram </a:t>
            </a:r>
            <a:r>
              <a:rPr lang="en-US" dirty="0" err="1"/>
              <a:t>fasor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9735893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357</TotalTime>
  <Words>1791</Words>
  <Application>Microsoft Office PowerPoint</Application>
  <PresentationFormat>Widescreen</PresentationFormat>
  <Paragraphs>201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Cambria Math</vt:lpstr>
      <vt:lpstr>Century Gothic</vt:lpstr>
      <vt:lpstr>Wingdings 3</vt:lpstr>
      <vt:lpstr>Wisp</vt:lpstr>
      <vt:lpstr>ARUS BOLAK BALIK</vt:lpstr>
      <vt:lpstr>ARUS BOLAK BALIK</vt:lpstr>
      <vt:lpstr>PERIODE ; FREKUENSI</vt:lpstr>
      <vt:lpstr>DERAJAT LISTRIK: UKURAN WAKTU</vt:lpstr>
      <vt:lpstr>PowerPoint Presentation</vt:lpstr>
      <vt:lpstr>HARGA EFEKTIF ARUS DAN TEGANGAN BOLAK BALIK</vt:lpstr>
      <vt:lpstr>HUBUNGAN FASE</vt:lpstr>
      <vt:lpstr>PowerPoint Presentation</vt:lpstr>
      <vt:lpstr>DIAGRAM FASOR (VEKTOR)</vt:lpstr>
      <vt:lpstr>PENJUMLAHAN FASOR</vt:lpstr>
      <vt:lpstr>PowerPoint Presentation</vt:lpstr>
      <vt:lpstr>PowerPoint Presentation</vt:lpstr>
      <vt:lpstr>PowerPoint Presentation</vt:lpstr>
      <vt:lpstr>PENGURANGAN FASOR</vt:lpstr>
      <vt:lpstr>PowerPoint Presentation</vt:lpstr>
      <vt:lpstr>SIFAT RANGKAIAN LISTRIK</vt:lpstr>
      <vt:lpstr>TAHANAN DALAM RANGKAIAN AC</vt:lpstr>
      <vt:lpstr>PowerPoint Presentation</vt:lpstr>
      <vt:lpstr>Induktansi</vt:lpstr>
      <vt:lpstr>REAKTANSI INDUKTIF</vt:lpstr>
      <vt:lpstr>PowerPoint Presentation</vt:lpstr>
      <vt:lpstr>KAPASITOR</vt:lpstr>
      <vt:lpstr>KAPASITOR DALAM HUBUNGAN SERI DAN PARALEL</vt:lpstr>
      <vt:lpstr>KAPASITOR DALAM RANGKAIAN AC</vt:lpstr>
      <vt:lpstr>REAKTANSI KAPASITIF</vt:lpstr>
      <vt:lpstr>PowerPoint Presentation</vt:lpstr>
      <vt:lpstr>PowerPoint Presentation</vt:lpstr>
      <vt:lpstr>REAKTANSI</vt:lpstr>
      <vt:lpstr>IMPEDANSI</vt:lpstr>
      <vt:lpstr>PowerPoint Presentation</vt:lpstr>
      <vt:lpstr>PowerPoint Presentation</vt:lpstr>
      <vt:lpstr>TUGAS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ARUS BOLAK BALIK</dc:title>
  <dc:creator>User</dc:creator>
  <cp:lastModifiedBy>User</cp:lastModifiedBy>
  <cp:revision>36</cp:revision>
  <dcterms:created xsi:type="dcterms:W3CDTF">2021-04-01T04:17:20Z</dcterms:created>
  <dcterms:modified xsi:type="dcterms:W3CDTF">2021-04-09T05:51:47Z</dcterms:modified>
</cp:coreProperties>
</file>