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69" r:id="rId4"/>
  </p:sldMasterIdLst>
  <p:notesMasterIdLst>
    <p:notesMasterId r:id="rId16"/>
  </p:notesMasterIdLst>
  <p:handoutMasterIdLst>
    <p:handoutMasterId r:id="rId17"/>
  </p:handoutMasterIdLst>
  <p:sldIdLst>
    <p:sldId id="267" r:id="rId5"/>
    <p:sldId id="270" r:id="rId6"/>
    <p:sldId id="271" r:id="rId7"/>
    <p:sldId id="272" r:id="rId8"/>
    <p:sldId id="273" r:id="rId9"/>
    <p:sldId id="274" r:id="rId10"/>
    <p:sldId id="275" r:id="rId11"/>
    <p:sldId id="276" r:id="rId12"/>
    <p:sldId id="277" r:id="rId13"/>
    <p:sldId id="278" r:id="rId14"/>
    <p:sldId id="27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05" autoAdjust="0"/>
  </p:normalViewPr>
  <p:slideViewPr>
    <p:cSldViewPr snapToGrid="0">
      <p:cViewPr varScale="1">
        <p:scale>
          <a:sx n="69" d="100"/>
          <a:sy n="69" d="100"/>
        </p:scale>
        <p:origin x="5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8" d="100"/>
          <a:sy n="68" d="100"/>
        </p:scale>
        <p:origin x="3288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2AEF700-9B0B-4359-8356-DCE7EE4E41C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B9BF05B-06DB-4EC8-B476-CF95F9BD85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3D6361-1E3C-4214-95E1-B8DE93421F8F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21952E-79CD-4E03-AAEB-C22680419E2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DCA65F-8548-4E36-8331-FD471638BD8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CE0281-66A0-46B8-BDE2-AEF0C745375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735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F9CFFA-1E2F-4435-8DD6-9B5CC3FF4505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EDED1C-4656-4CF8-AD34-DC4A65BB391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54299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EDED1C-4656-4CF8-AD34-DC4A65BB391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2464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7403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27073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3516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1646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2498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3326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7943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51858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2491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69795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229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316108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134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39982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74186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6699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2/23/2021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640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2/23/2021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261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etri Dish">
            <a:extLst>
              <a:ext uri="{FF2B5EF4-FFF2-40B4-BE49-F238E27FC236}">
                <a16:creationId xmlns:a16="http://schemas.microsoft.com/office/drawing/2014/main" id="{D16B27C4-A9C2-4AC4-9DD3-88F63F48E83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57274" y="10"/>
            <a:ext cx="4834726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BE7596B-F237-47DD-989E-9D8B0B49B4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7968" y="1628553"/>
            <a:ext cx="5280026" cy="1739604"/>
          </a:xfrm>
        </p:spPr>
        <p:txBody>
          <a:bodyPr>
            <a:normAutofit/>
          </a:bodyPr>
          <a:lstStyle/>
          <a:p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Masalah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SDM:</a:t>
            </a:r>
            <a:b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Praktis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&amp; </a:t>
            </a:r>
            <a:r>
              <a:rPr lang="en-US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teoritis</a:t>
            </a:r>
            <a:r>
              <a:rPr 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63915B-82A1-4F1C-B5C6-3E18DDD972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5303" y="4688958"/>
            <a:ext cx="6368902" cy="848241"/>
          </a:xfrm>
        </p:spPr>
        <p:txBody>
          <a:bodyPr>
            <a:noAutofit/>
          </a:bodyPr>
          <a:lstStyle/>
          <a:p>
            <a:r>
              <a:rPr lang="en-US" sz="2000" dirty="0" err="1" smtClean="0">
                <a:solidFill>
                  <a:schemeClr val="tx1"/>
                </a:solidFill>
              </a:rPr>
              <a:t>Disiapkan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oleh</a:t>
            </a:r>
            <a:r>
              <a:rPr lang="en-US" sz="2000" dirty="0" smtClean="0">
                <a:solidFill>
                  <a:schemeClr val="tx1"/>
                </a:solidFill>
              </a:rPr>
              <a:t>:</a:t>
            </a:r>
          </a:p>
          <a:p>
            <a:r>
              <a:rPr lang="en-US" sz="2000" dirty="0" smtClean="0">
                <a:solidFill>
                  <a:schemeClr val="tx1"/>
                </a:solidFill>
              </a:rPr>
              <a:t>Dr. </a:t>
            </a:r>
            <a:r>
              <a:rPr lang="en-US" sz="2000" dirty="0" err="1" smtClean="0">
                <a:solidFill>
                  <a:schemeClr val="tx1"/>
                </a:solidFill>
              </a:rPr>
              <a:t>rauly</a:t>
            </a:r>
            <a:r>
              <a:rPr lang="en-US" sz="2000" dirty="0" smtClean="0">
                <a:solidFill>
                  <a:schemeClr val="tx1"/>
                </a:solidFill>
              </a:rPr>
              <a:t> </a:t>
            </a:r>
            <a:r>
              <a:rPr lang="en-US" sz="2000" dirty="0" err="1" smtClean="0">
                <a:solidFill>
                  <a:schemeClr val="tx1"/>
                </a:solidFill>
              </a:rPr>
              <a:t>sijabat</a:t>
            </a:r>
            <a:r>
              <a:rPr lang="en-US" sz="2000" dirty="0" smtClean="0">
                <a:solidFill>
                  <a:schemeClr val="tx1"/>
                </a:solidFill>
              </a:rPr>
              <a:t>, s.km, </a:t>
            </a:r>
            <a:r>
              <a:rPr lang="en-US" sz="2000" dirty="0" err="1" smtClean="0">
                <a:solidFill>
                  <a:schemeClr val="tx1"/>
                </a:solidFill>
              </a:rPr>
              <a:t>s.e</a:t>
            </a:r>
            <a:r>
              <a:rPr lang="en-US" sz="2000" dirty="0" smtClean="0">
                <a:solidFill>
                  <a:schemeClr val="tx1"/>
                </a:solidFill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</a:rPr>
              <a:t>m.m</a:t>
            </a:r>
            <a:r>
              <a:rPr lang="en-US" sz="2000" dirty="0" smtClean="0">
                <a:solidFill>
                  <a:schemeClr val="tx1"/>
                </a:solidFill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</a:rPr>
              <a:t>cphcm</a:t>
            </a:r>
            <a:r>
              <a:rPr lang="en-US" sz="2000" dirty="0" smtClean="0">
                <a:solidFill>
                  <a:schemeClr val="tx1"/>
                </a:solidFill>
              </a:rPr>
              <a:t>, </a:t>
            </a:r>
            <a:r>
              <a:rPr lang="en-US" sz="2000" dirty="0" err="1" smtClean="0">
                <a:solidFill>
                  <a:schemeClr val="tx1"/>
                </a:solidFill>
              </a:rPr>
              <a:t>ciqar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1522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4294967295"/>
          </p:nvPr>
        </p:nvSpPr>
        <p:spPr>
          <a:xfrm>
            <a:off x="913149" y="1520455"/>
            <a:ext cx="10364451" cy="4908107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/>
            <a:r>
              <a:rPr lang="en-US" altLang="en-US" sz="2200" dirty="0" err="1" smtClean="0">
                <a:solidFill>
                  <a:schemeClr val="accent1"/>
                </a:solidFill>
              </a:rPr>
              <a:t>Masalah</a:t>
            </a:r>
            <a:r>
              <a:rPr lang="en-US" altLang="en-US" sz="2200" dirty="0" smtClean="0">
                <a:solidFill>
                  <a:schemeClr val="accent1"/>
                </a:solidFill>
              </a:rPr>
              <a:t> </a:t>
            </a:r>
            <a:r>
              <a:rPr lang="en-US" altLang="en-US" sz="2200" dirty="0" err="1" smtClean="0">
                <a:solidFill>
                  <a:schemeClr val="accent1"/>
                </a:solidFill>
              </a:rPr>
              <a:t>tidak</a:t>
            </a:r>
            <a:r>
              <a:rPr lang="en-US" altLang="en-US" sz="2200" dirty="0" smtClean="0">
                <a:solidFill>
                  <a:schemeClr val="accent1"/>
                </a:solidFill>
              </a:rPr>
              <a:t> </a:t>
            </a:r>
            <a:r>
              <a:rPr lang="en-US" altLang="en-US" sz="2200" dirty="0" err="1" smtClean="0">
                <a:solidFill>
                  <a:schemeClr val="accent1"/>
                </a:solidFill>
              </a:rPr>
              <a:t>harus</a:t>
            </a:r>
            <a:r>
              <a:rPr lang="en-US" altLang="en-US" sz="2200" dirty="0" smtClean="0">
                <a:solidFill>
                  <a:schemeClr val="accent1"/>
                </a:solidFill>
              </a:rPr>
              <a:t> </a:t>
            </a:r>
            <a:r>
              <a:rPr lang="en-US" altLang="en-US" sz="2200" dirty="0" err="1" smtClean="0">
                <a:solidFill>
                  <a:schemeClr val="accent1"/>
                </a:solidFill>
              </a:rPr>
              <a:t>menuntut</a:t>
            </a:r>
            <a:r>
              <a:rPr lang="en-US" altLang="en-US" sz="2200" dirty="0" smtClean="0">
                <a:solidFill>
                  <a:schemeClr val="accent1"/>
                </a:solidFill>
              </a:rPr>
              <a:t> / </a:t>
            </a:r>
            <a:r>
              <a:rPr lang="en-US" altLang="en-US" sz="2200" dirty="0" err="1" smtClean="0">
                <a:solidFill>
                  <a:schemeClr val="accent1"/>
                </a:solidFill>
              </a:rPr>
              <a:t>menimbulkan</a:t>
            </a:r>
            <a:r>
              <a:rPr lang="en-US" altLang="en-US" sz="2200" dirty="0" smtClean="0">
                <a:solidFill>
                  <a:schemeClr val="accent1"/>
                </a:solidFill>
              </a:rPr>
              <a:t> </a:t>
            </a:r>
            <a:r>
              <a:rPr lang="en-US" altLang="en-US" sz="2200" dirty="0" err="1" smtClean="0">
                <a:solidFill>
                  <a:schemeClr val="accent1"/>
                </a:solidFill>
              </a:rPr>
              <a:t>suatu</a:t>
            </a:r>
            <a:r>
              <a:rPr lang="en-US" altLang="en-US" sz="2200" dirty="0" smtClean="0">
                <a:solidFill>
                  <a:schemeClr val="accent1"/>
                </a:solidFill>
              </a:rPr>
              <a:t> </a:t>
            </a:r>
            <a:r>
              <a:rPr lang="en-US" altLang="en-US" sz="2200" dirty="0" err="1" smtClean="0">
                <a:solidFill>
                  <a:schemeClr val="accent1"/>
                </a:solidFill>
              </a:rPr>
              <a:t>penelitian</a:t>
            </a:r>
            <a:r>
              <a:rPr lang="en-US" altLang="en-US" sz="2200" dirty="0" smtClean="0">
                <a:solidFill>
                  <a:schemeClr val="accent1"/>
                </a:solidFill>
              </a:rPr>
              <a:t>. </a:t>
            </a:r>
            <a:r>
              <a:rPr lang="en-US" altLang="en-US" sz="2200" b="1" dirty="0" err="1" smtClean="0">
                <a:solidFill>
                  <a:schemeClr val="accent1"/>
                </a:solidFill>
              </a:rPr>
              <a:t>Namun</a:t>
            </a:r>
            <a:r>
              <a:rPr lang="en-US" altLang="en-US" sz="2200" b="1" dirty="0" smtClean="0">
                <a:solidFill>
                  <a:schemeClr val="accent1"/>
                </a:solidFill>
              </a:rPr>
              <a:t>, </a:t>
            </a:r>
            <a:r>
              <a:rPr lang="id-ID" altLang="en-US" sz="2200" dirty="0" smtClean="0">
                <a:solidFill>
                  <a:srgbClr val="FF0000"/>
                </a:solidFill>
              </a:rPr>
              <a:t>masalah sebagai </a:t>
            </a:r>
            <a:r>
              <a:rPr lang="id-ID" altLang="en-US" sz="2200" dirty="0">
                <a:solidFill>
                  <a:srgbClr val="FF0000"/>
                </a:solidFill>
              </a:rPr>
              <a:t>dasar mengapa penelitian dilakukan</a:t>
            </a:r>
            <a:endParaRPr lang="en-US" altLang="en-US" sz="2200" b="1" dirty="0">
              <a:solidFill>
                <a:srgbClr val="FF0000"/>
              </a:solidFill>
            </a:endParaRPr>
          </a:p>
          <a:p>
            <a:pPr algn="just"/>
            <a:r>
              <a:rPr lang="en-US" altLang="en-US" sz="2200" dirty="0" err="1" smtClean="0">
                <a:solidFill>
                  <a:schemeClr val="accent1"/>
                </a:solidFill>
              </a:rPr>
              <a:t>Jadi</a:t>
            </a:r>
            <a:r>
              <a:rPr lang="en-US" altLang="en-US" sz="2200" dirty="0" smtClean="0">
                <a:solidFill>
                  <a:schemeClr val="accent1"/>
                </a:solidFill>
              </a:rPr>
              <a:t> </a:t>
            </a:r>
            <a:r>
              <a:rPr lang="en-US" altLang="en-US" sz="2200" dirty="0" err="1" smtClean="0">
                <a:solidFill>
                  <a:schemeClr val="accent1"/>
                </a:solidFill>
              </a:rPr>
              <a:t>seseorang</a:t>
            </a:r>
            <a:r>
              <a:rPr lang="en-US" altLang="en-US" sz="2200" dirty="0" smtClean="0">
                <a:solidFill>
                  <a:schemeClr val="accent1"/>
                </a:solidFill>
              </a:rPr>
              <a:t> yang </a:t>
            </a:r>
            <a:r>
              <a:rPr lang="en-US" altLang="en-US" sz="2200" dirty="0" err="1" smtClean="0">
                <a:solidFill>
                  <a:schemeClr val="accent1"/>
                </a:solidFill>
              </a:rPr>
              <a:t>akan</a:t>
            </a:r>
            <a:r>
              <a:rPr lang="en-US" altLang="en-US" sz="2200" dirty="0" smtClean="0">
                <a:solidFill>
                  <a:schemeClr val="accent1"/>
                </a:solidFill>
              </a:rPr>
              <a:t> </a:t>
            </a:r>
            <a:r>
              <a:rPr lang="en-US" altLang="en-US" sz="2200" dirty="0" err="1" smtClean="0">
                <a:solidFill>
                  <a:schemeClr val="accent1"/>
                </a:solidFill>
              </a:rPr>
              <a:t>melakukan</a:t>
            </a:r>
            <a:r>
              <a:rPr lang="en-US" altLang="en-US" sz="2200" dirty="0" smtClean="0">
                <a:solidFill>
                  <a:schemeClr val="accent1"/>
                </a:solidFill>
              </a:rPr>
              <a:t> </a:t>
            </a:r>
            <a:r>
              <a:rPr lang="en-US" altLang="en-US" sz="2200" dirty="0" err="1" smtClean="0">
                <a:solidFill>
                  <a:schemeClr val="accent1"/>
                </a:solidFill>
              </a:rPr>
              <a:t>penelitian</a:t>
            </a:r>
            <a:r>
              <a:rPr lang="en-US" altLang="en-US" sz="2200" dirty="0" smtClean="0">
                <a:solidFill>
                  <a:schemeClr val="accent1"/>
                </a:solidFill>
              </a:rPr>
              <a:t>, </a:t>
            </a:r>
            <a:r>
              <a:rPr lang="en-US" altLang="en-US" sz="2200" dirty="0" err="1" smtClean="0">
                <a:solidFill>
                  <a:schemeClr val="accent1"/>
                </a:solidFill>
              </a:rPr>
              <a:t>perlu</a:t>
            </a:r>
            <a:r>
              <a:rPr lang="en-US" altLang="en-US" sz="2200" dirty="0" smtClean="0">
                <a:solidFill>
                  <a:schemeClr val="accent1"/>
                </a:solidFill>
              </a:rPr>
              <a:t> </a:t>
            </a:r>
            <a:r>
              <a:rPr lang="en-US" altLang="en-US" sz="2200" dirty="0" err="1" smtClean="0">
                <a:solidFill>
                  <a:schemeClr val="accent1"/>
                </a:solidFill>
              </a:rPr>
              <a:t>menentukan</a:t>
            </a:r>
            <a:r>
              <a:rPr lang="en-US" altLang="en-US" sz="2200" dirty="0" smtClean="0">
                <a:solidFill>
                  <a:schemeClr val="accent1"/>
                </a:solidFill>
              </a:rPr>
              <a:t> </a:t>
            </a:r>
            <a:r>
              <a:rPr lang="en-US" altLang="en-US" sz="2200" dirty="0" err="1" smtClean="0">
                <a:solidFill>
                  <a:schemeClr val="accent1"/>
                </a:solidFill>
              </a:rPr>
              <a:t>terlebih</a:t>
            </a:r>
            <a:r>
              <a:rPr lang="en-US" altLang="en-US" sz="2200" dirty="0" smtClean="0">
                <a:solidFill>
                  <a:schemeClr val="accent1"/>
                </a:solidFill>
              </a:rPr>
              <a:t> </a:t>
            </a:r>
            <a:r>
              <a:rPr lang="en-US" altLang="en-US" sz="2200" dirty="0" err="1" smtClean="0">
                <a:solidFill>
                  <a:schemeClr val="accent1"/>
                </a:solidFill>
              </a:rPr>
              <a:t>dahulu</a:t>
            </a:r>
            <a:r>
              <a:rPr lang="en-US" altLang="en-US" sz="2200" dirty="0" smtClean="0">
                <a:solidFill>
                  <a:schemeClr val="accent1"/>
                </a:solidFill>
              </a:rPr>
              <a:t> : </a:t>
            </a:r>
            <a:r>
              <a:rPr lang="en-US" altLang="en-US" sz="2200" b="1" u="sng" dirty="0" err="1" smtClean="0">
                <a:solidFill>
                  <a:srgbClr val="FF0000"/>
                </a:solidFill>
              </a:rPr>
              <a:t>apa</a:t>
            </a:r>
            <a:r>
              <a:rPr lang="en-US" altLang="en-US" sz="2200" b="1" u="sng" dirty="0" smtClean="0">
                <a:solidFill>
                  <a:srgbClr val="FF0000"/>
                </a:solidFill>
              </a:rPr>
              <a:t> </a:t>
            </a:r>
            <a:r>
              <a:rPr lang="en-US" altLang="en-US" sz="2200" b="1" u="sng" dirty="0" err="1" smtClean="0">
                <a:solidFill>
                  <a:srgbClr val="FF0000"/>
                </a:solidFill>
              </a:rPr>
              <a:t>masalahnya</a:t>
            </a:r>
            <a:r>
              <a:rPr lang="en-US" altLang="en-US" sz="2200" b="1" u="sng" dirty="0" smtClean="0">
                <a:solidFill>
                  <a:srgbClr val="FF0000"/>
                </a:solidFill>
              </a:rPr>
              <a:t>?</a:t>
            </a:r>
          </a:p>
          <a:p>
            <a:pPr algn="just"/>
            <a:r>
              <a:rPr lang="en-US" altLang="en-US" sz="2200" dirty="0" err="1" smtClean="0">
                <a:solidFill>
                  <a:schemeClr val="accent1"/>
                </a:solidFill>
              </a:rPr>
              <a:t>Pemasalahan</a:t>
            </a:r>
            <a:r>
              <a:rPr lang="en-US" altLang="en-US" sz="2200" dirty="0" smtClean="0">
                <a:solidFill>
                  <a:schemeClr val="accent1"/>
                </a:solidFill>
              </a:rPr>
              <a:t> </a:t>
            </a:r>
            <a:r>
              <a:rPr lang="en-US" altLang="en-US" sz="2200" dirty="0" err="1">
                <a:solidFill>
                  <a:schemeClr val="accent1"/>
                </a:solidFill>
              </a:rPr>
              <a:t>dituangkan</a:t>
            </a:r>
            <a:r>
              <a:rPr lang="en-US" altLang="en-US" sz="2200" dirty="0">
                <a:solidFill>
                  <a:schemeClr val="accent1"/>
                </a:solidFill>
              </a:rPr>
              <a:t> </a:t>
            </a:r>
            <a:r>
              <a:rPr lang="en-US" altLang="en-US" sz="2200" dirty="0" err="1">
                <a:solidFill>
                  <a:schemeClr val="accent1"/>
                </a:solidFill>
              </a:rPr>
              <a:t>dalam</a:t>
            </a:r>
            <a:r>
              <a:rPr lang="en-US" altLang="en-US" sz="2200" dirty="0">
                <a:solidFill>
                  <a:schemeClr val="accent1"/>
                </a:solidFill>
              </a:rPr>
              <a:t> </a:t>
            </a:r>
            <a:r>
              <a:rPr lang="en-US" altLang="en-US" sz="2200" dirty="0" err="1">
                <a:solidFill>
                  <a:schemeClr val="accent1"/>
                </a:solidFill>
              </a:rPr>
              <a:t>latar</a:t>
            </a:r>
            <a:r>
              <a:rPr lang="en-US" altLang="en-US" sz="2200" dirty="0">
                <a:solidFill>
                  <a:schemeClr val="accent1"/>
                </a:solidFill>
              </a:rPr>
              <a:t> </a:t>
            </a:r>
            <a:r>
              <a:rPr lang="en-US" altLang="en-US" sz="2200" dirty="0" err="1">
                <a:solidFill>
                  <a:schemeClr val="accent1"/>
                </a:solidFill>
              </a:rPr>
              <a:t>belakang</a:t>
            </a:r>
            <a:r>
              <a:rPr lang="en-US" altLang="en-US" sz="2200" dirty="0">
                <a:solidFill>
                  <a:schemeClr val="accent1"/>
                </a:solidFill>
              </a:rPr>
              <a:t> </a:t>
            </a:r>
            <a:r>
              <a:rPr lang="en-US" altLang="en-US" sz="2200" dirty="0" err="1">
                <a:solidFill>
                  <a:schemeClr val="accent1"/>
                </a:solidFill>
              </a:rPr>
              <a:t>penelitian</a:t>
            </a:r>
            <a:endParaRPr lang="en-US" altLang="en-US" sz="2200" dirty="0">
              <a:solidFill>
                <a:schemeClr val="accent1"/>
              </a:solidFill>
            </a:endParaRPr>
          </a:p>
          <a:p>
            <a:pPr algn="just"/>
            <a:r>
              <a:rPr lang="en-US" altLang="en-US" sz="2200" dirty="0" err="1">
                <a:solidFill>
                  <a:schemeClr val="accent1"/>
                </a:solidFill>
              </a:rPr>
              <a:t>Latar</a:t>
            </a:r>
            <a:r>
              <a:rPr lang="en-US" altLang="en-US" sz="2200" dirty="0">
                <a:solidFill>
                  <a:schemeClr val="accent1"/>
                </a:solidFill>
              </a:rPr>
              <a:t> </a:t>
            </a:r>
            <a:r>
              <a:rPr lang="en-US" altLang="en-US" sz="2200" dirty="0" err="1">
                <a:solidFill>
                  <a:schemeClr val="accent1"/>
                </a:solidFill>
              </a:rPr>
              <a:t>belakang</a:t>
            </a:r>
            <a:r>
              <a:rPr lang="en-US" altLang="en-US" sz="2200" dirty="0">
                <a:solidFill>
                  <a:schemeClr val="accent1"/>
                </a:solidFill>
              </a:rPr>
              <a:t> </a:t>
            </a:r>
            <a:r>
              <a:rPr lang="en-US" altLang="en-US" sz="2200" dirty="0" err="1">
                <a:solidFill>
                  <a:schemeClr val="accent1"/>
                </a:solidFill>
              </a:rPr>
              <a:t>dimulai</a:t>
            </a:r>
            <a:r>
              <a:rPr lang="en-US" altLang="en-US" sz="2200" dirty="0">
                <a:solidFill>
                  <a:schemeClr val="accent1"/>
                </a:solidFill>
              </a:rPr>
              <a:t> </a:t>
            </a:r>
            <a:r>
              <a:rPr lang="en-US" altLang="en-US" sz="2200" dirty="0" err="1">
                <a:solidFill>
                  <a:schemeClr val="accent1"/>
                </a:solidFill>
              </a:rPr>
              <a:t>dari</a:t>
            </a:r>
            <a:r>
              <a:rPr lang="en-US" altLang="en-US" sz="2200" dirty="0">
                <a:solidFill>
                  <a:schemeClr val="accent1"/>
                </a:solidFill>
              </a:rPr>
              <a:t> </a:t>
            </a:r>
            <a:r>
              <a:rPr lang="en-US" altLang="en-US" sz="2200" dirty="0" err="1">
                <a:solidFill>
                  <a:schemeClr val="accent1"/>
                </a:solidFill>
              </a:rPr>
              <a:t>hal</a:t>
            </a:r>
            <a:r>
              <a:rPr lang="en-US" altLang="en-US" sz="2200" dirty="0">
                <a:solidFill>
                  <a:schemeClr val="accent1"/>
                </a:solidFill>
              </a:rPr>
              <a:t> yang </a:t>
            </a:r>
            <a:r>
              <a:rPr lang="en-US" altLang="en-US" sz="2200" dirty="0" err="1">
                <a:solidFill>
                  <a:schemeClr val="accent1"/>
                </a:solidFill>
              </a:rPr>
              <a:t>bersifat</a:t>
            </a:r>
            <a:r>
              <a:rPr lang="en-US" altLang="en-US" sz="2200" dirty="0">
                <a:solidFill>
                  <a:schemeClr val="accent1"/>
                </a:solidFill>
              </a:rPr>
              <a:t> </a:t>
            </a:r>
            <a:r>
              <a:rPr lang="en-US" altLang="en-US" sz="2200" dirty="0" err="1">
                <a:solidFill>
                  <a:srgbClr val="FF0000"/>
                </a:solidFill>
              </a:rPr>
              <a:t>umum</a:t>
            </a:r>
            <a:r>
              <a:rPr lang="en-US" altLang="en-US" sz="2200" dirty="0">
                <a:solidFill>
                  <a:srgbClr val="FF0000"/>
                </a:solidFill>
              </a:rPr>
              <a:t> </a:t>
            </a:r>
            <a:r>
              <a:rPr lang="en-US" altLang="en-US" sz="2200" dirty="0" err="1">
                <a:solidFill>
                  <a:srgbClr val="FF0000"/>
                </a:solidFill>
              </a:rPr>
              <a:t>kemudian</a:t>
            </a:r>
            <a:r>
              <a:rPr lang="en-US" altLang="en-US" sz="2200" dirty="0">
                <a:solidFill>
                  <a:srgbClr val="FF0000"/>
                </a:solidFill>
              </a:rPr>
              <a:t> </a:t>
            </a:r>
            <a:r>
              <a:rPr lang="en-US" altLang="en-US" sz="2200" dirty="0" err="1">
                <a:solidFill>
                  <a:srgbClr val="FF0000"/>
                </a:solidFill>
              </a:rPr>
              <a:t>mengerucut</a:t>
            </a:r>
            <a:r>
              <a:rPr lang="en-US" altLang="en-US" sz="2200" dirty="0">
                <a:solidFill>
                  <a:srgbClr val="FF0000"/>
                </a:solidFill>
              </a:rPr>
              <a:t> </a:t>
            </a:r>
            <a:r>
              <a:rPr lang="en-US" altLang="en-US" sz="2200" dirty="0" err="1">
                <a:solidFill>
                  <a:srgbClr val="FF0000"/>
                </a:solidFill>
              </a:rPr>
              <a:t>ke</a:t>
            </a:r>
            <a:r>
              <a:rPr lang="en-US" altLang="en-US" sz="2200" dirty="0">
                <a:solidFill>
                  <a:srgbClr val="FF0000"/>
                </a:solidFill>
              </a:rPr>
              <a:t> </a:t>
            </a:r>
            <a:r>
              <a:rPr lang="en-US" altLang="en-US" sz="2200" dirty="0" err="1">
                <a:solidFill>
                  <a:srgbClr val="FF0000"/>
                </a:solidFill>
              </a:rPr>
              <a:t>permasalahan</a:t>
            </a:r>
            <a:r>
              <a:rPr lang="en-US" altLang="en-US" sz="2200" dirty="0">
                <a:solidFill>
                  <a:srgbClr val="FF0000"/>
                </a:solidFill>
              </a:rPr>
              <a:t> yang </a:t>
            </a:r>
            <a:r>
              <a:rPr lang="en-US" altLang="en-US" sz="2200" dirty="0" err="1">
                <a:solidFill>
                  <a:srgbClr val="FF0000"/>
                </a:solidFill>
              </a:rPr>
              <a:t>lebih</a:t>
            </a:r>
            <a:r>
              <a:rPr lang="en-US" altLang="en-US" sz="2200" dirty="0">
                <a:solidFill>
                  <a:srgbClr val="FF0000"/>
                </a:solidFill>
              </a:rPr>
              <a:t> </a:t>
            </a:r>
            <a:r>
              <a:rPr lang="en-US" altLang="en-US" sz="2200" dirty="0" err="1">
                <a:solidFill>
                  <a:srgbClr val="FF0000"/>
                </a:solidFill>
              </a:rPr>
              <a:t>spesifik</a:t>
            </a:r>
            <a:endParaRPr lang="en-US" sz="2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379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149" y="0"/>
            <a:ext cx="10364451" cy="1596177"/>
          </a:xfrm>
        </p:spPr>
        <p:txBody>
          <a:bodyPr/>
          <a:lstStyle/>
          <a:p>
            <a:r>
              <a:rPr lang="en-US" dirty="0" err="1" smtClean="0"/>
              <a:t>Konsep</a:t>
            </a:r>
            <a:r>
              <a:rPr lang="en-US" dirty="0" smtClean="0"/>
              <a:t> </a:t>
            </a:r>
            <a:r>
              <a:rPr lang="en-US" dirty="0" err="1" smtClean="0"/>
              <a:t>dasar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endParaRPr lang="id-ID" dirty="0"/>
          </a:p>
        </p:txBody>
      </p:sp>
      <p:sp>
        <p:nvSpPr>
          <p:cNvPr id="5" name="Content Placeholder 2"/>
          <p:cNvSpPr>
            <a:spLocks noGrp="1"/>
          </p:cNvSpPr>
          <p:nvPr>
            <p:ph idx="4294967295"/>
          </p:nvPr>
        </p:nvSpPr>
        <p:spPr>
          <a:xfrm>
            <a:off x="913149" y="1520455"/>
            <a:ext cx="10364451" cy="4908107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/>
            <a:r>
              <a:rPr lang="en-US" sz="2200" dirty="0" err="1" smtClean="0"/>
              <a:t>Masalah</a:t>
            </a:r>
            <a:r>
              <a:rPr lang="en-US" sz="2200" dirty="0" smtClean="0"/>
              <a:t> </a:t>
            </a:r>
            <a:r>
              <a:rPr lang="en-US" sz="2200" dirty="0" err="1" smtClean="0"/>
              <a:t>adalah</a:t>
            </a:r>
            <a:r>
              <a:rPr lang="en-US" sz="2200" dirty="0" smtClean="0"/>
              <a:t> </a:t>
            </a:r>
            <a:r>
              <a:rPr lang="en-US" sz="2200" dirty="0" err="1" smtClean="0"/>
              <a:t>kesenjangan</a:t>
            </a:r>
            <a:r>
              <a:rPr lang="en-US" sz="2200" dirty="0" smtClean="0"/>
              <a:t> (gap/discrepancy) </a:t>
            </a:r>
            <a:r>
              <a:rPr lang="en-US" sz="2200" dirty="0" err="1" smtClean="0"/>
              <a:t>antara</a:t>
            </a:r>
            <a:r>
              <a:rPr lang="en-US" sz="2200" dirty="0" smtClean="0"/>
              <a:t> </a:t>
            </a:r>
            <a:r>
              <a:rPr lang="en-US" sz="2200" dirty="0" err="1" smtClean="0"/>
              <a:t>apa</a:t>
            </a:r>
            <a:r>
              <a:rPr lang="en-US" sz="2200" dirty="0" smtClean="0"/>
              <a:t> yang </a:t>
            </a:r>
            <a:r>
              <a:rPr lang="en-US" sz="2200" dirty="0" err="1" smtClean="0"/>
              <a:t>seharusnya</a:t>
            </a:r>
            <a:r>
              <a:rPr lang="en-US" sz="2200" dirty="0" smtClean="0"/>
              <a:t> (</a:t>
            </a:r>
            <a:r>
              <a:rPr lang="en-US" sz="2200" b="1" dirty="0" smtClean="0"/>
              <a:t>das </a:t>
            </a:r>
            <a:r>
              <a:rPr lang="en-US" sz="2200" b="1" dirty="0" err="1" smtClean="0"/>
              <a:t>sollen</a:t>
            </a:r>
            <a:r>
              <a:rPr lang="en-US" sz="2200" dirty="0" smtClean="0"/>
              <a:t>) </a:t>
            </a:r>
            <a:r>
              <a:rPr lang="en-US" sz="2200" dirty="0" err="1" smtClean="0"/>
              <a:t>dengan</a:t>
            </a:r>
            <a:r>
              <a:rPr lang="en-US" sz="2200" dirty="0" smtClean="0"/>
              <a:t> </a:t>
            </a:r>
            <a:r>
              <a:rPr lang="en-US" sz="2200" dirty="0" err="1" smtClean="0"/>
              <a:t>apa</a:t>
            </a:r>
            <a:r>
              <a:rPr lang="en-US" sz="2200" dirty="0" smtClean="0"/>
              <a:t> yang </a:t>
            </a:r>
            <a:r>
              <a:rPr lang="en-US" sz="2200" dirty="0" err="1" smtClean="0"/>
              <a:t>ada</a:t>
            </a:r>
            <a:r>
              <a:rPr lang="en-US" sz="2200" dirty="0" smtClean="0"/>
              <a:t>/</a:t>
            </a:r>
            <a:r>
              <a:rPr lang="en-US" sz="2200" dirty="0" err="1" smtClean="0"/>
              <a:t>realitas</a:t>
            </a:r>
            <a:r>
              <a:rPr lang="en-US" sz="2200" dirty="0" smtClean="0"/>
              <a:t>/</a:t>
            </a:r>
            <a:r>
              <a:rPr lang="en-US" sz="2200" dirty="0" err="1" smtClean="0"/>
              <a:t>kenyataan</a:t>
            </a:r>
            <a:r>
              <a:rPr lang="en-US" sz="2200" dirty="0" smtClean="0"/>
              <a:t> (</a:t>
            </a:r>
            <a:r>
              <a:rPr lang="en-US" sz="2200" b="1" dirty="0" smtClean="0"/>
              <a:t>das sein</a:t>
            </a:r>
            <a:r>
              <a:rPr lang="en-US" sz="2200" dirty="0" smtClean="0"/>
              <a:t>) </a:t>
            </a:r>
          </a:p>
          <a:p>
            <a:pPr algn="just"/>
            <a:r>
              <a:rPr lang="en-US" sz="2200" dirty="0" err="1" smtClean="0"/>
              <a:t>Suatu</a:t>
            </a:r>
            <a:r>
              <a:rPr lang="en-US" sz="2200" dirty="0" smtClean="0"/>
              <a:t> </a:t>
            </a:r>
            <a:r>
              <a:rPr lang="en-US" sz="2200" dirty="0" err="1" smtClean="0"/>
              <a:t>kesulitan</a:t>
            </a:r>
            <a:r>
              <a:rPr lang="en-US" sz="2200" dirty="0" smtClean="0"/>
              <a:t> yang </a:t>
            </a:r>
            <a:r>
              <a:rPr lang="en-US" sz="2200" dirty="0" err="1" smtClean="0"/>
              <a:t>dirasakan</a:t>
            </a:r>
            <a:r>
              <a:rPr lang="en-US" sz="2200" dirty="0" smtClean="0"/>
              <a:t>, </a:t>
            </a:r>
            <a:r>
              <a:rPr lang="en-US" sz="2200" dirty="0" err="1" smtClean="0"/>
              <a:t>konkrit</a:t>
            </a:r>
            <a:r>
              <a:rPr lang="en-US" sz="2200" dirty="0" smtClean="0"/>
              <a:t> &amp; </a:t>
            </a:r>
            <a:r>
              <a:rPr lang="en-US" sz="2200" dirty="0" err="1" smtClean="0"/>
              <a:t>memerlukan</a:t>
            </a:r>
            <a:r>
              <a:rPr lang="en-US" sz="2200" dirty="0" smtClean="0"/>
              <a:t> </a:t>
            </a:r>
            <a:r>
              <a:rPr lang="en-US" sz="2200" dirty="0" err="1" smtClean="0"/>
              <a:t>solusi</a:t>
            </a:r>
            <a:endParaRPr lang="en-US" sz="2200" dirty="0" smtClean="0"/>
          </a:p>
        </p:txBody>
      </p:sp>
    </p:spTree>
    <p:extLst>
      <p:ext uri="{BB962C8B-B14F-4D97-AF65-F5344CB8AC3E}">
        <p14:creationId xmlns:p14="http://schemas.microsoft.com/office/powerpoint/2010/main" val="331556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149" y="0"/>
            <a:ext cx="10364451" cy="1596177"/>
          </a:xfrm>
        </p:spPr>
        <p:txBody>
          <a:bodyPr/>
          <a:lstStyle/>
          <a:p>
            <a:r>
              <a:rPr lang="en-US" dirty="0" smtClean="0"/>
              <a:t>PEMASALAHAN PENELITIAN</a:t>
            </a:r>
            <a:endParaRPr lang="id-ID" dirty="0"/>
          </a:p>
        </p:txBody>
      </p:sp>
      <p:sp>
        <p:nvSpPr>
          <p:cNvPr id="4" name="Content Placeholder 2"/>
          <p:cNvSpPr>
            <a:spLocks noGrp="1"/>
          </p:cNvSpPr>
          <p:nvPr>
            <p:ph idx="4294967295"/>
          </p:nvPr>
        </p:nvSpPr>
        <p:spPr>
          <a:xfrm>
            <a:off x="1246302" y="1431690"/>
            <a:ext cx="9698144" cy="559643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200" b="1" dirty="0" err="1" smtClean="0">
                <a:solidFill>
                  <a:srgbClr val="FF0000"/>
                </a:solidFill>
                <a:latin typeface="+mj-lt"/>
              </a:rPr>
              <a:t>Tidak</a:t>
            </a:r>
            <a:r>
              <a:rPr lang="en-US" sz="22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200" b="1" dirty="0" err="1" smtClean="0">
                <a:solidFill>
                  <a:srgbClr val="FF0000"/>
                </a:solidFill>
                <a:latin typeface="+mj-lt"/>
              </a:rPr>
              <a:t>semua</a:t>
            </a:r>
            <a:r>
              <a:rPr lang="en-US" sz="22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200" b="1" dirty="0" err="1" smtClean="0">
                <a:solidFill>
                  <a:srgbClr val="FF0000"/>
                </a:solidFill>
                <a:latin typeface="+mj-lt"/>
              </a:rPr>
              <a:t>masalah</a:t>
            </a:r>
            <a:r>
              <a:rPr lang="en-US" sz="22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200" b="1" dirty="0" err="1" smtClean="0">
                <a:solidFill>
                  <a:srgbClr val="FF0000"/>
                </a:solidFill>
                <a:latin typeface="+mj-lt"/>
              </a:rPr>
              <a:t>adalah</a:t>
            </a:r>
            <a:r>
              <a:rPr lang="en-US" sz="22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200" b="1" dirty="0" err="1" smtClean="0">
                <a:solidFill>
                  <a:srgbClr val="FF0000"/>
                </a:solidFill>
                <a:latin typeface="+mj-lt"/>
              </a:rPr>
              <a:t>masalah</a:t>
            </a:r>
            <a:r>
              <a:rPr lang="en-US" sz="22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2200" b="1" dirty="0" err="1" smtClean="0">
                <a:solidFill>
                  <a:srgbClr val="FF0000"/>
                </a:solidFill>
                <a:latin typeface="+mj-lt"/>
              </a:rPr>
              <a:t>penelitian</a:t>
            </a:r>
            <a:endParaRPr lang="en-US" sz="2200" b="1" dirty="0" smtClean="0">
              <a:solidFill>
                <a:srgbClr val="FF0000"/>
              </a:solidFill>
              <a:latin typeface="+mj-lt"/>
            </a:endParaRPr>
          </a:p>
          <a:p>
            <a:pPr marL="0" indent="0" algn="just">
              <a:buNone/>
            </a:pPr>
            <a:r>
              <a:rPr lang="en-US" sz="2200" dirty="0" err="1" smtClean="0">
                <a:solidFill>
                  <a:schemeClr val="accent1"/>
                </a:solidFill>
                <a:latin typeface="+mj-lt"/>
              </a:rPr>
              <a:t>Pemasalahan</a:t>
            </a:r>
            <a:r>
              <a:rPr lang="en-US" sz="2200" dirty="0" smtClean="0">
                <a:solidFill>
                  <a:schemeClr val="accent1"/>
                </a:solidFill>
                <a:latin typeface="+mj-lt"/>
              </a:rPr>
              <a:t> yang </a:t>
            </a:r>
            <a:r>
              <a:rPr lang="en-US" sz="2200" dirty="0" err="1" smtClean="0">
                <a:solidFill>
                  <a:schemeClr val="accent1"/>
                </a:solidFill>
                <a:latin typeface="+mj-lt"/>
              </a:rPr>
              <a:t>baik</a:t>
            </a:r>
            <a:r>
              <a:rPr lang="en-US" sz="2200" dirty="0" smtClean="0">
                <a:solidFill>
                  <a:schemeClr val="accent1"/>
                </a:solidFill>
                <a:latin typeface="+mj-lt"/>
              </a:rPr>
              <a:t>:</a:t>
            </a:r>
          </a:p>
          <a:p>
            <a:pPr marL="571500" indent="-571500">
              <a:lnSpc>
                <a:spcPct val="8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2200" dirty="0" err="1" smtClean="0">
                <a:latin typeface="+mj-lt"/>
              </a:rPr>
              <a:t>Bermanfaat</a:t>
            </a:r>
            <a:endParaRPr lang="en-US" altLang="en-US" sz="2200" dirty="0">
              <a:latin typeface="+mj-lt"/>
            </a:endParaRPr>
          </a:p>
          <a:p>
            <a:pPr marL="571500" indent="-571500">
              <a:lnSpc>
                <a:spcPct val="8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2200" dirty="0" err="1">
                <a:latin typeface="+mj-lt"/>
              </a:rPr>
              <a:t>Dapat</a:t>
            </a:r>
            <a:r>
              <a:rPr lang="en-US" altLang="en-US" sz="2200" dirty="0">
                <a:latin typeface="+mj-lt"/>
              </a:rPr>
              <a:t> </a:t>
            </a:r>
            <a:r>
              <a:rPr lang="en-US" altLang="en-US" sz="2200" dirty="0" err="1">
                <a:latin typeface="+mj-lt"/>
              </a:rPr>
              <a:t>dilaksanakan</a:t>
            </a:r>
            <a:endParaRPr lang="en-US" altLang="en-US" sz="2200" dirty="0">
              <a:latin typeface="+mj-lt"/>
            </a:endParaRPr>
          </a:p>
          <a:p>
            <a:pPr marL="693738" lvl="2" indent="0">
              <a:lnSpc>
                <a:spcPct val="80000"/>
              </a:lnSpc>
              <a:buNone/>
            </a:pPr>
            <a:r>
              <a:rPr lang="en-US" altLang="en-US" sz="2200" dirty="0" smtClean="0">
                <a:latin typeface="+mj-lt"/>
              </a:rPr>
              <a:t>a. </a:t>
            </a:r>
            <a:r>
              <a:rPr lang="en-US" altLang="en-US" sz="2200" dirty="0" err="1" smtClean="0">
                <a:latin typeface="+mj-lt"/>
              </a:rPr>
              <a:t>Kemampuan</a:t>
            </a:r>
            <a:r>
              <a:rPr lang="en-US" altLang="en-US" sz="2200" dirty="0" smtClean="0">
                <a:latin typeface="+mj-lt"/>
              </a:rPr>
              <a:t> </a:t>
            </a:r>
            <a:r>
              <a:rPr lang="en-US" altLang="en-US" sz="2200" dirty="0" err="1">
                <a:latin typeface="+mj-lt"/>
              </a:rPr>
              <a:t>teori</a:t>
            </a:r>
            <a:r>
              <a:rPr lang="en-US" altLang="en-US" sz="2200" dirty="0">
                <a:latin typeface="+mj-lt"/>
              </a:rPr>
              <a:t> </a:t>
            </a:r>
            <a:r>
              <a:rPr lang="en-US" altLang="en-US" sz="2200" dirty="0" err="1">
                <a:latin typeface="+mj-lt"/>
              </a:rPr>
              <a:t>dari</a:t>
            </a:r>
            <a:r>
              <a:rPr lang="en-US" altLang="en-US" sz="2200" dirty="0">
                <a:latin typeface="+mj-lt"/>
              </a:rPr>
              <a:t> </a:t>
            </a:r>
            <a:r>
              <a:rPr lang="en-US" altLang="en-US" sz="2200" dirty="0" err="1">
                <a:latin typeface="+mj-lt"/>
              </a:rPr>
              <a:t>peneliti</a:t>
            </a:r>
            <a:endParaRPr lang="en-US" altLang="en-US" sz="2200" dirty="0">
              <a:latin typeface="+mj-lt"/>
            </a:endParaRPr>
          </a:p>
          <a:p>
            <a:pPr marL="693738" lvl="2" indent="0">
              <a:lnSpc>
                <a:spcPct val="80000"/>
              </a:lnSpc>
              <a:buNone/>
            </a:pPr>
            <a:r>
              <a:rPr lang="en-US" altLang="en-US" sz="2200" dirty="0" smtClean="0">
                <a:latin typeface="+mj-lt"/>
              </a:rPr>
              <a:t>b. </a:t>
            </a:r>
            <a:r>
              <a:rPr lang="en-US" altLang="en-US" sz="2200" dirty="0" err="1" smtClean="0">
                <a:latin typeface="+mj-lt"/>
              </a:rPr>
              <a:t>Waktu</a:t>
            </a:r>
            <a:r>
              <a:rPr lang="en-US" altLang="en-US" sz="2200" dirty="0" smtClean="0">
                <a:latin typeface="+mj-lt"/>
              </a:rPr>
              <a:t> </a:t>
            </a:r>
            <a:r>
              <a:rPr lang="en-US" altLang="en-US" sz="2200" dirty="0">
                <a:latin typeface="+mj-lt"/>
              </a:rPr>
              <a:t>yang </a:t>
            </a:r>
            <a:r>
              <a:rPr lang="en-US" altLang="en-US" sz="2200" dirty="0" err="1">
                <a:latin typeface="+mj-lt"/>
              </a:rPr>
              <a:t>tersedia</a:t>
            </a:r>
            <a:endParaRPr lang="en-US" altLang="en-US" sz="2200" dirty="0">
              <a:latin typeface="+mj-lt"/>
            </a:endParaRPr>
          </a:p>
          <a:p>
            <a:pPr marL="693738" lvl="2" indent="0">
              <a:lnSpc>
                <a:spcPct val="80000"/>
              </a:lnSpc>
              <a:buNone/>
            </a:pPr>
            <a:r>
              <a:rPr lang="en-US" altLang="en-US" sz="2200" dirty="0" smtClean="0">
                <a:latin typeface="+mj-lt"/>
              </a:rPr>
              <a:t>c. Tenaga </a:t>
            </a:r>
            <a:r>
              <a:rPr lang="en-US" altLang="en-US" sz="2200" dirty="0">
                <a:latin typeface="+mj-lt"/>
              </a:rPr>
              <a:t>yang </a:t>
            </a:r>
            <a:r>
              <a:rPr lang="en-US" altLang="en-US" sz="2200" dirty="0" err="1">
                <a:latin typeface="+mj-lt"/>
              </a:rPr>
              <a:t>tersedia</a:t>
            </a:r>
            <a:endParaRPr lang="en-US" altLang="en-US" sz="2200" dirty="0">
              <a:latin typeface="+mj-lt"/>
            </a:endParaRPr>
          </a:p>
          <a:p>
            <a:pPr marL="693738" lvl="2" indent="0">
              <a:lnSpc>
                <a:spcPct val="80000"/>
              </a:lnSpc>
              <a:buNone/>
            </a:pPr>
            <a:r>
              <a:rPr lang="en-US" altLang="en-US" sz="2200" dirty="0" smtClean="0">
                <a:latin typeface="+mj-lt"/>
              </a:rPr>
              <a:t>d. Dana </a:t>
            </a:r>
            <a:r>
              <a:rPr lang="en-US" altLang="en-US" sz="2200" dirty="0">
                <a:latin typeface="+mj-lt"/>
              </a:rPr>
              <a:t>yang </a:t>
            </a:r>
            <a:r>
              <a:rPr lang="en-US" altLang="en-US" sz="2200" dirty="0" err="1">
                <a:latin typeface="+mj-lt"/>
              </a:rPr>
              <a:t>tersedia</a:t>
            </a:r>
            <a:endParaRPr lang="en-US" altLang="en-US" sz="2200" dirty="0">
              <a:latin typeface="+mj-lt"/>
            </a:endParaRPr>
          </a:p>
          <a:p>
            <a:pPr marL="693738" lvl="2" indent="0">
              <a:lnSpc>
                <a:spcPct val="80000"/>
              </a:lnSpc>
              <a:buNone/>
            </a:pPr>
            <a:r>
              <a:rPr lang="en-US" altLang="en-US" sz="2200" dirty="0" smtClean="0">
                <a:latin typeface="+mj-lt"/>
              </a:rPr>
              <a:t>e. </a:t>
            </a:r>
            <a:r>
              <a:rPr lang="en-US" altLang="en-US" sz="2200" dirty="0" err="1" smtClean="0">
                <a:latin typeface="+mj-lt"/>
              </a:rPr>
              <a:t>Adanya</a:t>
            </a:r>
            <a:r>
              <a:rPr lang="en-US" altLang="en-US" sz="2200" dirty="0" smtClean="0">
                <a:latin typeface="+mj-lt"/>
              </a:rPr>
              <a:t> </a:t>
            </a:r>
            <a:r>
              <a:rPr lang="en-US" altLang="en-US" sz="2200" dirty="0" err="1">
                <a:latin typeface="+mj-lt"/>
              </a:rPr>
              <a:t>faktor</a:t>
            </a:r>
            <a:r>
              <a:rPr lang="en-US" altLang="en-US" sz="2200" dirty="0">
                <a:latin typeface="+mj-lt"/>
              </a:rPr>
              <a:t> </a:t>
            </a:r>
            <a:r>
              <a:rPr lang="en-US" altLang="en-US" sz="2200" dirty="0" err="1">
                <a:latin typeface="+mj-lt"/>
              </a:rPr>
              <a:t>pendukung</a:t>
            </a:r>
            <a:endParaRPr lang="en-US" altLang="en-US" sz="2200" dirty="0">
              <a:latin typeface="+mj-lt"/>
            </a:endParaRPr>
          </a:p>
          <a:p>
            <a:pPr marL="693738" lvl="2" indent="0">
              <a:lnSpc>
                <a:spcPct val="80000"/>
              </a:lnSpc>
              <a:buNone/>
            </a:pPr>
            <a:r>
              <a:rPr lang="en-US" altLang="en-US" sz="2200" dirty="0" smtClean="0">
                <a:latin typeface="+mj-lt"/>
              </a:rPr>
              <a:t>f.  </a:t>
            </a:r>
            <a:r>
              <a:rPr lang="en-US" altLang="en-US" sz="2200" dirty="0" err="1" smtClean="0">
                <a:latin typeface="+mj-lt"/>
              </a:rPr>
              <a:t>Tersedianya</a:t>
            </a:r>
            <a:r>
              <a:rPr lang="en-US" altLang="en-US" sz="2200" dirty="0" smtClean="0">
                <a:latin typeface="+mj-lt"/>
              </a:rPr>
              <a:t> </a:t>
            </a:r>
            <a:r>
              <a:rPr lang="en-US" altLang="en-US" sz="2200" dirty="0">
                <a:latin typeface="+mj-lt"/>
              </a:rPr>
              <a:t>Data</a:t>
            </a:r>
          </a:p>
          <a:p>
            <a:pPr marL="693738" lvl="2" indent="0">
              <a:lnSpc>
                <a:spcPct val="80000"/>
              </a:lnSpc>
              <a:buNone/>
            </a:pPr>
            <a:r>
              <a:rPr lang="en-US" altLang="en-US" sz="2200" dirty="0" smtClean="0">
                <a:latin typeface="+mj-lt"/>
              </a:rPr>
              <a:t>g. </a:t>
            </a:r>
            <a:r>
              <a:rPr lang="en-US" altLang="en-US" sz="2200" dirty="0" err="1" smtClean="0">
                <a:latin typeface="+mj-lt"/>
              </a:rPr>
              <a:t>Tersedianya</a:t>
            </a:r>
            <a:r>
              <a:rPr lang="en-US" altLang="en-US" sz="2200" dirty="0" smtClean="0">
                <a:latin typeface="+mj-lt"/>
              </a:rPr>
              <a:t> </a:t>
            </a:r>
            <a:r>
              <a:rPr lang="en-US" altLang="en-US" sz="2200" dirty="0" err="1">
                <a:latin typeface="+mj-lt"/>
              </a:rPr>
              <a:t>ijin</a:t>
            </a:r>
            <a:r>
              <a:rPr lang="en-US" altLang="en-US" sz="2200" dirty="0">
                <a:latin typeface="+mj-lt"/>
              </a:rPr>
              <a:t> </a:t>
            </a:r>
            <a:r>
              <a:rPr lang="en-US" altLang="en-US" sz="2200" dirty="0" err="1">
                <a:latin typeface="+mj-lt"/>
              </a:rPr>
              <a:t>dari</a:t>
            </a:r>
            <a:r>
              <a:rPr lang="en-US" altLang="en-US" sz="2200" dirty="0">
                <a:latin typeface="+mj-lt"/>
              </a:rPr>
              <a:t> </a:t>
            </a:r>
            <a:r>
              <a:rPr lang="en-US" altLang="en-US" sz="2200" dirty="0" err="1">
                <a:latin typeface="+mj-lt"/>
              </a:rPr>
              <a:t>pihak</a:t>
            </a:r>
            <a:r>
              <a:rPr lang="en-US" altLang="en-US" sz="2200" dirty="0">
                <a:latin typeface="+mj-lt"/>
              </a:rPr>
              <a:t> yang </a:t>
            </a:r>
            <a:r>
              <a:rPr lang="en-US" altLang="en-US" sz="2200" dirty="0" err="1">
                <a:latin typeface="+mj-lt"/>
              </a:rPr>
              <a:t>berwenang</a:t>
            </a:r>
            <a:endParaRPr lang="en-US" altLang="en-US" sz="2200" dirty="0">
              <a:latin typeface="+mj-lt"/>
            </a:endParaRPr>
          </a:p>
          <a:p>
            <a:pPr marL="571500" indent="-571500">
              <a:lnSpc>
                <a:spcPct val="80000"/>
              </a:lnSpc>
              <a:buFont typeface="Wingdings" panose="05000000000000000000" pitchFamily="2" charset="2"/>
              <a:buAutoNum type="arabicPeriod"/>
            </a:pPr>
            <a:r>
              <a:rPr lang="en-US" altLang="en-US" sz="2200" dirty="0" err="1">
                <a:latin typeface="+mj-lt"/>
              </a:rPr>
              <a:t>Adanya</a:t>
            </a:r>
            <a:r>
              <a:rPr lang="en-US" altLang="en-US" sz="2200" dirty="0">
                <a:latin typeface="+mj-lt"/>
              </a:rPr>
              <a:t> </a:t>
            </a:r>
            <a:r>
              <a:rPr lang="en-US" altLang="en-US" sz="2200" dirty="0" err="1">
                <a:latin typeface="+mj-lt"/>
              </a:rPr>
              <a:t>Faktor</a:t>
            </a:r>
            <a:r>
              <a:rPr lang="en-US" altLang="en-US" sz="2200" dirty="0">
                <a:latin typeface="+mj-lt"/>
              </a:rPr>
              <a:t> </a:t>
            </a:r>
            <a:r>
              <a:rPr lang="en-US" altLang="en-US" sz="2200" dirty="0" err="1">
                <a:latin typeface="+mj-lt"/>
              </a:rPr>
              <a:t>Pendukung</a:t>
            </a:r>
            <a:endParaRPr lang="en-US" altLang="en-US" sz="2200" dirty="0">
              <a:latin typeface="+mj-lt"/>
            </a:endParaRPr>
          </a:p>
          <a:p>
            <a:pPr marL="693738" lvl="2" indent="0">
              <a:lnSpc>
                <a:spcPct val="80000"/>
              </a:lnSpc>
              <a:buNone/>
            </a:pPr>
            <a:r>
              <a:rPr lang="en-US" altLang="en-US" sz="2200" dirty="0" smtClean="0">
                <a:latin typeface="+mj-lt"/>
              </a:rPr>
              <a:t>a. </a:t>
            </a:r>
            <a:r>
              <a:rPr lang="en-US" altLang="en-US" sz="2200" dirty="0" err="1" smtClean="0">
                <a:latin typeface="+mj-lt"/>
              </a:rPr>
              <a:t>Tersedianya</a:t>
            </a:r>
            <a:r>
              <a:rPr lang="en-US" altLang="en-US" sz="2200" dirty="0" smtClean="0">
                <a:latin typeface="+mj-lt"/>
              </a:rPr>
              <a:t> </a:t>
            </a:r>
            <a:r>
              <a:rPr lang="en-US" altLang="en-US" sz="2200" dirty="0">
                <a:latin typeface="+mj-lt"/>
              </a:rPr>
              <a:t>Data</a:t>
            </a:r>
          </a:p>
          <a:p>
            <a:pPr marL="693738" lvl="2" indent="0">
              <a:lnSpc>
                <a:spcPct val="80000"/>
              </a:lnSpc>
              <a:buNone/>
            </a:pPr>
            <a:r>
              <a:rPr lang="en-US" altLang="en-US" sz="2200" dirty="0" smtClean="0">
                <a:latin typeface="+mj-lt"/>
              </a:rPr>
              <a:t>b. </a:t>
            </a:r>
            <a:r>
              <a:rPr lang="en-US" altLang="en-US" sz="2200" dirty="0" err="1" smtClean="0">
                <a:latin typeface="+mj-lt"/>
              </a:rPr>
              <a:t>Tersedianya</a:t>
            </a:r>
            <a:r>
              <a:rPr lang="en-US" altLang="en-US" sz="2200" dirty="0" smtClean="0">
                <a:latin typeface="+mj-lt"/>
              </a:rPr>
              <a:t> </a:t>
            </a:r>
            <a:r>
              <a:rPr lang="en-US" altLang="en-US" sz="2200" dirty="0" err="1">
                <a:latin typeface="+mj-lt"/>
              </a:rPr>
              <a:t>ijin</a:t>
            </a:r>
            <a:r>
              <a:rPr lang="en-US" altLang="en-US" sz="2200" dirty="0">
                <a:latin typeface="+mj-lt"/>
              </a:rPr>
              <a:t> </a:t>
            </a:r>
            <a:r>
              <a:rPr lang="en-US" altLang="en-US" sz="2200" dirty="0" err="1">
                <a:latin typeface="+mj-lt"/>
              </a:rPr>
              <a:t>dari</a:t>
            </a:r>
            <a:r>
              <a:rPr lang="en-US" altLang="en-US" sz="2200" dirty="0">
                <a:latin typeface="+mj-lt"/>
              </a:rPr>
              <a:t> </a:t>
            </a:r>
            <a:r>
              <a:rPr lang="en-US" altLang="en-US" sz="2200" dirty="0" err="1">
                <a:latin typeface="+mj-lt"/>
              </a:rPr>
              <a:t>pihak</a:t>
            </a:r>
            <a:r>
              <a:rPr lang="en-US" altLang="en-US" sz="2200" dirty="0">
                <a:latin typeface="+mj-lt"/>
              </a:rPr>
              <a:t> </a:t>
            </a:r>
            <a:r>
              <a:rPr lang="en-US" altLang="en-US" sz="2200" dirty="0" err="1">
                <a:latin typeface="+mj-lt"/>
              </a:rPr>
              <a:t>berwenang</a:t>
            </a:r>
            <a:endParaRPr lang="en-US" altLang="en-US" sz="2200" dirty="0">
              <a:latin typeface="+mj-lt"/>
            </a:endParaRPr>
          </a:p>
          <a:p>
            <a:pPr marL="0" indent="0" algn="just">
              <a:buNone/>
            </a:pPr>
            <a:endParaRPr lang="en-US" sz="2200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38444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149" y="0"/>
            <a:ext cx="10364451" cy="1596177"/>
          </a:xfrm>
        </p:spPr>
        <p:txBody>
          <a:bodyPr>
            <a:normAutofit/>
          </a:bodyPr>
          <a:lstStyle/>
          <a:p>
            <a:r>
              <a:rPr lang="en-US" dirty="0" err="1" smtClean="0"/>
              <a:t>Tahapan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Menetapkan</a:t>
            </a:r>
            <a:r>
              <a:rPr lang="en-US" dirty="0" smtClean="0"/>
              <a:t> </a:t>
            </a:r>
            <a:r>
              <a:rPr lang="en-US" dirty="0" err="1" smtClean="0"/>
              <a:t>Pemasalahan</a:t>
            </a:r>
            <a:r>
              <a:rPr lang="en-US" dirty="0"/>
              <a:t/>
            </a:r>
            <a:br>
              <a:rPr lang="en-US" dirty="0"/>
            </a:br>
            <a:r>
              <a:rPr lang="en-US" dirty="0" err="1"/>
              <a:t>Penelitian</a:t>
            </a:r>
            <a:endParaRPr lang="id-ID" dirty="0"/>
          </a:p>
        </p:txBody>
      </p:sp>
      <p:sp>
        <p:nvSpPr>
          <p:cNvPr id="5" name="Content Placeholder 2"/>
          <p:cNvSpPr>
            <a:spLocks noGrp="1"/>
          </p:cNvSpPr>
          <p:nvPr>
            <p:ph idx="4294967295"/>
          </p:nvPr>
        </p:nvSpPr>
        <p:spPr>
          <a:xfrm>
            <a:off x="913149" y="1735639"/>
            <a:ext cx="6805427" cy="2082304"/>
          </a:xfrm>
          <a:prstGeom prst="rect">
            <a:avLst/>
          </a:prstGeom>
        </p:spPr>
        <p:txBody>
          <a:bodyPr/>
          <a:lstStyle/>
          <a:p>
            <a:r>
              <a:rPr lang="en-US" sz="2200" dirty="0" err="1" smtClean="0"/>
              <a:t>Menemukan</a:t>
            </a:r>
            <a:r>
              <a:rPr lang="en-US" sz="2200" dirty="0" smtClean="0"/>
              <a:t> </a:t>
            </a:r>
            <a:r>
              <a:rPr lang="en-US" sz="2200" dirty="0" err="1" smtClean="0"/>
              <a:t>Masalah</a:t>
            </a:r>
            <a:endParaRPr lang="en-US" sz="2200" dirty="0" smtClean="0"/>
          </a:p>
          <a:p>
            <a:r>
              <a:rPr lang="en-US" sz="2200" dirty="0" err="1" smtClean="0"/>
              <a:t>Memilih</a:t>
            </a:r>
            <a:r>
              <a:rPr lang="en-US" sz="2200" dirty="0" smtClean="0"/>
              <a:t> </a:t>
            </a:r>
            <a:r>
              <a:rPr lang="en-US" sz="2200" dirty="0" err="1" smtClean="0"/>
              <a:t>Masalah</a:t>
            </a:r>
            <a:endParaRPr lang="en-US" sz="2200" dirty="0" smtClean="0"/>
          </a:p>
          <a:p>
            <a:r>
              <a:rPr lang="en-US" sz="2200" dirty="0" err="1" smtClean="0"/>
              <a:t>Merumuskan</a:t>
            </a:r>
            <a:r>
              <a:rPr lang="en-US" sz="2200" dirty="0" smtClean="0"/>
              <a:t> </a:t>
            </a:r>
            <a:r>
              <a:rPr lang="en-US" sz="2200" dirty="0" err="1" smtClean="0"/>
              <a:t>Masalah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61696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149" y="0"/>
            <a:ext cx="10208507" cy="1596177"/>
          </a:xfrm>
        </p:spPr>
        <p:txBody>
          <a:bodyPr>
            <a:normAutofit/>
          </a:bodyPr>
          <a:lstStyle/>
          <a:p>
            <a:r>
              <a:rPr lang="en-US" dirty="0" err="1" smtClean="0"/>
              <a:t>Bagaimana</a:t>
            </a:r>
            <a:r>
              <a:rPr lang="en-US" dirty="0" smtClean="0"/>
              <a:t> </a:t>
            </a:r>
            <a:r>
              <a:rPr lang="en-US" dirty="0" err="1" smtClean="0"/>
              <a:t>Menemukan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endParaRPr lang="id-ID" dirty="0"/>
          </a:p>
        </p:txBody>
      </p:sp>
      <p:sp>
        <p:nvSpPr>
          <p:cNvPr id="4" name="Content Placeholder 2"/>
          <p:cNvSpPr>
            <a:spLocks noGrp="1"/>
          </p:cNvSpPr>
          <p:nvPr>
            <p:ph idx="4294967295"/>
          </p:nvPr>
        </p:nvSpPr>
        <p:spPr>
          <a:xfrm>
            <a:off x="913149" y="1596177"/>
            <a:ext cx="10123446" cy="3378766"/>
          </a:xfrm>
          <a:prstGeom prst="rect">
            <a:avLst/>
          </a:prstGeom>
        </p:spPr>
        <p:txBody>
          <a:bodyPr/>
          <a:lstStyle/>
          <a:p>
            <a:pPr marL="0" indent="0" algn="just">
              <a:buNone/>
            </a:pPr>
            <a:r>
              <a:rPr lang="en-US" sz="2200" dirty="0" err="1" smtClean="0"/>
              <a:t>Masalah</a:t>
            </a:r>
            <a:r>
              <a:rPr lang="en-US" sz="2200" dirty="0" smtClean="0"/>
              <a:t> </a:t>
            </a:r>
            <a:r>
              <a:rPr lang="en-US" sz="2200" dirty="0" err="1" smtClean="0"/>
              <a:t>dalam</a:t>
            </a:r>
            <a:r>
              <a:rPr lang="en-US" sz="2200" dirty="0" smtClean="0"/>
              <a:t> </a:t>
            </a:r>
            <a:r>
              <a:rPr lang="en-US" sz="2200" dirty="0" err="1" smtClean="0"/>
              <a:t>penelitian</a:t>
            </a:r>
            <a:r>
              <a:rPr lang="en-US" sz="2200" dirty="0" smtClean="0"/>
              <a:t> </a:t>
            </a:r>
            <a:r>
              <a:rPr lang="en-US" sz="2200" dirty="0" err="1" smtClean="0"/>
              <a:t>dapat</a:t>
            </a:r>
            <a:r>
              <a:rPr lang="en-US" sz="2200" dirty="0" smtClean="0"/>
              <a:t> </a:t>
            </a:r>
            <a:r>
              <a:rPr lang="en-US" sz="2200" dirty="0" err="1" smtClean="0"/>
              <a:t>ditemukan</a:t>
            </a:r>
            <a:r>
              <a:rPr lang="en-US" sz="2200" dirty="0" smtClean="0"/>
              <a:t> </a:t>
            </a:r>
            <a:r>
              <a:rPr lang="en-US" sz="2200" dirty="0" err="1" smtClean="0"/>
              <a:t>dari</a:t>
            </a:r>
            <a:r>
              <a:rPr lang="en-US" sz="2200" dirty="0" smtClean="0"/>
              <a:t> </a:t>
            </a:r>
            <a:r>
              <a:rPr lang="en-US" sz="2200" dirty="0" err="1" smtClean="0"/>
              <a:t>sumber</a:t>
            </a:r>
            <a:r>
              <a:rPr lang="en-US" sz="2200" dirty="0" smtClean="0"/>
              <a:t> </a:t>
            </a:r>
            <a:r>
              <a:rPr lang="en-US" sz="2200" dirty="0" err="1" smtClean="0"/>
              <a:t>berikut</a:t>
            </a:r>
            <a:r>
              <a:rPr lang="en-US" sz="2200" dirty="0" smtClean="0"/>
              <a:t>:</a:t>
            </a:r>
          </a:p>
          <a:p>
            <a:pPr marL="457200" indent="-457200" algn="just">
              <a:buAutoNum type="arabicPeriod"/>
            </a:pPr>
            <a:r>
              <a:rPr lang="en-US" sz="2200" dirty="0" err="1" smtClean="0"/>
              <a:t>Fenomena</a:t>
            </a:r>
            <a:r>
              <a:rPr lang="en-US" sz="2200" dirty="0" smtClean="0"/>
              <a:t> </a:t>
            </a:r>
            <a:r>
              <a:rPr lang="en-US" sz="2200" dirty="0" err="1" smtClean="0"/>
              <a:t>Empiris</a:t>
            </a:r>
            <a:r>
              <a:rPr lang="en-US" sz="2200" dirty="0" smtClean="0"/>
              <a:t>/PRAKTIS (</a:t>
            </a:r>
            <a:r>
              <a:rPr lang="en-US" sz="2200" i="1" dirty="0" smtClean="0"/>
              <a:t>Empirical Gap</a:t>
            </a:r>
            <a:r>
              <a:rPr lang="en-US" sz="2200" dirty="0" smtClean="0"/>
              <a:t>)</a:t>
            </a:r>
          </a:p>
          <a:p>
            <a:pPr marL="457200" indent="-457200" algn="just">
              <a:buAutoNum type="arabicPeriod"/>
            </a:pPr>
            <a:r>
              <a:rPr lang="en-US" sz="2200" dirty="0" err="1" smtClean="0"/>
              <a:t>Perbedaan</a:t>
            </a:r>
            <a:r>
              <a:rPr lang="en-US" sz="2200" dirty="0" smtClean="0"/>
              <a:t> </a:t>
            </a:r>
            <a:r>
              <a:rPr lang="en-US" sz="2200" dirty="0" err="1" smtClean="0"/>
              <a:t>Hasil</a:t>
            </a:r>
            <a:r>
              <a:rPr lang="en-US" sz="2200" dirty="0" smtClean="0"/>
              <a:t> </a:t>
            </a:r>
            <a:r>
              <a:rPr lang="en-US" sz="2200" dirty="0" err="1" smtClean="0"/>
              <a:t>Penelitian</a:t>
            </a:r>
            <a:r>
              <a:rPr lang="en-US" sz="2200" dirty="0" smtClean="0"/>
              <a:t> </a:t>
            </a:r>
            <a:r>
              <a:rPr lang="en-US" sz="2200" dirty="0" err="1" smtClean="0"/>
              <a:t>Terdahulu</a:t>
            </a:r>
            <a:r>
              <a:rPr lang="en-US" sz="2200" dirty="0" smtClean="0"/>
              <a:t> (</a:t>
            </a:r>
            <a:r>
              <a:rPr lang="en-US" sz="2200" i="1" dirty="0" smtClean="0"/>
              <a:t>Research</a:t>
            </a:r>
            <a:r>
              <a:rPr lang="en-US" sz="2200" dirty="0" smtClean="0"/>
              <a:t> </a:t>
            </a:r>
            <a:r>
              <a:rPr lang="en-US" sz="2200" i="1" dirty="0" smtClean="0"/>
              <a:t>Gap</a:t>
            </a:r>
            <a:r>
              <a:rPr lang="en-US" sz="2200" dirty="0" smtClean="0"/>
              <a:t>)</a:t>
            </a:r>
          </a:p>
          <a:p>
            <a:pPr marL="457200" indent="-457200" algn="just">
              <a:buAutoNum type="arabicPeriod"/>
            </a:pPr>
            <a:r>
              <a:rPr lang="en-US" sz="2200" b="1" dirty="0" smtClean="0">
                <a:solidFill>
                  <a:srgbClr val="FF0000"/>
                </a:solidFill>
              </a:rPr>
              <a:t>Theory Gap</a:t>
            </a:r>
            <a:endParaRPr lang="en-US" sz="2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359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522" y="590959"/>
            <a:ext cx="10208507" cy="639255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/>
              <a:t>FENOMENA EMPIRIS/PRAKTIS </a:t>
            </a:r>
            <a:r>
              <a:rPr lang="en-US" sz="2800" dirty="0"/>
              <a:t>(</a:t>
            </a:r>
            <a:r>
              <a:rPr lang="en-US" sz="2800" i="1" dirty="0"/>
              <a:t>Empirical Gap</a:t>
            </a:r>
            <a:r>
              <a:rPr lang="en-US" sz="2800" dirty="0"/>
              <a:t>)</a:t>
            </a:r>
            <a:endParaRPr lang="id-ID" sz="2800" dirty="0"/>
          </a:p>
        </p:txBody>
      </p:sp>
      <p:sp>
        <p:nvSpPr>
          <p:cNvPr id="3" name="Rectangle 2"/>
          <p:cNvSpPr/>
          <p:nvPr/>
        </p:nvSpPr>
        <p:spPr>
          <a:xfrm>
            <a:off x="2147776" y="1230214"/>
            <a:ext cx="75384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d-ID" sz="2400" b="1" dirty="0">
                <a:latin typeface="+mj-lt"/>
                <a:ea typeface="Calibri" panose="020F0502020204030204" pitchFamily="34" charset="0"/>
              </a:rPr>
              <a:t>Tingkat </a:t>
            </a:r>
            <a:r>
              <a:rPr lang="id-ID" sz="2400" b="1" i="1" dirty="0">
                <a:latin typeface="+mj-lt"/>
                <a:ea typeface="Calibri" panose="020F0502020204030204" pitchFamily="34" charset="0"/>
              </a:rPr>
              <a:t>Turnover</a:t>
            </a:r>
            <a:r>
              <a:rPr lang="id-ID" sz="2400" b="1" dirty="0">
                <a:latin typeface="+mj-lt"/>
                <a:ea typeface="Calibri" panose="020F0502020204030204" pitchFamily="34" charset="0"/>
              </a:rPr>
              <a:t> Karyawan </a:t>
            </a:r>
            <a:r>
              <a:rPr lang="en-US" sz="2400" b="1" dirty="0">
                <a:latin typeface="+mj-lt"/>
                <a:ea typeface="Calibri" panose="020F0502020204030204" pitchFamily="34" charset="0"/>
              </a:rPr>
              <a:t>PT </a:t>
            </a:r>
            <a:r>
              <a:rPr lang="en-US" sz="2400" b="1" dirty="0" smtClean="0">
                <a:latin typeface="+mj-lt"/>
                <a:ea typeface="Calibri" panose="020F0502020204030204" pitchFamily="34" charset="0"/>
              </a:rPr>
              <a:t>XX Indonesia </a:t>
            </a:r>
            <a:r>
              <a:rPr lang="en-US" sz="2400" b="1" dirty="0" err="1">
                <a:latin typeface="+mj-lt"/>
                <a:ea typeface="Calibri" panose="020F0502020204030204" pitchFamily="34" charset="0"/>
              </a:rPr>
              <a:t>Tahun</a:t>
            </a:r>
            <a:r>
              <a:rPr lang="en-US" sz="2400" b="1" dirty="0">
                <a:latin typeface="+mj-lt"/>
                <a:ea typeface="Calibri" panose="020F0502020204030204" pitchFamily="34" charset="0"/>
              </a:rPr>
              <a:t> 2018</a:t>
            </a:r>
            <a:endParaRPr lang="id-ID" sz="2400" dirty="0">
              <a:latin typeface="+mj-lt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1052047"/>
              </p:ext>
            </p:extLst>
          </p:nvPr>
        </p:nvGraphicFramePr>
        <p:xfrm>
          <a:off x="1084522" y="1966377"/>
          <a:ext cx="9441711" cy="472150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96902">
                  <a:extLst>
                    <a:ext uri="{9D8B030D-6E8A-4147-A177-3AD203B41FA5}">
                      <a16:colId xmlns:a16="http://schemas.microsoft.com/office/drawing/2014/main" val="806561826"/>
                    </a:ext>
                  </a:extLst>
                </a:gridCol>
                <a:gridCol w="2020186">
                  <a:extLst>
                    <a:ext uri="{9D8B030D-6E8A-4147-A177-3AD203B41FA5}">
                      <a16:colId xmlns:a16="http://schemas.microsoft.com/office/drawing/2014/main" val="1866131889"/>
                    </a:ext>
                  </a:extLst>
                </a:gridCol>
                <a:gridCol w="1871330">
                  <a:extLst>
                    <a:ext uri="{9D8B030D-6E8A-4147-A177-3AD203B41FA5}">
                      <a16:colId xmlns:a16="http://schemas.microsoft.com/office/drawing/2014/main" val="2191717242"/>
                    </a:ext>
                  </a:extLst>
                </a:gridCol>
                <a:gridCol w="1913861">
                  <a:extLst>
                    <a:ext uri="{9D8B030D-6E8A-4147-A177-3AD203B41FA5}">
                      <a16:colId xmlns:a16="http://schemas.microsoft.com/office/drawing/2014/main" val="3903060947"/>
                    </a:ext>
                  </a:extLst>
                </a:gridCol>
                <a:gridCol w="1839432">
                  <a:extLst>
                    <a:ext uri="{9D8B030D-6E8A-4147-A177-3AD203B41FA5}">
                      <a16:colId xmlns:a16="http://schemas.microsoft.com/office/drawing/2014/main" val="344807766"/>
                    </a:ext>
                  </a:extLst>
                </a:gridCol>
              </a:tblGrid>
              <a:tr h="4929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Bulan</a:t>
                      </a:r>
                      <a:endParaRPr lang="id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Jumlah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Karyawan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Masuk</a:t>
                      </a:r>
                      <a:endParaRPr lang="id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Jumlah Karyawan Keluar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Jumlah Karyawan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% Turnover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extLst>
                  <a:ext uri="{0D108BD9-81ED-4DB2-BD59-A6C34878D82A}">
                    <a16:rowId xmlns:a16="http://schemas.microsoft.com/office/drawing/2014/main" val="537527181"/>
                  </a:ext>
                </a:extLst>
              </a:tr>
              <a:tr h="20938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Desember 2017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1693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extLst>
                  <a:ext uri="{0D108BD9-81ED-4DB2-BD59-A6C34878D82A}">
                    <a16:rowId xmlns:a16="http://schemas.microsoft.com/office/drawing/2014/main" val="3505329912"/>
                  </a:ext>
                </a:extLst>
              </a:tr>
              <a:tr h="319047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Januari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74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60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1707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0,82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extLst>
                  <a:ext uri="{0D108BD9-81ED-4DB2-BD59-A6C34878D82A}">
                    <a16:rowId xmlns:a16="http://schemas.microsoft.com/office/drawing/2014/main" val="1597078094"/>
                  </a:ext>
                </a:extLst>
              </a:tr>
              <a:tr h="20938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Februari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108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86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1729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1,27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extLst>
                  <a:ext uri="{0D108BD9-81ED-4DB2-BD59-A6C34878D82A}">
                    <a16:rowId xmlns:a16="http://schemas.microsoft.com/office/drawing/2014/main" val="3606298402"/>
                  </a:ext>
                </a:extLst>
              </a:tr>
              <a:tr h="20938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Maret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104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63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1770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2,32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extLst>
                  <a:ext uri="{0D108BD9-81ED-4DB2-BD59-A6C34878D82A}">
                    <a16:rowId xmlns:a16="http://schemas.microsoft.com/office/drawing/2014/main" val="2553848369"/>
                  </a:ext>
                </a:extLst>
              </a:tr>
              <a:tr h="20938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April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139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92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1817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2,59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extLst>
                  <a:ext uri="{0D108BD9-81ED-4DB2-BD59-A6C34878D82A}">
                    <a16:rowId xmlns:a16="http://schemas.microsoft.com/office/drawing/2014/main" val="2229528158"/>
                  </a:ext>
                </a:extLst>
              </a:tr>
              <a:tr h="20938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Mei</a:t>
                      </a:r>
                      <a:endParaRPr lang="id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189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135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1871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2,89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extLst>
                  <a:ext uri="{0D108BD9-81ED-4DB2-BD59-A6C34878D82A}">
                    <a16:rowId xmlns:a16="http://schemas.microsoft.com/office/drawing/2014/main" val="322166513"/>
                  </a:ext>
                </a:extLst>
              </a:tr>
              <a:tr h="20938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Juni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103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58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1916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2,35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extLst>
                  <a:ext uri="{0D108BD9-81ED-4DB2-BD59-A6C34878D82A}">
                    <a16:rowId xmlns:a16="http://schemas.microsoft.com/office/drawing/2014/main" val="3652777312"/>
                  </a:ext>
                </a:extLst>
              </a:tr>
              <a:tr h="20938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Juli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122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69</a:t>
                      </a:r>
                      <a:endParaRPr lang="id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1969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2,69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extLst>
                  <a:ext uri="{0D108BD9-81ED-4DB2-BD59-A6C34878D82A}">
                    <a16:rowId xmlns:a16="http://schemas.microsoft.com/office/drawing/2014/main" val="1157780552"/>
                  </a:ext>
                </a:extLst>
              </a:tr>
              <a:tr h="20938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Agustus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232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138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2063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4,56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extLst>
                  <a:ext uri="{0D108BD9-81ED-4DB2-BD59-A6C34878D82A}">
                    <a16:rowId xmlns:a16="http://schemas.microsoft.com/office/drawing/2014/main" val="3856410344"/>
                  </a:ext>
                </a:extLst>
              </a:tr>
              <a:tr h="20938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September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247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115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2195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6,01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extLst>
                  <a:ext uri="{0D108BD9-81ED-4DB2-BD59-A6C34878D82A}">
                    <a16:rowId xmlns:a16="http://schemas.microsoft.com/office/drawing/2014/main" val="3796651514"/>
                  </a:ext>
                </a:extLst>
              </a:tr>
              <a:tr h="20938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Oktober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264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107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2352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6,68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extLst>
                  <a:ext uri="{0D108BD9-81ED-4DB2-BD59-A6C34878D82A}">
                    <a16:rowId xmlns:a16="http://schemas.microsoft.com/office/drawing/2014/main" val="57457482"/>
                  </a:ext>
                </a:extLst>
              </a:tr>
              <a:tr h="20938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Nopember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236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83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2505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6,11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extLst>
                  <a:ext uri="{0D108BD9-81ED-4DB2-BD59-A6C34878D82A}">
                    <a16:rowId xmlns:a16="http://schemas.microsoft.com/office/drawing/2014/main" val="3461077580"/>
                  </a:ext>
                </a:extLst>
              </a:tr>
              <a:tr h="20938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Desember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210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42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2673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6,29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extLst>
                  <a:ext uri="{0D108BD9-81ED-4DB2-BD59-A6C34878D82A}">
                    <a16:rowId xmlns:a16="http://schemas.microsoft.com/office/drawing/2014/main" val="1229386403"/>
                  </a:ext>
                </a:extLst>
              </a:tr>
              <a:tr h="20938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Rerata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 </a:t>
                      </a:r>
                      <a:endParaRPr lang="id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 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effectLst/>
                        </a:rPr>
                        <a:t>3,715</a:t>
                      </a:r>
                      <a:endParaRPr lang="id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2814" marR="62814" marT="0" marB="0" anchor="ctr"/>
                </a:tc>
                <a:extLst>
                  <a:ext uri="{0D108BD9-81ED-4DB2-BD59-A6C34878D82A}">
                    <a16:rowId xmlns:a16="http://schemas.microsoft.com/office/drawing/2014/main" val="13964704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3383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1073888" y="812956"/>
            <a:ext cx="9877647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 smtClean="0">
                <a:latin typeface="+mj-lt"/>
                <a:ea typeface="Calibri" panose="020F0502020204030204" pitchFamily="34" charset="0"/>
              </a:rPr>
              <a:t>Tingkat turnover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karyawan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, PT </a:t>
            </a:r>
            <a:r>
              <a:rPr lang="en-US" sz="2200" dirty="0" smtClean="0">
                <a:latin typeface="+mj-lt"/>
                <a:ea typeface="Calibri" panose="020F0502020204030204" pitchFamily="34" charset="0"/>
              </a:rPr>
              <a:t>XXX 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Indonesia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menetapkan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bahwa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batas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maksimal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 turnover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karyawan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adalah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tidak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lebih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dari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 2% per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tahun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.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Namun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, data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menunjukkan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bahwa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tingkat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 turnover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karyawan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tahun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 2018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adalah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sebesar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 3,715% yang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berarti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melebih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ambang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batas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 yang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ditetapkan</a:t>
            </a:r>
            <a:r>
              <a:rPr lang="en-US" sz="2200" dirty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>
                <a:latin typeface="+mj-lt"/>
                <a:ea typeface="Calibri" panose="020F0502020204030204" pitchFamily="34" charset="0"/>
              </a:rPr>
              <a:t>perusahaan</a:t>
            </a:r>
            <a:endParaRPr lang="id-ID" sz="2200" dirty="0"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73888" y="2794156"/>
            <a:ext cx="987764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b="1" dirty="0" err="1">
                <a:solidFill>
                  <a:srgbClr val="7030A0"/>
                </a:solidFill>
                <a:latin typeface="+mj-lt"/>
              </a:rPr>
              <a:t>Perumusan</a:t>
            </a:r>
            <a:r>
              <a:rPr lang="en-US" sz="2200" b="1" dirty="0">
                <a:solidFill>
                  <a:srgbClr val="7030A0"/>
                </a:solidFill>
                <a:latin typeface="+mj-lt"/>
              </a:rPr>
              <a:t> </a:t>
            </a:r>
            <a:r>
              <a:rPr lang="en-US" sz="2200" b="1" dirty="0" err="1" smtClean="0">
                <a:solidFill>
                  <a:srgbClr val="7030A0"/>
                </a:solidFill>
                <a:latin typeface="+mj-lt"/>
              </a:rPr>
              <a:t>Masalah</a:t>
            </a:r>
            <a:endParaRPr lang="en-US" sz="2200" b="1" dirty="0" smtClean="0">
              <a:solidFill>
                <a:srgbClr val="7030A0"/>
              </a:solidFill>
              <a:latin typeface="+mj-lt"/>
            </a:endParaRPr>
          </a:p>
          <a:p>
            <a:pPr algn="just"/>
            <a:r>
              <a:rPr lang="en-US" sz="2200" dirty="0" err="1" smtClean="0">
                <a:latin typeface="+mj-lt"/>
              </a:rPr>
              <a:t>Tingginya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i="1" dirty="0" smtClean="0">
                <a:latin typeface="+mj-lt"/>
              </a:rPr>
              <a:t>turnover</a:t>
            </a:r>
            <a:r>
              <a:rPr lang="en-US" sz="2200" dirty="0" smtClean="0">
                <a:latin typeface="+mj-lt"/>
              </a:rPr>
              <a:t> yang </a:t>
            </a:r>
            <a:r>
              <a:rPr lang="en-US" sz="2200" dirty="0" err="1" smtClean="0">
                <a:latin typeface="+mj-lt"/>
              </a:rPr>
              <a:t>dilakukan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oleh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karyawan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pada</a:t>
            </a:r>
            <a:r>
              <a:rPr lang="en-US" sz="2200" dirty="0" smtClean="0">
                <a:latin typeface="+mj-lt"/>
              </a:rPr>
              <a:t> PT XXX Indonesia </a:t>
            </a:r>
            <a:r>
              <a:rPr lang="en-US" sz="2200" dirty="0" err="1" smtClean="0">
                <a:latin typeface="+mj-lt"/>
              </a:rPr>
              <a:t>tahun</a:t>
            </a:r>
            <a:r>
              <a:rPr lang="en-US" sz="2200" dirty="0" smtClean="0">
                <a:latin typeface="+mj-lt"/>
              </a:rPr>
              <a:t> 2018 </a:t>
            </a:r>
            <a:r>
              <a:rPr lang="en-US" sz="2200" dirty="0" err="1" smtClean="0">
                <a:latin typeface="+mj-lt"/>
              </a:rPr>
              <a:t>bahkan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ada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kecenderungan</a:t>
            </a:r>
            <a:r>
              <a:rPr lang="en-US" sz="2200" dirty="0" smtClean="0">
                <a:latin typeface="+mj-lt"/>
              </a:rPr>
              <a:t> yang </a:t>
            </a:r>
            <a:r>
              <a:rPr lang="en-US" sz="2200" dirty="0" err="1" smtClean="0">
                <a:latin typeface="+mj-lt"/>
              </a:rPr>
              <a:t>meningkat</a:t>
            </a:r>
            <a:r>
              <a:rPr lang="en-US" sz="2200" dirty="0" smtClean="0">
                <a:latin typeface="+mj-lt"/>
              </a:rPr>
              <a:t> </a:t>
            </a:r>
            <a:endParaRPr lang="id-ID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39809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3499" y="871870"/>
            <a:ext cx="10208507" cy="639255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/>
              <a:t>FENOMENA TEORITIS</a:t>
            </a:r>
            <a:endParaRPr lang="id-ID" sz="2800" dirty="0"/>
          </a:p>
        </p:txBody>
      </p:sp>
      <p:sp>
        <p:nvSpPr>
          <p:cNvPr id="6" name="Rectangle 5"/>
          <p:cNvSpPr/>
          <p:nvPr/>
        </p:nvSpPr>
        <p:spPr>
          <a:xfrm>
            <a:off x="1403499" y="1833682"/>
            <a:ext cx="937791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 err="1" smtClean="0">
                <a:latin typeface="+mj-lt"/>
                <a:ea typeface="Calibri" panose="020F0502020204030204" pitchFamily="34" charset="0"/>
              </a:rPr>
              <a:t>Fenomena</a:t>
            </a:r>
            <a:r>
              <a:rPr lang="en-US" sz="2200" dirty="0" smtClean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 smtClean="0">
                <a:latin typeface="+mj-lt"/>
                <a:ea typeface="Calibri" panose="020F0502020204030204" pitchFamily="34" charset="0"/>
              </a:rPr>
              <a:t>teoritis</a:t>
            </a:r>
            <a:r>
              <a:rPr lang="en-US" sz="2200" dirty="0" smtClean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 smtClean="0">
                <a:latin typeface="+mj-lt"/>
                <a:ea typeface="Calibri" panose="020F0502020204030204" pitchFamily="34" charset="0"/>
              </a:rPr>
              <a:t>diperoleh</a:t>
            </a:r>
            <a:r>
              <a:rPr lang="en-US" sz="2200" dirty="0" smtClean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 smtClean="0">
                <a:latin typeface="+mj-lt"/>
                <a:ea typeface="Calibri" panose="020F0502020204030204" pitchFamily="34" charset="0"/>
              </a:rPr>
              <a:t>dari</a:t>
            </a:r>
            <a:r>
              <a:rPr lang="en-US" sz="2200" dirty="0" smtClean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 smtClean="0">
                <a:latin typeface="+mj-lt"/>
                <a:ea typeface="Calibri" panose="020F0502020204030204" pitchFamily="34" charset="0"/>
              </a:rPr>
              <a:t>perbedaan</a:t>
            </a:r>
            <a:r>
              <a:rPr lang="en-US" sz="2200" dirty="0" smtClean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 smtClean="0">
                <a:latin typeface="+mj-lt"/>
                <a:ea typeface="Calibri" panose="020F0502020204030204" pitchFamily="34" charset="0"/>
              </a:rPr>
              <a:t>hasil-hasil</a:t>
            </a:r>
            <a:r>
              <a:rPr lang="en-US" sz="2200" dirty="0" smtClean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 smtClean="0">
                <a:latin typeface="+mj-lt"/>
                <a:ea typeface="Calibri" panose="020F0502020204030204" pitchFamily="34" charset="0"/>
              </a:rPr>
              <a:t>penelitian</a:t>
            </a:r>
            <a:r>
              <a:rPr lang="en-US" sz="2200" dirty="0" smtClean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 smtClean="0">
                <a:latin typeface="+mj-lt"/>
                <a:ea typeface="Calibri" panose="020F0502020204030204" pitchFamily="34" charset="0"/>
              </a:rPr>
              <a:t>terdahulu</a:t>
            </a:r>
            <a:r>
              <a:rPr lang="en-US" sz="2200" dirty="0" smtClean="0">
                <a:latin typeface="+mj-lt"/>
                <a:ea typeface="Calibri" panose="020F0502020204030204" pitchFamily="34" charset="0"/>
              </a:rPr>
              <a:t> yang </a:t>
            </a:r>
            <a:r>
              <a:rPr lang="en-US" sz="2200" dirty="0" err="1" smtClean="0">
                <a:latin typeface="+mj-lt"/>
                <a:ea typeface="Calibri" panose="020F0502020204030204" pitchFamily="34" charset="0"/>
              </a:rPr>
              <a:t>memiliki</a:t>
            </a:r>
            <a:r>
              <a:rPr lang="en-US" sz="2200" dirty="0" smtClean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 smtClean="0">
                <a:latin typeface="+mj-lt"/>
                <a:ea typeface="Calibri" panose="020F0502020204030204" pitchFamily="34" charset="0"/>
              </a:rPr>
              <a:t>relevansi</a:t>
            </a:r>
            <a:r>
              <a:rPr lang="en-US" sz="2200" dirty="0" smtClean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 smtClean="0">
                <a:latin typeface="+mj-lt"/>
                <a:ea typeface="Calibri" panose="020F0502020204030204" pitchFamily="34" charset="0"/>
              </a:rPr>
              <a:t>dengan</a:t>
            </a:r>
            <a:r>
              <a:rPr lang="en-US" sz="2200" dirty="0" smtClean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 smtClean="0">
                <a:latin typeface="+mj-lt"/>
                <a:ea typeface="Calibri" panose="020F0502020204030204" pitchFamily="34" charset="0"/>
              </a:rPr>
              <a:t>masalah</a:t>
            </a:r>
            <a:r>
              <a:rPr lang="en-US" sz="2200" dirty="0" smtClean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 smtClean="0">
                <a:latin typeface="+mj-lt"/>
                <a:ea typeface="Calibri" panose="020F0502020204030204" pitchFamily="34" charset="0"/>
              </a:rPr>
              <a:t>empiris</a:t>
            </a:r>
            <a:r>
              <a:rPr lang="en-US" sz="2200" dirty="0" smtClean="0">
                <a:latin typeface="+mj-lt"/>
                <a:ea typeface="Calibri" panose="020F0502020204030204" pitchFamily="34" charset="0"/>
              </a:rPr>
              <a:t> yang </a:t>
            </a:r>
            <a:r>
              <a:rPr lang="en-US" sz="2200" dirty="0" err="1" smtClean="0">
                <a:latin typeface="+mj-lt"/>
                <a:ea typeface="Calibri" panose="020F0502020204030204" pitchFamily="34" charset="0"/>
              </a:rPr>
              <a:t>ditemukan</a:t>
            </a:r>
            <a:r>
              <a:rPr lang="en-US" sz="2200" dirty="0" smtClean="0">
                <a:latin typeface="+mj-lt"/>
                <a:ea typeface="Calibri" panose="020F0502020204030204" pitchFamily="34" charset="0"/>
              </a:rPr>
              <a:t> di </a:t>
            </a:r>
            <a:r>
              <a:rPr lang="en-US" sz="2200" dirty="0" err="1" smtClean="0">
                <a:latin typeface="+mj-lt"/>
                <a:ea typeface="Calibri" panose="020F0502020204030204" pitchFamily="34" charset="0"/>
              </a:rPr>
              <a:t>obyek</a:t>
            </a:r>
            <a:r>
              <a:rPr lang="en-US" sz="2200" dirty="0" smtClean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 smtClean="0">
                <a:latin typeface="+mj-lt"/>
                <a:ea typeface="Calibri" panose="020F0502020204030204" pitchFamily="34" charset="0"/>
              </a:rPr>
              <a:t>penelitian</a:t>
            </a:r>
            <a:endParaRPr lang="id-ID" sz="2200" dirty="0">
              <a:latin typeface="+mj-lt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403499" y="2925680"/>
            <a:ext cx="937791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dirty="0" err="1" smtClean="0">
                <a:latin typeface="+mj-lt"/>
                <a:ea typeface="Calibri" panose="020F0502020204030204" pitchFamily="34" charset="0"/>
              </a:rPr>
              <a:t>Fenomena</a:t>
            </a:r>
            <a:r>
              <a:rPr lang="en-US" sz="2200" dirty="0" smtClean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 smtClean="0">
                <a:latin typeface="+mj-lt"/>
                <a:ea typeface="Calibri" panose="020F0502020204030204" pitchFamily="34" charset="0"/>
              </a:rPr>
              <a:t>teoritis</a:t>
            </a:r>
            <a:r>
              <a:rPr lang="en-US" sz="2200" dirty="0" smtClean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 smtClean="0">
                <a:latin typeface="+mj-lt"/>
                <a:ea typeface="Calibri" panose="020F0502020204030204" pitchFamily="34" charset="0"/>
              </a:rPr>
              <a:t>ini</a:t>
            </a:r>
            <a:r>
              <a:rPr lang="en-US" sz="2200" dirty="0" smtClean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 smtClean="0">
                <a:latin typeface="+mj-lt"/>
                <a:ea typeface="Calibri" panose="020F0502020204030204" pitchFamily="34" charset="0"/>
              </a:rPr>
              <a:t>lazimnya</a:t>
            </a:r>
            <a:r>
              <a:rPr lang="en-US" sz="2200" dirty="0" smtClean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 smtClean="0">
                <a:latin typeface="+mj-lt"/>
                <a:ea typeface="Calibri" panose="020F0502020204030204" pitchFamily="34" charset="0"/>
              </a:rPr>
              <a:t>disajikan</a:t>
            </a:r>
            <a:r>
              <a:rPr lang="en-US" sz="2200" dirty="0" smtClean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 smtClean="0">
                <a:latin typeface="+mj-lt"/>
                <a:ea typeface="Calibri" panose="020F0502020204030204" pitchFamily="34" charset="0"/>
              </a:rPr>
              <a:t>dalam</a:t>
            </a:r>
            <a:r>
              <a:rPr lang="en-US" sz="2200" dirty="0" smtClean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 smtClean="0">
                <a:latin typeface="+mj-lt"/>
                <a:ea typeface="Calibri" panose="020F0502020204030204" pitchFamily="34" charset="0"/>
              </a:rPr>
              <a:t>bentuk</a:t>
            </a:r>
            <a:r>
              <a:rPr lang="en-US" sz="2200" dirty="0" smtClean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 smtClean="0">
                <a:latin typeface="+mj-lt"/>
                <a:ea typeface="Calibri" panose="020F0502020204030204" pitchFamily="34" charset="0"/>
              </a:rPr>
              <a:t>matriks</a:t>
            </a:r>
            <a:r>
              <a:rPr lang="en-US" sz="2200" dirty="0" smtClean="0">
                <a:latin typeface="+mj-lt"/>
                <a:ea typeface="Calibri" panose="020F0502020204030204" pitchFamily="34" charset="0"/>
              </a:rPr>
              <a:t> (table) yang informative yang </a:t>
            </a:r>
            <a:r>
              <a:rPr lang="en-US" sz="2200" dirty="0" err="1" smtClean="0">
                <a:latin typeface="+mj-lt"/>
                <a:ea typeface="Calibri" panose="020F0502020204030204" pitchFamily="34" charset="0"/>
              </a:rPr>
              <a:t>memudahkan</a:t>
            </a:r>
            <a:r>
              <a:rPr lang="en-US" sz="2200" dirty="0" smtClean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 smtClean="0">
                <a:latin typeface="+mj-lt"/>
                <a:ea typeface="Calibri" panose="020F0502020204030204" pitchFamily="34" charset="0"/>
              </a:rPr>
              <a:t>pembaca</a:t>
            </a:r>
            <a:r>
              <a:rPr lang="en-US" sz="2200" dirty="0" smtClean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 smtClean="0">
                <a:latin typeface="+mj-lt"/>
                <a:ea typeface="Calibri" panose="020F0502020204030204" pitchFamily="34" charset="0"/>
              </a:rPr>
              <a:t>mengetahui</a:t>
            </a:r>
            <a:r>
              <a:rPr lang="en-US" sz="2200" dirty="0" smtClean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 smtClean="0">
                <a:latin typeface="+mj-lt"/>
                <a:ea typeface="Calibri" panose="020F0502020204030204" pitchFamily="34" charset="0"/>
              </a:rPr>
              <a:t>adanya</a:t>
            </a:r>
            <a:r>
              <a:rPr lang="en-US" sz="2200" dirty="0" smtClean="0">
                <a:latin typeface="+mj-lt"/>
                <a:ea typeface="Calibri" panose="020F0502020204030204" pitchFamily="34" charset="0"/>
              </a:rPr>
              <a:t> “</a:t>
            </a:r>
            <a:r>
              <a:rPr lang="en-US" sz="2200" b="1" dirty="0" err="1" smtClean="0">
                <a:latin typeface="+mj-lt"/>
                <a:ea typeface="Calibri" panose="020F0502020204030204" pitchFamily="34" charset="0"/>
              </a:rPr>
              <a:t>celah</a:t>
            </a:r>
            <a:r>
              <a:rPr lang="en-US" sz="2200" b="1" dirty="0" smtClean="0">
                <a:latin typeface="+mj-lt"/>
                <a:ea typeface="Calibri" panose="020F0502020204030204" pitchFamily="34" charset="0"/>
              </a:rPr>
              <a:t>”</a:t>
            </a:r>
            <a:r>
              <a:rPr lang="en-US" sz="2200" dirty="0" smtClean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 smtClean="0">
                <a:latin typeface="+mj-lt"/>
                <a:ea typeface="Calibri" panose="020F0502020204030204" pitchFamily="34" charset="0"/>
              </a:rPr>
              <a:t>antar</a:t>
            </a:r>
            <a:r>
              <a:rPr lang="en-US" sz="2200" dirty="0" smtClean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 smtClean="0">
                <a:latin typeface="+mj-lt"/>
                <a:ea typeface="Calibri" panose="020F0502020204030204" pitchFamily="34" charset="0"/>
              </a:rPr>
              <a:t>hasil-hasil</a:t>
            </a:r>
            <a:r>
              <a:rPr lang="en-US" sz="2200" dirty="0" smtClean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 smtClean="0">
                <a:latin typeface="+mj-lt"/>
                <a:ea typeface="Calibri" panose="020F0502020204030204" pitchFamily="34" charset="0"/>
              </a:rPr>
              <a:t>penelitian</a:t>
            </a:r>
            <a:r>
              <a:rPr lang="en-US" sz="2200" dirty="0" smtClean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 smtClean="0">
                <a:latin typeface="+mj-lt"/>
                <a:ea typeface="Calibri" panose="020F0502020204030204" pitchFamily="34" charset="0"/>
              </a:rPr>
              <a:t>terdahulu</a:t>
            </a:r>
            <a:endParaRPr lang="id-ID" sz="2200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66102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2741" y="542261"/>
            <a:ext cx="9473606" cy="639255"/>
          </a:xfrm>
        </p:spPr>
        <p:txBody>
          <a:bodyPr>
            <a:noAutofit/>
          </a:bodyPr>
          <a:lstStyle/>
          <a:p>
            <a:pPr algn="l"/>
            <a:r>
              <a:rPr lang="en-US" sz="2800" dirty="0" err="1" smtClean="0"/>
              <a:t>Matriks</a:t>
            </a:r>
            <a:r>
              <a:rPr lang="en-US" sz="2800" dirty="0" smtClean="0"/>
              <a:t> </a:t>
            </a:r>
            <a:r>
              <a:rPr lang="en-US" sz="2800" dirty="0" err="1" smtClean="0"/>
              <a:t>penelitian</a:t>
            </a:r>
            <a:r>
              <a:rPr lang="en-US" sz="2800" dirty="0" smtClean="0"/>
              <a:t> </a:t>
            </a:r>
            <a:r>
              <a:rPr lang="en-US" sz="2800" dirty="0" err="1" smtClean="0"/>
              <a:t>terdahulu</a:t>
            </a:r>
            <a:r>
              <a:rPr lang="en-US" sz="2800" dirty="0" smtClean="0"/>
              <a:t> yang </a:t>
            </a:r>
            <a:r>
              <a:rPr lang="en-US" sz="2800" dirty="0" err="1" smtClean="0"/>
              <a:t>menunjukkan</a:t>
            </a:r>
            <a:r>
              <a:rPr lang="en-US" sz="2800" dirty="0" smtClean="0"/>
              <a:t> </a:t>
            </a:r>
            <a:r>
              <a:rPr lang="en-US" sz="2800" dirty="0" err="1" smtClean="0"/>
              <a:t>adanya</a:t>
            </a:r>
            <a:r>
              <a:rPr lang="en-US" sz="2800" dirty="0" smtClean="0"/>
              <a:t> </a:t>
            </a:r>
            <a:r>
              <a:rPr lang="en-US" sz="2800" dirty="0" err="1" smtClean="0"/>
              <a:t>kesenjangan</a:t>
            </a:r>
            <a:endParaRPr lang="id-ID" sz="28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623949"/>
              </p:ext>
            </p:extLst>
          </p:nvPr>
        </p:nvGraphicFramePr>
        <p:xfrm>
          <a:off x="669850" y="1425956"/>
          <a:ext cx="10792049" cy="522046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92597">
                  <a:extLst>
                    <a:ext uri="{9D8B030D-6E8A-4147-A177-3AD203B41FA5}">
                      <a16:colId xmlns:a16="http://schemas.microsoft.com/office/drawing/2014/main" val="3680499471"/>
                    </a:ext>
                  </a:extLst>
                </a:gridCol>
                <a:gridCol w="4676475">
                  <a:extLst>
                    <a:ext uri="{9D8B030D-6E8A-4147-A177-3AD203B41FA5}">
                      <a16:colId xmlns:a16="http://schemas.microsoft.com/office/drawing/2014/main" val="3107712531"/>
                    </a:ext>
                  </a:extLst>
                </a:gridCol>
                <a:gridCol w="4222977">
                  <a:extLst>
                    <a:ext uri="{9D8B030D-6E8A-4147-A177-3AD203B41FA5}">
                      <a16:colId xmlns:a16="http://schemas.microsoft.com/office/drawing/2014/main" val="3592728500"/>
                    </a:ext>
                  </a:extLst>
                </a:gridCol>
              </a:tblGrid>
              <a:tr h="13170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Pengaruh antar Variabel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919" marR="359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Peneliti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919" marR="3591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Temuan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919" marR="35919" marT="0" marB="0"/>
                </a:tc>
                <a:extLst>
                  <a:ext uri="{0D108BD9-81ED-4DB2-BD59-A6C34878D82A}">
                    <a16:rowId xmlns:a16="http://schemas.microsoft.com/office/drawing/2014/main" val="687070872"/>
                  </a:ext>
                </a:extLst>
              </a:tr>
              <a:tr h="658507">
                <a:tc rowSpan="3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effectLst/>
                        </a:rPr>
                        <a:t>Stres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 err="1">
                          <a:effectLst/>
                        </a:rPr>
                        <a:t>kerja</a:t>
                      </a:r>
                      <a:r>
                        <a:rPr lang="en-US" sz="1800" dirty="0">
                          <a:effectLst/>
                        </a:rPr>
                        <a:t> </a:t>
                      </a:r>
                      <a:r>
                        <a:rPr lang="en-US" sz="1800" dirty="0">
                          <a:effectLst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en-US" sz="1800" dirty="0">
                          <a:effectLst/>
                        </a:rPr>
                        <a:t> Turnover Intention</a:t>
                      </a:r>
                      <a:endParaRPr lang="id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919" marR="3591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Manurung, dan Ratnawati (2012)</a:t>
                      </a:r>
                      <a:r>
                        <a:rPr lang="en-US" sz="1800" dirty="0">
                          <a:effectLst/>
                        </a:rPr>
                        <a:t>, </a:t>
                      </a:r>
                      <a:r>
                        <a:rPr lang="id-ID" sz="1800" dirty="0">
                          <a:effectLst/>
                        </a:rPr>
                        <a:t>Sanjoko dan Nugraheni (2012)</a:t>
                      </a:r>
                      <a:r>
                        <a:rPr lang="en-US" sz="1800" dirty="0">
                          <a:effectLst/>
                        </a:rPr>
                        <a:t>, </a:t>
                      </a:r>
                      <a:r>
                        <a:rPr lang="id-ID" sz="1800" dirty="0">
                          <a:effectLst/>
                        </a:rPr>
                        <a:t>Alamsyah dan Kusumadewi (2016)</a:t>
                      </a:r>
                      <a:endParaRPr lang="id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919" marR="3591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Stres kerja berpengaruh </a:t>
                      </a:r>
                      <a:r>
                        <a:rPr lang="id-ID" sz="1800" b="1" u="sng" dirty="0">
                          <a:solidFill>
                            <a:srgbClr val="7030A0"/>
                          </a:solidFill>
                          <a:effectLst/>
                        </a:rPr>
                        <a:t>signifikan positif </a:t>
                      </a:r>
                      <a:r>
                        <a:rPr lang="id-ID" sz="1800" dirty="0">
                          <a:effectLst/>
                        </a:rPr>
                        <a:t>terhadap turnover intention</a:t>
                      </a:r>
                      <a:endParaRPr lang="id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919" marR="35919" marT="0" marB="0"/>
                </a:tc>
                <a:extLst>
                  <a:ext uri="{0D108BD9-81ED-4DB2-BD59-A6C34878D82A}">
                    <a16:rowId xmlns:a16="http://schemas.microsoft.com/office/drawing/2014/main" val="3584063273"/>
                  </a:ext>
                </a:extLst>
              </a:tr>
              <a:tr h="658507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Wulansari, Koesmono dan Junaedi (2017)</a:t>
                      </a:r>
                      <a:endParaRPr lang="id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919" marR="3591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Stres kerja berpengaruh </a:t>
                      </a:r>
                      <a:r>
                        <a:rPr lang="id-ID" sz="1800" b="1" u="sng" dirty="0">
                          <a:solidFill>
                            <a:srgbClr val="7030A0"/>
                          </a:solidFill>
                          <a:effectLst/>
                        </a:rPr>
                        <a:t>tidak signifikan positif</a:t>
                      </a:r>
                      <a:r>
                        <a:rPr lang="id-ID" sz="1800" dirty="0">
                          <a:effectLst/>
                        </a:rPr>
                        <a:t> terhadap turnover intention</a:t>
                      </a:r>
                      <a:endParaRPr lang="id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919" marR="35919" marT="0" marB="0"/>
                </a:tc>
                <a:extLst>
                  <a:ext uri="{0D108BD9-81ED-4DB2-BD59-A6C34878D82A}">
                    <a16:rowId xmlns:a16="http://schemas.microsoft.com/office/drawing/2014/main" val="2044601096"/>
                  </a:ext>
                </a:extLst>
              </a:tr>
              <a:tr h="658507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Tulangow, Saerang dan Rumokoy (2018)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919" marR="3591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Stres kerja berpengaruh </a:t>
                      </a:r>
                      <a:r>
                        <a:rPr lang="id-ID" sz="1800" b="1" u="sng" dirty="0">
                          <a:solidFill>
                            <a:srgbClr val="7030A0"/>
                          </a:solidFill>
                          <a:effectLst/>
                        </a:rPr>
                        <a:t>tidak signifikan negative</a:t>
                      </a:r>
                      <a:r>
                        <a:rPr lang="id-ID" sz="1800" dirty="0">
                          <a:effectLst/>
                        </a:rPr>
                        <a:t> terhadap turnover intention</a:t>
                      </a:r>
                      <a:endParaRPr lang="id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919" marR="35919" marT="0" marB="0"/>
                </a:tc>
                <a:extLst>
                  <a:ext uri="{0D108BD9-81ED-4DB2-BD59-A6C34878D82A}">
                    <a16:rowId xmlns:a16="http://schemas.microsoft.com/office/drawing/2014/main" val="3004703318"/>
                  </a:ext>
                </a:extLst>
              </a:tr>
              <a:tr h="658507">
                <a:tc rowSpan="2"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effectLst/>
                        </a:rPr>
                        <a:t>Work Family Conflict </a:t>
                      </a:r>
                      <a:r>
                        <a:rPr lang="en-US" sz="1800">
                          <a:effectLst/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en-US" sz="1800">
                          <a:effectLst/>
                        </a:rPr>
                        <a:t> </a:t>
                      </a:r>
                      <a:r>
                        <a:rPr lang="id-ID" sz="1800">
                          <a:effectLst/>
                        </a:rPr>
                        <a:t>Turnover Intention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919" marR="3591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Dewi, Minarsih dan Wahyono (2018)</a:t>
                      </a:r>
                      <a:r>
                        <a:rPr lang="en-US" sz="1800">
                          <a:effectLst/>
                        </a:rPr>
                        <a:t>, </a:t>
                      </a:r>
                      <a:r>
                        <a:rPr lang="id-ID" sz="1800">
                          <a:effectLst/>
                        </a:rPr>
                        <a:t>Sudiarditha (2013)</a:t>
                      </a:r>
                      <a:r>
                        <a:rPr lang="en-US" sz="1800">
                          <a:effectLst/>
                        </a:rPr>
                        <a:t>, </a:t>
                      </a:r>
                      <a:r>
                        <a:rPr lang="id-ID" sz="1800">
                          <a:effectLst/>
                        </a:rPr>
                        <a:t>Muhdiyanto dan Mranani (2018)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919" marR="3591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Work family conflict berpengaruh </a:t>
                      </a:r>
                      <a:r>
                        <a:rPr lang="id-ID" sz="1800" b="1" u="sng" dirty="0">
                          <a:solidFill>
                            <a:srgbClr val="7030A0"/>
                          </a:solidFill>
                          <a:effectLst/>
                        </a:rPr>
                        <a:t>signifikan</a:t>
                      </a:r>
                      <a:r>
                        <a:rPr lang="id-ID" sz="1800" dirty="0">
                          <a:effectLst/>
                        </a:rPr>
                        <a:t> </a:t>
                      </a:r>
                      <a:r>
                        <a:rPr lang="id-ID" sz="1800" b="1" u="sng" dirty="0">
                          <a:solidFill>
                            <a:srgbClr val="7030A0"/>
                          </a:solidFill>
                          <a:effectLst/>
                        </a:rPr>
                        <a:t>positif</a:t>
                      </a:r>
                      <a:r>
                        <a:rPr lang="id-ID" sz="1800" dirty="0">
                          <a:effectLst/>
                        </a:rPr>
                        <a:t> terhadap turnover intention</a:t>
                      </a:r>
                      <a:endParaRPr lang="id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919" marR="35919" marT="0" marB="0"/>
                </a:tc>
                <a:extLst>
                  <a:ext uri="{0D108BD9-81ED-4DB2-BD59-A6C34878D82A}">
                    <a16:rowId xmlns:a16="http://schemas.microsoft.com/office/drawing/2014/main" val="2750751233"/>
                  </a:ext>
                </a:extLst>
              </a:tr>
              <a:tr h="658507">
                <a:tc vMerge="1">
                  <a:txBody>
                    <a:bodyPr/>
                    <a:lstStyle/>
                    <a:p>
                      <a:endParaRPr lang="id-ID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800">
                          <a:effectLst/>
                        </a:rPr>
                        <a:t>Agustina (2008)</a:t>
                      </a:r>
                      <a:endParaRPr lang="id-ID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919" marR="3591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d-ID" sz="1800" dirty="0">
                          <a:effectLst/>
                        </a:rPr>
                        <a:t>Work family conflict berpengaruh </a:t>
                      </a:r>
                      <a:r>
                        <a:rPr lang="id-ID" sz="1800" b="1" u="sng" dirty="0">
                          <a:solidFill>
                            <a:srgbClr val="7030A0"/>
                          </a:solidFill>
                          <a:effectLst/>
                        </a:rPr>
                        <a:t>negative</a:t>
                      </a:r>
                      <a:r>
                        <a:rPr lang="id-ID" sz="1800" dirty="0">
                          <a:effectLst/>
                        </a:rPr>
                        <a:t> </a:t>
                      </a:r>
                      <a:r>
                        <a:rPr lang="id-ID" sz="1800" b="1" u="sng" dirty="0">
                          <a:solidFill>
                            <a:srgbClr val="7030A0"/>
                          </a:solidFill>
                          <a:effectLst/>
                        </a:rPr>
                        <a:t>tidak signifikan </a:t>
                      </a:r>
                      <a:r>
                        <a:rPr lang="id-ID" sz="1800" dirty="0">
                          <a:effectLst/>
                        </a:rPr>
                        <a:t>terhadap turnover intention</a:t>
                      </a:r>
                      <a:endParaRPr lang="id-ID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5919" marR="35919" marT="0" marB="0"/>
                </a:tc>
                <a:extLst>
                  <a:ext uri="{0D108BD9-81ED-4DB2-BD59-A6C34878D82A}">
                    <a16:rowId xmlns:a16="http://schemas.microsoft.com/office/drawing/2014/main" val="40598174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1763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2741" y="542261"/>
            <a:ext cx="9473606" cy="639255"/>
          </a:xfrm>
        </p:spPr>
        <p:txBody>
          <a:bodyPr>
            <a:noAutofit/>
          </a:bodyPr>
          <a:lstStyle/>
          <a:p>
            <a:pPr algn="l"/>
            <a:r>
              <a:rPr lang="en-US" sz="2800" dirty="0" smtClean="0"/>
              <a:t>TUGAS</a:t>
            </a:r>
            <a:endParaRPr lang="id-ID" sz="2800" dirty="0"/>
          </a:p>
        </p:txBody>
      </p:sp>
      <p:sp>
        <p:nvSpPr>
          <p:cNvPr id="4" name="Rectangle 3"/>
          <p:cNvSpPr/>
          <p:nvPr/>
        </p:nvSpPr>
        <p:spPr>
          <a:xfrm>
            <a:off x="1403499" y="1833682"/>
            <a:ext cx="937791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buAutoNum type="arabicPeriod"/>
            </a:pPr>
            <a:r>
              <a:rPr lang="en-US" sz="2200" dirty="0" err="1" smtClean="0">
                <a:latin typeface="+mj-lt"/>
                <a:ea typeface="Calibri" panose="020F0502020204030204" pitchFamily="34" charset="0"/>
              </a:rPr>
              <a:t>Kajilah</a:t>
            </a:r>
            <a:r>
              <a:rPr lang="en-US" sz="2200" dirty="0" smtClean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 smtClean="0">
                <a:latin typeface="+mj-lt"/>
                <a:ea typeface="Calibri" panose="020F0502020204030204" pitchFamily="34" charset="0"/>
              </a:rPr>
              <a:t>sebuah</a:t>
            </a:r>
            <a:r>
              <a:rPr lang="en-US" sz="2200" dirty="0" smtClean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 smtClean="0">
                <a:latin typeface="+mj-lt"/>
                <a:ea typeface="Calibri" panose="020F0502020204030204" pitchFamily="34" charset="0"/>
              </a:rPr>
              <a:t>obyek</a:t>
            </a:r>
            <a:r>
              <a:rPr lang="en-US" sz="2200" dirty="0" smtClean="0">
                <a:latin typeface="+mj-lt"/>
                <a:ea typeface="Calibri" panose="020F0502020204030204" pitchFamily="34" charset="0"/>
              </a:rPr>
              <a:t> (</a:t>
            </a:r>
            <a:r>
              <a:rPr lang="en-US" sz="2200" dirty="0" err="1" smtClean="0">
                <a:latin typeface="+mj-lt"/>
                <a:ea typeface="Calibri" panose="020F0502020204030204" pitchFamily="34" charset="0"/>
              </a:rPr>
              <a:t>perusahaan</a:t>
            </a:r>
            <a:r>
              <a:rPr lang="en-US" sz="2200" dirty="0" smtClean="0">
                <a:latin typeface="+mj-lt"/>
                <a:ea typeface="Calibri" panose="020F0502020204030204" pitchFamily="34" charset="0"/>
              </a:rPr>
              <a:t>, cv, </a:t>
            </a:r>
            <a:r>
              <a:rPr lang="en-US" sz="2200" dirty="0" err="1" smtClean="0">
                <a:latin typeface="+mj-lt"/>
                <a:ea typeface="Calibri" panose="020F0502020204030204" pitchFamily="34" charset="0"/>
              </a:rPr>
              <a:t>atau</a:t>
            </a:r>
            <a:r>
              <a:rPr lang="en-US" sz="2200" dirty="0" smtClean="0">
                <a:latin typeface="+mj-lt"/>
                <a:ea typeface="Calibri" panose="020F0502020204030204" pitchFamily="34" charset="0"/>
              </a:rPr>
              <a:t> yang lain) yang </a:t>
            </a:r>
            <a:r>
              <a:rPr lang="en-US" sz="2200" dirty="0" err="1" smtClean="0">
                <a:latin typeface="+mj-lt"/>
                <a:ea typeface="Calibri" panose="020F0502020204030204" pitchFamily="34" charset="0"/>
              </a:rPr>
              <a:t>memiliki</a:t>
            </a:r>
            <a:r>
              <a:rPr lang="en-US" sz="2200" dirty="0" smtClean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 smtClean="0">
                <a:latin typeface="+mj-lt"/>
                <a:ea typeface="Calibri" panose="020F0502020204030204" pitchFamily="34" charset="0"/>
              </a:rPr>
              <a:t>masalah</a:t>
            </a:r>
            <a:r>
              <a:rPr lang="en-US" sz="2200" dirty="0" smtClean="0">
                <a:latin typeface="+mj-lt"/>
                <a:ea typeface="Calibri" panose="020F0502020204030204" pitchFamily="34" charset="0"/>
              </a:rPr>
              <a:t> </a:t>
            </a:r>
            <a:r>
              <a:rPr lang="en-US" sz="2200" dirty="0" err="1" smtClean="0">
                <a:latin typeface="+mj-lt"/>
                <a:ea typeface="Calibri" panose="020F0502020204030204" pitchFamily="34" charset="0"/>
              </a:rPr>
              <a:t>terkait</a:t>
            </a:r>
            <a:r>
              <a:rPr lang="en-US" sz="2200" dirty="0" smtClean="0">
                <a:latin typeface="+mj-lt"/>
                <a:ea typeface="Calibri" panose="020F0502020204030204" pitchFamily="34" charset="0"/>
              </a:rPr>
              <a:t> SDM </a:t>
            </a:r>
          </a:p>
          <a:p>
            <a:pPr marL="457200" indent="-457200" algn="just">
              <a:buAutoNum type="arabicPeriod"/>
            </a:pPr>
            <a:r>
              <a:rPr lang="en-US" sz="2200" dirty="0" err="1" smtClean="0">
                <a:latin typeface="+mj-lt"/>
              </a:rPr>
              <a:t>Lakukan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kajian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penelitian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terdahulu</a:t>
            </a:r>
            <a:r>
              <a:rPr lang="en-US" sz="2200" dirty="0" smtClean="0">
                <a:latin typeface="+mj-lt"/>
              </a:rPr>
              <a:t> yang </a:t>
            </a:r>
            <a:r>
              <a:rPr lang="en-US" sz="2200" dirty="0" err="1" smtClean="0">
                <a:latin typeface="+mj-lt"/>
              </a:rPr>
              <a:t>relevan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dengan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masalah</a:t>
            </a:r>
            <a:r>
              <a:rPr lang="en-US" sz="2200" dirty="0" smtClean="0">
                <a:latin typeface="+mj-lt"/>
              </a:rPr>
              <a:t> yang </a:t>
            </a:r>
            <a:r>
              <a:rPr lang="en-US" sz="2200" dirty="0" err="1" smtClean="0">
                <a:latin typeface="+mj-lt"/>
              </a:rPr>
              <a:t>ditemukan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pada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obyek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pengamatan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untuk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mendapatkan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celah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penelitian</a:t>
            </a:r>
            <a:endParaRPr lang="en-US" sz="2200" dirty="0" smtClean="0">
              <a:latin typeface="+mj-lt"/>
            </a:endParaRPr>
          </a:p>
          <a:p>
            <a:pPr marL="457200" indent="-457200" algn="just">
              <a:buAutoNum type="arabicPeriod"/>
            </a:pPr>
            <a:r>
              <a:rPr lang="en-US" sz="2200" dirty="0" err="1" smtClean="0">
                <a:latin typeface="+mj-lt"/>
              </a:rPr>
              <a:t>Tugas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dilakukan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secara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individu</a:t>
            </a:r>
            <a:endParaRPr lang="en-US" sz="2200" dirty="0" smtClean="0">
              <a:latin typeface="+mj-lt"/>
            </a:endParaRPr>
          </a:p>
          <a:p>
            <a:pPr marL="457200" indent="-457200" algn="just">
              <a:buAutoNum type="arabicPeriod"/>
            </a:pPr>
            <a:r>
              <a:rPr lang="en-US" sz="2200" dirty="0" err="1" smtClean="0">
                <a:latin typeface="+mj-lt"/>
              </a:rPr>
              <a:t>Dibahas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pada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pertemuan</a:t>
            </a:r>
            <a:r>
              <a:rPr lang="en-US" sz="2200" dirty="0" smtClean="0">
                <a:latin typeface="+mj-lt"/>
              </a:rPr>
              <a:t> </a:t>
            </a:r>
            <a:r>
              <a:rPr lang="en-US" sz="2200" dirty="0" err="1" smtClean="0">
                <a:latin typeface="+mj-lt"/>
              </a:rPr>
              <a:t>selanjutnya</a:t>
            </a:r>
            <a:endParaRPr lang="id-ID" sz="22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18383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b385d60f68dd989dca1fdc827799d853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911b479caf7b199da365455750e4572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  <Status xmlns="71af3243-3dd4-4a8d-8c0d-dd76da1f02a5">Not started</Status>
  </documentManagement>
</p:properties>
</file>

<file path=customXml/itemProps1.xml><?xml version="1.0" encoding="utf-8"?>
<ds:datastoreItem xmlns:ds="http://schemas.openxmlformats.org/officeDocument/2006/customXml" ds:itemID="{DE586802-67BF-4B31-AFE3-2C42A416BA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A783F2E-97E2-484E-BF92-B33AEA715C4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2AB9843-8233-452C-82B9-ECE749792D29}">
  <ds:schemaRefs>
    <ds:schemaRef ds:uri="http://purl.org/dc/elements/1.1/"/>
    <ds:schemaRef ds:uri="http://purl.org/dc/dcmitype/"/>
    <ds:schemaRef ds:uri="71af3243-3dd4-4a8d-8c0d-dd76da1f02a5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16c05727-aa75-4e4a-9b5f-8a80a1165891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Laboratory design</Template>
  <TotalTime>0</TotalTime>
  <Words>584</Words>
  <Application>Microsoft Office PowerPoint</Application>
  <PresentationFormat>Widescreen</PresentationFormat>
  <Paragraphs>139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Times New Roman</vt:lpstr>
      <vt:lpstr>Tw Cen MT</vt:lpstr>
      <vt:lpstr>Wingdings</vt:lpstr>
      <vt:lpstr>Droplet</vt:lpstr>
      <vt:lpstr>Masalah SDM: Praktis &amp; teoritis </vt:lpstr>
      <vt:lpstr>PowerPoint Presentation</vt:lpstr>
      <vt:lpstr>Konsep dasar masalah</vt:lpstr>
      <vt:lpstr>PEMASALAHAN PENELITIAN</vt:lpstr>
      <vt:lpstr>Tahapan dalam Menetapkan Pemasalahan Penelitian</vt:lpstr>
      <vt:lpstr>Bagaimana Menemukan Masalah</vt:lpstr>
      <vt:lpstr>FENOMENA EMPIRIS/PRAKTIS (Empirical Gap)</vt:lpstr>
      <vt:lpstr>PowerPoint Presentation</vt:lpstr>
      <vt:lpstr>FENOMENA TEORITIS</vt:lpstr>
      <vt:lpstr>Matriks penelitian terdahulu yang menunjukkan adanya kesenjangan</vt:lpstr>
      <vt:lpstr>TUGAS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2021-02-23T01:54:25Z</dcterms:created>
  <dcterms:modified xsi:type="dcterms:W3CDTF">2021-02-23T12:23:10Z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