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13" r:id="rId3"/>
    <p:sldId id="312" r:id="rId4"/>
    <p:sldId id="314" r:id="rId5"/>
    <p:sldId id="277" r:id="rId6"/>
    <p:sldId id="276" r:id="rId7"/>
    <p:sldId id="279" r:id="rId8"/>
    <p:sldId id="282" r:id="rId9"/>
    <p:sldId id="281" r:id="rId10"/>
    <p:sldId id="290" r:id="rId11"/>
    <p:sldId id="307" r:id="rId12"/>
    <p:sldId id="291" r:id="rId13"/>
    <p:sldId id="292" r:id="rId14"/>
    <p:sldId id="293" r:id="rId15"/>
    <p:sldId id="303" r:id="rId16"/>
    <p:sldId id="304" r:id="rId17"/>
    <p:sldId id="305" r:id="rId18"/>
    <p:sldId id="30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E0040-AAC1-450E-9751-B1D1DE98971C}" type="datetimeFigureOut">
              <a:rPr lang="en-US" smtClean="0"/>
              <a:t>4/17/2017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894AB-1CEA-4E37-8B18-184A1B107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3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2FAF614-E3C0-4D7D-B1AE-535D096461D7}" type="slidenum">
              <a:rPr lang="en-US">
                <a:latin typeface="Arial" panose="020B0604020202020204" pitchFamily="34" charset="0"/>
              </a:rPr>
              <a:pPr/>
              <a:t>15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34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Segmentasi</a:t>
            </a:r>
            <a:r>
              <a:rPr lang="en-US" dirty="0" smtClean="0"/>
              <a:t> Image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7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Fundamental step in digital image processing</a:t>
            </a:r>
          </a:p>
        </p:txBody>
      </p:sp>
      <p:sp>
        <p:nvSpPr>
          <p:cNvPr id="3" name="Rectangle 19"/>
          <p:cNvSpPr>
            <a:spLocks noChangeArrowheads="1"/>
          </p:cNvSpPr>
          <p:nvPr/>
        </p:nvSpPr>
        <p:spPr bwMode="auto">
          <a:xfrm>
            <a:off x="708737" y="4177895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Image Acquisition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708737" y="2910530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Pre-processing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1348817" y="4869185"/>
            <a:ext cx="365760" cy="457200"/>
          </a:xfrm>
          <a:prstGeom prst="up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440607" y="1969610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Segmentation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4911506" y="1969610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Representation and Description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6691092" y="2910530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Recognition and Interpretation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1348817" y="3643885"/>
            <a:ext cx="365760" cy="457200"/>
          </a:xfrm>
          <a:prstGeom prst="up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>
            <a:off x="1165937" y="1923890"/>
            <a:ext cx="731520" cy="731520"/>
          </a:xfrm>
          <a:prstGeom prst="ben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330531" y="2106770"/>
            <a:ext cx="457200" cy="36576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Bent Arrow 11"/>
          <p:cNvSpPr/>
          <p:nvPr/>
        </p:nvSpPr>
        <p:spPr>
          <a:xfrm rot="5400000">
            <a:off x="7148292" y="1923890"/>
            <a:ext cx="731520" cy="731520"/>
          </a:xfrm>
          <a:prstGeom prst="bentArrow">
            <a:avLst>
              <a:gd name="adj1" fmla="val 16564"/>
              <a:gd name="adj2" fmla="val 18251"/>
              <a:gd name="adj3" fmla="val 25000"/>
              <a:gd name="adj4" fmla="val 4375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7331172" y="3643885"/>
            <a:ext cx="365760" cy="457200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708737" y="5381255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Problem Domain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6691092" y="4203490"/>
            <a:ext cx="1645920" cy="6400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prstClr val="white"/>
                </a:solidFill>
              </a:rPr>
              <a:t>Result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6181725" y="6011810"/>
            <a:ext cx="2509837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dk1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IE" dirty="0">
                <a:solidFill>
                  <a:prstClr val="white"/>
                </a:solidFill>
              </a:rPr>
              <a:t>Gonzales &amp; Wood, 2008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0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 Processing </a:t>
            </a:r>
          </a:p>
          <a:p>
            <a:r>
              <a:rPr lang="en-US" dirty="0" err="1" smtClean="0"/>
              <a:t>Analisis</a:t>
            </a:r>
            <a:r>
              <a:rPr lang="en-US" dirty="0" smtClean="0"/>
              <a:t> Citra (</a:t>
            </a:r>
            <a:r>
              <a:rPr lang="en-US" dirty="0" err="1" smtClean="0"/>
              <a:t>mengidentifikasikan</a:t>
            </a:r>
            <a:r>
              <a:rPr lang="en-US" dirty="0" smtClean="0"/>
              <a:t> parameter-parameter yang di </a:t>
            </a:r>
            <a:r>
              <a:rPr lang="en-US" dirty="0" err="1" smtClean="0"/>
              <a:t>assosiasikan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fearute</a:t>
            </a:r>
            <a:r>
              <a:rPr lang="en-US" dirty="0" smtClean="0"/>
              <a:t> image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diinterpretasikan</a:t>
            </a:r>
            <a:r>
              <a:rPr lang="en-US" dirty="0" smtClean="0"/>
              <a:t> image </a:t>
            </a:r>
            <a:r>
              <a:rPr lang="en-US" dirty="0" err="1" smtClean="0"/>
              <a:t>berdasarkan</a:t>
            </a:r>
            <a:r>
              <a:rPr lang="en-US" dirty="0" smtClean="0"/>
              <a:t> parameter </a:t>
            </a:r>
            <a:r>
              <a:rPr lang="en-US" dirty="0" err="1" smtClean="0"/>
              <a:t>dari</a:t>
            </a:r>
            <a:r>
              <a:rPr lang="en-US" dirty="0" smtClean="0"/>
              <a:t> feature </a:t>
            </a:r>
            <a:r>
              <a:rPr lang="en-US" dirty="0" err="1" smtClean="0"/>
              <a:t>sebuah</a:t>
            </a:r>
            <a:r>
              <a:rPr lang="en-US" dirty="0" smtClean="0"/>
              <a:t> image.   -</a:t>
            </a:r>
          </a:p>
          <a:p>
            <a:r>
              <a:rPr lang="en-US" dirty="0" err="1" smtClean="0"/>
              <a:t>Analisis</a:t>
            </a:r>
            <a:r>
              <a:rPr lang="en-US" dirty="0" smtClean="0"/>
              <a:t> Citra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- Feature </a:t>
            </a:r>
            <a:r>
              <a:rPr lang="en-US" dirty="0" err="1" smtClean="0"/>
              <a:t>Ekstraksion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- </a:t>
            </a:r>
            <a:r>
              <a:rPr lang="en-US" dirty="0" err="1" smtClean="0"/>
              <a:t>Segmentasi</a:t>
            </a:r>
            <a:r>
              <a:rPr lang="en-US" dirty="0" smtClean="0"/>
              <a:t> Image</a:t>
            </a:r>
          </a:p>
          <a:p>
            <a:r>
              <a:rPr lang="en-US" dirty="0" smtClean="0"/>
              <a:t>  -</a:t>
            </a:r>
            <a:r>
              <a:rPr lang="en-US" dirty="0" err="1" smtClean="0"/>
              <a:t>Klasifikasi</a:t>
            </a:r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92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3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 yang </a:t>
            </a:r>
            <a:r>
              <a:rPr lang="en-US" dirty="0" err="1"/>
              <a:t>ditujukan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objek-objek</a:t>
            </a:r>
            <a:r>
              <a:rPr lang="en-US" dirty="0"/>
              <a:t> yang </a:t>
            </a:r>
            <a:r>
              <a:rPr lang="en-US" dirty="0" err="1"/>
              <a:t>terkandung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kemiripan</a:t>
            </a:r>
            <a:r>
              <a:rPr lang="en-US" dirty="0"/>
              <a:t> </a:t>
            </a:r>
            <a:r>
              <a:rPr lang="en-US" dirty="0" err="1" smtClean="0"/>
              <a:t>atribut</a:t>
            </a:r>
            <a:endParaRPr lang="en-US" dirty="0" smtClean="0"/>
          </a:p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latarbelakangnya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863180"/>
            <a:ext cx="4563534" cy="29948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36205" y="5580531"/>
            <a:ext cx="3285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Pemisahan</a:t>
            </a:r>
            <a:r>
              <a:rPr lang="en-US" sz="14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objek</a:t>
            </a:r>
            <a:r>
              <a:rPr lang="en-US" sz="14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daun</a:t>
            </a:r>
            <a:r>
              <a:rPr lang="en-US" sz="14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terhadap</a:t>
            </a:r>
            <a:r>
              <a:rPr lang="en-US" sz="14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latarbelakang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2857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6244913" cy="43146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56927" y="5029200"/>
            <a:ext cx="556260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b="1" kern="50" dirty="0" err="1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Pemilihan</a:t>
            </a:r>
            <a:r>
              <a:rPr lang="en-US" b="1" kern="50" dirty="0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citra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berdasarkan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warna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</a:pP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yang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intinya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diperoleh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melalui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segmentasi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</a:pP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Bagian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terpilih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ditandai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garis</a:t>
            </a: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terputus-putus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837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381000"/>
            <a:ext cx="8229600" cy="932329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/>
              <a:t>Aplikasi</a:t>
            </a:r>
            <a:r>
              <a:rPr lang="en-US" sz="2800" dirty="0"/>
              <a:t> </a:t>
            </a:r>
            <a:r>
              <a:rPr lang="en-US" sz="2800" dirty="0" err="1"/>
              <a:t>segmentasi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citra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1905000"/>
            <a:ext cx="759687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6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99" y="685800"/>
            <a:ext cx="800100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Teknik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segmentasi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citra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didasarkan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dua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properti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dasar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aras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keabuan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 </a:t>
            </a:r>
            <a:endParaRPr lang="en-US" sz="2400" kern="50" dirty="0" smtClean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kern="50" dirty="0" err="1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ketidaksinambungan</a:t>
            </a:r>
            <a:r>
              <a:rPr lang="en-US" sz="2400" kern="50" dirty="0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 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/>
              <a:t>detektor</a:t>
            </a:r>
            <a:r>
              <a:rPr lang="en-US" sz="2400" dirty="0"/>
              <a:t> </a:t>
            </a:r>
            <a:r>
              <a:rPr lang="en-US" sz="2400" dirty="0" err="1"/>
              <a:t>garis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detektor</a:t>
            </a:r>
            <a:r>
              <a:rPr lang="en-US" sz="2400" dirty="0"/>
              <a:t> </a:t>
            </a:r>
            <a:r>
              <a:rPr lang="en-US" sz="2400" dirty="0" err="1"/>
              <a:t>tepi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citra</a:t>
            </a:r>
            <a:r>
              <a:rPr lang="en-US" sz="2400" dirty="0"/>
              <a:t>.</a:t>
            </a:r>
            <a:endParaRPr lang="en-US" sz="2400" kern="50" dirty="0" smtClean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kern="50" dirty="0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kesamaan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4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antarpiksel</a:t>
            </a:r>
            <a:r>
              <a:rPr lang="en-US" sz="24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  <a:endParaRPr lang="en-US" sz="2400" kern="50" dirty="0" smtClean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peng-ambangan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histogram;</a:t>
            </a: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pertumbuhan</a:t>
            </a:r>
            <a:r>
              <a:rPr lang="en-US" sz="2400" dirty="0"/>
              <a:t> area;</a:t>
            </a: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pemisahan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penggabungan</a:t>
            </a:r>
            <a:r>
              <a:rPr lang="en-US" sz="2400" dirty="0"/>
              <a:t> area; </a:t>
            </a: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pengelompokan</a:t>
            </a:r>
            <a:r>
              <a:rPr lang="en-US" sz="2400" dirty="0"/>
              <a:t> 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pengklasifikasian</a:t>
            </a:r>
            <a:r>
              <a:rPr lang="en-US" sz="2400" dirty="0"/>
              <a:t>;</a:t>
            </a: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graf</a:t>
            </a:r>
            <a:r>
              <a:rPr lang="en-US" sz="2400" dirty="0"/>
              <a:t>;</a:t>
            </a:r>
          </a:p>
          <a:p>
            <a:pPr marL="635000" lvl="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pendekatan</a:t>
            </a:r>
            <a:r>
              <a:rPr lang="en-US" sz="2400" dirty="0"/>
              <a:t> yang </a:t>
            </a:r>
            <a:r>
              <a:rPr lang="en-US" sz="2400" dirty="0" err="1"/>
              <a:t>dipandu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berbasis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.</a:t>
            </a:r>
          </a:p>
          <a:p>
            <a:r>
              <a:rPr lang="en-US" sz="2400" dirty="0"/>
              <a:t>(Acharya </a:t>
            </a:r>
            <a:r>
              <a:rPr lang="en-US" sz="2400" dirty="0" err="1"/>
              <a:t>dan</a:t>
            </a:r>
            <a:r>
              <a:rPr lang="en-US" sz="2400" dirty="0"/>
              <a:t> Ray, 2005)</a:t>
            </a:r>
          </a:p>
        </p:txBody>
      </p:sp>
    </p:spTree>
    <p:extLst>
      <p:ext uri="{BB962C8B-B14F-4D97-AF65-F5344CB8AC3E}">
        <p14:creationId xmlns:p14="http://schemas.microsoft.com/office/powerpoint/2010/main" val="138490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Garis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“</a:t>
            </a:r>
            <a:r>
              <a:rPr lang="en-US" dirty="0" err="1"/>
              <a:t>cadar</a:t>
            </a:r>
            <a:r>
              <a:rPr lang="en-US" dirty="0"/>
              <a:t>” (</a:t>
            </a:r>
            <a:r>
              <a:rPr lang="en-US" i="1" dirty="0"/>
              <a:t>mask</a:t>
            </a:r>
            <a:r>
              <a:rPr lang="en-US" dirty="0" smtClean="0"/>
              <a:t>) (</a:t>
            </a:r>
            <a:r>
              <a:rPr lang="en-US" dirty="0"/>
              <a:t>Gonzalez &amp; Woods, 2002). </a:t>
            </a:r>
            <a:endParaRPr lang="en-US" dirty="0" smtClean="0"/>
          </a:p>
          <a:p>
            <a:r>
              <a:rPr lang="en-US" dirty="0" err="1" smtClean="0"/>
              <a:t>Cadar</a:t>
            </a:r>
            <a:r>
              <a:rPr lang="en-US" dirty="0" smtClean="0"/>
              <a:t> </a:t>
            </a:r>
            <a:r>
              <a:rPr lang="en-US" dirty="0"/>
              <a:t>(a)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horizontal, </a:t>
            </a:r>
            <a:endParaRPr lang="en-US" dirty="0" smtClean="0"/>
          </a:p>
          <a:p>
            <a:r>
              <a:rPr lang="en-US" dirty="0" err="1" smtClean="0"/>
              <a:t>cadar</a:t>
            </a:r>
            <a:r>
              <a:rPr lang="en-US" dirty="0" smtClean="0"/>
              <a:t> </a:t>
            </a:r>
            <a:r>
              <a:rPr lang="en-US" dirty="0"/>
              <a:t>(b)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yang </a:t>
            </a:r>
            <a:r>
              <a:rPr lang="en-US" dirty="0" err="1"/>
              <a:t>berorientasi</a:t>
            </a:r>
            <a:r>
              <a:rPr lang="en-US" dirty="0"/>
              <a:t> 45</a:t>
            </a:r>
            <a:r>
              <a:rPr lang="en-US" baseline="30000" dirty="0"/>
              <a:t>o</a:t>
            </a:r>
            <a:r>
              <a:rPr lang="en-US" dirty="0"/>
              <a:t>, </a:t>
            </a:r>
            <a:r>
              <a:rPr lang="en-US" dirty="0" err="1"/>
              <a:t>cadar</a:t>
            </a:r>
            <a:r>
              <a:rPr lang="en-US" dirty="0"/>
              <a:t> (c)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cadar</a:t>
            </a:r>
            <a:r>
              <a:rPr lang="en-US" dirty="0" smtClean="0"/>
              <a:t> </a:t>
            </a:r>
            <a:r>
              <a:rPr lang="en-US" dirty="0"/>
              <a:t>(d)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yang </a:t>
            </a:r>
            <a:r>
              <a:rPr lang="en-US" dirty="0" err="1"/>
              <a:t>berorientasi</a:t>
            </a:r>
            <a:r>
              <a:rPr lang="en-US" dirty="0"/>
              <a:t> -45</a:t>
            </a:r>
            <a:r>
              <a:rPr lang="en-US" baseline="30000" dirty="0"/>
              <a:t>o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58" y="4495800"/>
            <a:ext cx="7991084" cy="1965325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97742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1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H1 = [-1 -1 -1; 2 2 2; -1 -1 -1];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</a:t>
            </a:r>
            <a:r>
              <a:rPr lang="en-US" dirty="0" err="1"/>
              <a:t>Img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('C:\Image\jaring.png');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G = </a:t>
            </a:r>
            <a:r>
              <a:rPr lang="en-US" dirty="0" err="1"/>
              <a:t>deteksi</a:t>
            </a:r>
            <a:r>
              <a:rPr lang="en-US" dirty="0"/>
              <a:t>(</a:t>
            </a:r>
            <a:r>
              <a:rPr lang="en-US" dirty="0" err="1"/>
              <a:t>Img</a:t>
            </a:r>
            <a:r>
              <a:rPr lang="en-US" dirty="0"/>
              <a:t>, H1); </a:t>
            </a:r>
            <a:r>
              <a:rPr lang="en-US" dirty="0" err="1"/>
              <a:t>imshow</a:t>
            </a:r>
            <a:r>
              <a:rPr lang="en-US" dirty="0"/>
              <a:t>(G,[0 1]) </a:t>
            </a:r>
          </a:p>
        </p:txBody>
      </p:sp>
    </p:spTree>
    <p:extLst>
      <p:ext uri="{BB962C8B-B14F-4D97-AF65-F5344CB8AC3E}">
        <p14:creationId xmlns:p14="http://schemas.microsoft.com/office/powerpoint/2010/main" val="315848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320040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252664"/>
            <a:ext cx="4800600" cy="43526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95492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7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061456"/>
              </p:ext>
            </p:extLst>
          </p:nvPr>
        </p:nvGraphicFramePr>
        <p:xfrm>
          <a:off x="609600" y="0"/>
          <a:ext cx="5898025" cy="1955800"/>
        </p:xfrm>
        <a:graphic>
          <a:graphicData uri="http://schemas.openxmlformats.org/drawingml/2006/table">
            <a:tbl>
              <a:tblPr/>
              <a:tblGrid>
                <a:gridCol w="1037268"/>
                <a:gridCol w="4860757"/>
              </a:tblGrid>
              <a:tr h="1600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70510" algn="l"/>
                          <a:tab pos="4050665" algn="l"/>
                        </a:tabLst>
                      </a:pPr>
                      <a:r>
                        <a:rPr lang="en-US" sz="1600" kern="50" spc="130" dirty="0" err="1">
                          <a:ln w="9525" cap="flat" cmpd="sng" algn="ctr">
                            <a:solidFill>
                              <a:srgbClr val="1F497D"/>
                            </a:solidFill>
                            <a:prstDash val="solid"/>
                            <a:round/>
                          </a:ln>
                          <a:solidFill>
                            <a:srgbClr val="FF0000"/>
                          </a:solidFill>
                          <a:effectLst>
                            <a:outerShdw blurRad="50800" dist="38100" dir="2700000" algn="tl">
                              <a:srgbClr val="000000">
                                <a:alpha val="40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Catatan</a:t>
                      </a:r>
                      <a:endParaRPr lang="en-US" sz="1600" kern="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70510" algn="l"/>
                          <a:tab pos="4050665" algn="l"/>
                        </a:tabLst>
                      </a:pP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Deteksi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garis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juga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dapat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diperoleh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melalui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transformasi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Hough. 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Transformasi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tersebut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dibahas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,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misalnya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, </a:t>
                      </a:r>
                      <a:r>
                        <a:rPr lang="en-US" sz="1600" kern="5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oleh</a:t>
                      </a: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Davies (1990).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270510" algn="l"/>
                          <a:tab pos="4050665" algn="l"/>
                        </a:tabLst>
                      </a:pPr>
                      <a:r>
                        <a:rPr lang="en-US" sz="1600" kern="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948" y="2819400"/>
            <a:ext cx="6072851" cy="3385991"/>
          </a:xfrm>
          <a:prstGeom prst="rect">
            <a:avLst/>
          </a:prstGeom>
        </p:spPr>
      </p:pic>
      <p:pic>
        <p:nvPicPr>
          <p:cNvPr id="15361" name="Picture 36" descr="605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14400"/>
            <a:ext cx="6667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864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33648"/>
            <a:ext cx="5257800" cy="648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6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Deteksi</a:t>
            </a:r>
            <a:r>
              <a:rPr lang="en-US" dirty="0" smtClean="0"/>
              <a:t> </a:t>
            </a:r>
            <a:r>
              <a:rPr lang="en-US" dirty="0" err="1" smtClean="0"/>
              <a:t>Tepi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objek</a:t>
            </a:r>
            <a:endParaRPr lang="en-US" dirty="0"/>
          </a:p>
          <a:p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yang </a:t>
            </a:r>
            <a:r>
              <a:rPr lang="en-US" dirty="0" err="1"/>
              <a:t>drastis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 area</a:t>
            </a:r>
          </a:p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di </a:t>
            </a:r>
            <a:r>
              <a:rPr lang="en-US" dirty="0" err="1"/>
              <a:t>sini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“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terhubung</a:t>
            </a:r>
            <a:r>
              <a:rPr lang="en-US" dirty="0"/>
              <a:t> yang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area” (Gonzalez &amp; Woods, 2002).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39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Definisi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Egde</a:t>
            </a:r>
            <a:endParaRPr lang="en-US" dirty="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616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/>
              <a:t>Edge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i="1" dirty="0" smtClean="0"/>
              <a:t>gray-level</a:t>
            </a:r>
            <a:r>
              <a:rPr lang="en-US" dirty="0" smtClean="0"/>
              <a:t> yang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kata lain </a:t>
            </a:r>
            <a:r>
              <a:rPr lang="en-US" i="1" dirty="0" smtClean="0"/>
              <a:t>edge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tempat-tempat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intensitas</a:t>
            </a:r>
            <a:r>
              <a:rPr lang="en-US" dirty="0" smtClean="0"/>
              <a:t> yang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yang </a:t>
            </a:r>
            <a:r>
              <a:rPr lang="en-US" dirty="0" err="1" smtClean="0"/>
              <a:t>pendek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Proses </a:t>
            </a:r>
            <a:r>
              <a:rPr lang="en-US" dirty="0" err="1" smtClean="0"/>
              <a:t>pencarian</a:t>
            </a:r>
            <a:r>
              <a:rPr lang="en-US" dirty="0" smtClean="0"/>
              <a:t> edge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spatial filter (proses </a:t>
            </a:r>
            <a:r>
              <a:rPr lang="en-US" dirty="0" err="1" smtClean="0"/>
              <a:t>konvolusi</a:t>
            </a:r>
            <a:r>
              <a:rPr lang="en-US" dirty="0" smtClean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3214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644C36F-23B7-435B-A29D-9844DC840E54}" type="slidenum">
              <a:rPr lang="en-US">
                <a:solidFill>
                  <a:srgbClr val="D1EAEE"/>
                </a:solidFill>
              </a:rPr>
              <a:pPr/>
              <a:t>15</a:t>
            </a:fld>
            <a:endParaRPr lang="en-US">
              <a:solidFill>
                <a:srgbClr val="D1EA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Spatial Filter - Review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Menggunakan matrik ketetanggan, pada umumnya berukuran ganjil sehingga elemen yang diproses berada di tengah dan juga matrik mask (berisi nilai tertentu tergantung pada operasi yang dilakukan)</a:t>
            </a:r>
          </a:p>
          <a:p>
            <a:pPr lvl="1" eaLnBrk="1" hangingPunct="1"/>
            <a:endParaRPr lang="en-US" smtClean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4000500" y="4714875"/>
            <a:ext cx="1373188" cy="1230313"/>
            <a:chOff x="7641" y="13324"/>
            <a:chExt cx="864" cy="864"/>
          </a:xfrm>
        </p:grpSpPr>
        <p:sp>
          <p:nvSpPr>
            <p:cNvPr id="14344" name="Text Box 5"/>
            <p:cNvSpPr txBox="1">
              <a:spLocks noChangeArrowheads="1"/>
            </p:cNvSpPr>
            <p:nvPr/>
          </p:nvSpPr>
          <p:spPr bwMode="auto">
            <a:xfrm>
              <a:off x="7641" y="13324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345" name="Text Box 6"/>
            <p:cNvSpPr txBox="1">
              <a:spLocks noChangeArrowheads="1"/>
            </p:cNvSpPr>
            <p:nvPr/>
          </p:nvSpPr>
          <p:spPr bwMode="auto">
            <a:xfrm>
              <a:off x="7929" y="13324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4346" name="Text Box 7"/>
            <p:cNvSpPr txBox="1">
              <a:spLocks noChangeArrowheads="1"/>
            </p:cNvSpPr>
            <p:nvPr/>
          </p:nvSpPr>
          <p:spPr bwMode="auto">
            <a:xfrm>
              <a:off x="8217" y="13324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4347" name="Text Box 8"/>
            <p:cNvSpPr txBox="1">
              <a:spLocks noChangeArrowheads="1"/>
            </p:cNvSpPr>
            <p:nvPr/>
          </p:nvSpPr>
          <p:spPr bwMode="auto">
            <a:xfrm>
              <a:off x="7641" y="13612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4348" name="Text Box 9" descr="20%"/>
            <p:cNvSpPr txBox="1">
              <a:spLocks noChangeArrowheads="1"/>
            </p:cNvSpPr>
            <p:nvPr/>
          </p:nvSpPr>
          <p:spPr bwMode="auto">
            <a:xfrm>
              <a:off x="7929" y="13612"/>
              <a:ext cx="288" cy="288"/>
            </a:xfrm>
            <a:prstGeom prst="rect">
              <a:avLst/>
            </a:prstGeom>
            <a:pattFill prst="pct2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T</a:t>
              </a:r>
              <a:endParaRPr lang="en-US" sz="16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349" name="Text Box 10"/>
            <p:cNvSpPr txBox="1">
              <a:spLocks noChangeArrowheads="1"/>
            </p:cNvSpPr>
            <p:nvPr/>
          </p:nvSpPr>
          <p:spPr bwMode="auto">
            <a:xfrm>
              <a:off x="8217" y="13612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4350" name="Text Box 11"/>
            <p:cNvSpPr txBox="1">
              <a:spLocks noChangeArrowheads="1"/>
            </p:cNvSpPr>
            <p:nvPr/>
          </p:nvSpPr>
          <p:spPr bwMode="auto">
            <a:xfrm>
              <a:off x="7641" y="13900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14351" name="Text Box 12"/>
            <p:cNvSpPr txBox="1">
              <a:spLocks noChangeArrowheads="1"/>
            </p:cNvSpPr>
            <p:nvPr/>
          </p:nvSpPr>
          <p:spPr bwMode="auto">
            <a:xfrm>
              <a:off x="7929" y="13900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7</a:t>
              </a:r>
            </a:p>
          </p:txBody>
        </p:sp>
        <p:sp>
          <p:nvSpPr>
            <p:cNvPr id="14352" name="Text Box 13"/>
            <p:cNvSpPr txBox="1">
              <a:spLocks noChangeArrowheads="1"/>
            </p:cNvSpPr>
            <p:nvPr/>
          </p:nvSpPr>
          <p:spPr bwMode="auto">
            <a:xfrm>
              <a:off x="8217" y="13900"/>
              <a:ext cx="288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6F65B59-A4BD-4560-9D08-244710587D81}" type="slidenum">
              <a:rPr lang="en-US">
                <a:solidFill>
                  <a:srgbClr val="D1EAEE"/>
                </a:solidFill>
              </a:rPr>
              <a:pPr/>
              <a:t>16</a:t>
            </a:fld>
            <a:endParaRPr lang="en-US">
              <a:solidFill>
                <a:srgbClr val="D1EA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8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Cara </a:t>
            </a:r>
            <a:r>
              <a:rPr lang="en-US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Spatial Filter [1]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Lakukan penelusuran terhadap semua titik pada citra.</a:t>
            </a:r>
          </a:p>
          <a:p>
            <a:pPr eaLnBrk="1" hangingPunct="1"/>
            <a:r>
              <a:rPr lang="en-US" smtClean="0"/>
              <a:t>Rekam titik yang sedang diperiksa dan juga titik sekitarnya ke dalam matrix </a:t>
            </a:r>
            <a:r>
              <a:rPr lang="en-US" i="1" smtClean="0"/>
              <a:t>neighbor</a:t>
            </a:r>
            <a:r>
              <a:rPr lang="en-US" smtClean="0"/>
              <a:t>.</a:t>
            </a:r>
          </a:p>
          <a:p>
            <a:pPr eaLnBrk="1" hangingPunct="1"/>
            <a:r>
              <a:rPr lang="en-US" smtClean="0"/>
              <a:t>Isi matrix mask dengan angka (angka yang harus dimasukkan ditentukan oleh jenis operasi).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3214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A3496A6-1E24-491F-B91F-8F9902A30CB7}" type="slidenum">
              <a:rPr lang="en-US">
                <a:solidFill>
                  <a:srgbClr val="D1EAEE"/>
                </a:solidFill>
              </a:rPr>
              <a:pPr/>
              <a:t>17</a:t>
            </a:fld>
            <a:endParaRPr lang="en-US">
              <a:solidFill>
                <a:srgbClr val="D1EA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Cara </a:t>
            </a:r>
            <a:r>
              <a:rPr lang="en-US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Spatial Filter [2]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Kalikan matrix neighbor dengan matrix mask secara sekalar (Output[x,y] = Mask[x,y] * Neighbor[x,y]).</a:t>
            </a:r>
          </a:p>
          <a:p>
            <a:pPr eaLnBrk="1" hangingPunct="1"/>
            <a:r>
              <a:rPr lang="en-US" smtClean="0"/>
              <a:t>Jumlahkan seluruh isi sel dari matrix output. Hasil penjumlahan ini adalah titik baru yang akan diletakkan pada koordinat titik yang sedang diproses (dibandingkan dengan treshold).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 3214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694866B-792A-4A3D-9DC6-2D333AC36644}" type="slidenum">
              <a:rPr lang="en-US">
                <a:solidFill>
                  <a:srgbClr val="D1EAEE"/>
                </a:solidFill>
              </a:rPr>
              <a:pPr/>
              <a:t>18</a:t>
            </a:fld>
            <a:endParaRPr lang="en-US">
              <a:solidFill>
                <a:srgbClr val="D1EA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611</TotalTime>
  <Words>507</Words>
  <Application>Microsoft Office PowerPoint</Application>
  <PresentationFormat>On-screen Show (4:3)</PresentationFormat>
  <Paragraphs>84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 Unicode MS</vt:lpstr>
      <vt:lpstr>Arial</vt:lpstr>
      <vt:lpstr>Calibri</vt:lpstr>
      <vt:lpstr>Times New Roman</vt:lpstr>
      <vt:lpstr>Tw Cen MT</vt:lpstr>
      <vt:lpstr>Verdana</vt:lpstr>
      <vt:lpstr>Wingdings</vt:lpstr>
      <vt:lpstr>Thatch</vt:lpstr>
      <vt:lpstr>Segmentasi Image  </vt:lpstr>
      <vt:lpstr>Fundamental step in digital image processing</vt:lpstr>
      <vt:lpstr>Tahapan Pengolahan Image</vt:lpstr>
      <vt:lpstr>PowerPoint Presentation</vt:lpstr>
      <vt:lpstr>Definisi </vt:lpstr>
      <vt:lpstr>PowerPoint Presentation</vt:lpstr>
      <vt:lpstr> Aplikasi segmentasi pada citra</vt:lpstr>
      <vt:lpstr>PowerPoint Presentation</vt:lpstr>
      <vt:lpstr>Deteksi Garis</vt:lpstr>
      <vt:lpstr>PowerPoint Presentation</vt:lpstr>
      <vt:lpstr>Contoh gambar :</vt:lpstr>
      <vt:lpstr>PowerPoint Presentation</vt:lpstr>
      <vt:lpstr>PowerPoint Presentation</vt:lpstr>
      <vt:lpstr>Deteksi Tepi</vt:lpstr>
      <vt:lpstr>Definisi Egde</vt:lpstr>
      <vt:lpstr>Spatial Filter - Review</vt:lpstr>
      <vt:lpstr>Cara Kerja Spatial Filter [1]</vt:lpstr>
      <vt:lpstr>Cara Kerja Spatial Filter [2]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Restoration and Reconstruction</dc:title>
  <dc:creator>vha</dc:creator>
  <cp:lastModifiedBy>gue</cp:lastModifiedBy>
  <cp:revision>43</cp:revision>
  <dcterms:created xsi:type="dcterms:W3CDTF">2006-08-16T00:00:00Z</dcterms:created>
  <dcterms:modified xsi:type="dcterms:W3CDTF">2017-04-16T22:11:43Z</dcterms:modified>
</cp:coreProperties>
</file>