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9205" autoAdjust="0"/>
    <p:restoredTop sz="94660"/>
  </p:normalViewPr>
  <p:slideViewPr>
    <p:cSldViewPr>
      <p:cViewPr varScale="1">
        <p:scale>
          <a:sx n="59" d="100"/>
          <a:sy n="59" d="100"/>
        </p:scale>
        <p:origin x="1469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DE29CD0-79E2-4512-BD4B-8CA2FD876DC6}" type="datetimeFigureOut">
              <a:rPr lang="en-US" smtClean="0"/>
              <a:pPr/>
              <a:t>5/16/2022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216EF0A-1DE4-4505-B69C-AEE1EDB3303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Tul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76200"/>
            <a:ext cx="62948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PEMODELAN TRANSPORTASI</a:t>
            </a:r>
            <a:endParaRPr lang="en-US" sz="4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4107" y="924580"/>
            <a:ext cx="1847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800" b="1" dirty="0" smtClean="0"/>
          </a:p>
          <a:p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52800" y="381000"/>
            <a:ext cx="22557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/>
              <a:t>Model ?</a:t>
            </a:r>
            <a:endParaRPr lang="en-US" sz="4000" b="1" dirty="0"/>
          </a:p>
        </p:txBody>
      </p:sp>
      <p:sp>
        <p:nvSpPr>
          <p:cNvPr id="5" name="Rectangle 4"/>
          <p:cNvSpPr/>
          <p:nvPr/>
        </p:nvSpPr>
        <p:spPr>
          <a:xfrm>
            <a:off x="533400" y="1828800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-</a:t>
            </a:r>
            <a:r>
              <a:rPr lang="en-US" sz="3600" dirty="0" err="1" smtClean="0"/>
              <a:t>Sesuatu</a:t>
            </a:r>
            <a:r>
              <a:rPr lang="en-US" sz="3600" dirty="0" smtClean="0"/>
              <a:t> yang </a:t>
            </a:r>
            <a:r>
              <a:rPr lang="en-US" sz="3600" dirty="0" err="1" smtClean="0"/>
              <a:t>dapat</a:t>
            </a:r>
            <a:r>
              <a:rPr lang="en-US" sz="3600" dirty="0" smtClean="0"/>
              <a:t> 	</a:t>
            </a:r>
            <a:r>
              <a:rPr lang="en-US" sz="3600" dirty="0" err="1" smtClean="0"/>
              <a:t>menggambarkan</a:t>
            </a:r>
            <a:r>
              <a:rPr lang="en-US" sz="3600" dirty="0" smtClean="0"/>
              <a:t> </a:t>
            </a:r>
            <a:r>
              <a:rPr lang="en-US" sz="3600" dirty="0" err="1" smtClean="0"/>
              <a:t>keadaan</a:t>
            </a:r>
            <a:r>
              <a:rPr lang="en-US" sz="3600" dirty="0" smtClean="0"/>
              <a:t> yang </a:t>
            </a:r>
            <a:r>
              <a:rPr lang="en-US" sz="3600" dirty="0" err="1" smtClean="0"/>
              <a:t>ada</a:t>
            </a:r>
            <a:endParaRPr lang="en-US" sz="3600" dirty="0"/>
          </a:p>
        </p:txBody>
      </p:sp>
      <p:sp>
        <p:nvSpPr>
          <p:cNvPr id="6" name="Rectangle 5"/>
          <p:cNvSpPr/>
          <p:nvPr/>
        </p:nvSpPr>
        <p:spPr>
          <a:xfrm>
            <a:off x="914400" y="3429000"/>
            <a:ext cx="7696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3600" dirty="0" smtClean="0"/>
              <a:t>-</a:t>
            </a:r>
            <a:r>
              <a:rPr lang="en-US" sz="3600" dirty="0" err="1" smtClean="0"/>
              <a:t>Suatu</a:t>
            </a:r>
            <a:r>
              <a:rPr lang="en-US" sz="3600" dirty="0" smtClean="0"/>
              <a:t> </a:t>
            </a:r>
            <a:r>
              <a:rPr lang="en-US" sz="3600" dirty="0" err="1" smtClean="0"/>
              <a:t>alat</a:t>
            </a:r>
            <a:r>
              <a:rPr lang="en-US" sz="3600" dirty="0" smtClean="0"/>
              <a:t> bantu </a:t>
            </a:r>
            <a:r>
              <a:rPr lang="en-US" sz="3600" dirty="0" err="1" smtClean="0"/>
              <a:t>atau</a:t>
            </a:r>
            <a:r>
              <a:rPr lang="en-US" sz="3600" dirty="0" smtClean="0"/>
              <a:t> media yang </a:t>
            </a:r>
            <a:r>
              <a:rPr lang="en-US" sz="3600" dirty="0" err="1" smtClean="0"/>
              <a:t>dapat</a:t>
            </a:r>
            <a:r>
              <a:rPr lang="en-US" sz="3600" dirty="0" smtClean="0"/>
              <a:t> </a:t>
            </a:r>
            <a:r>
              <a:rPr lang="en-US" sz="3600" dirty="0" err="1" smtClean="0"/>
              <a:t>digunakan</a:t>
            </a:r>
            <a:r>
              <a:rPr lang="en-US" sz="3600" dirty="0" smtClean="0"/>
              <a:t> </a:t>
            </a:r>
            <a:r>
              <a:rPr lang="en-US" sz="3600" dirty="0" err="1" smtClean="0"/>
              <a:t>untuk</a:t>
            </a:r>
            <a:r>
              <a:rPr lang="en-US" sz="3600" dirty="0" smtClean="0"/>
              <a:t> </a:t>
            </a:r>
            <a:r>
              <a:rPr lang="en-US" sz="3600" dirty="0" err="1" smtClean="0"/>
              <a:t>mencerminkan</a:t>
            </a:r>
            <a:r>
              <a:rPr lang="en-US" sz="3600" dirty="0" smtClean="0"/>
              <a:t> </a:t>
            </a:r>
            <a:r>
              <a:rPr lang="en-US" sz="3600" dirty="0" err="1" smtClean="0"/>
              <a:t>atau</a:t>
            </a:r>
            <a:r>
              <a:rPr lang="en-US" sz="3600" dirty="0" smtClean="0"/>
              <a:t> </a:t>
            </a:r>
            <a:r>
              <a:rPr lang="en-US" sz="3600" dirty="0" err="1" smtClean="0"/>
              <a:t>menyederhanakan</a:t>
            </a:r>
            <a:r>
              <a:rPr lang="en-US" sz="3600" dirty="0" smtClean="0"/>
              <a:t> </a:t>
            </a:r>
            <a:r>
              <a:rPr lang="en-US" sz="3600" dirty="0" err="1" smtClean="0"/>
              <a:t>suatu</a:t>
            </a:r>
            <a:r>
              <a:rPr lang="en-US" sz="3600" dirty="0" smtClean="0"/>
              <a:t> </a:t>
            </a:r>
            <a:r>
              <a:rPr lang="en-US" sz="3600" dirty="0" err="1" smtClean="0"/>
              <a:t>realita</a:t>
            </a:r>
            <a:r>
              <a:rPr lang="en-US" sz="3600" dirty="0" smtClean="0"/>
              <a:t> </a:t>
            </a:r>
            <a:r>
              <a:rPr lang="en-US" sz="3600" dirty="0" err="1" smtClean="0"/>
              <a:t>secara</a:t>
            </a:r>
            <a:r>
              <a:rPr lang="en-US" sz="3600" dirty="0" smtClean="0"/>
              <a:t> </a:t>
            </a:r>
            <a:r>
              <a:rPr lang="en-US" sz="3600" dirty="0" err="1" smtClean="0"/>
              <a:t>terukur</a:t>
            </a:r>
            <a:r>
              <a:rPr lang="en-US" sz="3600" dirty="0" smtClean="0"/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84648"/>
          </a:xfrm>
        </p:spPr>
        <p:txBody>
          <a:bodyPr>
            <a:normAutofit fontScale="92500" lnSpcReduction="10000"/>
          </a:bodyPr>
          <a:lstStyle/>
          <a:p>
            <a:pPr lvl="1">
              <a:buFontTx/>
              <a:buNone/>
            </a:pPr>
            <a:r>
              <a:rPr lang="en-US" sz="3200" b="1" dirty="0" err="1" smtClean="0"/>
              <a:t>Jenis</a:t>
            </a:r>
            <a:r>
              <a:rPr lang="en-US" sz="3200" b="1" dirty="0" smtClean="0"/>
              <a:t> Model</a:t>
            </a:r>
          </a:p>
          <a:p>
            <a:pPr lvl="1">
              <a:buFontTx/>
              <a:buNone/>
            </a:pPr>
            <a:endParaRPr lang="en-US" sz="3200" b="1" dirty="0" smtClean="0"/>
          </a:p>
          <a:p>
            <a:pPr lvl="1">
              <a:buFontTx/>
              <a:buNone/>
            </a:pPr>
            <a:r>
              <a:rPr lang="en-US" sz="3200" dirty="0" smtClean="0"/>
              <a:t>–</a:t>
            </a:r>
            <a:r>
              <a:rPr lang="en-US" sz="3200" dirty="0" err="1" smtClean="0"/>
              <a:t>fisik</a:t>
            </a:r>
            <a:endParaRPr lang="en-US" sz="3200" dirty="0" smtClean="0"/>
          </a:p>
          <a:p>
            <a:pPr lvl="1">
              <a:buFontTx/>
              <a:buNone/>
            </a:pPr>
            <a:r>
              <a:rPr lang="en-US" sz="3200" dirty="0" smtClean="0"/>
              <a:t>–</a:t>
            </a:r>
            <a:r>
              <a:rPr lang="en-US" sz="3200" dirty="0" err="1" smtClean="0"/>
              <a:t>matematis</a:t>
            </a:r>
            <a:endParaRPr lang="en-US" sz="3200" dirty="0" smtClean="0"/>
          </a:p>
          <a:p>
            <a:pPr lvl="1">
              <a:buFontTx/>
              <a:buNone/>
            </a:pPr>
            <a:endParaRPr lang="en-US" sz="3200" dirty="0" smtClean="0"/>
          </a:p>
          <a:p>
            <a:pPr lvl="1">
              <a:buFontTx/>
              <a:buNone/>
            </a:pPr>
            <a:r>
              <a:rPr lang="en-US" sz="3200" b="1" dirty="0" err="1" smtClean="0"/>
              <a:t>Contoh</a:t>
            </a:r>
            <a:r>
              <a:rPr lang="en-US" sz="3200" b="1" dirty="0" smtClean="0"/>
              <a:t> Model</a:t>
            </a:r>
          </a:p>
          <a:p>
            <a:pPr lvl="1">
              <a:buFontTx/>
              <a:buNone/>
            </a:pPr>
            <a:endParaRPr lang="en-US" sz="3200" b="1" dirty="0" smtClean="0"/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Model </a:t>
            </a:r>
            <a:r>
              <a:rPr lang="en-US" sz="3200" dirty="0" err="1" smtClean="0"/>
              <a:t>peta</a:t>
            </a:r>
            <a:endParaRPr lang="en-US" sz="3200" dirty="0" smtClean="0"/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Model </a:t>
            </a:r>
            <a:r>
              <a:rPr lang="en-US" sz="3200" dirty="0" err="1" smtClean="0"/>
              <a:t>jaringan</a:t>
            </a:r>
            <a:endParaRPr lang="en-US" sz="3200" dirty="0" smtClean="0"/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Model </a:t>
            </a:r>
            <a:r>
              <a:rPr lang="en-US" sz="3200" dirty="0" err="1" smtClean="0"/>
              <a:t>statistik</a:t>
            </a:r>
            <a:endParaRPr lang="en-US" sz="3200" dirty="0" smtClean="0"/>
          </a:p>
          <a:p>
            <a:pPr>
              <a:buFont typeface="Wingdings" pitchFamily="2" charset="2"/>
              <a:buChar char="v"/>
            </a:pPr>
            <a:r>
              <a:rPr lang="en-US" sz="3200" dirty="0" smtClean="0"/>
              <a:t>Model </a:t>
            </a:r>
            <a:r>
              <a:rPr lang="en-US" sz="3200" dirty="0" err="1" smtClean="0"/>
              <a:t>matematik</a:t>
            </a:r>
            <a:endParaRPr lang="en-US" sz="3200" dirty="0" smtClean="0"/>
          </a:p>
          <a:p>
            <a:pPr lvl="1">
              <a:buFontTx/>
              <a:buNone/>
            </a:pPr>
            <a:endParaRPr lang="en-US" sz="32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3600" b="1" dirty="0" smtClean="0"/>
          </a:p>
          <a:p>
            <a:pPr algn="ctr">
              <a:buNone/>
            </a:pPr>
            <a:r>
              <a:rPr lang="en-US" sz="3600" b="1" dirty="0" smtClean="0"/>
              <a:t>HOW ?</a:t>
            </a:r>
          </a:p>
          <a:p>
            <a:pPr algn="ctr">
              <a:buNone/>
            </a:pPr>
            <a:endParaRPr lang="en-US" b="1" dirty="0" smtClean="0"/>
          </a:p>
          <a:p>
            <a:pPr algn="ctr">
              <a:buNone/>
            </a:pPr>
            <a:r>
              <a:rPr lang="en-US" dirty="0" smtClean="0"/>
              <a:t>SURVEI</a:t>
            </a:r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 SURVEI PRIMER &gt;&gt;&gt;&gt; LAPANGAN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-	SURVEI SEKUNDER &gt;&gt;&gt;&gt;DARI INSTANSI PEMERINTAH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0322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MANFAAT MODEL</a:t>
            </a:r>
          </a:p>
          <a:p>
            <a:pPr algn="ctr">
              <a:buNone/>
            </a:pPr>
            <a:endParaRPr lang="en-US" b="1" dirty="0" smtClean="0"/>
          </a:p>
          <a:p>
            <a:r>
              <a:rPr lang="en-US" dirty="0" err="1" smtClean="0"/>
              <a:t>Meramalkan</a:t>
            </a:r>
            <a:r>
              <a:rPr lang="en-US" dirty="0" smtClean="0"/>
              <a:t> </a:t>
            </a:r>
            <a:r>
              <a:rPr lang="en-US" dirty="0" err="1" smtClean="0"/>
              <a:t>kejadian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arus</a:t>
            </a:r>
            <a:r>
              <a:rPr lang="en-US" dirty="0" smtClean="0"/>
              <a:t> </a:t>
            </a:r>
            <a:r>
              <a:rPr lang="en-US" dirty="0" err="1" smtClean="0"/>
              <a:t>lalu</a:t>
            </a:r>
            <a:r>
              <a:rPr lang="en-US" dirty="0" smtClean="0"/>
              <a:t> </a:t>
            </a:r>
            <a:r>
              <a:rPr lang="en-US" dirty="0" err="1" smtClean="0"/>
              <a:t>lintas</a:t>
            </a:r>
            <a:r>
              <a:rPr lang="en-US" dirty="0" smtClean="0"/>
              <a:t> </a:t>
            </a:r>
            <a:r>
              <a:rPr lang="en-US" dirty="0" err="1" smtClean="0"/>
              <a:t>apabila</a:t>
            </a:r>
            <a:r>
              <a:rPr lang="en-US" dirty="0" smtClean="0"/>
              <a:t> </a:t>
            </a:r>
            <a:r>
              <a:rPr lang="en-US" dirty="0" err="1" smtClean="0"/>
              <a:t>kota</a:t>
            </a:r>
            <a:r>
              <a:rPr lang="en-US" dirty="0" smtClean="0"/>
              <a:t> </a:t>
            </a:r>
            <a:r>
              <a:rPr lang="en-US" dirty="0" err="1" smtClean="0"/>
              <a:t>berkembang</a:t>
            </a:r>
            <a:r>
              <a:rPr lang="en-US" dirty="0" smtClean="0"/>
              <a:t> </a:t>
            </a:r>
            <a:r>
              <a:rPr lang="en-US" dirty="0" err="1" smtClean="0"/>
              <a:t>terus</a:t>
            </a:r>
            <a:r>
              <a:rPr lang="en-US" dirty="0" smtClean="0"/>
              <a:t> </a:t>
            </a:r>
            <a:r>
              <a:rPr lang="en-US" dirty="0" err="1" smtClean="0"/>
              <a:t>tanpa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( do nothing ).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Kebijakan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guna</a:t>
            </a:r>
            <a:r>
              <a:rPr lang="en-US" dirty="0" smtClean="0"/>
              <a:t> </a:t>
            </a:r>
            <a:r>
              <a:rPr lang="en-US" dirty="0" err="1" smtClean="0"/>
              <a:t>lahan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transportasi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sistem</a:t>
            </a:r>
            <a:r>
              <a:rPr lang="en-US" dirty="0" smtClean="0"/>
              <a:t> </a:t>
            </a:r>
            <a:r>
              <a:rPr lang="en-US" dirty="0" err="1" smtClean="0"/>
              <a:t>jaringan</a:t>
            </a:r>
            <a:r>
              <a:rPr lang="en-US" dirty="0" smtClean="0"/>
              <a:t> ( do something ).</a:t>
            </a:r>
          </a:p>
          <a:p>
            <a:pPr algn="ctr"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565648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Model </a:t>
            </a:r>
            <a:r>
              <a:rPr lang="en-US" b="1" dirty="0" err="1" smtClean="0"/>
              <a:t>empat</a:t>
            </a:r>
            <a:r>
              <a:rPr lang="en-US" b="1" dirty="0" smtClean="0"/>
              <a:t> </a:t>
            </a:r>
            <a:r>
              <a:rPr lang="en-US" b="1" dirty="0" err="1" smtClean="0"/>
              <a:t>langkah</a:t>
            </a:r>
            <a:r>
              <a:rPr lang="en-US" b="1" dirty="0" smtClean="0"/>
              <a:t>(</a:t>
            </a:r>
            <a:r>
              <a:rPr lang="en-US" b="1" i="1" dirty="0" smtClean="0"/>
              <a:t>four step model</a:t>
            </a:r>
            <a:r>
              <a:rPr lang="en-US" b="1" dirty="0" smtClean="0"/>
              <a:t>)</a:t>
            </a:r>
          </a:p>
          <a:p>
            <a:pPr>
              <a:buNone/>
            </a:pPr>
            <a:endParaRPr lang="en-US" b="1" dirty="0" smtClean="0"/>
          </a:p>
          <a:p>
            <a:pPr>
              <a:lnSpc>
                <a:spcPct val="90000"/>
              </a:lnSpc>
            </a:pPr>
            <a:r>
              <a:rPr lang="en-US" sz="3600" dirty="0" err="1" smtClean="0"/>
              <a:t>Bangkitan</a:t>
            </a:r>
            <a:r>
              <a:rPr lang="en-US" sz="3600" dirty="0" smtClean="0"/>
              <a:t> </a:t>
            </a:r>
            <a:r>
              <a:rPr lang="en-US" sz="3600" dirty="0" err="1" smtClean="0"/>
              <a:t>perjalanan</a:t>
            </a:r>
            <a:r>
              <a:rPr lang="en-US" sz="3600" i="1" dirty="0" smtClean="0"/>
              <a:t>(trip generation model)</a:t>
            </a:r>
            <a:endParaRPr lang="en-US" sz="3600" dirty="0" smtClean="0"/>
          </a:p>
          <a:p>
            <a:pPr>
              <a:lnSpc>
                <a:spcPct val="90000"/>
              </a:lnSpc>
            </a:pPr>
            <a:r>
              <a:rPr lang="en-US" sz="3600" dirty="0" err="1" smtClean="0"/>
              <a:t>Distribusi</a:t>
            </a:r>
            <a:r>
              <a:rPr lang="en-US" sz="3600" dirty="0" smtClean="0"/>
              <a:t> </a:t>
            </a:r>
            <a:r>
              <a:rPr lang="en-US" sz="3600" dirty="0" err="1" smtClean="0"/>
              <a:t>perjalanan</a:t>
            </a:r>
            <a:r>
              <a:rPr lang="en-US" sz="3600" i="1" dirty="0" smtClean="0"/>
              <a:t>(trip distribution model)</a:t>
            </a:r>
            <a:endParaRPr lang="en-US" sz="3600" dirty="0" smtClean="0"/>
          </a:p>
          <a:p>
            <a:pPr>
              <a:lnSpc>
                <a:spcPct val="90000"/>
              </a:lnSpc>
            </a:pPr>
            <a:r>
              <a:rPr lang="en-US" sz="3600" dirty="0" err="1" smtClean="0"/>
              <a:t>Pemilihan</a:t>
            </a:r>
            <a:r>
              <a:rPr lang="en-US" sz="3600" dirty="0" smtClean="0"/>
              <a:t> </a:t>
            </a:r>
            <a:r>
              <a:rPr lang="en-US" sz="3600" dirty="0" err="1" smtClean="0"/>
              <a:t>jenis</a:t>
            </a:r>
            <a:r>
              <a:rPr lang="en-US" sz="3600" dirty="0" smtClean="0"/>
              <a:t> </a:t>
            </a:r>
            <a:r>
              <a:rPr lang="en-US" sz="3600" dirty="0" err="1" smtClean="0"/>
              <a:t>kendaraan</a:t>
            </a:r>
            <a:r>
              <a:rPr lang="en-US" sz="3600" dirty="0" smtClean="0"/>
              <a:t>(</a:t>
            </a:r>
            <a:r>
              <a:rPr lang="en-US" sz="3600" i="1" dirty="0" err="1" smtClean="0"/>
              <a:t>moda</a:t>
            </a:r>
            <a:r>
              <a:rPr lang="en-US" sz="3600" i="1" dirty="0" smtClean="0"/>
              <a:t> split</a:t>
            </a:r>
            <a:r>
              <a:rPr lang="en-US" sz="3600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sz="3600" dirty="0" err="1" smtClean="0"/>
              <a:t>Pemilihan</a:t>
            </a:r>
            <a:r>
              <a:rPr lang="en-US" sz="3600" dirty="0" smtClean="0"/>
              <a:t> </a:t>
            </a:r>
            <a:r>
              <a:rPr lang="en-US" sz="3600" dirty="0" err="1" smtClean="0"/>
              <a:t>rute</a:t>
            </a:r>
            <a:r>
              <a:rPr lang="en-US" sz="3600" dirty="0" smtClean="0"/>
              <a:t> </a:t>
            </a:r>
            <a:r>
              <a:rPr lang="en-US" sz="3600" dirty="0" err="1" smtClean="0"/>
              <a:t>perjalanan</a:t>
            </a:r>
            <a:r>
              <a:rPr lang="en-US" sz="3600" i="1" dirty="0" smtClean="0"/>
              <a:t>(traffic assignment)</a:t>
            </a:r>
            <a:endParaRPr lang="en-US" sz="3600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413248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3600" b="1" dirty="0" err="1">
                <a:effectLst/>
              </a:rPr>
              <a:t>BangkitanPerjalanan</a:t>
            </a:r>
            <a:endParaRPr lang="en-US" sz="3600" b="1" dirty="0"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en-US" sz="3600" b="1" dirty="0">
                <a:effectLst/>
              </a:rPr>
              <a:t>(Trip Generation)</a:t>
            </a:r>
          </a:p>
          <a:p>
            <a:pPr>
              <a:buFont typeface="Wingdings" pitchFamily="2" charset="2"/>
              <a:buNone/>
            </a:pPr>
            <a:endParaRPr lang="en-US" sz="3600" dirty="0">
              <a:effectLst/>
            </a:endParaRPr>
          </a:p>
          <a:p>
            <a:r>
              <a:rPr lang="en-US" sz="3600" dirty="0" err="1">
                <a:effectLst/>
              </a:rPr>
              <a:t>Pembangkit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perjalanan</a:t>
            </a:r>
            <a:r>
              <a:rPr lang="en-US" sz="3600" dirty="0">
                <a:effectLst/>
              </a:rPr>
              <a:t>: </a:t>
            </a:r>
            <a:r>
              <a:rPr lang="en-US" sz="3600" dirty="0" err="1" smtClean="0">
                <a:effectLst/>
              </a:rPr>
              <a:t>rumah</a:t>
            </a:r>
            <a:endParaRPr lang="en-US" sz="3600" dirty="0" smtClean="0">
              <a:effectLst/>
            </a:endParaRPr>
          </a:p>
          <a:p>
            <a:pPr>
              <a:buNone/>
            </a:pPr>
            <a:endParaRPr lang="en-US" sz="3600" dirty="0">
              <a:effectLst/>
            </a:endParaRPr>
          </a:p>
          <a:p>
            <a:r>
              <a:rPr lang="en-US" sz="3600" dirty="0" err="1">
                <a:effectLst/>
              </a:rPr>
              <a:t>Untuk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mengetahui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bangkitan</a:t>
            </a:r>
            <a:r>
              <a:rPr lang="en-US" sz="3600" dirty="0">
                <a:effectLst/>
              </a:rPr>
              <a:t>: </a:t>
            </a:r>
            <a:r>
              <a:rPr lang="en-US" sz="3600" dirty="0" err="1" smtClean="0">
                <a:effectLst/>
              </a:rPr>
              <a:t>wawancara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 smtClean="0">
                <a:effectLst/>
              </a:rPr>
              <a:t>darirumah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 smtClean="0">
                <a:effectLst/>
              </a:rPr>
              <a:t>ke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 smtClean="0">
                <a:effectLst/>
              </a:rPr>
              <a:t>rumah</a:t>
            </a:r>
            <a:endParaRPr lang="en-US" sz="3600" dirty="0" smtClean="0">
              <a:effectLst/>
            </a:endParaRPr>
          </a:p>
          <a:p>
            <a:pPr>
              <a:buNone/>
            </a:pPr>
            <a:endParaRPr lang="en-US" sz="3600" dirty="0">
              <a:effectLst/>
            </a:endParaRPr>
          </a:p>
          <a:p>
            <a:r>
              <a:rPr lang="en-US" sz="3600" dirty="0" err="1" smtClean="0"/>
              <a:t>S</a:t>
            </a:r>
            <a:r>
              <a:rPr lang="en-US" sz="3600" dirty="0" err="1" smtClean="0">
                <a:effectLst/>
              </a:rPr>
              <a:t>urvai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>
                <a:effectLst/>
              </a:rPr>
              <a:t>asal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tujuan</a:t>
            </a:r>
            <a:endParaRPr lang="en-US" sz="36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794248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endParaRPr lang="en-US" sz="800" dirty="0">
              <a:effectLst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800" b="1" dirty="0">
                <a:effectLst/>
              </a:rPr>
              <a:t>Trip Distribution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2800" dirty="0" err="1">
                <a:effectLst/>
              </a:rPr>
              <a:t>Daya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tarik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zona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asal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jumlahpenduduk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jumlah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pekerja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kepemilikan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 smtClean="0">
                <a:effectLst/>
              </a:rPr>
              <a:t>mobil</a:t>
            </a:r>
            <a:r>
              <a:rPr lang="en-US" sz="2800" dirty="0" smtClean="0">
                <a:effectLst/>
              </a:rPr>
              <a:t>/motor</a:t>
            </a:r>
          </a:p>
          <a:p>
            <a:pPr>
              <a:lnSpc>
                <a:spcPct val="80000"/>
              </a:lnSpc>
              <a:buNone/>
            </a:pPr>
            <a:endParaRPr lang="en-US" sz="2800" dirty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2800" dirty="0" err="1">
                <a:effectLst/>
              </a:rPr>
              <a:t>Daya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tarik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zona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tujuan</a:t>
            </a:r>
            <a:r>
              <a:rPr lang="en-US" sz="2800" dirty="0">
                <a:effectLst/>
              </a:rPr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 </a:t>
            </a:r>
            <a:r>
              <a:rPr lang="en-US" sz="2800" dirty="0" err="1">
                <a:effectLst/>
              </a:rPr>
              <a:t>pertokoan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jumlah</a:t>
            </a:r>
            <a:r>
              <a:rPr lang="en-US" sz="2800" dirty="0">
                <a:effectLst/>
              </a:rPr>
              <a:t>/</a:t>
            </a:r>
            <a:r>
              <a:rPr lang="en-US" sz="2800" dirty="0" err="1">
                <a:effectLst/>
              </a:rPr>
              <a:t>luasan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toko</a:t>
            </a:r>
            <a:endParaRPr lang="en-US" sz="28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 </a:t>
            </a:r>
            <a:r>
              <a:rPr lang="en-US" sz="2800" dirty="0" err="1">
                <a:effectLst/>
              </a:rPr>
              <a:t>perkantoran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jumlah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pekerja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jenis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perkantoran</a:t>
            </a:r>
            <a:endParaRPr lang="en-US" sz="28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 </a:t>
            </a:r>
            <a:r>
              <a:rPr lang="en-US" sz="2800" dirty="0" err="1">
                <a:effectLst/>
              </a:rPr>
              <a:t>universitas</a:t>
            </a:r>
            <a:r>
              <a:rPr lang="en-US" sz="2800" dirty="0">
                <a:effectLst/>
              </a:rPr>
              <a:t>/</a:t>
            </a:r>
            <a:r>
              <a:rPr lang="en-US" sz="2800" dirty="0" err="1">
                <a:effectLst/>
              </a:rPr>
              <a:t>sekolah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jumlah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mahasiswa</a:t>
            </a:r>
            <a:r>
              <a:rPr lang="en-US" sz="2800" dirty="0">
                <a:effectLst/>
              </a:rPr>
              <a:t>/</a:t>
            </a:r>
            <a:r>
              <a:rPr lang="en-US" sz="2800" dirty="0" err="1">
                <a:effectLst/>
              </a:rPr>
              <a:t>dosen</a:t>
            </a:r>
            <a:r>
              <a:rPr lang="en-US" sz="2800" dirty="0">
                <a:effectLst/>
              </a:rPr>
              <a:t>/guru/</a:t>
            </a:r>
            <a:r>
              <a:rPr lang="en-US" sz="2800" dirty="0" err="1">
                <a:effectLst/>
              </a:rPr>
              <a:t>karyawan</a:t>
            </a:r>
            <a:endParaRPr lang="en-US" sz="28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 </a:t>
            </a:r>
            <a:r>
              <a:rPr lang="en-US" sz="2800" dirty="0" err="1">
                <a:effectLst/>
              </a:rPr>
              <a:t>gedung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olahraga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daya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tampung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jenis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olahraga</a:t>
            </a:r>
            <a:endParaRPr lang="en-US" sz="28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 </a:t>
            </a:r>
            <a:r>
              <a:rPr lang="en-US" sz="2800" dirty="0" err="1">
                <a:effectLst/>
              </a:rPr>
              <a:t>rumah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sakit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jumlah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tempat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tidur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fasilitas</a:t>
            </a:r>
            <a:endParaRPr lang="en-US" sz="28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 </a:t>
            </a:r>
            <a:r>
              <a:rPr lang="en-US" sz="2800" dirty="0" err="1">
                <a:effectLst/>
              </a:rPr>
              <a:t>restauran</a:t>
            </a:r>
            <a:r>
              <a:rPr lang="en-US" sz="2800" dirty="0">
                <a:effectLst/>
              </a:rPr>
              <a:t>: </a:t>
            </a:r>
            <a:r>
              <a:rPr lang="en-US" sz="2800" dirty="0" err="1">
                <a:effectLst/>
              </a:rPr>
              <a:t>jumlah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tempat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duduk</a:t>
            </a:r>
            <a:r>
              <a:rPr lang="en-US" sz="2800" dirty="0">
                <a:effectLst/>
              </a:rPr>
              <a:t>, </a:t>
            </a:r>
            <a:r>
              <a:rPr lang="en-US" sz="2800" dirty="0" err="1">
                <a:effectLst/>
              </a:rPr>
              <a:t>jenis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masakan</a:t>
            </a:r>
            <a:endParaRPr lang="en-US" sz="28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533400"/>
            <a:ext cx="8183880" cy="4187952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endParaRPr lang="en-US" sz="3600" b="1" dirty="0" smtClean="0"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en-US" sz="3600" b="1" dirty="0" err="1" smtClean="0">
                <a:effectLst/>
              </a:rPr>
              <a:t>Pemilihan</a:t>
            </a:r>
            <a:r>
              <a:rPr lang="en-US" sz="3600" b="1" dirty="0" smtClean="0">
                <a:effectLst/>
              </a:rPr>
              <a:t> </a:t>
            </a:r>
            <a:r>
              <a:rPr lang="en-US" sz="3600" b="1" dirty="0" err="1">
                <a:effectLst/>
              </a:rPr>
              <a:t>Jenis</a:t>
            </a:r>
            <a:r>
              <a:rPr lang="en-US" sz="3600" b="1" dirty="0">
                <a:effectLst/>
              </a:rPr>
              <a:t> </a:t>
            </a:r>
            <a:r>
              <a:rPr lang="en-US" sz="3600" b="1" dirty="0" err="1" smtClean="0">
                <a:effectLst/>
              </a:rPr>
              <a:t>Kendaraan</a:t>
            </a:r>
            <a:endParaRPr lang="en-US" sz="3600" b="1" dirty="0" smtClean="0">
              <a:effectLst/>
            </a:endParaRPr>
          </a:p>
          <a:p>
            <a:pPr algn="ctr">
              <a:buFont typeface="Wingdings" pitchFamily="2" charset="2"/>
              <a:buNone/>
            </a:pPr>
            <a:r>
              <a:rPr lang="en-US" sz="3600" b="1" dirty="0" smtClean="0">
                <a:effectLst/>
              </a:rPr>
              <a:t>(</a:t>
            </a:r>
            <a:r>
              <a:rPr lang="en-US" sz="3600" b="1" dirty="0" err="1">
                <a:effectLst/>
              </a:rPr>
              <a:t>moda</a:t>
            </a:r>
            <a:r>
              <a:rPr lang="en-US" sz="3600" b="1" dirty="0">
                <a:effectLst/>
              </a:rPr>
              <a:t> split)</a:t>
            </a:r>
          </a:p>
          <a:p>
            <a:endParaRPr lang="en-US" sz="3600" dirty="0">
              <a:effectLst/>
            </a:endParaRPr>
          </a:p>
          <a:p>
            <a:r>
              <a:rPr lang="en-US" sz="3600" dirty="0" err="1" smtClean="0">
                <a:effectLst/>
              </a:rPr>
              <a:t>Ketersediaa</a:t>
            </a:r>
            <a:r>
              <a:rPr lang="en-US" sz="3600" dirty="0" err="1" smtClean="0"/>
              <a:t>n</a:t>
            </a:r>
            <a:r>
              <a:rPr lang="en-US" sz="3600" dirty="0" smtClean="0"/>
              <a:t> </a:t>
            </a:r>
            <a:r>
              <a:rPr lang="en-US" sz="3600" dirty="0" err="1" smtClean="0"/>
              <a:t>berbagai</a:t>
            </a:r>
            <a:r>
              <a:rPr lang="en-US" sz="3600" dirty="0" smtClean="0"/>
              <a:t> </a:t>
            </a:r>
            <a:r>
              <a:rPr lang="en-US" sz="3600" dirty="0" err="1" smtClean="0">
                <a:effectLst/>
              </a:rPr>
              <a:t>macam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>
                <a:effectLst/>
              </a:rPr>
              <a:t>kendaraan</a:t>
            </a:r>
            <a:r>
              <a:rPr lang="en-US" sz="3600" dirty="0">
                <a:effectLst/>
              </a:rPr>
              <a:t>(</a:t>
            </a:r>
            <a:r>
              <a:rPr lang="en-US" sz="3600" dirty="0" err="1">
                <a:effectLst/>
              </a:rPr>
              <a:t>moda</a:t>
            </a:r>
            <a:r>
              <a:rPr lang="en-US" sz="3600" dirty="0">
                <a:effectLst/>
              </a:rPr>
              <a:t>) </a:t>
            </a:r>
            <a:r>
              <a:rPr lang="en-US" sz="3600" dirty="0" err="1">
                <a:effectLst/>
              </a:rPr>
              <a:t>menuju</a:t>
            </a:r>
            <a:r>
              <a:rPr lang="en-US" sz="3600" dirty="0">
                <a:effectLst/>
              </a:rPr>
              <a:t> </a:t>
            </a:r>
            <a:r>
              <a:rPr lang="en-US" sz="3600" dirty="0" err="1" smtClean="0">
                <a:effectLst/>
              </a:rPr>
              <a:t>ke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 smtClean="0">
                <a:effectLst/>
              </a:rPr>
              <a:t>tempat</a:t>
            </a:r>
            <a:r>
              <a:rPr lang="en-US" sz="3600" dirty="0" smtClean="0">
                <a:effectLst/>
              </a:rPr>
              <a:t> </a:t>
            </a:r>
            <a:r>
              <a:rPr lang="en-US" sz="3600" dirty="0" err="1" smtClean="0">
                <a:effectLst/>
              </a:rPr>
              <a:t>tujuan</a:t>
            </a:r>
            <a:endParaRPr lang="en-US" dirty="0">
              <a:effectLst/>
            </a:endParaRP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800" b="1" dirty="0" err="1">
                <a:effectLst/>
              </a:rPr>
              <a:t>Dasar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pemilihan</a:t>
            </a:r>
            <a:r>
              <a:rPr lang="en-US" sz="2800" b="1" dirty="0">
                <a:effectLst/>
              </a:rPr>
              <a:t> </a:t>
            </a:r>
            <a:r>
              <a:rPr lang="en-US" sz="2800" b="1" dirty="0" err="1">
                <a:effectLst/>
              </a:rPr>
              <a:t>moda</a:t>
            </a:r>
            <a:endParaRPr lang="en-US" sz="2800" b="1" dirty="0">
              <a:effectLst/>
            </a:endParaRPr>
          </a:p>
          <a:p>
            <a:pPr>
              <a:lnSpc>
                <a:spcPct val="90000"/>
              </a:lnSpc>
            </a:pPr>
            <a:endParaRPr lang="en-US" sz="2800" dirty="0">
              <a:effectLst/>
            </a:endParaRPr>
          </a:p>
          <a:p>
            <a:pPr>
              <a:lnSpc>
                <a:spcPct val="90000"/>
              </a:lnSpc>
            </a:pPr>
            <a:r>
              <a:rPr lang="en-US" sz="2800" dirty="0" err="1" smtClean="0">
                <a:effectLst/>
              </a:rPr>
              <a:t>Perjalanan</a:t>
            </a:r>
            <a:endParaRPr lang="en-US" sz="2800" dirty="0" smtClean="0">
              <a:effectLst/>
            </a:endParaRPr>
          </a:p>
          <a:p>
            <a:pPr>
              <a:lnSpc>
                <a:spcPct val="90000"/>
              </a:lnSpc>
              <a:buNone/>
            </a:pP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</a:t>
            </a:r>
            <a:r>
              <a:rPr lang="en-US" sz="2800" dirty="0" err="1">
                <a:effectLst/>
              </a:rPr>
              <a:t>jalan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raya</a:t>
            </a:r>
            <a:r>
              <a:rPr lang="en-US" sz="2800" dirty="0">
                <a:effectLst/>
              </a:rPr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•</a:t>
            </a:r>
            <a:r>
              <a:rPr lang="en-US" sz="2800" dirty="0" err="1">
                <a:effectLst/>
              </a:rPr>
              <a:t>jarak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relatif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pendek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sampai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menengah</a:t>
            </a: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•</a:t>
            </a:r>
            <a:r>
              <a:rPr lang="en-US" sz="2800" dirty="0" err="1">
                <a:effectLst/>
              </a:rPr>
              <a:t>biaya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relatif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murah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untuk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perjalanan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 smtClean="0">
                <a:effectLst/>
              </a:rPr>
              <a:t>pendek</a:t>
            </a:r>
            <a:endParaRPr lang="en-US" sz="2800" dirty="0" smtClean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</a:t>
            </a:r>
            <a:r>
              <a:rPr lang="en-US" sz="2800" dirty="0" err="1">
                <a:effectLst/>
              </a:rPr>
              <a:t>jalanrel</a:t>
            </a:r>
            <a:r>
              <a:rPr lang="en-US" sz="2800" dirty="0">
                <a:effectLst/>
              </a:rPr>
              <a:t>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•</a:t>
            </a:r>
            <a:r>
              <a:rPr lang="en-US" sz="2800" dirty="0" err="1">
                <a:effectLst/>
              </a:rPr>
              <a:t>perjalanan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jarak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menengah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dan</a:t>
            </a:r>
            <a:r>
              <a:rPr lang="en-US" sz="2800" dirty="0">
                <a:effectLst/>
              </a:rPr>
              <a:t> </a:t>
            </a:r>
            <a:r>
              <a:rPr lang="en-US" sz="2800" dirty="0" err="1" smtClean="0">
                <a:effectLst/>
              </a:rPr>
              <a:t>jauh</a:t>
            </a:r>
            <a:endParaRPr lang="en-US" sz="2800" dirty="0" smtClean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</a:t>
            </a:r>
            <a:r>
              <a:rPr lang="en-US" sz="2800" dirty="0" err="1">
                <a:effectLst/>
              </a:rPr>
              <a:t>kapal</a:t>
            </a:r>
            <a:r>
              <a:rPr lang="en-US" sz="2800" dirty="0">
                <a:effectLst/>
              </a:rPr>
              <a:t>/</a:t>
            </a:r>
            <a:r>
              <a:rPr lang="en-US" sz="2800" dirty="0" err="1">
                <a:effectLst/>
              </a:rPr>
              <a:t>feri</a:t>
            </a:r>
            <a:r>
              <a:rPr lang="en-US" sz="2800" dirty="0" smtClean="0">
                <a:effectLst/>
              </a:rPr>
              <a:t>:</a:t>
            </a: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•</a:t>
            </a:r>
            <a:r>
              <a:rPr lang="en-US" sz="2800" dirty="0" err="1">
                <a:effectLst/>
              </a:rPr>
              <a:t>jarak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menengah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sampai</a:t>
            </a:r>
            <a:r>
              <a:rPr lang="en-US" sz="2800" dirty="0">
                <a:effectLst/>
              </a:rPr>
              <a:t> </a:t>
            </a:r>
            <a:r>
              <a:rPr lang="en-US" sz="2800" dirty="0" err="1" smtClean="0">
                <a:effectLst/>
              </a:rPr>
              <a:t>jauh</a:t>
            </a:r>
            <a:endParaRPr lang="en-US" sz="2800" dirty="0" smtClean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–</a:t>
            </a:r>
            <a:r>
              <a:rPr lang="en-US" sz="2800" dirty="0" err="1">
                <a:effectLst/>
              </a:rPr>
              <a:t>pesawat</a:t>
            </a:r>
            <a:r>
              <a:rPr lang="en-US" sz="2800" dirty="0" smtClean="0">
                <a:effectLst/>
              </a:rPr>
              <a:t>:</a:t>
            </a:r>
            <a:endParaRPr lang="en-US" sz="2800" dirty="0">
              <a:effectLst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effectLst/>
              </a:rPr>
              <a:t>•</a:t>
            </a:r>
            <a:r>
              <a:rPr lang="en-US" sz="2800" dirty="0" err="1">
                <a:effectLst/>
              </a:rPr>
              <a:t>jarak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jauh</a:t>
            </a:r>
            <a:endParaRPr lang="en-US" sz="28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 lnSpcReduction="10000"/>
          </a:bodyPr>
          <a:lstStyle/>
          <a:p>
            <a:r>
              <a:rPr lang="en-US" dirty="0" err="1">
                <a:effectLst/>
              </a:rPr>
              <a:t>Pelaku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perjalanan</a:t>
            </a:r>
            <a:r>
              <a:rPr lang="en-US" dirty="0" smtClean="0">
                <a:effectLst/>
              </a:rPr>
              <a:t>:</a:t>
            </a:r>
          </a:p>
          <a:p>
            <a:pPr>
              <a:buNone/>
            </a:pPr>
            <a:endParaRPr lang="en-US" dirty="0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–income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–car ownership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–social standing</a:t>
            </a: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</a:t>
            </a:r>
            <a:r>
              <a:rPr lang="en-US" dirty="0" err="1">
                <a:effectLst/>
              </a:rPr>
              <a:t>kepadatan</a:t>
            </a:r>
            <a:r>
              <a:rPr lang="en-US" dirty="0">
                <a:effectLst/>
              </a:rPr>
              <a:t>(</a:t>
            </a:r>
            <a:r>
              <a:rPr lang="en-US" dirty="0" err="1">
                <a:effectLst/>
              </a:rPr>
              <a:t>perumahan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arus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lalulintas</a:t>
            </a:r>
            <a:r>
              <a:rPr lang="en-US" dirty="0" smtClean="0">
                <a:effectLst/>
              </a:rPr>
              <a:t>)</a:t>
            </a:r>
          </a:p>
          <a:p>
            <a:pPr>
              <a:buFont typeface="Wingdings" pitchFamily="2" charset="2"/>
              <a:buNone/>
            </a:pPr>
            <a:endParaRPr lang="en-US" dirty="0">
              <a:effectLst/>
            </a:endParaRPr>
          </a:p>
          <a:p>
            <a:r>
              <a:rPr lang="en-US" dirty="0" err="1">
                <a:effectLst/>
              </a:rPr>
              <a:t>Sistem</a:t>
            </a:r>
            <a:r>
              <a:rPr lang="en-US" dirty="0">
                <a:effectLst/>
              </a:rPr>
              <a:t> </a:t>
            </a:r>
            <a:r>
              <a:rPr lang="en-US" dirty="0" err="1" smtClean="0">
                <a:effectLst/>
              </a:rPr>
              <a:t>transportasi</a:t>
            </a:r>
            <a:endParaRPr lang="en-US" dirty="0" smtClean="0">
              <a:effectLst/>
            </a:endParaRPr>
          </a:p>
          <a:p>
            <a:pPr>
              <a:buNone/>
            </a:pPr>
            <a:endParaRPr lang="en-US" dirty="0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</a:t>
            </a:r>
            <a:r>
              <a:rPr lang="en-US" dirty="0" err="1">
                <a:effectLst/>
              </a:rPr>
              <a:t>waktu</a:t>
            </a:r>
            <a:endParaRPr lang="en-US" dirty="0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</a:t>
            </a:r>
            <a:r>
              <a:rPr lang="en-US" dirty="0" err="1">
                <a:effectLst/>
              </a:rPr>
              <a:t>tingkat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pelayanan</a:t>
            </a:r>
            <a:endParaRPr lang="en-US" dirty="0">
              <a:effectLst/>
            </a:endParaRPr>
          </a:p>
          <a:p>
            <a:pPr>
              <a:buFont typeface="Wingdings" pitchFamily="2" charset="2"/>
              <a:buNone/>
            </a:pPr>
            <a:r>
              <a:rPr lang="en-US" dirty="0">
                <a:effectLst/>
              </a:rPr>
              <a:t>–</a:t>
            </a:r>
            <a:r>
              <a:rPr lang="en-US" dirty="0" err="1">
                <a:effectLst/>
              </a:rPr>
              <a:t>biaya</a:t>
            </a:r>
            <a:endParaRPr lang="en-US" dirty="0">
              <a:effectLst/>
            </a:endParaRP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489448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None/>
            </a:pPr>
            <a:r>
              <a:rPr lang="en-US" sz="3600" b="1" dirty="0" err="1">
                <a:effectLst/>
              </a:rPr>
              <a:t>Pemilihan</a:t>
            </a:r>
            <a:r>
              <a:rPr lang="en-US" sz="3600" b="1" dirty="0">
                <a:effectLst/>
              </a:rPr>
              <a:t> </a:t>
            </a:r>
            <a:r>
              <a:rPr lang="en-US" sz="3600" b="1" dirty="0" err="1">
                <a:effectLst/>
              </a:rPr>
              <a:t>rute</a:t>
            </a:r>
            <a:r>
              <a:rPr lang="en-US" sz="3600" b="1" dirty="0">
                <a:effectLst/>
              </a:rPr>
              <a:t> </a:t>
            </a:r>
            <a:r>
              <a:rPr lang="en-US" sz="3600" b="1" dirty="0" err="1">
                <a:effectLst/>
              </a:rPr>
              <a:t>perjalanan</a:t>
            </a:r>
            <a:r>
              <a:rPr lang="en-US" sz="3600" b="1" i="1" dirty="0">
                <a:effectLst/>
              </a:rPr>
              <a:t>(traffic assignment</a:t>
            </a:r>
            <a:r>
              <a:rPr lang="en-US" sz="3600" b="1" i="1" dirty="0" smtClean="0">
                <a:effectLst/>
              </a:rPr>
              <a:t>)</a:t>
            </a:r>
          </a:p>
          <a:p>
            <a:pPr>
              <a:buFont typeface="Wingdings" pitchFamily="2" charset="2"/>
              <a:buNone/>
            </a:pPr>
            <a:endParaRPr lang="en-US" sz="3600" dirty="0">
              <a:effectLst/>
            </a:endParaRPr>
          </a:p>
          <a:p>
            <a:r>
              <a:rPr lang="en-US" sz="3600" dirty="0" err="1">
                <a:effectLst/>
              </a:rPr>
              <a:t>Semua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memilih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rute</a:t>
            </a:r>
            <a:r>
              <a:rPr lang="en-US" sz="3600" dirty="0">
                <a:effectLst/>
              </a:rPr>
              <a:t> yang </a:t>
            </a:r>
            <a:r>
              <a:rPr lang="en-US" sz="3600" dirty="0" err="1">
                <a:effectLst/>
              </a:rPr>
              <a:t>terpendek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dan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tercepat</a:t>
            </a:r>
            <a:r>
              <a:rPr lang="en-US" sz="3600" dirty="0">
                <a:effectLst/>
              </a:rPr>
              <a:t>(all or nothing assignment)</a:t>
            </a:r>
          </a:p>
          <a:p>
            <a:r>
              <a:rPr lang="en-US" sz="3600" dirty="0" err="1">
                <a:effectLst/>
              </a:rPr>
              <a:t>Probabilitas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dari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pelbagai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alternatif</a:t>
            </a:r>
            <a:r>
              <a:rPr lang="en-US" sz="3600" dirty="0">
                <a:effectLst/>
              </a:rPr>
              <a:t>: yang </a:t>
            </a:r>
            <a:r>
              <a:rPr lang="en-US" sz="3600" dirty="0" err="1">
                <a:effectLst/>
              </a:rPr>
              <a:t>terbaik</a:t>
            </a:r>
            <a:r>
              <a:rPr lang="en-US" sz="3600" dirty="0">
                <a:effectLst/>
              </a:rPr>
              <a:t> yang </a:t>
            </a:r>
            <a:r>
              <a:rPr lang="en-US" sz="3600" dirty="0" err="1">
                <a:effectLst/>
              </a:rPr>
              <a:t>terbanyak</a:t>
            </a:r>
            <a:endParaRPr lang="en-US" sz="3600" dirty="0">
              <a:effectLst/>
            </a:endParaRPr>
          </a:p>
          <a:p>
            <a:r>
              <a:rPr lang="en-US" sz="3600" dirty="0" err="1">
                <a:effectLst/>
              </a:rPr>
              <a:t>Berdasarkan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pembatasan</a:t>
            </a:r>
            <a:r>
              <a:rPr lang="en-US" sz="3600" dirty="0">
                <a:effectLst/>
              </a:rPr>
              <a:t> </a:t>
            </a:r>
            <a:r>
              <a:rPr lang="en-US" sz="3600" dirty="0" err="1">
                <a:effectLst/>
              </a:rPr>
              <a:t>kapasitas</a:t>
            </a:r>
            <a:endParaRPr lang="en-US" sz="3600" dirty="0">
              <a:effectLst/>
            </a:endParaRPr>
          </a:p>
          <a:p>
            <a:pPr>
              <a:buFont typeface="Wingdings" pitchFamily="2" charset="2"/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370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/>
              <a:t>METODE ?</a:t>
            </a:r>
          </a:p>
          <a:p>
            <a:pPr>
              <a:buNone/>
            </a:pPr>
            <a:endParaRPr lang="en-US" sz="3200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381000"/>
            <a:ext cx="8229600" cy="5749925"/>
          </a:xfrm>
          <a:prstGeom prst="rect">
            <a:avLst/>
          </a:prstGeom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lang="en-US" sz="2800" dirty="0" smtClean="0"/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Metoda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Kategori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Mencari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jumlah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perjalanan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rata-rata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untuk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masing-masing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kategori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lang="en-US" sz="2800" dirty="0" smtClean="0"/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Pembagian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kategori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misalnya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-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pemilikan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a. 0 b. 1 c. &gt;1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pendapatan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a.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rendah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b.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sedang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c.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tinggi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-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jumlah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keluarga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 a. 1-2 b. 3-4 c. &gt;4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79424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800" b="1" dirty="0">
                <a:effectLst/>
              </a:rPr>
              <a:t>     </a:t>
            </a:r>
            <a:endParaRPr lang="en-US" sz="800" b="1" dirty="0" smtClean="0">
              <a:effectLst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smtClean="0"/>
              <a:t>CONTOH SOAL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b="1" dirty="0" smtClean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2400" b="1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err="1" smtClean="0">
                <a:effectLst/>
              </a:rPr>
              <a:t>Diketahui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>
                <a:effectLst/>
              </a:rPr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   </a:t>
            </a:r>
            <a:r>
              <a:rPr lang="en-US" sz="1600" dirty="0" smtClean="0">
                <a:effectLst/>
              </a:rPr>
              <a:t> </a:t>
            </a:r>
            <a:r>
              <a:rPr lang="en-US" sz="2400" dirty="0" err="1">
                <a:effectLst/>
              </a:rPr>
              <a:t>Hasil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analisis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kategori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memperlihatkan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hubungan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antara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jumlah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perjalanan</a:t>
            </a:r>
            <a:r>
              <a:rPr lang="en-US" sz="2400" dirty="0">
                <a:effectLst/>
              </a:rPr>
              <a:t> rata-rata </a:t>
            </a:r>
            <a:r>
              <a:rPr lang="en-US" sz="2400" dirty="0" err="1">
                <a:effectLst/>
              </a:rPr>
              <a:t>perhari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dengan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pelbagai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variabel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sebagai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berikut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ini</a:t>
            </a:r>
            <a:r>
              <a:rPr lang="en-US" sz="2400" dirty="0">
                <a:effectLst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</a:t>
            </a:r>
            <a:r>
              <a:rPr lang="en-US" sz="1600" dirty="0" err="1">
                <a:effectLst/>
              </a:rPr>
              <a:t>Kepemilikan</a:t>
            </a:r>
            <a:r>
              <a:rPr lang="en-US" sz="1600" dirty="0">
                <a:effectLst/>
              </a:rPr>
              <a:t>       </a:t>
            </a:r>
            <a:r>
              <a:rPr lang="en-US" sz="1600" dirty="0" err="1">
                <a:effectLst/>
              </a:rPr>
              <a:t>Angg</a:t>
            </a:r>
            <a:r>
              <a:rPr lang="en-US" sz="1600" dirty="0">
                <a:effectLst/>
              </a:rPr>
              <a:t>.      </a:t>
            </a:r>
            <a:r>
              <a:rPr lang="en-US" sz="1600" dirty="0" err="1">
                <a:effectLst/>
              </a:rPr>
              <a:t>Jumlah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perjalan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menurut</a:t>
            </a:r>
            <a:r>
              <a:rPr lang="en-US" sz="1600" dirty="0">
                <a:effectLst/>
              </a:rPr>
              <a:t> tk. </a:t>
            </a:r>
            <a:r>
              <a:rPr lang="en-US" sz="1600" dirty="0" err="1">
                <a:effectLst/>
              </a:rPr>
              <a:t>penghasilan</a:t>
            </a:r>
            <a:endParaRPr lang="en-US" sz="16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</a:t>
            </a:r>
            <a:r>
              <a:rPr lang="en-US" sz="1600" dirty="0" err="1">
                <a:effectLst/>
              </a:rPr>
              <a:t>mobil</a:t>
            </a:r>
            <a:r>
              <a:rPr lang="en-US" sz="1600" dirty="0">
                <a:effectLst/>
              </a:rPr>
              <a:t>                </a:t>
            </a:r>
            <a:r>
              <a:rPr lang="en-US" sz="1600" dirty="0" err="1">
                <a:effectLst/>
              </a:rPr>
              <a:t>r.tangga</a:t>
            </a:r>
            <a:r>
              <a:rPr lang="en-US" sz="1600" dirty="0">
                <a:effectLst/>
              </a:rPr>
              <a:t>         </a:t>
            </a:r>
            <a:r>
              <a:rPr lang="en-US" sz="1600" dirty="0" err="1">
                <a:effectLst/>
              </a:rPr>
              <a:t>rendah</a:t>
            </a:r>
            <a:r>
              <a:rPr lang="en-US" sz="1600" dirty="0">
                <a:effectLst/>
              </a:rPr>
              <a:t>      </a:t>
            </a:r>
            <a:r>
              <a:rPr lang="en-US" sz="1600" dirty="0" err="1">
                <a:effectLst/>
              </a:rPr>
              <a:t>menengah</a:t>
            </a:r>
            <a:r>
              <a:rPr lang="en-US" sz="1600" dirty="0">
                <a:effectLst/>
              </a:rPr>
              <a:t>         </a:t>
            </a:r>
            <a:r>
              <a:rPr lang="en-US" sz="1600" dirty="0" err="1">
                <a:effectLst/>
              </a:rPr>
              <a:t>tinggi</a:t>
            </a:r>
            <a:endParaRPr lang="en-US" sz="16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0                          1- 3                3,4               3,7                  3,8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0                           &gt;3                 4,9               5,0                  5,1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1                          1- 3                5,2               7,3                  8,0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1                           &gt;3                 6,9               8,3                10,2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2                          1- 3                5,8               8,1                10,0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2                           &gt;3                 7,2             11,8                12,9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 dirty="0">
                <a:effectLst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502920" y="530352"/>
            <a:ext cx="8183880" cy="526084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 err="1">
                <a:effectLst/>
              </a:rPr>
              <a:t>Pertanyaan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smtClean="0">
                <a:effectLst/>
              </a:rPr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b="1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400" b="1" dirty="0">
                <a:effectLst/>
              </a:rPr>
              <a:t>	</a:t>
            </a:r>
            <a:r>
              <a:rPr lang="en-US" sz="2400" dirty="0" err="1">
                <a:effectLst/>
              </a:rPr>
              <a:t>Hitung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jumlah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perjalanan</a:t>
            </a:r>
            <a:r>
              <a:rPr lang="en-US" sz="2400" dirty="0">
                <a:effectLst/>
              </a:rPr>
              <a:t> yang </a:t>
            </a:r>
            <a:r>
              <a:rPr lang="en-US" sz="2400" dirty="0" err="1">
                <a:effectLst/>
              </a:rPr>
              <a:t>dibangkitkan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oleh</a:t>
            </a:r>
            <a:r>
              <a:rPr lang="en-US" sz="2400" dirty="0">
                <a:effectLst/>
              </a:rPr>
              <a:t> zone yang </a:t>
            </a:r>
            <a:r>
              <a:rPr lang="en-US" sz="2400" dirty="0" err="1">
                <a:effectLst/>
              </a:rPr>
              <a:t>terdiri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dari</a:t>
            </a:r>
            <a:r>
              <a:rPr lang="en-US" sz="2400" dirty="0" smtClean="0">
                <a:effectLst/>
              </a:rPr>
              <a:t>: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effectLst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>
              <a:effectLst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ffectLst/>
              </a:rPr>
              <a:t>100 </a:t>
            </a:r>
            <a:r>
              <a:rPr lang="en-US" sz="2400" dirty="0" err="1">
                <a:effectLst/>
              </a:rPr>
              <a:t>rumah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tangga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tanpa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mobil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penghasilan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rendah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anggota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r.t</a:t>
            </a:r>
            <a:r>
              <a:rPr lang="en-US" sz="2400" dirty="0">
                <a:effectLst/>
              </a:rPr>
              <a:t>. 3 </a:t>
            </a:r>
            <a:r>
              <a:rPr lang="en-US" sz="2400" dirty="0" err="1">
                <a:effectLst/>
              </a:rPr>
              <a:t>orang</a:t>
            </a:r>
            <a:r>
              <a:rPr lang="en-US" sz="2400" dirty="0">
                <a:effectLst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effectLst/>
              </a:rPr>
              <a:t>200 </a:t>
            </a:r>
            <a:r>
              <a:rPr lang="en-US" sz="2400" dirty="0" err="1">
                <a:effectLst/>
              </a:rPr>
              <a:t>rumah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tangga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tanpa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mobil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penghasilan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rendah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anggota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r.t</a:t>
            </a:r>
            <a:r>
              <a:rPr lang="en-US" sz="2400" dirty="0">
                <a:effectLst/>
              </a:rPr>
              <a:t>. 4 </a:t>
            </a:r>
            <a:r>
              <a:rPr lang="en-US" sz="2400" dirty="0" err="1">
                <a:effectLst/>
              </a:rPr>
              <a:t>orang</a:t>
            </a:r>
            <a:r>
              <a:rPr lang="en-US" sz="2400" dirty="0">
                <a:effectLst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effectLst/>
              </a:rPr>
              <a:t>300 r. </a:t>
            </a:r>
            <a:r>
              <a:rPr lang="en-US" sz="2400" dirty="0" err="1">
                <a:effectLst/>
              </a:rPr>
              <a:t>tangga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dengan</a:t>
            </a:r>
            <a:r>
              <a:rPr lang="en-US" sz="2400" dirty="0">
                <a:effectLst/>
              </a:rPr>
              <a:t> 1 </a:t>
            </a:r>
            <a:r>
              <a:rPr lang="en-US" sz="2400" dirty="0" err="1">
                <a:effectLst/>
              </a:rPr>
              <a:t>mobil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penghasilan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menengah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anggota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r.t</a:t>
            </a:r>
            <a:r>
              <a:rPr lang="en-US" sz="2400" dirty="0">
                <a:effectLst/>
              </a:rPr>
              <a:t>. 3 </a:t>
            </a:r>
            <a:r>
              <a:rPr lang="en-US" sz="2400" dirty="0" err="1">
                <a:effectLst/>
              </a:rPr>
              <a:t>orang</a:t>
            </a:r>
            <a:r>
              <a:rPr lang="en-US" sz="2400" dirty="0">
                <a:effectLst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2400" dirty="0">
                <a:effectLst/>
              </a:rPr>
              <a:t>50 </a:t>
            </a:r>
            <a:r>
              <a:rPr lang="en-US" sz="2400" dirty="0" err="1">
                <a:effectLst/>
              </a:rPr>
              <a:t>rumah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tangga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dengan</a:t>
            </a:r>
            <a:r>
              <a:rPr lang="en-US" sz="2400" dirty="0">
                <a:effectLst/>
              </a:rPr>
              <a:t> 2 </a:t>
            </a:r>
            <a:r>
              <a:rPr lang="en-US" sz="2400" dirty="0" err="1">
                <a:effectLst/>
              </a:rPr>
              <a:t>mobil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penghasilan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tinggi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anggota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rumah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tangga</a:t>
            </a:r>
            <a:r>
              <a:rPr lang="en-US" sz="2400" dirty="0">
                <a:effectLst/>
              </a:rPr>
              <a:t> 3 </a:t>
            </a:r>
            <a:r>
              <a:rPr lang="en-US" sz="2400" dirty="0" err="1">
                <a:effectLst/>
              </a:rPr>
              <a:t>orang</a:t>
            </a:r>
            <a:r>
              <a:rPr lang="en-US" sz="2400" dirty="0">
                <a:effectLst/>
              </a:rPr>
              <a:t>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60848"/>
          </a:xfrm>
        </p:spPr>
        <p:txBody>
          <a:bodyPr/>
          <a:lstStyle/>
          <a:p>
            <a:pPr algn="ctr">
              <a:buNone/>
            </a:pPr>
            <a:r>
              <a:rPr lang="en-US" b="1" dirty="0" smtClean="0"/>
              <a:t>JAWABAN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Jumlah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perjalanan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100 x 3,4 = 340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200 x 4,9 = 980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300 x 7,3 = 2190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50 x 10,0 = 500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____________________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Total          = 4010 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perjalanan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/>
              <a:t>METODE FAKTOR PERTUMBUHAN</a:t>
            </a:r>
          </a:p>
          <a:p>
            <a:pPr>
              <a:buNone/>
            </a:pPr>
            <a:endParaRPr lang="en-US" sz="32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905000"/>
            <a:ext cx="8229600" cy="44958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 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</a:t>
            </a:r>
            <a:r>
              <a:rPr lang="en-US" sz="3200" dirty="0" smtClean="0"/>
              <a:t> 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( 1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+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  <a:r>
              <a:rPr kumimoji="0" lang="en-US" sz="32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Keterangan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: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 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pergerakan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mendatang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pergerakan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masa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sekarang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faktor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pertumbuhan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lang="en-US" sz="3200" dirty="0" smtClean="0"/>
              <a:t>n	  = </a:t>
            </a:r>
            <a:r>
              <a:rPr lang="en-US" sz="3200" dirty="0" err="1" smtClean="0"/>
              <a:t>tahun</a:t>
            </a:r>
            <a:r>
              <a:rPr lang="en-US" sz="3200" dirty="0" smtClean="0"/>
              <a:t> </a:t>
            </a:r>
            <a:r>
              <a:rPr lang="en-US" sz="3200" dirty="0" err="1" smtClean="0"/>
              <a:t>ke</a:t>
            </a:r>
            <a:r>
              <a:rPr lang="en-US" sz="3200" smtClean="0"/>
              <a:t> -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200" b="1" dirty="0" smtClean="0"/>
              <a:t>CONTOH</a:t>
            </a:r>
          </a:p>
          <a:p>
            <a:pPr algn="ctr">
              <a:buNone/>
            </a:pPr>
            <a:endParaRPr lang="en-US" sz="3200" b="1" dirty="0" smtClean="0"/>
          </a:p>
          <a:p>
            <a:pPr>
              <a:buNone/>
            </a:pPr>
            <a:endParaRPr lang="en-US" sz="32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5029200"/>
          </a:xfrm>
          <a:prstGeom prst="rect">
            <a:avLst/>
          </a:prstGeom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Diketahui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Suatu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zona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terdiri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250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rumah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tangga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bermobil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250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rumah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tangga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tanpa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Rumah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tangga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bermobil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menghasilkan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6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pergerakan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rumah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tangga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tanpa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mobil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menghasilkan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2.5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pergerakan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hari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Dengan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faktor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pertumbuhan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2.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sz="3200" b="0" i="0" u="none" strike="noStrike" kern="1200" cap="none" spc="0" normalizeH="0" baseline="-2500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	</a:t>
            </a: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	</a:t>
            </a:r>
            <a:r>
              <a:rPr lang="en-US" sz="3200" dirty="0" err="1" smtClean="0"/>
              <a:t>Pertanyaan</a:t>
            </a:r>
            <a:r>
              <a:rPr lang="en-US" sz="3200" dirty="0" smtClean="0"/>
              <a:t> </a:t>
            </a:r>
            <a:r>
              <a:rPr lang="en-US" sz="3200" dirty="0"/>
              <a:t>: </a:t>
            </a:r>
            <a:endParaRPr lang="en-US" sz="3200" dirty="0" smtClean="0"/>
          </a:p>
          <a:p>
            <a:pPr>
              <a:buFont typeface="Wingdings" pitchFamily="2" charset="2"/>
              <a:buNone/>
            </a:pPr>
            <a:endParaRPr lang="en-US" sz="3200" dirty="0"/>
          </a:p>
          <a:p>
            <a:pPr>
              <a:buFont typeface="Wingdings" pitchFamily="2" charset="2"/>
              <a:buNone/>
            </a:pPr>
            <a:r>
              <a:rPr lang="en-US" sz="3200" dirty="0"/>
              <a:t>	</a:t>
            </a:r>
            <a:r>
              <a:rPr lang="en-US" sz="3200" dirty="0" err="1"/>
              <a:t>hitunglah</a:t>
            </a:r>
            <a:r>
              <a:rPr lang="en-US" sz="3200" dirty="0"/>
              <a:t> </a:t>
            </a:r>
            <a:r>
              <a:rPr lang="en-US" sz="3200" dirty="0" err="1"/>
              <a:t>jumlah</a:t>
            </a:r>
            <a:r>
              <a:rPr lang="en-US" sz="3200" dirty="0"/>
              <a:t> </a:t>
            </a:r>
            <a:r>
              <a:rPr lang="en-US" sz="3200" dirty="0" err="1"/>
              <a:t>pergerakan</a:t>
            </a:r>
            <a:r>
              <a:rPr lang="en-US" sz="3200" dirty="0"/>
              <a:t> </a:t>
            </a:r>
            <a:r>
              <a:rPr lang="en-US" sz="3200" dirty="0" err="1"/>
              <a:t>di</a:t>
            </a:r>
            <a:r>
              <a:rPr lang="en-US" sz="3200" dirty="0"/>
              <a:t> </a:t>
            </a:r>
            <a:r>
              <a:rPr lang="en-US" sz="3200" dirty="0" err="1"/>
              <a:t>masa</a:t>
            </a:r>
            <a:r>
              <a:rPr lang="en-US" sz="3200" dirty="0"/>
              <a:t> yang </a:t>
            </a:r>
            <a:r>
              <a:rPr lang="en-US" sz="3200" dirty="0" err="1"/>
              <a:t>akan</a:t>
            </a:r>
            <a:r>
              <a:rPr lang="en-US" sz="3200" dirty="0"/>
              <a:t> </a:t>
            </a:r>
            <a:r>
              <a:rPr lang="en-US" sz="3200" dirty="0" err="1"/>
              <a:t>datang</a:t>
            </a:r>
            <a:r>
              <a:rPr lang="en-US" sz="3200" dirty="0"/>
              <a:t>!</a:t>
            </a:r>
            <a:endParaRPr lang="en-US" sz="3200" baseline="-25000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3600" b="1" dirty="0" smtClean="0"/>
              <a:t>JAWABAN</a:t>
            </a:r>
          </a:p>
          <a:p>
            <a:pPr>
              <a:buNone/>
            </a:pPr>
            <a:endParaRPr lang="en-US" sz="36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30725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 = 250  * 2.5 + 250 * 6 = 2125 pergerakan / hari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Fi = Ci</a:t>
            </a:r>
            <a:r>
              <a:rPr kumimoji="0" lang="en-US" sz="2800" b="0" i="0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/ Ci</a:t>
            </a:r>
            <a:r>
              <a:rPr kumimoji="0" lang="en-US" sz="2800" b="0" i="0" u="none" strike="noStrike" kern="1200" cap="none" spc="0" normalizeH="0" baseline="3000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1 / 0.5 = 2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Jumlah pergerakan di masa yang akan datang :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Ti = 2 * 2125 = 4250 pergerakan / hari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rysanthemu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5720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57400" y="2590800"/>
            <a:ext cx="53559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TERIMA KASIH</a:t>
            </a:r>
            <a:endParaRPr lang="en-US" sz="4800" b="1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126</TotalTime>
  <Words>449</Words>
  <Application>Microsoft Office PowerPoint</Application>
  <PresentationFormat>On-screen Show (4:3)</PresentationFormat>
  <Paragraphs>167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Verdana</vt:lpstr>
      <vt:lpstr>Wingdings</vt:lpstr>
      <vt:lpstr>Wingdings 2</vt:lpstr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32trial</dc:creator>
  <cp:lastModifiedBy>ASUS</cp:lastModifiedBy>
  <cp:revision>32</cp:revision>
  <dcterms:created xsi:type="dcterms:W3CDTF">2013-06-13T02:48:49Z</dcterms:created>
  <dcterms:modified xsi:type="dcterms:W3CDTF">2022-05-16T00:25:47Z</dcterms:modified>
</cp:coreProperties>
</file>