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10" autoAdjust="0"/>
    <p:restoredTop sz="94660"/>
  </p:normalViewPr>
  <p:slideViewPr>
    <p:cSldViewPr>
      <p:cViewPr varScale="1">
        <p:scale>
          <a:sx n="54" d="100"/>
          <a:sy n="54" d="100"/>
        </p:scale>
        <p:origin x="1736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B1369-4AD0-4FB2-837D-264E3CBBAB1B}" type="datetimeFigureOut">
              <a:rPr lang="en-US" smtClean="0"/>
              <a:t>5/18/2022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F3540-392E-43D1-A175-14091C037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168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F3540-392E-43D1-A175-14091C0378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85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017011" y="1054100"/>
            <a:ext cx="4024376" cy="512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82116" y="648715"/>
            <a:ext cx="7694167" cy="1245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2926791"/>
            <a:ext cx="8775065" cy="3860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74759" y="6896312"/>
            <a:ext cx="20447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01600">
              <a:lnSpc>
                <a:spcPts val="1425"/>
              </a:lnSpc>
            </a:pPr>
            <a:fld id="{81D60167-4931-47E6-BA6A-407CBD079E47}" type="slidenum">
              <a:rPr spc="-60" dirty="0"/>
              <a:t>‹#›</a:t>
            </a:fld>
            <a:endParaRPr spc="-6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4523" y="923036"/>
            <a:ext cx="268287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15" dirty="0"/>
              <a:t>Dimensi</a:t>
            </a:r>
            <a:r>
              <a:rPr sz="4400" spc="-254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02027"/>
            <a:ext cx="7950834" cy="42164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382270" indent="-344170">
              <a:lnSpc>
                <a:spcPts val="2400"/>
              </a:lnSpc>
              <a:spcBef>
                <a:spcPts val="675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50" dirty="0">
                <a:latin typeface="Arial"/>
                <a:cs typeface="Arial"/>
              </a:rPr>
              <a:t>Permukaan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65" dirty="0">
                <a:latin typeface="Arial"/>
                <a:cs typeface="Arial"/>
              </a:rPr>
              <a:t>lebar; </a:t>
            </a:r>
            <a:r>
              <a:rPr sz="2500" spc="-175" dirty="0">
                <a:latin typeface="Arial"/>
                <a:cs typeface="Arial"/>
              </a:rPr>
              <a:t>supaya </a:t>
            </a:r>
            <a:r>
              <a:rPr sz="2500" spc="-150" dirty="0">
                <a:latin typeface="Arial"/>
                <a:cs typeface="Arial"/>
              </a:rPr>
              <a:t>tegangan </a:t>
            </a:r>
            <a:r>
              <a:rPr sz="2500" spc="-110" dirty="0">
                <a:latin typeface="Arial"/>
                <a:cs typeface="Arial"/>
              </a:rPr>
              <a:t>kontak </a:t>
            </a:r>
            <a:r>
              <a:rPr sz="2500" spc="-140" dirty="0">
                <a:latin typeface="Arial"/>
                <a:cs typeface="Arial"/>
              </a:rPr>
              <a:t>sekecil  </a:t>
            </a:r>
            <a:r>
              <a:rPr sz="2500" spc="-95" dirty="0">
                <a:latin typeface="Arial"/>
                <a:cs typeface="Arial"/>
              </a:rPr>
              <a:t>mungkin</a:t>
            </a:r>
            <a:endParaRPr sz="25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70" dirty="0">
                <a:latin typeface="Arial"/>
                <a:cs typeface="Arial"/>
              </a:rPr>
              <a:t>Kepala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50" dirty="0">
                <a:latin typeface="Arial"/>
                <a:cs typeface="Arial"/>
              </a:rPr>
              <a:t>tebal; </a:t>
            </a:r>
            <a:r>
              <a:rPr sz="2500" spc="-100" dirty="0">
                <a:latin typeface="Arial"/>
                <a:cs typeface="Arial"/>
              </a:rPr>
              <a:t>memberikan </a:t>
            </a:r>
            <a:r>
              <a:rPr sz="2500" spc="-60" dirty="0">
                <a:latin typeface="Arial"/>
                <a:cs typeface="Arial"/>
              </a:rPr>
              <a:t>umur</a:t>
            </a:r>
            <a:r>
              <a:rPr sz="2500" spc="-175" dirty="0">
                <a:latin typeface="Arial"/>
                <a:cs typeface="Arial"/>
              </a:rPr>
              <a:t> </a:t>
            </a:r>
            <a:r>
              <a:rPr sz="2500" spc="-120" dirty="0">
                <a:latin typeface="Arial"/>
                <a:cs typeface="Arial"/>
              </a:rPr>
              <a:t>panjang</a:t>
            </a:r>
            <a:endParaRPr sz="2500">
              <a:latin typeface="Arial"/>
              <a:cs typeface="Arial"/>
            </a:endParaRPr>
          </a:p>
          <a:p>
            <a:pPr marL="356870" marR="467359" indent="-344170">
              <a:lnSpc>
                <a:spcPts val="2400"/>
              </a:lnSpc>
              <a:spcBef>
                <a:spcPts val="58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70" dirty="0">
                <a:latin typeface="Arial"/>
                <a:cs typeface="Arial"/>
              </a:rPr>
              <a:t>Badan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50" dirty="0">
                <a:latin typeface="Arial"/>
                <a:cs typeface="Arial"/>
              </a:rPr>
              <a:t>tebal; </a:t>
            </a:r>
            <a:r>
              <a:rPr sz="2500" spc="-105" dirty="0">
                <a:latin typeface="Arial"/>
                <a:cs typeface="Arial"/>
              </a:rPr>
              <a:t>antisipasi korosi, </a:t>
            </a:r>
            <a:r>
              <a:rPr sz="2500" spc="-150" dirty="0">
                <a:latin typeface="Arial"/>
                <a:cs typeface="Arial"/>
              </a:rPr>
              <a:t>tegangan  </a:t>
            </a:r>
            <a:r>
              <a:rPr sz="2500" spc="-40" dirty="0">
                <a:latin typeface="Arial"/>
                <a:cs typeface="Arial"/>
              </a:rPr>
              <a:t>lentur </a:t>
            </a:r>
            <a:r>
              <a:rPr sz="2500" spc="-120" dirty="0">
                <a:latin typeface="Arial"/>
                <a:cs typeface="Arial"/>
              </a:rPr>
              <a:t>dan </a:t>
            </a:r>
            <a:r>
              <a:rPr sz="2500" spc="-150" dirty="0">
                <a:latin typeface="Arial"/>
                <a:cs typeface="Arial"/>
              </a:rPr>
              <a:t>tegangan</a:t>
            </a:r>
            <a:r>
              <a:rPr sz="2500" spc="-85" dirty="0">
                <a:latin typeface="Arial"/>
                <a:cs typeface="Arial"/>
              </a:rPr>
              <a:t> </a:t>
            </a:r>
            <a:r>
              <a:rPr sz="2500" spc="-75" dirty="0">
                <a:latin typeface="Arial"/>
                <a:cs typeface="Arial"/>
              </a:rPr>
              <a:t>horisontal</a:t>
            </a:r>
            <a:endParaRPr sz="2500">
              <a:latin typeface="Arial"/>
              <a:cs typeface="Arial"/>
            </a:endParaRPr>
          </a:p>
          <a:p>
            <a:pPr marL="356870" marR="83820" indent="-344170">
              <a:lnSpc>
                <a:spcPts val="2400"/>
              </a:lnSpc>
              <a:spcBef>
                <a:spcPts val="60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90" dirty="0">
                <a:latin typeface="Arial"/>
                <a:cs typeface="Arial"/>
              </a:rPr>
              <a:t>Dasar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65" dirty="0">
                <a:latin typeface="Arial"/>
                <a:cs typeface="Arial"/>
              </a:rPr>
              <a:t>lebar; </a:t>
            </a:r>
            <a:r>
              <a:rPr sz="2500" spc="-175" dirty="0">
                <a:latin typeface="Arial"/>
                <a:cs typeface="Arial"/>
              </a:rPr>
              <a:t>supaya </a:t>
            </a:r>
            <a:r>
              <a:rPr sz="2500" spc="-120" dirty="0">
                <a:latin typeface="Arial"/>
                <a:cs typeface="Arial"/>
              </a:rPr>
              <a:t>mengecilkan </a:t>
            </a:r>
            <a:r>
              <a:rPr sz="2500" spc="-70" dirty="0">
                <a:latin typeface="Arial"/>
                <a:cs typeface="Arial"/>
              </a:rPr>
              <a:t>distribusi  </a:t>
            </a:r>
            <a:r>
              <a:rPr sz="2500" spc="-150" dirty="0">
                <a:latin typeface="Arial"/>
                <a:cs typeface="Arial"/>
              </a:rPr>
              <a:t>tegangan </a:t>
            </a:r>
            <a:r>
              <a:rPr sz="2500" spc="-175" dirty="0">
                <a:latin typeface="Arial"/>
                <a:cs typeface="Arial"/>
              </a:rPr>
              <a:t>ke</a:t>
            </a:r>
            <a:r>
              <a:rPr sz="2500" spc="-75" dirty="0">
                <a:latin typeface="Arial"/>
                <a:cs typeface="Arial"/>
              </a:rPr>
              <a:t> </a:t>
            </a:r>
            <a:r>
              <a:rPr sz="2500" spc="-100" dirty="0">
                <a:latin typeface="Arial"/>
                <a:cs typeface="Arial"/>
              </a:rPr>
              <a:t>bantalan</a:t>
            </a:r>
            <a:endParaRPr sz="2500">
              <a:latin typeface="Arial"/>
              <a:cs typeface="Arial"/>
            </a:endParaRPr>
          </a:p>
          <a:p>
            <a:pPr marL="356870" marR="142875" indent="-344170">
              <a:lnSpc>
                <a:spcPts val="2400"/>
              </a:lnSpc>
              <a:spcBef>
                <a:spcPts val="60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90" dirty="0">
                <a:latin typeface="Arial"/>
                <a:cs typeface="Arial"/>
              </a:rPr>
              <a:t>Dasar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50" dirty="0">
                <a:latin typeface="Arial"/>
                <a:cs typeface="Arial"/>
              </a:rPr>
              <a:t>tebal; </a:t>
            </a:r>
            <a:r>
              <a:rPr sz="2500" spc="-105" dirty="0">
                <a:latin typeface="Arial"/>
                <a:cs typeface="Arial"/>
              </a:rPr>
              <a:t>antisipasi </a:t>
            </a:r>
            <a:r>
              <a:rPr sz="2500" spc="-114" dirty="0">
                <a:latin typeface="Arial"/>
                <a:cs typeface="Arial"/>
              </a:rPr>
              <a:t>korosi </a:t>
            </a:r>
            <a:r>
              <a:rPr sz="2500" spc="-120" dirty="0">
                <a:latin typeface="Arial"/>
                <a:cs typeface="Arial"/>
              </a:rPr>
              <a:t>dan </a:t>
            </a:r>
            <a:r>
              <a:rPr sz="2500" spc="-135" dirty="0">
                <a:latin typeface="Arial"/>
                <a:cs typeface="Arial"/>
              </a:rPr>
              <a:t>menjaga  </a:t>
            </a:r>
            <a:r>
              <a:rPr sz="2500" spc="-150" dirty="0">
                <a:latin typeface="Arial"/>
                <a:cs typeface="Arial"/>
              </a:rPr>
              <a:t>kekakuan</a:t>
            </a:r>
            <a:endParaRPr sz="25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75" dirty="0">
                <a:latin typeface="Arial"/>
                <a:cs typeface="Arial"/>
              </a:rPr>
              <a:t>Momen </a:t>
            </a:r>
            <a:r>
              <a:rPr sz="2500" spc="-105" dirty="0">
                <a:latin typeface="Arial"/>
                <a:cs typeface="Arial"/>
              </a:rPr>
              <a:t>inersia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50" dirty="0">
                <a:latin typeface="Arial"/>
                <a:cs typeface="Arial"/>
              </a:rPr>
              <a:t>tinggi; </a:t>
            </a:r>
            <a:r>
              <a:rPr sz="2500" spc="-70" dirty="0">
                <a:latin typeface="Arial"/>
                <a:cs typeface="Arial"/>
              </a:rPr>
              <a:t>tinggi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40" dirty="0">
                <a:latin typeface="Arial"/>
                <a:cs typeface="Arial"/>
              </a:rPr>
              <a:t>semaksimal</a:t>
            </a:r>
            <a:r>
              <a:rPr sz="2500" spc="-175" dirty="0">
                <a:latin typeface="Arial"/>
                <a:cs typeface="Arial"/>
              </a:rPr>
              <a:t> </a:t>
            </a:r>
            <a:r>
              <a:rPr sz="2500" spc="-95" dirty="0">
                <a:latin typeface="Arial"/>
                <a:cs typeface="Arial"/>
              </a:rPr>
              <a:t>mungkin</a:t>
            </a:r>
            <a:endParaRPr sz="2500">
              <a:latin typeface="Arial"/>
              <a:cs typeface="Arial"/>
            </a:endParaRPr>
          </a:p>
          <a:p>
            <a:pPr marL="356870" marR="415290" indent="-344170">
              <a:lnSpc>
                <a:spcPts val="2400"/>
              </a:lnSpc>
              <a:spcBef>
                <a:spcPts val="580"/>
              </a:spcBef>
              <a:buChar char="•"/>
              <a:tabLst>
                <a:tab pos="356870" algn="l"/>
                <a:tab pos="357505" algn="l"/>
              </a:tabLst>
            </a:pPr>
            <a:r>
              <a:rPr sz="2500" spc="-170" dirty="0">
                <a:latin typeface="Arial"/>
                <a:cs typeface="Arial"/>
              </a:rPr>
              <a:t>Kepala </a:t>
            </a:r>
            <a:r>
              <a:rPr sz="2500" spc="-120" dirty="0">
                <a:latin typeface="Arial"/>
                <a:cs typeface="Arial"/>
              </a:rPr>
              <a:t>dan </a:t>
            </a:r>
            <a:r>
              <a:rPr sz="2500" spc="-150" dirty="0">
                <a:latin typeface="Arial"/>
                <a:cs typeface="Arial"/>
              </a:rPr>
              <a:t>dasar </a:t>
            </a:r>
            <a:r>
              <a:rPr sz="2500" spc="-55" dirty="0">
                <a:latin typeface="Arial"/>
                <a:cs typeface="Arial"/>
              </a:rPr>
              <a:t>rel </a:t>
            </a:r>
            <a:r>
              <a:rPr sz="2500" spc="-125" dirty="0">
                <a:latin typeface="Arial"/>
                <a:cs typeface="Arial"/>
              </a:rPr>
              <a:t>harus </a:t>
            </a:r>
            <a:r>
              <a:rPr sz="2500" spc="-114" dirty="0">
                <a:latin typeface="Arial"/>
                <a:cs typeface="Arial"/>
              </a:rPr>
              <a:t>cukup </a:t>
            </a:r>
            <a:r>
              <a:rPr sz="2500" spc="-65" dirty="0">
                <a:latin typeface="Arial"/>
                <a:cs typeface="Arial"/>
              </a:rPr>
              <a:t>lebar; </a:t>
            </a:r>
            <a:r>
              <a:rPr sz="2500" spc="-60" dirty="0">
                <a:latin typeface="Arial"/>
                <a:cs typeface="Arial"/>
              </a:rPr>
              <a:t>untuk </a:t>
            </a:r>
            <a:r>
              <a:rPr sz="2500" spc="-125" dirty="0">
                <a:latin typeface="Arial"/>
                <a:cs typeface="Arial"/>
              </a:rPr>
              <a:t>menahan  </a:t>
            </a:r>
            <a:r>
              <a:rPr sz="2500" spc="-220" dirty="0">
                <a:latin typeface="Arial"/>
                <a:cs typeface="Arial"/>
              </a:rPr>
              <a:t>gaya</a:t>
            </a:r>
            <a:r>
              <a:rPr sz="2500" spc="-150" dirty="0">
                <a:latin typeface="Arial"/>
                <a:cs typeface="Arial"/>
              </a:rPr>
              <a:t> </a:t>
            </a:r>
            <a:r>
              <a:rPr sz="2500" spc="-75" dirty="0">
                <a:latin typeface="Arial"/>
                <a:cs typeface="Arial"/>
              </a:rPr>
              <a:t>horisontal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4523" y="923036"/>
            <a:ext cx="268287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15" dirty="0"/>
              <a:t>Dimensi</a:t>
            </a:r>
            <a:r>
              <a:rPr sz="4400" spc="-254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7608570" cy="3730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84455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75" dirty="0">
                <a:latin typeface="Arial"/>
                <a:cs typeface="Arial"/>
              </a:rPr>
              <a:t>Perbandingan </a:t>
            </a:r>
            <a:r>
              <a:rPr sz="3200" spc="-110" dirty="0">
                <a:latin typeface="Arial"/>
                <a:cs typeface="Arial"/>
              </a:rPr>
              <a:t>lebar </a:t>
            </a:r>
            <a:r>
              <a:rPr sz="3200" spc="-155" dirty="0">
                <a:latin typeface="Arial"/>
                <a:cs typeface="Arial"/>
              </a:rPr>
              <a:t>dan </a:t>
            </a:r>
            <a:r>
              <a:rPr sz="3200" spc="-90" dirty="0">
                <a:latin typeface="Arial"/>
                <a:cs typeface="Arial"/>
              </a:rPr>
              <a:t>tinggi </a:t>
            </a:r>
            <a:r>
              <a:rPr sz="3200" spc="-160" dirty="0">
                <a:latin typeface="Arial"/>
                <a:cs typeface="Arial"/>
              </a:rPr>
              <a:t>harus </a:t>
            </a:r>
            <a:r>
              <a:rPr sz="3200" spc="-135" dirty="0">
                <a:latin typeface="Arial"/>
                <a:cs typeface="Arial"/>
              </a:rPr>
              <a:t>cukup;  </a:t>
            </a:r>
            <a:r>
              <a:rPr sz="3200" spc="-80" dirty="0">
                <a:latin typeface="Arial"/>
                <a:cs typeface="Arial"/>
              </a:rPr>
              <a:t>untuk </a:t>
            </a:r>
            <a:r>
              <a:rPr sz="3200" spc="-150" dirty="0">
                <a:latin typeface="Arial"/>
                <a:cs typeface="Arial"/>
              </a:rPr>
              <a:t>kestabilan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horisontal</a:t>
            </a:r>
            <a:endParaRPr sz="32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85" dirty="0">
                <a:latin typeface="Arial"/>
                <a:cs typeface="Arial"/>
              </a:rPr>
              <a:t>Titik </a:t>
            </a:r>
            <a:r>
              <a:rPr sz="3200" spc="-170" dirty="0">
                <a:latin typeface="Arial"/>
                <a:cs typeface="Arial"/>
              </a:rPr>
              <a:t>pusat </a:t>
            </a:r>
            <a:r>
              <a:rPr sz="3200" spc="-185" dirty="0">
                <a:latin typeface="Arial"/>
                <a:cs typeface="Arial"/>
              </a:rPr>
              <a:t>sebaiknya </a:t>
            </a:r>
            <a:r>
              <a:rPr sz="3200" spc="-125" dirty="0">
                <a:latin typeface="Arial"/>
                <a:cs typeface="Arial"/>
              </a:rPr>
              <a:t>ditengah</a:t>
            </a:r>
            <a:r>
              <a:rPr sz="3200" spc="185" dirty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rel</a:t>
            </a:r>
            <a:endParaRPr sz="3200">
              <a:latin typeface="Arial"/>
              <a:cs typeface="Arial"/>
            </a:endParaRPr>
          </a:p>
          <a:p>
            <a:pPr marL="356870" marR="200025" indent="-344170">
              <a:lnSpc>
                <a:spcPct val="100000"/>
              </a:lnSpc>
              <a:spcBef>
                <a:spcPts val="7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30" dirty="0">
                <a:latin typeface="Arial"/>
                <a:cs typeface="Arial"/>
              </a:rPr>
              <a:t>Geometri </a:t>
            </a:r>
            <a:r>
              <a:rPr sz="3200" spc="-165" dirty="0">
                <a:latin typeface="Arial"/>
                <a:cs typeface="Arial"/>
              </a:rPr>
              <a:t>badan </a:t>
            </a:r>
            <a:r>
              <a:rPr sz="3200" spc="-160" dirty="0">
                <a:latin typeface="Arial"/>
                <a:cs typeface="Arial"/>
              </a:rPr>
              <a:t>harus </a:t>
            </a:r>
            <a:r>
              <a:rPr sz="3200" spc="-210" dirty="0">
                <a:latin typeface="Arial"/>
                <a:cs typeface="Arial"/>
              </a:rPr>
              <a:t>sesuai </a:t>
            </a:r>
            <a:r>
              <a:rPr sz="3200" spc="-180" dirty="0">
                <a:latin typeface="Arial"/>
                <a:cs typeface="Arial"/>
              </a:rPr>
              <a:t>dengan </a:t>
            </a:r>
            <a:r>
              <a:rPr sz="3200" spc="-110" dirty="0">
                <a:latin typeface="Arial"/>
                <a:cs typeface="Arial"/>
              </a:rPr>
              <a:t>pelat  </a:t>
            </a:r>
            <a:r>
              <a:rPr sz="3200" spc="-190" dirty="0">
                <a:latin typeface="Arial"/>
                <a:cs typeface="Arial"/>
              </a:rPr>
              <a:t>sambung</a:t>
            </a:r>
            <a:endParaRPr sz="3200">
              <a:latin typeface="Arial"/>
              <a:cs typeface="Arial"/>
            </a:endParaRPr>
          </a:p>
          <a:p>
            <a:pPr marL="356870" marR="508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20" dirty="0">
                <a:latin typeface="Arial"/>
                <a:cs typeface="Arial"/>
              </a:rPr>
              <a:t>Jari-jari </a:t>
            </a:r>
            <a:r>
              <a:rPr sz="3200" spc="-175" dirty="0">
                <a:latin typeface="Arial"/>
                <a:cs typeface="Arial"/>
              </a:rPr>
              <a:t>kepala </a:t>
            </a:r>
            <a:r>
              <a:rPr sz="3200" spc="-80" dirty="0">
                <a:latin typeface="Arial"/>
                <a:cs typeface="Arial"/>
              </a:rPr>
              <a:t>rel </a:t>
            </a:r>
            <a:r>
              <a:rPr sz="3200" spc="-160" dirty="0">
                <a:latin typeface="Arial"/>
                <a:cs typeface="Arial"/>
              </a:rPr>
              <a:t>harus </a:t>
            </a:r>
            <a:r>
              <a:rPr sz="3200" spc="-155" dirty="0">
                <a:latin typeface="Arial"/>
                <a:cs typeface="Arial"/>
              </a:rPr>
              <a:t>cukup </a:t>
            </a:r>
            <a:r>
              <a:rPr sz="3200" spc="-180" dirty="0">
                <a:latin typeface="Arial"/>
                <a:cs typeface="Arial"/>
              </a:rPr>
              <a:t>besar </a:t>
            </a:r>
            <a:r>
              <a:rPr sz="3200" spc="-220" dirty="0">
                <a:latin typeface="Arial"/>
                <a:cs typeface="Arial"/>
              </a:rPr>
              <a:t>supaya  </a:t>
            </a:r>
            <a:r>
              <a:rPr sz="3200" spc="-185" dirty="0">
                <a:latin typeface="Arial"/>
                <a:cs typeface="Arial"/>
              </a:rPr>
              <a:t>tegangan </a:t>
            </a:r>
            <a:r>
              <a:rPr sz="3200" spc="-145" dirty="0">
                <a:latin typeface="Arial"/>
                <a:cs typeface="Arial"/>
              </a:rPr>
              <a:t>kontak </a:t>
            </a:r>
            <a:r>
              <a:rPr sz="3200" spc="-180" dirty="0">
                <a:latin typeface="Arial"/>
                <a:cs typeface="Arial"/>
              </a:rPr>
              <a:t>sekecil</a:t>
            </a:r>
            <a:r>
              <a:rPr sz="3200" spc="35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mungkin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932119" y="2547562"/>
            <a:ext cx="8197209" cy="3549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01572" y="3315715"/>
            <a:ext cx="1198245" cy="69659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31445" marR="5080" indent="-119380">
              <a:lnSpc>
                <a:spcPts val="2520"/>
              </a:lnSpc>
              <a:spcBef>
                <a:spcPts val="385"/>
              </a:spcBef>
            </a:pPr>
            <a:r>
              <a:rPr sz="2300" spc="-38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300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300" spc="-7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300" spc="-10" dirty="0">
                <a:solidFill>
                  <a:srgbClr val="FFFFFF"/>
                </a:solidFill>
                <a:latin typeface="Arial"/>
                <a:cs typeface="Arial"/>
              </a:rPr>
              <a:t>ili</a:t>
            </a:r>
            <a:r>
              <a:rPr sz="2300" spc="-4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2300" spc="-95" dirty="0">
                <a:solidFill>
                  <a:srgbClr val="FFFFFF"/>
                </a:solidFill>
                <a:latin typeface="Arial"/>
                <a:cs typeface="Arial"/>
              </a:rPr>
              <a:t>an  </a:t>
            </a:r>
            <a:r>
              <a:rPr sz="2300" spc="-85" dirty="0">
                <a:solidFill>
                  <a:srgbClr val="FFFFFF"/>
                </a:solidFill>
                <a:latin typeface="Arial"/>
                <a:cs typeface="Arial"/>
              </a:rPr>
              <a:t>dimensi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3</a:t>
            </a:fld>
            <a:endParaRPr spc="-60" dirty="0"/>
          </a:p>
        </p:txBody>
      </p:sp>
      <p:sp>
        <p:nvSpPr>
          <p:cNvPr id="5" name="object 5"/>
          <p:cNvSpPr txBox="1"/>
          <p:nvPr/>
        </p:nvSpPr>
        <p:spPr>
          <a:xfrm>
            <a:off x="4035044" y="2855468"/>
            <a:ext cx="198310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204" dirty="0">
                <a:solidFill>
                  <a:srgbClr val="FFFFFF"/>
                </a:solidFill>
                <a:latin typeface="Arial"/>
                <a:cs typeface="Arial"/>
              </a:rPr>
              <a:t>Tegangan </a:t>
            </a:r>
            <a:r>
              <a:rPr sz="2300" spc="-15" dirty="0">
                <a:solidFill>
                  <a:srgbClr val="FFFFFF"/>
                </a:solidFill>
                <a:latin typeface="Arial"/>
                <a:cs typeface="Arial"/>
              </a:rPr>
              <a:t>ijin</a:t>
            </a:r>
            <a:r>
              <a:rPr sz="23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spc="-150" dirty="0">
                <a:solidFill>
                  <a:srgbClr val="FFFFFF"/>
                </a:solidFill>
                <a:latin typeface="Arial"/>
                <a:cs typeface="Arial"/>
              </a:rPr>
              <a:t>(S</a:t>
            </a:r>
            <a:r>
              <a:rPr sz="2250" spc="-225" baseline="-2037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300" spc="-15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8947" y="3898493"/>
            <a:ext cx="1993900" cy="805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2295" marR="5080" indent="-570230">
              <a:lnSpc>
                <a:spcPct val="111300"/>
              </a:lnSpc>
              <a:spcBef>
                <a:spcPts val="100"/>
              </a:spcBef>
            </a:pPr>
            <a:r>
              <a:rPr sz="2300" spc="-204" dirty="0">
                <a:solidFill>
                  <a:srgbClr val="FFFFFF"/>
                </a:solidFill>
                <a:latin typeface="Arial"/>
                <a:cs typeface="Arial"/>
              </a:rPr>
              <a:t>Tegangan </a:t>
            </a:r>
            <a:r>
              <a:rPr sz="2300" spc="-25" dirty="0">
                <a:solidFill>
                  <a:srgbClr val="FFFFFF"/>
                </a:solidFill>
                <a:latin typeface="Arial"/>
                <a:cs typeface="Arial"/>
              </a:rPr>
              <a:t>lentur;  </a:t>
            </a:r>
            <a:r>
              <a:rPr sz="3450" spc="-284" baseline="1328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500" spc="-190" dirty="0">
                <a:solidFill>
                  <a:srgbClr val="FFFFFF"/>
                </a:solidFill>
                <a:latin typeface="Arial"/>
                <a:cs typeface="Arial"/>
              </a:rPr>
              <a:t>base</a:t>
            </a:r>
            <a:r>
              <a:rPr sz="3450" spc="-284" baseline="13285" dirty="0">
                <a:solidFill>
                  <a:srgbClr val="FFFFFF"/>
                </a:solidFill>
                <a:latin typeface="Arial"/>
                <a:cs typeface="Arial"/>
              </a:rPr>
              <a:t>&lt;S</a:t>
            </a:r>
            <a:r>
              <a:rPr sz="1500" spc="-1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22668" y="2855468"/>
            <a:ext cx="186690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150" dirty="0">
                <a:solidFill>
                  <a:srgbClr val="FFFFFF"/>
                </a:solidFill>
                <a:latin typeface="Arial"/>
                <a:cs typeface="Arial"/>
              </a:rPr>
              <a:t>Beban </a:t>
            </a:r>
            <a:r>
              <a:rPr sz="2300" spc="-114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300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spc="-130" dirty="0">
                <a:solidFill>
                  <a:srgbClr val="FFFFFF"/>
                </a:solidFill>
                <a:latin typeface="Arial"/>
                <a:cs typeface="Arial"/>
              </a:rPr>
              <a:t>gandar</a:t>
            </a:r>
            <a:endParaRPr sz="2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86092" y="3779011"/>
            <a:ext cx="1939925" cy="10166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ctr">
              <a:lnSpc>
                <a:spcPts val="2520"/>
              </a:lnSpc>
              <a:spcBef>
                <a:spcPts val="385"/>
              </a:spcBef>
            </a:pPr>
            <a:r>
              <a:rPr sz="2300" spc="-150" dirty="0">
                <a:solidFill>
                  <a:srgbClr val="FFFFFF"/>
                </a:solidFill>
                <a:latin typeface="Arial"/>
                <a:cs typeface="Arial"/>
              </a:rPr>
              <a:t>Beban </a:t>
            </a:r>
            <a:r>
              <a:rPr sz="2300" spc="-114" dirty="0">
                <a:solidFill>
                  <a:srgbClr val="FFFFFF"/>
                </a:solidFill>
                <a:latin typeface="Arial"/>
                <a:cs typeface="Arial"/>
              </a:rPr>
              <a:t>6 </a:t>
            </a:r>
            <a:r>
              <a:rPr sz="2300" spc="-130" dirty="0">
                <a:solidFill>
                  <a:srgbClr val="FFFFFF"/>
                </a:solidFill>
                <a:latin typeface="Arial"/>
                <a:cs typeface="Arial"/>
              </a:rPr>
              <a:t>gandar  </a:t>
            </a:r>
            <a:r>
              <a:rPr sz="2300" spc="-440" dirty="0">
                <a:solidFill>
                  <a:srgbClr val="FFFFFF"/>
                </a:solidFill>
                <a:latin typeface="Arial"/>
                <a:cs typeface="Arial"/>
              </a:rPr>
              <a:t>CC </a:t>
            </a:r>
            <a:r>
              <a:rPr sz="2300" spc="-110" dirty="0">
                <a:solidFill>
                  <a:srgbClr val="FFFFFF"/>
                </a:solidFill>
                <a:latin typeface="Arial"/>
                <a:cs typeface="Arial"/>
              </a:rPr>
              <a:t>dan </a:t>
            </a:r>
            <a:r>
              <a:rPr sz="2300" spc="-114" dirty="0">
                <a:solidFill>
                  <a:srgbClr val="FFFFFF"/>
                </a:solidFill>
                <a:latin typeface="Arial"/>
                <a:cs typeface="Arial"/>
              </a:rPr>
              <a:t>4 </a:t>
            </a:r>
            <a:r>
              <a:rPr sz="2300" spc="-130" dirty="0">
                <a:solidFill>
                  <a:srgbClr val="FFFFFF"/>
                </a:solidFill>
                <a:latin typeface="Arial"/>
                <a:cs typeface="Arial"/>
              </a:rPr>
              <a:t>gandar  </a:t>
            </a:r>
            <a:r>
              <a:rPr sz="2300" spc="-285" dirty="0">
                <a:solidFill>
                  <a:srgbClr val="FFFFFF"/>
                </a:solidFill>
                <a:latin typeface="Arial"/>
                <a:cs typeface="Arial"/>
              </a:rPr>
              <a:t>BB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0852" y="5342635"/>
            <a:ext cx="1971039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60" dirty="0">
                <a:solidFill>
                  <a:srgbClr val="FFFFFF"/>
                </a:solidFill>
                <a:latin typeface="Arial"/>
                <a:cs typeface="Arial"/>
              </a:rPr>
              <a:t>Perancangan</a:t>
            </a:r>
            <a:r>
              <a:rPr sz="2300" spc="-200" dirty="0">
                <a:solidFill>
                  <a:srgbClr val="FFFFFF"/>
                </a:solidFill>
                <a:latin typeface="Arial"/>
                <a:cs typeface="Arial"/>
              </a:rPr>
              <a:t> Rel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4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83740"/>
            <a:ext cx="7818755" cy="420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60" dirty="0">
                <a:latin typeface="Arial"/>
                <a:cs typeface="Arial"/>
              </a:rPr>
              <a:t>Tegangan</a:t>
            </a:r>
            <a:r>
              <a:rPr sz="3000" spc="-240" dirty="0">
                <a:latin typeface="Arial"/>
                <a:cs typeface="Arial"/>
              </a:rPr>
              <a:t> </a:t>
            </a:r>
            <a:r>
              <a:rPr sz="3000" spc="-30" dirty="0">
                <a:latin typeface="Arial"/>
                <a:cs typeface="Arial"/>
              </a:rPr>
              <a:t>Ijin</a:t>
            </a:r>
            <a:endParaRPr sz="3000" dirty="0">
              <a:latin typeface="Arial"/>
              <a:cs typeface="Arial"/>
            </a:endParaRPr>
          </a:p>
          <a:p>
            <a:pPr marL="756285" marR="5080" lvl="1" indent="-286385">
              <a:lnSpc>
                <a:spcPts val="2500"/>
              </a:lnSpc>
              <a:spcBef>
                <a:spcPts val="615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Besarnya </a:t>
            </a:r>
            <a:r>
              <a:rPr sz="2600" spc="-155" dirty="0">
                <a:latin typeface="Arial"/>
                <a:cs typeface="Arial"/>
              </a:rPr>
              <a:t>tegangan </a:t>
            </a:r>
            <a:r>
              <a:rPr sz="2600" spc="-15" dirty="0">
                <a:latin typeface="Arial"/>
                <a:cs typeface="Arial"/>
              </a:rPr>
              <a:t>ijin </a:t>
            </a:r>
            <a:r>
              <a:rPr sz="2600" spc="-180" dirty="0">
                <a:latin typeface="Arial"/>
                <a:cs typeface="Arial"/>
              </a:rPr>
              <a:t>sangat </a:t>
            </a:r>
            <a:r>
              <a:rPr sz="2600" spc="-100" dirty="0">
                <a:latin typeface="Arial"/>
                <a:cs typeface="Arial"/>
              </a:rPr>
              <a:t>tergantung </a:t>
            </a:r>
            <a:r>
              <a:rPr sz="2600" spc="-160" dirty="0">
                <a:latin typeface="Arial"/>
                <a:cs typeface="Arial"/>
              </a:rPr>
              <a:t>kepada  </a:t>
            </a:r>
            <a:r>
              <a:rPr sz="2600" spc="-55" dirty="0">
                <a:latin typeface="Arial"/>
                <a:cs typeface="Arial"/>
              </a:rPr>
              <a:t>mutu </a:t>
            </a:r>
            <a:r>
              <a:rPr sz="2600" spc="-50" dirty="0">
                <a:latin typeface="Arial"/>
                <a:cs typeface="Arial"/>
              </a:rPr>
              <a:t>rel </a:t>
            </a:r>
            <a:r>
              <a:rPr sz="2600" spc="-170" dirty="0">
                <a:latin typeface="Arial"/>
                <a:cs typeface="Arial"/>
              </a:rPr>
              <a:t>yang </a:t>
            </a:r>
            <a:r>
              <a:rPr sz="2600" spc="-100" dirty="0">
                <a:latin typeface="Arial"/>
                <a:cs typeface="Arial"/>
              </a:rPr>
              <a:t>dipakai, </a:t>
            </a:r>
            <a:r>
              <a:rPr sz="2600" spc="-145" dirty="0">
                <a:latin typeface="Arial"/>
                <a:cs typeface="Arial"/>
              </a:rPr>
              <a:t>pada </a:t>
            </a:r>
            <a:r>
              <a:rPr sz="2600" spc="-125" dirty="0">
                <a:latin typeface="Arial"/>
                <a:cs typeface="Arial"/>
              </a:rPr>
              <a:t>umumnya </a:t>
            </a:r>
            <a:r>
              <a:rPr sz="2600" spc="-55" dirty="0">
                <a:latin typeface="Arial"/>
                <a:cs typeface="Arial"/>
              </a:rPr>
              <a:t>mutu </a:t>
            </a:r>
            <a:r>
              <a:rPr sz="2600" spc="-50" dirty="0">
                <a:latin typeface="Arial"/>
                <a:cs typeface="Arial"/>
              </a:rPr>
              <a:t>rel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170" dirty="0">
                <a:latin typeface="Arial"/>
                <a:cs typeface="Arial"/>
              </a:rPr>
              <a:t>yang  </a:t>
            </a:r>
            <a:r>
              <a:rPr sz="2600" spc="-105" dirty="0">
                <a:latin typeface="Arial"/>
                <a:cs typeface="Arial"/>
              </a:rPr>
              <a:t>dipakai </a:t>
            </a:r>
            <a:r>
              <a:rPr sz="2600" spc="-130" dirty="0">
                <a:latin typeface="Arial"/>
                <a:cs typeface="Arial"/>
              </a:rPr>
              <a:t>bertegangan </a:t>
            </a:r>
            <a:r>
              <a:rPr sz="2600" spc="-45" dirty="0">
                <a:latin typeface="Arial"/>
                <a:cs typeface="Arial"/>
              </a:rPr>
              <a:t>‘ultimate’ di </a:t>
            </a:r>
            <a:r>
              <a:rPr sz="2600" spc="-170" dirty="0">
                <a:latin typeface="Arial"/>
                <a:cs typeface="Arial"/>
              </a:rPr>
              <a:t>atas </a:t>
            </a:r>
            <a:r>
              <a:rPr sz="2600" spc="-130" dirty="0">
                <a:latin typeface="Arial"/>
                <a:cs typeface="Arial"/>
              </a:rPr>
              <a:t>7000</a:t>
            </a:r>
            <a:r>
              <a:rPr sz="2600" spc="-535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kg/cm.</a:t>
            </a:r>
            <a:endParaRPr sz="2600" dirty="0">
              <a:latin typeface="Arial"/>
              <a:cs typeface="Arial"/>
            </a:endParaRPr>
          </a:p>
          <a:p>
            <a:pPr marL="756285" marR="57150" lvl="1" indent="-286385">
              <a:lnSpc>
                <a:spcPct val="80000"/>
              </a:lnSpc>
              <a:spcBef>
                <a:spcPts val="635"/>
              </a:spcBef>
              <a:buChar char="–"/>
              <a:tabLst>
                <a:tab pos="756920" algn="l"/>
                <a:tab pos="2380615" algn="l"/>
              </a:tabLst>
            </a:pPr>
            <a:r>
              <a:rPr sz="2600" spc="-160" dirty="0">
                <a:latin typeface="Arial"/>
                <a:cs typeface="Arial"/>
              </a:rPr>
              <a:t>Dalam </a:t>
            </a:r>
            <a:r>
              <a:rPr sz="2600" spc="-110" dirty="0">
                <a:latin typeface="Arial"/>
                <a:cs typeface="Arial"/>
              </a:rPr>
              <a:t>menentukan </a:t>
            </a:r>
            <a:r>
              <a:rPr sz="2600" spc="-155" dirty="0">
                <a:latin typeface="Arial"/>
                <a:cs typeface="Arial"/>
              </a:rPr>
              <a:t>tegangan </a:t>
            </a:r>
            <a:r>
              <a:rPr sz="2600" spc="-15" dirty="0">
                <a:latin typeface="Arial"/>
                <a:cs typeface="Arial"/>
              </a:rPr>
              <a:t>ijin, </a:t>
            </a:r>
            <a:r>
              <a:rPr sz="2600" spc="-125" dirty="0">
                <a:latin typeface="Arial"/>
                <a:cs typeface="Arial"/>
              </a:rPr>
              <a:t>beberapa </a:t>
            </a:r>
            <a:r>
              <a:rPr sz="2600" spc="-155" dirty="0">
                <a:latin typeface="Arial"/>
                <a:cs typeface="Arial"/>
              </a:rPr>
              <a:t>negara  </a:t>
            </a:r>
            <a:r>
              <a:rPr sz="2600" spc="-135" dirty="0">
                <a:latin typeface="Arial"/>
                <a:cs typeface="Arial"/>
              </a:rPr>
              <a:t>memakai </a:t>
            </a:r>
            <a:r>
              <a:rPr sz="2600" spc="-160" dirty="0">
                <a:latin typeface="Arial"/>
                <a:cs typeface="Arial"/>
              </a:rPr>
              <a:t>dasar </a:t>
            </a:r>
            <a:r>
              <a:rPr sz="2600" spc="-170" dirty="0">
                <a:latin typeface="Arial"/>
                <a:cs typeface="Arial"/>
              </a:rPr>
              <a:t>kelas </a:t>
            </a:r>
            <a:r>
              <a:rPr sz="2600" spc="-95" dirty="0">
                <a:latin typeface="Arial"/>
                <a:cs typeface="Arial"/>
              </a:rPr>
              <a:t>jalan </a:t>
            </a:r>
            <a:r>
              <a:rPr sz="2600" spc="-190" dirty="0">
                <a:latin typeface="Arial"/>
                <a:cs typeface="Arial"/>
              </a:rPr>
              <a:t>(Jepang </a:t>
            </a:r>
            <a:r>
              <a:rPr sz="2600" spc="-125" dirty="0">
                <a:latin typeface="Arial"/>
                <a:cs typeface="Arial"/>
              </a:rPr>
              <a:t>dan </a:t>
            </a:r>
            <a:r>
              <a:rPr sz="2600" spc="-145" dirty="0">
                <a:latin typeface="Arial"/>
                <a:cs typeface="Arial"/>
              </a:rPr>
              <a:t>Jerman), </a:t>
            </a:r>
            <a:r>
              <a:rPr sz="2600" spc="-125" dirty="0">
                <a:latin typeface="Arial"/>
                <a:cs typeface="Arial"/>
              </a:rPr>
              <a:t>dan  </a:t>
            </a:r>
            <a:r>
              <a:rPr sz="2600" spc="-165" dirty="0">
                <a:latin typeface="Arial"/>
                <a:cs typeface="Arial"/>
              </a:rPr>
              <a:t>ada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55" dirty="0">
                <a:latin typeface="Arial"/>
                <a:cs typeface="Arial"/>
              </a:rPr>
              <a:t>negara	</a:t>
            </a:r>
            <a:r>
              <a:rPr sz="2600" spc="-170" dirty="0">
                <a:latin typeface="Arial"/>
                <a:cs typeface="Arial"/>
              </a:rPr>
              <a:t>yang </a:t>
            </a:r>
            <a:r>
              <a:rPr sz="2600" spc="-135" dirty="0">
                <a:latin typeface="Arial"/>
                <a:cs typeface="Arial"/>
              </a:rPr>
              <a:t>memakai </a:t>
            </a:r>
            <a:r>
              <a:rPr sz="2600" spc="-105" dirty="0">
                <a:latin typeface="Arial"/>
                <a:cs typeface="Arial"/>
              </a:rPr>
              <a:t>metoda </a:t>
            </a:r>
            <a:r>
              <a:rPr sz="2600" spc="-170" dirty="0">
                <a:latin typeface="Arial"/>
                <a:cs typeface="Arial"/>
              </a:rPr>
              <a:t>pemasangan </a:t>
            </a:r>
            <a:r>
              <a:rPr sz="2600" spc="-50" dirty="0">
                <a:latin typeface="Arial"/>
                <a:cs typeface="Arial"/>
              </a:rPr>
              <a:t>rel,  rel </a:t>
            </a:r>
            <a:r>
              <a:rPr sz="2600" spc="-114" dirty="0">
                <a:latin typeface="Arial"/>
                <a:cs typeface="Arial"/>
              </a:rPr>
              <a:t>pendek </a:t>
            </a:r>
            <a:r>
              <a:rPr sz="2600" spc="-120" dirty="0">
                <a:latin typeface="Arial"/>
                <a:cs typeface="Arial"/>
              </a:rPr>
              <a:t>atau </a:t>
            </a:r>
            <a:r>
              <a:rPr sz="2600" spc="-55" dirty="0">
                <a:latin typeface="Arial"/>
                <a:cs typeface="Arial"/>
              </a:rPr>
              <a:t>rel </a:t>
            </a:r>
            <a:r>
              <a:rPr sz="2600" spc="-125" dirty="0">
                <a:latin typeface="Arial"/>
                <a:cs typeface="Arial"/>
              </a:rPr>
              <a:t>panjang</a:t>
            </a:r>
            <a:r>
              <a:rPr sz="2600" spc="-225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(Amerika).</a:t>
            </a:r>
            <a:endParaRPr sz="2600" dirty="0">
              <a:latin typeface="Arial"/>
              <a:cs typeface="Arial"/>
            </a:endParaRPr>
          </a:p>
          <a:p>
            <a:pPr marL="756285" marR="6985" lvl="1" indent="-286385">
              <a:lnSpc>
                <a:spcPts val="2500"/>
              </a:lnSpc>
              <a:spcBef>
                <a:spcPts val="600"/>
              </a:spcBef>
              <a:buChar char="–"/>
              <a:tabLst>
                <a:tab pos="756920" algn="l"/>
              </a:tabLst>
            </a:pPr>
            <a:r>
              <a:rPr sz="2600" spc="-165" dirty="0" err="1" smtClean="0">
                <a:latin typeface="Arial"/>
                <a:cs typeface="Arial"/>
              </a:rPr>
              <a:t>Perum</a:t>
            </a:r>
            <a:r>
              <a:rPr lang="en-US" sz="2600" spc="-165" dirty="0" err="1" smtClean="0">
                <a:latin typeface="Arial"/>
                <a:cs typeface="Arial"/>
              </a:rPr>
              <a:t>ka</a:t>
            </a:r>
            <a:r>
              <a:rPr lang="en-US" sz="2600" spc="-165" dirty="0" smtClean="0">
                <a:latin typeface="Arial"/>
                <a:cs typeface="Arial"/>
              </a:rPr>
              <a:t> </a:t>
            </a:r>
            <a:r>
              <a:rPr sz="2600" spc="-114" dirty="0" err="1" smtClean="0">
                <a:latin typeface="Arial"/>
                <a:cs typeface="Arial"/>
              </a:rPr>
              <a:t>dalam</a:t>
            </a:r>
            <a:r>
              <a:rPr sz="2600" spc="-114" dirty="0" smtClean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peraturan </a:t>
            </a:r>
            <a:r>
              <a:rPr sz="2600" spc="-114" dirty="0">
                <a:latin typeface="Arial"/>
                <a:cs typeface="Arial"/>
              </a:rPr>
              <a:t>barunya, </a:t>
            </a:r>
            <a:r>
              <a:rPr sz="2600" spc="-135" dirty="0">
                <a:latin typeface="Arial"/>
                <a:cs typeface="Arial"/>
              </a:rPr>
              <a:t>memakai </a:t>
            </a:r>
            <a:r>
              <a:rPr sz="2600" spc="-160" dirty="0">
                <a:latin typeface="Arial"/>
                <a:cs typeface="Arial"/>
              </a:rPr>
              <a:t>dasar  </a:t>
            </a:r>
            <a:r>
              <a:rPr sz="2600" spc="-170" dirty="0">
                <a:latin typeface="Arial"/>
                <a:cs typeface="Arial"/>
              </a:rPr>
              <a:t>kelas </a:t>
            </a:r>
            <a:r>
              <a:rPr sz="2600" spc="-85" dirty="0">
                <a:latin typeface="Arial"/>
                <a:cs typeface="Arial"/>
              </a:rPr>
              <a:t>jalan, </a:t>
            </a:r>
            <a:r>
              <a:rPr sz="2600" spc="-160" dirty="0">
                <a:latin typeface="Arial"/>
                <a:cs typeface="Arial"/>
              </a:rPr>
              <a:t>sehingga </a:t>
            </a:r>
            <a:r>
              <a:rPr sz="2600" spc="-155" dirty="0">
                <a:latin typeface="Arial"/>
                <a:cs typeface="Arial"/>
              </a:rPr>
              <a:t>tegangan </a:t>
            </a:r>
            <a:r>
              <a:rPr sz="2600" spc="-15" dirty="0">
                <a:latin typeface="Arial"/>
                <a:cs typeface="Arial"/>
              </a:rPr>
              <a:t>ijin </a:t>
            </a:r>
            <a:r>
              <a:rPr sz="2600" spc="-45" dirty="0">
                <a:latin typeface="Arial"/>
                <a:cs typeface="Arial"/>
              </a:rPr>
              <a:t>di </a:t>
            </a:r>
            <a:r>
              <a:rPr sz="2600" spc="-160" dirty="0">
                <a:latin typeface="Arial"/>
                <a:cs typeface="Arial"/>
              </a:rPr>
              <a:t>dasar </a:t>
            </a:r>
            <a:r>
              <a:rPr sz="2600" spc="-50" dirty="0">
                <a:latin typeface="Arial"/>
                <a:cs typeface="Arial"/>
              </a:rPr>
              <a:t>rel, </a:t>
            </a:r>
            <a:r>
              <a:rPr sz="2600" spc="-105" dirty="0">
                <a:latin typeface="Arial"/>
                <a:cs typeface="Arial"/>
              </a:rPr>
              <a:t>makin  </a:t>
            </a:r>
            <a:r>
              <a:rPr sz="2600" spc="-150" dirty="0">
                <a:latin typeface="Arial"/>
                <a:cs typeface="Arial"/>
              </a:rPr>
              <a:t>besar </a:t>
            </a:r>
            <a:r>
              <a:rPr sz="2600" spc="-65" dirty="0">
                <a:latin typeface="Arial"/>
                <a:cs typeface="Arial"/>
              </a:rPr>
              <a:t>untuk </a:t>
            </a:r>
            <a:r>
              <a:rPr sz="2600" spc="-175" dirty="0">
                <a:latin typeface="Arial"/>
                <a:cs typeface="Arial"/>
              </a:rPr>
              <a:t>kelas </a:t>
            </a:r>
            <a:r>
              <a:rPr sz="2600" spc="-45" dirty="0">
                <a:latin typeface="Arial"/>
                <a:cs typeface="Arial"/>
              </a:rPr>
              <a:t>di </a:t>
            </a:r>
            <a:r>
              <a:rPr sz="2600" spc="-135" dirty="0">
                <a:latin typeface="Arial"/>
                <a:cs typeface="Arial"/>
              </a:rPr>
              <a:t>bawahnya. </a:t>
            </a:r>
            <a:r>
              <a:rPr sz="2600" spc="-95" dirty="0">
                <a:latin typeface="Arial"/>
                <a:cs typeface="Arial"/>
              </a:rPr>
              <a:t>Untuk </a:t>
            </a:r>
            <a:r>
              <a:rPr sz="2600" spc="-140" dirty="0">
                <a:latin typeface="Arial"/>
                <a:cs typeface="Arial"/>
              </a:rPr>
              <a:t>jelasnya </a:t>
            </a:r>
            <a:r>
              <a:rPr sz="2600" spc="-120" dirty="0">
                <a:latin typeface="Arial"/>
                <a:cs typeface="Arial"/>
              </a:rPr>
              <a:t>dapat  </a:t>
            </a:r>
            <a:r>
              <a:rPr sz="2600" spc="-55" dirty="0">
                <a:latin typeface="Arial"/>
                <a:cs typeface="Arial"/>
              </a:rPr>
              <a:t>dilihat </a:t>
            </a:r>
            <a:r>
              <a:rPr sz="2600" spc="-145" dirty="0">
                <a:latin typeface="Arial"/>
                <a:cs typeface="Arial"/>
              </a:rPr>
              <a:t>pada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165" dirty="0">
                <a:latin typeface="Arial"/>
                <a:cs typeface="Arial"/>
              </a:rPr>
              <a:t>Tabel.</a:t>
            </a:r>
            <a:endParaRPr sz="2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71600" y="2270760"/>
            <a:ext cx="7848600" cy="5044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5</a:t>
            </a:fld>
            <a:endParaRPr spc="-6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0230" y="1143000"/>
            <a:ext cx="8871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Tegangan ijin profil rel berdasarkan kelas jalan di Indonesia</a:t>
            </a:r>
            <a:r>
              <a:rPr kumimoji="0" lang="en-US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67635"/>
            <a:ext cx="7405370" cy="30734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80" dirty="0">
                <a:latin typeface="Arial"/>
                <a:cs typeface="Arial"/>
              </a:rPr>
              <a:t>Tegangan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Lentur</a:t>
            </a:r>
            <a:endParaRPr sz="3200">
              <a:latin typeface="Arial"/>
              <a:cs typeface="Arial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165" dirty="0">
                <a:latin typeface="Arial"/>
                <a:cs typeface="Arial"/>
              </a:rPr>
              <a:t>tegangan </a:t>
            </a:r>
            <a:r>
              <a:rPr sz="2800" spc="-50" dirty="0">
                <a:latin typeface="Arial"/>
                <a:cs typeface="Arial"/>
              </a:rPr>
              <a:t>lentur </a:t>
            </a:r>
            <a:r>
              <a:rPr sz="2800" spc="-65" dirty="0">
                <a:latin typeface="Arial"/>
                <a:cs typeface="Arial"/>
              </a:rPr>
              <a:t>dihitung </a:t>
            </a:r>
            <a:r>
              <a:rPr sz="2800" spc="-145" dirty="0">
                <a:latin typeface="Arial"/>
                <a:cs typeface="Arial"/>
              </a:rPr>
              <a:t>berdasarkan </a:t>
            </a:r>
            <a:r>
              <a:rPr sz="2800" spc="-100" dirty="0">
                <a:latin typeface="Arial"/>
                <a:cs typeface="Arial"/>
              </a:rPr>
              <a:t>balok </a:t>
            </a:r>
            <a:r>
              <a:rPr sz="2800" spc="-50" dirty="0">
                <a:latin typeface="Arial"/>
                <a:cs typeface="Arial"/>
              </a:rPr>
              <a:t>di  </a:t>
            </a:r>
            <a:r>
              <a:rPr sz="2800" spc="-175" dirty="0">
                <a:latin typeface="Arial"/>
                <a:cs typeface="Arial"/>
              </a:rPr>
              <a:t>atas </a:t>
            </a:r>
            <a:r>
              <a:rPr sz="2800" spc="-90" dirty="0">
                <a:latin typeface="Arial"/>
                <a:cs typeface="Arial"/>
              </a:rPr>
              <a:t>tumpuan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elastis</a:t>
            </a:r>
            <a:endParaRPr sz="2800">
              <a:latin typeface="Arial"/>
              <a:cs typeface="Arial"/>
            </a:endParaRPr>
          </a:p>
          <a:p>
            <a:pPr marL="756285" marR="2736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30" dirty="0">
                <a:latin typeface="Arial"/>
                <a:cs typeface="Arial"/>
              </a:rPr>
              <a:t>beban </a:t>
            </a:r>
            <a:r>
              <a:rPr sz="2800" spc="-180" dirty="0">
                <a:latin typeface="Arial"/>
                <a:cs typeface="Arial"/>
              </a:rPr>
              <a:t>yang </a:t>
            </a:r>
            <a:r>
              <a:rPr sz="2800" spc="-114" dirty="0">
                <a:latin typeface="Arial"/>
                <a:cs typeface="Arial"/>
              </a:rPr>
              <a:t>bekerja </a:t>
            </a:r>
            <a:r>
              <a:rPr sz="2800" spc="-140" dirty="0">
                <a:latin typeface="Arial"/>
                <a:cs typeface="Arial"/>
              </a:rPr>
              <a:t>adalah </a:t>
            </a:r>
            <a:r>
              <a:rPr sz="2800" spc="-130" dirty="0">
                <a:latin typeface="Arial"/>
                <a:cs typeface="Arial"/>
              </a:rPr>
              <a:t>beban </a:t>
            </a:r>
            <a:r>
              <a:rPr sz="2800" spc="-100" dirty="0">
                <a:latin typeface="Arial"/>
                <a:cs typeface="Arial"/>
              </a:rPr>
              <a:t>roda-roda  </a:t>
            </a:r>
            <a:r>
              <a:rPr sz="2800" spc="-150" dirty="0">
                <a:latin typeface="Arial"/>
                <a:cs typeface="Arial"/>
              </a:rPr>
              <a:t>kendaraan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rel</a:t>
            </a:r>
            <a:endParaRPr sz="28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75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60" dirty="0">
                <a:latin typeface="Arial"/>
                <a:cs typeface="Arial"/>
              </a:rPr>
              <a:t>Formula </a:t>
            </a:r>
            <a:r>
              <a:rPr sz="3200" spc="-80" dirty="0">
                <a:latin typeface="Arial"/>
                <a:cs typeface="Arial"/>
              </a:rPr>
              <a:t>untuk </a:t>
            </a:r>
            <a:r>
              <a:rPr sz="3200" spc="-185" dirty="0">
                <a:latin typeface="Arial"/>
                <a:cs typeface="Arial"/>
              </a:rPr>
              <a:t>tegangan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55" dirty="0">
                <a:latin typeface="Arial"/>
                <a:cs typeface="Arial"/>
              </a:rPr>
              <a:t>lentur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21839" y="6206109"/>
            <a:ext cx="389890" cy="0"/>
          </a:xfrm>
          <a:custGeom>
            <a:avLst/>
            <a:gdLst/>
            <a:ahLst/>
            <a:cxnLst/>
            <a:rect l="l" t="t" r="r" b="b"/>
            <a:pathLst>
              <a:path w="389889">
                <a:moveTo>
                  <a:pt x="0" y="0"/>
                </a:moveTo>
                <a:lnTo>
                  <a:pt x="389572" y="0"/>
                </a:lnTo>
              </a:path>
            </a:pathLst>
          </a:custGeom>
          <a:ln w="112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17723" y="5758068"/>
            <a:ext cx="201930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50" spc="20" dirty="0">
                <a:latin typeface="Times New Roman"/>
                <a:cs typeface="Times New Roman"/>
              </a:rPr>
              <a:t>P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6</a:t>
            </a:fld>
            <a:endParaRPr spc="-60" dirty="0"/>
          </a:p>
        </p:txBody>
      </p:sp>
      <p:sp>
        <p:nvSpPr>
          <p:cNvPr id="6" name="object 6"/>
          <p:cNvSpPr txBox="1"/>
          <p:nvPr/>
        </p:nvSpPr>
        <p:spPr>
          <a:xfrm>
            <a:off x="2136139" y="6125747"/>
            <a:ext cx="139065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spc="15" dirty="0">
                <a:latin typeface="Times New Roman"/>
                <a:cs typeface="Times New Roman"/>
              </a:rPr>
              <a:t>x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2523" y="5858821"/>
            <a:ext cx="2744470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3885" algn="l"/>
              </a:tabLst>
            </a:pPr>
            <a:r>
              <a:rPr sz="2450" spc="15" dirty="0">
                <a:latin typeface="Times New Roman"/>
                <a:cs typeface="Times New Roman"/>
              </a:rPr>
              <a:t>e	</a:t>
            </a:r>
            <a:r>
              <a:rPr sz="3250" spc="-50" dirty="0">
                <a:latin typeface="Symbol"/>
                <a:cs typeface="Symbol"/>
              </a:rPr>
              <a:t></a:t>
            </a:r>
            <a:r>
              <a:rPr sz="2450" spc="-50" dirty="0">
                <a:latin typeface="Times New Roman"/>
                <a:cs typeface="Times New Roman"/>
              </a:rPr>
              <a:t>cos</a:t>
            </a:r>
            <a:r>
              <a:rPr sz="2450" spc="-395" dirty="0">
                <a:latin typeface="Times New Roman"/>
                <a:cs typeface="Times New Roman"/>
              </a:rPr>
              <a:t> </a:t>
            </a:r>
            <a:r>
              <a:rPr sz="2450" spc="30" dirty="0">
                <a:latin typeface="Symbol"/>
                <a:cs typeface="Symbol"/>
              </a:rPr>
              <a:t></a:t>
            </a:r>
            <a:r>
              <a:rPr sz="2450" spc="30" dirty="0">
                <a:latin typeface="Times New Roman"/>
                <a:cs typeface="Times New Roman"/>
              </a:rPr>
              <a:t>x</a:t>
            </a:r>
            <a:r>
              <a:rPr sz="2450" spc="-385" dirty="0">
                <a:latin typeface="Times New Roman"/>
                <a:cs typeface="Times New Roman"/>
              </a:rPr>
              <a:t> </a:t>
            </a:r>
            <a:r>
              <a:rPr sz="2450" spc="30" dirty="0">
                <a:latin typeface="Symbol"/>
                <a:cs typeface="Symbol"/>
              </a:rPr>
              <a:t></a:t>
            </a:r>
            <a:r>
              <a:rPr sz="2450" spc="30" dirty="0">
                <a:latin typeface="Times New Roman"/>
                <a:cs typeface="Times New Roman"/>
              </a:rPr>
              <a:t>sin</a:t>
            </a:r>
            <a:r>
              <a:rPr sz="2450" spc="-315" dirty="0">
                <a:latin typeface="Times New Roman"/>
                <a:cs typeface="Times New Roman"/>
              </a:rPr>
              <a:t> </a:t>
            </a:r>
            <a:r>
              <a:rPr sz="2450" spc="45" dirty="0">
                <a:latin typeface="Symbol"/>
                <a:cs typeface="Symbol"/>
              </a:rPr>
              <a:t></a:t>
            </a:r>
            <a:r>
              <a:rPr sz="2450" spc="45" dirty="0">
                <a:latin typeface="Times New Roman"/>
                <a:cs typeface="Times New Roman"/>
              </a:rPr>
              <a:t>x</a:t>
            </a:r>
            <a:r>
              <a:rPr sz="2450" spc="-380" dirty="0">
                <a:latin typeface="Times New Roman"/>
                <a:cs typeface="Times New Roman"/>
              </a:rPr>
              <a:t> </a:t>
            </a:r>
            <a:r>
              <a:rPr sz="2450" spc="10" dirty="0">
                <a:latin typeface="Times New Roman"/>
                <a:cs typeface="Times New Roman"/>
              </a:rPr>
              <a:t>)</a:t>
            </a:r>
            <a:r>
              <a:rPr sz="2450" spc="-375" dirty="0">
                <a:latin typeface="Times New Roman"/>
                <a:cs typeface="Times New Roman"/>
              </a:rPr>
              <a:t> </a:t>
            </a:r>
            <a:r>
              <a:rPr sz="3250" spc="-270" dirty="0">
                <a:latin typeface="Symbol"/>
                <a:cs typeface="Symbol"/>
              </a:rPr>
              <a:t>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9332" y="6203076"/>
            <a:ext cx="376555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50" spc="165" dirty="0">
                <a:latin typeface="Times New Roman"/>
                <a:cs typeface="Times New Roman"/>
              </a:rPr>
              <a:t>4</a:t>
            </a:r>
            <a:r>
              <a:rPr sz="2450" spc="20" dirty="0">
                <a:latin typeface="Symbol"/>
                <a:cs typeface="Symbol"/>
              </a:rPr>
              <a:t>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5244" y="5956188"/>
            <a:ext cx="687070" cy="405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99745" algn="l"/>
              </a:tabLst>
            </a:pPr>
            <a:r>
              <a:rPr sz="2450" spc="35" dirty="0">
                <a:latin typeface="Times New Roman"/>
                <a:cs typeface="Times New Roman"/>
              </a:rPr>
              <a:t>M	</a:t>
            </a:r>
            <a:r>
              <a:rPr sz="2450" spc="20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1020" y="5906291"/>
            <a:ext cx="391795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spc="45" dirty="0">
                <a:latin typeface="Symbol"/>
                <a:cs typeface="Symbol"/>
              </a:rPr>
              <a:t></a:t>
            </a:r>
            <a:r>
              <a:rPr sz="1750" spc="20" dirty="0">
                <a:latin typeface="Symbol"/>
                <a:cs typeface="Symbol"/>
              </a:rPr>
              <a:t></a:t>
            </a:r>
            <a:r>
              <a:rPr sz="1750" spc="15" dirty="0">
                <a:latin typeface="Times New Roman"/>
                <a:cs typeface="Times New Roman"/>
              </a:rPr>
              <a:t>x</a:t>
            </a:r>
            <a:endParaRPr sz="1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450339" y="4687316"/>
            <a:ext cx="21596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spc="-225" dirty="0">
                <a:latin typeface="Arial"/>
                <a:cs typeface="Arial"/>
              </a:rPr>
              <a:t>Jika </a:t>
            </a:r>
            <a:r>
              <a:rPr sz="2800" spc="-185" dirty="0">
                <a:latin typeface="Arial"/>
                <a:cs typeface="Arial"/>
              </a:rPr>
              <a:t>x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35" dirty="0">
                <a:latin typeface="Arial"/>
                <a:cs typeface="Arial"/>
              </a:rPr>
              <a:t>0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maka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41011" y="5262824"/>
            <a:ext cx="396240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50" spc="130" dirty="0">
                <a:latin typeface="Times New Roman"/>
                <a:cs typeface="Times New Roman"/>
              </a:rPr>
              <a:t>4</a:t>
            </a:r>
            <a:r>
              <a:rPr sz="2650" spc="-5" dirty="0">
                <a:latin typeface="Symbol"/>
                <a:cs typeface="Symbol"/>
              </a:rPr>
              <a:t>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2540" y="4790383"/>
            <a:ext cx="1146175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9270" algn="l"/>
              </a:tabLst>
            </a:pPr>
            <a:r>
              <a:rPr sz="3975" spc="-7" baseline="-34591" dirty="0">
                <a:latin typeface="Times New Roman"/>
                <a:cs typeface="Times New Roman"/>
              </a:rPr>
              <a:t>M	</a:t>
            </a:r>
            <a:r>
              <a:rPr sz="3975" spc="284" baseline="-34591" dirty="0">
                <a:latin typeface="Symbol"/>
                <a:cs typeface="Symbol"/>
              </a:rPr>
              <a:t></a:t>
            </a:r>
            <a:r>
              <a:rPr sz="2650" u="sng" spc="2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650" u="sng" spc="2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35628" y="5181996"/>
            <a:ext cx="132080" cy="3136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50" spc="15" dirty="0">
                <a:latin typeface="Times New Roman"/>
                <a:cs typeface="Times New Roman"/>
              </a:rPr>
              <a:t>a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62200" y="3963923"/>
            <a:ext cx="3200400" cy="0"/>
          </a:xfrm>
          <a:custGeom>
            <a:avLst/>
            <a:gdLst/>
            <a:ahLst/>
            <a:cxnLst/>
            <a:rect l="l" t="t" r="r" b="b"/>
            <a:pathLst>
              <a:path w="3200400">
                <a:moveTo>
                  <a:pt x="0" y="0"/>
                </a:moveTo>
                <a:lnTo>
                  <a:pt x="3200400" y="0"/>
                </a:lnTo>
              </a:path>
            </a:pathLst>
          </a:custGeom>
          <a:ln w="1524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10584" y="3432047"/>
            <a:ext cx="104139" cy="838200"/>
          </a:xfrm>
          <a:custGeom>
            <a:avLst/>
            <a:gdLst/>
            <a:ahLst/>
            <a:cxnLst/>
            <a:rect l="l" t="t" r="r" b="b"/>
            <a:pathLst>
              <a:path w="104139" h="838200">
                <a:moveTo>
                  <a:pt x="9143" y="740663"/>
                </a:moveTo>
                <a:lnTo>
                  <a:pt x="6095" y="743712"/>
                </a:lnTo>
                <a:lnTo>
                  <a:pt x="3048" y="743712"/>
                </a:lnTo>
                <a:lnTo>
                  <a:pt x="0" y="749807"/>
                </a:lnTo>
                <a:lnTo>
                  <a:pt x="3048" y="752855"/>
                </a:lnTo>
                <a:lnTo>
                  <a:pt x="51815" y="838200"/>
                </a:lnTo>
                <a:lnTo>
                  <a:pt x="59218" y="826007"/>
                </a:lnTo>
                <a:lnTo>
                  <a:pt x="45719" y="826007"/>
                </a:lnTo>
                <a:lnTo>
                  <a:pt x="45805" y="802782"/>
                </a:lnTo>
                <a:lnTo>
                  <a:pt x="12191" y="746760"/>
                </a:lnTo>
                <a:lnTo>
                  <a:pt x="12191" y="743712"/>
                </a:lnTo>
                <a:lnTo>
                  <a:pt x="9143" y="740663"/>
                </a:lnTo>
                <a:close/>
              </a:path>
              <a:path w="104139" h="838200">
                <a:moveTo>
                  <a:pt x="51815" y="812800"/>
                </a:moveTo>
                <a:lnTo>
                  <a:pt x="45731" y="822941"/>
                </a:lnTo>
                <a:lnTo>
                  <a:pt x="45719" y="826007"/>
                </a:lnTo>
                <a:lnTo>
                  <a:pt x="57912" y="826007"/>
                </a:lnTo>
                <a:lnTo>
                  <a:pt x="57900" y="822941"/>
                </a:lnTo>
                <a:lnTo>
                  <a:pt x="51815" y="812800"/>
                </a:lnTo>
                <a:close/>
              </a:path>
              <a:path w="104139" h="838200">
                <a:moveTo>
                  <a:pt x="97536" y="740663"/>
                </a:moveTo>
                <a:lnTo>
                  <a:pt x="91439" y="746760"/>
                </a:lnTo>
                <a:lnTo>
                  <a:pt x="57998" y="802495"/>
                </a:lnTo>
                <a:lnTo>
                  <a:pt x="57912" y="826007"/>
                </a:lnTo>
                <a:lnTo>
                  <a:pt x="59218" y="826007"/>
                </a:lnTo>
                <a:lnTo>
                  <a:pt x="103631" y="752855"/>
                </a:lnTo>
                <a:lnTo>
                  <a:pt x="103631" y="743712"/>
                </a:lnTo>
                <a:lnTo>
                  <a:pt x="100583" y="743712"/>
                </a:lnTo>
                <a:lnTo>
                  <a:pt x="97536" y="740663"/>
                </a:lnTo>
                <a:close/>
              </a:path>
              <a:path w="104139" h="838200">
                <a:moveTo>
                  <a:pt x="57998" y="802495"/>
                </a:moveTo>
                <a:lnTo>
                  <a:pt x="51815" y="812800"/>
                </a:lnTo>
                <a:lnTo>
                  <a:pt x="57912" y="822960"/>
                </a:lnTo>
                <a:lnTo>
                  <a:pt x="57998" y="802495"/>
                </a:lnTo>
                <a:close/>
              </a:path>
              <a:path w="104139" h="838200">
                <a:moveTo>
                  <a:pt x="45805" y="802782"/>
                </a:moveTo>
                <a:lnTo>
                  <a:pt x="45731" y="822941"/>
                </a:lnTo>
                <a:lnTo>
                  <a:pt x="51815" y="812800"/>
                </a:lnTo>
                <a:lnTo>
                  <a:pt x="45805" y="802782"/>
                </a:lnTo>
                <a:close/>
              </a:path>
              <a:path w="104139" h="838200">
                <a:moveTo>
                  <a:pt x="60960" y="0"/>
                </a:moveTo>
                <a:lnTo>
                  <a:pt x="48767" y="0"/>
                </a:lnTo>
                <a:lnTo>
                  <a:pt x="45805" y="802782"/>
                </a:lnTo>
                <a:lnTo>
                  <a:pt x="51815" y="812800"/>
                </a:lnTo>
                <a:lnTo>
                  <a:pt x="57998" y="802495"/>
                </a:lnTo>
                <a:lnTo>
                  <a:pt x="60960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507740" y="3522979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7</a:t>
            </a:fld>
            <a:endParaRPr spc="-60" dirty="0"/>
          </a:p>
        </p:txBody>
      </p:sp>
      <p:sp>
        <p:nvSpPr>
          <p:cNvPr id="10" name="object 10"/>
          <p:cNvSpPr txBox="1"/>
          <p:nvPr/>
        </p:nvSpPr>
        <p:spPr>
          <a:xfrm>
            <a:off x="993139" y="1967635"/>
            <a:ext cx="3268345" cy="15506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80" dirty="0">
                <a:latin typeface="Arial"/>
                <a:cs typeface="Arial"/>
              </a:rPr>
              <a:t>Tegangan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Lentur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spc="-180" dirty="0">
                <a:latin typeface="Arial"/>
                <a:cs typeface="Arial"/>
              </a:rPr>
              <a:t>Beban </a:t>
            </a:r>
            <a:r>
              <a:rPr sz="2800" spc="-135" dirty="0">
                <a:latin typeface="Arial"/>
                <a:cs typeface="Arial"/>
              </a:rPr>
              <a:t>1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gandar</a:t>
            </a:r>
            <a:endParaRPr sz="2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1190"/>
              </a:spcBef>
            </a:pPr>
            <a:r>
              <a:rPr sz="1800" spc="-270" dirty="0"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5140" y="3599179"/>
            <a:ext cx="12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379" y="923036"/>
            <a:ext cx="42246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95" dirty="0"/>
              <a:t>Pemilihan</a:t>
            </a:r>
            <a:r>
              <a:rPr sz="4400" spc="-229" dirty="0"/>
              <a:t> </a:t>
            </a:r>
            <a:r>
              <a:rPr sz="4400" spc="-215" dirty="0"/>
              <a:t>Dimensi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69339" y="1891435"/>
            <a:ext cx="5916295" cy="11252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280" dirty="0">
                <a:latin typeface="Arial"/>
                <a:cs typeface="Arial"/>
              </a:rPr>
              <a:t>Tegangan</a:t>
            </a:r>
            <a:r>
              <a:rPr sz="3200" spc="-200" dirty="0">
                <a:latin typeface="Arial"/>
                <a:cs typeface="Arial"/>
              </a:rPr>
              <a:t> </a:t>
            </a:r>
            <a:r>
              <a:rPr sz="3200" spc="-130" dirty="0">
                <a:latin typeface="Arial"/>
                <a:cs typeface="Arial"/>
              </a:rPr>
              <a:t>Lentur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690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spc="-180" dirty="0">
                <a:latin typeface="Arial"/>
                <a:cs typeface="Arial"/>
              </a:rPr>
              <a:t>Beban </a:t>
            </a:r>
            <a:r>
              <a:rPr sz="2800" spc="-135" dirty="0">
                <a:latin typeface="Arial"/>
                <a:cs typeface="Arial"/>
              </a:rPr>
              <a:t>6 </a:t>
            </a:r>
            <a:r>
              <a:rPr sz="2800" spc="-150" dirty="0">
                <a:latin typeface="Arial"/>
                <a:cs typeface="Arial"/>
              </a:rPr>
              <a:t>gandar </a:t>
            </a:r>
            <a:r>
              <a:rPr sz="2800" spc="-535" dirty="0">
                <a:latin typeface="Arial"/>
                <a:cs typeface="Arial"/>
              </a:rPr>
              <a:t>CC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135" dirty="0">
                <a:latin typeface="Arial"/>
                <a:cs typeface="Arial"/>
              </a:rPr>
              <a:t>4 </a:t>
            </a:r>
            <a:r>
              <a:rPr sz="2800" spc="-150" dirty="0">
                <a:latin typeface="Arial"/>
                <a:cs typeface="Arial"/>
              </a:rPr>
              <a:t>gandar</a:t>
            </a:r>
            <a:r>
              <a:rPr sz="2800" spc="-360" dirty="0">
                <a:latin typeface="Arial"/>
                <a:cs typeface="Arial"/>
              </a:rPr>
              <a:t> </a:t>
            </a:r>
            <a:r>
              <a:rPr sz="2800" spc="-340" dirty="0">
                <a:latin typeface="Arial"/>
                <a:cs typeface="Arial"/>
              </a:rPr>
              <a:t>BB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5400" y="3963923"/>
            <a:ext cx="3200400" cy="0"/>
          </a:xfrm>
          <a:custGeom>
            <a:avLst/>
            <a:gdLst/>
            <a:ahLst/>
            <a:cxnLst/>
            <a:rect l="l" t="t" r="r" b="b"/>
            <a:pathLst>
              <a:path w="3200400">
                <a:moveTo>
                  <a:pt x="0" y="0"/>
                </a:moveTo>
                <a:lnTo>
                  <a:pt x="3200400" y="0"/>
                </a:lnTo>
              </a:path>
            </a:pathLst>
          </a:custGeom>
          <a:ln w="1524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038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1" y="801188"/>
                </a:lnTo>
                <a:lnTo>
                  <a:pt x="12192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2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2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2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74139" y="3522979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02739" y="4284979"/>
            <a:ext cx="829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0" dirty="0">
                <a:latin typeface="Arial"/>
                <a:cs typeface="Arial"/>
              </a:rPr>
              <a:t>P1 P2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P3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98340" y="3599179"/>
            <a:ext cx="12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324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1" y="801188"/>
                </a:lnTo>
                <a:lnTo>
                  <a:pt x="12192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2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2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2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610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1" y="801188"/>
                </a:lnTo>
                <a:lnTo>
                  <a:pt x="12192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2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2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2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326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3" y="752855"/>
                </a:lnTo>
                <a:lnTo>
                  <a:pt x="100583" y="746760"/>
                </a:lnTo>
                <a:lnTo>
                  <a:pt x="97535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612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3" y="752855"/>
                </a:lnTo>
                <a:lnTo>
                  <a:pt x="100583" y="746760"/>
                </a:lnTo>
                <a:lnTo>
                  <a:pt x="97535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898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3" y="752855"/>
                </a:lnTo>
                <a:lnTo>
                  <a:pt x="100583" y="746760"/>
                </a:lnTo>
                <a:lnTo>
                  <a:pt x="97535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62600" y="3963923"/>
            <a:ext cx="3200400" cy="0"/>
          </a:xfrm>
          <a:custGeom>
            <a:avLst/>
            <a:gdLst/>
            <a:ahLst/>
            <a:cxnLst/>
            <a:rect l="l" t="t" r="r" b="b"/>
            <a:pathLst>
              <a:path w="3200400">
                <a:moveTo>
                  <a:pt x="0" y="0"/>
                </a:moveTo>
                <a:lnTo>
                  <a:pt x="3200400" y="0"/>
                </a:lnTo>
              </a:path>
            </a:pathLst>
          </a:custGeom>
          <a:ln w="1524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641340" y="3522979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65540" y="3599179"/>
            <a:ext cx="12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996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4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4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4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4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3" y="752855"/>
                </a:lnTo>
                <a:lnTo>
                  <a:pt x="100583" y="746760"/>
                </a:lnTo>
                <a:lnTo>
                  <a:pt x="97535" y="746760"/>
                </a:lnTo>
                <a:lnTo>
                  <a:pt x="94487" y="743712"/>
                </a:lnTo>
                <a:close/>
              </a:path>
              <a:path w="100964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4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4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28232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5" h="838200">
                <a:moveTo>
                  <a:pt x="9143" y="743712"/>
                </a:moveTo>
                <a:lnTo>
                  <a:pt x="6095" y="743712"/>
                </a:lnTo>
                <a:lnTo>
                  <a:pt x="3047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7" y="838200"/>
                </a:lnTo>
                <a:lnTo>
                  <a:pt x="56170" y="826008"/>
                </a:lnTo>
                <a:lnTo>
                  <a:pt x="42671" y="826008"/>
                </a:lnTo>
                <a:lnTo>
                  <a:pt x="42671" y="801188"/>
                </a:lnTo>
                <a:lnTo>
                  <a:pt x="12191" y="746760"/>
                </a:lnTo>
                <a:lnTo>
                  <a:pt x="9143" y="743712"/>
                </a:lnTo>
                <a:close/>
              </a:path>
              <a:path w="100965" h="838200">
                <a:moveTo>
                  <a:pt x="42762" y="801351"/>
                </a:moveTo>
                <a:lnTo>
                  <a:pt x="42671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19" y="822960"/>
                </a:lnTo>
                <a:lnTo>
                  <a:pt x="50291" y="814795"/>
                </a:lnTo>
                <a:lnTo>
                  <a:pt x="42762" y="801351"/>
                </a:lnTo>
                <a:close/>
              </a:path>
              <a:path w="100965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5" h="838200">
                <a:moveTo>
                  <a:pt x="94487" y="743712"/>
                </a:moveTo>
                <a:lnTo>
                  <a:pt x="91439" y="743712"/>
                </a:lnTo>
                <a:lnTo>
                  <a:pt x="88391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7" y="743712"/>
                </a:lnTo>
                <a:close/>
              </a:path>
              <a:path w="100965" h="838200">
                <a:moveTo>
                  <a:pt x="50291" y="814795"/>
                </a:moveTo>
                <a:lnTo>
                  <a:pt x="45719" y="822960"/>
                </a:lnTo>
                <a:lnTo>
                  <a:pt x="54863" y="822960"/>
                </a:lnTo>
                <a:lnTo>
                  <a:pt x="50291" y="814795"/>
                </a:lnTo>
                <a:close/>
              </a:path>
              <a:path w="100965" h="838200">
                <a:moveTo>
                  <a:pt x="57912" y="801188"/>
                </a:moveTo>
                <a:lnTo>
                  <a:pt x="50291" y="814795"/>
                </a:lnTo>
                <a:lnTo>
                  <a:pt x="54863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5" h="838200">
                <a:moveTo>
                  <a:pt x="57912" y="0"/>
                </a:moveTo>
                <a:lnTo>
                  <a:pt x="45719" y="0"/>
                </a:lnTo>
                <a:lnTo>
                  <a:pt x="42762" y="801351"/>
                </a:lnTo>
                <a:lnTo>
                  <a:pt x="50291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99831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5" h="838200">
                <a:moveTo>
                  <a:pt x="9144" y="743712"/>
                </a:moveTo>
                <a:lnTo>
                  <a:pt x="6096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2" y="801188"/>
                </a:lnTo>
                <a:lnTo>
                  <a:pt x="12192" y="746760"/>
                </a:lnTo>
                <a:lnTo>
                  <a:pt x="9144" y="743712"/>
                </a:lnTo>
                <a:close/>
              </a:path>
              <a:path w="100965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20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5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5" h="838200">
                <a:moveTo>
                  <a:pt x="94488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8" y="743712"/>
                </a:lnTo>
                <a:close/>
              </a:path>
              <a:path w="100965" h="838200">
                <a:moveTo>
                  <a:pt x="50292" y="814795"/>
                </a:moveTo>
                <a:lnTo>
                  <a:pt x="45720" y="822960"/>
                </a:lnTo>
                <a:lnTo>
                  <a:pt x="54864" y="822960"/>
                </a:lnTo>
                <a:lnTo>
                  <a:pt x="50292" y="814795"/>
                </a:lnTo>
                <a:close/>
              </a:path>
              <a:path w="100965" h="838200">
                <a:moveTo>
                  <a:pt x="57912" y="801188"/>
                </a:moveTo>
                <a:lnTo>
                  <a:pt x="50292" y="814795"/>
                </a:lnTo>
                <a:lnTo>
                  <a:pt x="54864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5" h="838200">
                <a:moveTo>
                  <a:pt x="57912" y="0"/>
                </a:moveTo>
                <a:lnTo>
                  <a:pt x="45720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28431" y="3429000"/>
            <a:ext cx="100965" cy="838200"/>
          </a:xfrm>
          <a:custGeom>
            <a:avLst/>
            <a:gdLst/>
            <a:ahLst/>
            <a:cxnLst/>
            <a:rect l="l" t="t" r="r" b="b"/>
            <a:pathLst>
              <a:path w="100965" h="838200">
                <a:moveTo>
                  <a:pt x="9144" y="743712"/>
                </a:moveTo>
                <a:lnTo>
                  <a:pt x="6096" y="743712"/>
                </a:lnTo>
                <a:lnTo>
                  <a:pt x="3048" y="746760"/>
                </a:lnTo>
                <a:lnTo>
                  <a:pt x="0" y="746760"/>
                </a:lnTo>
                <a:lnTo>
                  <a:pt x="0" y="752855"/>
                </a:lnTo>
                <a:lnTo>
                  <a:pt x="48768" y="838200"/>
                </a:lnTo>
                <a:lnTo>
                  <a:pt x="56170" y="826008"/>
                </a:lnTo>
                <a:lnTo>
                  <a:pt x="42672" y="826008"/>
                </a:lnTo>
                <a:lnTo>
                  <a:pt x="42672" y="801188"/>
                </a:lnTo>
                <a:lnTo>
                  <a:pt x="12192" y="746760"/>
                </a:lnTo>
                <a:lnTo>
                  <a:pt x="9144" y="743712"/>
                </a:lnTo>
                <a:close/>
              </a:path>
              <a:path w="100965" h="838200">
                <a:moveTo>
                  <a:pt x="42762" y="801351"/>
                </a:moveTo>
                <a:lnTo>
                  <a:pt x="42672" y="826008"/>
                </a:lnTo>
                <a:lnTo>
                  <a:pt x="56170" y="826008"/>
                </a:lnTo>
                <a:lnTo>
                  <a:pt x="57912" y="823139"/>
                </a:lnTo>
                <a:lnTo>
                  <a:pt x="57912" y="822960"/>
                </a:lnTo>
                <a:lnTo>
                  <a:pt x="45720" y="822960"/>
                </a:lnTo>
                <a:lnTo>
                  <a:pt x="50292" y="814795"/>
                </a:lnTo>
                <a:lnTo>
                  <a:pt x="42762" y="801351"/>
                </a:lnTo>
                <a:close/>
              </a:path>
              <a:path w="100965" h="838200">
                <a:moveTo>
                  <a:pt x="57912" y="823139"/>
                </a:moveTo>
                <a:lnTo>
                  <a:pt x="56170" y="826008"/>
                </a:lnTo>
                <a:lnTo>
                  <a:pt x="57912" y="826008"/>
                </a:lnTo>
                <a:lnTo>
                  <a:pt x="57912" y="823139"/>
                </a:lnTo>
                <a:close/>
              </a:path>
              <a:path w="100965" h="838200">
                <a:moveTo>
                  <a:pt x="94488" y="743712"/>
                </a:moveTo>
                <a:lnTo>
                  <a:pt x="91440" y="743712"/>
                </a:lnTo>
                <a:lnTo>
                  <a:pt x="88392" y="746760"/>
                </a:lnTo>
                <a:lnTo>
                  <a:pt x="57912" y="801188"/>
                </a:lnTo>
                <a:lnTo>
                  <a:pt x="57912" y="823139"/>
                </a:lnTo>
                <a:lnTo>
                  <a:pt x="100584" y="752855"/>
                </a:lnTo>
                <a:lnTo>
                  <a:pt x="100584" y="746760"/>
                </a:lnTo>
                <a:lnTo>
                  <a:pt x="97536" y="746760"/>
                </a:lnTo>
                <a:lnTo>
                  <a:pt x="94488" y="743712"/>
                </a:lnTo>
                <a:close/>
              </a:path>
              <a:path w="100965" h="838200">
                <a:moveTo>
                  <a:pt x="50292" y="814795"/>
                </a:moveTo>
                <a:lnTo>
                  <a:pt x="45720" y="822960"/>
                </a:lnTo>
                <a:lnTo>
                  <a:pt x="54864" y="822960"/>
                </a:lnTo>
                <a:lnTo>
                  <a:pt x="50292" y="814795"/>
                </a:lnTo>
                <a:close/>
              </a:path>
              <a:path w="100965" h="838200">
                <a:moveTo>
                  <a:pt x="57912" y="801188"/>
                </a:moveTo>
                <a:lnTo>
                  <a:pt x="50292" y="814795"/>
                </a:lnTo>
                <a:lnTo>
                  <a:pt x="54864" y="822960"/>
                </a:lnTo>
                <a:lnTo>
                  <a:pt x="57912" y="822960"/>
                </a:lnTo>
                <a:lnTo>
                  <a:pt x="57912" y="801188"/>
                </a:lnTo>
                <a:close/>
              </a:path>
              <a:path w="100965" h="838200">
                <a:moveTo>
                  <a:pt x="57912" y="0"/>
                </a:moveTo>
                <a:lnTo>
                  <a:pt x="45720" y="0"/>
                </a:lnTo>
                <a:lnTo>
                  <a:pt x="42762" y="801351"/>
                </a:lnTo>
                <a:lnTo>
                  <a:pt x="50292" y="814795"/>
                </a:lnTo>
                <a:lnTo>
                  <a:pt x="57821" y="801351"/>
                </a:lnTo>
                <a:lnTo>
                  <a:pt x="57912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31540" y="4284979"/>
            <a:ext cx="4811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79065" algn="l"/>
                <a:tab pos="4279265" algn="l"/>
              </a:tabLst>
            </a:pPr>
            <a:r>
              <a:rPr sz="1800" spc="-180" dirty="0">
                <a:latin typeface="Arial"/>
                <a:cs typeface="Arial"/>
              </a:rPr>
              <a:t>P1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P2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P3	P1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P2	P1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180" dirty="0">
                <a:latin typeface="Arial"/>
                <a:cs typeface="Arial"/>
              </a:rPr>
              <a:t>P2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772536" y="5291899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5">
                <a:moveTo>
                  <a:pt x="0" y="0"/>
                </a:moveTo>
                <a:lnTo>
                  <a:pt x="489203" y="0"/>
                </a:lnTo>
              </a:path>
            </a:pathLst>
          </a:custGeom>
          <a:ln w="172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17929" y="5291899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4">
                <a:moveTo>
                  <a:pt x="0" y="0"/>
                </a:moveTo>
                <a:lnTo>
                  <a:pt x="489394" y="0"/>
                </a:lnTo>
              </a:path>
            </a:pathLst>
          </a:custGeom>
          <a:ln w="172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72536" y="6407658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5">
                <a:moveTo>
                  <a:pt x="0" y="0"/>
                </a:moveTo>
                <a:lnTo>
                  <a:pt x="489203" y="0"/>
                </a:lnTo>
              </a:path>
            </a:pathLst>
          </a:custGeom>
          <a:ln w="172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24406" y="6407658"/>
            <a:ext cx="489584" cy="0"/>
          </a:xfrm>
          <a:custGeom>
            <a:avLst/>
            <a:gdLst/>
            <a:ahLst/>
            <a:cxnLst/>
            <a:rect l="l" t="t" r="r" b="b"/>
            <a:pathLst>
              <a:path w="489584">
                <a:moveTo>
                  <a:pt x="0" y="0"/>
                </a:moveTo>
                <a:lnTo>
                  <a:pt x="489394" y="0"/>
                </a:lnTo>
              </a:path>
            </a:pathLst>
          </a:custGeom>
          <a:ln w="172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398267" y="6113971"/>
            <a:ext cx="321310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50" spc="10" dirty="0">
                <a:latin typeface="Symbol"/>
                <a:cs typeface="Symbol"/>
              </a:rPr>
              <a:t>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8</a:t>
            </a:fld>
            <a:endParaRPr spc="-60" dirty="0"/>
          </a:p>
        </p:txBody>
      </p:sp>
      <p:sp>
        <p:nvSpPr>
          <p:cNvPr id="27" name="object 27"/>
          <p:cNvSpPr txBox="1"/>
          <p:nvPr/>
        </p:nvSpPr>
        <p:spPr>
          <a:xfrm>
            <a:off x="2398267" y="4998402"/>
            <a:ext cx="321310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50" spc="10" dirty="0">
                <a:latin typeface="Symbol"/>
                <a:cs typeface="Symbol"/>
              </a:rPr>
              <a:t>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22908" y="6083490"/>
            <a:ext cx="902969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61670" algn="l"/>
              </a:tabLst>
            </a:pPr>
            <a:r>
              <a:rPr sz="3250" spc="15" dirty="0">
                <a:latin typeface="Times New Roman"/>
                <a:cs typeface="Times New Roman"/>
              </a:rPr>
              <a:t>M	</a:t>
            </a:r>
            <a:r>
              <a:rPr sz="3250" spc="10" dirty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22908" y="4967922"/>
            <a:ext cx="902969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61670" algn="l"/>
              </a:tabLst>
            </a:pPr>
            <a:r>
              <a:rPr sz="3250" spc="15" dirty="0">
                <a:latin typeface="Times New Roman"/>
                <a:cs typeface="Times New Roman"/>
              </a:rPr>
              <a:t>M	</a:t>
            </a:r>
            <a:r>
              <a:rPr sz="3250" spc="10" dirty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86660" y="5920851"/>
            <a:ext cx="14668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4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92172" y="6406578"/>
            <a:ext cx="5907405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59095" algn="l"/>
              </a:tabLst>
            </a:pPr>
            <a:r>
              <a:rPr sz="2850" spc="172" baseline="2923" dirty="0">
                <a:latin typeface="Times New Roman"/>
                <a:cs typeface="Times New Roman"/>
              </a:rPr>
              <a:t>i</a:t>
            </a:r>
            <a:r>
              <a:rPr sz="2850" spc="-172" baseline="2923" dirty="0">
                <a:latin typeface="Symbol"/>
                <a:cs typeface="Symbol"/>
              </a:rPr>
              <a:t></a:t>
            </a:r>
            <a:r>
              <a:rPr sz="2850" baseline="2923" dirty="0">
                <a:latin typeface="Times New Roman"/>
                <a:cs typeface="Times New Roman"/>
              </a:rPr>
              <a:t>1</a:t>
            </a:r>
            <a:r>
              <a:rPr sz="2850" spc="157" baseline="2923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4</a:t>
            </a:r>
            <a:r>
              <a:rPr sz="3250" spc="10" dirty="0">
                <a:latin typeface="Symbol"/>
                <a:cs typeface="Symbol"/>
              </a:rPr>
              <a:t></a:t>
            </a:r>
            <a:r>
              <a:rPr sz="3250" dirty="0">
                <a:latin typeface="Times New Roman"/>
                <a:cs typeface="Times New Roman"/>
              </a:rPr>
              <a:t>	4</a:t>
            </a:r>
            <a:r>
              <a:rPr sz="3250" spc="10" dirty="0">
                <a:latin typeface="Symbol"/>
                <a:cs typeface="Symbol"/>
              </a:rPr>
              <a:t>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92044" y="5950774"/>
            <a:ext cx="5307330" cy="68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3070" algn="l"/>
                <a:tab pos="5062855" algn="l"/>
              </a:tabLst>
            </a:pPr>
            <a:r>
              <a:rPr sz="4875" spc="7" baseline="35042" dirty="0">
                <a:latin typeface="Times New Roman"/>
                <a:cs typeface="Times New Roman"/>
              </a:rPr>
              <a:t>P	</a:t>
            </a:r>
            <a:r>
              <a:rPr sz="3250" spc="160" dirty="0">
                <a:latin typeface="Times New Roman"/>
                <a:cs typeface="Times New Roman"/>
              </a:rPr>
              <a:t>e</a:t>
            </a:r>
            <a:r>
              <a:rPr sz="2850" spc="120" baseline="42397" dirty="0">
                <a:latin typeface="Symbol"/>
                <a:cs typeface="Symbol"/>
              </a:rPr>
              <a:t></a:t>
            </a:r>
            <a:r>
              <a:rPr sz="2850" spc="7" baseline="42397" dirty="0">
                <a:latin typeface="Symbol"/>
                <a:cs typeface="Symbol"/>
              </a:rPr>
              <a:t></a:t>
            </a:r>
            <a:r>
              <a:rPr sz="2850" baseline="42397" dirty="0">
                <a:latin typeface="Times New Roman"/>
                <a:cs typeface="Times New Roman"/>
              </a:rPr>
              <a:t>x</a:t>
            </a:r>
            <a:r>
              <a:rPr sz="2850" spc="-22" baseline="42397" dirty="0">
                <a:latin typeface="Times New Roman"/>
                <a:cs typeface="Times New Roman"/>
              </a:rPr>
              <a:t> </a:t>
            </a:r>
            <a:r>
              <a:rPr sz="4300" spc="-475" dirty="0">
                <a:latin typeface="Symbol"/>
                <a:cs typeface="Symbol"/>
              </a:rPr>
              <a:t></a:t>
            </a:r>
            <a:r>
              <a:rPr sz="3250" spc="-5" dirty="0">
                <a:latin typeface="Times New Roman"/>
                <a:cs typeface="Times New Roman"/>
              </a:rPr>
              <a:t>c</a:t>
            </a:r>
            <a:r>
              <a:rPr sz="3250" spc="5" dirty="0">
                <a:latin typeface="Times New Roman"/>
                <a:cs typeface="Times New Roman"/>
              </a:rPr>
              <a:t>os</a:t>
            </a:r>
            <a:r>
              <a:rPr sz="3250" spc="-434" dirty="0">
                <a:latin typeface="Times New Roman"/>
                <a:cs typeface="Times New Roman"/>
              </a:rPr>
              <a:t> </a:t>
            </a:r>
            <a:r>
              <a:rPr sz="3250" spc="60" dirty="0">
                <a:latin typeface="Symbol"/>
                <a:cs typeface="Symbol"/>
              </a:rPr>
              <a:t></a:t>
            </a:r>
            <a:r>
              <a:rPr sz="3250" spc="5" dirty="0">
                <a:latin typeface="Times New Roman"/>
                <a:cs typeface="Times New Roman"/>
              </a:rPr>
              <a:t>x</a:t>
            </a:r>
            <a:r>
              <a:rPr sz="3250" spc="-170" dirty="0">
                <a:latin typeface="Times New Roman"/>
                <a:cs typeface="Times New Roman"/>
              </a:rPr>
              <a:t> </a:t>
            </a:r>
            <a:r>
              <a:rPr sz="3250" spc="10" dirty="0">
                <a:latin typeface="Symbol"/>
                <a:cs typeface="Symbol"/>
              </a:rPr>
              <a:t></a:t>
            </a:r>
            <a:r>
              <a:rPr sz="3250" spc="-355" dirty="0">
                <a:latin typeface="Times New Roman"/>
                <a:cs typeface="Times New Roman"/>
              </a:rPr>
              <a:t> </a:t>
            </a:r>
            <a:r>
              <a:rPr sz="3250" spc="5" dirty="0">
                <a:latin typeface="Times New Roman"/>
                <a:cs typeface="Times New Roman"/>
              </a:rPr>
              <a:t>sin</a:t>
            </a:r>
            <a:r>
              <a:rPr sz="3250" spc="-310" dirty="0">
                <a:latin typeface="Times New Roman"/>
                <a:cs typeface="Times New Roman"/>
              </a:rPr>
              <a:t> </a:t>
            </a:r>
            <a:r>
              <a:rPr sz="3250" spc="40" dirty="0">
                <a:latin typeface="Symbol"/>
                <a:cs typeface="Symbol"/>
              </a:rPr>
              <a:t></a:t>
            </a:r>
            <a:r>
              <a:rPr sz="3250" spc="265" dirty="0">
                <a:latin typeface="Times New Roman"/>
                <a:cs typeface="Times New Roman"/>
              </a:rPr>
              <a:t>x</a:t>
            </a:r>
            <a:r>
              <a:rPr sz="4300" dirty="0">
                <a:latin typeface="Symbol"/>
                <a:cs typeface="Symbol"/>
              </a:rPr>
              <a:t></a:t>
            </a:r>
            <a:r>
              <a:rPr sz="3250" spc="10" dirty="0">
                <a:latin typeface="Symbol"/>
                <a:cs typeface="Symbol"/>
              </a:rPr>
              <a:t></a:t>
            </a:r>
            <a:r>
              <a:rPr sz="3250" spc="-114" dirty="0">
                <a:latin typeface="Times New Roman"/>
                <a:cs typeface="Times New Roman"/>
              </a:rPr>
              <a:t> </a:t>
            </a:r>
            <a:r>
              <a:rPr sz="3250" spc="-70" dirty="0">
                <a:latin typeface="Times New Roman"/>
                <a:cs typeface="Times New Roman"/>
              </a:rPr>
              <a:t>0</a:t>
            </a:r>
            <a:r>
              <a:rPr sz="3250" spc="-5" dirty="0">
                <a:latin typeface="Times New Roman"/>
                <a:cs typeface="Times New Roman"/>
              </a:rPr>
              <a:t>,</a:t>
            </a:r>
            <a:r>
              <a:rPr sz="3250" spc="5" dirty="0">
                <a:latin typeface="Times New Roman"/>
                <a:cs typeface="Times New Roman"/>
              </a:rPr>
              <a:t>75</a:t>
            </a:r>
            <a:r>
              <a:rPr sz="3250" dirty="0">
                <a:latin typeface="Times New Roman"/>
                <a:cs typeface="Times New Roman"/>
              </a:rPr>
              <a:t>	</a:t>
            </a:r>
            <a:r>
              <a:rPr sz="4875" spc="7" baseline="35042" dirty="0">
                <a:latin typeface="Times New Roman"/>
                <a:cs typeface="Times New Roman"/>
              </a:rPr>
              <a:t>P</a:t>
            </a:r>
            <a:endParaRPr sz="4875" baseline="35042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16100" y="6359763"/>
            <a:ext cx="13335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83611" y="4805283"/>
            <a:ext cx="14668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6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92172" y="5291010"/>
            <a:ext cx="5901690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52745" algn="l"/>
              </a:tabLst>
            </a:pPr>
            <a:r>
              <a:rPr sz="2850" spc="172" baseline="2923" dirty="0">
                <a:latin typeface="Times New Roman"/>
                <a:cs typeface="Times New Roman"/>
              </a:rPr>
              <a:t>i</a:t>
            </a:r>
            <a:r>
              <a:rPr sz="2850" spc="-172" baseline="2923" dirty="0">
                <a:latin typeface="Symbol"/>
                <a:cs typeface="Symbol"/>
              </a:rPr>
              <a:t></a:t>
            </a:r>
            <a:r>
              <a:rPr sz="2850" baseline="2923" dirty="0">
                <a:latin typeface="Times New Roman"/>
                <a:cs typeface="Times New Roman"/>
              </a:rPr>
              <a:t>1</a:t>
            </a:r>
            <a:r>
              <a:rPr sz="2850" spc="157" baseline="2923" dirty="0">
                <a:latin typeface="Times New Roman"/>
                <a:cs typeface="Times New Roman"/>
              </a:rPr>
              <a:t> </a:t>
            </a:r>
            <a:r>
              <a:rPr sz="3250" dirty="0">
                <a:latin typeface="Times New Roman"/>
                <a:cs typeface="Times New Roman"/>
              </a:rPr>
              <a:t>4</a:t>
            </a:r>
            <a:r>
              <a:rPr sz="3250" spc="10" dirty="0">
                <a:latin typeface="Symbol"/>
                <a:cs typeface="Symbol"/>
              </a:rPr>
              <a:t></a:t>
            </a:r>
            <a:r>
              <a:rPr sz="3250" dirty="0">
                <a:latin typeface="Times New Roman"/>
                <a:cs typeface="Times New Roman"/>
              </a:rPr>
              <a:t>	4</a:t>
            </a:r>
            <a:r>
              <a:rPr sz="3250" spc="10" dirty="0">
                <a:latin typeface="Symbol"/>
                <a:cs typeface="Symbol"/>
              </a:rPr>
              <a:t>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92044" y="4835206"/>
            <a:ext cx="5300980" cy="68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3070" algn="l"/>
                <a:tab pos="5056505" algn="l"/>
              </a:tabLst>
            </a:pPr>
            <a:r>
              <a:rPr sz="4875" spc="7" baseline="35042" dirty="0">
                <a:latin typeface="Times New Roman"/>
                <a:cs typeface="Times New Roman"/>
              </a:rPr>
              <a:t>P	</a:t>
            </a:r>
            <a:r>
              <a:rPr sz="3250" spc="160" dirty="0">
                <a:latin typeface="Times New Roman"/>
                <a:cs typeface="Times New Roman"/>
              </a:rPr>
              <a:t>e</a:t>
            </a:r>
            <a:r>
              <a:rPr sz="2850" spc="120" baseline="42397" dirty="0">
                <a:latin typeface="Symbol"/>
                <a:cs typeface="Symbol"/>
              </a:rPr>
              <a:t></a:t>
            </a:r>
            <a:r>
              <a:rPr sz="2850" spc="7" baseline="42397" dirty="0">
                <a:latin typeface="Symbol"/>
                <a:cs typeface="Symbol"/>
              </a:rPr>
              <a:t></a:t>
            </a:r>
            <a:r>
              <a:rPr sz="2850" baseline="42397" dirty="0">
                <a:latin typeface="Times New Roman"/>
                <a:cs typeface="Times New Roman"/>
              </a:rPr>
              <a:t>x</a:t>
            </a:r>
            <a:r>
              <a:rPr sz="2850" spc="-22" baseline="42397" dirty="0">
                <a:latin typeface="Times New Roman"/>
                <a:cs typeface="Times New Roman"/>
              </a:rPr>
              <a:t> </a:t>
            </a:r>
            <a:r>
              <a:rPr sz="4300" spc="-475" dirty="0">
                <a:latin typeface="Symbol"/>
                <a:cs typeface="Symbol"/>
              </a:rPr>
              <a:t></a:t>
            </a:r>
            <a:r>
              <a:rPr sz="3250" spc="-5" dirty="0">
                <a:latin typeface="Times New Roman"/>
                <a:cs typeface="Times New Roman"/>
              </a:rPr>
              <a:t>c</a:t>
            </a:r>
            <a:r>
              <a:rPr sz="3250" spc="5" dirty="0">
                <a:latin typeface="Times New Roman"/>
                <a:cs typeface="Times New Roman"/>
              </a:rPr>
              <a:t>os</a:t>
            </a:r>
            <a:r>
              <a:rPr sz="3250" spc="-434" dirty="0">
                <a:latin typeface="Times New Roman"/>
                <a:cs typeface="Times New Roman"/>
              </a:rPr>
              <a:t> </a:t>
            </a:r>
            <a:r>
              <a:rPr sz="3250" spc="60" dirty="0">
                <a:latin typeface="Symbol"/>
                <a:cs typeface="Symbol"/>
              </a:rPr>
              <a:t></a:t>
            </a:r>
            <a:r>
              <a:rPr sz="3250" spc="5" dirty="0">
                <a:latin typeface="Times New Roman"/>
                <a:cs typeface="Times New Roman"/>
              </a:rPr>
              <a:t>x</a:t>
            </a:r>
            <a:r>
              <a:rPr sz="3250" spc="-170" dirty="0">
                <a:latin typeface="Times New Roman"/>
                <a:cs typeface="Times New Roman"/>
              </a:rPr>
              <a:t> </a:t>
            </a:r>
            <a:r>
              <a:rPr sz="3250" spc="10" dirty="0">
                <a:latin typeface="Symbol"/>
                <a:cs typeface="Symbol"/>
              </a:rPr>
              <a:t></a:t>
            </a:r>
            <a:r>
              <a:rPr sz="3250" spc="-355" dirty="0">
                <a:latin typeface="Times New Roman"/>
                <a:cs typeface="Times New Roman"/>
              </a:rPr>
              <a:t> </a:t>
            </a:r>
            <a:r>
              <a:rPr sz="3250" spc="5" dirty="0">
                <a:latin typeface="Times New Roman"/>
                <a:cs typeface="Times New Roman"/>
              </a:rPr>
              <a:t>sin</a:t>
            </a:r>
            <a:r>
              <a:rPr sz="3250" spc="-310" dirty="0">
                <a:latin typeface="Times New Roman"/>
                <a:cs typeface="Times New Roman"/>
              </a:rPr>
              <a:t> </a:t>
            </a:r>
            <a:r>
              <a:rPr sz="3250" spc="40" dirty="0">
                <a:latin typeface="Symbol"/>
                <a:cs typeface="Symbol"/>
              </a:rPr>
              <a:t></a:t>
            </a:r>
            <a:r>
              <a:rPr sz="3250" spc="265" dirty="0">
                <a:latin typeface="Times New Roman"/>
                <a:cs typeface="Times New Roman"/>
              </a:rPr>
              <a:t>x</a:t>
            </a:r>
            <a:r>
              <a:rPr sz="4300" dirty="0">
                <a:latin typeface="Symbol"/>
                <a:cs typeface="Symbol"/>
              </a:rPr>
              <a:t></a:t>
            </a:r>
            <a:r>
              <a:rPr sz="3250" spc="10" dirty="0">
                <a:latin typeface="Symbol"/>
                <a:cs typeface="Symbol"/>
              </a:rPr>
              <a:t></a:t>
            </a:r>
            <a:r>
              <a:rPr sz="3250" spc="-114" dirty="0">
                <a:latin typeface="Times New Roman"/>
                <a:cs typeface="Times New Roman"/>
              </a:rPr>
              <a:t> </a:t>
            </a:r>
            <a:r>
              <a:rPr sz="3250" spc="-70" dirty="0">
                <a:latin typeface="Times New Roman"/>
                <a:cs typeface="Times New Roman"/>
              </a:rPr>
              <a:t>0</a:t>
            </a:r>
            <a:r>
              <a:rPr sz="3250" spc="-100" dirty="0">
                <a:latin typeface="Times New Roman"/>
                <a:cs typeface="Times New Roman"/>
              </a:rPr>
              <a:t>,</a:t>
            </a:r>
            <a:r>
              <a:rPr sz="3250" spc="5" dirty="0">
                <a:latin typeface="Times New Roman"/>
                <a:cs typeface="Times New Roman"/>
              </a:rPr>
              <a:t>82</a:t>
            </a:r>
            <a:r>
              <a:rPr sz="3250" dirty="0">
                <a:latin typeface="Times New Roman"/>
                <a:cs typeface="Times New Roman"/>
              </a:rPr>
              <a:t>	</a:t>
            </a:r>
            <a:r>
              <a:rPr sz="4875" spc="7" baseline="35042" dirty="0">
                <a:latin typeface="Times New Roman"/>
                <a:cs typeface="Times New Roman"/>
              </a:rPr>
              <a:t>P</a:t>
            </a:r>
            <a:endParaRPr sz="4875" baseline="35042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16100" y="5244195"/>
            <a:ext cx="13335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8076" y="923036"/>
            <a:ext cx="37560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15" dirty="0"/>
              <a:t>Perancangan</a:t>
            </a:r>
            <a:r>
              <a:rPr sz="4400" spc="-14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20315"/>
            <a:ext cx="41484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40" dirty="0">
                <a:latin typeface="Arial"/>
                <a:cs typeface="Arial"/>
              </a:rPr>
              <a:t>Formula </a:t>
            </a:r>
            <a:r>
              <a:rPr sz="3000" spc="-190" dirty="0">
                <a:latin typeface="Arial"/>
                <a:cs typeface="Arial"/>
              </a:rPr>
              <a:t>yang</a:t>
            </a:r>
            <a:r>
              <a:rPr sz="3000" spc="-265" dirty="0">
                <a:latin typeface="Arial"/>
                <a:cs typeface="Arial"/>
              </a:rPr>
              <a:t> </a:t>
            </a:r>
            <a:r>
              <a:rPr sz="3000" spc="-140" dirty="0">
                <a:latin typeface="Arial"/>
                <a:cs typeface="Arial"/>
              </a:rPr>
              <a:t>digunakan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3529076"/>
            <a:ext cx="685863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20" dirty="0">
                <a:latin typeface="Arial"/>
                <a:cs typeface="Arial"/>
              </a:rPr>
              <a:t>Sehingga </a:t>
            </a:r>
            <a:r>
              <a:rPr sz="3000" spc="-170" dirty="0">
                <a:latin typeface="Arial"/>
                <a:cs typeface="Arial"/>
              </a:rPr>
              <a:t>persamaan </a:t>
            </a:r>
            <a:r>
              <a:rPr sz="3000" spc="-175" dirty="0">
                <a:latin typeface="Arial"/>
                <a:cs typeface="Arial"/>
              </a:rPr>
              <a:t>tegangan </a:t>
            </a:r>
            <a:r>
              <a:rPr sz="3000" spc="-45" dirty="0">
                <a:latin typeface="Arial"/>
                <a:cs typeface="Arial"/>
              </a:rPr>
              <a:t>di </a:t>
            </a:r>
            <a:r>
              <a:rPr sz="3000" spc="-180" dirty="0">
                <a:latin typeface="Arial"/>
                <a:cs typeface="Arial"/>
              </a:rPr>
              <a:t>dasar</a:t>
            </a:r>
            <a:r>
              <a:rPr sz="3000" spc="-140" dirty="0">
                <a:latin typeface="Arial"/>
                <a:cs typeface="Arial"/>
              </a:rPr>
              <a:t> </a:t>
            </a:r>
            <a:r>
              <a:rPr sz="3000" spc="-70" dirty="0">
                <a:latin typeface="Arial"/>
                <a:cs typeface="Arial"/>
              </a:rPr>
              <a:t>rel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0339" y="5034788"/>
            <a:ext cx="1393825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spc="-5" dirty="0">
                <a:latin typeface="Arial"/>
                <a:cs typeface="Arial"/>
              </a:rPr>
              <a:t>–</a:t>
            </a:r>
            <a:r>
              <a:rPr sz="2600" spc="25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dengan: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7539" y="5435294"/>
            <a:ext cx="5036185" cy="150114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60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135" dirty="0">
                <a:latin typeface="Arial"/>
                <a:cs typeface="Arial"/>
              </a:rPr>
              <a:t>P=tekanan </a:t>
            </a:r>
            <a:r>
              <a:rPr sz="2200" spc="-75" dirty="0">
                <a:latin typeface="Arial"/>
                <a:cs typeface="Arial"/>
              </a:rPr>
              <a:t>roda </a:t>
            </a:r>
            <a:r>
              <a:rPr sz="2200" spc="-85" dirty="0">
                <a:latin typeface="Arial"/>
                <a:cs typeface="Arial"/>
              </a:rPr>
              <a:t>dinamis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290" dirty="0">
                <a:latin typeface="Arial"/>
                <a:cs typeface="Arial"/>
              </a:rPr>
              <a:t>Ps </a:t>
            </a:r>
            <a:r>
              <a:rPr lang="en-US" sz="2200" spc="-325" dirty="0">
                <a:latin typeface="Arial"/>
                <a:cs typeface="Arial"/>
              </a:rPr>
              <a:t> </a:t>
            </a:r>
            <a:r>
              <a:rPr lang="en-US" sz="2200" spc="-325" dirty="0" smtClean="0">
                <a:latin typeface="Arial"/>
                <a:cs typeface="Arial"/>
              </a:rPr>
              <a:t>x </a:t>
            </a:r>
            <a:r>
              <a:rPr sz="2200" spc="-350" dirty="0" smtClean="0">
                <a:latin typeface="Arial"/>
                <a:cs typeface="Arial"/>
              </a:rPr>
              <a:t> </a:t>
            </a:r>
            <a:r>
              <a:rPr sz="2200" spc="-65" dirty="0">
                <a:latin typeface="Arial"/>
                <a:cs typeface="Arial"/>
              </a:rPr>
              <a:t>Ip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65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290" dirty="0">
                <a:latin typeface="Arial"/>
                <a:cs typeface="Arial"/>
              </a:rPr>
              <a:t>Ps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100" dirty="0">
                <a:latin typeface="Arial"/>
                <a:cs typeface="Arial"/>
              </a:rPr>
              <a:t>tekanan </a:t>
            </a:r>
            <a:r>
              <a:rPr sz="2200" spc="-75" dirty="0">
                <a:latin typeface="Arial"/>
                <a:cs typeface="Arial"/>
              </a:rPr>
              <a:t>roda</a:t>
            </a:r>
            <a:r>
              <a:rPr sz="2200" spc="-25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statis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65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65" dirty="0">
                <a:latin typeface="Arial"/>
                <a:cs typeface="Arial"/>
              </a:rPr>
              <a:t>Ip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50" dirty="0">
                <a:latin typeface="Arial"/>
                <a:cs typeface="Arial"/>
              </a:rPr>
              <a:t>faktor </a:t>
            </a:r>
            <a:r>
              <a:rPr sz="2200" spc="-85" dirty="0">
                <a:latin typeface="Arial"/>
                <a:cs typeface="Arial"/>
              </a:rPr>
              <a:t>dinamis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105" dirty="0">
                <a:latin typeface="Arial"/>
                <a:cs typeface="Arial"/>
              </a:rPr>
              <a:t>1 </a:t>
            </a:r>
            <a:r>
              <a:rPr sz="2200" spc="-190" dirty="0">
                <a:latin typeface="Arial"/>
                <a:cs typeface="Arial"/>
              </a:rPr>
              <a:t>+ </a:t>
            </a:r>
            <a:r>
              <a:rPr sz="2200" spc="-95" dirty="0">
                <a:latin typeface="Arial"/>
                <a:cs typeface="Arial"/>
              </a:rPr>
              <a:t>0,01 </a:t>
            </a:r>
            <a:r>
              <a:rPr sz="2200" spc="-65" dirty="0">
                <a:latin typeface="Arial"/>
                <a:cs typeface="Arial"/>
              </a:rPr>
              <a:t>(v/1,609 </a:t>
            </a:r>
            <a:r>
              <a:rPr sz="2200" spc="-125" dirty="0">
                <a:latin typeface="Arial"/>
                <a:cs typeface="Arial"/>
              </a:rPr>
              <a:t>–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85" dirty="0">
                <a:latin typeface="Arial"/>
                <a:cs typeface="Arial"/>
              </a:rPr>
              <a:t>5)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65"/>
              </a:spcBef>
              <a:buChar char="•"/>
              <a:tabLst>
                <a:tab pos="240665" algn="l"/>
                <a:tab pos="241300" algn="l"/>
              </a:tabLst>
            </a:pPr>
            <a:r>
              <a:rPr sz="2200" spc="-105" dirty="0">
                <a:latin typeface="Arial"/>
                <a:cs typeface="Arial"/>
              </a:rPr>
              <a:t>v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114" dirty="0">
                <a:latin typeface="Arial"/>
                <a:cs typeface="Arial"/>
              </a:rPr>
              <a:t>kecepatan rencana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(km/jam)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74376" y="3207829"/>
            <a:ext cx="414655" cy="0"/>
          </a:xfrm>
          <a:custGeom>
            <a:avLst/>
            <a:gdLst/>
            <a:ahLst/>
            <a:cxnLst/>
            <a:rect l="l" t="t" r="r" b="b"/>
            <a:pathLst>
              <a:path w="414654">
                <a:moveTo>
                  <a:pt x="0" y="0"/>
                </a:moveTo>
                <a:lnTo>
                  <a:pt x="414337" y="0"/>
                </a:lnTo>
              </a:path>
            </a:pathLst>
          </a:custGeom>
          <a:ln w="120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85108" y="3205424"/>
            <a:ext cx="396240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50" spc="130" dirty="0">
                <a:latin typeface="Times New Roman"/>
                <a:cs typeface="Times New Roman"/>
              </a:rPr>
              <a:t>4</a:t>
            </a:r>
            <a:r>
              <a:rPr sz="2650" spc="-5" dirty="0">
                <a:latin typeface="Symbol"/>
                <a:cs typeface="Symbol"/>
              </a:rPr>
              <a:t>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0939" y="2943296"/>
            <a:ext cx="1648460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2445" algn="l"/>
                <a:tab pos="1447800" algn="l"/>
              </a:tabLst>
            </a:pPr>
            <a:r>
              <a:rPr sz="2650" spc="-5" dirty="0">
                <a:latin typeface="Times New Roman"/>
                <a:cs typeface="Times New Roman"/>
              </a:rPr>
              <a:t>M	</a:t>
            </a:r>
            <a:r>
              <a:rPr sz="2650" spc="100" dirty="0">
                <a:latin typeface="Symbol"/>
                <a:cs typeface="Symbol"/>
              </a:rPr>
              <a:t></a:t>
            </a:r>
            <a:r>
              <a:rPr sz="2650" spc="85" dirty="0">
                <a:latin typeface="Times New Roman"/>
                <a:cs typeface="Times New Roman"/>
              </a:rPr>
              <a:t>0</a:t>
            </a:r>
            <a:r>
              <a:rPr sz="2650" spc="50" dirty="0">
                <a:latin typeface="Times New Roman"/>
                <a:cs typeface="Times New Roman"/>
              </a:rPr>
              <a:t>,</a:t>
            </a:r>
            <a:r>
              <a:rPr sz="2650" spc="-10" dirty="0">
                <a:latin typeface="Times New Roman"/>
                <a:cs typeface="Times New Roman"/>
              </a:rPr>
              <a:t>8</a:t>
            </a:r>
            <a:r>
              <a:rPr sz="2650" spc="-5" dirty="0">
                <a:latin typeface="Times New Roman"/>
                <a:cs typeface="Times New Roman"/>
              </a:rPr>
              <a:t>5</a:t>
            </a:r>
            <a:r>
              <a:rPr sz="2650" dirty="0">
                <a:latin typeface="Times New Roman"/>
                <a:cs typeface="Times New Roman"/>
              </a:rPr>
              <a:t>	</a:t>
            </a:r>
            <a:r>
              <a:rPr sz="3975" spc="-7" baseline="34591" dirty="0">
                <a:latin typeface="Times New Roman"/>
                <a:cs typeface="Times New Roman"/>
              </a:rPr>
              <a:t>P</a:t>
            </a:r>
            <a:endParaRPr sz="3975" baseline="34591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64027" y="3124596"/>
            <a:ext cx="132080" cy="3136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50" spc="15" dirty="0">
                <a:latin typeface="Times New Roman"/>
                <a:cs typeface="Times New Roman"/>
              </a:rPr>
              <a:t>a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27057" y="4890325"/>
            <a:ext cx="431800" cy="0"/>
          </a:xfrm>
          <a:custGeom>
            <a:avLst/>
            <a:gdLst/>
            <a:ahLst/>
            <a:cxnLst/>
            <a:rect l="l" t="t" r="r" b="b"/>
            <a:pathLst>
              <a:path w="431800">
                <a:moveTo>
                  <a:pt x="0" y="0"/>
                </a:moveTo>
                <a:lnTo>
                  <a:pt x="431672" y="0"/>
                </a:lnTo>
              </a:path>
            </a:pathLst>
          </a:custGeom>
          <a:ln w="1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05121" y="4890325"/>
            <a:ext cx="725170" cy="0"/>
          </a:xfrm>
          <a:custGeom>
            <a:avLst/>
            <a:gdLst/>
            <a:ahLst/>
            <a:cxnLst/>
            <a:rect l="l" t="t" r="r" b="b"/>
            <a:pathLst>
              <a:path w="725170">
                <a:moveTo>
                  <a:pt x="0" y="0"/>
                </a:moveTo>
                <a:lnTo>
                  <a:pt x="724662" y="0"/>
                </a:lnTo>
              </a:path>
            </a:pathLst>
          </a:custGeom>
          <a:ln w="12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10203" y="5084721"/>
            <a:ext cx="1538605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8910" algn="l"/>
              </a:tabLst>
            </a:pPr>
            <a:r>
              <a:rPr sz="1350" spc="5" dirty="0">
                <a:latin typeface="Times New Roman"/>
                <a:cs typeface="Times New Roman"/>
              </a:rPr>
              <a:t>b	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9</a:t>
            </a:fld>
            <a:endParaRPr spc="-60" dirty="0"/>
          </a:p>
        </p:txBody>
      </p:sp>
      <p:sp>
        <p:nvSpPr>
          <p:cNvPr id="14" name="object 14"/>
          <p:cNvSpPr txBox="1"/>
          <p:nvPr/>
        </p:nvSpPr>
        <p:spPr>
          <a:xfrm>
            <a:off x="2474467" y="4853073"/>
            <a:ext cx="330835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5" dirty="0">
                <a:latin typeface="Times New Roman"/>
                <a:cs typeface="Times New Roman"/>
              </a:rPr>
              <a:t>b</a:t>
            </a:r>
            <a:r>
              <a:rPr sz="1350" dirty="0">
                <a:latin typeface="Times New Roman"/>
                <a:cs typeface="Times New Roman"/>
              </a:rPr>
              <a:t>a</a:t>
            </a:r>
            <a:r>
              <a:rPr sz="1350" spc="-5" dirty="0">
                <a:latin typeface="Times New Roman"/>
                <a:cs typeface="Times New Roman"/>
              </a:rPr>
              <a:t>s</a:t>
            </a:r>
            <a:r>
              <a:rPr sz="1350" spc="5" dirty="0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23564" y="4656656"/>
            <a:ext cx="75882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spc="15" dirty="0">
                <a:latin typeface="Symbol"/>
                <a:cs typeface="Symbol"/>
              </a:rPr>
              <a:t></a:t>
            </a:r>
            <a:r>
              <a:rPr sz="2300" spc="-140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Times New Roman"/>
                <a:cs typeface="Times New Roman"/>
              </a:rPr>
              <a:t>0,85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41979" y="4888304"/>
            <a:ext cx="1980564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283335" algn="l"/>
              </a:tabLst>
            </a:pPr>
            <a:r>
              <a:rPr sz="2300" spc="30" dirty="0">
                <a:latin typeface="Times New Roman"/>
                <a:cs typeface="Times New Roman"/>
              </a:rPr>
              <a:t>W	</a:t>
            </a:r>
            <a:r>
              <a:rPr sz="2300" spc="50" dirty="0">
                <a:latin typeface="Times New Roman"/>
                <a:cs typeface="Times New Roman"/>
              </a:rPr>
              <a:t>4W</a:t>
            </a:r>
            <a:r>
              <a:rPr sz="2300" spc="20" dirty="0">
                <a:latin typeface="Times New Roman"/>
                <a:cs typeface="Times New Roman"/>
              </a:rPr>
              <a:t> </a:t>
            </a:r>
            <a:r>
              <a:rPr sz="2300" spc="15" dirty="0">
                <a:latin typeface="Symbol"/>
                <a:cs typeface="Symbol"/>
              </a:rPr>
              <a:t>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79851" y="4470729"/>
            <a:ext cx="198564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807845" algn="l"/>
              </a:tabLst>
            </a:pPr>
            <a:r>
              <a:rPr sz="3450" spc="22" baseline="-35024" dirty="0">
                <a:latin typeface="Symbol"/>
                <a:cs typeface="Symbol"/>
              </a:rPr>
              <a:t></a:t>
            </a:r>
            <a:r>
              <a:rPr sz="3450" spc="240" baseline="-35024" dirty="0">
                <a:latin typeface="Times New Roman"/>
                <a:cs typeface="Times New Roman"/>
              </a:rPr>
              <a:t> </a:t>
            </a:r>
            <a:r>
              <a:rPr sz="2300" spc="155" dirty="0">
                <a:latin typeface="Times New Roman"/>
                <a:cs typeface="Times New Roman"/>
              </a:rPr>
              <a:t>M</a:t>
            </a:r>
            <a:r>
              <a:rPr sz="2025" spc="7" baseline="-24691" dirty="0">
                <a:latin typeface="Times New Roman"/>
                <a:cs typeface="Times New Roman"/>
              </a:rPr>
              <a:t>a</a:t>
            </a:r>
            <a:r>
              <a:rPr sz="2025" baseline="-24691" dirty="0">
                <a:latin typeface="Times New Roman"/>
                <a:cs typeface="Times New Roman"/>
              </a:rPr>
              <a:t>	</a:t>
            </a:r>
            <a:r>
              <a:rPr sz="2300" spc="15" dirty="0">
                <a:latin typeface="Times New Roman"/>
                <a:cs typeface="Times New Roman"/>
              </a:rPr>
              <a:t>P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3779" y="4656656"/>
            <a:ext cx="190500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spc="15" dirty="0">
                <a:latin typeface="Times New Roman"/>
                <a:cs typeface="Times New Roman"/>
              </a:rPr>
              <a:t>S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8076" y="923036"/>
            <a:ext cx="37560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15" dirty="0"/>
              <a:t>Perancangan</a:t>
            </a:r>
            <a:r>
              <a:rPr sz="4400" spc="-14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450339" y="3129415"/>
            <a:ext cx="3246120" cy="995044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855"/>
              </a:spcBef>
              <a:buChar char="–"/>
              <a:tabLst>
                <a:tab pos="299720" algn="l"/>
              </a:tabLst>
            </a:pPr>
            <a:r>
              <a:rPr sz="2800" spc="-195" dirty="0">
                <a:latin typeface="Arial"/>
                <a:cs typeface="Arial"/>
              </a:rPr>
              <a:t>Dengan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(lanjutan):</a:t>
            </a:r>
            <a:endParaRPr sz="28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698500" algn="l"/>
              </a:tabLst>
            </a:pPr>
            <a:r>
              <a:rPr sz="2400" dirty="0">
                <a:latin typeface="Symbol"/>
                <a:cs typeface="Symbol"/>
              </a:rPr>
              <a:t>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damping </a:t>
            </a:r>
            <a:r>
              <a:rPr sz="2400" spc="-70" dirty="0">
                <a:latin typeface="Arial"/>
                <a:cs typeface="Arial"/>
              </a:rPr>
              <a:t>factor</a:t>
            </a:r>
            <a:r>
              <a:rPr sz="2400" spc="-295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539" y="4096003"/>
            <a:ext cx="5226685" cy="17811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75"/>
              </a:spcBef>
              <a:buChar char="•"/>
              <a:tabLst>
                <a:tab pos="241300" algn="l"/>
                <a:tab pos="734695" algn="l"/>
              </a:tabLst>
            </a:pPr>
            <a:r>
              <a:rPr sz="2400" spc="-110" dirty="0">
                <a:latin typeface="Arial"/>
                <a:cs typeface="Arial"/>
              </a:rPr>
              <a:t>k</a:t>
            </a:r>
            <a:r>
              <a:rPr sz="2400" spc="-150" dirty="0">
                <a:latin typeface="Arial"/>
                <a:cs typeface="Arial"/>
              </a:rPr>
              <a:t> </a:t>
            </a:r>
            <a:r>
              <a:rPr sz="2400" spc="-210" dirty="0">
                <a:latin typeface="Arial"/>
                <a:cs typeface="Arial"/>
              </a:rPr>
              <a:t>=	</a:t>
            </a:r>
            <a:r>
              <a:rPr sz="2400" spc="-145" dirty="0">
                <a:latin typeface="Arial"/>
                <a:cs typeface="Arial"/>
              </a:rPr>
              <a:t>kekakuan </a:t>
            </a:r>
            <a:r>
              <a:rPr sz="2400" spc="-80" dirty="0">
                <a:latin typeface="Arial"/>
                <a:cs typeface="Arial"/>
              </a:rPr>
              <a:t>jalan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spc="-17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(kg/cm</a:t>
            </a:r>
            <a:r>
              <a:rPr sz="2400" spc="-97" baseline="24305" dirty="0">
                <a:latin typeface="Arial"/>
                <a:cs typeface="Arial"/>
              </a:rPr>
              <a:t>2</a:t>
            </a:r>
            <a:r>
              <a:rPr sz="2400" spc="-6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Char char="•"/>
              <a:tabLst>
                <a:tab pos="241300" algn="l"/>
              </a:tabLst>
            </a:pPr>
            <a:r>
              <a:rPr sz="2400" spc="-65" dirty="0">
                <a:latin typeface="Arial"/>
                <a:cs typeface="Arial"/>
              </a:rPr>
              <a:t>I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0" dirty="0">
                <a:latin typeface="Arial"/>
                <a:cs typeface="Arial"/>
              </a:rPr>
              <a:t>momen </a:t>
            </a:r>
            <a:r>
              <a:rPr sz="2400" spc="-100" dirty="0">
                <a:latin typeface="Arial"/>
                <a:cs typeface="Arial"/>
              </a:rPr>
              <a:t>inersia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(cm</a:t>
            </a:r>
            <a:r>
              <a:rPr sz="2400" spc="-150" baseline="24305" dirty="0">
                <a:latin typeface="Arial"/>
                <a:cs typeface="Arial"/>
              </a:rPr>
              <a:t>4</a:t>
            </a:r>
            <a:r>
              <a:rPr sz="2400" spc="-100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75"/>
              </a:spcBef>
              <a:buChar char="•"/>
              <a:tabLst>
                <a:tab pos="241300" algn="l"/>
              </a:tabLst>
            </a:pPr>
            <a:r>
              <a:rPr sz="2400" spc="-90" dirty="0">
                <a:latin typeface="Arial"/>
                <a:cs typeface="Arial"/>
              </a:rPr>
              <a:t>W</a:t>
            </a:r>
            <a:r>
              <a:rPr sz="2400" spc="-135" baseline="-20833" dirty="0">
                <a:latin typeface="Arial"/>
                <a:cs typeface="Arial"/>
              </a:rPr>
              <a:t>b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section </a:t>
            </a:r>
            <a:r>
              <a:rPr sz="2400" spc="-85" dirty="0">
                <a:latin typeface="Arial"/>
                <a:cs typeface="Arial"/>
              </a:rPr>
              <a:t>modulus </a:t>
            </a:r>
            <a:r>
              <a:rPr sz="2400" spc="-165" dirty="0">
                <a:latin typeface="Arial"/>
                <a:cs typeface="Arial"/>
              </a:rPr>
              <a:t>base</a:t>
            </a:r>
            <a:r>
              <a:rPr sz="2400" spc="-43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(cm</a:t>
            </a:r>
            <a:r>
              <a:rPr sz="2400" spc="-127" baseline="24305" dirty="0">
                <a:latin typeface="Arial"/>
                <a:cs typeface="Arial"/>
              </a:rPr>
              <a:t>3</a:t>
            </a:r>
            <a:r>
              <a:rPr sz="2400" spc="-8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80"/>
              </a:spcBef>
              <a:buChar char="•"/>
              <a:tabLst>
                <a:tab pos="241300" algn="l"/>
              </a:tabLst>
            </a:pPr>
            <a:r>
              <a:rPr sz="2400" spc="-430" dirty="0">
                <a:latin typeface="Arial"/>
                <a:cs typeface="Arial"/>
              </a:rPr>
              <a:t>E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0" dirty="0">
                <a:latin typeface="Arial"/>
                <a:cs typeface="Arial"/>
              </a:rPr>
              <a:t>modulus </a:t>
            </a:r>
            <a:r>
              <a:rPr sz="2400" spc="-110" dirty="0">
                <a:latin typeface="Arial"/>
                <a:cs typeface="Arial"/>
              </a:rPr>
              <a:t>elastisitas </a:t>
            </a:r>
            <a:r>
              <a:rPr sz="2400" spc="-85" dirty="0">
                <a:latin typeface="Arial"/>
                <a:cs typeface="Arial"/>
              </a:rPr>
              <a:t>jalan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(kg/cm</a:t>
            </a:r>
            <a:r>
              <a:rPr sz="2400" spc="-97" baseline="24305" dirty="0">
                <a:latin typeface="Arial"/>
                <a:cs typeface="Arial"/>
              </a:rPr>
              <a:t>2</a:t>
            </a:r>
            <a:r>
              <a:rPr sz="2400" spc="-65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27819" y="2290572"/>
            <a:ext cx="588645" cy="0"/>
          </a:xfrm>
          <a:custGeom>
            <a:avLst/>
            <a:gdLst/>
            <a:ahLst/>
            <a:cxnLst/>
            <a:rect l="l" t="t" r="r" b="b"/>
            <a:pathLst>
              <a:path w="588645">
                <a:moveTo>
                  <a:pt x="0" y="0"/>
                </a:moveTo>
                <a:lnTo>
                  <a:pt x="588454" y="0"/>
                </a:lnTo>
              </a:path>
            </a:pathLst>
          </a:custGeom>
          <a:ln w="168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70322" y="2290572"/>
            <a:ext cx="988060" cy="0"/>
          </a:xfrm>
          <a:custGeom>
            <a:avLst/>
            <a:gdLst/>
            <a:ahLst/>
            <a:cxnLst/>
            <a:rect l="l" t="t" r="r" b="b"/>
            <a:pathLst>
              <a:path w="988060">
                <a:moveTo>
                  <a:pt x="0" y="0"/>
                </a:moveTo>
                <a:lnTo>
                  <a:pt x="987932" y="0"/>
                </a:lnTo>
              </a:path>
            </a:pathLst>
          </a:custGeom>
          <a:ln w="168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16884" y="2559184"/>
            <a:ext cx="2088514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7070" algn="l"/>
              </a:tabLst>
            </a:pPr>
            <a:r>
              <a:rPr sz="1850" dirty="0">
                <a:latin typeface="Times New Roman"/>
                <a:cs typeface="Times New Roman"/>
              </a:rPr>
              <a:t>b	b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39772" y="2245240"/>
            <a:ext cx="44450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5" dirty="0">
                <a:latin typeface="Times New Roman"/>
                <a:cs typeface="Times New Roman"/>
              </a:rPr>
              <a:t>b</a:t>
            </a:r>
            <a:r>
              <a:rPr sz="1850" spc="-10" dirty="0">
                <a:latin typeface="Times New Roman"/>
                <a:cs typeface="Times New Roman"/>
              </a:rPr>
              <a:t>a</a:t>
            </a:r>
            <a:r>
              <a:rPr sz="1850" spc="-5" dirty="0">
                <a:latin typeface="Times New Roman"/>
                <a:cs typeface="Times New Roman"/>
              </a:rPr>
              <a:t>s</a:t>
            </a:r>
            <a:r>
              <a:rPr sz="1850" dirty="0">
                <a:latin typeface="Times New Roman"/>
                <a:cs typeface="Times New Roman"/>
              </a:rPr>
              <a:t>e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09491" y="1976568"/>
            <a:ext cx="1023619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50" spc="15" dirty="0">
                <a:latin typeface="Symbol"/>
                <a:cs typeface="Symbol"/>
              </a:rPr>
              <a:t></a:t>
            </a:r>
            <a:r>
              <a:rPr sz="3150" spc="-170" dirty="0">
                <a:latin typeface="Times New Roman"/>
                <a:cs typeface="Times New Roman"/>
              </a:rPr>
              <a:t> </a:t>
            </a:r>
            <a:r>
              <a:rPr sz="3150" spc="-30" dirty="0">
                <a:latin typeface="Times New Roman"/>
                <a:cs typeface="Times New Roman"/>
              </a:rPr>
              <a:t>0,85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4172" y="2290512"/>
            <a:ext cx="2691765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743710" algn="l"/>
              </a:tabLst>
            </a:pPr>
            <a:r>
              <a:rPr sz="3150" spc="30" dirty="0">
                <a:latin typeface="Times New Roman"/>
                <a:cs typeface="Times New Roman"/>
              </a:rPr>
              <a:t>W	</a:t>
            </a:r>
            <a:r>
              <a:rPr sz="3150" spc="65" dirty="0">
                <a:latin typeface="Times New Roman"/>
                <a:cs typeface="Times New Roman"/>
              </a:rPr>
              <a:t>4W</a:t>
            </a:r>
            <a:r>
              <a:rPr sz="3150" spc="55" dirty="0">
                <a:latin typeface="Times New Roman"/>
                <a:cs typeface="Times New Roman"/>
              </a:rPr>
              <a:t> </a:t>
            </a:r>
            <a:r>
              <a:rPr sz="3150" spc="15" dirty="0">
                <a:latin typeface="Symbol"/>
                <a:cs typeface="Symbol"/>
              </a:rPr>
              <a:t>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94507" y="1720536"/>
            <a:ext cx="2698115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459990" algn="l"/>
              </a:tabLst>
            </a:pPr>
            <a:r>
              <a:rPr sz="4725" spc="22" baseline="-35273" dirty="0">
                <a:latin typeface="Symbol"/>
                <a:cs typeface="Symbol"/>
              </a:rPr>
              <a:t></a:t>
            </a:r>
            <a:r>
              <a:rPr sz="4725" spc="300" baseline="-35273" dirty="0">
                <a:latin typeface="Times New Roman"/>
                <a:cs typeface="Times New Roman"/>
              </a:rPr>
              <a:t> </a:t>
            </a:r>
            <a:r>
              <a:rPr sz="3150" spc="220" dirty="0">
                <a:latin typeface="Times New Roman"/>
                <a:cs typeface="Times New Roman"/>
              </a:rPr>
              <a:t>M</a:t>
            </a:r>
            <a:r>
              <a:rPr sz="2775" baseline="-24024" dirty="0">
                <a:latin typeface="Times New Roman"/>
                <a:cs typeface="Times New Roman"/>
              </a:rPr>
              <a:t>a	</a:t>
            </a:r>
            <a:r>
              <a:rPr sz="3150" spc="15" dirty="0">
                <a:latin typeface="Times New Roman"/>
                <a:cs typeface="Times New Roman"/>
              </a:rPr>
              <a:t>P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1172" y="1976568"/>
            <a:ext cx="250190" cy="509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150" spc="15" dirty="0">
                <a:latin typeface="Times New Roman"/>
                <a:cs typeface="Times New Roman"/>
              </a:rPr>
              <a:t>S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68811" y="3800284"/>
            <a:ext cx="232410" cy="323850"/>
          </a:xfrm>
          <a:custGeom>
            <a:avLst/>
            <a:gdLst/>
            <a:ahLst/>
            <a:cxnLst/>
            <a:rect l="l" t="t" r="r" b="b"/>
            <a:pathLst>
              <a:path w="232410" h="323850">
                <a:moveTo>
                  <a:pt x="231838" y="0"/>
                </a:moveTo>
                <a:lnTo>
                  <a:pt x="0" y="323659"/>
                </a:lnTo>
              </a:path>
            </a:pathLst>
          </a:custGeom>
          <a:ln w="8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22126" y="3994022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0" y="15430"/>
                </a:moveTo>
                <a:lnTo>
                  <a:pt x="27050" y="0"/>
                </a:lnTo>
              </a:path>
            </a:pathLst>
          </a:custGeom>
          <a:ln w="8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49177" y="3998404"/>
            <a:ext cx="39370" cy="134620"/>
          </a:xfrm>
          <a:custGeom>
            <a:avLst/>
            <a:gdLst/>
            <a:ahLst/>
            <a:cxnLst/>
            <a:rect l="l" t="t" r="r" b="b"/>
            <a:pathLst>
              <a:path w="39370" h="134620">
                <a:moveTo>
                  <a:pt x="0" y="0"/>
                </a:moveTo>
                <a:lnTo>
                  <a:pt x="39052" y="134302"/>
                </a:lnTo>
              </a:path>
            </a:pathLst>
          </a:custGeom>
          <a:ln w="176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92611" y="3760660"/>
            <a:ext cx="52069" cy="372110"/>
          </a:xfrm>
          <a:custGeom>
            <a:avLst/>
            <a:gdLst/>
            <a:ahLst/>
            <a:cxnLst/>
            <a:rect l="l" t="t" r="r" b="b"/>
            <a:pathLst>
              <a:path w="52070" h="372110">
                <a:moveTo>
                  <a:pt x="0" y="372046"/>
                </a:moveTo>
                <a:lnTo>
                  <a:pt x="52006" y="0"/>
                </a:lnTo>
              </a:path>
            </a:pathLst>
          </a:custGeom>
          <a:ln w="8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44617" y="3760660"/>
            <a:ext cx="476884" cy="0"/>
          </a:xfrm>
          <a:custGeom>
            <a:avLst/>
            <a:gdLst/>
            <a:ahLst/>
            <a:cxnLst/>
            <a:rect l="l" t="t" r="r" b="b"/>
            <a:pathLst>
              <a:path w="476885">
                <a:moveTo>
                  <a:pt x="0" y="0"/>
                </a:moveTo>
                <a:lnTo>
                  <a:pt x="476821" y="0"/>
                </a:lnTo>
              </a:path>
            </a:pathLst>
          </a:custGeom>
          <a:ln w="8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803140" y="3738373"/>
            <a:ext cx="620395" cy="44069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99085" marR="5080" indent="-287020">
              <a:lnSpc>
                <a:spcPct val="64200"/>
              </a:lnSpc>
              <a:spcBef>
                <a:spcPts val="819"/>
              </a:spcBef>
            </a:pPr>
            <a:r>
              <a:rPr sz="1425" spc="15" baseline="-5847" dirty="0">
                <a:latin typeface="Times New Roman"/>
                <a:cs typeface="Times New Roman"/>
              </a:rPr>
              <a:t>4 </a:t>
            </a:r>
            <a:r>
              <a:rPr lang="en-US" sz="1425" spc="15" baseline="-5847" dirty="0" smtClean="0">
                <a:latin typeface="Times New Roman"/>
                <a:cs typeface="Times New Roman"/>
              </a:rPr>
              <a:t>  </a:t>
            </a:r>
            <a:r>
              <a:rPr sz="1650" spc="5" dirty="0" smtClean="0">
                <a:latin typeface="Times New Roman"/>
                <a:cs typeface="Times New Roman"/>
              </a:rPr>
              <a:t>k  </a:t>
            </a:r>
            <a:r>
              <a:rPr sz="1650" spc="35" dirty="0">
                <a:latin typeface="Times New Roman"/>
                <a:cs typeface="Times New Roman"/>
              </a:rPr>
              <a:t>4</a:t>
            </a:r>
            <a:r>
              <a:rPr sz="1650" dirty="0">
                <a:latin typeface="Times New Roman"/>
                <a:cs typeface="Times New Roman"/>
              </a:rPr>
              <a:t>E</a:t>
            </a:r>
            <a:r>
              <a:rPr sz="1650" spc="5" dirty="0">
                <a:latin typeface="Times New Roman"/>
                <a:cs typeface="Times New Roman"/>
              </a:rPr>
              <a:t>I</a:t>
            </a:r>
            <a:endParaRPr sz="165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10</a:t>
            </a:fld>
            <a:endParaRPr spc="-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11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396" y="923036"/>
            <a:ext cx="167576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75" dirty="0"/>
              <a:t>L</a:t>
            </a:r>
            <a:r>
              <a:rPr sz="4400" spc="-515" dirty="0"/>
              <a:t>a</a:t>
            </a:r>
            <a:r>
              <a:rPr sz="4400" spc="110" dirty="0"/>
              <a:t>t</a:t>
            </a:r>
            <a:r>
              <a:rPr sz="4400" spc="-150" dirty="0"/>
              <a:t>iha</a:t>
            </a:r>
            <a:r>
              <a:rPr sz="4400" spc="-145" dirty="0"/>
              <a:t>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70926"/>
            <a:ext cx="6480175" cy="444309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84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20" dirty="0">
                <a:latin typeface="Arial"/>
                <a:cs typeface="Arial"/>
              </a:rPr>
              <a:t>Jalan </a:t>
            </a:r>
            <a:r>
              <a:rPr sz="3000" spc="-70" dirty="0">
                <a:latin typeface="Arial"/>
                <a:cs typeface="Arial"/>
              </a:rPr>
              <a:t>rel </a:t>
            </a:r>
            <a:r>
              <a:rPr sz="3000" spc="-195" dirty="0">
                <a:latin typeface="Arial"/>
                <a:cs typeface="Arial"/>
              </a:rPr>
              <a:t>kelas </a:t>
            </a:r>
            <a:r>
              <a:rPr sz="3000" spc="-310" dirty="0">
                <a:latin typeface="Arial"/>
                <a:cs typeface="Arial"/>
              </a:rPr>
              <a:t>V, </a:t>
            </a:r>
            <a:r>
              <a:rPr sz="3000" spc="-165" dirty="0">
                <a:latin typeface="Arial"/>
                <a:cs typeface="Arial"/>
              </a:rPr>
              <a:t>dengan </a:t>
            </a:r>
            <a:r>
              <a:rPr sz="3000" spc="-120" dirty="0">
                <a:latin typeface="Arial"/>
                <a:cs typeface="Arial"/>
              </a:rPr>
              <a:t>data-data</a:t>
            </a:r>
            <a:r>
              <a:rPr sz="3000" dirty="0">
                <a:latin typeface="Arial"/>
                <a:cs typeface="Arial"/>
              </a:rPr>
              <a:t> </a:t>
            </a:r>
            <a:r>
              <a:rPr sz="3000" spc="-135" dirty="0">
                <a:latin typeface="Arial"/>
                <a:cs typeface="Arial"/>
              </a:rPr>
              <a:t>sbb:</a:t>
            </a:r>
            <a:endParaRPr sz="30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0"/>
              </a:spcBef>
              <a:buChar char="–"/>
              <a:tabLst>
                <a:tab pos="756920" algn="l"/>
              </a:tabLst>
            </a:pPr>
            <a:r>
              <a:rPr sz="2600" spc="-229" dirty="0">
                <a:latin typeface="Arial"/>
                <a:cs typeface="Arial"/>
              </a:rPr>
              <a:t>Daya </a:t>
            </a:r>
            <a:r>
              <a:rPr sz="2600" spc="-125" dirty="0">
                <a:latin typeface="Arial"/>
                <a:cs typeface="Arial"/>
              </a:rPr>
              <a:t>angkut </a:t>
            </a:r>
            <a:r>
              <a:rPr sz="2600" spc="-90" dirty="0">
                <a:latin typeface="Arial"/>
                <a:cs typeface="Arial"/>
              </a:rPr>
              <a:t>lintas </a:t>
            </a:r>
            <a:r>
              <a:rPr sz="2600" spc="-229" dirty="0">
                <a:latin typeface="Arial"/>
                <a:cs typeface="Arial"/>
              </a:rPr>
              <a:t>&lt; </a:t>
            </a:r>
            <a:r>
              <a:rPr sz="2600" spc="-114" dirty="0">
                <a:latin typeface="Arial"/>
                <a:cs typeface="Arial"/>
              </a:rPr>
              <a:t>2,5 </a:t>
            </a:r>
            <a:r>
              <a:rPr sz="2600" spc="-60" dirty="0">
                <a:latin typeface="Arial"/>
                <a:cs typeface="Arial"/>
              </a:rPr>
              <a:t>juta </a:t>
            </a:r>
            <a:r>
              <a:rPr sz="2600" spc="-30" dirty="0">
                <a:latin typeface="Arial"/>
                <a:cs typeface="Arial"/>
              </a:rPr>
              <a:t>ton/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tahun</a:t>
            </a:r>
            <a:endParaRPr sz="26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210" dirty="0">
                <a:latin typeface="Arial"/>
                <a:cs typeface="Arial"/>
              </a:rPr>
              <a:t>Tekanan </a:t>
            </a:r>
            <a:r>
              <a:rPr sz="2600" spc="-140" dirty="0">
                <a:latin typeface="Arial"/>
                <a:cs typeface="Arial"/>
              </a:rPr>
              <a:t>gandar </a:t>
            </a:r>
            <a:r>
              <a:rPr sz="2600" spc="-130" dirty="0">
                <a:latin typeface="Arial"/>
                <a:cs typeface="Arial"/>
              </a:rPr>
              <a:t>18 </a:t>
            </a:r>
            <a:r>
              <a:rPr sz="2600" spc="-40" dirty="0">
                <a:latin typeface="Arial"/>
                <a:cs typeface="Arial"/>
              </a:rPr>
              <a:t>ton; </a:t>
            </a:r>
            <a:r>
              <a:rPr sz="2600" spc="-365" dirty="0">
                <a:latin typeface="Arial"/>
                <a:cs typeface="Arial"/>
              </a:rPr>
              <a:t>Ps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30" dirty="0">
                <a:latin typeface="Arial"/>
                <a:cs typeface="Arial"/>
              </a:rPr>
              <a:t>9000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spc="-180" dirty="0">
                <a:latin typeface="Arial"/>
                <a:cs typeface="Arial"/>
              </a:rPr>
              <a:t>kg</a:t>
            </a:r>
            <a:endParaRPr sz="2600" dirty="0">
              <a:latin typeface="Arial"/>
              <a:cs typeface="Arial"/>
            </a:endParaRPr>
          </a:p>
          <a:p>
            <a:pPr marL="756285" marR="817880" lvl="1" indent="-286385">
              <a:lnSpc>
                <a:spcPts val="2810"/>
              </a:lnSpc>
              <a:spcBef>
                <a:spcPts val="665"/>
              </a:spcBef>
              <a:buChar char="–"/>
              <a:tabLst>
                <a:tab pos="756920" algn="l"/>
              </a:tabLst>
            </a:pPr>
            <a:r>
              <a:rPr sz="2600" spc="-165" dirty="0">
                <a:latin typeface="Arial"/>
                <a:cs typeface="Arial"/>
              </a:rPr>
              <a:t>Kecepatan </a:t>
            </a:r>
            <a:r>
              <a:rPr sz="2600" spc="-135" dirty="0">
                <a:latin typeface="Arial"/>
                <a:cs typeface="Arial"/>
              </a:rPr>
              <a:t>rencana </a:t>
            </a:r>
            <a:r>
              <a:rPr sz="2600" spc="-130" dirty="0">
                <a:latin typeface="Arial"/>
                <a:cs typeface="Arial"/>
              </a:rPr>
              <a:t>100 </a:t>
            </a:r>
            <a:r>
              <a:rPr sz="2600" spc="-60" dirty="0">
                <a:latin typeface="Arial"/>
                <a:cs typeface="Arial"/>
              </a:rPr>
              <a:t>km/jam; </a:t>
            </a:r>
            <a:r>
              <a:rPr sz="2600" spc="-80" dirty="0">
                <a:latin typeface="Arial"/>
                <a:cs typeface="Arial"/>
              </a:rPr>
              <a:t>Ip </a:t>
            </a:r>
            <a:r>
              <a:rPr sz="2600" spc="-229" dirty="0">
                <a:latin typeface="Arial"/>
                <a:cs typeface="Arial"/>
              </a:rPr>
              <a:t>=  </a:t>
            </a:r>
            <a:r>
              <a:rPr sz="2600" spc="-100" dirty="0">
                <a:latin typeface="Arial"/>
                <a:cs typeface="Arial"/>
              </a:rPr>
              <a:t>1+0,01(100/1,609-5)</a:t>
            </a:r>
            <a:endParaRPr sz="26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70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Kekakuan </a:t>
            </a:r>
            <a:r>
              <a:rPr sz="2600" spc="-95" dirty="0">
                <a:latin typeface="Arial"/>
                <a:cs typeface="Arial"/>
              </a:rPr>
              <a:t>jalan </a:t>
            </a:r>
            <a:r>
              <a:rPr sz="2600" spc="-50" dirty="0">
                <a:latin typeface="Arial"/>
                <a:cs typeface="Arial"/>
              </a:rPr>
              <a:t>rel </a:t>
            </a:r>
            <a:r>
              <a:rPr sz="2600" spc="-95" dirty="0">
                <a:latin typeface="Arial"/>
                <a:cs typeface="Arial"/>
              </a:rPr>
              <a:t>(k)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30" dirty="0">
                <a:latin typeface="Arial"/>
                <a:cs typeface="Arial"/>
              </a:rPr>
              <a:t>180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kg/cm</a:t>
            </a:r>
            <a:r>
              <a:rPr sz="2550" spc="-97" baseline="26143" dirty="0">
                <a:latin typeface="Arial"/>
                <a:cs typeface="Arial"/>
              </a:rPr>
              <a:t>2</a:t>
            </a:r>
            <a:endParaRPr sz="2550" baseline="26143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85" dirty="0">
                <a:latin typeface="Arial"/>
                <a:cs typeface="Arial"/>
              </a:rPr>
              <a:t>Momen </a:t>
            </a:r>
            <a:r>
              <a:rPr sz="2600" spc="-110" dirty="0">
                <a:latin typeface="Arial"/>
                <a:cs typeface="Arial"/>
              </a:rPr>
              <a:t>inersia </a:t>
            </a:r>
            <a:r>
              <a:rPr sz="2600" spc="-50" dirty="0">
                <a:latin typeface="Arial"/>
                <a:cs typeface="Arial"/>
              </a:rPr>
              <a:t>rel </a:t>
            </a:r>
            <a:r>
              <a:rPr sz="2600" spc="-204" dirty="0">
                <a:latin typeface="Arial"/>
                <a:cs typeface="Arial"/>
              </a:rPr>
              <a:t>R-42 </a:t>
            </a:r>
            <a:r>
              <a:rPr sz="2600" spc="-80" dirty="0">
                <a:latin typeface="Arial"/>
                <a:cs typeface="Arial"/>
              </a:rPr>
              <a:t>(I)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30" dirty="0">
                <a:latin typeface="Arial"/>
                <a:cs typeface="Arial"/>
              </a:rPr>
              <a:t>1369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cm</a:t>
            </a:r>
            <a:r>
              <a:rPr sz="2550" spc="-187" baseline="26143" dirty="0">
                <a:latin typeface="Arial"/>
                <a:cs typeface="Arial"/>
              </a:rPr>
              <a:t>4</a:t>
            </a:r>
            <a:endParaRPr sz="2550" baseline="26143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195" dirty="0">
                <a:latin typeface="Arial"/>
                <a:cs typeface="Arial"/>
              </a:rPr>
              <a:t>Tahanan </a:t>
            </a:r>
            <a:r>
              <a:rPr sz="2600" spc="-105" dirty="0">
                <a:latin typeface="Arial"/>
                <a:cs typeface="Arial"/>
              </a:rPr>
              <a:t>momen </a:t>
            </a:r>
            <a:r>
              <a:rPr sz="2600" spc="-160" dirty="0">
                <a:latin typeface="Arial"/>
                <a:cs typeface="Arial"/>
              </a:rPr>
              <a:t>dasar </a:t>
            </a:r>
            <a:r>
              <a:rPr sz="2600" spc="-100" dirty="0">
                <a:latin typeface="Arial"/>
                <a:cs typeface="Arial"/>
              </a:rPr>
              <a:t>(Wb)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30" dirty="0">
                <a:latin typeface="Arial"/>
                <a:cs typeface="Arial"/>
              </a:rPr>
              <a:t>200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cm</a:t>
            </a:r>
            <a:r>
              <a:rPr sz="2550" spc="-187" baseline="26143" dirty="0">
                <a:latin typeface="Arial"/>
                <a:cs typeface="Arial"/>
              </a:rPr>
              <a:t>3</a:t>
            </a:r>
            <a:endParaRPr sz="2550" baseline="26143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85" dirty="0">
                <a:latin typeface="Arial"/>
                <a:cs typeface="Arial"/>
              </a:rPr>
              <a:t>Modulus </a:t>
            </a:r>
            <a:r>
              <a:rPr sz="2600" spc="-120" dirty="0">
                <a:latin typeface="Arial"/>
                <a:cs typeface="Arial"/>
              </a:rPr>
              <a:t>elastisitas </a:t>
            </a:r>
            <a:r>
              <a:rPr sz="2600" spc="-55" dirty="0">
                <a:latin typeface="Arial"/>
                <a:cs typeface="Arial"/>
              </a:rPr>
              <a:t>rel </a:t>
            </a:r>
            <a:r>
              <a:rPr sz="2600" spc="-210" dirty="0">
                <a:latin typeface="Arial"/>
                <a:cs typeface="Arial"/>
              </a:rPr>
              <a:t>(E) </a:t>
            </a:r>
            <a:r>
              <a:rPr sz="2600" spc="-229" dirty="0">
                <a:latin typeface="Arial"/>
                <a:cs typeface="Arial"/>
              </a:rPr>
              <a:t>= </a:t>
            </a:r>
            <a:r>
              <a:rPr sz="2600" spc="-105" dirty="0">
                <a:latin typeface="Arial"/>
                <a:cs typeface="Arial"/>
              </a:rPr>
              <a:t>2,1.10</a:t>
            </a:r>
            <a:r>
              <a:rPr sz="2550" spc="-157" baseline="26143" dirty="0">
                <a:latin typeface="Arial"/>
                <a:cs typeface="Arial"/>
              </a:rPr>
              <a:t>6</a:t>
            </a:r>
            <a:r>
              <a:rPr sz="2550" spc="-44" baseline="26143" dirty="0">
                <a:latin typeface="Arial"/>
                <a:cs typeface="Arial"/>
              </a:rPr>
              <a:t> </a:t>
            </a:r>
            <a:r>
              <a:rPr sz="2600" spc="-70" dirty="0">
                <a:latin typeface="Arial"/>
                <a:cs typeface="Arial"/>
              </a:rPr>
              <a:t>kg/cm</a:t>
            </a:r>
            <a:r>
              <a:rPr sz="2550" spc="-104" baseline="26143" dirty="0">
                <a:latin typeface="Arial"/>
                <a:cs typeface="Arial"/>
              </a:rPr>
              <a:t>2</a:t>
            </a:r>
            <a:endParaRPr sz="2550" baseline="26143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34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20" dirty="0">
                <a:latin typeface="Arial"/>
                <a:cs typeface="Arial"/>
              </a:rPr>
              <a:t>Rencanakan </a:t>
            </a:r>
            <a:r>
              <a:rPr sz="3000" spc="-25" dirty="0">
                <a:latin typeface="Arial"/>
                <a:cs typeface="Arial"/>
              </a:rPr>
              <a:t>profil </a:t>
            </a:r>
            <a:r>
              <a:rPr sz="3000" spc="-70" dirty="0">
                <a:latin typeface="Arial"/>
                <a:cs typeface="Arial"/>
              </a:rPr>
              <a:t>rel </a:t>
            </a:r>
            <a:r>
              <a:rPr sz="3000" spc="-190" dirty="0">
                <a:latin typeface="Arial"/>
                <a:cs typeface="Arial"/>
              </a:rPr>
              <a:t>yang</a:t>
            </a:r>
            <a:r>
              <a:rPr sz="3000" spc="-305" dirty="0">
                <a:latin typeface="Arial"/>
                <a:cs typeface="Arial"/>
              </a:rPr>
              <a:t> </a:t>
            </a:r>
            <a:r>
              <a:rPr sz="3000" spc="-195" dirty="0">
                <a:latin typeface="Arial"/>
                <a:cs typeface="Arial"/>
              </a:rPr>
              <a:t>sesuai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396" y="923036"/>
            <a:ext cx="167576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75" dirty="0"/>
              <a:t>L</a:t>
            </a:r>
            <a:r>
              <a:rPr sz="4400" spc="-515" dirty="0"/>
              <a:t>a</a:t>
            </a:r>
            <a:r>
              <a:rPr sz="4400" spc="110" dirty="0"/>
              <a:t>t</a:t>
            </a:r>
            <a:r>
              <a:rPr sz="4400" spc="-150" dirty="0"/>
              <a:t>iha</a:t>
            </a:r>
            <a:r>
              <a:rPr sz="4400" spc="-145" dirty="0"/>
              <a:t>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279" y="2066036"/>
            <a:ext cx="229489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100" dirty="0">
                <a:latin typeface="Arial"/>
                <a:cs typeface="Arial"/>
              </a:rPr>
              <a:t>Momen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Maks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40108" y="3043427"/>
            <a:ext cx="720725" cy="0"/>
          </a:xfrm>
          <a:custGeom>
            <a:avLst/>
            <a:gdLst/>
            <a:ahLst/>
            <a:cxnLst/>
            <a:rect l="l" t="t" r="r" b="b"/>
            <a:pathLst>
              <a:path w="720725">
                <a:moveTo>
                  <a:pt x="0" y="0"/>
                </a:moveTo>
                <a:lnTo>
                  <a:pt x="720280" y="0"/>
                </a:lnTo>
              </a:path>
            </a:pathLst>
          </a:custGeom>
          <a:ln w="71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83901" y="3812285"/>
            <a:ext cx="450215" cy="655955"/>
          </a:xfrm>
          <a:custGeom>
            <a:avLst/>
            <a:gdLst/>
            <a:ahLst/>
            <a:cxnLst/>
            <a:rect l="l" t="t" r="r" b="b"/>
            <a:pathLst>
              <a:path w="450214" h="655954">
                <a:moveTo>
                  <a:pt x="449961" y="0"/>
                </a:moveTo>
                <a:lnTo>
                  <a:pt x="0" y="655510"/>
                </a:lnTo>
              </a:path>
            </a:pathLst>
          </a:custGeom>
          <a:ln w="71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1233" y="3557778"/>
            <a:ext cx="4014470" cy="0"/>
          </a:xfrm>
          <a:custGeom>
            <a:avLst/>
            <a:gdLst/>
            <a:ahLst/>
            <a:cxnLst/>
            <a:rect l="l" t="t" r="r" b="b"/>
            <a:pathLst>
              <a:path w="4014470">
                <a:moveTo>
                  <a:pt x="0" y="0"/>
                </a:moveTo>
                <a:lnTo>
                  <a:pt x="4014215" y="0"/>
                </a:lnTo>
              </a:path>
            </a:pathLst>
          </a:custGeom>
          <a:ln w="142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73115" y="4024226"/>
            <a:ext cx="127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6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12</a:t>
            </a:fld>
            <a:endParaRPr spc="-60" dirty="0"/>
          </a:p>
        </p:txBody>
      </p:sp>
      <p:sp>
        <p:nvSpPr>
          <p:cNvPr id="8" name="object 8"/>
          <p:cNvSpPr txBox="1"/>
          <p:nvPr/>
        </p:nvSpPr>
        <p:spPr>
          <a:xfrm>
            <a:off x="1727707" y="3515210"/>
            <a:ext cx="116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53332" y="3825605"/>
            <a:ext cx="2421255" cy="6940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78280" algn="l"/>
              </a:tabLst>
            </a:pPr>
            <a:r>
              <a:rPr sz="4350" spc="-130" dirty="0">
                <a:latin typeface="Symbol"/>
                <a:cs typeface="Symbol"/>
              </a:rPr>
              <a:t></a:t>
            </a:r>
            <a:r>
              <a:rPr sz="2700" spc="-130" dirty="0">
                <a:latin typeface="Times New Roman"/>
                <a:cs typeface="Times New Roman"/>
              </a:rPr>
              <a:t>4x2,1x10	</a:t>
            </a:r>
            <a:r>
              <a:rPr sz="2700" spc="-175" dirty="0">
                <a:latin typeface="Times New Roman"/>
                <a:cs typeface="Times New Roman"/>
              </a:rPr>
              <a:t>x1369</a:t>
            </a:r>
            <a:r>
              <a:rPr sz="4350" spc="-175" dirty="0">
                <a:latin typeface="Symbol"/>
                <a:cs typeface="Symbol"/>
              </a:rPr>
              <a:t>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30771" y="4107939"/>
            <a:ext cx="1981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20" dirty="0">
                <a:latin typeface="Symbol"/>
                <a:cs typeface="Symbol"/>
              </a:rPr>
              <a:t>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30771" y="3870195"/>
            <a:ext cx="1981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20" dirty="0">
                <a:latin typeface="Symbol"/>
                <a:cs typeface="Symbol"/>
              </a:rPr>
              <a:t>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30771" y="3394707"/>
            <a:ext cx="56896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50" spc="7" baseline="-38065" dirty="0">
                <a:latin typeface="Symbol"/>
                <a:cs typeface="Symbol"/>
              </a:rPr>
              <a:t></a:t>
            </a:r>
            <a:r>
              <a:rPr sz="1600" spc="40" dirty="0">
                <a:latin typeface="Times New Roman"/>
                <a:cs typeface="Times New Roman"/>
              </a:rPr>
              <a:t>0</a:t>
            </a:r>
            <a:r>
              <a:rPr sz="1600" spc="80" dirty="0">
                <a:latin typeface="Times New Roman"/>
                <a:cs typeface="Times New Roman"/>
              </a:rPr>
              <a:t>,</a:t>
            </a:r>
            <a:r>
              <a:rPr sz="1600" spc="10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88867" y="4107939"/>
            <a:ext cx="1981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20" dirty="0">
                <a:latin typeface="Symbol"/>
                <a:cs typeface="Symbol"/>
              </a:rPr>
              <a:t>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20060" y="3809235"/>
            <a:ext cx="5664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60" dirty="0">
                <a:latin typeface="Times New Roman"/>
                <a:cs typeface="Times New Roman"/>
              </a:rPr>
              <a:t>4</a:t>
            </a:r>
            <a:r>
              <a:rPr sz="2700" spc="135" dirty="0">
                <a:latin typeface="Times New Roman"/>
                <a:cs typeface="Times New Roman"/>
              </a:rPr>
              <a:t>x</a:t>
            </a:r>
            <a:r>
              <a:rPr sz="4050" spc="30" baseline="-10288" dirty="0">
                <a:latin typeface="Symbol"/>
                <a:cs typeface="Symbol"/>
              </a:rPr>
              <a:t></a:t>
            </a:r>
            <a:endParaRPr sz="4050" baseline="-10288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88867" y="3717795"/>
            <a:ext cx="67564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50" spc="-494" baseline="13374" dirty="0">
                <a:latin typeface="Symbol"/>
                <a:cs typeface="Symbol"/>
              </a:rPr>
              <a:t></a:t>
            </a:r>
            <a:r>
              <a:rPr sz="2700" spc="15" dirty="0">
                <a:latin typeface="Times New Roman"/>
                <a:cs typeface="Times New Roman"/>
              </a:rPr>
              <a:t>18</a:t>
            </a:r>
            <a:r>
              <a:rPr sz="2700" spc="20" dirty="0">
                <a:latin typeface="Times New Roman"/>
                <a:cs typeface="Times New Roman"/>
              </a:rPr>
              <a:t>0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6652" y="3126483"/>
            <a:ext cx="19812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20" dirty="0">
                <a:latin typeface="Symbol"/>
                <a:cs typeface="Symbol"/>
              </a:rPr>
              <a:t>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4988" y="3099051"/>
            <a:ext cx="332105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15" dirty="0">
                <a:latin typeface="Symbol"/>
                <a:cs typeface="Symbol"/>
              </a:rPr>
              <a:t></a:t>
            </a:r>
            <a:r>
              <a:rPr sz="4050" spc="30" baseline="-4115" dirty="0">
                <a:latin typeface="Symbol"/>
                <a:cs typeface="Symbol"/>
              </a:rPr>
              <a:t></a:t>
            </a:r>
            <a:endParaRPr sz="4050" baseline="-4115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46652" y="2532123"/>
            <a:ext cx="302006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700655" algn="l"/>
              </a:tabLst>
            </a:pPr>
            <a:r>
              <a:rPr sz="2700" spc="20" dirty="0">
                <a:latin typeface="Symbol"/>
                <a:cs typeface="Symbol"/>
              </a:rPr>
              <a:t></a:t>
            </a:r>
            <a:r>
              <a:rPr sz="2700" spc="20" dirty="0">
                <a:latin typeface="Times New Roman"/>
                <a:cs typeface="Times New Roman"/>
              </a:rPr>
              <a:t>	</a:t>
            </a:r>
            <a:r>
              <a:rPr sz="4050" spc="22" baseline="-5144" dirty="0">
                <a:latin typeface="Symbol"/>
                <a:cs typeface="Symbol"/>
              </a:rPr>
              <a:t></a:t>
            </a:r>
            <a:r>
              <a:rPr sz="2700" spc="20" dirty="0">
                <a:latin typeface="Symbol"/>
                <a:cs typeface="Symbol"/>
              </a:rPr>
              <a:t>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54244" y="3099051"/>
            <a:ext cx="159385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15" dirty="0">
                <a:latin typeface="Symbol"/>
                <a:cs typeface="Symbol"/>
              </a:rPr>
              <a:t>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54244" y="2562603"/>
            <a:ext cx="815975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80670" algn="l"/>
              </a:tabLst>
            </a:pPr>
            <a:r>
              <a:rPr sz="2700" spc="15" dirty="0">
                <a:latin typeface="Symbol"/>
                <a:cs typeface="Symbol"/>
              </a:rPr>
              <a:t></a:t>
            </a:r>
            <a:r>
              <a:rPr sz="2700" spc="15" dirty="0">
                <a:latin typeface="Times New Roman"/>
                <a:cs typeface="Times New Roman"/>
              </a:rPr>
              <a:t>	</a:t>
            </a:r>
            <a:r>
              <a:rPr sz="4050" spc="22" baseline="1028" dirty="0">
                <a:latin typeface="Times New Roman"/>
                <a:cs typeface="Times New Roman"/>
              </a:rPr>
              <a:t>10</a:t>
            </a:r>
            <a:r>
              <a:rPr sz="4050" spc="30" baseline="1028" dirty="0">
                <a:latin typeface="Times New Roman"/>
                <a:cs typeface="Times New Roman"/>
              </a:rPr>
              <a:t>0</a:t>
            </a:r>
            <a:endParaRPr sz="4050" baseline="1028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77972" y="2769867"/>
            <a:ext cx="3888740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700" spc="-10" dirty="0">
                <a:latin typeface="Times New Roman"/>
                <a:cs typeface="Times New Roman"/>
              </a:rPr>
              <a:t>9000x</a:t>
            </a:r>
            <a:r>
              <a:rPr sz="4050" spc="-15" baseline="-10288" dirty="0">
                <a:latin typeface="Symbol"/>
                <a:cs typeface="Symbol"/>
              </a:rPr>
              <a:t></a:t>
            </a:r>
            <a:r>
              <a:rPr sz="2700" spc="-10" dirty="0">
                <a:latin typeface="Times New Roman"/>
                <a:cs typeface="Times New Roman"/>
              </a:rPr>
              <a:t>1</a:t>
            </a:r>
            <a:r>
              <a:rPr sz="2700" spc="-10" dirty="0">
                <a:latin typeface="Symbol"/>
                <a:cs typeface="Symbol"/>
              </a:rPr>
              <a:t></a:t>
            </a:r>
            <a:r>
              <a:rPr sz="2700" spc="-300" dirty="0">
                <a:latin typeface="Times New Roman"/>
                <a:cs typeface="Times New Roman"/>
              </a:rPr>
              <a:t> </a:t>
            </a:r>
            <a:r>
              <a:rPr sz="2700" spc="-25" dirty="0">
                <a:latin typeface="Times New Roman"/>
                <a:cs typeface="Times New Roman"/>
              </a:rPr>
              <a:t>0,01x</a:t>
            </a:r>
            <a:r>
              <a:rPr sz="4050" spc="-37" baseline="-2057" dirty="0">
                <a:latin typeface="Symbol"/>
                <a:cs typeface="Symbol"/>
              </a:rPr>
              <a:t></a:t>
            </a:r>
            <a:r>
              <a:rPr sz="4050" spc="-37" baseline="-43209" dirty="0">
                <a:latin typeface="Times New Roman"/>
                <a:cs typeface="Times New Roman"/>
              </a:rPr>
              <a:t>1,609</a:t>
            </a:r>
            <a:r>
              <a:rPr sz="4050" spc="-322" baseline="-43209" dirty="0">
                <a:latin typeface="Times New Roman"/>
                <a:cs typeface="Times New Roman"/>
              </a:rPr>
              <a:t> </a:t>
            </a:r>
            <a:r>
              <a:rPr sz="2700" spc="20" dirty="0">
                <a:latin typeface="Symbol"/>
                <a:cs typeface="Symbol"/>
              </a:rPr>
              <a:t></a:t>
            </a:r>
            <a:r>
              <a:rPr sz="2700" spc="-370" dirty="0">
                <a:latin typeface="Times New Roman"/>
                <a:cs typeface="Times New Roman"/>
              </a:rPr>
              <a:t> </a:t>
            </a:r>
            <a:r>
              <a:rPr sz="2700" spc="55" dirty="0">
                <a:latin typeface="Times New Roman"/>
                <a:cs typeface="Times New Roman"/>
              </a:rPr>
              <a:t>5</a:t>
            </a:r>
            <a:r>
              <a:rPr sz="4050" spc="82" baseline="-2057" dirty="0">
                <a:latin typeface="Symbol"/>
                <a:cs typeface="Symbol"/>
              </a:rPr>
              <a:t></a:t>
            </a:r>
            <a:r>
              <a:rPr sz="4050" spc="82" baseline="-10288" dirty="0">
                <a:latin typeface="Symbol"/>
                <a:cs typeface="Symbol"/>
              </a:rPr>
              <a:t></a:t>
            </a:r>
            <a:endParaRPr sz="4050" baseline="-10288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10716" y="3284979"/>
            <a:ext cx="1556385" cy="4432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36575" algn="l"/>
              </a:tabLst>
            </a:pPr>
            <a:r>
              <a:rPr sz="2700" spc="35" dirty="0">
                <a:latin typeface="Times New Roman"/>
                <a:cs typeface="Times New Roman"/>
              </a:rPr>
              <a:t>M	</a:t>
            </a:r>
            <a:r>
              <a:rPr sz="2700" spc="20" dirty="0">
                <a:latin typeface="Symbol"/>
                <a:cs typeface="Symbol"/>
              </a:rPr>
              <a:t></a:t>
            </a:r>
            <a:r>
              <a:rPr sz="2700" spc="-225" dirty="0">
                <a:latin typeface="Times New Roman"/>
                <a:cs typeface="Times New Roman"/>
              </a:rPr>
              <a:t> </a:t>
            </a:r>
            <a:r>
              <a:rPr sz="2700" spc="-40" dirty="0">
                <a:latin typeface="Times New Roman"/>
                <a:cs typeface="Times New Roman"/>
              </a:rPr>
              <a:t>0,85x</a:t>
            </a:r>
            <a:endParaRPr sz="2700" dirty="0">
              <a:latin typeface="Times New Roman"/>
              <a:cs typeface="Times New Roman"/>
            </a:endParaRPr>
          </a:p>
        </p:txBody>
      </p:sp>
      <p:sp>
        <p:nvSpPr>
          <p:cNvPr id="24" name="object 7"/>
          <p:cNvSpPr txBox="1"/>
          <p:nvPr/>
        </p:nvSpPr>
        <p:spPr>
          <a:xfrm>
            <a:off x="1981200" y="5029200"/>
            <a:ext cx="5880100" cy="46230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99415" algn="l"/>
                <a:tab pos="808355" algn="l"/>
                <a:tab pos="2249805" algn="l"/>
              </a:tabLst>
            </a:pPr>
            <a:r>
              <a:rPr lang="en-US" sz="2900" spc="-5" dirty="0" smtClean="0">
                <a:latin typeface="Times New Roman"/>
                <a:cs typeface="Times New Roman"/>
              </a:rPr>
              <a:t>= 268.091,52 </a:t>
            </a:r>
            <a:r>
              <a:rPr lang="en-US" sz="2900" spc="-5" dirty="0" err="1" smtClean="0">
                <a:latin typeface="Times New Roman"/>
                <a:cs typeface="Times New Roman"/>
              </a:rPr>
              <a:t>kgcm</a:t>
            </a:r>
            <a:r>
              <a:rPr sz="2900" spc="-5" dirty="0" smtClean="0">
                <a:latin typeface="Times New Roman"/>
                <a:cs typeface="Times New Roman"/>
              </a:rPr>
              <a:t> </a:t>
            </a:r>
            <a:endParaRPr sz="2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396" y="923036"/>
            <a:ext cx="167576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75" dirty="0"/>
              <a:t>L</a:t>
            </a:r>
            <a:r>
              <a:rPr sz="4400" spc="-515" dirty="0"/>
              <a:t>a</a:t>
            </a:r>
            <a:r>
              <a:rPr sz="4400" spc="110" dirty="0"/>
              <a:t>t</a:t>
            </a:r>
            <a:r>
              <a:rPr sz="4400" spc="-150" dirty="0"/>
              <a:t>iha</a:t>
            </a:r>
            <a:r>
              <a:rPr sz="4400" spc="-145" dirty="0"/>
              <a:t>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215836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80" dirty="0">
                <a:latin typeface="Arial"/>
                <a:cs typeface="Arial"/>
              </a:rPr>
              <a:t>Tegangan</a:t>
            </a:r>
            <a:r>
              <a:rPr sz="3200" spc="-26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ijin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1716" y="3210714"/>
            <a:ext cx="144145" cy="30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5" dirty="0">
                <a:latin typeface="Arial"/>
                <a:cs typeface="Arial"/>
              </a:rPr>
              <a:t>x</a:t>
            </a:r>
            <a:endParaRPr sz="18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72105" y="3335083"/>
            <a:ext cx="958850" cy="0"/>
          </a:xfrm>
          <a:custGeom>
            <a:avLst/>
            <a:gdLst/>
            <a:ahLst/>
            <a:cxnLst/>
            <a:rect l="l" t="t" r="r" b="b"/>
            <a:pathLst>
              <a:path w="958850">
                <a:moveTo>
                  <a:pt x="0" y="0"/>
                </a:moveTo>
                <a:lnTo>
                  <a:pt x="958595" y="0"/>
                </a:lnTo>
              </a:path>
            </a:pathLst>
          </a:custGeom>
          <a:ln w="169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07523" y="3335273"/>
            <a:ext cx="2607945" cy="0"/>
          </a:xfrm>
          <a:custGeom>
            <a:avLst/>
            <a:gdLst/>
            <a:ahLst/>
            <a:cxnLst/>
            <a:rect l="l" t="t" r="r" b="b"/>
            <a:pathLst>
              <a:path w="2607945">
                <a:moveTo>
                  <a:pt x="0" y="0"/>
                </a:moveTo>
                <a:lnTo>
                  <a:pt x="2607754" y="0"/>
                </a:lnTo>
              </a:path>
            </a:pathLst>
          </a:custGeom>
          <a:ln w="16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87500" y="2809652"/>
            <a:ext cx="5880100" cy="46230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99415" algn="l"/>
                <a:tab pos="808355" algn="l"/>
                <a:tab pos="2249805" algn="l"/>
              </a:tabLst>
            </a:pPr>
            <a:r>
              <a:rPr sz="4350" spc="-104" baseline="-34482" dirty="0">
                <a:latin typeface="Georgia"/>
                <a:cs typeface="Georgia"/>
              </a:rPr>
              <a:t>σ	</a:t>
            </a:r>
            <a:r>
              <a:rPr sz="4350" spc="22" baseline="-34482" dirty="0">
                <a:latin typeface="Arial"/>
                <a:cs typeface="Arial"/>
              </a:rPr>
              <a:t>=	</a:t>
            </a:r>
            <a:r>
              <a:rPr sz="4350" spc="37" baseline="3831" dirty="0" smtClean="0">
                <a:latin typeface="Arial"/>
                <a:cs typeface="Arial"/>
              </a:rPr>
              <a:t>M </a:t>
            </a:r>
            <a:r>
              <a:rPr sz="4350" spc="22" baseline="3831" dirty="0">
                <a:latin typeface="Symbol"/>
                <a:cs typeface="Symbol"/>
              </a:rPr>
              <a:t></a:t>
            </a:r>
            <a:r>
              <a:rPr sz="4350" spc="-112" baseline="3831" dirty="0">
                <a:latin typeface="Times New Roman"/>
                <a:cs typeface="Times New Roman"/>
              </a:rPr>
              <a:t> </a:t>
            </a:r>
            <a:r>
              <a:rPr sz="4350" spc="22" baseline="3831" dirty="0">
                <a:latin typeface="Arial"/>
                <a:cs typeface="Arial"/>
              </a:rPr>
              <a:t>y</a:t>
            </a:r>
            <a:r>
              <a:rPr sz="4350" spc="367" baseline="3831" dirty="0">
                <a:latin typeface="Arial"/>
                <a:cs typeface="Arial"/>
              </a:rPr>
              <a:t> </a:t>
            </a:r>
            <a:r>
              <a:rPr sz="4350" spc="22" baseline="-34482" dirty="0">
                <a:latin typeface="Arial"/>
                <a:cs typeface="Arial"/>
              </a:rPr>
              <a:t>=	</a:t>
            </a:r>
            <a:r>
              <a:rPr lang="en-US" sz="2900" spc="-5" dirty="0" smtClean="0">
                <a:latin typeface="Times New Roman"/>
                <a:cs typeface="Times New Roman"/>
              </a:rPr>
              <a:t>268.091,52</a:t>
            </a:r>
            <a:r>
              <a:rPr sz="2900" spc="-5" dirty="0" smtClean="0">
                <a:latin typeface="Times New Roman"/>
                <a:cs typeface="Times New Roman"/>
              </a:rPr>
              <a:t> </a:t>
            </a:r>
            <a:r>
              <a:rPr sz="2900" spc="10" dirty="0">
                <a:latin typeface="Symbol"/>
                <a:cs typeface="Symbol"/>
              </a:rPr>
              <a:t></a:t>
            </a:r>
            <a:r>
              <a:rPr sz="2900" spc="-475" dirty="0">
                <a:latin typeface="Times New Roman"/>
                <a:cs typeface="Times New Roman"/>
              </a:rPr>
              <a:t> </a:t>
            </a:r>
            <a:r>
              <a:rPr sz="2900" spc="-10" dirty="0" smtClean="0">
                <a:latin typeface="Times New Roman"/>
                <a:cs typeface="Times New Roman"/>
              </a:rPr>
              <a:t>6</a:t>
            </a:r>
            <a:r>
              <a:rPr lang="en-US" sz="2900" spc="-10" dirty="0">
                <a:latin typeface="Arial"/>
                <a:cs typeface="Arial"/>
              </a:rPr>
              <a:t>,</a:t>
            </a:r>
            <a:r>
              <a:rPr sz="2900" spc="-10" dirty="0" smtClean="0">
                <a:latin typeface="Times New Roman"/>
                <a:cs typeface="Times New Roman"/>
              </a:rPr>
              <a:t>86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13</a:t>
            </a:fld>
            <a:endParaRPr spc="-60" dirty="0"/>
          </a:p>
        </p:txBody>
      </p:sp>
      <p:sp>
        <p:nvSpPr>
          <p:cNvPr id="8" name="object 8"/>
          <p:cNvSpPr txBox="1"/>
          <p:nvPr/>
        </p:nvSpPr>
        <p:spPr>
          <a:xfrm>
            <a:off x="1968640" y="3072305"/>
            <a:ext cx="6318885" cy="1365885"/>
          </a:xfrm>
          <a:prstGeom prst="rect">
            <a:avLst/>
          </a:prstGeom>
        </p:spPr>
        <p:txBody>
          <a:bodyPr vert="horz" wrap="square" lIns="0" tIns="277495" rIns="0" bIns="0" rtlCol="0">
            <a:spAutoFit/>
          </a:bodyPr>
          <a:lstStyle/>
          <a:p>
            <a:pPr marL="692150">
              <a:lnSpc>
                <a:spcPct val="100000"/>
              </a:lnSpc>
              <a:spcBef>
                <a:spcPts val="2185"/>
              </a:spcBef>
              <a:tabLst>
                <a:tab pos="2755265" algn="l"/>
              </a:tabLst>
            </a:pPr>
            <a:r>
              <a:rPr sz="2900" spc="5" dirty="0">
                <a:latin typeface="Arial"/>
                <a:cs typeface="Arial"/>
              </a:rPr>
              <a:t>I</a:t>
            </a:r>
            <a:r>
              <a:rPr sz="2900" spc="-330" dirty="0">
                <a:latin typeface="Arial"/>
                <a:cs typeface="Arial"/>
              </a:rPr>
              <a:t> </a:t>
            </a:r>
            <a:r>
              <a:rPr sz="2775" spc="15" baseline="-22522" dirty="0">
                <a:latin typeface="Arial"/>
                <a:cs typeface="Arial"/>
              </a:rPr>
              <a:t>X	</a:t>
            </a:r>
            <a:r>
              <a:rPr sz="2900" spc="5" dirty="0">
                <a:latin typeface="Times New Roman"/>
                <a:cs typeface="Times New Roman"/>
              </a:rPr>
              <a:t>1369</a:t>
            </a: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  <a:tabLst>
                <a:tab pos="4730750" algn="l"/>
              </a:tabLst>
            </a:pPr>
            <a:r>
              <a:rPr sz="2600" spc="15" dirty="0">
                <a:latin typeface="Arial"/>
                <a:cs typeface="Arial"/>
              </a:rPr>
              <a:t>=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spc="-130" dirty="0" smtClean="0">
                <a:latin typeface="Arial"/>
                <a:cs typeface="Arial"/>
              </a:rPr>
              <a:t>1</a:t>
            </a:r>
            <a:r>
              <a:rPr lang="en-US" sz="2600" spc="-110" dirty="0" smtClean="0">
                <a:latin typeface="Arial"/>
                <a:cs typeface="Arial"/>
              </a:rPr>
              <a:t>343,4</a:t>
            </a:r>
            <a:r>
              <a:rPr sz="2600" spc="-45" dirty="0" smtClean="0">
                <a:latin typeface="Arial"/>
                <a:cs typeface="Arial"/>
              </a:rPr>
              <a:t> </a:t>
            </a:r>
            <a:r>
              <a:rPr sz="2600" spc="55" dirty="0">
                <a:latin typeface="Arial"/>
                <a:cs typeface="Arial"/>
              </a:rPr>
              <a:t>kg</a:t>
            </a:r>
            <a:r>
              <a:rPr sz="2600" spc="5" dirty="0">
                <a:latin typeface="Arial"/>
                <a:cs typeface="Arial"/>
              </a:rPr>
              <a:t>/</a:t>
            </a:r>
            <a:r>
              <a:rPr sz="2600" spc="-340" dirty="0">
                <a:latin typeface="Arial"/>
                <a:cs typeface="Arial"/>
              </a:rPr>
              <a:t> </a:t>
            </a:r>
            <a:r>
              <a:rPr sz="2600" spc="-150" dirty="0" smtClean="0">
                <a:latin typeface="Arial"/>
                <a:cs typeface="Arial"/>
              </a:rPr>
              <a:t>c</a:t>
            </a:r>
            <a:r>
              <a:rPr sz="2600" spc="20" dirty="0" smtClean="0">
                <a:latin typeface="Arial"/>
                <a:cs typeface="Arial"/>
              </a:rPr>
              <a:t>m</a:t>
            </a:r>
            <a:r>
              <a:rPr sz="2475" spc="-127" baseline="20202" dirty="0" smtClean="0">
                <a:latin typeface="Arial"/>
                <a:cs typeface="Arial"/>
              </a:rPr>
              <a:t>2</a:t>
            </a:r>
            <a:r>
              <a:rPr sz="2475" spc="322" baseline="20202" dirty="0" smtClean="0">
                <a:latin typeface="Arial"/>
                <a:cs typeface="Arial"/>
              </a:rPr>
              <a:t> </a:t>
            </a:r>
            <a:r>
              <a:rPr sz="2600" spc="5" dirty="0">
                <a:latin typeface="Arial"/>
                <a:cs typeface="Arial"/>
              </a:rPr>
              <a:t>(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spc="15" dirty="0">
                <a:latin typeface="Arial"/>
                <a:cs typeface="Arial"/>
              </a:rPr>
              <a:t>&lt;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spc="-130" dirty="0">
                <a:latin typeface="Arial"/>
                <a:cs typeface="Arial"/>
              </a:rPr>
              <a:t>2</a:t>
            </a:r>
            <a:r>
              <a:rPr sz="2600" spc="-155" dirty="0">
                <a:latin typeface="Arial"/>
                <a:cs typeface="Arial"/>
              </a:rPr>
              <a:t>0</a:t>
            </a:r>
            <a:r>
              <a:rPr sz="2600" spc="-110" dirty="0">
                <a:latin typeface="Arial"/>
                <a:cs typeface="Arial"/>
              </a:rPr>
              <a:t>0</a:t>
            </a:r>
            <a:r>
              <a:rPr sz="2600" spc="-135" dirty="0">
                <a:latin typeface="Arial"/>
                <a:cs typeface="Arial"/>
              </a:rPr>
              <a:t>0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spc="105" dirty="0" smtClean="0">
                <a:latin typeface="Arial"/>
                <a:cs typeface="Arial"/>
              </a:rPr>
              <a:t>k</a:t>
            </a:r>
            <a:r>
              <a:rPr sz="2600" spc="55" dirty="0" smtClean="0">
                <a:latin typeface="Arial"/>
                <a:cs typeface="Arial"/>
              </a:rPr>
              <a:t>g</a:t>
            </a:r>
            <a:r>
              <a:rPr sz="2600" spc="5" dirty="0" smtClean="0">
                <a:latin typeface="Arial"/>
                <a:cs typeface="Arial"/>
              </a:rPr>
              <a:t>/</a:t>
            </a:r>
            <a:r>
              <a:rPr sz="2600" spc="-150" dirty="0" smtClean="0">
                <a:latin typeface="Arial"/>
                <a:cs typeface="Arial"/>
              </a:rPr>
              <a:t>c</a:t>
            </a:r>
            <a:r>
              <a:rPr sz="2600" spc="105" dirty="0" smtClean="0">
                <a:latin typeface="Arial"/>
                <a:cs typeface="Arial"/>
              </a:rPr>
              <a:t>m</a:t>
            </a:r>
            <a:r>
              <a:rPr sz="2475" spc="-89" baseline="20202" dirty="0" smtClean="0">
                <a:latin typeface="Arial"/>
                <a:cs typeface="Arial"/>
              </a:rPr>
              <a:t>2</a:t>
            </a:r>
            <a:r>
              <a:rPr sz="2600" spc="-10" dirty="0">
                <a:latin typeface="Arial"/>
                <a:cs typeface="Arial"/>
              </a:rPr>
              <a:t>)…</a:t>
            </a:r>
            <a:r>
              <a:rPr sz="2600" spc="50" dirty="0">
                <a:latin typeface="Arial"/>
                <a:cs typeface="Arial"/>
              </a:rPr>
              <a:t>O</a:t>
            </a:r>
            <a:r>
              <a:rPr sz="2600" spc="100" dirty="0">
                <a:latin typeface="Arial"/>
                <a:cs typeface="Arial"/>
              </a:rPr>
              <a:t>K</a:t>
            </a:r>
            <a:r>
              <a:rPr sz="2600" spc="5" dirty="0">
                <a:latin typeface="Arial"/>
                <a:cs typeface="Arial"/>
              </a:rPr>
              <a:t>!</a:t>
            </a:r>
            <a:endParaRPr sz="2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4396" y="923036"/>
            <a:ext cx="167576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75" dirty="0"/>
              <a:t>L</a:t>
            </a:r>
            <a:r>
              <a:rPr sz="4400" spc="-515" dirty="0"/>
              <a:t>a</a:t>
            </a:r>
            <a:r>
              <a:rPr sz="4400" spc="110" dirty="0"/>
              <a:t>t</a:t>
            </a:r>
            <a:r>
              <a:rPr sz="4400" spc="-150" dirty="0"/>
              <a:t>iha</a:t>
            </a:r>
            <a:r>
              <a:rPr sz="4400" spc="-145" dirty="0"/>
              <a:t>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280416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45" dirty="0">
                <a:latin typeface="Arial"/>
                <a:cs typeface="Arial"/>
              </a:rPr>
              <a:t>Tahanan</a:t>
            </a:r>
            <a:r>
              <a:rPr sz="3200" spc="-215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Momen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4406900"/>
            <a:ext cx="788797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40" dirty="0">
                <a:latin typeface="Arial"/>
                <a:cs typeface="Arial"/>
              </a:rPr>
              <a:t>Jadi </a:t>
            </a:r>
            <a:r>
              <a:rPr sz="3200" spc="-80" dirty="0">
                <a:latin typeface="Arial"/>
                <a:cs typeface="Arial"/>
              </a:rPr>
              <a:t>rel </a:t>
            </a:r>
            <a:r>
              <a:rPr sz="3200" spc="-254" dirty="0">
                <a:latin typeface="Arial"/>
                <a:cs typeface="Arial"/>
              </a:rPr>
              <a:t>R-42 </a:t>
            </a:r>
            <a:r>
              <a:rPr sz="3200" spc="-170" dirty="0">
                <a:latin typeface="Arial"/>
                <a:cs typeface="Arial"/>
              </a:rPr>
              <a:t>dianggap </a:t>
            </a:r>
            <a:r>
              <a:rPr sz="3200" spc="-155" dirty="0">
                <a:latin typeface="Arial"/>
                <a:cs typeface="Arial"/>
              </a:rPr>
              <a:t>cukup </a:t>
            </a:r>
            <a:r>
              <a:rPr sz="3200" spc="-80" dirty="0">
                <a:latin typeface="Arial"/>
                <a:cs typeface="Arial"/>
              </a:rPr>
              <a:t>untuk </a:t>
            </a:r>
            <a:r>
              <a:rPr sz="3200" spc="-210" dirty="0">
                <a:latin typeface="Arial"/>
                <a:cs typeface="Arial"/>
              </a:rPr>
              <a:t>kelas </a:t>
            </a:r>
            <a:r>
              <a:rPr sz="3200" spc="-110" dirty="0">
                <a:latin typeface="Arial"/>
                <a:cs typeface="Arial"/>
              </a:rPr>
              <a:t>jalan</a:t>
            </a:r>
            <a:r>
              <a:rPr sz="3200" spc="204" dirty="0">
                <a:latin typeface="Arial"/>
                <a:cs typeface="Arial"/>
              </a:rPr>
              <a:t> </a:t>
            </a:r>
            <a:r>
              <a:rPr sz="3200" spc="-325" dirty="0">
                <a:latin typeface="Arial"/>
                <a:cs typeface="Arial"/>
              </a:rPr>
              <a:t>V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83867" y="3630739"/>
            <a:ext cx="471170" cy="0"/>
          </a:xfrm>
          <a:custGeom>
            <a:avLst/>
            <a:gdLst/>
            <a:ahLst/>
            <a:cxnLst/>
            <a:rect l="l" t="t" r="r" b="b"/>
            <a:pathLst>
              <a:path w="471169">
                <a:moveTo>
                  <a:pt x="0" y="0"/>
                </a:moveTo>
                <a:lnTo>
                  <a:pt x="470725" y="0"/>
                </a:lnTo>
              </a:path>
            </a:pathLst>
          </a:custGeom>
          <a:ln w="1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97682" y="3630739"/>
            <a:ext cx="1410970" cy="0"/>
          </a:xfrm>
          <a:custGeom>
            <a:avLst/>
            <a:gdLst/>
            <a:ahLst/>
            <a:cxnLst/>
            <a:rect l="l" t="t" r="r" b="b"/>
            <a:pathLst>
              <a:path w="1410970">
                <a:moveTo>
                  <a:pt x="0" y="0"/>
                </a:moveTo>
                <a:lnTo>
                  <a:pt x="1410462" y="0"/>
                </a:lnTo>
              </a:path>
            </a:pathLst>
          </a:custGeom>
          <a:ln w="134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91588" y="3843737"/>
            <a:ext cx="120014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spc="15" dirty="0">
                <a:latin typeface="Times New Roman"/>
                <a:cs typeface="Times New Roman"/>
              </a:rPr>
              <a:t>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0508" y="3590753"/>
            <a:ext cx="36195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spc="15" dirty="0">
                <a:latin typeface="Times New Roman"/>
                <a:cs typeface="Times New Roman"/>
              </a:rPr>
              <a:t>b</a:t>
            </a:r>
            <a:r>
              <a:rPr sz="1450" spc="25" dirty="0">
                <a:latin typeface="Times New Roman"/>
                <a:cs typeface="Times New Roman"/>
              </a:rPr>
              <a:t>a</a:t>
            </a:r>
            <a:r>
              <a:rPr sz="1450" spc="5" dirty="0">
                <a:latin typeface="Times New Roman"/>
                <a:cs typeface="Times New Roman"/>
              </a:rPr>
              <a:t>s</a:t>
            </a:r>
            <a:r>
              <a:rPr sz="1450" spc="15" dirty="0">
                <a:latin typeface="Times New Roman"/>
                <a:cs typeface="Times New Roman"/>
              </a:rPr>
              <a:t>e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2027" y="3626971"/>
            <a:ext cx="1763395" cy="412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64920" algn="l"/>
              </a:tabLst>
            </a:pPr>
            <a:r>
              <a:rPr sz="2550" spc="-5" dirty="0">
                <a:latin typeface="Times New Roman"/>
                <a:cs typeface="Times New Roman"/>
              </a:rPr>
              <a:t>W	200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7627" y="3377035"/>
            <a:ext cx="205740" cy="412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" dirty="0">
                <a:latin typeface="Times New Roman"/>
                <a:cs typeface="Times New Roman"/>
              </a:rPr>
              <a:t>S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38400" y="3318428"/>
            <a:ext cx="6858000" cy="4039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165" dirty="0">
                <a:latin typeface="Times New Roman"/>
                <a:cs typeface="Times New Roman"/>
              </a:rPr>
              <a:t> </a:t>
            </a:r>
            <a:r>
              <a:rPr sz="3825" spc="-7" baseline="34858" dirty="0" smtClean="0">
                <a:latin typeface="Times New Roman"/>
                <a:cs typeface="Times New Roman"/>
              </a:rPr>
              <a:t>2</a:t>
            </a:r>
            <a:r>
              <a:rPr lang="en-US" sz="3825" spc="-7" baseline="34858" dirty="0" smtClean="0">
                <a:latin typeface="Times New Roman"/>
                <a:cs typeface="Times New Roman"/>
              </a:rPr>
              <a:t>68.091,52</a:t>
            </a:r>
            <a:r>
              <a:rPr sz="3825" spc="217" baseline="34858" dirty="0" smtClean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Symbol"/>
                <a:cs typeface="Symbol"/>
              </a:rPr>
              <a:t></a:t>
            </a:r>
            <a:r>
              <a:rPr sz="2550" spc="-335" dirty="0">
                <a:latin typeface="Times New Roman"/>
                <a:cs typeface="Times New Roman"/>
              </a:rPr>
              <a:t> </a:t>
            </a:r>
            <a:r>
              <a:rPr sz="2550" spc="-10" dirty="0" smtClean="0">
                <a:latin typeface="Times New Roman"/>
                <a:cs typeface="Times New Roman"/>
              </a:rPr>
              <a:t>1</a:t>
            </a:r>
            <a:r>
              <a:rPr lang="en-US" sz="2550" spc="-10" dirty="0" smtClean="0">
                <a:latin typeface="Times New Roman"/>
                <a:cs typeface="Times New Roman"/>
              </a:rPr>
              <a:t>340,46</a:t>
            </a:r>
            <a:r>
              <a:rPr sz="2550" spc="-190" dirty="0" smtClean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Times New Roman"/>
                <a:cs typeface="Times New Roman"/>
              </a:rPr>
              <a:t>kg</a:t>
            </a:r>
            <a:r>
              <a:rPr sz="2550" spc="-210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Times New Roman"/>
                <a:cs typeface="Times New Roman"/>
              </a:rPr>
              <a:t>/</a:t>
            </a:r>
            <a:r>
              <a:rPr sz="2550" spc="-220" dirty="0">
                <a:latin typeface="Times New Roman"/>
                <a:cs typeface="Times New Roman"/>
              </a:rPr>
              <a:t> </a:t>
            </a:r>
            <a:r>
              <a:rPr sz="2550" spc="45" dirty="0">
                <a:latin typeface="Times New Roman"/>
                <a:cs typeface="Times New Roman"/>
              </a:rPr>
              <a:t>cm</a:t>
            </a:r>
            <a:r>
              <a:rPr sz="2175" spc="67" baseline="44061" dirty="0">
                <a:latin typeface="Times New Roman"/>
                <a:cs typeface="Times New Roman"/>
              </a:rPr>
              <a:t>2</a:t>
            </a:r>
            <a:r>
              <a:rPr sz="2175" spc="637" baseline="44061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Symbol"/>
                <a:cs typeface="Symbol"/>
              </a:rPr>
              <a:t></a:t>
            </a:r>
            <a:r>
              <a:rPr sz="2550" spc="-335" dirty="0">
                <a:latin typeface="Times New Roman"/>
                <a:cs typeface="Times New Roman"/>
              </a:rPr>
              <a:t> </a:t>
            </a:r>
            <a:r>
              <a:rPr sz="2550" spc="-25" dirty="0">
                <a:latin typeface="Times New Roman"/>
                <a:cs typeface="Times New Roman"/>
              </a:rPr>
              <a:t>1343,5kg</a:t>
            </a:r>
            <a:r>
              <a:rPr sz="2550" spc="-210" dirty="0">
                <a:latin typeface="Times New Roman"/>
                <a:cs typeface="Times New Roman"/>
              </a:rPr>
              <a:t> </a:t>
            </a:r>
            <a:r>
              <a:rPr sz="2550" spc="-5" dirty="0">
                <a:latin typeface="Times New Roman"/>
                <a:cs typeface="Times New Roman"/>
              </a:rPr>
              <a:t>/</a:t>
            </a:r>
            <a:r>
              <a:rPr sz="2550" spc="-245" dirty="0">
                <a:latin typeface="Times New Roman"/>
                <a:cs typeface="Times New Roman"/>
              </a:rPr>
              <a:t> </a:t>
            </a:r>
            <a:r>
              <a:rPr sz="2550" spc="45" dirty="0">
                <a:latin typeface="Times New Roman"/>
                <a:cs typeface="Times New Roman"/>
              </a:rPr>
              <a:t>cm</a:t>
            </a:r>
            <a:r>
              <a:rPr sz="2175" spc="67" baseline="44061" dirty="0">
                <a:latin typeface="Times New Roman"/>
                <a:cs typeface="Times New Roman"/>
              </a:rPr>
              <a:t>2</a:t>
            </a:r>
            <a:endParaRPr sz="2175" baseline="44061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15516" y="3172819"/>
            <a:ext cx="694690" cy="412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25" spc="-7" baseline="-34858" dirty="0">
                <a:latin typeface="Symbol"/>
                <a:cs typeface="Symbol"/>
              </a:rPr>
              <a:t></a:t>
            </a:r>
            <a:r>
              <a:rPr sz="3825" spc="89" baseline="-34858" dirty="0">
                <a:latin typeface="Times New Roman"/>
                <a:cs typeface="Times New Roman"/>
              </a:rPr>
              <a:t> </a:t>
            </a:r>
            <a:r>
              <a:rPr sz="2550" spc="85" dirty="0">
                <a:latin typeface="Times New Roman"/>
                <a:cs typeface="Times New Roman"/>
              </a:rPr>
              <a:t>M</a:t>
            </a:r>
            <a:r>
              <a:rPr sz="2175" spc="127" baseline="-22988" dirty="0">
                <a:latin typeface="Times New Roman"/>
                <a:cs typeface="Times New Roman"/>
              </a:rPr>
              <a:t>a</a:t>
            </a:r>
            <a:endParaRPr sz="2175" baseline="-22988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87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88888"/>
                </a:solidFill>
                <a:latin typeface="Arial"/>
                <a:cs typeface="Arial"/>
              </a:rPr>
              <a:t>2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15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8844" y="923036"/>
            <a:ext cx="213741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70" dirty="0"/>
              <a:t>Umur</a:t>
            </a:r>
            <a:r>
              <a:rPr sz="4400" spc="-229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83740"/>
            <a:ext cx="8003540" cy="441642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6870" marR="811530" indent="-344170">
              <a:lnSpc>
                <a:spcPct val="80000"/>
              </a:lnSpc>
              <a:spcBef>
                <a:spcPts val="820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10" dirty="0">
                <a:latin typeface="Arial"/>
                <a:cs typeface="Arial"/>
              </a:rPr>
              <a:t>Umur </a:t>
            </a:r>
            <a:r>
              <a:rPr sz="3000" spc="-65" dirty="0">
                <a:latin typeface="Arial"/>
                <a:cs typeface="Arial"/>
              </a:rPr>
              <a:t>rel </a:t>
            </a:r>
            <a:r>
              <a:rPr sz="3000" spc="-200" dirty="0">
                <a:latin typeface="Arial"/>
                <a:cs typeface="Arial"/>
              </a:rPr>
              <a:t>sangat </a:t>
            </a:r>
            <a:r>
              <a:rPr sz="3000" spc="-105" dirty="0">
                <a:latin typeface="Arial"/>
                <a:cs typeface="Arial"/>
              </a:rPr>
              <a:t>dipengaruhi </a:t>
            </a:r>
            <a:r>
              <a:rPr sz="3000" spc="-90" dirty="0">
                <a:latin typeface="Arial"/>
                <a:cs typeface="Arial"/>
              </a:rPr>
              <a:t>oleh </a:t>
            </a:r>
            <a:r>
              <a:rPr sz="3000" spc="-50" dirty="0">
                <a:latin typeface="Arial"/>
                <a:cs typeface="Arial"/>
              </a:rPr>
              <a:t>mutu </a:t>
            </a:r>
            <a:r>
              <a:rPr sz="3000" spc="-60" dirty="0">
                <a:latin typeface="Arial"/>
                <a:cs typeface="Arial"/>
              </a:rPr>
              <a:t>rel,  </a:t>
            </a:r>
            <a:r>
              <a:rPr sz="3000" spc="-185" dirty="0">
                <a:latin typeface="Arial"/>
                <a:cs typeface="Arial"/>
              </a:rPr>
              <a:t>keadaan </a:t>
            </a:r>
            <a:r>
              <a:rPr sz="3000" spc="-130" dirty="0">
                <a:latin typeface="Arial"/>
                <a:cs typeface="Arial"/>
              </a:rPr>
              <a:t>lingkungan </a:t>
            </a:r>
            <a:r>
              <a:rPr sz="3000" spc="-140" dirty="0">
                <a:latin typeface="Arial"/>
                <a:cs typeface="Arial"/>
              </a:rPr>
              <a:t>dan beban </a:t>
            </a:r>
            <a:r>
              <a:rPr sz="3000" spc="-190" dirty="0">
                <a:latin typeface="Arial"/>
                <a:cs typeface="Arial"/>
              </a:rPr>
              <a:t>yang</a:t>
            </a:r>
            <a:r>
              <a:rPr sz="3000" spc="-375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bekerja  </a:t>
            </a:r>
            <a:r>
              <a:rPr sz="3000" spc="-175" dirty="0">
                <a:latin typeface="Arial"/>
                <a:cs typeface="Arial"/>
              </a:rPr>
              <a:t>(daya </a:t>
            </a:r>
            <a:r>
              <a:rPr sz="3000" spc="-140" dirty="0">
                <a:latin typeface="Arial"/>
                <a:cs typeface="Arial"/>
              </a:rPr>
              <a:t>angkut</a:t>
            </a:r>
            <a:r>
              <a:rPr sz="3000" spc="-55" dirty="0">
                <a:latin typeface="Arial"/>
                <a:cs typeface="Arial"/>
              </a:rPr>
              <a:t> </a:t>
            </a:r>
            <a:r>
              <a:rPr sz="3000" spc="-85" dirty="0">
                <a:latin typeface="Arial"/>
                <a:cs typeface="Arial"/>
              </a:rPr>
              <a:t>lintas).</a:t>
            </a:r>
            <a:endParaRPr sz="3000">
              <a:latin typeface="Arial"/>
              <a:cs typeface="Arial"/>
            </a:endParaRPr>
          </a:p>
          <a:p>
            <a:pPr marL="356870" marR="5080" indent="-344170">
              <a:lnSpc>
                <a:spcPts val="2880"/>
              </a:lnSpc>
              <a:spcBef>
                <a:spcPts val="69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270" dirty="0">
                <a:latin typeface="Arial"/>
                <a:cs typeface="Arial"/>
              </a:rPr>
              <a:t>Pada </a:t>
            </a:r>
            <a:r>
              <a:rPr sz="3000" spc="-100" dirty="0">
                <a:latin typeface="Arial"/>
                <a:cs typeface="Arial"/>
              </a:rPr>
              <a:t>jalan </a:t>
            </a:r>
            <a:r>
              <a:rPr sz="3000" spc="-95" dirty="0">
                <a:latin typeface="Arial"/>
                <a:cs typeface="Arial"/>
              </a:rPr>
              <a:t>lurus </a:t>
            </a:r>
            <a:r>
              <a:rPr sz="3000" spc="-70" dirty="0">
                <a:latin typeface="Arial"/>
                <a:cs typeface="Arial"/>
              </a:rPr>
              <a:t>umur rel </a:t>
            </a:r>
            <a:r>
              <a:rPr sz="3000" spc="-170" dirty="0">
                <a:latin typeface="Arial"/>
                <a:cs typeface="Arial"/>
              </a:rPr>
              <a:t>banyak </a:t>
            </a:r>
            <a:r>
              <a:rPr sz="3000" spc="-190" dirty="0">
                <a:latin typeface="Arial"/>
                <a:cs typeface="Arial"/>
              </a:rPr>
              <a:t>yang </a:t>
            </a:r>
            <a:r>
              <a:rPr sz="3000" spc="-70" dirty="0">
                <a:latin typeface="Arial"/>
                <a:cs typeface="Arial"/>
              </a:rPr>
              <a:t>lebih</a:t>
            </a:r>
            <a:r>
              <a:rPr sz="3000" spc="-310" dirty="0">
                <a:latin typeface="Arial"/>
                <a:cs typeface="Arial"/>
              </a:rPr>
              <a:t> </a:t>
            </a:r>
            <a:r>
              <a:rPr sz="3000" spc="-170" dirty="0">
                <a:latin typeface="Arial"/>
                <a:cs typeface="Arial"/>
              </a:rPr>
              <a:t>besar  </a:t>
            </a:r>
            <a:r>
              <a:rPr sz="3000" spc="-75" dirty="0">
                <a:latin typeface="Arial"/>
                <a:cs typeface="Arial"/>
              </a:rPr>
              <a:t>dari </a:t>
            </a:r>
            <a:r>
              <a:rPr sz="3000" spc="-155" dirty="0">
                <a:latin typeface="Arial"/>
                <a:cs typeface="Arial"/>
              </a:rPr>
              <a:t>40 </a:t>
            </a:r>
            <a:r>
              <a:rPr sz="3000" spc="-95" dirty="0">
                <a:latin typeface="Arial"/>
                <a:cs typeface="Arial"/>
              </a:rPr>
              <a:t>tahun, </a:t>
            </a:r>
            <a:r>
              <a:rPr sz="3000" spc="-90" dirty="0">
                <a:latin typeface="Arial"/>
                <a:cs typeface="Arial"/>
              </a:rPr>
              <a:t>studi </a:t>
            </a:r>
            <a:r>
              <a:rPr sz="3000" spc="-75" dirty="0">
                <a:latin typeface="Arial"/>
                <a:cs typeface="Arial"/>
              </a:rPr>
              <a:t>lain </a:t>
            </a:r>
            <a:r>
              <a:rPr sz="3000" spc="-70" dirty="0">
                <a:latin typeface="Arial"/>
                <a:cs typeface="Arial"/>
              </a:rPr>
              <a:t>umur rel </a:t>
            </a:r>
            <a:r>
              <a:rPr sz="3000" spc="-160" dirty="0">
                <a:latin typeface="Arial"/>
                <a:cs typeface="Arial"/>
              </a:rPr>
              <a:t>bisa </a:t>
            </a:r>
            <a:r>
              <a:rPr sz="3000" spc="-150" dirty="0">
                <a:latin typeface="Arial"/>
                <a:cs typeface="Arial"/>
              </a:rPr>
              <a:t>mencapai  </a:t>
            </a:r>
            <a:r>
              <a:rPr sz="3000" spc="-155" dirty="0">
                <a:latin typeface="Arial"/>
                <a:cs typeface="Arial"/>
              </a:rPr>
              <a:t>60 </a:t>
            </a:r>
            <a:r>
              <a:rPr sz="3000" spc="-95" dirty="0">
                <a:latin typeface="Arial"/>
                <a:cs typeface="Arial"/>
              </a:rPr>
              <a:t>tahun, </a:t>
            </a:r>
            <a:r>
              <a:rPr sz="3000" spc="-75" dirty="0">
                <a:latin typeface="Arial"/>
                <a:cs typeface="Arial"/>
              </a:rPr>
              <a:t>tetapi </a:t>
            </a:r>
            <a:r>
              <a:rPr sz="3000" spc="-180" dirty="0">
                <a:latin typeface="Arial"/>
                <a:cs typeface="Arial"/>
              </a:rPr>
              <a:t>biasanya </a:t>
            </a:r>
            <a:r>
              <a:rPr sz="3000" spc="-70" dirty="0">
                <a:latin typeface="Arial"/>
                <a:cs typeface="Arial"/>
              </a:rPr>
              <a:t>umur </a:t>
            </a:r>
            <a:r>
              <a:rPr sz="3000" spc="-155" dirty="0">
                <a:latin typeface="Arial"/>
                <a:cs typeface="Arial"/>
              </a:rPr>
              <a:t>40 </a:t>
            </a:r>
            <a:r>
              <a:rPr sz="3000" spc="-95" dirty="0">
                <a:latin typeface="Arial"/>
                <a:cs typeface="Arial"/>
              </a:rPr>
              <a:t>tahun  dijadikan </a:t>
            </a:r>
            <a:r>
              <a:rPr sz="3000" spc="-195" dirty="0">
                <a:latin typeface="Arial"/>
                <a:cs typeface="Arial"/>
              </a:rPr>
              <a:t>sebagai </a:t>
            </a:r>
            <a:r>
              <a:rPr sz="3000" spc="-180" dirty="0">
                <a:latin typeface="Arial"/>
                <a:cs typeface="Arial"/>
              </a:rPr>
              <a:t>dasar</a:t>
            </a:r>
            <a:r>
              <a:rPr sz="3000" spc="-215" dirty="0">
                <a:latin typeface="Arial"/>
                <a:cs typeface="Arial"/>
              </a:rPr>
              <a:t> </a:t>
            </a:r>
            <a:r>
              <a:rPr sz="3000" spc="-125" dirty="0">
                <a:latin typeface="Arial"/>
                <a:cs typeface="Arial"/>
              </a:rPr>
              <a:t>umur.</a:t>
            </a:r>
            <a:endParaRPr sz="30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10" dirty="0">
                <a:latin typeface="Arial"/>
                <a:cs typeface="Arial"/>
              </a:rPr>
              <a:t>Umur </a:t>
            </a:r>
            <a:r>
              <a:rPr sz="3000" spc="-65" dirty="0">
                <a:latin typeface="Arial"/>
                <a:cs typeface="Arial"/>
              </a:rPr>
              <a:t>rel </a:t>
            </a:r>
            <a:r>
              <a:rPr sz="3000" spc="-135" dirty="0">
                <a:latin typeface="Arial"/>
                <a:cs typeface="Arial"/>
              </a:rPr>
              <a:t>dapat </a:t>
            </a:r>
            <a:r>
              <a:rPr sz="3000" spc="-85" dirty="0">
                <a:latin typeface="Arial"/>
                <a:cs typeface="Arial"/>
              </a:rPr>
              <a:t>ditentukan </a:t>
            </a:r>
            <a:r>
              <a:rPr sz="3000" spc="-80" dirty="0">
                <a:latin typeface="Arial"/>
                <a:cs typeface="Arial"/>
              </a:rPr>
              <a:t>dari</a:t>
            </a:r>
            <a:r>
              <a:rPr sz="3000" spc="-50" dirty="0">
                <a:latin typeface="Arial"/>
                <a:cs typeface="Arial"/>
              </a:rPr>
              <a:t> </a:t>
            </a:r>
            <a:r>
              <a:rPr sz="3000" spc="-30" dirty="0">
                <a:latin typeface="Arial"/>
                <a:cs typeface="Arial"/>
              </a:rPr>
              <a:t>: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15"/>
              </a:spcBef>
              <a:buChar char="–"/>
              <a:tabLst>
                <a:tab pos="756920" algn="l"/>
              </a:tabLst>
            </a:pPr>
            <a:r>
              <a:rPr sz="2600" spc="-180" dirty="0">
                <a:latin typeface="Arial"/>
                <a:cs typeface="Arial"/>
              </a:rPr>
              <a:t>Kerusakan </a:t>
            </a:r>
            <a:r>
              <a:rPr sz="2600" spc="-90" dirty="0">
                <a:latin typeface="Arial"/>
                <a:cs typeface="Arial"/>
              </a:rPr>
              <a:t>ujung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rel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600" spc="-210" dirty="0">
                <a:latin typeface="Arial"/>
                <a:cs typeface="Arial"/>
              </a:rPr>
              <a:t>Keausan </a:t>
            </a:r>
            <a:r>
              <a:rPr sz="2600" spc="-100" dirty="0">
                <a:latin typeface="Arial"/>
                <a:cs typeface="Arial"/>
              </a:rPr>
              <a:t>baik </a:t>
            </a:r>
            <a:r>
              <a:rPr sz="2600" spc="-45" dirty="0">
                <a:latin typeface="Arial"/>
                <a:cs typeface="Arial"/>
              </a:rPr>
              <a:t>di </a:t>
            </a:r>
            <a:r>
              <a:rPr sz="2600" spc="-85" dirty="0">
                <a:latin typeface="Arial"/>
                <a:cs typeface="Arial"/>
              </a:rPr>
              <a:t>lurus </a:t>
            </a:r>
            <a:r>
              <a:rPr sz="2600" spc="-105" dirty="0">
                <a:latin typeface="Arial"/>
                <a:cs typeface="Arial"/>
              </a:rPr>
              <a:t>maupun</a:t>
            </a:r>
            <a:r>
              <a:rPr sz="2600" spc="-204" dirty="0">
                <a:latin typeface="Arial"/>
                <a:cs typeface="Arial"/>
              </a:rPr>
              <a:t> </a:t>
            </a:r>
            <a:r>
              <a:rPr sz="2600" spc="-125" dirty="0">
                <a:latin typeface="Arial"/>
                <a:cs typeface="Arial"/>
              </a:rPr>
              <a:t>lengkung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600" spc="-160" dirty="0">
                <a:latin typeface="Arial"/>
                <a:cs typeface="Arial"/>
              </a:rPr>
              <a:t>Lelah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16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0020" y="923036"/>
            <a:ext cx="465518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05" dirty="0"/>
              <a:t>Kerusakan </a:t>
            </a:r>
            <a:r>
              <a:rPr sz="4400" spc="-200" dirty="0"/>
              <a:t>Ujung</a:t>
            </a:r>
            <a:r>
              <a:rPr sz="4400" spc="-5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92884"/>
            <a:ext cx="7899400" cy="44729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56870" marR="5080" indent="-344170">
              <a:lnSpc>
                <a:spcPct val="80000"/>
              </a:lnSpc>
              <a:spcBef>
                <a:spcPts val="760"/>
              </a:spcBef>
              <a:buChar char="•"/>
              <a:tabLst>
                <a:tab pos="356870" algn="l"/>
                <a:tab pos="357505" algn="l"/>
              </a:tabLst>
            </a:pPr>
            <a:r>
              <a:rPr sz="2700" spc="-185" dirty="0">
                <a:latin typeface="Arial"/>
                <a:cs typeface="Arial"/>
              </a:rPr>
              <a:t>Pembatas </a:t>
            </a:r>
            <a:r>
              <a:rPr sz="2700" spc="-70" dirty="0">
                <a:latin typeface="Arial"/>
                <a:cs typeface="Arial"/>
              </a:rPr>
              <a:t>umur </a:t>
            </a:r>
            <a:r>
              <a:rPr sz="2700" spc="-60" dirty="0">
                <a:latin typeface="Arial"/>
                <a:cs typeface="Arial"/>
              </a:rPr>
              <a:t>rel </a:t>
            </a:r>
            <a:r>
              <a:rPr sz="2700" spc="-130" dirty="0">
                <a:latin typeface="Arial"/>
                <a:cs typeface="Arial"/>
              </a:rPr>
              <a:t>adalah </a:t>
            </a:r>
            <a:r>
              <a:rPr sz="2700" spc="-150" dirty="0">
                <a:latin typeface="Arial"/>
                <a:cs typeface="Arial"/>
              </a:rPr>
              <a:t>pada </a:t>
            </a:r>
            <a:r>
              <a:rPr sz="2700" spc="-155" dirty="0">
                <a:latin typeface="Arial"/>
                <a:cs typeface="Arial"/>
              </a:rPr>
              <a:t>sambungan, </a:t>
            </a:r>
            <a:r>
              <a:rPr sz="2700" spc="-80" dirty="0">
                <a:latin typeface="Arial"/>
                <a:cs typeface="Arial"/>
              </a:rPr>
              <a:t>terutama  </a:t>
            </a:r>
            <a:r>
              <a:rPr sz="2700" spc="-150" dirty="0">
                <a:latin typeface="Arial"/>
                <a:cs typeface="Arial"/>
              </a:rPr>
              <a:t>pada </a:t>
            </a:r>
            <a:r>
              <a:rPr sz="2700" spc="-60" dirty="0">
                <a:latin typeface="Arial"/>
                <a:cs typeface="Arial"/>
              </a:rPr>
              <a:t>rel</a:t>
            </a:r>
            <a:r>
              <a:rPr sz="2700" spc="-175" dirty="0">
                <a:latin typeface="Arial"/>
                <a:cs typeface="Arial"/>
              </a:rPr>
              <a:t> </a:t>
            </a:r>
            <a:r>
              <a:rPr sz="2700" spc="-120" dirty="0">
                <a:latin typeface="Arial"/>
                <a:cs typeface="Arial"/>
              </a:rPr>
              <a:t>pendek</a:t>
            </a:r>
            <a:endParaRPr sz="27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85" dirty="0">
                <a:latin typeface="Arial"/>
                <a:cs typeface="Arial"/>
              </a:rPr>
              <a:t>Kerusakan </a:t>
            </a:r>
            <a:r>
              <a:rPr sz="2700" spc="-45" dirty="0">
                <a:latin typeface="Arial"/>
                <a:cs typeface="Arial"/>
              </a:rPr>
              <a:t>di </a:t>
            </a:r>
            <a:r>
              <a:rPr sz="2700" spc="-160" dirty="0">
                <a:latin typeface="Arial"/>
                <a:cs typeface="Arial"/>
              </a:rPr>
              <a:t>sambungan </a:t>
            </a:r>
            <a:r>
              <a:rPr sz="2700" spc="5" dirty="0">
                <a:latin typeface="Arial"/>
                <a:cs typeface="Arial"/>
              </a:rPr>
              <a:t>tjd</a:t>
            </a:r>
            <a:r>
              <a:rPr sz="2700" spc="-200" dirty="0">
                <a:latin typeface="Arial"/>
                <a:cs typeface="Arial"/>
              </a:rPr>
              <a:t> </a:t>
            </a:r>
            <a:r>
              <a:rPr sz="2700" spc="-75" dirty="0">
                <a:latin typeface="Arial"/>
                <a:cs typeface="Arial"/>
              </a:rPr>
              <a:t>akibat:</a:t>
            </a:r>
            <a:endParaRPr sz="27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Char char="–"/>
              <a:tabLst>
                <a:tab pos="756920" algn="l"/>
              </a:tabLst>
            </a:pPr>
            <a:r>
              <a:rPr sz="2400" spc="-155" dirty="0">
                <a:latin typeface="Arial"/>
                <a:cs typeface="Arial"/>
              </a:rPr>
              <a:t>Beban </a:t>
            </a:r>
            <a:r>
              <a:rPr sz="2400" spc="-130" dirty="0">
                <a:latin typeface="Arial"/>
                <a:cs typeface="Arial"/>
              </a:rPr>
              <a:t>gandar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tinggi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45" dirty="0">
                <a:latin typeface="Arial"/>
                <a:cs typeface="Arial"/>
              </a:rPr>
              <a:t>Lebar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70" dirty="0">
                <a:latin typeface="Arial"/>
                <a:cs typeface="Arial"/>
              </a:rPr>
              <a:t>Celah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0" dirty="0">
                <a:latin typeface="Arial"/>
                <a:cs typeface="Arial"/>
              </a:rPr>
              <a:t>Mutu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75" dirty="0">
                <a:latin typeface="Arial"/>
                <a:cs typeface="Arial"/>
              </a:rPr>
              <a:t>Beda </a:t>
            </a:r>
            <a:r>
              <a:rPr sz="2400" spc="-65" dirty="0">
                <a:latin typeface="Arial"/>
                <a:cs typeface="Arial"/>
              </a:rPr>
              <a:t>tinggi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95" dirty="0">
                <a:latin typeface="Arial"/>
                <a:cs typeface="Arial"/>
              </a:rPr>
              <a:t>Diameter </a:t>
            </a:r>
            <a:r>
              <a:rPr sz="2400" spc="-90" dirty="0">
                <a:latin typeface="Arial"/>
                <a:cs typeface="Arial"/>
              </a:rPr>
              <a:t>roda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kecil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25" dirty="0">
                <a:latin typeface="Arial"/>
                <a:cs typeface="Arial"/>
              </a:rPr>
              <a:t>Kondisi </a:t>
            </a:r>
            <a:r>
              <a:rPr sz="2400" spc="-130" dirty="0">
                <a:latin typeface="Arial"/>
                <a:cs typeface="Arial"/>
              </a:rPr>
              <a:t>kendaraan </a:t>
            </a:r>
            <a:r>
              <a:rPr sz="2400" spc="-50" dirty="0">
                <a:latin typeface="Arial"/>
                <a:cs typeface="Arial"/>
              </a:rPr>
              <a:t>rel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(pemegasan)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90" dirty="0">
                <a:latin typeface="Arial"/>
                <a:cs typeface="Arial"/>
              </a:rPr>
              <a:t>Jari-jari </a:t>
            </a:r>
            <a:r>
              <a:rPr sz="2400" spc="-110" dirty="0">
                <a:latin typeface="Arial"/>
                <a:cs typeface="Arial"/>
              </a:rPr>
              <a:t>permukaan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75" dirty="0">
                <a:latin typeface="Arial"/>
                <a:cs typeface="Arial"/>
              </a:rPr>
              <a:t>Kekakuan </a:t>
            </a:r>
            <a:r>
              <a:rPr sz="2400" spc="-80" dirty="0">
                <a:latin typeface="Arial"/>
                <a:cs typeface="Arial"/>
              </a:rPr>
              <a:t>jalan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155" dirty="0">
                <a:latin typeface="Arial"/>
                <a:cs typeface="Arial"/>
              </a:rPr>
              <a:t>Kecepatan </a:t>
            </a:r>
            <a:r>
              <a:rPr sz="2400" spc="-130" dirty="0">
                <a:latin typeface="Arial"/>
                <a:cs typeface="Arial"/>
              </a:rPr>
              <a:t>kendaraan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rel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17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0020" y="923036"/>
            <a:ext cx="465518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05" dirty="0"/>
              <a:t>Kerusakan </a:t>
            </a:r>
            <a:r>
              <a:rPr sz="4400" spc="-200" dirty="0"/>
              <a:t>Ujung</a:t>
            </a:r>
            <a:r>
              <a:rPr sz="4400" spc="-5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20315"/>
            <a:ext cx="8030209" cy="429196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6870" marR="5080" indent="-344170">
              <a:lnSpc>
                <a:spcPts val="3240"/>
              </a:lnSpc>
              <a:spcBef>
                <a:spcPts val="50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25" dirty="0">
                <a:latin typeface="Arial"/>
                <a:cs typeface="Arial"/>
              </a:rPr>
              <a:t>Akibat </a:t>
            </a:r>
            <a:r>
              <a:rPr sz="3000" spc="-175" dirty="0">
                <a:latin typeface="Arial"/>
                <a:cs typeface="Arial"/>
              </a:rPr>
              <a:t>kerusakan </a:t>
            </a:r>
            <a:r>
              <a:rPr sz="3000" spc="-105" dirty="0">
                <a:latin typeface="Arial"/>
                <a:cs typeface="Arial"/>
              </a:rPr>
              <a:t>tersebut </a:t>
            </a:r>
            <a:r>
              <a:rPr sz="3000" spc="-85" dirty="0">
                <a:latin typeface="Arial"/>
                <a:cs typeface="Arial"/>
              </a:rPr>
              <a:t>, </a:t>
            </a:r>
            <a:r>
              <a:rPr sz="3000" spc="-185" dirty="0">
                <a:latin typeface="Arial"/>
                <a:cs typeface="Arial"/>
              </a:rPr>
              <a:t>ada </a:t>
            </a:r>
            <a:r>
              <a:rPr sz="3000" spc="-135" dirty="0">
                <a:latin typeface="Arial"/>
                <a:cs typeface="Arial"/>
              </a:rPr>
              <a:t>hantaman </a:t>
            </a:r>
            <a:r>
              <a:rPr sz="3000" spc="-110" dirty="0">
                <a:latin typeface="Arial"/>
                <a:cs typeface="Arial"/>
              </a:rPr>
              <a:t>roda</a:t>
            </a:r>
            <a:r>
              <a:rPr sz="3000" spc="-545" dirty="0">
                <a:latin typeface="Arial"/>
                <a:cs typeface="Arial"/>
              </a:rPr>
              <a:t> </a:t>
            </a:r>
            <a:r>
              <a:rPr sz="3000" spc="-204" dirty="0">
                <a:latin typeface="Arial"/>
                <a:cs typeface="Arial"/>
              </a:rPr>
              <a:t>ke  </a:t>
            </a:r>
            <a:r>
              <a:rPr sz="3000" spc="-175" dirty="0">
                <a:latin typeface="Arial"/>
                <a:cs typeface="Arial"/>
              </a:rPr>
              <a:t>sambungan</a:t>
            </a:r>
            <a:endParaRPr sz="30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315"/>
              </a:spcBef>
              <a:buChar char="•"/>
              <a:tabLst>
                <a:tab pos="356870" algn="l"/>
                <a:tab pos="357505" algn="l"/>
              </a:tabLst>
            </a:pPr>
            <a:r>
              <a:rPr sz="3000" spc="-150" dirty="0">
                <a:latin typeface="Arial"/>
                <a:cs typeface="Arial"/>
              </a:rPr>
              <a:t>Contoh </a:t>
            </a:r>
            <a:r>
              <a:rPr sz="3000" spc="-175" dirty="0">
                <a:latin typeface="Arial"/>
                <a:cs typeface="Arial"/>
              </a:rPr>
              <a:t>kerusakan </a:t>
            </a:r>
            <a:r>
              <a:rPr sz="3000" spc="-120" dirty="0">
                <a:latin typeface="Arial"/>
                <a:cs typeface="Arial"/>
              </a:rPr>
              <a:t>akibat</a:t>
            </a:r>
            <a:r>
              <a:rPr sz="3000" spc="5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hantaman:</a:t>
            </a:r>
            <a:endParaRPr sz="30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25"/>
              </a:spcBef>
              <a:buChar char="–"/>
              <a:tabLst>
                <a:tab pos="756920" algn="l"/>
              </a:tabLst>
            </a:pPr>
            <a:r>
              <a:rPr sz="2600" spc="-160" dirty="0">
                <a:latin typeface="Arial"/>
                <a:cs typeface="Arial"/>
              </a:rPr>
              <a:t>Tercabutnya </a:t>
            </a:r>
            <a:r>
              <a:rPr sz="2600" spc="-30" dirty="0">
                <a:latin typeface="Arial"/>
                <a:cs typeface="Arial"/>
              </a:rPr>
              <a:t>tirpon </a:t>
            </a:r>
            <a:r>
              <a:rPr sz="2600" spc="-65" dirty="0">
                <a:latin typeface="Arial"/>
                <a:cs typeface="Arial"/>
              </a:rPr>
              <a:t>dari</a:t>
            </a:r>
            <a:r>
              <a:rPr sz="2600" spc="30" dirty="0">
                <a:latin typeface="Arial"/>
                <a:cs typeface="Arial"/>
              </a:rPr>
              <a:t> </a:t>
            </a:r>
            <a:r>
              <a:rPr sz="2600" spc="-105" dirty="0">
                <a:latin typeface="Arial"/>
                <a:cs typeface="Arial"/>
              </a:rPr>
              <a:t>bantalan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5"/>
              </a:spcBef>
              <a:buChar char="–"/>
              <a:tabLst>
                <a:tab pos="756920" algn="l"/>
              </a:tabLst>
            </a:pPr>
            <a:r>
              <a:rPr sz="2600" spc="-185" dirty="0">
                <a:latin typeface="Arial"/>
                <a:cs typeface="Arial"/>
              </a:rPr>
              <a:t>Retaknya </a:t>
            </a:r>
            <a:r>
              <a:rPr sz="2600" spc="-90" dirty="0">
                <a:latin typeface="Arial"/>
                <a:cs typeface="Arial"/>
              </a:rPr>
              <a:t>pelat </a:t>
            </a:r>
            <a:r>
              <a:rPr sz="2600" spc="-160" dirty="0">
                <a:latin typeface="Arial"/>
                <a:cs typeface="Arial"/>
              </a:rPr>
              <a:t>sambungan</a:t>
            </a:r>
            <a:r>
              <a:rPr sz="2600" spc="85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rel</a:t>
            </a:r>
            <a:endParaRPr sz="2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10"/>
              </a:spcBef>
              <a:buChar char="–"/>
              <a:tabLst>
                <a:tab pos="756920" algn="l"/>
              </a:tabLst>
            </a:pPr>
            <a:r>
              <a:rPr sz="2600" spc="-170" dirty="0">
                <a:latin typeface="Arial"/>
                <a:cs typeface="Arial"/>
              </a:rPr>
              <a:t>Longgarnya </a:t>
            </a:r>
            <a:r>
              <a:rPr sz="2600" spc="-75" dirty="0">
                <a:latin typeface="Arial"/>
                <a:cs typeface="Arial"/>
              </a:rPr>
              <a:t>baut-baut </a:t>
            </a:r>
            <a:r>
              <a:rPr sz="2600" spc="-160" dirty="0">
                <a:latin typeface="Arial"/>
                <a:cs typeface="Arial"/>
              </a:rPr>
              <a:t>sambungan</a:t>
            </a:r>
            <a:r>
              <a:rPr sz="2600" spc="30" dirty="0">
                <a:latin typeface="Arial"/>
                <a:cs typeface="Arial"/>
              </a:rPr>
              <a:t> </a:t>
            </a:r>
            <a:r>
              <a:rPr sz="2600" spc="-50" dirty="0">
                <a:latin typeface="Arial"/>
                <a:cs typeface="Arial"/>
              </a:rPr>
              <a:t>rel</a:t>
            </a:r>
            <a:endParaRPr sz="2600">
              <a:latin typeface="Arial"/>
              <a:cs typeface="Arial"/>
            </a:endParaRPr>
          </a:p>
          <a:p>
            <a:pPr marL="756285" marR="557530" lvl="1" indent="-286385">
              <a:lnSpc>
                <a:spcPts val="2810"/>
              </a:lnSpc>
              <a:spcBef>
                <a:spcPts val="665"/>
              </a:spcBef>
              <a:buChar char="–"/>
              <a:tabLst>
                <a:tab pos="756920" algn="l"/>
              </a:tabLst>
            </a:pPr>
            <a:r>
              <a:rPr sz="2600" spc="-150" dirty="0">
                <a:latin typeface="Arial"/>
                <a:cs typeface="Arial"/>
              </a:rPr>
              <a:t>Naiknya </a:t>
            </a:r>
            <a:r>
              <a:rPr sz="2600" spc="-60" dirty="0">
                <a:latin typeface="Arial"/>
                <a:cs typeface="Arial"/>
              </a:rPr>
              <a:t>lumpur </a:t>
            </a:r>
            <a:r>
              <a:rPr sz="2600" spc="-45" dirty="0">
                <a:latin typeface="Arial"/>
                <a:cs typeface="Arial"/>
              </a:rPr>
              <a:t>di </a:t>
            </a:r>
            <a:r>
              <a:rPr sz="2600" spc="-130" dirty="0">
                <a:latin typeface="Arial"/>
                <a:cs typeface="Arial"/>
              </a:rPr>
              <a:t>bawah </a:t>
            </a:r>
            <a:r>
              <a:rPr sz="2600" spc="-105" dirty="0">
                <a:latin typeface="Arial"/>
                <a:cs typeface="Arial"/>
              </a:rPr>
              <a:t>bantalan </a:t>
            </a:r>
            <a:r>
              <a:rPr sz="2600" spc="-160" dirty="0">
                <a:latin typeface="Arial"/>
                <a:cs typeface="Arial"/>
              </a:rPr>
              <a:t>sehingga </a:t>
            </a:r>
            <a:r>
              <a:rPr sz="2600" spc="-70" dirty="0">
                <a:latin typeface="Arial"/>
                <a:cs typeface="Arial"/>
              </a:rPr>
              <a:t>umur  </a:t>
            </a:r>
            <a:r>
              <a:rPr sz="2600" spc="-105" dirty="0">
                <a:latin typeface="Arial"/>
                <a:cs typeface="Arial"/>
              </a:rPr>
              <a:t>bantalan </a:t>
            </a:r>
            <a:r>
              <a:rPr sz="2600" spc="-100" dirty="0">
                <a:latin typeface="Arial"/>
                <a:cs typeface="Arial"/>
              </a:rPr>
              <a:t>rendah </a:t>
            </a:r>
            <a:r>
              <a:rPr sz="2600" spc="-95" dirty="0">
                <a:latin typeface="Arial"/>
                <a:cs typeface="Arial"/>
              </a:rPr>
              <a:t>(lapuk </a:t>
            </a:r>
            <a:r>
              <a:rPr sz="2600" spc="-120" dirty="0">
                <a:latin typeface="Arial"/>
                <a:cs typeface="Arial"/>
              </a:rPr>
              <a:t>atau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95" dirty="0">
                <a:latin typeface="Arial"/>
                <a:cs typeface="Arial"/>
              </a:rPr>
              <a:t>patah)</a:t>
            </a:r>
            <a:endParaRPr sz="2600">
              <a:latin typeface="Arial"/>
              <a:cs typeface="Arial"/>
            </a:endParaRPr>
          </a:p>
          <a:p>
            <a:pPr marL="756285" marR="1342390" lvl="1" indent="-286385">
              <a:lnSpc>
                <a:spcPts val="2810"/>
              </a:lnSpc>
              <a:spcBef>
                <a:spcPts val="620"/>
              </a:spcBef>
              <a:buChar char="–"/>
              <a:tabLst>
                <a:tab pos="756920" algn="l"/>
              </a:tabLst>
            </a:pPr>
            <a:r>
              <a:rPr sz="2600" spc="-120" dirty="0">
                <a:latin typeface="Arial"/>
                <a:cs typeface="Arial"/>
              </a:rPr>
              <a:t>Ketidakstabilan </a:t>
            </a:r>
            <a:r>
              <a:rPr sz="2600" spc="-85" dirty="0">
                <a:latin typeface="Arial"/>
                <a:cs typeface="Arial"/>
              </a:rPr>
              <a:t>geometri </a:t>
            </a:r>
            <a:r>
              <a:rPr sz="2600" spc="-135" dirty="0">
                <a:latin typeface="Arial"/>
                <a:cs typeface="Arial"/>
              </a:rPr>
              <a:t>(angkatan </a:t>
            </a:r>
            <a:r>
              <a:rPr sz="2600" spc="-105" dirty="0">
                <a:latin typeface="Arial"/>
                <a:cs typeface="Arial"/>
              </a:rPr>
              <a:t>maupun  alinyemen)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18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0020" y="923036"/>
            <a:ext cx="465518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05" dirty="0"/>
              <a:t>Kerusakan </a:t>
            </a:r>
            <a:r>
              <a:rPr sz="4400" spc="-200" dirty="0"/>
              <a:t>Ujung</a:t>
            </a:r>
            <a:r>
              <a:rPr sz="4400" spc="-55" dirty="0"/>
              <a:t> </a:t>
            </a:r>
            <a:r>
              <a:rPr sz="4400" spc="-380" dirty="0"/>
              <a:t>Rel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67635"/>
            <a:ext cx="4573905" cy="214947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35" dirty="0">
                <a:latin typeface="Arial"/>
                <a:cs typeface="Arial"/>
              </a:rPr>
              <a:t>Antisipasinya:</a:t>
            </a:r>
            <a:endParaRPr sz="32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200" dirty="0">
                <a:latin typeface="Arial"/>
                <a:cs typeface="Arial"/>
              </a:rPr>
              <a:t>Pengerasan </a:t>
            </a:r>
            <a:r>
              <a:rPr sz="2800" spc="-155" dirty="0">
                <a:latin typeface="Arial"/>
                <a:cs typeface="Arial"/>
              </a:rPr>
              <a:t>pada </a:t>
            </a:r>
            <a:r>
              <a:rPr sz="2800" spc="-95" dirty="0">
                <a:latin typeface="Arial"/>
                <a:cs typeface="Arial"/>
              </a:rPr>
              <a:t>ujung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rel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50" dirty="0">
                <a:latin typeface="Arial"/>
                <a:cs typeface="Arial"/>
              </a:rPr>
              <a:t>Pemeliharaan </a:t>
            </a:r>
            <a:r>
              <a:rPr sz="2800" spc="-180" dirty="0">
                <a:latin typeface="Arial"/>
                <a:cs typeface="Arial"/>
              </a:rPr>
              <a:t>yang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baik</a:t>
            </a:r>
            <a:endParaRPr sz="28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50" dirty="0">
                <a:latin typeface="Arial"/>
                <a:cs typeface="Arial"/>
              </a:rPr>
              <a:t>Mengelas </a:t>
            </a:r>
            <a:r>
              <a:rPr sz="2800" spc="-165" dirty="0">
                <a:latin typeface="Arial"/>
                <a:cs typeface="Arial"/>
              </a:rPr>
              <a:t>sambungan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19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4411" y="953516"/>
            <a:ext cx="752220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330" dirty="0"/>
              <a:t>UMUR </a:t>
            </a:r>
            <a:r>
              <a:rPr sz="4000" spc="-655" dirty="0"/>
              <a:t>REL </a:t>
            </a:r>
            <a:r>
              <a:rPr sz="4000" spc="-540" dirty="0"/>
              <a:t>BERDASARKAN</a:t>
            </a:r>
            <a:r>
              <a:rPr sz="4000" spc="-270" dirty="0"/>
              <a:t> </a:t>
            </a:r>
            <a:r>
              <a:rPr sz="4000" spc="-509" dirty="0"/>
              <a:t>KEAUSAN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139" y="1983740"/>
            <a:ext cx="8052434" cy="432308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820"/>
              </a:spcBef>
              <a:tabLst>
                <a:tab pos="2764790" algn="l"/>
              </a:tabLst>
            </a:pPr>
            <a:r>
              <a:rPr sz="3000" spc="-150" dirty="0">
                <a:latin typeface="Arial"/>
                <a:cs typeface="Arial"/>
              </a:rPr>
              <a:t>Konstruksi </a:t>
            </a:r>
            <a:r>
              <a:rPr sz="3000" spc="-70" dirty="0">
                <a:latin typeface="Arial"/>
                <a:cs typeface="Arial"/>
              </a:rPr>
              <a:t>rel </a:t>
            </a:r>
            <a:r>
              <a:rPr sz="3000" spc="-135" dirty="0">
                <a:latin typeface="Arial"/>
                <a:cs typeface="Arial"/>
              </a:rPr>
              <a:t>dapat </a:t>
            </a:r>
            <a:r>
              <a:rPr sz="3000" spc="-75" dirty="0">
                <a:latin typeface="Arial"/>
                <a:cs typeface="Arial"/>
              </a:rPr>
              <a:t>diukur </a:t>
            </a:r>
            <a:r>
              <a:rPr sz="3000" spc="-70" dirty="0">
                <a:latin typeface="Arial"/>
                <a:cs typeface="Arial"/>
              </a:rPr>
              <a:t>umur </a:t>
            </a:r>
            <a:r>
              <a:rPr sz="3000" spc="-140" dirty="0">
                <a:latin typeface="Arial"/>
                <a:cs typeface="Arial"/>
              </a:rPr>
              <a:t>manfaatnya  </a:t>
            </a:r>
            <a:r>
              <a:rPr sz="3000" spc="-85" dirty="0">
                <a:latin typeface="Arial"/>
                <a:cs typeface="Arial"/>
              </a:rPr>
              <a:t>melalui</a:t>
            </a:r>
            <a:r>
              <a:rPr sz="3000" spc="-140" dirty="0">
                <a:latin typeface="Arial"/>
                <a:cs typeface="Arial"/>
              </a:rPr>
              <a:t> </a:t>
            </a:r>
            <a:r>
              <a:rPr sz="3000" spc="-185" dirty="0">
                <a:latin typeface="Arial"/>
                <a:cs typeface="Arial"/>
              </a:rPr>
              <a:t>keausan.	</a:t>
            </a:r>
            <a:r>
              <a:rPr sz="3000" spc="-110" dirty="0">
                <a:latin typeface="Arial"/>
                <a:cs typeface="Arial"/>
              </a:rPr>
              <a:t>Meskipun </a:t>
            </a:r>
            <a:r>
              <a:rPr sz="3000" spc="-105" dirty="0">
                <a:latin typeface="Arial"/>
                <a:cs typeface="Arial"/>
              </a:rPr>
              <a:t>demikian </a:t>
            </a:r>
            <a:r>
              <a:rPr sz="3000" spc="-75" dirty="0">
                <a:latin typeface="Arial"/>
                <a:cs typeface="Arial"/>
              </a:rPr>
              <a:t>faktor  </a:t>
            </a:r>
            <a:r>
              <a:rPr sz="3000" spc="-135" dirty="0">
                <a:latin typeface="Arial"/>
                <a:cs typeface="Arial"/>
              </a:rPr>
              <a:t>kelelahan </a:t>
            </a:r>
            <a:r>
              <a:rPr sz="3000" spc="-140" dirty="0">
                <a:latin typeface="Arial"/>
                <a:cs typeface="Arial"/>
              </a:rPr>
              <a:t>dan </a:t>
            </a:r>
            <a:r>
              <a:rPr sz="3000" spc="-175" dirty="0">
                <a:latin typeface="Arial"/>
                <a:cs typeface="Arial"/>
              </a:rPr>
              <a:t>masalah </a:t>
            </a:r>
            <a:r>
              <a:rPr sz="3000" i="1" spc="-114" dirty="0">
                <a:latin typeface="Arial"/>
                <a:cs typeface="Arial"/>
              </a:rPr>
              <a:t>shelling </a:t>
            </a:r>
            <a:r>
              <a:rPr sz="3000" spc="-120" dirty="0">
                <a:latin typeface="Arial"/>
                <a:cs typeface="Arial"/>
              </a:rPr>
              <a:t>akibat </a:t>
            </a:r>
            <a:r>
              <a:rPr sz="3000" spc="-140" dirty="0">
                <a:latin typeface="Arial"/>
                <a:cs typeface="Arial"/>
              </a:rPr>
              <a:t>beban </a:t>
            </a:r>
            <a:r>
              <a:rPr sz="3000" spc="-160" dirty="0">
                <a:latin typeface="Arial"/>
                <a:cs typeface="Arial"/>
              </a:rPr>
              <a:t>gandar  </a:t>
            </a:r>
            <a:r>
              <a:rPr sz="3000" spc="-165" dirty="0">
                <a:latin typeface="Arial"/>
                <a:cs typeface="Arial"/>
              </a:rPr>
              <a:t>(tegangan </a:t>
            </a:r>
            <a:r>
              <a:rPr sz="3000" spc="-110" dirty="0">
                <a:latin typeface="Arial"/>
                <a:cs typeface="Arial"/>
              </a:rPr>
              <a:t>kontak) </a:t>
            </a:r>
            <a:r>
              <a:rPr sz="3000" spc="-150" dirty="0">
                <a:latin typeface="Arial"/>
                <a:cs typeface="Arial"/>
              </a:rPr>
              <a:t>adalah </a:t>
            </a:r>
            <a:r>
              <a:rPr sz="3000" spc="-75" dirty="0">
                <a:latin typeface="Arial"/>
                <a:cs typeface="Arial"/>
              </a:rPr>
              <a:t>faktor </a:t>
            </a:r>
            <a:r>
              <a:rPr sz="3000" spc="-190" dirty="0">
                <a:latin typeface="Arial"/>
                <a:cs typeface="Arial"/>
              </a:rPr>
              <a:t>yang </a:t>
            </a:r>
            <a:r>
              <a:rPr sz="3000" spc="-120" dirty="0">
                <a:latin typeface="Arial"/>
                <a:cs typeface="Arial"/>
              </a:rPr>
              <a:t>menentukan  </a:t>
            </a:r>
            <a:r>
              <a:rPr sz="3000" spc="-70" dirty="0">
                <a:latin typeface="Arial"/>
                <a:cs typeface="Arial"/>
              </a:rPr>
              <a:t>umur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70" dirty="0">
                <a:latin typeface="Arial"/>
                <a:cs typeface="Arial"/>
              </a:rPr>
              <a:t>rel.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700">
              <a:latin typeface="Times New Roman"/>
              <a:cs typeface="Times New Roman"/>
            </a:endParaRPr>
          </a:p>
          <a:p>
            <a:pPr marL="12700" marR="317500">
              <a:lnSpc>
                <a:spcPts val="2880"/>
              </a:lnSpc>
            </a:pPr>
            <a:r>
              <a:rPr sz="3000" spc="-335" dirty="0">
                <a:latin typeface="Arial"/>
                <a:cs typeface="Arial"/>
              </a:rPr>
              <a:t>PT.KAI </a:t>
            </a:r>
            <a:r>
              <a:rPr sz="3000" spc="-140" dirty="0">
                <a:latin typeface="Arial"/>
                <a:cs typeface="Arial"/>
              </a:rPr>
              <a:t>membatasi </a:t>
            </a:r>
            <a:r>
              <a:rPr sz="3000" spc="-175" dirty="0">
                <a:latin typeface="Arial"/>
                <a:cs typeface="Arial"/>
              </a:rPr>
              <a:t>besarnya </a:t>
            </a:r>
            <a:r>
              <a:rPr sz="3000" spc="-200" dirty="0">
                <a:latin typeface="Arial"/>
                <a:cs typeface="Arial"/>
              </a:rPr>
              <a:t>keausan </a:t>
            </a:r>
            <a:r>
              <a:rPr sz="3000" spc="-70" dirty="0">
                <a:latin typeface="Arial"/>
                <a:cs typeface="Arial"/>
              </a:rPr>
              <a:t>rel  </a:t>
            </a:r>
            <a:r>
              <a:rPr sz="3000" spc="-150" dirty="0">
                <a:latin typeface="Arial"/>
                <a:cs typeface="Arial"/>
              </a:rPr>
              <a:t>berdasarkan </a:t>
            </a:r>
            <a:r>
              <a:rPr sz="3000" spc="-180" dirty="0">
                <a:latin typeface="Arial"/>
                <a:cs typeface="Arial"/>
              </a:rPr>
              <a:t>asumsi </a:t>
            </a:r>
            <a:r>
              <a:rPr sz="3000" spc="-145" dirty="0">
                <a:latin typeface="Arial"/>
                <a:cs typeface="Arial"/>
              </a:rPr>
              <a:t>bahwa </a:t>
            </a:r>
            <a:r>
              <a:rPr sz="3000" spc="-160" dirty="0">
                <a:latin typeface="Arial"/>
                <a:cs typeface="Arial"/>
              </a:rPr>
              <a:t>pada </a:t>
            </a:r>
            <a:r>
              <a:rPr sz="3000" spc="-204" dirty="0">
                <a:latin typeface="Arial"/>
                <a:cs typeface="Arial"/>
              </a:rPr>
              <a:t>saat </a:t>
            </a:r>
            <a:r>
              <a:rPr sz="3000" spc="-70" dirty="0">
                <a:latin typeface="Arial"/>
                <a:cs typeface="Arial"/>
              </a:rPr>
              <a:t>rel </a:t>
            </a:r>
            <a:r>
              <a:rPr sz="3000" spc="-140" dirty="0">
                <a:latin typeface="Arial"/>
                <a:cs typeface="Arial"/>
              </a:rPr>
              <a:t>dan </a:t>
            </a:r>
            <a:r>
              <a:rPr sz="3000" spc="-110" dirty="0">
                <a:latin typeface="Arial"/>
                <a:cs typeface="Arial"/>
              </a:rPr>
              <a:t>roda  </a:t>
            </a:r>
            <a:r>
              <a:rPr sz="3000" spc="-160" dirty="0">
                <a:latin typeface="Arial"/>
                <a:cs typeface="Arial"/>
              </a:rPr>
              <a:t>pada </a:t>
            </a:r>
            <a:r>
              <a:rPr sz="3000" spc="-220" dirty="0">
                <a:latin typeface="Arial"/>
                <a:cs typeface="Arial"/>
              </a:rPr>
              <a:t>aus </a:t>
            </a:r>
            <a:r>
              <a:rPr sz="3000" spc="-130" dirty="0">
                <a:latin typeface="Arial"/>
                <a:cs typeface="Arial"/>
              </a:rPr>
              <a:t>maksimum, </a:t>
            </a:r>
            <a:r>
              <a:rPr sz="3000" spc="-155" dirty="0">
                <a:latin typeface="Arial"/>
                <a:cs typeface="Arial"/>
              </a:rPr>
              <a:t>pergerakan </a:t>
            </a:r>
            <a:r>
              <a:rPr sz="3000" spc="-110" dirty="0">
                <a:latin typeface="Arial"/>
                <a:cs typeface="Arial"/>
              </a:rPr>
              <a:t>roda </a:t>
            </a:r>
            <a:r>
              <a:rPr sz="3000" spc="-75" dirty="0">
                <a:latin typeface="Arial"/>
                <a:cs typeface="Arial"/>
              </a:rPr>
              <a:t>tidak  </a:t>
            </a:r>
            <a:r>
              <a:rPr sz="3000" spc="-110" dirty="0">
                <a:latin typeface="Arial"/>
                <a:cs typeface="Arial"/>
              </a:rPr>
              <a:t>menumbuk </a:t>
            </a:r>
            <a:r>
              <a:rPr sz="3000" spc="-175" dirty="0">
                <a:latin typeface="Arial"/>
                <a:cs typeface="Arial"/>
              </a:rPr>
              <a:t>sambungan </a:t>
            </a:r>
            <a:r>
              <a:rPr sz="3000" spc="-120" dirty="0">
                <a:latin typeface="Arial"/>
                <a:cs typeface="Arial"/>
              </a:rPr>
              <a:t>rel.(=Lihat </a:t>
            </a:r>
            <a:r>
              <a:rPr sz="3000" spc="-160" dirty="0">
                <a:latin typeface="Arial"/>
                <a:cs typeface="Arial"/>
              </a:rPr>
              <a:t>pembatasan  </a:t>
            </a:r>
            <a:r>
              <a:rPr sz="3000" spc="-200" dirty="0">
                <a:latin typeface="Arial"/>
                <a:cs typeface="Arial"/>
              </a:rPr>
              <a:t>keausan </a:t>
            </a:r>
            <a:r>
              <a:rPr sz="3000" spc="-135" dirty="0">
                <a:latin typeface="Arial"/>
                <a:cs typeface="Arial"/>
              </a:rPr>
              <a:t>maksimum)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20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494" rIns="0" bIns="0" rtlCol="0">
            <a:spAutoFit/>
          </a:bodyPr>
          <a:lstStyle/>
          <a:p>
            <a:pPr marL="3075305" marR="5080" indent="-2862580">
              <a:lnSpc>
                <a:spcPct val="100000"/>
              </a:lnSpc>
              <a:spcBef>
                <a:spcPts val="90"/>
              </a:spcBef>
            </a:pPr>
            <a:r>
              <a:rPr spc="-235" dirty="0"/>
              <a:t>Persamaan </a:t>
            </a:r>
            <a:r>
              <a:rPr spc="-160" dirty="0"/>
              <a:t>Empiris </a:t>
            </a:r>
            <a:r>
              <a:rPr spc="-440" dirty="0"/>
              <a:t>AREA </a:t>
            </a:r>
            <a:r>
              <a:rPr spc="-80" dirty="0"/>
              <a:t>untuk </a:t>
            </a:r>
            <a:r>
              <a:rPr spc="-145" dirty="0"/>
              <a:t>Perhitungan  </a:t>
            </a:r>
            <a:r>
              <a:rPr spc="-130" dirty="0"/>
              <a:t>Umur</a:t>
            </a:r>
            <a:r>
              <a:rPr spc="-135" dirty="0"/>
              <a:t> </a:t>
            </a:r>
            <a:r>
              <a:rPr spc="-280" dirty="0"/>
              <a:t>Rel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139" y="2038605"/>
            <a:ext cx="7941945" cy="436818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56870" marR="5080" indent="-344170">
              <a:lnSpc>
                <a:spcPts val="2380"/>
              </a:lnSpc>
              <a:spcBef>
                <a:spcPts val="400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300" dirty="0">
                <a:latin typeface="Arial"/>
                <a:cs typeface="Arial"/>
              </a:rPr>
              <a:t>AREA </a:t>
            </a:r>
            <a:r>
              <a:rPr sz="2200" spc="-100" dirty="0">
                <a:latin typeface="Arial"/>
                <a:cs typeface="Arial"/>
              </a:rPr>
              <a:t>(</a:t>
            </a:r>
            <a:r>
              <a:rPr sz="2200" i="1" spc="-100" dirty="0">
                <a:latin typeface="Arial"/>
                <a:cs typeface="Arial"/>
              </a:rPr>
              <a:t>American Railway </a:t>
            </a:r>
            <a:r>
              <a:rPr sz="2200" i="1" spc="-110" dirty="0">
                <a:latin typeface="Arial"/>
                <a:cs typeface="Arial"/>
              </a:rPr>
              <a:t>Engineering </a:t>
            </a:r>
            <a:r>
              <a:rPr sz="2200" i="1" spc="-95" dirty="0">
                <a:latin typeface="Arial"/>
                <a:cs typeface="Arial"/>
              </a:rPr>
              <a:t>Association</a:t>
            </a:r>
            <a:r>
              <a:rPr sz="2200" spc="-95" dirty="0">
                <a:latin typeface="Arial"/>
                <a:cs typeface="Arial"/>
              </a:rPr>
              <a:t>) </a:t>
            </a:r>
            <a:r>
              <a:rPr sz="2200" spc="-85" dirty="0">
                <a:latin typeface="Arial"/>
                <a:cs typeface="Arial"/>
              </a:rPr>
              <a:t>membuat </a:t>
            </a:r>
            <a:r>
              <a:rPr sz="2200" spc="-65" dirty="0">
                <a:latin typeface="Arial"/>
                <a:cs typeface="Arial"/>
              </a:rPr>
              <a:t>model  </a:t>
            </a:r>
            <a:r>
              <a:rPr sz="2200" spc="-125" dirty="0">
                <a:latin typeface="Arial"/>
                <a:cs typeface="Arial"/>
              </a:rPr>
              <a:t>persamaan </a:t>
            </a:r>
            <a:r>
              <a:rPr sz="2200" spc="-70" dirty="0">
                <a:latin typeface="Arial"/>
                <a:cs typeface="Arial"/>
              </a:rPr>
              <a:t>empiris </a:t>
            </a:r>
            <a:r>
              <a:rPr sz="2200" spc="-60" dirty="0">
                <a:latin typeface="Arial"/>
                <a:cs typeface="Arial"/>
              </a:rPr>
              <a:t>untuk </a:t>
            </a:r>
            <a:r>
              <a:rPr sz="2200" spc="-90" dirty="0">
                <a:latin typeface="Arial"/>
                <a:cs typeface="Arial"/>
              </a:rPr>
              <a:t>menentukan </a:t>
            </a:r>
            <a:r>
              <a:rPr sz="2200" spc="-55" dirty="0">
                <a:latin typeface="Arial"/>
                <a:cs typeface="Arial"/>
              </a:rPr>
              <a:t>umur </a:t>
            </a:r>
            <a:r>
              <a:rPr sz="2200" spc="-45" dirty="0">
                <a:latin typeface="Arial"/>
                <a:cs typeface="Arial"/>
              </a:rPr>
              <a:t>rel </a:t>
            </a:r>
            <a:r>
              <a:rPr sz="2200" spc="-114" dirty="0">
                <a:latin typeface="Arial"/>
                <a:cs typeface="Arial"/>
              </a:rPr>
              <a:t>berdasarkan  </a:t>
            </a:r>
            <a:r>
              <a:rPr sz="2200" spc="-145" dirty="0">
                <a:latin typeface="Arial"/>
                <a:cs typeface="Arial"/>
              </a:rPr>
              <a:t>keausan sebagai </a:t>
            </a:r>
            <a:r>
              <a:rPr sz="2200" spc="-55" dirty="0">
                <a:latin typeface="Arial"/>
                <a:cs typeface="Arial"/>
              </a:rPr>
              <a:t>berikut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300" spc="-405" baseline="-16414" dirty="0">
                <a:latin typeface="Arial"/>
                <a:cs typeface="Arial"/>
              </a:rPr>
              <a:t>T</a:t>
            </a:r>
            <a:r>
              <a:rPr sz="3300" spc="104" baseline="-16414" dirty="0">
                <a:latin typeface="Arial"/>
                <a:cs typeface="Arial"/>
              </a:rPr>
              <a:t> </a:t>
            </a:r>
            <a:r>
              <a:rPr sz="3300" spc="-284" baseline="-16414" dirty="0">
                <a:latin typeface="Arial"/>
                <a:cs typeface="Arial"/>
              </a:rPr>
              <a:t>= </a:t>
            </a:r>
            <a:r>
              <a:rPr sz="3300" spc="-480" baseline="-16414" dirty="0">
                <a:latin typeface="Arial"/>
                <a:cs typeface="Arial"/>
              </a:rPr>
              <a:t>K </a:t>
            </a:r>
            <a:r>
              <a:rPr sz="3300" spc="-172" baseline="-16414" dirty="0">
                <a:latin typeface="Arial"/>
                <a:cs typeface="Arial"/>
              </a:rPr>
              <a:t>W </a:t>
            </a:r>
            <a:r>
              <a:rPr sz="3300" spc="-135" baseline="-16414" dirty="0">
                <a:latin typeface="Arial"/>
                <a:cs typeface="Arial"/>
              </a:rPr>
              <a:t>D</a:t>
            </a:r>
            <a:r>
              <a:rPr sz="1450" spc="-90" dirty="0">
                <a:latin typeface="Arial"/>
                <a:cs typeface="Arial"/>
              </a:rPr>
              <a:t>0.565</a:t>
            </a:r>
            <a:endParaRPr sz="1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i="1" spc="-55" dirty="0">
                <a:latin typeface="Arial"/>
                <a:cs typeface="Arial"/>
              </a:rPr>
              <a:t>dengan</a:t>
            </a:r>
            <a:endParaRPr sz="1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spc="-270" dirty="0">
                <a:latin typeface="Arial"/>
                <a:cs typeface="Arial"/>
              </a:rPr>
              <a:t>T</a:t>
            </a:r>
            <a:r>
              <a:rPr sz="2200" spc="70" dirty="0">
                <a:latin typeface="Arial"/>
                <a:cs typeface="Arial"/>
              </a:rPr>
              <a:t>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55" dirty="0">
                <a:latin typeface="Arial"/>
                <a:cs typeface="Arial"/>
              </a:rPr>
              <a:t>umur </a:t>
            </a:r>
            <a:r>
              <a:rPr sz="2200" spc="-45" dirty="0">
                <a:latin typeface="Arial"/>
                <a:cs typeface="Arial"/>
              </a:rPr>
              <a:t>rel </a:t>
            </a:r>
            <a:r>
              <a:rPr sz="2200" spc="-30" dirty="0">
                <a:latin typeface="Arial"/>
                <a:cs typeface="Arial"/>
              </a:rPr>
              <a:t>(juta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ton)</a:t>
            </a:r>
            <a:endParaRPr sz="2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  <a:tabLst>
                <a:tab pos="548640" algn="l"/>
              </a:tabLst>
            </a:pPr>
            <a:r>
              <a:rPr sz="2200" spc="-320" dirty="0">
                <a:latin typeface="Arial"/>
                <a:cs typeface="Arial"/>
              </a:rPr>
              <a:t>K  </a:t>
            </a:r>
            <a:r>
              <a:rPr sz="2200" spc="-229" dirty="0">
                <a:latin typeface="Arial"/>
                <a:cs typeface="Arial"/>
              </a:rPr>
              <a:t> </a:t>
            </a:r>
            <a:r>
              <a:rPr sz="2200" spc="-190" dirty="0">
                <a:latin typeface="Arial"/>
                <a:cs typeface="Arial"/>
              </a:rPr>
              <a:t>=	</a:t>
            </a:r>
            <a:r>
              <a:rPr sz="2200" spc="-100" dirty="0">
                <a:latin typeface="Arial"/>
                <a:cs typeface="Arial"/>
              </a:rPr>
              <a:t>konstanta </a:t>
            </a:r>
            <a:r>
              <a:rPr sz="2200" spc="-85" dirty="0">
                <a:latin typeface="Arial"/>
                <a:cs typeface="Arial"/>
              </a:rPr>
              <a:t>kondisi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spc="-45" dirty="0">
                <a:latin typeface="Arial"/>
                <a:cs typeface="Arial"/>
              </a:rPr>
              <a:t>rel</a:t>
            </a:r>
            <a:endParaRPr sz="2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200" spc="-114" dirty="0">
                <a:latin typeface="Arial"/>
                <a:cs typeface="Arial"/>
              </a:rPr>
              <a:t>W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85" dirty="0">
                <a:latin typeface="Arial"/>
                <a:cs typeface="Arial"/>
              </a:rPr>
              <a:t>berat </a:t>
            </a:r>
            <a:r>
              <a:rPr sz="2200" spc="-45" dirty="0">
                <a:latin typeface="Arial"/>
                <a:cs typeface="Arial"/>
              </a:rPr>
              <a:t>rel </a:t>
            </a:r>
            <a:r>
              <a:rPr sz="2200" spc="-70" dirty="0">
                <a:latin typeface="Arial"/>
                <a:cs typeface="Arial"/>
              </a:rPr>
              <a:t>(lbs/yard), </a:t>
            </a:r>
            <a:r>
              <a:rPr sz="2200" spc="-105" dirty="0">
                <a:latin typeface="Arial"/>
                <a:cs typeface="Arial"/>
              </a:rPr>
              <a:t>1 </a:t>
            </a:r>
            <a:r>
              <a:rPr sz="2200" spc="-25" dirty="0">
                <a:latin typeface="Arial"/>
                <a:cs typeface="Arial"/>
              </a:rPr>
              <a:t>lb/yd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95" dirty="0">
                <a:latin typeface="Arial"/>
                <a:cs typeface="Arial"/>
              </a:rPr>
              <a:t>0.496</a:t>
            </a:r>
            <a:r>
              <a:rPr sz="2200" spc="-204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kg/m</a:t>
            </a:r>
            <a:endParaRPr sz="2200" dirty="0">
              <a:latin typeface="Arial"/>
              <a:cs typeface="Arial"/>
            </a:endParaRPr>
          </a:p>
          <a:p>
            <a:pPr marL="670560" marR="2360930" indent="-658495">
              <a:lnSpc>
                <a:spcPct val="110000"/>
              </a:lnSpc>
            </a:pPr>
            <a:r>
              <a:rPr sz="2200" spc="-235" dirty="0">
                <a:latin typeface="Arial"/>
                <a:cs typeface="Arial"/>
              </a:rPr>
              <a:t>D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145" dirty="0">
                <a:latin typeface="Arial"/>
                <a:cs typeface="Arial"/>
              </a:rPr>
              <a:t>daya </a:t>
            </a:r>
            <a:r>
              <a:rPr sz="2200" spc="-105" dirty="0">
                <a:latin typeface="Arial"/>
                <a:cs typeface="Arial"/>
              </a:rPr>
              <a:t>angkut </a:t>
            </a:r>
            <a:r>
              <a:rPr sz="2200" spc="-75" dirty="0">
                <a:latin typeface="Arial"/>
                <a:cs typeface="Arial"/>
              </a:rPr>
              <a:t>lintas </a:t>
            </a:r>
            <a:r>
              <a:rPr sz="2200" spc="-30" dirty="0">
                <a:latin typeface="Arial"/>
                <a:cs typeface="Arial"/>
              </a:rPr>
              <a:t>(juta </a:t>
            </a:r>
            <a:r>
              <a:rPr sz="2200" spc="-20" dirty="0">
                <a:latin typeface="Arial"/>
                <a:cs typeface="Arial"/>
              </a:rPr>
              <a:t>ton/ </a:t>
            </a:r>
            <a:r>
              <a:rPr sz="2200" spc="-70" dirty="0">
                <a:latin typeface="Arial"/>
                <a:cs typeface="Arial"/>
              </a:rPr>
              <a:t>tahun </a:t>
            </a:r>
            <a:r>
              <a:rPr sz="2200" spc="-95" dirty="0">
                <a:latin typeface="Arial"/>
                <a:cs typeface="Arial"/>
              </a:rPr>
              <a:t>atau </a:t>
            </a:r>
            <a:r>
              <a:rPr sz="2200" spc="-70" dirty="0">
                <a:latin typeface="Arial"/>
                <a:cs typeface="Arial"/>
              </a:rPr>
              <a:t>mgt)  </a:t>
            </a:r>
            <a:r>
              <a:rPr sz="2200" spc="-105" dirty="0">
                <a:latin typeface="Arial"/>
                <a:cs typeface="Arial"/>
              </a:rPr>
              <a:t>1 </a:t>
            </a:r>
            <a:r>
              <a:rPr sz="2200" spc="-90" dirty="0">
                <a:latin typeface="Arial"/>
                <a:cs typeface="Arial"/>
              </a:rPr>
              <a:t>mgt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95" dirty="0" smtClean="0">
                <a:latin typeface="Arial"/>
                <a:cs typeface="Arial"/>
              </a:rPr>
              <a:t>0</a:t>
            </a:r>
            <a:r>
              <a:rPr lang="en-US" sz="2200" spc="-95" dirty="0" smtClean="0">
                <a:latin typeface="Arial"/>
                <a:cs typeface="Arial"/>
              </a:rPr>
              <a:t>,</a:t>
            </a:r>
            <a:r>
              <a:rPr sz="2200" spc="-95" dirty="0" smtClean="0">
                <a:latin typeface="Arial"/>
                <a:cs typeface="Arial"/>
              </a:rPr>
              <a:t>909 </a:t>
            </a:r>
            <a:r>
              <a:rPr sz="2200" spc="-45" dirty="0">
                <a:latin typeface="Arial"/>
                <a:cs typeface="Arial"/>
              </a:rPr>
              <a:t>juta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ton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4484" y="785875"/>
            <a:ext cx="3313429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10" dirty="0"/>
              <a:t>Besaran </a:t>
            </a:r>
            <a:r>
              <a:rPr sz="4400" spc="-100" dirty="0"/>
              <a:t>nilai</a:t>
            </a:r>
            <a:r>
              <a:rPr sz="4400" spc="-195" dirty="0"/>
              <a:t> </a:t>
            </a:r>
            <a:r>
              <a:rPr sz="4400" spc="-655" dirty="0"/>
              <a:t>K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971800" y="3657600"/>
            <a:ext cx="6379463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3139" y="1625294"/>
            <a:ext cx="4069079" cy="34291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200" spc="-65" dirty="0">
                <a:latin typeface="Arial"/>
                <a:cs typeface="Arial"/>
              </a:rPr>
              <a:t>Nilai </a:t>
            </a:r>
            <a:r>
              <a:rPr sz="2200" spc="-320" dirty="0">
                <a:latin typeface="Arial"/>
                <a:cs typeface="Arial"/>
              </a:rPr>
              <a:t>K </a:t>
            </a:r>
            <a:r>
              <a:rPr lang="en-US" sz="2200" spc="-320" dirty="0" smtClean="0">
                <a:latin typeface="Arial"/>
                <a:cs typeface="Arial"/>
              </a:rPr>
              <a:t> </a:t>
            </a:r>
            <a:r>
              <a:rPr sz="2200" spc="-65" dirty="0" err="1" smtClean="0">
                <a:latin typeface="Arial"/>
                <a:cs typeface="Arial"/>
              </a:rPr>
              <a:t>ditentukan</a:t>
            </a:r>
            <a:r>
              <a:rPr sz="2200" spc="-65" dirty="0" smtClean="0">
                <a:latin typeface="Arial"/>
                <a:cs typeface="Arial"/>
              </a:rPr>
              <a:t> </a:t>
            </a:r>
            <a:r>
              <a:rPr sz="2200" spc="-145" dirty="0">
                <a:latin typeface="Arial"/>
                <a:cs typeface="Arial"/>
              </a:rPr>
              <a:t>sebagai</a:t>
            </a:r>
            <a:r>
              <a:rPr sz="2200" spc="-24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160" dirty="0">
                <a:latin typeface="Arial"/>
                <a:cs typeface="Arial"/>
              </a:rPr>
              <a:t>Jalan </a:t>
            </a:r>
            <a:r>
              <a:rPr sz="2200" spc="-80" dirty="0">
                <a:latin typeface="Arial"/>
                <a:cs typeface="Arial"/>
              </a:rPr>
              <a:t>baru </a:t>
            </a:r>
            <a:r>
              <a:rPr sz="2200" spc="-20" dirty="0">
                <a:latin typeface="Arial"/>
                <a:cs typeface="Arial"/>
              </a:rPr>
              <a:t>:</a:t>
            </a:r>
            <a:r>
              <a:rPr sz="2200" spc="-14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0.9538,</a:t>
            </a:r>
            <a:endParaRPr sz="2200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305" dirty="0">
                <a:latin typeface="Arial"/>
                <a:cs typeface="Arial"/>
              </a:rPr>
              <a:t>CWR </a:t>
            </a:r>
            <a:r>
              <a:rPr sz="2200" spc="-190" dirty="0">
                <a:latin typeface="Arial"/>
                <a:cs typeface="Arial"/>
              </a:rPr>
              <a:t>= </a:t>
            </a:r>
            <a:r>
              <a:rPr sz="2200" spc="-95" dirty="0">
                <a:latin typeface="Arial"/>
                <a:cs typeface="Arial"/>
              </a:rPr>
              <a:t>1,3544 </a:t>
            </a:r>
            <a:r>
              <a:rPr sz="2200" spc="-125" dirty="0">
                <a:latin typeface="Arial"/>
                <a:cs typeface="Arial"/>
              </a:rPr>
              <a:t>–</a:t>
            </a:r>
            <a:r>
              <a:rPr sz="2200" spc="-285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1,3930</a:t>
            </a:r>
            <a:endParaRPr sz="2200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65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190" dirty="0">
                <a:latin typeface="Arial"/>
                <a:cs typeface="Arial"/>
              </a:rPr>
              <a:t>Rel &gt; </a:t>
            </a:r>
            <a:r>
              <a:rPr sz="2200" spc="-105" dirty="0">
                <a:latin typeface="Arial"/>
                <a:cs typeface="Arial"/>
              </a:rPr>
              <a:t>123 </a:t>
            </a:r>
            <a:r>
              <a:rPr sz="2200" spc="-390" dirty="0">
                <a:latin typeface="Arial"/>
                <a:cs typeface="Arial"/>
              </a:rPr>
              <a:t>RE </a:t>
            </a:r>
            <a:r>
              <a:rPr sz="2200" spc="-20" dirty="0">
                <a:latin typeface="Arial"/>
                <a:cs typeface="Arial"/>
              </a:rPr>
              <a:t>: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90" dirty="0">
                <a:latin typeface="Arial"/>
                <a:cs typeface="Arial"/>
              </a:rPr>
              <a:t>0.9810,</a:t>
            </a:r>
            <a:endParaRPr sz="2200" dirty="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260"/>
              </a:spcBef>
              <a:buChar char="•"/>
              <a:tabLst>
                <a:tab pos="356870" algn="l"/>
                <a:tab pos="357505" algn="l"/>
              </a:tabLst>
            </a:pPr>
            <a:r>
              <a:rPr sz="2200" spc="-120" dirty="0">
                <a:latin typeface="Arial"/>
                <a:cs typeface="Arial"/>
              </a:rPr>
              <a:t>High </a:t>
            </a:r>
            <a:r>
              <a:rPr sz="2200" spc="-105" dirty="0">
                <a:latin typeface="Arial"/>
                <a:cs typeface="Arial"/>
              </a:rPr>
              <a:t>Silicon </a:t>
            </a:r>
            <a:r>
              <a:rPr sz="2200" spc="-140" dirty="0">
                <a:latin typeface="Arial"/>
                <a:cs typeface="Arial"/>
              </a:rPr>
              <a:t>Rail </a:t>
            </a:r>
            <a:r>
              <a:rPr sz="2200" spc="-190" dirty="0">
                <a:latin typeface="Arial"/>
                <a:cs typeface="Arial"/>
              </a:rPr>
              <a:t>=</a:t>
            </a:r>
            <a:r>
              <a:rPr sz="2200" spc="-180" dirty="0">
                <a:latin typeface="Arial"/>
                <a:cs typeface="Arial"/>
              </a:rPr>
              <a:t> </a:t>
            </a:r>
            <a:r>
              <a:rPr sz="2200" spc="-95" dirty="0">
                <a:latin typeface="Arial"/>
                <a:cs typeface="Arial"/>
              </a:rPr>
              <a:t>1,4210-1,4616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241300" marR="2273300">
              <a:lnSpc>
                <a:spcPct val="100000"/>
              </a:lnSpc>
            </a:pPr>
            <a:r>
              <a:rPr sz="1800" spc="-140" dirty="0">
                <a:latin typeface="Arial"/>
                <a:cs typeface="Arial"/>
              </a:rPr>
              <a:t>Tabel </a:t>
            </a:r>
            <a:r>
              <a:rPr sz="1800" spc="-90" dirty="0">
                <a:latin typeface="Arial"/>
                <a:cs typeface="Arial"/>
              </a:rPr>
              <a:t>hubungan  </a:t>
            </a:r>
            <a:r>
              <a:rPr sz="1800" spc="-30" dirty="0">
                <a:latin typeface="Arial"/>
                <a:cs typeface="Arial"/>
              </a:rPr>
              <a:t>jari-jari</a:t>
            </a:r>
            <a:r>
              <a:rPr sz="1800" spc="-130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lengkung  </a:t>
            </a:r>
            <a:r>
              <a:rPr sz="1800" spc="-105" dirty="0">
                <a:latin typeface="Arial"/>
                <a:cs typeface="Arial"/>
              </a:rPr>
              <a:t>dengan </a:t>
            </a:r>
            <a:r>
              <a:rPr sz="1800" spc="-60" dirty="0">
                <a:latin typeface="Arial"/>
                <a:cs typeface="Arial"/>
              </a:rPr>
              <a:t>Nilai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65" dirty="0">
                <a:latin typeface="Arial"/>
                <a:cs typeface="Arial"/>
              </a:rPr>
              <a:t>K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21</a:t>
            </a:fld>
            <a:endParaRPr spc="-6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425"/>
              </a:lnSpc>
            </a:pPr>
            <a:fld id="{81D60167-4931-47E6-BA6A-407CBD079E47}" type="slidenum">
              <a:rPr spc="-60" dirty="0"/>
              <a:t>22</a:t>
            </a:fld>
            <a:endParaRPr spc="-60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8788" y="923036"/>
            <a:ext cx="451485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25" dirty="0"/>
              <a:t>Contoh</a:t>
            </a:r>
            <a:r>
              <a:rPr sz="4400" spc="-260" dirty="0"/>
              <a:t> </a:t>
            </a:r>
            <a:r>
              <a:rPr sz="4400" spc="-210" dirty="0"/>
              <a:t>Perhitungan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450084"/>
            <a:ext cx="7983220" cy="397764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60"/>
              </a:spcBef>
            </a:pPr>
            <a:r>
              <a:rPr sz="2700" spc="-145" dirty="0">
                <a:latin typeface="Arial"/>
                <a:cs typeface="Arial"/>
              </a:rPr>
              <a:t>Direncanakan </a:t>
            </a:r>
            <a:r>
              <a:rPr sz="2700" spc="-155" dirty="0">
                <a:latin typeface="Arial"/>
                <a:cs typeface="Arial"/>
              </a:rPr>
              <a:t>sebuah </a:t>
            </a:r>
            <a:r>
              <a:rPr sz="2700" spc="-114" dirty="0">
                <a:latin typeface="Arial"/>
                <a:cs typeface="Arial"/>
              </a:rPr>
              <a:t>konstruksi </a:t>
            </a:r>
            <a:r>
              <a:rPr sz="2700" spc="-90" dirty="0">
                <a:latin typeface="Arial"/>
                <a:cs typeface="Arial"/>
              </a:rPr>
              <a:t>jalan </a:t>
            </a:r>
            <a:r>
              <a:rPr sz="2700" spc="-60" dirty="0">
                <a:latin typeface="Arial"/>
                <a:cs typeface="Arial"/>
              </a:rPr>
              <a:t>rel </a:t>
            </a:r>
            <a:r>
              <a:rPr sz="2700" spc="-90" dirty="0">
                <a:latin typeface="Arial"/>
                <a:cs typeface="Arial"/>
              </a:rPr>
              <a:t>baru </a:t>
            </a:r>
            <a:r>
              <a:rPr sz="2700" spc="-175" dirty="0">
                <a:latin typeface="Arial"/>
                <a:cs typeface="Arial"/>
              </a:rPr>
              <a:t>kelas IV  </a:t>
            </a:r>
            <a:r>
              <a:rPr sz="2700" spc="-155" dirty="0">
                <a:latin typeface="Arial"/>
                <a:cs typeface="Arial"/>
              </a:rPr>
              <a:t>dengan </a:t>
            </a:r>
            <a:r>
              <a:rPr sz="2700" spc="-180" dirty="0">
                <a:latin typeface="Arial"/>
                <a:cs typeface="Arial"/>
              </a:rPr>
              <a:t>daya </a:t>
            </a:r>
            <a:r>
              <a:rPr sz="2700" spc="-90" dirty="0">
                <a:latin typeface="Arial"/>
                <a:cs typeface="Arial"/>
              </a:rPr>
              <a:t>lintas </a:t>
            </a:r>
            <a:r>
              <a:rPr sz="2700" spc="-130" dirty="0">
                <a:latin typeface="Arial"/>
                <a:cs typeface="Arial"/>
              </a:rPr>
              <a:t>5 </a:t>
            </a:r>
            <a:r>
              <a:rPr sz="2700" spc="-45" dirty="0">
                <a:latin typeface="Arial"/>
                <a:cs typeface="Arial"/>
              </a:rPr>
              <a:t>juta </a:t>
            </a:r>
            <a:r>
              <a:rPr sz="2700" spc="-30" dirty="0">
                <a:latin typeface="Arial"/>
                <a:cs typeface="Arial"/>
              </a:rPr>
              <a:t>ton </a:t>
            </a:r>
            <a:r>
              <a:rPr sz="2700" spc="-85" dirty="0">
                <a:latin typeface="Arial"/>
                <a:cs typeface="Arial"/>
              </a:rPr>
              <a:t>per </a:t>
            </a:r>
            <a:r>
              <a:rPr sz="2700" spc="-85" dirty="0" err="1" smtClean="0">
                <a:latin typeface="Arial"/>
                <a:cs typeface="Arial"/>
              </a:rPr>
              <a:t>tahun</a:t>
            </a:r>
            <a:r>
              <a:rPr sz="2700" spc="-90" dirty="0" smtClean="0">
                <a:latin typeface="Arial"/>
                <a:cs typeface="Arial"/>
              </a:rPr>
              <a:t>,</a:t>
            </a:r>
            <a:r>
              <a:rPr sz="2700" spc="-330" dirty="0" smtClean="0">
                <a:latin typeface="Arial"/>
                <a:cs typeface="Arial"/>
              </a:rPr>
              <a:t> </a:t>
            </a:r>
            <a:r>
              <a:rPr sz="2700" spc="-155" dirty="0">
                <a:latin typeface="Arial"/>
                <a:cs typeface="Arial"/>
              </a:rPr>
              <a:t>dengan  </a:t>
            </a:r>
            <a:r>
              <a:rPr sz="2700" spc="-150" dirty="0">
                <a:latin typeface="Arial"/>
                <a:cs typeface="Arial"/>
              </a:rPr>
              <a:t>menggunakan </a:t>
            </a:r>
            <a:r>
              <a:rPr sz="2700" spc="-60" dirty="0">
                <a:latin typeface="Arial"/>
                <a:cs typeface="Arial"/>
              </a:rPr>
              <a:t>rel </a:t>
            </a:r>
            <a:r>
              <a:rPr sz="2700" spc="-40" dirty="0">
                <a:latin typeface="Arial"/>
                <a:cs typeface="Arial"/>
              </a:rPr>
              <a:t>tipe </a:t>
            </a:r>
            <a:r>
              <a:rPr sz="2700" spc="-480" dirty="0">
                <a:latin typeface="Arial"/>
                <a:cs typeface="Arial"/>
              </a:rPr>
              <a:t>R</a:t>
            </a:r>
            <a:r>
              <a:rPr sz="2700" spc="-320" dirty="0">
                <a:latin typeface="Arial"/>
                <a:cs typeface="Arial"/>
              </a:rPr>
              <a:t> </a:t>
            </a:r>
            <a:r>
              <a:rPr sz="2700" spc="-114" dirty="0">
                <a:latin typeface="Arial"/>
                <a:cs typeface="Arial"/>
              </a:rPr>
              <a:t>54.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700" spc="-180" dirty="0">
                <a:latin typeface="Arial"/>
                <a:cs typeface="Arial"/>
              </a:rPr>
              <a:t>Panjang </a:t>
            </a:r>
            <a:r>
              <a:rPr sz="2700" spc="-90" dirty="0">
                <a:latin typeface="Arial"/>
                <a:cs typeface="Arial"/>
              </a:rPr>
              <a:t>jalan </a:t>
            </a:r>
            <a:r>
              <a:rPr sz="2700" spc="-135" dirty="0">
                <a:latin typeface="Arial"/>
                <a:cs typeface="Arial"/>
              </a:rPr>
              <a:t>50</a:t>
            </a:r>
            <a:r>
              <a:rPr sz="2700" spc="-235" dirty="0">
                <a:latin typeface="Arial"/>
                <a:cs typeface="Arial"/>
              </a:rPr>
              <a:t> </a:t>
            </a:r>
            <a:r>
              <a:rPr sz="2700" spc="-105" dirty="0">
                <a:latin typeface="Arial"/>
                <a:cs typeface="Arial"/>
              </a:rPr>
              <a:t>km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5" dirty="0">
                <a:latin typeface="Arial"/>
                <a:cs typeface="Arial"/>
              </a:rPr>
              <a:t>10 </a:t>
            </a:r>
            <a:r>
              <a:rPr sz="2700" spc="-105" dirty="0">
                <a:latin typeface="Arial"/>
                <a:cs typeface="Arial"/>
              </a:rPr>
              <a:t>km</a:t>
            </a:r>
            <a:r>
              <a:rPr sz="2700" spc="-190" dirty="0">
                <a:latin typeface="Arial"/>
                <a:cs typeface="Arial"/>
              </a:rPr>
              <a:t> </a:t>
            </a:r>
            <a:r>
              <a:rPr sz="2700" spc="-90" dirty="0">
                <a:latin typeface="Arial"/>
                <a:cs typeface="Arial"/>
              </a:rPr>
              <a:t>lurus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5" dirty="0">
                <a:latin typeface="Arial"/>
                <a:cs typeface="Arial"/>
              </a:rPr>
              <a:t>10 </a:t>
            </a:r>
            <a:r>
              <a:rPr sz="2700" spc="-105" dirty="0">
                <a:latin typeface="Arial"/>
                <a:cs typeface="Arial"/>
              </a:rPr>
              <a:t>km </a:t>
            </a:r>
            <a:r>
              <a:rPr sz="2700" spc="-480" dirty="0">
                <a:latin typeface="Arial"/>
                <a:cs typeface="Arial"/>
              </a:rPr>
              <a:t>R </a:t>
            </a:r>
            <a:r>
              <a:rPr sz="2700" spc="-229" dirty="0">
                <a:latin typeface="Arial"/>
                <a:cs typeface="Arial"/>
              </a:rPr>
              <a:t>= </a:t>
            </a:r>
            <a:r>
              <a:rPr sz="2700" spc="-135" dirty="0">
                <a:latin typeface="Arial"/>
                <a:cs typeface="Arial"/>
              </a:rPr>
              <a:t>500</a:t>
            </a:r>
            <a:r>
              <a:rPr sz="2700" spc="-95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m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0" dirty="0">
                <a:latin typeface="Arial"/>
                <a:cs typeface="Arial"/>
              </a:rPr>
              <a:t>5 </a:t>
            </a:r>
            <a:r>
              <a:rPr sz="2700" spc="-105" dirty="0">
                <a:latin typeface="Arial"/>
                <a:cs typeface="Arial"/>
              </a:rPr>
              <a:t>km </a:t>
            </a:r>
            <a:r>
              <a:rPr sz="2700" spc="-480" dirty="0">
                <a:latin typeface="Arial"/>
                <a:cs typeface="Arial"/>
              </a:rPr>
              <a:t>R </a:t>
            </a:r>
            <a:r>
              <a:rPr sz="2700" spc="-229" dirty="0">
                <a:latin typeface="Arial"/>
                <a:cs typeface="Arial"/>
              </a:rPr>
              <a:t>= </a:t>
            </a:r>
            <a:r>
              <a:rPr sz="2700" spc="-135" dirty="0">
                <a:latin typeface="Arial"/>
                <a:cs typeface="Arial"/>
              </a:rPr>
              <a:t>150</a:t>
            </a:r>
            <a:r>
              <a:rPr sz="2700" spc="-100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m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5" dirty="0">
                <a:latin typeface="Arial"/>
                <a:cs typeface="Arial"/>
              </a:rPr>
              <a:t>10 </a:t>
            </a:r>
            <a:r>
              <a:rPr sz="2700" spc="-105" dirty="0">
                <a:latin typeface="Arial"/>
                <a:cs typeface="Arial"/>
              </a:rPr>
              <a:t>km </a:t>
            </a:r>
            <a:r>
              <a:rPr sz="2700" spc="-480" dirty="0">
                <a:latin typeface="Arial"/>
                <a:cs typeface="Arial"/>
              </a:rPr>
              <a:t>R </a:t>
            </a:r>
            <a:r>
              <a:rPr sz="2700" spc="-229" dirty="0">
                <a:latin typeface="Arial"/>
                <a:cs typeface="Arial"/>
              </a:rPr>
              <a:t>= </a:t>
            </a:r>
            <a:r>
              <a:rPr sz="2700" spc="-135" dirty="0">
                <a:latin typeface="Arial"/>
                <a:cs typeface="Arial"/>
              </a:rPr>
              <a:t>800</a:t>
            </a:r>
            <a:r>
              <a:rPr sz="2700" spc="-95" dirty="0">
                <a:latin typeface="Arial"/>
                <a:cs typeface="Arial"/>
              </a:rPr>
              <a:t> </a:t>
            </a:r>
            <a:r>
              <a:rPr sz="2700" spc="-85" dirty="0">
                <a:latin typeface="Arial"/>
                <a:cs typeface="Arial"/>
              </a:rPr>
              <a:t>m</a:t>
            </a:r>
            <a:endParaRPr sz="2700" dirty="0">
              <a:latin typeface="Arial"/>
              <a:cs typeface="Arial"/>
            </a:endParaRPr>
          </a:p>
          <a:p>
            <a:pPr marL="12700" marR="5066030">
              <a:lnSpc>
                <a:spcPct val="100000"/>
              </a:lnSpc>
              <a:buChar char="•"/>
              <a:tabLst>
                <a:tab pos="356870" algn="l"/>
                <a:tab pos="357505" algn="l"/>
              </a:tabLst>
            </a:pPr>
            <a:r>
              <a:rPr sz="2700" spc="-135" dirty="0">
                <a:latin typeface="Arial"/>
                <a:cs typeface="Arial"/>
              </a:rPr>
              <a:t>15 </a:t>
            </a:r>
            <a:r>
              <a:rPr sz="2700" spc="-105" dirty="0">
                <a:latin typeface="Arial"/>
                <a:cs typeface="Arial"/>
              </a:rPr>
              <a:t>km </a:t>
            </a:r>
            <a:r>
              <a:rPr sz="2700" spc="-480" dirty="0">
                <a:latin typeface="Arial"/>
                <a:cs typeface="Arial"/>
              </a:rPr>
              <a:t>R </a:t>
            </a:r>
            <a:r>
              <a:rPr sz="2700" spc="-229" dirty="0">
                <a:latin typeface="Arial"/>
                <a:cs typeface="Arial"/>
              </a:rPr>
              <a:t>= </a:t>
            </a:r>
            <a:r>
              <a:rPr sz="2700" spc="-135" dirty="0">
                <a:latin typeface="Arial"/>
                <a:cs typeface="Arial"/>
              </a:rPr>
              <a:t>300 </a:t>
            </a:r>
            <a:r>
              <a:rPr sz="2700" spc="-85" dirty="0">
                <a:latin typeface="Arial"/>
                <a:cs typeface="Arial"/>
              </a:rPr>
              <a:t>m  </a:t>
            </a:r>
            <a:r>
              <a:rPr sz="2700" spc="-165" dirty="0">
                <a:latin typeface="Arial"/>
                <a:cs typeface="Arial"/>
              </a:rPr>
              <a:t>Tentukan </a:t>
            </a:r>
            <a:r>
              <a:rPr sz="2700" spc="-70" dirty="0">
                <a:latin typeface="Arial"/>
                <a:cs typeface="Arial"/>
              </a:rPr>
              <a:t>umur</a:t>
            </a:r>
            <a:r>
              <a:rPr sz="2700" spc="-150" dirty="0">
                <a:latin typeface="Arial"/>
                <a:cs typeface="Arial"/>
              </a:rPr>
              <a:t> </a:t>
            </a:r>
            <a:r>
              <a:rPr sz="2700" spc="-50" dirty="0">
                <a:latin typeface="Arial"/>
                <a:cs typeface="Arial"/>
              </a:rPr>
              <a:t>rel...!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8788" y="923036"/>
            <a:ext cx="45307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25" dirty="0"/>
              <a:t>Contoh</a:t>
            </a:r>
            <a:r>
              <a:rPr sz="4400" spc="-135" dirty="0"/>
              <a:t> </a:t>
            </a:r>
            <a:r>
              <a:rPr sz="4400" spc="-210" dirty="0"/>
              <a:t>Perhitungan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1967635"/>
            <a:ext cx="7388225" cy="206375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5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20" dirty="0">
                <a:latin typeface="Arial"/>
                <a:cs typeface="Arial"/>
              </a:rPr>
              <a:t>Menentukan </a:t>
            </a:r>
            <a:r>
              <a:rPr sz="3200" spc="-65" dirty="0">
                <a:latin typeface="Arial"/>
                <a:cs typeface="Arial"/>
              </a:rPr>
              <a:t>nilai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475" dirty="0">
                <a:latin typeface="Arial"/>
                <a:cs typeface="Arial"/>
              </a:rPr>
              <a:t>K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100" dirty="0">
                <a:latin typeface="Arial"/>
                <a:cs typeface="Arial"/>
              </a:rPr>
              <a:t>Untuk </a:t>
            </a:r>
            <a:r>
              <a:rPr sz="2800" spc="-90" dirty="0">
                <a:latin typeface="Arial"/>
                <a:cs typeface="Arial"/>
              </a:rPr>
              <a:t>jalan </a:t>
            </a:r>
            <a:r>
              <a:rPr sz="2800" spc="-100" dirty="0">
                <a:latin typeface="Arial"/>
                <a:cs typeface="Arial"/>
              </a:rPr>
              <a:t>baru </a:t>
            </a:r>
            <a:r>
              <a:rPr sz="2800" spc="-409" dirty="0">
                <a:latin typeface="Arial"/>
                <a:cs typeface="Arial"/>
              </a:rPr>
              <a:t>K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35" dirty="0">
                <a:latin typeface="Arial"/>
                <a:cs typeface="Arial"/>
              </a:rPr>
              <a:t>0,9538</a:t>
            </a:r>
            <a:r>
              <a:rPr sz="2800" spc="-165" dirty="0">
                <a:latin typeface="Arial"/>
                <a:cs typeface="Arial"/>
              </a:rPr>
              <a:t> </a:t>
            </a:r>
            <a:endParaRPr sz="2800" dirty="0">
              <a:latin typeface="Arial"/>
              <a:cs typeface="Arial"/>
            </a:endParaRPr>
          </a:p>
          <a:p>
            <a:pPr marL="756285" marR="5080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200" dirty="0">
                <a:latin typeface="Arial"/>
                <a:cs typeface="Arial"/>
              </a:rPr>
              <a:t>Karena </a:t>
            </a:r>
            <a:r>
              <a:rPr sz="2800" spc="-70" dirty="0">
                <a:latin typeface="Arial"/>
                <a:cs typeface="Arial"/>
              </a:rPr>
              <a:t>tidak </a:t>
            </a:r>
            <a:r>
              <a:rPr sz="2800" spc="-175" dirty="0">
                <a:latin typeface="Arial"/>
                <a:cs typeface="Arial"/>
              </a:rPr>
              <a:t>semua </a:t>
            </a:r>
            <a:r>
              <a:rPr sz="2800" spc="-85" dirty="0">
                <a:latin typeface="Arial"/>
                <a:cs typeface="Arial"/>
              </a:rPr>
              <a:t>lurus, </a:t>
            </a:r>
            <a:r>
              <a:rPr sz="2800" spc="-409" dirty="0">
                <a:latin typeface="Arial"/>
                <a:cs typeface="Arial"/>
              </a:rPr>
              <a:t>K </a:t>
            </a:r>
            <a:r>
              <a:rPr lang="en-US" sz="2800" spc="-409" dirty="0" smtClean="0">
                <a:latin typeface="Arial"/>
                <a:cs typeface="Arial"/>
              </a:rPr>
              <a:t> </a:t>
            </a:r>
            <a:r>
              <a:rPr sz="2800" spc="-65" dirty="0" err="1" smtClean="0">
                <a:latin typeface="Arial"/>
                <a:cs typeface="Arial"/>
              </a:rPr>
              <a:t>dihitung</a:t>
            </a:r>
            <a:r>
              <a:rPr sz="2800" spc="-65" dirty="0" smtClean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jika jalan  </a:t>
            </a:r>
            <a:r>
              <a:rPr sz="2800" spc="-114" dirty="0">
                <a:latin typeface="Arial"/>
                <a:cs typeface="Arial"/>
              </a:rPr>
              <a:t>tanpa </a:t>
            </a:r>
            <a:r>
              <a:rPr sz="2800" spc="-140" dirty="0">
                <a:latin typeface="Arial"/>
                <a:cs typeface="Arial"/>
              </a:rPr>
              <a:t>pelumasan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60" dirty="0">
                <a:latin typeface="Arial"/>
                <a:cs typeface="Arial"/>
              </a:rPr>
              <a:t>sbb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0339" y="6650228"/>
            <a:ext cx="47859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latin typeface="Arial"/>
                <a:cs typeface="Arial"/>
              </a:rPr>
              <a:t>– </a:t>
            </a:r>
            <a:r>
              <a:rPr sz="2800" spc="-80" dirty="0">
                <a:latin typeface="Arial"/>
                <a:cs typeface="Arial"/>
              </a:rPr>
              <a:t>Nilai </a:t>
            </a:r>
            <a:r>
              <a:rPr sz="2800" spc="-100" dirty="0">
                <a:latin typeface="Arial"/>
                <a:cs typeface="Arial"/>
              </a:rPr>
              <a:t>K</a:t>
            </a:r>
            <a:r>
              <a:rPr sz="2775" spc="-150" baseline="-19519" dirty="0">
                <a:latin typeface="Arial"/>
                <a:cs typeface="Arial"/>
              </a:rPr>
              <a:t>total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35" dirty="0">
                <a:latin typeface="Arial"/>
                <a:cs typeface="Arial"/>
              </a:rPr>
              <a:t>27,755 </a:t>
            </a:r>
            <a:r>
              <a:rPr sz="2800" dirty="0">
                <a:latin typeface="Arial"/>
                <a:cs typeface="Arial"/>
              </a:rPr>
              <a:t>/ </a:t>
            </a:r>
            <a:r>
              <a:rPr sz="2800" spc="-140" dirty="0">
                <a:latin typeface="Arial"/>
                <a:cs typeface="Arial"/>
              </a:rPr>
              <a:t>50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-26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0,555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87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88888"/>
                </a:solidFill>
                <a:latin typeface="Arial"/>
                <a:cs typeface="Arial"/>
              </a:rPr>
              <a:t>3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94" y="4262604"/>
            <a:ext cx="5907913" cy="226072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8788" y="923036"/>
            <a:ext cx="453072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25" dirty="0"/>
              <a:t>Contoh</a:t>
            </a:r>
            <a:r>
              <a:rPr sz="4400" spc="-135" dirty="0"/>
              <a:t> </a:t>
            </a:r>
            <a:r>
              <a:rPr sz="4400" spc="-210" dirty="0"/>
              <a:t>Perhitungan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93139" y="2066036"/>
            <a:ext cx="7933055" cy="400750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45" dirty="0">
                <a:latin typeface="Arial"/>
                <a:cs typeface="Arial"/>
              </a:rPr>
              <a:t>Perhitungan </a:t>
            </a:r>
            <a:r>
              <a:rPr sz="3200" spc="-95" dirty="0">
                <a:latin typeface="Arial"/>
                <a:cs typeface="Arial"/>
              </a:rPr>
              <a:t>Nilai </a:t>
            </a:r>
            <a:r>
              <a:rPr sz="3200" spc="-405" dirty="0">
                <a:latin typeface="Arial"/>
                <a:cs typeface="Arial"/>
              </a:rPr>
              <a:t>T </a:t>
            </a:r>
            <a:r>
              <a:rPr sz="3200" spc="-155" dirty="0">
                <a:latin typeface="Arial"/>
                <a:cs typeface="Arial"/>
              </a:rPr>
              <a:t>dan </a:t>
            </a:r>
            <a:r>
              <a:rPr sz="3200" spc="-130" dirty="0">
                <a:latin typeface="Arial"/>
                <a:cs typeface="Arial"/>
              </a:rPr>
              <a:t>Umur </a:t>
            </a:r>
            <a:r>
              <a:rPr sz="3200" spc="-125" dirty="0">
                <a:latin typeface="Arial"/>
                <a:cs typeface="Arial"/>
              </a:rPr>
              <a:t>Manfaat </a:t>
            </a:r>
            <a:r>
              <a:rPr sz="3200" spc="-280" dirty="0">
                <a:latin typeface="Arial"/>
                <a:cs typeface="Arial"/>
              </a:rPr>
              <a:t>Rel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(U)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90695" algn="l"/>
              </a:tabLst>
            </a:pPr>
            <a:r>
              <a:rPr sz="3200" spc="-405" dirty="0">
                <a:latin typeface="Arial"/>
                <a:cs typeface="Arial"/>
              </a:rPr>
              <a:t>T  </a:t>
            </a: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55" dirty="0">
                <a:latin typeface="Arial"/>
                <a:cs typeface="Arial"/>
              </a:rPr>
              <a:t>0,555 </a:t>
            </a:r>
            <a:r>
              <a:rPr sz="3200" spc="-220" dirty="0">
                <a:latin typeface="Arial"/>
                <a:cs typeface="Arial"/>
              </a:rPr>
              <a:t>x </a:t>
            </a:r>
            <a:r>
              <a:rPr sz="3200" spc="-170" dirty="0">
                <a:latin typeface="Arial"/>
                <a:cs typeface="Arial"/>
              </a:rPr>
              <a:t>109 </a:t>
            </a:r>
            <a:r>
              <a:rPr sz="3200" spc="-220" dirty="0">
                <a:latin typeface="Arial"/>
                <a:cs typeface="Arial"/>
              </a:rPr>
              <a:t>x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5,5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mgt	</a:t>
            </a: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55" dirty="0">
                <a:latin typeface="Arial"/>
                <a:cs typeface="Arial"/>
              </a:rPr>
              <a:t>158,5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mgt</a:t>
            </a:r>
            <a:endParaRPr sz="3200" dirty="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  <a:spcBef>
                <a:spcPts val="765"/>
              </a:spcBef>
            </a:pP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60" dirty="0">
                <a:latin typeface="Arial"/>
                <a:cs typeface="Arial"/>
              </a:rPr>
              <a:t>144,14 </a:t>
            </a:r>
            <a:r>
              <a:rPr sz="3200" spc="-70" dirty="0">
                <a:latin typeface="Arial"/>
                <a:cs typeface="Arial"/>
              </a:rPr>
              <a:t>juta</a:t>
            </a:r>
            <a:r>
              <a:rPr sz="3200" spc="145" dirty="0">
                <a:latin typeface="Arial"/>
                <a:cs typeface="Arial"/>
              </a:rPr>
              <a:t> </a:t>
            </a:r>
            <a:r>
              <a:rPr sz="3200" spc="-45" dirty="0">
                <a:latin typeface="Arial"/>
                <a:cs typeface="Arial"/>
              </a:rPr>
              <a:t>ton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 dirty="0">
              <a:latin typeface="Times New Roman"/>
              <a:cs typeface="Times New Roman"/>
            </a:endParaRPr>
          </a:p>
          <a:p>
            <a:pPr marL="356870" marR="302260" indent="-344805">
              <a:lnSpc>
                <a:spcPct val="100000"/>
              </a:lnSpc>
            </a:pPr>
            <a:r>
              <a:rPr sz="3200" spc="-265" dirty="0">
                <a:latin typeface="Arial"/>
                <a:cs typeface="Arial"/>
              </a:rPr>
              <a:t>U </a:t>
            </a: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50" dirty="0">
                <a:latin typeface="Arial"/>
                <a:cs typeface="Arial"/>
              </a:rPr>
              <a:t>(</a:t>
            </a:r>
            <a:r>
              <a:rPr sz="3200" spc="-150" dirty="0" smtClean="0">
                <a:latin typeface="Arial"/>
                <a:cs typeface="Arial"/>
              </a:rPr>
              <a:t>1</a:t>
            </a:r>
            <a:r>
              <a:rPr lang="en-US" sz="3200" spc="-150" dirty="0" smtClean="0">
                <a:latin typeface="Arial"/>
                <a:cs typeface="Arial"/>
              </a:rPr>
              <a:t>44,14</a:t>
            </a:r>
            <a:r>
              <a:rPr sz="3200" spc="-150" dirty="0" smtClean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juta </a:t>
            </a:r>
            <a:r>
              <a:rPr sz="3200" spc="-60" dirty="0">
                <a:latin typeface="Arial"/>
                <a:cs typeface="Arial"/>
              </a:rPr>
              <a:t>ton) </a:t>
            </a:r>
            <a:r>
              <a:rPr sz="3200" spc="-5" dirty="0">
                <a:latin typeface="Arial"/>
                <a:cs typeface="Arial"/>
              </a:rPr>
              <a:t>/ </a:t>
            </a:r>
            <a:r>
              <a:rPr sz="3200" spc="-135" dirty="0">
                <a:latin typeface="Arial"/>
                <a:cs typeface="Arial"/>
              </a:rPr>
              <a:t>(5 </a:t>
            </a:r>
            <a:r>
              <a:rPr sz="3200" spc="-70" dirty="0">
                <a:latin typeface="Arial"/>
                <a:cs typeface="Arial"/>
              </a:rPr>
              <a:t>juta </a:t>
            </a:r>
            <a:r>
              <a:rPr sz="3200" spc="-35" dirty="0">
                <a:latin typeface="Arial"/>
                <a:cs typeface="Arial"/>
              </a:rPr>
              <a:t>ton/ </a:t>
            </a:r>
            <a:r>
              <a:rPr sz="3200" spc="-90" dirty="0">
                <a:latin typeface="Arial"/>
                <a:cs typeface="Arial"/>
              </a:rPr>
              <a:t>tahun) </a:t>
            </a:r>
            <a:r>
              <a:rPr sz="3200" spc="-280" dirty="0">
                <a:latin typeface="Arial"/>
                <a:cs typeface="Arial"/>
              </a:rPr>
              <a:t>= </a:t>
            </a:r>
            <a:r>
              <a:rPr sz="3200" spc="-150" dirty="0">
                <a:latin typeface="Arial"/>
                <a:cs typeface="Arial"/>
              </a:rPr>
              <a:t>28,8  </a:t>
            </a:r>
            <a:r>
              <a:rPr sz="3200" spc="-105" dirty="0">
                <a:latin typeface="Arial"/>
                <a:cs typeface="Arial"/>
              </a:rPr>
              <a:t>tahun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6650228"/>
            <a:ext cx="4024629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spc="-240" dirty="0">
                <a:latin typeface="Arial"/>
                <a:cs typeface="Arial"/>
              </a:rPr>
              <a:t>Jadi </a:t>
            </a:r>
            <a:r>
              <a:rPr sz="3200" spc="-85" dirty="0">
                <a:latin typeface="Arial"/>
                <a:cs typeface="Arial"/>
              </a:rPr>
              <a:t>umur </a:t>
            </a:r>
            <a:r>
              <a:rPr sz="3200" spc="-80" dirty="0">
                <a:latin typeface="Arial"/>
                <a:cs typeface="Arial"/>
              </a:rPr>
              <a:t>rel </a:t>
            </a:r>
            <a:r>
              <a:rPr sz="3200" spc="-150" dirty="0">
                <a:latin typeface="Arial"/>
                <a:cs typeface="Arial"/>
              </a:rPr>
              <a:t>28,8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105" dirty="0">
                <a:latin typeface="Arial"/>
                <a:cs typeface="Arial"/>
              </a:rPr>
              <a:t>tahun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87459" y="6881876"/>
            <a:ext cx="179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solidFill>
                  <a:srgbClr val="888888"/>
                </a:solidFill>
                <a:latin typeface="Arial"/>
                <a:cs typeface="Arial"/>
              </a:rPr>
              <a:t>3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17547</TotalTime>
  <Words>946</Words>
  <Application>Microsoft Office PowerPoint</Application>
  <PresentationFormat>Custom</PresentationFormat>
  <Paragraphs>245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Georgia</vt:lpstr>
      <vt:lpstr>Symbol</vt:lpstr>
      <vt:lpstr>Times New Roman</vt:lpstr>
      <vt:lpstr>Office Theme</vt:lpstr>
      <vt:lpstr>Dimensi Rel</vt:lpstr>
      <vt:lpstr>Dimensi Rel</vt:lpstr>
      <vt:lpstr>Pemilihan Dimensi</vt:lpstr>
      <vt:lpstr>Pemilihan Dimensi</vt:lpstr>
      <vt:lpstr>Tegangan ijin profil rel berdasarkan kelas jalan di Indonesia </vt:lpstr>
      <vt:lpstr>Pemilihan Dimensi</vt:lpstr>
      <vt:lpstr>Pemilihan Dimensi</vt:lpstr>
      <vt:lpstr>Pemilihan Dimensi</vt:lpstr>
      <vt:lpstr>Perancangan Rel</vt:lpstr>
      <vt:lpstr>Perancangan Rel</vt:lpstr>
      <vt:lpstr>Latihan</vt:lpstr>
      <vt:lpstr>Latihan</vt:lpstr>
      <vt:lpstr>Latihan</vt:lpstr>
      <vt:lpstr>Latihan</vt:lpstr>
      <vt:lpstr>Umur Rel</vt:lpstr>
      <vt:lpstr>Kerusakan Ujung Rel</vt:lpstr>
      <vt:lpstr>Kerusakan Ujung Rel</vt:lpstr>
      <vt:lpstr>Kerusakan Ujung Rel</vt:lpstr>
      <vt:lpstr>UMUR REL BERDASARKAN KEAUSAN</vt:lpstr>
      <vt:lpstr>Persamaan Empiris AREA untuk Perhitungan  Umur Rel</vt:lpstr>
      <vt:lpstr>Besaran nilai K</vt:lpstr>
      <vt:lpstr>Contoh Perhitungan</vt:lpstr>
      <vt:lpstr>Contoh Perhitungan</vt:lpstr>
      <vt:lpstr>Contoh Perhitungan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Nursyamsu Hidayat, Ph.D.</dc:title>
  <dc:creator>farida</dc:creator>
  <cp:lastModifiedBy>Mr.Luqman</cp:lastModifiedBy>
  <cp:revision>16</cp:revision>
  <dcterms:created xsi:type="dcterms:W3CDTF">2018-05-03T18:33:13Z</dcterms:created>
  <dcterms:modified xsi:type="dcterms:W3CDTF">2022-05-18T13:18:07Z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2014-03-04T00:00:00Z</vt:filetime>
  </property>
  <property fmtid="{D5CDD505-2E9C-101B-9397-08002B2CF9AE}" pid="3" name="LastSaved">
    <vt:filetime>2018-05-03T00:00:00Z</vt:filetime>
  </property>
</Properties>
</file>