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3" r:id="rId1"/>
  </p:sldMasterIdLst>
  <p:sldIdLst>
    <p:sldId id="268" r:id="rId2"/>
    <p:sldId id="256" r:id="rId3"/>
    <p:sldId id="270" r:id="rId4"/>
    <p:sldId id="257" r:id="rId5"/>
    <p:sldId id="258" r:id="rId6"/>
    <p:sldId id="259" r:id="rId7"/>
    <p:sldId id="260" r:id="rId8"/>
    <p:sldId id="261" r:id="rId9"/>
    <p:sldId id="262" r:id="rId10"/>
    <p:sldId id="264" r:id="rId11"/>
    <p:sldId id="265" r:id="rId12"/>
    <p:sldId id="267" r:id="rId13"/>
    <p:sldId id="269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-55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8.xml"/><Relationship Id="rId2" Type="http://schemas.openxmlformats.org/officeDocument/2006/relationships/slide" Target="../slides/slide7.xml"/><Relationship Id="rId1" Type="http://schemas.openxmlformats.org/officeDocument/2006/relationships/slide" Target="../slides/slide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4D9867-1432-46FD-8284-C98E4C427C8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F61BFED2-1E57-40EC-80A7-FCBEE933E6BD}">
      <dgm:prSet custT="1"/>
      <dgm:spPr/>
      <dgm:t>
        <a:bodyPr/>
        <a:lstStyle/>
        <a:p>
          <a:pPr rtl="0"/>
          <a:r>
            <a:rPr lang="en-US" sz="2400" dirty="0" smtClean="0"/>
            <a:t>Data Bus (</a:t>
          </a:r>
          <a:r>
            <a:rPr lang="en-US" sz="2400" dirty="0" err="1" smtClean="0"/>
            <a:t>Saluran</a:t>
          </a:r>
          <a:r>
            <a:rPr lang="en-US" sz="2400" dirty="0" smtClean="0"/>
            <a:t> Data)</a:t>
          </a:r>
          <a:endParaRPr lang="id-ID" sz="2400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FE15EC9A-EFA7-4A3E-8C19-DF584C12770E}" type="parTrans" cxnId="{F7576E92-7905-4092-8DAB-20E70B9C9EEE}">
      <dgm:prSet/>
      <dgm:spPr/>
      <dgm:t>
        <a:bodyPr/>
        <a:lstStyle/>
        <a:p>
          <a:endParaRPr lang="id-ID"/>
        </a:p>
      </dgm:t>
    </dgm:pt>
    <dgm:pt modelId="{D4C3E13E-5327-4564-B4DC-6EE6E855982F}" type="sibTrans" cxnId="{F7576E92-7905-4092-8DAB-20E70B9C9EEE}">
      <dgm:prSet/>
      <dgm:spPr/>
      <dgm:t>
        <a:bodyPr/>
        <a:lstStyle/>
        <a:p>
          <a:endParaRPr lang="id-ID"/>
        </a:p>
      </dgm:t>
    </dgm:pt>
    <dgm:pt modelId="{275FD482-82B2-42B4-AF81-B82377901158}">
      <dgm:prSet custT="1"/>
      <dgm:spPr/>
      <dgm:t>
        <a:bodyPr/>
        <a:lstStyle/>
        <a:p>
          <a:pPr rtl="0"/>
          <a:r>
            <a:rPr lang="en-US" sz="2400" dirty="0" smtClean="0"/>
            <a:t>Address Bus (</a:t>
          </a:r>
          <a:r>
            <a:rPr lang="en-US" sz="2400" dirty="0" err="1" smtClean="0"/>
            <a:t>Saluran</a:t>
          </a:r>
          <a:r>
            <a:rPr lang="en-US" sz="2400" dirty="0" smtClean="0"/>
            <a:t> </a:t>
          </a:r>
          <a:r>
            <a:rPr lang="en-US" sz="2400" dirty="0" err="1" smtClean="0"/>
            <a:t>Alamat</a:t>
          </a:r>
          <a:r>
            <a:rPr lang="en-US" sz="2400" dirty="0" smtClean="0"/>
            <a:t>)</a:t>
          </a:r>
          <a:endParaRPr lang="id-ID" sz="2400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8B34D11A-8915-46A1-B645-085A47D0150C}" type="parTrans" cxnId="{9DB74586-ABB9-4256-B68D-B00DD441687A}">
      <dgm:prSet/>
      <dgm:spPr/>
      <dgm:t>
        <a:bodyPr/>
        <a:lstStyle/>
        <a:p>
          <a:endParaRPr lang="id-ID"/>
        </a:p>
      </dgm:t>
    </dgm:pt>
    <dgm:pt modelId="{9A017C60-A60D-4FA9-9A8D-CE15D50C58EE}" type="sibTrans" cxnId="{9DB74586-ABB9-4256-B68D-B00DD441687A}">
      <dgm:prSet/>
      <dgm:spPr/>
      <dgm:t>
        <a:bodyPr/>
        <a:lstStyle/>
        <a:p>
          <a:endParaRPr lang="id-ID"/>
        </a:p>
      </dgm:t>
    </dgm:pt>
    <dgm:pt modelId="{5F567DB7-4AB5-4556-8B35-D74F77AC8FBD}">
      <dgm:prSet custT="1"/>
      <dgm:spPr/>
      <dgm:t>
        <a:bodyPr/>
        <a:lstStyle/>
        <a:p>
          <a:pPr rtl="0"/>
          <a:r>
            <a:rPr lang="en-US" sz="2800" dirty="0" smtClean="0"/>
            <a:t>Control Bus (</a:t>
          </a:r>
          <a:r>
            <a:rPr lang="en-US" sz="2800" dirty="0" err="1" smtClean="0"/>
            <a:t>Saluran</a:t>
          </a:r>
          <a:r>
            <a:rPr lang="en-US" sz="2800" dirty="0" smtClean="0"/>
            <a:t> K</a:t>
          </a:r>
          <a:r>
            <a:rPr lang="id-ID" sz="2800" dirty="0" smtClean="0"/>
            <a:t>ontrol</a:t>
          </a:r>
          <a:r>
            <a:rPr lang="en-US" sz="2800" dirty="0" smtClean="0"/>
            <a:t>)</a:t>
          </a:r>
          <a:endParaRPr lang="id-ID" sz="2800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EAE8F8C0-4198-40BC-934F-7E8C8312F798}" type="parTrans" cxnId="{B0A33A89-56AF-4CB7-8D9B-3799C2341058}">
      <dgm:prSet/>
      <dgm:spPr/>
      <dgm:t>
        <a:bodyPr/>
        <a:lstStyle/>
        <a:p>
          <a:endParaRPr lang="id-ID"/>
        </a:p>
      </dgm:t>
    </dgm:pt>
    <dgm:pt modelId="{43EA0FC5-D0E1-4B78-B32B-52D4951EB9F3}" type="sibTrans" cxnId="{B0A33A89-56AF-4CB7-8D9B-3799C2341058}">
      <dgm:prSet/>
      <dgm:spPr/>
      <dgm:t>
        <a:bodyPr/>
        <a:lstStyle/>
        <a:p>
          <a:endParaRPr lang="id-ID"/>
        </a:p>
      </dgm:t>
    </dgm:pt>
    <dgm:pt modelId="{E2819072-D9C1-4BBC-B3D0-27B682339AF5}" type="pres">
      <dgm:prSet presAssocID="{404D9867-1432-46FD-8284-C98E4C427C8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C0F3E569-AF03-4159-8F4C-79EC2031B478}" type="pres">
      <dgm:prSet presAssocID="{F61BFED2-1E57-40EC-80A7-FCBEE933E6BD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4958D89F-BF00-4EEA-B1CB-F70896010958}" type="pres">
      <dgm:prSet presAssocID="{D4C3E13E-5327-4564-B4DC-6EE6E855982F}" presName="spacer" presStyleCnt="0"/>
      <dgm:spPr/>
    </dgm:pt>
    <dgm:pt modelId="{A9BA81D8-6828-42C9-BAD2-7D7D763BE168}" type="pres">
      <dgm:prSet presAssocID="{275FD482-82B2-42B4-AF81-B82377901158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EA056F7-A967-4193-8494-5DBD54F8A382}" type="pres">
      <dgm:prSet presAssocID="{9A017C60-A60D-4FA9-9A8D-CE15D50C58EE}" presName="spacer" presStyleCnt="0"/>
      <dgm:spPr/>
    </dgm:pt>
    <dgm:pt modelId="{BF265A2B-94D1-4DE8-939E-2D56ECD8E930}" type="pres">
      <dgm:prSet presAssocID="{5F567DB7-4AB5-4556-8B35-D74F77AC8FBD}" presName="parentText" presStyleLbl="node1" presStyleIdx="2" presStyleCnt="3" custLinFactNeighborX="-7560" custLinFactNeighborY="37266">
        <dgm:presLayoutVars>
          <dgm:chMax val="0"/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283AE9C8-E411-4DFB-96FD-72B6F59736DC}" type="presOf" srcId="{F61BFED2-1E57-40EC-80A7-FCBEE933E6BD}" destId="{C0F3E569-AF03-4159-8F4C-79EC2031B478}" srcOrd="0" destOrd="0" presId="urn:microsoft.com/office/officeart/2005/8/layout/vList2"/>
    <dgm:cxn modelId="{23C53BFD-53E4-4397-A7C4-24884D110D99}" type="presOf" srcId="{404D9867-1432-46FD-8284-C98E4C427C8D}" destId="{E2819072-D9C1-4BBC-B3D0-27B682339AF5}" srcOrd="0" destOrd="0" presId="urn:microsoft.com/office/officeart/2005/8/layout/vList2"/>
    <dgm:cxn modelId="{9DB74586-ABB9-4256-B68D-B00DD441687A}" srcId="{404D9867-1432-46FD-8284-C98E4C427C8D}" destId="{275FD482-82B2-42B4-AF81-B82377901158}" srcOrd="1" destOrd="0" parTransId="{8B34D11A-8915-46A1-B645-085A47D0150C}" sibTransId="{9A017C60-A60D-4FA9-9A8D-CE15D50C58EE}"/>
    <dgm:cxn modelId="{71C2F918-C65B-4875-8B4C-4E84D5A5F13E}" type="presOf" srcId="{5F567DB7-4AB5-4556-8B35-D74F77AC8FBD}" destId="{BF265A2B-94D1-4DE8-939E-2D56ECD8E930}" srcOrd="0" destOrd="0" presId="urn:microsoft.com/office/officeart/2005/8/layout/vList2"/>
    <dgm:cxn modelId="{B0A33A89-56AF-4CB7-8D9B-3799C2341058}" srcId="{404D9867-1432-46FD-8284-C98E4C427C8D}" destId="{5F567DB7-4AB5-4556-8B35-D74F77AC8FBD}" srcOrd="2" destOrd="0" parTransId="{EAE8F8C0-4198-40BC-934F-7E8C8312F798}" sibTransId="{43EA0FC5-D0E1-4B78-B32B-52D4951EB9F3}"/>
    <dgm:cxn modelId="{F4790D4C-6188-4357-96D6-283403223753}" type="presOf" srcId="{275FD482-82B2-42B4-AF81-B82377901158}" destId="{A9BA81D8-6828-42C9-BAD2-7D7D763BE168}" srcOrd="0" destOrd="0" presId="urn:microsoft.com/office/officeart/2005/8/layout/vList2"/>
    <dgm:cxn modelId="{F7576E92-7905-4092-8DAB-20E70B9C9EEE}" srcId="{404D9867-1432-46FD-8284-C98E4C427C8D}" destId="{F61BFED2-1E57-40EC-80A7-FCBEE933E6BD}" srcOrd="0" destOrd="0" parTransId="{FE15EC9A-EFA7-4A3E-8C19-DF584C12770E}" sibTransId="{D4C3E13E-5327-4564-B4DC-6EE6E855982F}"/>
    <dgm:cxn modelId="{111A53A1-D3AB-43C6-8BF2-6E98C5F9371B}" type="presParOf" srcId="{E2819072-D9C1-4BBC-B3D0-27B682339AF5}" destId="{C0F3E569-AF03-4159-8F4C-79EC2031B478}" srcOrd="0" destOrd="0" presId="urn:microsoft.com/office/officeart/2005/8/layout/vList2"/>
    <dgm:cxn modelId="{F27AD286-A239-4946-89CB-D9A81E93DDCD}" type="presParOf" srcId="{E2819072-D9C1-4BBC-B3D0-27B682339AF5}" destId="{4958D89F-BF00-4EEA-B1CB-F70896010958}" srcOrd="1" destOrd="0" presId="urn:microsoft.com/office/officeart/2005/8/layout/vList2"/>
    <dgm:cxn modelId="{367DCEC8-220F-4D51-80BD-6A5A7389532D}" type="presParOf" srcId="{E2819072-D9C1-4BBC-B3D0-27B682339AF5}" destId="{A9BA81D8-6828-42C9-BAD2-7D7D763BE168}" srcOrd="2" destOrd="0" presId="urn:microsoft.com/office/officeart/2005/8/layout/vList2"/>
    <dgm:cxn modelId="{3782E1E1-6372-4271-A339-36640A39FDCA}" type="presParOf" srcId="{E2819072-D9C1-4BBC-B3D0-27B682339AF5}" destId="{8EA056F7-A967-4193-8494-5DBD54F8A382}" srcOrd="3" destOrd="0" presId="urn:microsoft.com/office/officeart/2005/8/layout/vList2"/>
    <dgm:cxn modelId="{74CE7079-A1BB-4C1D-AE23-463CC8748B68}" type="presParOf" srcId="{E2819072-D9C1-4BBC-B3D0-27B682339AF5}" destId="{BF265A2B-94D1-4DE8-939E-2D56ECD8E930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F3E569-AF03-4159-8F4C-79EC2031B478}">
      <dsp:nvSpPr>
        <dsp:cNvPr id="0" name=""/>
        <dsp:cNvSpPr/>
      </dsp:nvSpPr>
      <dsp:spPr>
        <a:xfrm>
          <a:off x="0" y="30824"/>
          <a:ext cx="7836751" cy="823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Data Bus (</a:t>
          </a:r>
          <a:r>
            <a:rPr lang="en-US" sz="2400" kern="1200" dirty="0" err="1" smtClean="0"/>
            <a:t>Saluran</a:t>
          </a:r>
          <a:r>
            <a:rPr lang="en-US" sz="2400" kern="1200" dirty="0" smtClean="0"/>
            <a:t> Data)</a:t>
          </a:r>
          <a:endParaRPr lang="id-ID" sz="2400" kern="1200" dirty="0"/>
        </a:p>
      </dsp:txBody>
      <dsp:txXfrm>
        <a:off x="40209" y="71033"/>
        <a:ext cx="7756333" cy="743262"/>
      </dsp:txXfrm>
    </dsp:sp>
    <dsp:sp modelId="{A9BA81D8-6828-42C9-BAD2-7D7D763BE168}">
      <dsp:nvSpPr>
        <dsp:cNvPr id="0" name=""/>
        <dsp:cNvSpPr/>
      </dsp:nvSpPr>
      <dsp:spPr>
        <a:xfrm>
          <a:off x="0" y="981224"/>
          <a:ext cx="7836751" cy="823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Address Bus (</a:t>
          </a:r>
          <a:r>
            <a:rPr lang="en-US" sz="2400" kern="1200" dirty="0" err="1" smtClean="0"/>
            <a:t>Saluran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Alamat</a:t>
          </a:r>
          <a:r>
            <a:rPr lang="en-US" sz="2400" kern="1200" dirty="0" smtClean="0"/>
            <a:t>)</a:t>
          </a:r>
          <a:endParaRPr lang="id-ID" sz="2400" kern="1200" dirty="0"/>
        </a:p>
      </dsp:txBody>
      <dsp:txXfrm>
        <a:off x="40209" y="1021433"/>
        <a:ext cx="7756333" cy="743262"/>
      </dsp:txXfrm>
    </dsp:sp>
    <dsp:sp modelId="{BF265A2B-94D1-4DE8-939E-2D56ECD8E930}">
      <dsp:nvSpPr>
        <dsp:cNvPr id="0" name=""/>
        <dsp:cNvSpPr/>
      </dsp:nvSpPr>
      <dsp:spPr>
        <a:xfrm>
          <a:off x="0" y="1962448"/>
          <a:ext cx="7836751" cy="823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Control Bus (</a:t>
          </a:r>
          <a:r>
            <a:rPr lang="en-US" sz="2800" kern="1200" dirty="0" err="1" smtClean="0"/>
            <a:t>Saluran</a:t>
          </a:r>
          <a:r>
            <a:rPr lang="en-US" sz="2800" kern="1200" dirty="0" smtClean="0"/>
            <a:t> K</a:t>
          </a:r>
          <a:r>
            <a:rPr lang="id-ID" sz="2800" kern="1200" dirty="0" smtClean="0"/>
            <a:t>ontrol</a:t>
          </a:r>
          <a:r>
            <a:rPr lang="en-US" sz="2800" kern="1200" dirty="0" smtClean="0"/>
            <a:t>)</a:t>
          </a:r>
          <a:endParaRPr lang="id-ID" sz="2800" kern="1200" dirty="0"/>
        </a:p>
      </dsp:txBody>
      <dsp:txXfrm>
        <a:off x="40209" y="2002657"/>
        <a:ext cx="7756333" cy="7432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AB5F1-3A9D-43D9-B229-CFFE280C126B}" type="datetimeFigureOut">
              <a:rPr lang="id-ID" smtClean="0"/>
              <a:pPr/>
              <a:t>16/05/2017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A22CE-CCFA-4B42-AB28-7F2D482ACEA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87150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AB5F1-3A9D-43D9-B229-CFFE280C126B}" type="datetimeFigureOut">
              <a:rPr lang="id-ID" smtClean="0"/>
              <a:pPr/>
              <a:t>16/05/2017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A22CE-CCFA-4B42-AB28-7F2D482ACEA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65398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AB5F1-3A9D-43D9-B229-CFFE280C126B}" type="datetimeFigureOut">
              <a:rPr lang="id-ID" smtClean="0"/>
              <a:pPr/>
              <a:t>16/05/2017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A22CE-CCFA-4B42-AB28-7F2D482ACEA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47138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AB5F1-3A9D-43D9-B229-CFFE280C126B}" type="datetimeFigureOut">
              <a:rPr lang="id-ID" smtClean="0"/>
              <a:pPr/>
              <a:t>16/05/2017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A22CE-CCFA-4B42-AB28-7F2D482ACEA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45088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AB5F1-3A9D-43D9-B229-CFFE280C126B}" type="datetimeFigureOut">
              <a:rPr lang="id-ID" smtClean="0"/>
              <a:pPr/>
              <a:t>16/05/2017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A22CE-CCFA-4B42-AB28-7F2D482ACEA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5247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AB5F1-3A9D-43D9-B229-CFFE280C126B}" type="datetimeFigureOut">
              <a:rPr lang="id-ID" smtClean="0"/>
              <a:pPr/>
              <a:t>16/05/2017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A22CE-CCFA-4B42-AB28-7F2D482ACEA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95643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AB5F1-3A9D-43D9-B229-CFFE280C126B}" type="datetimeFigureOut">
              <a:rPr lang="id-ID" smtClean="0"/>
              <a:pPr/>
              <a:t>16/05/2017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A22CE-CCFA-4B42-AB28-7F2D482ACEA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2322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AB5F1-3A9D-43D9-B229-CFFE280C126B}" type="datetimeFigureOut">
              <a:rPr lang="id-ID" smtClean="0"/>
              <a:pPr/>
              <a:t>16/05/2017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A22CE-CCFA-4B42-AB28-7F2D482ACEA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54766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A22CE-CCFA-4B42-AB28-7F2D482ACEAD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AB5F1-3A9D-43D9-B229-CFFE280C126B}" type="datetimeFigureOut">
              <a:rPr lang="id-ID" smtClean="0"/>
              <a:pPr/>
              <a:t>16/05/2017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28541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AB5F1-3A9D-43D9-B229-CFFE280C126B}" type="datetimeFigureOut">
              <a:rPr lang="id-ID" smtClean="0"/>
              <a:pPr/>
              <a:t>16/05/2017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A22CE-CCFA-4B42-AB28-7F2D482ACEA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18408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AB5F1-3A9D-43D9-B229-CFFE280C126B}" type="datetimeFigureOut">
              <a:rPr lang="id-ID" smtClean="0"/>
              <a:pPr/>
              <a:t>16/05/2017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A22CE-CCFA-4B42-AB28-7F2D482ACEAD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470639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AB5F1-3A9D-43D9-B229-CFFE280C126B}" type="datetimeFigureOut">
              <a:rPr lang="id-ID" smtClean="0"/>
              <a:pPr/>
              <a:t>16/05/2017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A22CE-CCFA-4B42-AB28-7F2D482ACEA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540367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AB5F1-3A9D-43D9-B229-CFFE280C126B}" type="datetimeFigureOut">
              <a:rPr lang="id-ID" smtClean="0"/>
              <a:pPr/>
              <a:t>16/05/2017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A22CE-CCFA-4B42-AB28-7F2D482ACEAD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202571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AB5F1-3A9D-43D9-B229-CFFE280C126B}" type="datetimeFigureOut">
              <a:rPr lang="id-ID" smtClean="0"/>
              <a:pPr/>
              <a:t>16/05/2017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A22CE-CCFA-4B42-AB28-7F2D482ACEA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703162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AB5F1-3A9D-43D9-B229-CFFE280C126B}" type="datetimeFigureOut">
              <a:rPr lang="id-ID" smtClean="0"/>
              <a:pPr/>
              <a:t>16/05/2017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A22CE-CCFA-4B42-AB28-7F2D482ACEA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325997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AB5F1-3A9D-43D9-B229-CFFE280C126B}" type="datetimeFigureOut">
              <a:rPr lang="id-ID" smtClean="0"/>
              <a:pPr/>
              <a:t>16/05/2017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A22CE-CCFA-4B42-AB28-7F2D482ACEA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97371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AAB5F1-3A9D-43D9-B229-CFFE280C126B}" type="datetimeFigureOut">
              <a:rPr lang="id-ID" smtClean="0"/>
              <a:pPr/>
              <a:t>16/05/2017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A6A22CE-CCFA-4B42-AB28-7F2D482ACEA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70654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  <p:sldLayoutId id="2147483906" r:id="rId3"/>
    <p:sldLayoutId id="2147483907" r:id="rId4"/>
    <p:sldLayoutId id="2147483908" r:id="rId5"/>
    <p:sldLayoutId id="2147483909" r:id="rId6"/>
    <p:sldLayoutId id="2147483910" r:id="rId7"/>
    <p:sldLayoutId id="2147483911" r:id="rId8"/>
    <p:sldLayoutId id="2147483912" r:id="rId9"/>
    <p:sldLayoutId id="2147483913" r:id="rId10"/>
    <p:sldLayoutId id="2147483914" r:id="rId11"/>
    <p:sldLayoutId id="2147483915" r:id="rId12"/>
    <p:sldLayoutId id="2147483916" r:id="rId13"/>
    <p:sldLayoutId id="2147483917" r:id="rId14"/>
    <p:sldLayoutId id="2147483918" r:id="rId15"/>
    <p:sldLayoutId id="214748391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slide" Target="slide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Layout" Target="../diagrams/layout1.xml"/><Relationship Id="rId7" Type="http://schemas.openxmlformats.org/officeDocument/2006/relationships/slide" Target="slide3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slide" Target="slide12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1.xml"/><Relationship Id="rId5" Type="http://schemas.openxmlformats.org/officeDocument/2006/relationships/slide" Target="slide10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2278" y="1803041"/>
            <a:ext cx="9465972" cy="1558806"/>
          </a:xfrm>
          <a:noFill/>
        </p:spPr>
        <p:txBody>
          <a:bodyPr/>
          <a:lstStyle/>
          <a:p>
            <a:pPr algn="ctr"/>
            <a:r>
              <a:rPr lang="id-ID" sz="3000" b="1" dirty="0" smtClean="0">
                <a:solidFill>
                  <a:schemeClr val="tx1"/>
                </a:solidFill>
                <a:latin typeface="Century Gothic" panose="020B0502020202020204" pitchFamily="34" charset="0"/>
                <a:cs typeface="Times New Roman" pitchFamily="18" charset="0"/>
              </a:rPr>
              <a:t>“PENJELASAN BUS ANTARA HUBUNGAN,ELEMEN DARI DESAIN BUS PENGONTROL I/O, JENIS-JENIS BUS ANTAR MUKA SISTEM DAN PERANGKAT”</a:t>
            </a:r>
            <a:endParaRPr lang="id-ID" sz="3000" b="1" dirty="0">
              <a:solidFill>
                <a:schemeClr val="tx1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-334264" y="4114499"/>
            <a:ext cx="11139055" cy="164630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id-ID" sz="2400" dirty="0" smtClean="0">
                <a:latin typeface="Arial" pitchFamily="34" charset="0"/>
                <a:cs typeface="Arial" pitchFamily="34" charset="0"/>
              </a:rPr>
              <a:t>PROGRAM STUDI INFORMATIKA</a:t>
            </a:r>
          </a:p>
          <a:p>
            <a:pPr algn="ctr"/>
            <a:r>
              <a:rPr lang="id-ID" sz="2400" dirty="0" smtClean="0">
                <a:latin typeface="Arial" pitchFamily="34" charset="0"/>
                <a:cs typeface="Arial" pitchFamily="34" charset="0"/>
              </a:rPr>
              <a:t>FAKULTAS TEKNIK</a:t>
            </a:r>
          </a:p>
          <a:p>
            <a:pPr algn="ctr"/>
            <a:r>
              <a:rPr lang="id-ID" sz="2400" dirty="0" smtClean="0">
                <a:latin typeface="Arial" pitchFamily="34" charset="0"/>
                <a:cs typeface="Arial" pitchFamily="34" charset="0"/>
              </a:rPr>
              <a:t>UNIVERSITAS PGRI SEMARANG</a:t>
            </a:r>
          </a:p>
          <a:p>
            <a:pPr algn="ctr"/>
            <a:r>
              <a:rPr lang="id-ID" sz="2400" dirty="0" smtClean="0">
                <a:latin typeface="Arial" pitchFamily="34" charset="0"/>
                <a:cs typeface="Arial" pitchFamily="34" charset="0"/>
              </a:rPr>
              <a:t>2016</a:t>
            </a:r>
            <a:endParaRPr lang="id-ID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737" y="263393"/>
            <a:ext cx="1089052" cy="153964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496456"/>
            <a:ext cx="12192001" cy="361543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1043189"/>
            <a:ext cx="8100572" cy="4056845"/>
          </a:xfrm>
        </p:spPr>
        <p:txBody>
          <a:bodyPr>
            <a:normAutofit/>
          </a:bodyPr>
          <a:lstStyle/>
          <a:p>
            <a:endParaRPr lang="en-US" sz="4000" b="1" dirty="0">
              <a:solidFill>
                <a:schemeClr val="tx1"/>
              </a:solidFill>
              <a:latin typeface="Batang" pitchFamily="18" charset="-127"/>
              <a:ea typeface="Batang" pitchFamily="18" charset="-127"/>
            </a:endParaRPr>
          </a:p>
          <a:p>
            <a:pPr marL="971550" lvl="1" indent="-514350" algn="l">
              <a:buFont typeface="+mj-lt"/>
              <a:buAutoNum type="arabicParenR"/>
            </a:pPr>
            <a:r>
              <a:rPr lang="id-ID" sz="2800" dirty="0" smtClean="0">
                <a:solidFill>
                  <a:schemeClr val="tx1"/>
                </a:solidFill>
                <a:latin typeface="Century Gothic" panose="020B0502020202020204" pitchFamily="34" charset="0"/>
                <a:ea typeface="Batang" pitchFamily="18" charset="-127"/>
                <a:cs typeface="Andalus" panose="02020603050405020304" pitchFamily="18" charset="-78"/>
              </a:rPr>
              <a:t>Alvino Ersyahdana 	15670002</a:t>
            </a:r>
            <a:endParaRPr lang="en-US" sz="2800" dirty="0">
              <a:solidFill>
                <a:schemeClr val="tx1"/>
              </a:solidFill>
              <a:latin typeface="Century Gothic" panose="020B0502020202020204" pitchFamily="34" charset="0"/>
              <a:ea typeface="Batang" pitchFamily="18" charset="-127"/>
              <a:cs typeface="Andalus" panose="02020603050405020304" pitchFamily="18" charset="-78"/>
            </a:endParaRPr>
          </a:p>
          <a:p>
            <a:pPr marL="971550" lvl="1" indent="-514350" algn="l">
              <a:buFont typeface="+mj-lt"/>
              <a:buAutoNum type="arabicParenR"/>
            </a:pPr>
            <a:r>
              <a:rPr lang="id-ID" sz="2800" dirty="0" smtClean="0">
                <a:solidFill>
                  <a:schemeClr val="tx1"/>
                </a:solidFill>
                <a:latin typeface="Century Gothic" panose="020B0502020202020204" pitchFamily="34" charset="0"/>
                <a:ea typeface="Batang" pitchFamily="18" charset="-127"/>
                <a:cs typeface="Andalus" panose="02020603050405020304" pitchFamily="18" charset="-78"/>
              </a:rPr>
              <a:t>Bonifasius Wahyu S	15670005</a:t>
            </a:r>
          </a:p>
          <a:p>
            <a:pPr marL="971550" lvl="1" indent="-514350" algn="l">
              <a:buFont typeface="+mj-lt"/>
              <a:buAutoNum type="arabicParenR"/>
            </a:pPr>
            <a:r>
              <a:rPr lang="id-ID" sz="2800" dirty="0" smtClean="0">
                <a:solidFill>
                  <a:schemeClr val="tx1"/>
                </a:solidFill>
                <a:latin typeface="Century Gothic" panose="020B0502020202020204" pitchFamily="34" charset="0"/>
                <a:ea typeface="Batang" pitchFamily="18" charset="-127"/>
                <a:cs typeface="Andalus" panose="02020603050405020304" pitchFamily="18" charset="-78"/>
              </a:rPr>
              <a:t>Aditya Galih P  			15670015</a:t>
            </a:r>
            <a:endParaRPr lang="en-US" sz="2800" dirty="0">
              <a:solidFill>
                <a:schemeClr val="tx1"/>
              </a:solidFill>
              <a:latin typeface="Century Gothic" panose="020B0502020202020204" pitchFamily="34" charset="0"/>
              <a:ea typeface="Batang" pitchFamily="18" charset="-127"/>
              <a:cs typeface="Andalus" panose="02020603050405020304" pitchFamily="18" charset="-78"/>
            </a:endParaRPr>
          </a:p>
          <a:p>
            <a:pPr marL="971550" lvl="1" indent="-514350" algn="l">
              <a:buFont typeface="+mj-lt"/>
              <a:buAutoNum type="arabicParenR"/>
            </a:pPr>
            <a:r>
              <a:rPr lang="en-US" sz="2800" dirty="0" err="1">
                <a:solidFill>
                  <a:schemeClr val="tx1"/>
                </a:solidFill>
                <a:latin typeface="Century Gothic" panose="020B0502020202020204" pitchFamily="34" charset="0"/>
                <a:ea typeface="Batang" pitchFamily="18" charset="-127"/>
                <a:cs typeface="Andalus" panose="02020603050405020304" pitchFamily="18" charset="-78"/>
              </a:rPr>
              <a:t>Dita</a:t>
            </a:r>
            <a:r>
              <a:rPr lang="en-US" sz="2800" dirty="0">
                <a:solidFill>
                  <a:schemeClr val="tx1"/>
                </a:solidFill>
                <a:latin typeface="Century Gothic" panose="020B0502020202020204" pitchFamily="34" charset="0"/>
                <a:ea typeface="Batang" pitchFamily="18" charset="-127"/>
                <a:cs typeface="Andalus" panose="02020603050405020304" pitchFamily="18" charset="-78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Century Gothic" panose="020B0502020202020204" pitchFamily="34" charset="0"/>
                <a:ea typeface="Batang" pitchFamily="18" charset="-127"/>
                <a:cs typeface="Andalus" panose="02020603050405020304" pitchFamily="18" charset="-78"/>
              </a:rPr>
              <a:t>Rahmawati</a:t>
            </a:r>
            <a:r>
              <a:rPr lang="id-ID" sz="2800" dirty="0" smtClean="0">
                <a:solidFill>
                  <a:schemeClr val="tx1"/>
                </a:solidFill>
                <a:latin typeface="Century Gothic" panose="020B0502020202020204" pitchFamily="34" charset="0"/>
                <a:ea typeface="Batang" pitchFamily="18" charset="-127"/>
                <a:cs typeface="Andalus" panose="02020603050405020304" pitchFamily="18" charset="-78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entury Gothic" panose="020B0502020202020204" pitchFamily="34" charset="0"/>
                <a:ea typeface="Batang" pitchFamily="18" charset="-127"/>
                <a:cs typeface="Andalus" panose="02020603050405020304" pitchFamily="18" charset="-78"/>
              </a:rPr>
              <a:t>S</a:t>
            </a:r>
            <a:r>
              <a:rPr lang="id-ID" sz="2800" dirty="0" smtClean="0">
                <a:solidFill>
                  <a:schemeClr val="tx1"/>
                </a:solidFill>
                <a:latin typeface="Century Gothic" panose="020B0502020202020204" pitchFamily="34" charset="0"/>
                <a:ea typeface="Batang" pitchFamily="18" charset="-127"/>
                <a:cs typeface="Andalus" panose="02020603050405020304" pitchFamily="18" charset="-78"/>
              </a:rPr>
              <a:t> 	15670023</a:t>
            </a:r>
            <a:endParaRPr lang="en-US" sz="2800" dirty="0">
              <a:solidFill>
                <a:schemeClr val="tx1"/>
              </a:solidFill>
              <a:latin typeface="Century Gothic" panose="020B0502020202020204" pitchFamily="34" charset="0"/>
              <a:ea typeface="Batang" pitchFamily="18" charset="-127"/>
              <a:cs typeface="Andalus" panose="02020603050405020304" pitchFamily="18" charset="-78"/>
            </a:endParaRPr>
          </a:p>
          <a:p>
            <a:pPr marL="971550" lvl="1" indent="-514350" algn="l">
              <a:buFont typeface="+mj-lt"/>
              <a:buAutoNum type="arabicParenR"/>
            </a:pPr>
            <a:r>
              <a:rPr lang="en-US" sz="2800" dirty="0" err="1">
                <a:solidFill>
                  <a:schemeClr val="tx1"/>
                </a:solidFill>
                <a:latin typeface="Century Gothic" panose="020B0502020202020204" pitchFamily="34" charset="0"/>
                <a:ea typeface="Batang" pitchFamily="18" charset="-127"/>
                <a:cs typeface="Andalus" panose="02020603050405020304" pitchFamily="18" charset="-78"/>
              </a:rPr>
              <a:t>Rizqi</a:t>
            </a:r>
            <a:r>
              <a:rPr lang="en-US" sz="2800" dirty="0">
                <a:solidFill>
                  <a:schemeClr val="tx1"/>
                </a:solidFill>
                <a:latin typeface="Century Gothic" panose="020B0502020202020204" pitchFamily="34" charset="0"/>
                <a:ea typeface="Batang" pitchFamily="18" charset="-127"/>
                <a:cs typeface="Andalus" panose="02020603050405020304" pitchFamily="18" charset="-78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Century Gothic" panose="020B0502020202020204" pitchFamily="34" charset="0"/>
                <a:ea typeface="Batang" pitchFamily="18" charset="-127"/>
                <a:cs typeface="Andalus" panose="02020603050405020304" pitchFamily="18" charset="-78"/>
              </a:rPr>
              <a:t>Nur</a:t>
            </a:r>
            <a:r>
              <a:rPr lang="en-US" sz="2800" dirty="0">
                <a:solidFill>
                  <a:schemeClr val="tx1"/>
                </a:solidFill>
                <a:latin typeface="Century Gothic" panose="020B0502020202020204" pitchFamily="34" charset="0"/>
                <a:ea typeface="Batang" pitchFamily="18" charset="-127"/>
                <a:cs typeface="Andalus" panose="02020603050405020304" pitchFamily="18" charset="-78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entury Gothic" panose="020B0502020202020204" pitchFamily="34" charset="0"/>
                <a:ea typeface="Batang" pitchFamily="18" charset="-127"/>
                <a:cs typeface="Andalus" panose="02020603050405020304" pitchFamily="18" charset="-78"/>
              </a:rPr>
              <a:t>R</a:t>
            </a:r>
            <a:r>
              <a:rPr lang="id-ID" sz="2800" dirty="0" smtClean="0">
                <a:solidFill>
                  <a:schemeClr val="tx1"/>
                </a:solidFill>
                <a:latin typeface="Century Gothic" panose="020B0502020202020204" pitchFamily="34" charset="0"/>
                <a:ea typeface="Batang" pitchFamily="18" charset="-127"/>
                <a:cs typeface="Andalus" panose="02020603050405020304" pitchFamily="18" charset="-78"/>
              </a:rPr>
              <a:t>a</a:t>
            </a:r>
            <a:r>
              <a:rPr lang="en-US" sz="2800" dirty="0" err="1" smtClean="0">
                <a:solidFill>
                  <a:schemeClr val="tx1"/>
                </a:solidFill>
                <a:latin typeface="Century Gothic" panose="020B0502020202020204" pitchFamily="34" charset="0"/>
                <a:ea typeface="Batang" pitchFamily="18" charset="-127"/>
                <a:cs typeface="Andalus" panose="02020603050405020304" pitchFamily="18" charset="-78"/>
              </a:rPr>
              <a:t>hmat</a:t>
            </a:r>
            <a:r>
              <a:rPr lang="id-ID" sz="2800" dirty="0" smtClean="0">
                <a:solidFill>
                  <a:schemeClr val="tx1"/>
                </a:solidFill>
                <a:latin typeface="Century Gothic" panose="020B0502020202020204" pitchFamily="34" charset="0"/>
                <a:ea typeface="Batang" pitchFamily="18" charset="-127"/>
                <a:cs typeface="Andalus" panose="02020603050405020304" pitchFamily="18" charset="-78"/>
              </a:rPr>
              <a:t> 		15670022</a:t>
            </a:r>
            <a:endParaRPr lang="en-US" sz="2800" dirty="0">
              <a:solidFill>
                <a:schemeClr val="tx1"/>
              </a:solidFill>
              <a:latin typeface="Century Gothic" panose="020B0502020202020204" pitchFamily="34" charset="0"/>
              <a:ea typeface="Batang" pitchFamily="18" charset="-127"/>
              <a:cs typeface="Andalus" panose="02020603050405020304" pitchFamily="18" charset="-78"/>
            </a:endParaRPr>
          </a:p>
          <a:p>
            <a:pPr marL="971550" lvl="1" indent="-514350">
              <a:buFont typeface="+mj-lt"/>
              <a:buAutoNum type="arabicParenR"/>
            </a:pPr>
            <a:endParaRPr lang="en-US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endParaRPr lang="id-ID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19702" y="350469"/>
            <a:ext cx="7766936" cy="1123712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lope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6000" dirty="0" smtClean="0">
                <a:latin typeface="Algerian" panose="04020705040A02060702" pitchFamily="82" charset="0"/>
              </a:rPr>
              <a:t>Nama kelompok</a:t>
            </a:r>
            <a:endParaRPr lang="id-ID" sz="6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10" y="5692462"/>
            <a:ext cx="666962" cy="94291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35380"/>
            <a:ext cx="12222502" cy="22262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738358" y="6266048"/>
            <a:ext cx="35028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b="1" dirty="0" smtClean="0">
                <a:ln w="0"/>
                <a:solidFill>
                  <a:srgbClr val="00B0F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entury Gothic" panose="020B0502020202020204" pitchFamily="34" charset="0"/>
                <a:ea typeface="Batang" pitchFamily="18" charset="-127"/>
                <a:cs typeface="Andalus" panose="02020603050405020304" pitchFamily="18" charset="-78"/>
              </a:rPr>
              <a:t>UNIVERSITAS PGRI SEMARANG</a:t>
            </a:r>
            <a:endParaRPr lang="id-ID" b="1" dirty="0">
              <a:ln w="0"/>
              <a:solidFill>
                <a:srgbClr val="00B0F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46022821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nip Diagonal Corner Rectangle 1">
            <a:hlinkClick r:id="rId2" action="ppaction://hlinksldjump"/>
          </p:cNvPr>
          <p:cNvSpPr/>
          <p:nvPr/>
        </p:nvSpPr>
        <p:spPr>
          <a:xfrm>
            <a:off x="1944710" y="3954275"/>
            <a:ext cx="2073498" cy="1262130"/>
          </a:xfrm>
          <a:prstGeom prst="snip2Diag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/>
              <a:t>PENGERTIAN BUS</a:t>
            </a:r>
            <a:endParaRPr lang="id-ID" dirty="0"/>
          </a:p>
        </p:txBody>
      </p:sp>
      <p:sp>
        <p:nvSpPr>
          <p:cNvPr id="6" name="Snip Diagonal Corner Rectangle 5">
            <a:hlinkClick r:id="rId3" action="ppaction://hlinksldjump"/>
          </p:cNvPr>
          <p:cNvSpPr/>
          <p:nvPr/>
        </p:nvSpPr>
        <p:spPr>
          <a:xfrm>
            <a:off x="4260761" y="3954275"/>
            <a:ext cx="2073498" cy="1262130"/>
          </a:xfrm>
          <a:prstGeom prst="snip2Diag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/>
              <a:t>MACAM-MACAM SISTEM BUS</a:t>
            </a:r>
            <a:endParaRPr lang="id-ID" dirty="0"/>
          </a:p>
        </p:txBody>
      </p:sp>
      <p:sp>
        <p:nvSpPr>
          <p:cNvPr id="7" name="Snip Diagonal Corner Rectangle 6">
            <a:hlinkClick r:id="rId4" action="ppaction://hlinksldjump"/>
          </p:cNvPr>
          <p:cNvSpPr/>
          <p:nvPr/>
        </p:nvSpPr>
        <p:spPr>
          <a:xfrm>
            <a:off x="6576812" y="3954275"/>
            <a:ext cx="2073498" cy="1262130"/>
          </a:xfrm>
          <a:prstGeom prst="snip2Diag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/>
              <a:t>ELEMEN-ELEMEN BUS</a:t>
            </a:r>
            <a:endParaRPr lang="id-ID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738" y="237636"/>
            <a:ext cx="1089052" cy="1539648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502278" y="2099255"/>
            <a:ext cx="9465972" cy="1558806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id-ID" sz="3000" b="1" dirty="0" smtClean="0">
                <a:solidFill>
                  <a:schemeClr val="tx1"/>
                </a:solidFill>
                <a:latin typeface="Century Gothic" panose="020B0502020202020204" pitchFamily="34" charset="0"/>
                <a:cs typeface="Times New Roman" pitchFamily="18" charset="0"/>
              </a:rPr>
              <a:t>“PENJELASAN BUS ANTARA HUBUNGAN,ELEMEN DARI DESAIN BUS PENGONTROL I/O, JENIS-JENIS BUS ANTAR MUKA SISTEM DAN PERANGKAT”</a:t>
            </a:r>
            <a:endParaRPr lang="id-ID" sz="3000" b="1" dirty="0">
              <a:solidFill>
                <a:schemeClr val="tx1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64871" y="6266048"/>
            <a:ext cx="35028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b="1" dirty="0" smtClean="0">
                <a:ln w="0"/>
                <a:solidFill>
                  <a:srgbClr val="00B0F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entury Gothic" panose="020B0502020202020204" pitchFamily="34" charset="0"/>
                <a:ea typeface="Batang" pitchFamily="18" charset="-127"/>
                <a:cs typeface="Andalus" panose="02020603050405020304" pitchFamily="18" charset="-78"/>
              </a:rPr>
              <a:t>UNIVERSITAS PGRI SEMARANG</a:t>
            </a:r>
            <a:endParaRPr lang="id-ID" b="1" dirty="0">
              <a:ln w="0"/>
              <a:solidFill>
                <a:srgbClr val="00B0F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35380"/>
            <a:ext cx="12222502" cy="22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889007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991" y="1155415"/>
            <a:ext cx="9055981" cy="4537047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id-ID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Bus 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merupakan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lintasan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komunikasi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menghubungkan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dua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lebih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perangkat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d-ID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 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komputer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Karakteristik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penting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sebuah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bus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bahwa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bus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merupakan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media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transmisi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dapat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digunakan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bersama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Bila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dua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buah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perangkat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melakukan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transmisi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waktu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bersamaan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maka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sinyal-sinyalnya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akan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bertumpang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tindih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menjadi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rusak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demikain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hanya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sebuah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perangkat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saja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akan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berhasil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melakukan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trans</a:t>
            </a:r>
            <a:r>
              <a:rPr lang="id-ID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misi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pada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suatu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saat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tertentu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id-ID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id-ID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Umumnya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sebuah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bus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terdiri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sejumlah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lintasan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komunikasi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saluran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Masing-masing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saluran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dapat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mentransmisikan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sinyal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menunjukkan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biner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biner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0.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Serangkaian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digit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biner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dapat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ditransmisikan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melalui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saluran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tunggal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mengumpulkan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beberapa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saluran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sebuah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bus,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dapat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digunakan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mentransmisikan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digit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biner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secra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bersamaan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paralel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Misalnya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sebuah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satuan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data 8 bit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dapat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ditransmisikan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melalui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bus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delapan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saluran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id-ID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id-ID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58231" y="308902"/>
            <a:ext cx="7766936" cy="578882"/>
          </a:xfrm>
          <a:prstGeom prst="round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2800" b="1" dirty="0" smtClean="0"/>
              <a:t>PENGERTIAN BUS </a:t>
            </a:r>
            <a:endParaRPr lang="id-ID" sz="2800" dirty="0" smtClean="0"/>
          </a:p>
        </p:txBody>
      </p:sp>
      <p:pic>
        <p:nvPicPr>
          <p:cNvPr id="4" name="Picture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10" y="5692462"/>
            <a:ext cx="666962" cy="94291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38358" y="6266048"/>
            <a:ext cx="35028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b="1" dirty="0" smtClean="0">
                <a:ln w="0"/>
                <a:solidFill>
                  <a:srgbClr val="00B0F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entury Gothic" panose="020B0502020202020204" pitchFamily="34" charset="0"/>
                <a:ea typeface="Batang" pitchFamily="18" charset="-127"/>
                <a:cs typeface="Andalus" panose="02020603050405020304" pitchFamily="18" charset="-78"/>
              </a:rPr>
              <a:t>UNIVERSITAS PGRI SEMARANG</a:t>
            </a:r>
            <a:endParaRPr lang="id-ID" b="1" dirty="0">
              <a:ln w="0"/>
              <a:solidFill>
                <a:srgbClr val="00B0F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35380"/>
            <a:ext cx="12222502" cy="22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264018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01680852"/>
              </p:ext>
            </p:extLst>
          </p:nvPr>
        </p:nvGraphicFramePr>
        <p:xfrm>
          <a:off x="1255734" y="1373747"/>
          <a:ext cx="7836751" cy="27861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033557" y="530584"/>
            <a:ext cx="7766936" cy="578882"/>
          </a:xfrm>
          <a:prstGeom prst="roundRect">
            <a:avLst/>
          </a:prstGeom>
          <a:solidFill>
            <a:schemeClr val="bg2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imes New Roman" pitchFamily="18" charset="0"/>
              </a:rPr>
              <a:t>B</a:t>
            </a:r>
            <a:r>
              <a:rPr lang="id-ID" sz="2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imes New Roman" pitchFamily="18" charset="0"/>
              </a:rPr>
              <a:t>US</a:t>
            </a:r>
            <a:r>
              <a:rPr lang="en-US" sz="2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imes New Roman" pitchFamily="18" charset="0"/>
              </a:rPr>
              <a:t> S</a:t>
            </a:r>
            <a:r>
              <a:rPr lang="id-ID" sz="2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imes New Roman" pitchFamily="18" charset="0"/>
              </a:rPr>
              <a:t>YSTEM</a:t>
            </a:r>
            <a:r>
              <a:rPr lang="en-US" sz="2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imes New Roman" pitchFamily="18" charset="0"/>
              </a:rPr>
              <a:t> </a:t>
            </a:r>
            <a:r>
              <a:rPr lang="id-ID" sz="2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imes New Roman" pitchFamily="18" charset="0"/>
              </a:rPr>
              <a:t>DAPAT</a:t>
            </a:r>
            <a:r>
              <a:rPr lang="en-US" sz="2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imes New Roman" pitchFamily="18" charset="0"/>
              </a:rPr>
              <a:t> </a:t>
            </a:r>
            <a:r>
              <a:rPr lang="id-ID" sz="2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imes New Roman" pitchFamily="18" charset="0"/>
              </a:rPr>
              <a:t>DIBEDAKAN</a:t>
            </a:r>
            <a:r>
              <a:rPr lang="en-US" sz="2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imes New Roman" pitchFamily="18" charset="0"/>
              </a:rPr>
              <a:t> </a:t>
            </a:r>
            <a:r>
              <a:rPr lang="id-ID" sz="2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imes New Roman" pitchFamily="18" charset="0"/>
              </a:rPr>
              <a:t>ATAS </a:t>
            </a:r>
            <a:r>
              <a:rPr lang="en-US" sz="2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imes New Roman" pitchFamily="18" charset="0"/>
              </a:rPr>
              <a:t>:</a:t>
            </a:r>
            <a:endParaRPr lang="id-ID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Picture 5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10" y="5692462"/>
            <a:ext cx="666962" cy="94291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38358" y="6266048"/>
            <a:ext cx="35028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b="1" dirty="0" smtClean="0">
                <a:ln w="0"/>
                <a:solidFill>
                  <a:srgbClr val="00B0F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entury Gothic" panose="020B0502020202020204" pitchFamily="34" charset="0"/>
                <a:ea typeface="Batang" pitchFamily="18" charset="-127"/>
                <a:cs typeface="Andalus" panose="02020603050405020304" pitchFamily="18" charset="-78"/>
              </a:rPr>
              <a:t>UNIVERSITAS PGRI SEMARANG</a:t>
            </a:r>
            <a:endParaRPr lang="id-ID" b="1" dirty="0">
              <a:ln w="0"/>
              <a:solidFill>
                <a:srgbClr val="00B0F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35380"/>
            <a:ext cx="12222502" cy="22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451136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9982" y="453299"/>
            <a:ext cx="8504110" cy="5239163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id-ID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Saluran</a:t>
            </a:r>
            <a:r>
              <a:rPr lang="en-US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Data</a:t>
            </a:r>
            <a:endParaRPr lang="id-ID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Saluran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data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memberikan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lintasan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bagi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perpindahan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data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antara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dua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modul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sistem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Saluran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ini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secara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kolektif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disebut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bus data.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Umumnya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bus data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terdiri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8, 16, 32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saluran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jumlah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saluran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diakitakan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denang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lebar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bus data.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Karena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pada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suatu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saat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tertentu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masing-masing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saluran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hanya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dapat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membawa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1 bit,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maka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jumlah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saluran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menentukan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jumlah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bit yang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dapat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dipindahkan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pada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suatu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saat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Lebar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bus data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merupakan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faktor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penting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menentukan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kinerja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sistem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secara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keseluruhan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Misalnya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bila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bus data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lebarnya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8 bit,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setiap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instruksi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panjangnya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16 bit,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maka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CPU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harus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dua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kali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mengakses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modul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memori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setiap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siklus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instruksinya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id-ID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endParaRPr lang="id-ID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10" y="5692462"/>
            <a:ext cx="666962" cy="94291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38358" y="6266048"/>
            <a:ext cx="35028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b="1" dirty="0" smtClean="0">
                <a:ln w="0"/>
                <a:solidFill>
                  <a:srgbClr val="00B0F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entury Gothic" panose="020B0502020202020204" pitchFamily="34" charset="0"/>
                <a:ea typeface="Batang" pitchFamily="18" charset="-127"/>
                <a:cs typeface="Andalus" panose="02020603050405020304" pitchFamily="18" charset="-78"/>
              </a:rPr>
              <a:t>UNIVERSITAS PGRI SEMARANG</a:t>
            </a:r>
            <a:endParaRPr lang="id-ID" b="1" dirty="0">
              <a:ln w="0"/>
              <a:solidFill>
                <a:srgbClr val="00B0F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35380"/>
            <a:ext cx="12222502" cy="22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104324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8195" y="360608"/>
            <a:ext cx="8521868" cy="5679978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id-ID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id-ID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Saluran</a:t>
            </a:r>
            <a:r>
              <a:rPr lang="en-US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Alamat</a:t>
            </a:r>
            <a:endParaRPr lang="id-ID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Saluran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alamat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digunakan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menandakan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sumber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tujuan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data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pada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bus data.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Misalnya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bila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CPU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akan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membaca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sebuah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word data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memori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maka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CPU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akan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menaruh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alamat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word yang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dimaksud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pada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saluran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alamat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Lebar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bus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alamat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akan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menentukan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kapasitas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memori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maksimum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sistem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Selain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itu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umumnya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saluran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alamat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juga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dipakai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mengalamati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port-port input/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outoput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id-ID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id-ID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10" y="5692462"/>
            <a:ext cx="666962" cy="94291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38358" y="6266048"/>
            <a:ext cx="35028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b="1" dirty="0" smtClean="0">
                <a:ln w="0"/>
                <a:solidFill>
                  <a:srgbClr val="00B0F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entury Gothic" panose="020B0502020202020204" pitchFamily="34" charset="0"/>
                <a:ea typeface="Batang" pitchFamily="18" charset="-127"/>
                <a:cs typeface="Andalus" panose="02020603050405020304" pitchFamily="18" charset="-78"/>
              </a:rPr>
              <a:t>UNIVERSITAS PGRI SEMARANG</a:t>
            </a:r>
            <a:endParaRPr lang="id-ID" b="1" dirty="0">
              <a:ln w="0"/>
              <a:solidFill>
                <a:srgbClr val="00B0F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35380"/>
            <a:ext cx="12222502" cy="22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998103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8358" y="245593"/>
            <a:ext cx="8896136" cy="5797835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id-ID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Saluran</a:t>
            </a:r>
            <a:r>
              <a:rPr lang="en-US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Kontrol</a:t>
            </a:r>
            <a:endParaRPr lang="id-ID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Saluran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kontrol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digunakan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mengntrol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akses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ke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saluran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alamat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penggunaan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data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saluran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alamat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Karena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data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saluran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alamat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dipakai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bersama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oleh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seluruh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komponen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maka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harus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ada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alat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mengontrol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penggunaannya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Sinyal-sinyal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kontrol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melakukan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transmisi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baik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perintah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maupun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informasi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pewaktuan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diantara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modul-modul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sistem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Sinyal-sinyal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pewaktuan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menunjukkan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validitas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data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informasi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alamat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Sinyal-sinyal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perintah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mespesifikasikan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operasi-operasi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akan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dibentuk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Umumnya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saluran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kontrol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meliputi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: memory write, memory read, I/O write, I/O read, transfer ACK, bus request, bus grant, interrupt request, interrupt ACK, clock, reset.</a:t>
            </a:r>
            <a:endParaRPr lang="id-ID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10" y="5692462"/>
            <a:ext cx="666962" cy="94291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38358" y="6266048"/>
            <a:ext cx="35028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b="1" dirty="0" smtClean="0">
                <a:ln w="0"/>
                <a:solidFill>
                  <a:srgbClr val="00B0F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entury Gothic" panose="020B0502020202020204" pitchFamily="34" charset="0"/>
                <a:ea typeface="Batang" pitchFamily="18" charset="-127"/>
                <a:cs typeface="Andalus" panose="02020603050405020304" pitchFamily="18" charset="-78"/>
              </a:rPr>
              <a:t>UNIVERSITAS PGRI SEMARANG</a:t>
            </a:r>
            <a:endParaRPr lang="id-ID" b="1" dirty="0">
              <a:ln w="0"/>
              <a:solidFill>
                <a:srgbClr val="00B0F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35380"/>
            <a:ext cx="12222502" cy="22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565159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27497" y="572129"/>
            <a:ext cx="7766936" cy="578882"/>
          </a:xfrm>
          <a:prstGeom prst="round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2800" dirty="0" smtClean="0">
                <a:solidFill>
                  <a:schemeClr val="tx1"/>
                </a:solidFill>
                <a:cs typeface="Times New Roman" pitchFamily="18" charset="0"/>
              </a:rPr>
              <a:t>Elemen-Elemen Bus</a:t>
            </a:r>
            <a:endParaRPr lang="id-ID" sz="2800" dirty="0"/>
          </a:p>
        </p:txBody>
      </p:sp>
      <p:pic>
        <p:nvPicPr>
          <p:cNvPr id="5" name="Picture 4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10" y="5692462"/>
            <a:ext cx="666962" cy="94291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38358" y="6266048"/>
            <a:ext cx="35028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b="1" dirty="0" smtClean="0">
                <a:ln w="0"/>
                <a:solidFill>
                  <a:srgbClr val="00B0F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entury Gothic" panose="020B0502020202020204" pitchFamily="34" charset="0"/>
                <a:ea typeface="Batang" pitchFamily="18" charset="-127"/>
                <a:cs typeface="Andalus" panose="02020603050405020304" pitchFamily="18" charset="-78"/>
              </a:rPr>
              <a:t>UNIVERSITAS PGRI SEMARANG</a:t>
            </a:r>
            <a:endParaRPr lang="id-ID" b="1" dirty="0">
              <a:ln w="0"/>
              <a:solidFill>
                <a:srgbClr val="00B0F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35380"/>
            <a:ext cx="12222502" cy="222620"/>
          </a:xfrm>
          <a:prstGeom prst="rect">
            <a:avLst/>
          </a:prstGeom>
        </p:spPr>
      </p:pic>
      <p:sp>
        <p:nvSpPr>
          <p:cNvPr id="8" name="Round Diagonal Corner Rectangle 7">
            <a:hlinkClick r:id="rId5" action="ppaction://hlinksldjump"/>
          </p:cNvPr>
          <p:cNvSpPr/>
          <p:nvPr/>
        </p:nvSpPr>
        <p:spPr>
          <a:xfrm>
            <a:off x="531662" y="2815526"/>
            <a:ext cx="1725769" cy="708338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/>
              <a:t>JENIS BUS</a:t>
            </a:r>
            <a:endParaRPr lang="id-ID" dirty="0"/>
          </a:p>
        </p:txBody>
      </p:sp>
      <p:sp>
        <p:nvSpPr>
          <p:cNvPr id="9" name="Round Diagonal Corner Rectangle 8">
            <a:hlinkClick r:id="rId6" action="ppaction://hlinksldjump"/>
          </p:cNvPr>
          <p:cNvSpPr/>
          <p:nvPr/>
        </p:nvSpPr>
        <p:spPr>
          <a:xfrm>
            <a:off x="2582281" y="2821379"/>
            <a:ext cx="1725769" cy="708338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/>
              <a:t>METODE ARBITRASI</a:t>
            </a:r>
            <a:endParaRPr lang="id-ID" dirty="0"/>
          </a:p>
        </p:txBody>
      </p:sp>
      <p:sp>
        <p:nvSpPr>
          <p:cNvPr id="10" name="Round Diagonal Corner Rectangle 9">
            <a:hlinkClick r:id="rId7" action="ppaction://hlinksldjump"/>
          </p:cNvPr>
          <p:cNvSpPr/>
          <p:nvPr/>
        </p:nvSpPr>
        <p:spPr>
          <a:xfrm>
            <a:off x="8734138" y="2839535"/>
            <a:ext cx="1725769" cy="708338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600" dirty="0" smtClean="0"/>
              <a:t>JENIS TRANSFER DATA</a:t>
            </a:r>
            <a:endParaRPr lang="id-ID" sz="1600" dirty="0"/>
          </a:p>
        </p:txBody>
      </p:sp>
      <p:sp>
        <p:nvSpPr>
          <p:cNvPr id="11" name="Round Diagonal Corner Rectangle 10">
            <a:hlinkClick r:id="rId6" action="ppaction://hlinksldjump"/>
          </p:cNvPr>
          <p:cNvSpPr/>
          <p:nvPr/>
        </p:nvSpPr>
        <p:spPr>
          <a:xfrm>
            <a:off x="4632900" y="2815526"/>
            <a:ext cx="1725769" cy="708338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/>
              <a:t>TIMING</a:t>
            </a:r>
            <a:endParaRPr lang="id-ID" dirty="0"/>
          </a:p>
        </p:txBody>
      </p:sp>
      <p:sp>
        <p:nvSpPr>
          <p:cNvPr id="12" name="Round Diagonal Corner Rectangle 11">
            <a:hlinkClick r:id="rId7" action="ppaction://hlinksldjump"/>
          </p:cNvPr>
          <p:cNvSpPr/>
          <p:nvPr/>
        </p:nvSpPr>
        <p:spPr>
          <a:xfrm>
            <a:off x="6683519" y="2839535"/>
            <a:ext cx="1725769" cy="708338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/>
              <a:t>LEBAR BUS</a:t>
            </a:r>
            <a:endParaRPr lang="id-ID" dirty="0"/>
          </a:p>
        </p:txBody>
      </p:sp>
      <p:cxnSp>
        <p:nvCxnSpPr>
          <p:cNvPr id="20" name="Straight Arrow Connector 19"/>
          <p:cNvCxnSpPr/>
          <p:nvPr/>
        </p:nvCxnSpPr>
        <p:spPr>
          <a:xfrm flipH="1">
            <a:off x="1394546" y="1151011"/>
            <a:ext cx="4716419" cy="156643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3580327" y="1151011"/>
            <a:ext cx="2530638" cy="156643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4" idx="2"/>
          </p:cNvCxnSpPr>
          <p:nvPr/>
        </p:nvCxnSpPr>
        <p:spPr>
          <a:xfrm flipH="1">
            <a:off x="5291070" y="1151011"/>
            <a:ext cx="819895" cy="161547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6110965" y="1151010"/>
            <a:ext cx="1531786" cy="15664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4" idx="2"/>
          </p:cNvCxnSpPr>
          <p:nvPr/>
        </p:nvCxnSpPr>
        <p:spPr>
          <a:xfrm>
            <a:off x="6110965" y="1151011"/>
            <a:ext cx="3328174" cy="156643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1989153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80603" y="476518"/>
            <a:ext cx="8659611" cy="5979700"/>
          </a:xfrm>
        </p:spPr>
        <p:txBody>
          <a:bodyPr>
            <a:noAutofit/>
          </a:bodyPr>
          <a:lstStyle/>
          <a:p>
            <a:pPr algn="just"/>
            <a:r>
              <a:rPr lang="id-ID" sz="2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 </a:t>
            </a:r>
            <a:r>
              <a:rPr lang="en-US" sz="2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JENIS BUS</a:t>
            </a:r>
            <a:endParaRPr lang="id-ID" sz="23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3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Saluran</a:t>
            </a:r>
            <a:r>
              <a:rPr lang="en-US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bus </a:t>
            </a:r>
            <a:r>
              <a:rPr lang="en-US" sz="23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dapat</a:t>
            </a:r>
            <a:r>
              <a:rPr lang="en-US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dipisahkan</a:t>
            </a:r>
            <a:r>
              <a:rPr lang="en-US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menjadi</a:t>
            </a:r>
            <a:r>
              <a:rPr lang="en-US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dua</a:t>
            </a:r>
            <a:r>
              <a:rPr lang="en-US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tipe</a:t>
            </a:r>
            <a:r>
              <a:rPr lang="en-US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umum</a:t>
            </a:r>
            <a:r>
              <a:rPr lang="en-US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3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yaitu</a:t>
            </a:r>
            <a:r>
              <a:rPr lang="id-ID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:</a:t>
            </a:r>
          </a:p>
          <a:p>
            <a:pPr algn="just"/>
            <a:r>
              <a:rPr lang="id-ID" sz="2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id-ID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en-US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Dedicated</a:t>
            </a:r>
            <a:endParaRPr lang="id-ID" sz="23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3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Merupakan</a:t>
            </a:r>
            <a:r>
              <a:rPr lang="en-US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metode</a:t>
            </a:r>
            <a:r>
              <a:rPr lang="en-US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</a:t>
            </a:r>
            <a:r>
              <a:rPr lang="en-US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mana</a:t>
            </a:r>
            <a:r>
              <a:rPr lang="en-US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setiap</a:t>
            </a:r>
            <a:r>
              <a:rPr lang="en-US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bus ( </a:t>
            </a:r>
            <a:r>
              <a:rPr lang="en-US" sz="23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saluran</a:t>
            </a:r>
            <a:r>
              <a:rPr lang="en-US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) </a:t>
            </a:r>
            <a:r>
              <a:rPr lang="en-US" sz="23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secara</a:t>
            </a:r>
            <a:r>
              <a:rPr lang="en-US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permanen</a:t>
            </a:r>
            <a:r>
              <a:rPr lang="en-US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diberi</a:t>
            </a:r>
            <a:r>
              <a:rPr lang="en-US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fungsi</a:t>
            </a:r>
            <a:r>
              <a:rPr lang="en-US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subset </a:t>
            </a:r>
            <a:r>
              <a:rPr lang="en-US" sz="23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fisik</a:t>
            </a:r>
            <a:r>
              <a:rPr lang="en-US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komponen</a:t>
            </a:r>
            <a:r>
              <a:rPr lang="en-US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komputer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id-ID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Sebagai</a:t>
            </a:r>
            <a:r>
              <a:rPr lang="en-US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contoh</a:t>
            </a:r>
            <a:r>
              <a:rPr lang="en-US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dedikasi</a:t>
            </a:r>
            <a:r>
              <a:rPr lang="en-US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fungsi</a:t>
            </a:r>
            <a:r>
              <a:rPr lang="en-US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penggunaan</a:t>
            </a:r>
            <a:r>
              <a:rPr lang="en-US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alamat</a:t>
            </a:r>
            <a:r>
              <a:rPr lang="en-US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dedicated </a:t>
            </a:r>
            <a:r>
              <a:rPr lang="en-US" sz="23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terpisah</a:t>
            </a:r>
            <a:r>
              <a:rPr lang="en-US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saluran</a:t>
            </a:r>
            <a:r>
              <a:rPr lang="en-US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data, yang </a:t>
            </a:r>
            <a:r>
              <a:rPr lang="en-US" sz="23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merupakan</a:t>
            </a:r>
            <a:r>
              <a:rPr lang="en-US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suatu</a:t>
            </a:r>
            <a:r>
              <a:rPr lang="en-US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hal</a:t>
            </a:r>
            <a:r>
              <a:rPr lang="en-US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sz="23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umum</a:t>
            </a:r>
            <a:r>
              <a:rPr lang="en-US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bagi</a:t>
            </a:r>
            <a:r>
              <a:rPr lang="en-US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bus.</a:t>
            </a:r>
            <a:endParaRPr lang="id-ID" sz="23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lnSpc>
                <a:spcPct val="150000"/>
              </a:lnSpc>
            </a:pPr>
            <a:r>
              <a:rPr lang="id-ID" sz="2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id-ID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b.</a:t>
            </a:r>
            <a:r>
              <a:rPr lang="en-US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Time</a:t>
            </a:r>
            <a:r>
              <a:rPr lang="id-ID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Multiplexed</a:t>
            </a:r>
            <a:endParaRPr lang="id-ID" sz="23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lnSpc>
                <a:spcPct val="150000"/>
              </a:lnSpc>
            </a:pPr>
            <a:r>
              <a:rPr lang="en-US" sz="23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Merupakan</a:t>
            </a:r>
            <a:r>
              <a:rPr lang="en-US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metode</a:t>
            </a:r>
            <a:r>
              <a:rPr lang="en-US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penggunaan</a:t>
            </a:r>
            <a:r>
              <a:rPr lang="en-US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bus yang </a:t>
            </a:r>
            <a:r>
              <a:rPr lang="en-US" sz="23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sama</a:t>
            </a:r>
            <a:r>
              <a:rPr lang="en-US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berbagai</a:t>
            </a:r>
            <a:r>
              <a:rPr lang="en-US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en-US" sz="23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keperluan</a:t>
            </a:r>
            <a:r>
              <a:rPr lang="en-US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3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sehingga</a:t>
            </a:r>
            <a:r>
              <a:rPr lang="en-US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menghemat</a:t>
            </a:r>
            <a:r>
              <a:rPr lang="en-US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ruang</a:t>
            </a:r>
            <a:r>
              <a:rPr lang="en-US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biaya</a:t>
            </a:r>
            <a:r>
              <a:rPr lang="en-US" sz="2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id-ID" sz="23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id-ID" sz="23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10" y="5692462"/>
            <a:ext cx="666962" cy="94291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38358" y="6266048"/>
            <a:ext cx="35028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b="1" dirty="0" smtClean="0">
                <a:ln w="0"/>
                <a:solidFill>
                  <a:srgbClr val="00B0F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entury Gothic" panose="020B0502020202020204" pitchFamily="34" charset="0"/>
                <a:ea typeface="Batang" pitchFamily="18" charset="-127"/>
                <a:cs typeface="Andalus" panose="02020603050405020304" pitchFamily="18" charset="-78"/>
              </a:rPr>
              <a:t>UNIVERSITAS PGRI SEMARANG</a:t>
            </a:r>
            <a:endParaRPr lang="id-ID" b="1" dirty="0">
              <a:ln w="0"/>
              <a:solidFill>
                <a:srgbClr val="00B0F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35380"/>
            <a:ext cx="12222502" cy="22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989153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57299" y="8523"/>
            <a:ext cx="9178374" cy="6072859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id-ID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 </a:t>
            </a:r>
            <a:r>
              <a:rPr lang="en-US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METODE ARBITRASI</a:t>
            </a:r>
            <a:endParaRPr lang="id-ID" sz="2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semua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sistem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kec</a:t>
            </a:r>
            <a:r>
              <a:rPr lang="id-ID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uali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sistem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yang paling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sederhana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lebih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dari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satu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modul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diperlukan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mengontrol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bus.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Misalnya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sebuah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modul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I/O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mungkin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diperlukan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membaca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menulis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secara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langsung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ke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memori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tanpa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mengirimkan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data </a:t>
            </a:r>
            <a:r>
              <a:rPr lang="en-US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ke</a:t>
            </a:r>
            <a:r>
              <a:rPr lang="en-US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CPU</a:t>
            </a:r>
            <a:r>
              <a:rPr lang="id-ID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l"/>
            <a:r>
              <a:rPr lang="id-ID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Timing</a:t>
            </a:r>
            <a:endParaRPr lang="id-ID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l"/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Timing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berkaitan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dengan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cara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terjadinya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event yang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diatur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pada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bus system,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dapat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dibedakan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atas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:</a:t>
            </a:r>
            <a:endParaRPr lang="id-ID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id-ID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Synchronous</a:t>
            </a:r>
            <a:b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Terjadinya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event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pada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bus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ditentukan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oleh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clock (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pewaktu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)</a:t>
            </a:r>
            <a:endParaRPr lang="id-ID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id-ID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Asynchronous</a:t>
            </a:r>
            <a:b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Terjadinya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sebuah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event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pada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bus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mengikuti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tergantung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pada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event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sebelumnya</a:t>
            </a:r>
            <a:endParaRPr lang="id-ID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id-ID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l"/>
            <a:endParaRPr lang="id-ID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id-ID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10" y="5692462"/>
            <a:ext cx="666962" cy="94291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38358" y="6266048"/>
            <a:ext cx="35028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b="1" dirty="0" smtClean="0">
                <a:ln w="0"/>
                <a:solidFill>
                  <a:srgbClr val="00B0F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entury Gothic" panose="020B0502020202020204" pitchFamily="34" charset="0"/>
                <a:ea typeface="Batang" pitchFamily="18" charset="-127"/>
                <a:cs typeface="Andalus" panose="02020603050405020304" pitchFamily="18" charset="-78"/>
              </a:rPr>
              <a:t>UNIVERSITAS PGRI SEMARANG</a:t>
            </a:r>
            <a:endParaRPr lang="id-ID" b="1" dirty="0">
              <a:ln w="0"/>
              <a:solidFill>
                <a:srgbClr val="00B0F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35380"/>
            <a:ext cx="12222502" cy="22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989153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6931" y="360608"/>
            <a:ext cx="8461616" cy="4680708"/>
          </a:xfrm>
        </p:spPr>
        <p:txBody>
          <a:bodyPr>
            <a:noAutofit/>
          </a:bodyPr>
          <a:lstStyle/>
          <a:p>
            <a:pPr lvl="0" algn="l"/>
            <a:r>
              <a:rPr lang="id-ID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 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Lebar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Bus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Semakin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lebar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bus data,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semakin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besar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bit yang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dapat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ditransfer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pada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suatu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saat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id-ID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l"/>
            <a:endParaRPr lang="id-ID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l"/>
            <a:r>
              <a:rPr lang="id-ID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Jenis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Transfer Data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Transfer data yang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menggunakan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bus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di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antaranya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:</a:t>
            </a:r>
            <a:b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Operasi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Read</a:t>
            </a:r>
            <a:b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Operasi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Write</a:t>
            </a:r>
            <a:b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Operasi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Read Modify Write</a:t>
            </a:r>
            <a:b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Operasi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Read After Write</a:t>
            </a:r>
            <a:b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en-US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Operasi</a:t>
            </a:r>
            <a:r>
              <a:rPr lang="en-U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Block</a:t>
            </a:r>
            <a:endParaRPr lang="id-ID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>
              <a:lnSpc>
                <a:spcPct val="110000"/>
              </a:lnSpc>
            </a:pPr>
            <a:endParaRPr lang="id-ID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10" y="5692462"/>
            <a:ext cx="666962" cy="94291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38358" y="6266048"/>
            <a:ext cx="35028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b="1" dirty="0" smtClean="0">
                <a:ln w="0"/>
                <a:solidFill>
                  <a:srgbClr val="00B0F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entury Gothic" panose="020B0502020202020204" pitchFamily="34" charset="0"/>
                <a:ea typeface="Batang" pitchFamily="18" charset="-127"/>
                <a:cs typeface="Andalus" panose="02020603050405020304" pitchFamily="18" charset="-78"/>
              </a:rPr>
              <a:t>UNIVERSITAS PGRI SEMARANG</a:t>
            </a:r>
            <a:endParaRPr lang="id-ID" b="1" dirty="0">
              <a:ln w="0"/>
              <a:solidFill>
                <a:srgbClr val="00B0F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35380"/>
            <a:ext cx="12222502" cy="22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989153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_smil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352282" y="128789"/>
            <a:ext cx="10363200" cy="1143000"/>
          </a:xfrm>
        </p:spPr>
        <p:txBody>
          <a:bodyPr/>
          <a:lstStyle/>
          <a:p>
            <a:r>
              <a:rPr lang="fi-FI" b="1" smtClean="0">
                <a:solidFill>
                  <a:schemeClr val="bg1"/>
                </a:solidFill>
                <a:cs typeface="Times New Roman" pitchFamily="18" charset="0"/>
              </a:rPr>
              <a:t>Contoh Bus - Bus ISA </a:t>
            </a:r>
            <a:endParaRPr lang="en-US" b="1" smtClean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638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76856" y="1903928"/>
            <a:ext cx="103632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da-DK" sz="2400" i="1" dirty="0" smtClean="0">
                <a:cs typeface="Times New Roman" pitchFamily="18" charset="0"/>
              </a:rPr>
              <a:t>Industry Standar Architecture</a:t>
            </a:r>
            <a:endParaRPr lang="da-DK" sz="2400" dirty="0" smtClean="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da-DK" sz="2400" i="1" dirty="0" smtClean="0">
                <a:cs typeface="Times New Roman" pitchFamily="18" charset="0"/>
              </a:rPr>
              <a:t>Bus</a:t>
            </a:r>
            <a:r>
              <a:rPr lang="da-DK" sz="2400" dirty="0" smtClean="0">
                <a:cs typeface="Times New Roman" pitchFamily="18" charset="0"/>
              </a:rPr>
              <a:t> PC/AT yang beroperasi pada 8,33 MHz</a:t>
            </a:r>
            <a:endParaRPr lang="en-US" sz="2400" dirty="0" smtClean="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sv-SE" sz="2400" dirty="0" smtClean="0">
                <a:cs typeface="Times New Roman" pitchFamily="18" charset="0"/>
              </a:rPr>
              <a:t>Keuntungannya adalah bahwa pendekatan ini tetap mempertahankan kompatibilitas dengan mesin-mesin dan kartu-kartu yang ada. </a:t>
            </a:r>
          </a:p>
          <a:p>
            <a:pPr>
              <a:lnSpc>
                <a:spcPct val="90000"/>
              </a:lnSpc>
            </a:pPr>
            <a:r>
              <a:rPr lang="sv-SE" sz="2400" dirty="0" smtClean="0">
                <a:cs typeface="Times New Roman" pitchFamily="18" charset="0"/>
              </a:rPr>
              <a:t>Pendekatan ini juga didasarkan pada sebuah </a:t>
            </a:r>
            <a:r>
              <a:rPr lang="sv-SE" sz="2400" i="1" dirty="0" smtClean="0">
                <a:cs typeface="Times New Roman" pitchFamily="18" charset="0"/>
              </a:rPr>
              <a:t>bus</a:t>
            </a:r>
            <a:r>
              <a:rPr lang="sv-SE" sz="2400" dirty="0" smtClean="0">
                <a:cs typeface="Times New Roman" pitchFamily="18" charset="0"/>
              </a:rPr>
              <a:t> yang telah dilisensikan secara bebas oleh IBM kepada banyak perusahaan dalam rangka untuk menjamin bahwa sebanyak mungkin pihak ketiga dapat memproduksi kartu-kartu untuk PC </a:t>
            </a:r>
            <a:r>
              <a:rPr lang="sv-SE" sz="2400" dirty="0" smtClean="0">
                <a:cs typeface="Times New Roman" pitchFamily="18" charset="0"/>
              </a:rPr>
              <a:t>pertama</a:t>
            </a:r>
            <a:r>
              <a:rPr lang="id-ID" sz="2400" dirty="0" smtClean="0">
                <a:cs typeface="Times New Roman" pitchFamily="18" charset="0"/>
              </a:rPr>
              <a:t>.</a:t>
            </a:r>
            <a:endParaRPr lang="en-US" sz="2400" dirty="0" smtClean="0">
              <a:cs typeface="Times New Roman" pitchFamily="18" charset="0"/>
            </a:endParaRPr>
          </a:p>
        </p:txBody>
      </p:sp>
      <p:sp>
        <p:nvSpPr>
          <p:cNvPr id="4" name="Rectangle 1026"/>
          <p:cNvSpPr txBox="1">
            <a:spLocks noChangeArrowheads="1"/>
          </p:cNvSpPr>
          <p:nvPr/>
        </p:nvSpPr>
        <p:spPr>
          <a:xfrm>
            <a:off x="1355501" y="656823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i-FI" b="1" dirty="0" smtClean="0">
                <a:solidFill>
                  <a:schemeClr val="tx1"/>
                </a:solidFill>
                <a:cs typeface="Times New Roman" pitchFamily="18" charset="0"/>
              </a:rPr>
              <a:t>Contoh Bus - Bus ISA </a:t>
            </a:r>
            <a:endParaRPr lang="en-US" b="1" dirty="0" smtClean="0">
              <a:solidFill>
                <a:schemeClr val="tx1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17244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117600" y="0"/>
            <a:ext cx="10363200" cy="1143000"/>
          </a:xfrm>
        </p:spPr>
        <p:txBody>
          <a:bodyPr/>
          <a:lstStyle/>
          <a:p>
            <a:r>
              <a:rPr lang="fi-FI" b="1" smtClean="0">
                <a:solidFill>
                  <a:schemeClr val="bg1"/>
                </a:solidFill>
                <a:cs typeface="Times New Roman" pitchFamily="18" charset="0"/>
              </a:rPr>
              <a:t>Contoh Bus - Bus </a:t>
            </a:r>
            <a:r>
              <a:rPr lang="sv-SE" b="1" smtClean="0">
                <a:solidFill>
                  <a:schemeClr val="bg1"/>
                </a:solidFill>
                <a:cs typeface="Times New Roman" pitchFamily="18" charset="0"/>
              </a:rPr>
              <a:t>PCI</a:t>
            </a:r>
            <a:endParaRPr lang="en-US" b="1" smtClean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9431" y="1694646"/>
            <a:ext cx="10871200" cy="46672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sv-SE" sz="2000" i="1" dirty="0" smtClean="0">
                <a:latin typeface="Arial" pitchFamily="34" charset="0"/>
                <a:cs typeface="Times New Roman" pitchFamily="18" charset="0"/>
              </a:rPr>
              <a:t>Peripheral Component Interconnect </a:t>
            </a:r>
            <a:r>
              <a:rPr lang="sv-SE" sz="2000" dirty="0" smtClean="0">
                <a:latin typeface="Arial" pitchFamily="34" charset="0"/>
                <a:cs typeface="Times New Roman" pitchFamily="18" charset="0"/>
              </a:rPr>
              <a:t>(PCI) </a:t>
            </a:r>
          </a:p>
          <a:p>
            <a:pPr>
              <a:lnSpc>
                <a:spcPct val="90000"/>
              </a:lnSpc>
            </a:pPr>
            <a:r>
              <a:rPr lang="sv-SE" sz="2000" dirty="0" smtClean="0">
                <a:latin typeface="Arial" pitchFamily="34" charset="0"/>
                <a:cs typeface="Times New Roman" pitchFamily="18" charset="0"/>
              </a:rPr>
              <a:t>Bus yang tidak tergantung prosesor dan berfungsi sebagai </a:t>
            </a:r>
            <a:r>
              <a:rPr lang="sv-SE" sz="2000" dirty="0" smtClean="0">
                <a:latin typeface="Arial" pitchFamily="34" charset="0"/>
                <a:cs typeface="Times New Roman" pitchFamily="18" charset="0"/>
              </a:rPr>
              <a:t>bus </a:t>
            </a:r>
            <a:r>
              <a:rPr lang="sv-SE" sz="2000" dirty="0" smtClean="0">
                <a:latin typeface="Arial" pitchFamily="34" charset="0"/>
                <a:cs typeface="Times New Roman" pitchFamily="18" charset="0"/>
              </a:rPr>
              <a:t>peripheral</a:t>
            </a:r>
            <a:r>
              <a:rPr lang="en-US" sz="2000" dirty="0" smtClean="0">
                <a:latin typeface="Arial" pitchFamily="34" charset="0"/>
                <a:cs typeface="Times New Roman" pitchFamily="18" charset="0"/>
              </a:rPr>
              <a:t> </a:t>
            </a:r>
          </a:p>
          <a:p>
            <a:pPr algn="just">
              <a:lnSpc>
                <a:spcPct val="90000"/>
              </a:lnSpc>
            </a:pPr>
            <a:r>
              <a:rPr lang="sv-SE" sz="2000" dirty="0" smtClean="0">
                <a:latin typeface="Arial" pitchFamily="34" charset="0"/>
                <a:cs typeface="Times New Roman" pitchFamily="18" charset="0"/>
              </a:rPr>
              <a:t>PCI memiliki kinerja tinggi untuk sistem I/O berkecepatan tinggi seperti : video adaptor, NIC, disk controller, sound card, dan lain-lain. </a:t>
            </a:r>
            <a:endParaRPr lang="en-US" sz="2000" dirty="0" smtClean="0">
              <a:latin typeface="Arial" pitchFamily="34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sv-SE" sz="2000" dirty="0" smtClean="0">
                <a:latin typeface="Arial" pitchFamily="34" charset="0"/>
                <a:cs typeface="Times New Roman" pitchFamily="18" charset="0"/>
              </a:rPr>
              <a:t>Standard PCI adalah 64 saluran data pada kecepatan 33 MHz, laju transfer data 264 MB per detik atau 2,112 Gbps. </a:t>
            </a:r>
          </a:p>
          <a:p>
            <a:pPr>
              <a:lnSpc>
                <a:spcPct val="90000"/>
              </a:lnSpc>
            </a:pPr>
            <a:r>
              <a:rPr lang="sv-SE" sz="2000" dirty="0" smtClean="0">
                <a:latin typeface="Arial" pitchFamily="34" charset="0"/>
                <a:cs typeface="Times New Roman" pitchFamily="18" charset="0"/>
              </a:rPr>
              <a:t>Keunggulan PCI tidak hanya pada kecepatannya saja tetapi murah dengan keping yang sedikit</a:t>
            </a:r>
            <a:r>
              <a:rPr lang="en-US" sz="2000" dirty="0" smtClean="0">
                <a:latin typeface="Arial" pitchFamily="34" charset="0"/>
                <a:cs typeface="Times New Roman" pitchFamily="18" charset="0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sv-SE" sz="2000" dirty="0" smtClean="0">
                <a:latin typeface="Arial" pitchFamily="34" charset="0"/>
                <a:cs typeface="Times New Roman" pitchFamily="18" charset="0"/>
              </a:rPr>
              <a:t>Intel mulai menerapkan PCI pada tahun 1990 untuk sistem pentiumnya. </a:t>
            </a:r>
          </a:p>
          <a:p>
            <a:pPr>
              <a:lnSpc>
                <a:spcPct val="90000"/>
              </a:lnSpc>
            </a:pPr>
            <a:r>
              <a:rPr lang="sv-SE" sz="2000" dirty="0" smtClean="0">
                <a:latin typeface="Arial" pitchFamily="34" charset="0"/>
                <a:cs typeface="Times New Roman" pitchFamily="18" charset="0"/>
              </a:rPr>
              <a:t>Untuk mempercepat penggunaan PCI, Intel mempatenkan PCI bagi domain publik sehingga vendor dapat mengeluarkan produk dengan PCI tanpa royalti</a:t>
            </a:r>
            <a:r>
              <a:rPr lang="en-US" sz="2000" dirty="0" smtClean="0">
                <a:latin typeface="Arial" pitchFamily="34" charset="0"/>
                <a:cs typeface="Times New Roman" pitchFamily="18" charset="0"/>
              </a:rPr>
              <a:t> </a:t>
            </a:r>
            <a:endParaRPr lang="sv-SE" sz="2000" dirty="0" smtClean="0">
              <a:latin typeface="Arial" pitchFamily="34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sz="2000" dirty="0" smtClean="0"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838200" y="429832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i-FI" b="1" smtClean="0">
                <a:solidFill>
                  <a:schemeClr val="tx1"/>
                </a:solidFill>
                <a:cs typeface="Times New Roman" pitchFamily="18" charset="0"/>
              </a:rPr>
              <a:t>Contoh Bus - Bus </a:t>
            </a:r>
            <a:r>
              <a:rPr lang="sv-SE" b="1" smtClean="0">
                <a:solidFill>
                  <a:schemeClr val="tx1"/>
                </a:solidFill>
                <a:cs typeface="Times New Roman" pitchFamily="18" charset="0"/>
              </a:rPr>
              <a:t>PCI</a:t>
            </a:r>
            <a:endParaRPr lang="en-US" b="1" dirty="0" smtClean="0">
              <a:solidFill>
                <a:schemeClr val="tx1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96830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578595" y="2356833"/>
            <a:ext cx="10905067" cy="357039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sv-SE" sz="2000" dirty="0" smtClean="0">
                <a:cs typeface="Times New Roman" pitchFamily="18" charset="0"/>
              </a:rPr>
              <a:t>Semua perangkat peripheral tidak efektif apabila dipasang pada bus berkecepatan tinggi PCI</a:t>
            </a:r>
          </a:p>
          <a:p>
            <a:pPr>
              <a:lnSpc>
                <a:spcPct val="90000"/>
              </a:lnSpc>
            </a:pPr>
            <a:r>
              <a:rPr lang="sv-SE" sz="2000" dirty="0" smtClean="0">
                <a:cs typeface="Times New Roman" pitchFamily="18" charset="0"/>
              </a:rPr>
              <a:t>Banyak peralatan yang memiliki kecepatan rendah seperti keyboard, mouse, dan printer. </a:t>
            </a:r>
          </a:p>
          <a:p>
            <a:pPr>
              <a:lnSpc>
                <a:spcPct val="90000"/>
              </a:lnSpc>
            </a:pPr>
            <a:r>
              <a:rPr lang="sv-SE" sz="2000" dirty="0" smtClean="0">
                <a:cs typeface="Times New Roman" pitchFamily="18" charset="0"/>
              </a:rPr>
              <a:t>Solusi : tujuh vendor komputer (Compaq, DEC, IBM, Intel, Microsoft, NEC, dan Northern Telecom) bersama-sama merancang bus untuk peralatan I/O berkecepatan rendah. </a:t>
            </a:r>
          </a:p>
          <a:p>
            <a:pPr>
              <a:lnSpc>
                <a:spcPct val="90000"/>
              </a:lnSpc>
            </a:pPr>
            <a:r>
              <a:rPr lang="sv-SE" sz="2000" dirty="0" smtClean="0">
                <a:cs typeface="Times New Roman" pitchFamily="18" charset="0"/>
              </a:rPr>
              <a:t>Standard yang dihasilkan dinamakan Universal Standard Bus (USB).</a:t>
            </a:r>
            <a:r>
              <a:rPr lang="en-US" sz="2000" dirty="0" smtClean="0"/>
              <a:t> </a:t>
            </a:r>
          </a:p>
        </p:txBody>
      </p:sp>
      <p:sp>
        <p:nvSpPr>
          <p:cNvPr id="4" name="Rectangle 1026"/>
          <p:cNvSpPr txBox="1">
            <a:spLocks noChangeArrowheads="1"/>
          </p:cNvSpPr>
          <p:nvPr/>
        </p:nvSpPr>
        <p:spPr>
          <a:xfrm>
            <a:off x="685800" y="623015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mtClean="0">
                <a:solidFill>
                  <a:schemeClr val="bg1"/>
                </a:solidFill>
              </a:rPr>
              <a:t>Contoh Bus - </a:t>
            </a:r>
            <a:r>
              <a:rPr lang="sv-SE" b="1" smtClean="0">
                <a:solidFill>
                  <a:schemeClr val="bg1"/>
                </a:solidFill>
                <a:cs typeface="Times New Roman" pitchFamily="18" charset="0"/>
              </a:rPr>
              <a:t>Bus USB </a:t>
            </a:r>
            <a:endParaRPr lang="en-US" b="1" dirty="0" smtClean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531253" y="978795"/>
            <a:ext cx="7772400" cy="1143000"/>
          </a:xfrm>
        </p:spPr>
        <p:txBody>
          <a:bodyPr/>
          <a:lstStyle/>
          <a:p>
            <a:r>
              <a:rPr lang="en-US" dirty="0" err="1" smtClean="0">
                <a:solidFill>
                  <a:schemeClr val="tx1"/>
                </a:solidFill>
              </a:rPr>
              <a:t>Contoh</a:t>
            </a:r>
            <a:r>
              <a:rPr lang="en-US" dirty="0" smtClean="0">
                <a:solidFill>
                  <a:schemeClr val="tx1"/>
                </a:solidFill>
              </a:rPr>
              <a:t> Bus - </a:t>
            </a:r>
            <a:r>
              <a:rPr lang="sv-SE" b="1" dirty="0" smtClean="0">
                <a:solidFill>
                  <a:schemeClr val="tx1"/>
                </a:solidFill>
                <a:cs typeface="Times New Roman" pitchFamily="18" charset="0"/>
              </a:rPr>
              <a:t>Bus USB </a:t>
            </a:r>
            <a:endParaRPr lang="en-US" b="1" dirty="0" smtClean="0">
              <a:solidFill>
                <a:schemeClr val="tx1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3721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117600" y="0"/>
            <a:ext cx="10363200" cy="1143000"/>
          </a:xfrm>
        </p:spPr>
        <p:txBody>
          <a:bodyPr/>
          <a:lstStyle/>
          <a:p>
            <a:r>
              <a:rPr lang="en-US" smtClean="0">
                <a:solidFill>
                  <a:schemeClr val="bg1"/>
                </a:solidFill>
              </a:rPr>
              <a:t>Keuntungan USB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0795" y="1785870"/>
            <a:ext cx="10871200" cy="47434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sv-SE" sz="2400" dirty="0" smtClean="0">
                <a:cs typeface="Times New Roman" pitchFamily="18" charset="0"/>
              </a:rPr>
              <a:t>Pemakai tidak harus memasang tombol atau jumper pada PCB atau peralatan</a:t>
            </a:r>
            <a:r>
              <a:rPr lang="en-US" sz="2400" dirty="0" smtClean="0"/>
              <a:t> </a:t>
            </a:r>
          </a:p>
          <a:p>
            <a:pPr>
              <a:lnSpc>
                <a:spcPct val="90000"/>
              </a:lnSpc>
            </a:pPr>
            <a:r>
              <a:rPr lang="sv-SE" sz="2400" dirty="0" smtClean="0">
                <a:cs typeface="Times New Roman" pitchFamily="18" charset="0"/>
              </a:rPr>
              <a:t>Pemakai tidak harus membuka casing untuk memasang peralatan I/O baru</a:t>
            </a:r>
            <a:r>
              <a:rPr lang="en-US" sz="2400" dirty="0" smtClean="0"/>
              <a:t> </a:t>
            </a:r>
          </a:p>
          <a:p>
            <a:pPr>
              <a:lnSpc>
                <a:spcPct val="90000"/>
              </a:lnSpc>
            </a:pPr>
            <a:r>
              <a:rPr lang="sv-SE" sz="2400" dirty="0" smtClean="0">
                <a:cs typeface="Times New Roman" pitchFamily="18" charset="0"/>
              </a:rPr>
              <a:t>Hanya satu jenis kabel yang diperlukan sebagai penghubung</a:t>
            </a:r>
            <a:r>
              <a:rPr lang="en-US" sz="2400" dirty="0" smtClean="0"/>
              <a:t> </a:t>
            </a:r>
          </a:p>
          <a:p>
            <a:pPr>
              <a:lnSpc>
                <a:spcPct val="90000"/>
              </a:lnSpc>
            </a:pPr>
            <a:r>
              <a:rPr lang="sv-SE" sz="2400" dirty="0" smtClean="0">
                <a:cs typeface="Times New Roman" pitchFamily="18" charset="0"/>
              </a:rPr>
              <a:t>Dapat mensuplai daya pada peralatan-peralatan I/O</a:t>
            </a:r>
            <a:r>
              <a:rPr lang="en-US" sz="2400" dirty="0" smtClean="0"/>
              <a:t> </a:t>
            </a:r>
          </a:p>
          <a:p>
            <a:pPr>
              <a:lnSpc>
                <a:spcPct val="90000"/>
              </a:lnSpc>
            </a:pPr>
            <a:r>
              <a:rPr lang="sv-SE" sz="2400" dirty="0" smtClean="0">
                <a:cs typeface="Times New Roman" pitchFamily="18" charset="0"/>
              </a:rPr>
              <a:t>Memudahkan pemasangan peralatan-peralatan yang hanya sementara dipasang pada komputer</a:t>
            </a:r>
            <a:r>
              <a:rPr lang="en-US" sz="2400" dirty="0" smtClean="0"/>
              <a:t> </a:t>
            </a:r>
          </a:p>
          <a:p>
            <a:pPr>
              <a:lnSpc>
                <a:spcPct val="90000"/>
              </a:lnSpc>
            </a:pPr>
            <a:r>
              <a:rPr lang="sv-SE" sz="2400" dirty="0" smtClean="0">
                <a:cs typeface="Times New Roman" pitchFamily="18" charset="0"/>
              </a:rPr>
              <a:t>Tidak diperlukan reboot pada pemasangan peralatan baru dengan USB</a:t>
            </a:r>
            <a:r>
              <a:rPr lang="en-US" sz="2400" dirty="0" smtClean="0"/>
              <a:t> </a:t>
            </a:r>
          </a:p>
          <a:p>
            <a:pPr>
              <a:lnSpc>
                <a:spcPct val="90000"/>
              </a:lnSpc>
            </a:pPr>
            <a:r>
              <a:rPr lang="sv-SE" sz="2400" dirty="0" smtClean="0">
                <a:cs typeface="Times New Roman" pitchFamily="18" charset="0"/>
              </a:rPr>
              <a:t>Murah </a:t>
            </a:r>
            <a:endParaRPr lang="en-US" sz="2400" dirty="0" smtClean="0">
              <a:cs typeface="Times New Roman" pitchFamily="18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838200" y="334851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err="1" smtClean="0">
                <a:solidFill>
                  <a:schemeClr val="tx1"/>
                </a:solidFill>
              </a:rPr>
              <a:t>Keuntungan</a:t>
            </a:r>
            <a:r>
              <a:rPr lang="en-US" dirty="0" smtClean="0">
                <a:solidFill>
                  <a:schemeClr val="tx1"/>
                </a:solidFill>
              </a:rPr>
              <a:t> USB</a:t>
            </a:r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6296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016000" y="0"/>
            <a:ext cx="10363200" cy="1143000"/>
          </a:xfrm>
        </p:spPr>
        <p:txBody>
          <a:bodyPr/>
          <a:lstStyle/>
          <a:p>
            <a:r>
              <a:rPr lang="en-US" dirty="0" err="1" smtClean="0">
                <a:solidFill>
                  <a:schemeClr val="bg1"/>
                </a:solidFill>
              </a:rPr>
              <a:t>Pengkabelan</a:t>
            </a:r>
            <a:r>
              <a:rPr lang="en-US" dirty="0" smtClean="0">
                <a:solidFill>
                  <a:schemeClr val="bg1"/>
                </a:solidFill>
              </a:rPr>
              <a:t> USB</a:t>
            </a:r>
          </a:p>
        </p:txBody>
      </p:sp>
      <p:sp>
        <p:nvSpPr>
          <p:cNvPr id="20483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17232" y="1874950"/>
            <a:ext cx="10905067" cy="4591050"/>
          </a:xfrm>
        </p:spPr>
        <p:txBody>
          <a:bodyPr/>
          <a:lstStyle/>
          <a:p>
            <a:r>
              <a:rPr lang="sv-SE" sz="2400" dirty="0" smtClean="0">
                <a:cs typeface="Times New Roman" pitchFamily="18" charset="0"/>
              </a:rPr>
              <a:t>Bandwidth total USB adalah 1,5 MB per detik. </a:t>
            </a:r>
          </a:p>
          <a:p>
            <a:r>
              <a:rPr lang="sv-SE" sz="2400" dirty="0" smtClean="0">
                <a:cs typeface="Times New Roman" pitchFamily="18" charset="0"/>
              </a:rPr>
              <a:t>Bandwidth itu sudah mencukupi peralatan I/O berkecepatan rendah seperti keyboard, mouse, scanner, telepon </a:t>
            </a:r>
            <a:r>
              <a:rPr lang="sv-SE" sz="2400" i="1" dirty="0" smtClean="0">
                <a:cs typeface="Times New Roman" pitchFamily="18" charset="0"/>
              </a:rPr>
              <a:t>digital</a:t>
            </a:r>
            <a:r>
              <a:rPr lang="sv-SE" sz="2400" dirty="0" smtClean="0">
                <a:cs typeface="Times New Roman" pitchFamily="18" charset="0"/>
              </a:rPr>
              <a:t>, printer, dan sebagainya. </a:t>
            </a:r>
          </a:p>
          <a:p>
            <a:r>
              <a:rPr lang="sv-SE" sz="2400" dirty="0" smtClean="0">
                <a:cs typeface="Times New Roman" pitchFamily="18" charset="0"/>
              </a:rPr>
              <a:t>Kabel pada bus terdiri dari 4 kawat, 2 untuk data, 1 untuk power (+5 volt), dan 1 untuk ground. </a:t>
            </a:r>
          </a:p>
          <a:p>
            <a:r>
              <a:rPr lang="sv-SE" sz="2400" dirty="0" smtClean="0">
                <a:cs typeface="Times New Roman" pitchFamily="18" charset="0"/>
              </a:rPr>
              <a:t>Sistem pensinyalan mentransmisikan sebuah bilangan nol sebagai transisi tegangan dan sebuah bilangan satu bila tidak ada transmisi tegangan</a:t>
            </a:r>
            <a:r>
              <a:rPr lang="en-US" sz="2400" dirty="0" smtClean="0"/>
              <a:t> </a:t>
            </a:r>
          </a:p>
        </p:txBody>
      </p:sp>
      <p:sp>
        <p:nvSpPr>
          <p:cNvPr id="4" name="Rectangle 1026"/>
          <p:cNvSpPr txBox="1">
            <a:spLocks noChangeArrowheads="1"/>
          </p:cNvSpPr>
          <p:nvPr/>
        </p:nvSpPr>
        <p:spPr>
          <a:xfrm>
            <a:off x="762000" y="476519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mtClean="0">
                <a:solidFill>
                  <a:schemeClr val="tx1"/>
                </a:solidFill>
              </a:rPr>
              <a:t>Pengkabelan USB</a:t>
            </a:r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5366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7228" y="1438141"/>
            <a:ext cx="10972800" cy="47434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sv-SE" sz="2000" i="1" dirty="0" smtClean="0">
                <a:cs typeface="Times New Roman" pitchFamily="18" charset="0"/>
              </a:rPr>
              <a:t>Small Computer System Interface </a:t>
            </a:r>
            <a:r>
              <a:rPr lang="sv-SE" sz="2000" dirty="0" smtClean="0">
                <a:cs typeface="Times New Roman" pitchFamily="18" charset="0"/>
              </a:rPr>
              <a:t>(SCSI) </a:t>
            </a:r>
          </a:p>
          <a:p>
            <a:pPr>
              <a:lnSpc>
                <a:spcPct val="90000"/>
              </a:lnSpc>
            </a:pPr>
            <a:r>
              <a:rPr lang="sv-SE" sz="2000" dirty="0" smtClean="0">
                <a:cs typeface="Times New Roman" pitchFamily="18" charset="0"/>
              </a:rPr>
              <a:t>Perangkat peripheral eksternal yang dipopulerkan oleh macintosh pada tahun 1984. </a:t>
            </a:r>
          </a:p>
          <a:p>
            <a:pPr>
              <a:lnSpc>
                <a:spcPct val="90000"/>
              </a:lnSpc>
            </a:pPr>
            <a:r>
              <a:rPr lang="sv-SE" sz="2000" dirty="0" smtClean="0">
                <a:cs typeface="Times New Roman" pitchFamily="18" charset="0"/>
              </a:rPr>
              <a:t>SCSI merupakan interface standard untuk drive CD-ROM, peralatan audio, hard disk, dan perangkat penyimpanan eksternal berukuran besar. </a:t>
            </a:r>
          </a:p>
          <a:p>
            <a:pPr>
              <a:lnSpc>
                <a:spcPct val="90000"/>
              </a:lnSpc>
            </a:pPr>
            <a:r>
              <a:rPr lang="sv-SE" sz="2000" dirty="0" smtClean="0">
                <a:cs typeface="Times New Roman" pitchFamily="18" charset="0"/>
              </a:rPr>
              <a:t>SCSI menggunakan interface paralel dengan 8, 16, atau 32 saluran data</a:t>
            </a:r>
            <a:r>
              <a:rPr lang="en-US" sz="2000" dirty="0" smtClean="0">
                <a:cs typeface="Times New Roman" pitchFamily="18" charset="0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sv-SE" sz="2000" dirty="0" smtClean="0">
                <a:cs typeface="Times New Roman" pitchFamily="18" charset="0"/>
              </a:rPr>
              <a:t>Perangkat SCSI memiliki dua buah konektor</a:t>
            </a:r>
          </a:p>
          <a:p>
            <a:pPr lvl="1">
              <a:lnSpc>
                <a:spcPct val="90000"/>
              </a:lnSpc>
            </a:pPr>
            <a:r>
              <a:rPr lang="sv-SE" sz="2000" dirty="0" smtClean="0">
                <a:cs typeface="Times New Roman" pitchFamily="18" charset="0"/>
              </a:rPr>
              <a:t>Konektor input </a:t>
            </a:r>
          </a:p>
          <a:p>
            <a:pPr lvl="1">
              <a:lnSpc>
                <a:spcPct val="90000"/>
              </a:lnSpc>
            </a:pPr>
            <a:r>
              <a:rPr lang="sv-SE" sz="2000" dirty="0" smtClean="0">
                <a:cs typeface="Times New Roman" pitchFamily="18" charset="0"/>
              </a:rPr>
              <a:t>Konektor output. </a:t>
            </a:r>
          </a:p>
          <a:p>
            <a:pPr>
              <a:lnSpc>
                <a:spcPct val="90000"/>
              </a:lnSpc>
            </a:pPr>
            <a:r>
              <a:rPr lang="sv-SE" sz="2000" dirty="0" smtClean="0">
                <a:cs typeface="Times New Roman" pitchFamily="18" charset="0"/>
              </a:rPr>
              <a:t>Seluruh perangkat berfungsi secara independen dan dapat saling bertukar data </a:t>
            </a:r>
          </a:p>
          <a:p>
            <a:pPr lvl="1">
              <a:lnSpc>
                <a:spcPct val="90000"/>
              </a:lnSpc>
            </a:pPr>
            <a:r>
              <a:rPr lang="sv-SE" sz="2000" dirty="0" smtClean="0">
                <a:cs typeface="Times New Roman" pitchFamily="18" charset="0"/>
              </a:rPr>
              <a:t>misalnya </a:t>
            </a:r>
            <a:r>
              <a:rPr lang="sv-SE" sz="2000" i="1" dirty="0" smtClean="0">
                <a:cs typeface="Times New Roman" pitchFamily="18" charset="0"/>
              </a:rPr>
              <a:t>hard disk</a:t>
            </a:r>
            <a:r>
              <a:rPr lang="sv-SE" sz="2000" dirty="0" smtClean="0">
                <a:cs typeface="Times New Roman" pitchFamily="18" charset="0"/>
              </a:rPr>
              <a:t> dapat mem-back up diri ke tape drive tanpa melibatkan prosesor</a:t>
            </a:r>
            <a:r>
              <a:rPr lang="en-US" sz="2000" dirty="0" smtClean="0">
                <a:cs typeface="Times New Roman" pitchFamily="18" charset="0"/>
              </a:rPr>
              <a:t> 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889715" y="321972"/>
            <a:ext cx="7772400" cy="1143000"/>
          </a:xfrm>
        </p:spPr>
        <p:txBody>
          <a:bodyPr/>
          <a:lstStyle/>
          <a:p>
            <a:r>
              <a:rPr lang="en-US" dirty="0" err="1" smtClean="0">
                <a:solidFill>
                  <a:schemeClr val="tx1"/>
                </a:solidFill>
              </a:rPr>
              <a:t>Contoh</a:t>
            </a:r>
            <a:r>
              <a:rPr lang="en-US" dirty="0" smtClean="0">
                <a:solidFill>
                  <a:schemeClr val="tx1"/>
                </a:solidFill>
              </a:rPr>
              <a:t> Bus - </a:t>
            </a:r>
            <a:r>
              <a:rPr lang="sv-SE" b="1" dirty="0" smtClean="0">
                <a:solidFill>
                  <a:schemeClr val="tx1"/>
                </a:solidFill>
                <a:cs typeface="Times New Roman" pitchFamily="18" charset="0"/>
              </a:rPr>
              <a:t>Bus SCSI </a:t>
            </a:r>
            <a:endParaRPr lang="en-US" b="1" dirty="0" smtClean="0">
              <a:solidFill>
                <a:schemeClr val="tx1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40337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117600" y="0"/>
            <a:ext cx="10363200" cy="1143000"/>
          </a:xfrm>
        </p:spPr>
        <p:txBody>
          <a:bodyPr/>
          <a:lstStyle/>
          <a:p>
            <a:r>
              <a:rPr lang="en-US" smtClean="0">
                <a:solidFill>
                  <a:schemeClr val="bg1"/>
                </a:solidFill>
              </a:rPr>
              <a:t>Contoh Bus - </a:t>
            </a:r>
            <a:r>
              <a:rPr lang="sv-SE" b="1" smtClean="0">
                <a:solidFill>
                  <a:schemeClr val="bg1"/>
                </a:solidFill>
                <a:cs typeface="Times New Roman" pitchFamily="18" charset="0"/>
              </a:rPr>
              <a:t>Bus SCSI</a:t>
            </a:r>
            <a:endParaRPr lang="en-US" b="1" smtClean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2253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286933" y="1219200"/>
            <a:ext cx="10905067" cy="45910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pt-BR" sz="2400" smtClean="0">
                <a:cs typeface="Times New Roman" pitchFamily="18" charset="0"/>
              </a:rPr>
              <a:t>Beberapa macam versi SCSI. </a:t>
            </a:r>
          </a:p>
          <a:p>
            <a:pPr lvl="1">
              <a:lnSpc>
                <a:spcPct val="90000"/>
              </a:lnSpc>
            </a:pPr>
            <a:endParaRPr lang="pt-BR" sz="2400" smtClean="0">
              <a:cs typeface="Times New Roman" pitchFamily="18" charset="0"/>
            </a:endParaRPr>
          </a:p>
          <a:p>
            <a:pPr lvl="1">
              <a:lnSpc>
                <a:spcPct val="90000"/>
              </a:lnSpc>
            </a:pPr>
            <a:r>
              <a:rPr lang="pt-BR" sz="2400" smtClean="0">
                <a:cs typeface="Times New Roman" pitchFamily="18" charset="0"/>
              </a:rPr>
              <a:t>SCSI-1 dibuat tahun 1980 memiliki 8 saluran data, dan beroperasi pada kecepatan 5 MHz. Versi ini memungkinkan sampai 7 perangkat dihubungkan secara daisy-chain. </a:t>
            </a:r>
          </a:p>
          <a:p>
            <a:pPr lvl="1">
              <a:lnSpc>
                <a:spcPct val="90000"/>
              </a:lnSpc>
            </a:pPr>
            <a:endParaRPr lang="sv-SE" sz="2400" smtClean="0">
              <a:cs typeface="Times New Roman" pitchFamily="18" charset="0"/>
            </a:endParaRPr>
          </a:p>
          <a:p>
            <a:pPr lvl="1">
              <a:lnSpc>
                <a:spcPct val="90000"/>
              </a:lnSpc>
            </a:pPr>
            <a:r>
              <a:rPr lang="sv-SE" sz="2400" smtClean="0">
                <a:cs typeface="Times New Roman" pitchFamily="18" charset="0"/>
              </a:rPr>
              <a:t>SCSI-2 diperkenalkan tahun 1992 dengan spesifikasi 16 atau 32 saluran data pada kecepatan 10 MHz. </a:t>
            </a:r>
          </a:p>
          <a:p>
            <a:pPr lvl="1">
              <a:lnSpc>
                <a:spcPct val="90000"/>
              </a:lnSpc>
            </a:pPr>
            <a:endParaRPr lang="sv-SE" sz="2400" smtClean="0">
              <a:cs typeface="Times New Roman" pitchFamily="18" charset="0"/>
            </a:endParaRPr>
          </a:p>
          <a:p>
            <a:pPr lvl="1">
              <a:lnSpc>
                <a:spcPct val="90000"/>
              </a:lnSpc>
            </a:pPr>
            <a:r>
              <a:rPr lang="sv-SE" sz="2400" smtClean="0">
                <a:cs typeface="Times New Roman" pitchFamily="18" charset="0"/>
              </a:rPr>
              <a:t>SCSI-3 yang mendukung kecepatan yang lebih tinggi sampai saat ini masih dalam tahap penelitian</a:t>
            </a:r>
            <a:r>
              <a:rPr lang="en-US" sz="240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010597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86933" y="1295400"/>
            <a:ext cx="10905067" cy="4438650"/>
          </a:xfrm>
        </p:spPr>
        <p:txBody>
          <a:bodyPr/>
          <a:lstStyle/>
          <a:p>
            <a:r>
              <a:rPr lang="sv-SE" sz="2400" smtClean="0">
                <a:cs typeface="Times New Roman" pitchFamily="18" charset="0"/>
              </a:rPr>
              <a:t>Kebutuhan bus I/O berkecepatan tinggi dan </a:t>
            </a:r>
          </a:p>
          <a:p>
            <a:r>
              <a:rPr lang="sv-SE" sz="2400" smtClean="0">
                <a:cs typeface="Times New Roman" pitchFamily="18" charset="0"/>
              </a:rPr>
              <a:t>Semakin cepatnya prosesor saat ini yang mencapai 1 GHz </a:t>
            </a:r>
          </a:p>
          <a:p>
            <a:endParaRPr lang="sv-SE" sz="2400" smtClean="0">
              <a:cs typeface="Times New Roman" pitchFamily="18" charset="0"/>
            </a:endParaRPr>
          </a:p>
          <a:p>
            <a:endParaRPr lang="sv-SE" sz="2400" smtClean="0">
              <a:cs typeface="Times New Roman" pitchFamily="18" charset="0"/>
            </a:endParaRPr>
          </a:p>
          <a:p>
            <a:pPr>
              <a:buFont typeface="Monotype Sorts" pitchFamily="2" charset="2"/>
              <a:buNone/>
            </a:pPr>
            <a:r>
              <a:rPr lang="sv-SE" sz="2400" smtClean="0">
                <a:cs typeface="Times New Roman" pitchFamily="18" charset="0"/>
              </a:rPr>
              <a:t> 	&gt;Perlu diimbangi dengan bus berkecepatan tinggi&lt;</a:t>
            </a:r>
          </a:p>
          <a:p>
            <a:pPr>
              <a:buFont typeface="Monotype Sorts" pitchFamily="2" charset="2"/>
              <a:buNone/>
            </a:pPr>
            <a:r>
              <a:rPr lang="sv-SE" sz="2400" smtClean="0">
                <a:cs typeface="Times New Roman" pitchFamily="18" charset="0"/>
              </a:rPr>
              <a:t>	</a:t>
            </a:r>
          </a:p>
          <a:p>
            <a:pPr>
              <a:buFont typeface="Monotype Sorts" pitchFamily="2" charset="2"/>
              <a:buNone/>
            </a:pPr>
            <a:r>
              <a:rPr lang="sv-SE" sz="2400" smtClean="0">
                <a:cs typeface="Times New Roman" pitchFamily="18" charset="0"/>
              </a:rPr>
              <a:t>	Dikembangkan bus performance tinggi yang dikenal dengan </a:t>
            </a:r>
            <a:r>
              <a:rPr lang="sv-SE" sz="2400" i="1" smtClean="0">
                <a:cs typeface="Times New Roman" pitchFamily="18" charset="0"/>
              </a:rPr>
              <a:t>Fire Wire </a:t>
            </a:r>
            <a:r>
              <a:rPr lang="sv-SE" sz="2400" smtClean="0">
                <a:cs typeface="Times New Roman" pitchFamily="18" charset="0"/>
              </a:rPr>
              <a:t>(P1394 standard IEEE)</a:t>
            </a:r>
            <a:r>
              <a:rPr lang="en-US" sz="2400" smtClean="0">
                <a:cs typeface="Times New Roman" pitchFamily="18" charset="0"/>
              </a:rPr>
              <a:t> 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750194" y="167425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sv-SE" b="1" dirty="0" smtClean="0">
                <a:solidFill>
                  <a:schemeClr val="tx1"/>
                </a:solidFill>
                <a:cs typeface="Times New Roman" pitchFamily="18" charset="0"/>
              </a:rPr>
              <a:t>Contoh Bus -  </a:t>
            </a:r>
            <a:br>
              <a:rPr lang="sv-SE" b="1" dirty="0" smtClean="0">
                <a:solidFill>
                  <a:schemeClr val="tx1"/>
                </a:solidFill>
                <a:cs typeface="Times New Roman" pitchFamily="18" charset="0"/>
              </a:rPr>
            </a:br>
            <a:r>
              <a:rPr lang="sv-SE" b="1" dirty="0" smtClean="0">
                <a:solidFill>
                  <a:schemeClr val="tx1"/>
                </a:solidFill>
                <a:cs typeface="Times New Roman" pitchFamily="18" charset="0"/>
              </a:rPr>
              <a:t>Bus P1394 / Fire Wire </a:t>
            </a:r>
            <a:endParaRPr lang="en-US" b="1" dirty="0" smtClean="0">
              <a:solidFill>
                <a:schemeClr val="tx1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2125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117600" y="0"/>
            <a:ext cx="10363200" cy="1143000"/>
          </a:xfrm>
        </p:spPr>
        <p:txBody>
          <a:bodyPr>
            <a:normAutofit fontScale="90000"/>
          </a:bodyPr>
          <a:lstStyle/>
          <a:p>
            <a:r>
              <a:rPr lang="sv-SE" b="1" dirty="0" smtClean="0">
                <a:solidFill>
                  <a:schemeClr val="tx1"/>
                </a:solidFill>
                <a:cs typeface="Times New Roman" pitchFamily="18" charset="0"/>
              </a:rPr>
              <a:t>Contoh Bus -  </a:t>
            </a:r>
            <a:br>
              <a:rPr lang="sv-SE" b="1" dirty="0" smtClean="0">
                <a:solidFill>
                  <a:schemeClr val="tx1"/>
                </a:solidFill>
                <a:cs typeface="Times New Roman" pitchFamily="18" charset="0"/>
              </a:rPr>
            </a:br>
            <a:r>
              <a:rPr lang="sv-SE" b="1" dirty="0" smtClean="0">
                <a:solidFill>
                  <a:schemeClr val="tx1"/>
                </a:solidFill>
                <a:cs typeface="Times New Roman" pitchFamily="18" charset="0"/>
              </a:rPr>
              <a:t>Bus P1394 / Fire Wire</a:t>
            </a:r>
            <a:endParaRPr lang="en-US" b="1" dirty="0" smtClean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86933" y="1219200"/>
            <a:ext cx="10905067" cy="45148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sv-SE" sz="2400" smtClean="0">
                <a:cs typeface="Times New Roman" pitchFamily="18" charset="0"/>
              </a:rPr>
              <a:t>P1394 memiliki kelebihan dibandingkan dengan interface I/O lainnya</a:t>
            </a:r>
          </a:p>
          <a:p>
            <a:pPr lvl="1">
              <a:lnSpc>
                <a:spcPct val="90000"/>
              </a:lnSpc>
            </a:pPr>
            <a:r>
              <a:rPr lang="sv-SE" sz="2000" smtClean="0">
                <a:cs typeface="Times New Roman" pitchFamily="18" charset="0"/>
              </a:rPr>
              <a:t>Sangat cepat</a:t>
            </a:r>
          </a:p>
          <a:p>
            <a:pPr lvl="1">
              <a:lnSpc>
                <a:spcPct val="90000"/>
              </a:lnSpc>
            </a:pPr>
            <a:r>
              <a:rPr lang="sv-SE" sz="2000" smtClean="0">
                <a:cs typeface="Times New Roman" pitchFamily="18" charset="0"/>
              </a:rPr>
              <a:t>Murah</a:t>
            </a:r>
          </a:p>
          <a:p>
            <a:pPr lvl="1">
              <a:lnSpc>
                <a:spcPct val="90000"/>
              </a:lnSpc>
            </a:pPr>
            <a:r>
              <a:rPr lang="sv-SE" sz="2000" smtClean="0">
                <a:cs typeface="Times New Roman" pitchFamily="18" charset="0"/>
              </a:rPr>
              <a:t>Mudah untuk diimplementasikan. </a:t>
            </a:r>
          </a:p>
          <a:p>
            <a:pPr>
              <a:lnSpc>
                <a:spcPct val="90000"/>
              </a:lnSpc>
            </a:pPr>
            <a:r>
              <a:rPr lang="sv-SE" sz="2400" smtClean="0">
                <a:cs typeface="Times New Roman" pitchFamily="18" charset="0"/>
              </a:rPr>
              <a:t>P1394 tidak hanya populer pada sistem komputer, namun juga pada peralatan elektronik</a:t>
            </a:r>
            <a:r>
              <a:rPr lang="sv-SE" sz="240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lang="sv-SE" sz="2000" smtClean="0">
                <a:cs typeface="Times New Roman" pitchFamily="18" charset="0"/>
              </a:rPr>
              <a:t>kamera </a:t>
            </a:r>
            <a:r>
              <a:rPr lang="sv-SE" sz="2000" i="1" smtClean="0">
                <a:cs typeface="Times New Roman" pitchFamily="18" charset="0"/>
              </a:rPr>
              <a:t>digital</a:t>
            </a:r>
          </a:p>
          <a:p>
            <a:pPr lvl="1">
              <a:lnSpc>
                <a:spcPct val="90000"/>
              </a:lnSpc>
            </a:pPr>
            <a:r>
              <a:rPr lang="sv-SE" sz="2000" smtClean="0">
                <a:cs typeface="Times New Roman" pitchFamily="18" charset="0"/>
              </a:rPr>
              <a:t>VCR</a:t>
            </a:r>
          </a:p>
          <a:p>
            <a:pPr lvl="1">
              <a:lnSpc>
                <a:spcPct val="90000"/>
              </a:lnSpc>
            </a:pPr>
            <a:r>
              <a:rPr lang="sv-SE" sz="2000" smtClean="0">
                <a:cs typeface="Times New Roman" pitchFamily="18" charset="0"/>
              </a:rPr>
              <a:t>Televisi. </a:t>
            </a:r>
          </a:p>
          <a:p>
            <a:pPr>
              <a:lnSpc>
                <a:spcPct val="90000"/>
              </a:lnSpc>
            </a:pPr>
            <a:r>
              <a:rPr lang="sv-SE" sz="2400" smtClean="0">
                <a:cs typeface="Times New Roman" pitchFamily="18" charset="0"/>
              </a:rPr>
              <a:t>Kelebihan lain adalah penggunaan transmisi serial sehingga tidak memerlukan banyak kabel</a:t>
            </a:r>
            <a:r>
              <a:rPr lang="en-US" sz="240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242156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990242" y="270456"/>
            <a:ext cx="10363200" cy="1143000"/>
          </a:xfrm>
        </p:spPr>
        <p:txBody>
          <a:bodyPr/>
          <a:lstStyle/>
          <a:p>
            <a:r>
              <a:rPr lang="en-US" b="1" dirty="0" err="1" smtClean="0">
                <a:solidFill>
                  <a:schemeClr val="tx1"/>
                </a:solidFill>
                <a:cs typeface="Times New Roman" pitchFamily="18" charset="0"/>
              </a:rPr>
              <a:t>Kesimpulan</a:t>
            </a: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1219200"/>
            <a:ext cx="10261600" cy="4972050"/>
          </a:xfrm>
        </p:spPr>
        <p:txBody>
          <a:bodyPr/>
          <a:lstStyle/>
          <a:p>
            <a:pPr marL="533400" indent="-533400" algn="just">
              <a:lnSpc>
                <a:spcPct val="90000"/>
              </a:lnSpc>
              <a:buFont typeface="Monotype Sorts" pitchFamily="2" charset="2"/>
              <a:buAutoNum type="arabicPeriod"/>
            </a:pPr>
            <a:r>
              <a:rPr lang="sv-SE" sz="2400" dirty="0" smtClean="0"/>
              <a:t>Secara umum fungsi saluran bus dikatagorikan dalam tiga bagian, yaitu saluran data, saluran alamat dan saluran kontrol.</a:t>
            </a:r>
            <a:endParaRPr lang="en-US" sz="2400" dirty="0" smtClean="0"/>
          </a:p>
          <a:p>
            <a:pPr marL="533400" indent="-533400" algn="just">
              <a:lnSpc>
                <a:spcPct val="90000"/>
              </a:lnSpc>
              <a:buFont typeface="Monotype Sorts" pitchFamily="2" charset="2"/>
              <a:buAutoNum type="arabicPeriod"/>
            </a:pPr>
            <a:r>
              <a:rPr lang="sv-SE" sz="2400" dirty="0" smtClean="0"/>
              <a:t>Saat ini terdapat banyak implementasi sistem bus, tetapi parameter dasar perancangan bus dapat diklasifikasikan berdasarkan jenis (</a:t>
            </a:r>
            <a:r>
              <a:rPr lang="sv-SE" sz="2400" i="1" dirty="0" smtClean="0"/>
              <a:t>dedicated </a:t>
            </a:r>
            <a:r>
              <a:rPr lang="sv-SE" sz="2400" dirty="0" smtClean="0"/>
              <a:t>dan </a:t>
            </a:r>
            <a:r>
              <a:rPr lang="sv-SE" sz="2400" i="1" dirty="0" smtClean="0"/>
              <a:t>mulitiplexed</a:t>
            </a:r>
            <a:r>
              <a:rPr lang="sv-SE" sz="2400" dirty="0" smtClean="0"/>
              <a:t>), metode arbitrasi (tersentralisasi dan terdistribusi), timing (sinkron dan tak sinkron), lebar bus (lebar address dan lebar data) dan jenis transfer datanya(</a:t>
            </a:r>
            <a:r>
              <a:rPr lang="sv-SE" sz="2400" i="1" dirty="0" smtClean="0"/>
              <a:t>read</a:t>
            </a:r>
            <a:r>
              <a:rPr lang="sv-SE" sz="2400" dirty="0" smtClean="0"/>
              <a:t>, </a:t>
            </a:r>
            <a:r>
              <a:rPr lang="sv-SE" sz="2400" i="1" dirty="0" smtClean="0"/>
              <a:t>write</a:t>
            </a:r>
            <a:r>
              <a:rPr lang="sv-SE" sz="2400" dirty="0" smtClean="0"/>
              <a:t>, </a:t>
            </a:r>
            <a:r>
              <a:rPr lang="sv-SE" sz="2400" i="1" dirty="0" smtClean="0"/>
              <a:t>read-modify-write</a:t>
            </a:r>
            <a:r>
              <a:rPr lang="sv-SE" sz="2400" dirty="0" smtClean="0"/>
              <a:t>, </a:t>
            </a:r>
            <a:r>
              <a:rPr lang="sv-SE" sz="2400" i="1" dirty="0" smtClean="0"/>
              <a:t>read-alter-write</a:t>
            </a:r>
            <a:r>
              <a:rPr lang="sv-SE" sz="2400" dirty="0" smtClean="0"/>
              <a:t>, </a:t>
            </a:r>
            <a:r>
              <a:rPr lang="sv-SE" sz="2400" i="1" dirty="0" smtClean="0"/>
              <a:t>block</a:t>
            </a:r>
            <a:r>
              <a:rPr lang="sv-SE" sz="2400" dirty="0" smtClean="0"/>
              <a:t>).</a:t>
            </a:r>
          </a:p>
          <a:p>
            <a:pPr marL="533400" indent="-533400" algn="just">
              <a:lnSpc>
                <a:spcPct val="90000"/>
              </a:lnSpc>
              <a:buFont typeface="Monotype Sorts" pitchFamily="2" charset="2"/>
              <a:buAutoNum type="arabicPeriod"/>
            </a:pPr>
            <a:r>
              <a:rPr lang="en-US" sz="2400" dirty="0" err="1" smtClean="0">
                <a:cs typeface="Times New Roman" pitchFamily="18" charset="0"/>
              </a:rPr>
              <a:t>Diantara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jenis</a:t>
            </a:r>
            <a:r>
              <a:rPr lang="en-US" sz="2400" dirty="0" smtClean="0">
                <a:cs typeface="Times New Roman" pitchFamily="18" charset="0"/>
              </a:rPr>
              <a:t> bus yang </a:t>
            </a:r>
            <a:r>
              <a:rPr lang="en-US" sz="2400" dirty="0" err="1" smtClean="0">
                <a:cs typeface="Times New Roman" pitchFamily="18" charset="0"/>
              </a:rPr>
              <a:t>beredar</a:t>
            </a:r>
            <a:r>
              <a:rPr lang="en-US" sz="2400" dirty="0" smtClean="0">
                <a:cs typeface="Times New Roman" pitchFamily="18" charset="0"/>
              </a:rPr>
              <a:t> di </a:t>
            </a:r>
            <a:r>
              <a:rPr lang="en-US" sz="2400" dirty="0" err="1" smtClean="0">
                <a:cs typeface="Times New Roman" pitchFamily="18" charset="0"/>
              </a:rPr>
              <a:t>pasaran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saat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ini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adalah</a:t>
            </a:r>
            <a:r>
              <a:rPr lang="en-US" sz="2400" dirty="0" smtClean="0">
                <a:cs typeface="Times New Roman" pitchFamily="18" charset="0"/>
              </a:rPr>
              <a:t> PCI, ISA, USB, SCSI, </a:t>
            </a:r>
            <a:r>
              <a:rPr lang="en-US" sz="2400" i="1" dirty="0" err="1" smtClean="0">
                <a:cs typeface="Times New Roman" pitchFamily="18" charset="0"/>
              </a:rPr>
              <a:t>FuturaBus</a:t>
            </a:r>
            <a:r>
              <a:rPr lang="en-US" sz="2400" i="1" dirty="0" smtClean="0">
                <a:cs typeface="Times New Roman" pitchFamily="18" charset="0"/>
              </a:rPr>
              <a:t>+,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i="1" dirty="0" smtClean="0">
                <a:cs typeface="Times New Roman" pitchFamily="18" charset="0"/>
              </a:rPr>
              <a:t>FireWire</a:t>
            </a:r>
            <a:r>
              <a:rPr lang="en-US" sz="2400" dirty="0" smtClean="0">
                <a:cs typeface="Times New Roman" pitchFamily="18" charset="0"/>
              </a:rPr>
              <a:t>, </a:t>
            </a:r>
            <a:r>
              <a:rPr lang="en-US" sz="2400" dirty="0" err="1" smtClean="0">
                <a:cs typeface="Times New Roman" pitchFamily="18" charset="0"/>
              </a:rPr>
              <a:t>dll</a:t>
            </a:r>
            <a:r>
              <a:rPr lang="en-US" sz="24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7253169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903</TotalTime>
  <Words>1223</Words>
  <Application>Microsoft Office PowerPoint</Application>
  <PresentationFormat>Custom</PresentationFormat>
  <Paragraphs>138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Facet</vt:lpstr>
      <vt:lpstr>“PENJELASAN BUS ANTARA HUBUNGAN,ELEMEN DARI DESAIN BUS PENGONTROL I/O, JENIS-JENIS BUS ANTAR MUKA SISTEM DAN PERANGKAT”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Contoh Bus - Bus ISA </vt:lpstr>
      <vt:lpstr>Contoh Bus - Bus PCI</vt:lpstr>
      <vt:lpstr>Contoh Bus - Bus USB </vt:lpstr>
      <vt:lpstr>Keuntungan USB</vt:lpstr>
      <vt:lpstr>Pengkabelan USB</vt:lpstr>
      <vt:lpstr>Contoh Bus - Bus SCSI </vt:lpstr>
      <vt:lpstr>Contoh Bus - Bus SCSI</vt:lpstr>
      <vt:lpstr>Contoh Bus -   Bus P1394 / Fire Wire </vt:lpstr>
      <vt:lpstr>Contoh Bus -   Bus P1394 / Fire Wire</vt:lpstr>
      <vt:lpstr>Kesimpulan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NAMA KELOMPOK</dc:title>
  <dc:creator>ismail - [2010]</dc:creator>
  <cp:lastModifiedBy>ismail - [2010]</cp:lastModifiedBy>
  <cp:revision>64</cp:revision>
  <dcterms:created xsi:type="dcterms:W3CDTF">2016-04-18T16:08:11Z</dcterms:created>
  <dcterms:modified xsi:type="dcterms:W3CDTF">2017-05-16T00:41:01Z</dcterms:modified>
</cp:coreProperties>
</file>