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0953" y="38227"/>
            <a:ext cx="7702092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362200" y="2243073"/>
            <a:ext cx="99695" cy="887730"/>
          </a:xfrm>
          <a:custGeom>
            <a:avLst/>
            <a:gdLst/>
            <a:ahLst/>
            <a:cxnLst/>
            <a:rect l="l" t="t" r="r" b="b"/>
            <a:pathLst>
              <a:path w="99694" h="887730">
                <a:moveTo>
                  <a:pt x="49370" y="18950"/>
                </a:moveTo>
                <a:lnTo>
                  <a:pt x="44701" y="27087"/>
                </a:lnTo>
                <a:lnTo>
                  <a:pt x="50800" y="887476"/>
                </a:lnTo>
                <a:lnTo>
                  <a:pt x="60325" y="887476"/>
                </a:lnTo>
                <a:lnTo>
                  <a:pt x="54227" y="27142"/>
                </a:lnTo>
                <a:lnTo>
                  <a:pt x="49370" y="18950"/>
                </a:lnTo>
                <a:close/>
              </a:path>
              <a:path w="99694" h="887730">
                <a:moveTo>
                  <a:pt x="49275" y="0"/>
                </a:moveTo>
                <a:lnTo>
                  <a:pt x="1269" y="83692"/>
                </a:lnTo>
                <a:lnTo>
                  <a:pt x="0" y="85978"/>
                </a:lnTo>
                <a:lnTo>
                  <a:pt x="762" y="88773"/>
                </a:lnTo>
                <a:lnTo>
                  <a:pt x="3048" y="90170"/>
                </a:lnTo>
                <a:lnTo>
                  <a:pt x="5333" y="91439"/>
                </a:lnTo>
                <a:lnTo>
                  <a:pt x="8255" y="90677"/>
                </a:lnTo>
                <a:lnTo>
                  <a:pt x="9525" y="88391"/>
                </a:lnTo>
                <a:lnTo>
                  <a:pt x="44669" y="27142"/>
                </a:lnTo>
                <a:lnTo>
                  <a:pt x="44576" y="9525"/>
                </a:lnTo>
                <a:lnTo>
                  <a:pt x="54101" y="9398"/>
                </a:lnTo>
                <a:lnTo>
                  <a:pt x="54845" y="9398"/>
                </a:lnTo>
                <a:lnTo>
                  <a:pt x="49275" y="0"/>
                </a:lnTo>
                <a:close/>
              </a:path>
              <a:path w="99694" h="887730">
                <a:moveTo>
                  <a:pt x="54845" y="9398"/>
                </a:moveTo>
                <a:lnTo>
                  <a:pt x="54101" y="9398"/>
                </a:lnTo>
                <a:lnTo>
                  <a:pt x="54227" y="27142"/>
                </a:lnTo>
                <a:lnTo>
                  <a:pt x="90169" y="87756"/>
                </a:lnTo>
                <a:lnTo>
                  <a:pt x="91567" y="90042"/>
                </a:lnTo>
                <a:lnTo>
                  <a:pt x="94487" y="90804"/>
                </a:lnTo>
                <a:lnTo>
                  <a:pt x="96647" y="89408"/>
                </a:lnTo>
                <a:lnTo>
                  <a:pt x="98932" y="88137"/>
                </a:lnTo>
                <a:lnTo>
                  <a:pt x="99694" y="85216"/>
                </a:lnTo>
                <a:lnTo>
                  <a:pt x="98425" y="82930"/>
                </a:lnTo>
                <a:lnTo>
                  <a:pt x="54845" y="9398"/>
                </a:lnTo>
                <a:close/>
              </a:path>
              <a:path w="99694" h="887730">
                <a:moveTo>
                  <a:pt x="54119" y="11811"/>
                </a:moveTo>
                <a:lnTo>
                  <a:pt x="53467" y="11811"/>
                </a:lnTo>
                <a:lnTo>
                  <a:pt x="49370" y="18950"/>
                </a:lnTo>
                <a:lnTo>
                  <a:pt x="54227" y="27142"/>
                </a:lnTo>
                <a:lnTo>
                  <a:pt x="54119" y="11811"/>
                </a:lnTo>
                <a:close/>
              </a:path>
              <a:path w="99694" h="887730">
                <a:moveTo>
                  <a:pt x="54101" y="9398"/>
                </a:moveTo>
                <a:lnTo>
                  <a:pt x="44576" y="9525"/>
                </a:lnTo>
                <a:lnTo>
                  <a:pt x="44701" y="27087"/>
                </a:lnTo>
                <a:lnTo>
                  <a:pt x="49370" y="18950"/>
                </a:lnTo>
                <a:lnTo>
                  <a:pt x="45212" y="11937"/>
                </a:lnTo>
                <a:lnTo>
                  <a:pt x="53467" y="11811"/>
                </a:lnTo>
                <a:lnTo>
                  <a:pt x="54119" y="11811"/>
                </a:lnTo>
                <a:lnTo>
                  <a:pt x="54101" y="9398"/>
                </a:lnTo>
                <a:close/>
              </a:path>
              <a:path w="99694" h="887730">
                <a:moveTo>
                  <a:pt x="53467" y="11811"/>
                </a:moveTo>
                <a:lnTo>
                  <a:pt x="45212" y="11937"/>
                </a:lnTo>
                <a:lnTo>
                  <a:pt x="49370" y="18950"/>
                </a:lnTo>
                <a:lnTo>
                  <a:pt x="53467" y="11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84240" y="3876675"/>
            <a:ext cx="99695" cy="887730"/>
          </a:xfrm>
          <a:custGeom>
            <a:avLst/>
            <a:gdLst/>
            <a:ahLst/>
            <a:cxnLst/>
            <a:rect l="l" t="t" r="r" b="b"/>
            <a:pathLst>
              <a:path w="99695" h="887729">
                <a:moveTo>
                  <a:pt x="49847" y="18886"/>
                </a:moveTo>
                <a:lnTo>
                  <a:pt x="45085" y="27050"/>
                </a:lnTo>
                <a:lnTo>
                  <a:pt x="45085" y="887476"/>
                </a:lnTo>
                <a:lnTo>
                  <a:pt x="54610" y="887476"/>
                </a:lnTo>
                <a:lnTo>
                  <a:pt x="54610" y="27050"/>
                </a:lnTo>
                <a:lnTo>
                  <a:pt x="49847" y="18886"/>
                </a:lnTo>
                <a:close/>
              </a:path>
              <a:path w="99695" h="887729">
                <a:moveTo>
                  <a:pt x="49911" y="0"/>
                </a:moveTo>
                <a:lnTo>
                  <a:pt x="1270" y="83185"/>
                </a:lnTo>
                <a:lnTo>
                  <a:pt x="0" y="85470"/>
                </a:lnTo>
                <a:lnTo>
                  <a:pt x="762" y="88392"/>
                </a:lnTo>
                <a:lnTo>
                  <a:pt x="3048" y="89788"/>
                </a:lnTo>
                <a:lnTo>
                  <a:pt x="5207" y="91058"/>
                </a:lnTo>
                <a:lnTo>
                  <a:pt x="8127" y="90297"/>
                </a:lnTo>
                <a:lnTo>
                  <a:pt x="9525" y="88011"/>
                </a:lnTo>
                <a:lnTo>
                  <a:pt x="45085" y="27050"/>
                </a:lnTo>
                <a:lnTo>
                  <a:pt x="45085" y="9398"/>
                </a:lnTo>
                <a:lnTo>
                  <a:pt x="55391" y="9398"/>
                </a:lnTo>
                <a:lnTo>
                  <a:pt x="49911" y="0"/>
                </a:lnTo>
                <a:close/>
              </a:path>
              <a:path w="99695" h="887729">
                <a:moveTo>
                  <a:pt x="55391" y="9398"/>
                </a:moveTo>
                <a:lnTo>
                  <a:pt x="54610" y="9398"/>
                </a:lnTo>
                <a:lnTo>
                  <a:pt x="54610" y="27050"/>
                </a:lnTo>
                <a:lnTo>
                  <a:pt x="90170" y="88011"/>
                </a:lnTo>
                <a:lnTo>
                  <a:pt x="91567" y="90297"/>
                </a:lnTo>
                <a:lnTo>
                  <a:pt x="94487" y="91058"/>
                </a:lnTo>
                <a:lnTo>
                  <a:pt x="96647" y="89788"/>
                </a:lnTo>
                <a:lnTo>
                  <a:pt x="98933" y="88392"/>
                </a:lnTo>
                <a:lnTo>
                  <a:pt x="99695" y="85470"/>
                </a:lnTo>
                <a:lnTo>
                  <a:pt x="98425" y="83185"/>
                </a:lnTo>
                <a:lnTo>
                  <a:pt x="55391" y="9398"/>
                </a:lnTo>
                <a:close/>
              </a:path>
              <a:path w="99695" h="887729">
                <a:moveTo>
                  <a:pt x="54610" y="9398"/>
                </a:moveTo>
                <a:lnTo>
                  <a:pt x="45085" y="9398"/>
                </a:lnTo>
                <a:lnTo>
                  <a:pt x="45085" y="27050"/>
                </a:lnTo>
                <a:lnTo>
                  <a:pt x="49847" y="18886"/>
                </a:lnTo>
                <a:lnTo>
                  <a:pt x="45720" y="11811"/>
                </a:lnTo>
                <a:lnTo>
                  <a:pt x="54610" y="11811"/>
                </a:lnTo>
                <a:lnTo>
                  <a:pt x="54610" y="9398"/>
                </a:lnTo>
                <a:close/>
              </a:path>
              <a:path w="99695" h="887729">
                <a:moveTo>
                  <a:pt x="54610" y="11811"/>
                </a:moveTo>
                <a:lnTo>
                  <a:pt x="53975" y="11811"/>
                </a:lnTo>
                <a:lnTo>
                  <a:pt x="49847" y="18886"/>
                </a:lnTo>
                <a:lnTo>
                  <a:pt x="54610" y="27050"/>
                </a:lnTo>
                <a:lnTo>
                  <a:pt x="54610" y="11811"/>
                </a:lnTo>
                <a:close/>
              </a:path>
              <a:path w="99695" h="887729">
                <a:moveTo>
                  <a:pt x="53975" y="11811"/>
                </a:moveTo>
                <a:lnTo>
                  <a:pt x="45720" y="11811"/>
                </a:lnTo>
                <a:lnTo>
                  <a:pt x="49847" y="18886"/>
                </a:lnTo>
                <a:lnTo>
                  <a:pt x="53975" y="11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61564" y="3876675"/>
            <a:ext cx="99695" cy="887730"/>
          </a:xfrm>
          <a:custGeom>
            <a:avLst/>
            <a:gdLst/>
            <a:ahLst/>
            <a:cxnLst/>
            <a:rect l="l" t="t" r="r" b="b"/>
            <a:pathLst>
              <a:path w="99694" h="887729">
                <a:moveTo>
                  <a:pt x="5334" y="796289"/>
                </a:moveTo>
                <a:lnTo>
                  <a:pt x="3048" y="797687"/>
                </a:lnTo>
                <a:lnTo>
                  <a:pt x="762" y="798957"/>
                </a:lnTo>
                <a:lnTo>
                  <a:pt x="0" y="801877"/>
                </a:lnTo>
                <a:lnTo>
                  <a:pt x="1270" y="804163"/>
                </a:lnTo>
                <a:lnTo>
                  <a:pt x="49911" y="887476"/>
                </a:lnTo>
                <a:lnTo>
                  <a:pt x="55457" y="877951"/>
                </a:lnTo>
                <a:lnTo>
                  <a:pt x="45085" y="877951"/>
                </a:lnTo>
                <a:lnTo>
                  <a:pt x="45085" y="860298"/>
                </a:lnTo>
                <a:lnTo>
                  <a:pt x="9525" y="799338"/>
                </a:lnTo>
                <a:lnTo>
                  <a:pt x="8128" y="797051"/>
                </a:lnTo>
                <a:lnTo>
                  <a:pt x="5334" y="796289"/>
                </a:lnTo>
                <a:close/>
              </a:path>
              <a:path w="99694" h="887729">
                <a:moveTo>
                  <a:pt x="45085" y="860298"/>
                </a:moveTo>
                <a:lnTo>
                  <a:pt x="45085" y="877951"/>
                </a:lnTo>
                <a:lnTo>
                  <a:pt x="54610" y="877951"/>
                </a:lnTo>
                <a:lnTo>
                  <a:pt x="54610" y="875538"/>
                </a:lnTo>
                <a:lnTo>
                  <a:pt x="45720" y="875538"/>
                </a:lnTo>
                <a:lnTo>
                  <a:pt x="49847" y="868462"/>
                </a:lnTo>
                <a:lnTo>
                  <a:pt x="45085" y="860298"/>
                </a:lnTo>
                <a:close/>
              </a:path>
              <a:path w="99694" h="887729">
                <a:moveTo>
                  <a:pt x="94487" y="796289"/>
                </a:moveTo>
                <a:lnTo>
                  <a:pt x="91567" y="797051"/>
                </a:lnTo>
                <a:lnTo>
                  <a:pt x="90170" y="799338"/>
                </a:lnTo>
                <a:lnTo>
                  <a:pt x="54610" y="860298"/>
                </a:lnTo>
                <a:lnTo>
                  <a:pt x="54610" y="877951"/>
                </a:lnTo>
                <a:lnTo>
                  <a:pt x="55457" y="877951"/>
                </a:lnTo>
                <a:lnTo>
                  <a:pt x="98425" y="804163"/>
                </a:lnTo>
                <a:lnTo>
                  <a:pt x="99695" y="801877"/>
                </a:lnTo>
                <a:lnTo>
                  <a:pt x="98933" y="798957"/>
                </a:lnTo>
                <a:lnTo>
                  <a:pt x="96647" y="797687"/>
                </a:lnTo>
                <a:lnTo>
                  <a:pt x="94487" y="796289"/>
                </a:lnTo>
                <a:close/>
              </a:path>
              <a:path w="99694" h="887729">
                <a:moveTo>
                  <a:pt x="49847" y="868462"/>
                </a:moveTo>
                <a:lnTo>
                  <a:pt x="45720" y="875538"/>
                </a:lnTo>
                <a:lnTo>
                  <a:pt x="53975" y="875538"/>
                </a:lnTo>
                <a:lnTo>
                  <a:pt x="49847" y="868462"/>
                </a:lnTo>
                <a:close/>
              </a:path>
              <a:path w="99694" h="887729">
                <a:moveTo>
                  <a:pt x="54610" y="860298"/>
                </a:moveTo>
                <a:lnTo>
                  <a:pt x="49847" y="868462"/>
                </a:lnTo>
                <a:lnTo>
                  <a:pt x="53975" y="875538"/>
                </a:lnTo>
                <a:lnTo>
                  <a:pt x="54610" y="875538"/>
                </a:lnTo>
                <a:lnTo>
                  <a:pt x="54610" y="860298"/>
                </a:lnTo>
                <a:close/>
              </a:path>
              <a:path w="99694" h="887729">
                <a:moveTo>
                  <a:pt x="54610" y="0"/>
                </a:moveTo>
                <a:lnTo>
                  <a:pt x="45085" y="0"/>
                </a:lnTo>
                <a:lnTo>
                  <a:pt x="45085" y="860298"/>
                </a:lnTo>
                <a:lnTo>
                  <a:pt x="49847" y="868462"/>
                </a:lnTo>
                <a:lnTo>
                  <a:pt x="54610" y="860298"/>
                </a:lnTo>
                <a:lnTo>
                  <a:pt x="546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984239" y="2243073"/>
            <a:ext cx="99695" cy="887094"/>
          </a:xfrm>
          <a:custGeom>
            <a:avLst/>
            <a:gdLst/>
            <a:ahLst/>
            <a:cxnLst/>
            <a:rect l="l" t="t" r="r" b="b"/>
            <a:pathLst>
              <a:path w="99695" h="887094">
                <a:moveTo>
                  <a:pt x="5207" y="795909"/>
                </a:moveTo>
                <a:lnTo>
                  <a:pt x="3048" y="797178"/>
                </a:lnTo>
                <a:lnTo>
                  <a:pt x="762" y="798576"/>
                </a:lnTo>
                <a:lnTo>
                  <a:pt x="0" y="801497"/>
                </a:lnTo>
                <a:lnTo>
                  <a:pt x="1270" y="803783"/>
                </a:lnTo>
                <a:lnTo>
                  <a:pt x="49911" y="886967"/>
                </a:lnTo>
                <a:lnTo>
                  <a:pt x="55391" y="877570"/>
                </a:lnTo>
                <a:lnTo>
                  <a:pt x="45085" y="877570"/>
                </a:lnTo>
                <a:lnTo>
                  <a:pt x="45085" y="859916"/>
                </a:lnTo>
                <a:lnTo>
                  <a:pt x="9525" y="798956"/>
                </a:lnTo>
                <a:lnTo>
                  <a:pt x="8127" y="796671"/>
                </a:lnTo>
                <a:lnTo>
                  <a:pt x="5207" y="795909"/>
                </a:lnTo>
                <a:close/>
              </a:path>
              <a:path w="99695" h="887094">
                <a:moveTo>
                  <a:pt x="45085" y="859916"/>
                </a:moveTo>
                <a:lnTo>
                  <a:pt x="45085" y="877570"/>
                </a:lnTo>
                <a:lnTo>
                  <a:pt x="54610" y="877570"/>
                </a:lnTo>
                <a:lnTo>
                  <a:pt x="54610" y="875156"/>
                </a:lnTo>
                <a:lnTo>
                  <a:pt x="45720" y="875156"/>
                </a:lnTo>
                <a:lnTo>
                  <a:pt x="49847" y="868081"/>
                </a:lnTo>
                <a:lnTo>
                  <a:pt x="45085" y="859916"/>
                </a:lnTo>
                <a:close/>
              </a:path>
              <a:path w="99695" h="887094">
                <a:moveTo>
                  <a:pt x="94487" y="795909"/>
                </a:moveTo>
                <a:lnTo>
                  <a:pt x="91567" y="796671"/>
                </a:lnTo>
                <a:lnTo>
                  <a:pt x="90170" y="798956"/>
                </a:lnTo>
                <a:lnTo>
                  <a:pt x="54610" y="859916"/>
                </a:lnTo>
                <a:lnTo>
                  <a:pt x="54610" y="877570"/>
                </a:lnTo>
                <a:lnTo>
                  <a:pt x="55391" y="877570"/>
                </a:lnTo>
                <a:lnTo>
                  <a:pt x="98425" y="803783"/>
                </a:lnTo>
                <a:lnTo>
                  <a:pt x="99695" y="801497"/>
                </a:lnTo>
                <a:lnTo>
                  <a:pt x="98933" y="798576"/>
                </a:lnTo>
                <a:lnTo>
                  <a:pt x="96647" y="797178"/>
                </a:lnTo>
                <a:lnTo>
                  <a:pt x="94487" y="795909"/>
                </a:lnTo>
                <a:close/>
              </a:path>
              <a:path w="99695" h="887094">
                <a:moveTo>
                  <a:pt x="49847" y="868081"/>
                </a:moveTo>
                <a:lnTo>
                  <a:pt x="45720" y="875156"/>
                </a:lnTo>
                <a:lnTo>
                  <a:pt x="53975" y="875156"/>
                </a:lnTo>
                <a:lnTo>
                  <a:pt x="49847" y="868081"/>
                </a:lnTo>
                <a:close/>
              </a:path>
              <a:path w="99695" h="887094">
                <a:moveTo>
                  <a:pt x="54610" y="859916"/>
                </a:moveTo>
                <a:lnTo>
                  <a:pt x="49847" y="868081"/>
                </a:lnTo>
                <a:lnTo>
                  <a:pt x="53975" y="875156"/>
                </a:lnTo>
                <a:lnTo>
                  <a:pt x="54610" y="875156"/>
                </a:lnTo>
                <a:lnTo>
                  <a:pt x="54610" y="859916"/>
                </a:lnTo>
                <a:close/>
              </a:path>
              <a:path w="99695" h="887094">
                <a:moveTo>
                  <a:pt x="54610" y="0"/>
                </a:moveTo>
                <a:lnTo>
                  <a:pt x="45085" y="0"/>
                </a:lnTo>
                <a:lnTo>
                  <a:pt x="45085" y="859916"/>
                </a:lnTo>
                <a:lnTo>
                  <a:pt x="49847" y="868081"/>
                </a:lnTo>
                <a:lnTo>
                  <a:pt x="54610" y="859916"/>
                </a:lnTo>
                <a:lnTo>
                  <a:pt x="546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372" y="1758695"/>
            <a:ext cx="6755892" cy="362102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755650" y="1773300"/>
            <a:ext cx="6624955" cy="3489325"/>
          </a:xfrm>
          <a:custGeom>
            <a:avLst/>
            <a:gdLst/>
            <a:ahLst/>
            <a:cxnLst/>
            <a:rect l="l" t="t" r="r" b="b"/>
            <a:pathLst>
              <a:path w="6624955" h="3489325">
                <a:moveTo>
                  <a:pt x="6624701" y="0"/>
                </a:moveTo>
                <a:lnTo>
                  <a:pt x="0" y="0"/>
                </a:lnTo>
                <a:lnTo>
                  <a:pt x="0" y="3489325"/>
                </a:lnTo>
                <a:lnTo>
                  <a:pt x="6624701" y="3489325"/>
                </a:lnTo>
                <a:lnTo>
                  <a:pt x="6624701" y="0"/>
                </a:lnTo>
                <a:close/>
              </a:path>
            </a:pathLst>
          </a:custGeom>
          <a:solidFill>
            <a:srgbClr val="FFFF00">
              <a:alpha val="313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55650" y="1773300"/>
            <a:ext cx="6624955" cy="3489325"/>
          </a:xfrm>
          <a:custGeom>
            <a:avLst/>
            <a:gdLst/>
            <a:ahLst/>
            <a:cxnLst/>
            <a:rect l="l" t="t" r="r" b="b"/>
            <a:pathLst>
              <a:path w="6624955" h="3489325">
                <a:moveTo>
                  <a:pt x="0" y="3489325"/>
                </a:moveTo>
                <a:lnTo>
                  <a:pt x="6624701" y="3489325"/>
                </a:lnTo>
                <a:lnTo>
                  <a:pt x="6624701" y="0"/>
                </a:lnTo>
                <a:lnTo>
                  <a:pt x="0" y="0"/>
                </a:lnTo>
                <a:lnTo>
                  <a:pt x="0" y="3489325"/>
                </a:lnTo>
                <a:close/>
              </a:path>
            </a:pathLst>
          </a:custGeom>
          <a:ln w="25400">
            <a:solidFill>
              <a:srgbClr val="001F5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5150" y="1621358"/>
            <a:ext cx="8013699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52923"/>
            <a:ext cx="8072119" cy="2916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346" y="217423"/>
            <a:ext cx="8510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Arial"/>
                <a:cs typeface="Arial"/>
              </a:rPr>
              <a:t>TEKNOLOGI</a:t>
            </a:r>
            <a:r>
              <a:rPr sz="4000" b="1" spc="1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BAHAN</a:t>
            </a:r>
            <a:r>
              <a:rPr sz="4000" b="1" spc="15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KONSTRUKSI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6879" y="3337052"/>
            <a:ext cx="46577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latin typeface="Arial"/>
                <a:cs typeface="Arial"/>
              </a:rPr>
              <a:t>CONCRETE</a:t>
            </a:r>
            <a:r>
              <a:rPr sz="3200" b="1" i="1" spc="-75" dirty="0">
                <a:latin typeface="Arial"/>
                <a:cs typeface="Arial"/>
              </a:rPr>
              <a:t> </a:t>
            </a:r>
            <a:r>
              <a:rPr sz="3200" b="1" i="1" dirty="0">
                <a:latin typeface="Arial"/>
                <a:cs typeface="Arial"/>
              </a:rPr>
              <a:t>STRENGTH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66191" y="1365631"/>
            <a:ext cx="6960870" cy="43427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Pendahuluan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Perbandingan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Air Semen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(water/cement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ratio)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Kuat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Hancur Beton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Kuat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Tarik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Beton</a:t>
            </a:r>
            <a:endParaRPr sz="2400">
              <a:latin typeface="Arial"/>
              <a:cs typeface="Arial"/>
            </a:endParaRPr>
          </a:p>
          <a:p>
            <a:pPr marL="355600" marR="27305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Efek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agregat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dengan</a:t>
            </a:r>
            <a:r>
              <a:rPr sz="2400" b="1" spc="-5" dirty="0">
                <a:latin typeface="Arial"/>
                <a:cs typeface="Arial"/>
              </a:rPr>
              <a:t> ukuran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maksimum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pada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kekuatan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beton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Konsep Kematangan Beton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Hubungan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antara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Kuat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Tekan</a:t>
            </a:r>
            <a:r>
              <a:rPr sz="2400" b="1" dirty="0">
                <a:latin typeface="Arial"/>
                <a:cs typeface="Arial"/>
              </a:rPr>
              <a:t> dan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Kuat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spc="-40" dirty="0">
                <a:latin typeface="Arial"/>
                <a:cs typeface="Arial"/>
              </a:rPr>
              <a:t>Tarik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Arial"/>
                <a:cs typeface="Arial"/>
              </a:rPr>
              <a:t>Bond</a:t>
            </a:r>
            <a:r>
              <a:rPr sz="2400" b="1" i="1" spc="-45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Strength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40" dirty="0">
                <a:latin typeface="Arial"/>
                <a:cs typeface="Arial"/>
              </a:rPr>
              <a:t>Tugas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21146" y="270510"/>
            <a:ext cx="27654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Arial"/>
                <a:cs typeface="Arial"/>
              </a:rPr>
              <a:t>PENDAHULUAN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3044" y="1505457"/>
            <a:ext cx="6137275" cy="168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Kuat tekan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beban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adalah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200" spc="-5" dirty="0">
                <a:latin typeface="Arial MT"/>
                <a:cs typeface="Arial MT"/>
              </a:rPr>
              <a:t>“Besarnya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beban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per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satuan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luas”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66466" y="1218057"/>
            <a:ext cx="32137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MT"/>
                <a:cs typeface="Arial MT"/>
              </a:rPr>
              <a:t>Aplikasi</a:t>
            </a:r>
            <a:r>
              <a:rPr sz="3200" spc="-7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struktural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4410" y="2974035"/>
            <a:ext cx="756221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MT"/>
                <a:cs typeface="Arial MT"/>
              </a:rPr>
              <a:t>“Kuat tekan </a:t>
            </a:r>
            <a:r>
              <a:rPr sz="3200" spc="-5" dirty="0">
                <a:latin typeface="Arial MT"/>
                <a:cs typeface="Arial MT"/>
              </a:rPr>
              <a:t>beton digunakan untuk </a:t>
            </a:r>
            <a:r>
              <a:rPr sz="3200" dirty="0">
                <a:latin typeface="Arial MT"/>
                <a:cs typeface="Arial MT"/>
              </a:rPr>
              <a:t> mengukur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tersebut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apakah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memiliki </a:t>
            </a:r>
            <a:r>
              <a:rPr sz="3200" spc="-869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kuat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tekan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yang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baik atau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tidak”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7334" y="2206879"/>
            <a:ext cx="801179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dirty="0"/>
              <a:t>Nilai</a:t>
            </a:r>
            <a:r>
              <a:rPr spc="-15" dirty="0"/>
              <a:t> </a:t>
            </a:r>
            <a:r>
              <a:rPr dirty="0"/>
              <a:t>kekuatan</a:t>
            </a:r>
            <a:r>
              <a:rPr spc="-40" dirty="0"/>
              <a:t> </a:t>
            </a:r>
            <a:r>
              <a:rPr dirty="0"/>
              <a:t>tekan</a:t>
            </a:r>
            <a:r>
              <a:rPr spc="-25" dirty="0"/>
              <a:t> </a:t>
            </a:r>
            <a:r>
              <a:rPr spc="-5" dirty="0"/>
              <a:t>beton</a:t>
            </a:r>
            <a:r>
              <a:rPr spc="-30" dirty="0"/>
              <a:t> </a:t>
            </a:r>
            <a:r>
              <a:rPr spc="-5" dirty="0"/>
              <a:t>diketahui</a:t>
            </a:r>
            <a:r>
              <a:rPr spc="-10" dirty="0"/>
              <a:t> </a:t>
            </a:r>
            <a:r>
              <a:rPr spc="-5" dirty="0"/>
              <a:t>dengan </a:t>
            </a:r>
            <a:r>
              <a:rPr spc="-875" dirty="0"/>
              <a:t> </a:t>
            </a:r>
            <a:r>
              <a:rPr dirty="0"/>
              <a:t>melakukan </a:t>
            </a:r>
            <a:r>
              <a:rPr spc="-5" dirty="0"/>
              <a:t>pengujian </a:t>
            </a:r>
            <a:r>
              <a:rPr dirty="0"/>
              <a:t>kuat tekan </a:t>
            </a:r>
            <a:r>
              <a:rPr spc="-5" dirty="0"/>
              <a:t>terhadap </a:t>
            </a:r>
            <a:r>
              <a:rPr dirty="0"/>
              <a:t> </a:t>
            </a:r>
            <a:r>
              <a:rPr spc="-5" dirty="0"/>
              <a:t>benda uji silinder dengan diameter benda </a:t>
            </a:r>
            <a:r>
              <a:rPr dirty="0"/>
              <a:t>uji </a:t>
            </a:r>
            <a:r>
              <a:rPr spc="-875" dirty="0"/>
              <a:t> </a:t>
            </a:r>
            <a:r>
              <a:rPr spc="-5" dirty="0"/>
              <a:t>150 mm</a:t>
            </a:r>
            <a:r>
              <a:rPr spc="-20" dirty="0"/>
              <a:t> </a:t>
            </a:r>
            <a:r>
              <a:rPr spc="-5" dirty="0"/>
              <a:t>dan</a:t>
            </a:r>
            <a:r>
              <a:rPr dirty="0"/>
              <a:t> </a:t>
            </a:r>
            <a:r>
              <a:rPr spc="-5" dirty="0"/>
              <a:t>tinggi 300</a:t>
            </a:r>
            <a:r>
              <a:rPr spc="-20" dirty="0"/>
              <a:t> </a:t>
            </a:r>
            <a:r>
              <a:rPr dirty="0"/>
              <a:t>mm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8522" y="2370531"/>
            <a:ext cx="728916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4445" algn="ctr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Sifat beton yang baik </a:t>
            </a:r>
            <a:r>
              <a:rPr dirty="0"/>
              <a:t>jika </a:t>
            </a:r>
            <a:r>
              <a:rPr spc="-5" dirty="0"/>
              <a:t>beton </a:t>
            </a:r>
            <a:r>
              <a:rPr dirty="0"/>
              <a:t>tersebut </a:t>
            </a:r>
            <a:r>
              <a:rPr spc="-875" dirty="0"/>
              <a:t> </a:t>
            </a:r>
            <a:r>
              <a:rPr spc="-5" dirty="0"/>
              <a:t>memiliki</a:t>
            </a:r>
            <a:r>
              <a:rPr dirty="0"/>
              <a:t> kuat</a:t>
            </a:r>
            <a:r>
              <a:rPr spc="-15" dirty="0"/>
              <a:t> </a:t>
            </a:r>
            <a:r>
              <a:rPr dirty="0"/>
              <a:t>tekan</a:t>
            </a:r>
            <a:r>
              <a:rPr spc="-20" dirty="0"/>
              <a:t> </a:t>
            </a:r>
            <a:r>
              <a:rPr spc="-5" dirty="0"/>
              <a:t>tinggi</a:t>
            </a:r>
            <a:r>
              <a:rPr spc="5" dirty="0"/>
              <a:t> </a:t>
            </a:r>
            <a:r>
              <a:rPr spc="-5" dirty="0"/>
              <a:t>antara</a:t>
            </a:r>
            <a:r>
              <a:rPr spc="-25" dirty="0"/>
              <a:t> </a:t>
            </a:r>
            <a:r>
              <a:rPr dirty="0"/>
              <a:t>20</a:t>
            </a:r>
            <a:r>
              <a:rPr spc="-40" dirty="0"/>
              <a:t> </a:t>
            </a:r>
            <a:r>
              <a:rPr dirty="0"/>
              <a:t>–</a:t>
            </a:r>
            <a:r>
              <a:rPr spc="-5" dirty="0"/>
              <a:t> 50 </a:t>
            </a:r>
            <a:r>
              <a:rPr spc="-869" dirty="0"/>
              <a:t> </a:t>
            </a:r>
            <a:r>
              <a:rPr spc="-5" dirty="0"/>
              <a:t>Mpa,</a:t>
            </a:r>
            <a:r>
              <a:rPr spc="-10" dirty="0"/>
              <a:t> </a:t>
            </a:r>
            <a:r>
              <a:rPr spc="-5" dirty="0"/>
              <a:t>pada</a:t>
            </a:r>
            <a:r>
              <a:rPr spc="-20" dirty="0"/>
              <a:t> </a:t>
            </a:r>
            <a:r>
              <a:rPr spc="-5" dirty="0"/>
              <a:t>umur </a:t>
            </a:r>
            <a:r>
              <a:rPr spc="-10" dirty="0"/>
              <a:t>28 </a:t>
            </a:r>
            <a:r>
              <a:rPr spc="-5" dirty="0"/>
              <a:t>hari.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621358"/>
            <a:ext cx="8168005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826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Kuat</a:t>
            </a:r>
            <a:r>
              <a:rPr sz="3200" dirty="0">
                <a:latin typeface="Arial MT"/>
                <a:cs typeface="Arial MT"/>
              </a:rPr>
              <a:t> tekan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ditentukan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oleh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pengaturan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dari perbandingan semen, agregat </a:t>
            </a:r>
            <a:r>
              <a:rPr sz="3200" dirty="0">
                <a:latin typeface="Arial MT"/>
                <a:cs typeface="Arial MT"/>
              </a:rPr>
              <a:t>kasar,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agregat halus, </a:t>
            </a:r>
            <a:r>
              <a:rPr sz="3200" dirty="0">
                <a:latin typeface="Arial MT"/>
                <a:cs typeface="Arial MT"/>
              </a:rPr>
              <a:t>air </a:t>
            </a:r>
            <a:r>
              <a:rPr sz="3200" spc="-5" dirty="0">
                <a:latin typeface="Arial MT"/>
                <a:cs typeface="Arial MT"/>
              </a:rPr>
              <a:t>dan berbagai bahan 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i="1" spc="-5" dirty="0">
                <a:latin typeface="Arial"/>
                <a:cs typeface="Arial"/>
              </a:rPr>
              <a:t>admixture</a:t>
            </a:r>
            <a:r>
              <a:rPr sz="3200" spc="-5" dirty="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3200" spc="-5" dirty="0">
                <a:latin typeface="Arial MT"/>
                <a:cs typeface="Arial MT"/>
              </a:rPr>
              <a:t>Perbandingan dari air terhadap </a:t>
            </a:r>
            <a:r>
              <a:rPr sz="3200" dirty="0">
                <a:latin typeface="Arial MT"/>
                <a:cs typeface="Arial MT"/>
              </a:rPr>
              <a:t>semen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merupakan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faktor</a:t>
            </a:r>
            <a:r>
              <a:rPr sz="32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utama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latin typeface="Arial MT"/>
                <a:cs typeface="Arial MT"/>
              </a:rPr>
              <a:t>didalam</a:t>
            </a:r>
            <a:r>
              <a:rPr sz="320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penentuan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kekuatan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95576" y="1138173"/>
            <a:ext cx="4772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28520" algn="l"/>
              </a:tabLst>
            </a:pPr>
            <a:r>
              <a:rPr sz="2800" spc="-5" dirty="0"/>
              <a:t>Persyaratan	</a:t>
            </a:r>
            <a:r>
              <a:rPr sz="2800" dirty="0"/>
              <a:t>kuat</a:t>
            </a:r>
            <a:r>
              <a:rPr sz="2800" spc="-35" dirty="0"/>
              <a:t> </a:t>
            </a:r>
            <a:r>
              <a:rPr sz="2800" spc="-5" dirty="0"/>
              <a:t>tekan</a:t>
            </a:r>
            <a:r>
              <a:rPr sz="2800" spc="-30" dirty="0"/>
              <a:t> </a:t>
            </a:r>
            <a:r>
              <a:rPr sz="2800" spc="-5" dirty="0"/>
              <a:t>beton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547217" y="2299157"/>
            <a:ext cx="8049895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marR="6985" indent="-457200">
              <a:lnSpc>
                <a:spcPct val="100000"/>
              </a:lnSpc>
              <a:spcBef>
                <a:spcPts val="95"/>
              </a:spcBef>
              <a:buChar char="•"/>
              <a:tabLst>
                <a:tab pos="469265" algn="l"/>
                <a:tab pos="469900" algn="l"/>
              </a:tabLst>
            </a:pPr>
            <a:r>
              <a:rPr sz="2800" dirty="0">
                <a:latin typeface="Arial MT"/>
                <a:cs typeface="Arial MT"/>
              </a:rPr>
              <a:t>Low-strength</a:t>
            </a:r>
            <a:r>
              <a:rPr sz="2800" spc="1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concrete: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less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20</a:t>
            </a:r>
            <a:r>
              <a:rPr sz="2800" spc="15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Mpa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(3000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psi)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compressive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strength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469265" marR="508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  <a:tab pos="3665854" algn="l"/>
                <a:tab pos="5412740" algn="l"/>
                <a:tab pos="6089650" algn="l"/>
                <a:tab pos="6667500" algn="l"/>
                <a:tab pos="7345680" algn="l"/>
              </a:tabLst>
            </a:pPr>
            <a:r>
              <a:rPr sz="2800" spc="-5" dirty="0">
                <a:latin typeface="Arial MT"/>
                <a:cs typeface="Arial MT"/>
              </a:rPr>
              <a:t>Mod</a:t>
            </a:r>
            <a:r>
              <a:rPr sz="2800" spc="10" dirty="0">
                <a:latin typeface="Arial MT"/>
                <a:cs typeface="Arial MT"/>
              </a:rPr>
              <a:t>e</a:t>
            </a:r>
            <a:r>
              <a:rPr sz="2800" spc="-5" dirty="0">
                <a:latin typeface="Arial MT"/>
                <a:cs typeface="Arial MT"/>
              </a:rPr>
              <a:t>ra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15" dirty="0">
                <a:latin typeface="Arial MT"/>
                <a:cs typeface="Arial MT"/>
              </a:rPr>
              <a:t>e</a:t>
            </a:r>
            <a:r>
              <a:rPr sz="2800" spc="-5" dirty="0">
                <a:latin typeface="Arial MT"/>
                <a:cs typeface="Arial MT"/>
              </a:rPr>
              <a:t>-st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spc="-5" dirty="0">
                <a:latin typeface="Arial MT"/>
                <a:cs typeface="Arial MT"/>
              </a:rPr>
              <a:t>en</a:t>
            </a:r>
            <a:r>
              <a:rPr sz="2800" dirty="0">
                <a:latin typeface="Arial MT"/>
                <a:cs typeface="Arial MT"/>
              </a:rPr>
              <a:t>g</a:t>
            </a:r>
            <a:r>
              <a:rPr sz="2800" spc="-5" dirty="0">
                <a:latin typeface="Arial MT"/>
                <a:cs typeface="Arial MT"/>
              </a:rPr>
              <a:t>th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c</a:t>
            </a:r>
            <a:r>
              <a:rPr sz="2800" dirty="0">
                <a:latin typeface="Arial MT"/>
                <a:cs typeface="Arial MT"/>
              </a:rPr>
              <a:t>o</a:t>
            </a:r>
            <a:r>
              <a:rPr sz="2800" spc="-5" dirty="0">
                <a:latin typeface="Arial MT"/>
                <a:cs typeface="Arial MT"/>
              </a:rPr>
              <a:t>n</a:t>
            </a:r>
            <a:r>
              <a:rPr sz="2800" dirty="0">
                <a:latin typeface="Arial MT"/>
                <a:cs typeface="Arial MT"/>
              </a:rPr>
              <a:t>c</a:t>
            </a:r>
            <a:r>
              <a:rPr sz="2800" spc="-5" dirty="0">
                <a:latin typeface="Arial MT"/>
                <a:cs typeface="Arial MT"/>
              </a:rPr>
              <a:t>ret</a:t>
            </a:r>
            <a:r>
              <a:rPr sz="2800" spc="5" dirty="0">
                <a:latin typeface="Arial MT"/>
                <a:cs typeface="Arial MT"/>
              </a:rPr>
              <a:t>e</a:t>
            </a:r>
            <a:r>
              <a:rPr sz="2800" dirty="0">
                <a:latin typeface="Arial MT"/>
                <a:cs typeface="Arial MT"/>
              </a:rPr>
              <a:t>:	</a:t>
            </a:r>
            <a:r>
              <a:rPr sz="2800" spc="-5" dirty="0">
                <a:latin typeface="Arial MT"/>
                <a:cs typeface="Arial MT"/>
              </a:rPr>
              <a:t>20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to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40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Mpa  </a:t>
            </a:r>
            <a:r>
              <a:rPr sz="2800" dirty="0">
                <a:latin typeface="Arial MT"/>
                <a:cs typeface="Arial MT"/>
              </a:rPr>
              <a:t>(3000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to </a:t>
            </a:r>
            <a:r>
              <a:rPr sz="2800" dirty="0">
                <a:latin typeface="Arial MT"/>
                <a:cs typeface="Arial MT"/>
              </a:rPr>
              <a:t>6000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psi)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compressive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strength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217" y="4860112"/>
            <a:ext cx="436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Char char="•"/>
              <a:tabLst>
                <a:tab pos="469265" algn="l"/>
                <a:tab pos="469900" algn="l"/>
                <a:tab pos="2882265" algn="l"/>
              </a:tabLst>
            </a:pPr>
            <a:r>
              <a:rPr sz="2800" spc="-5" dirty="0">
                <a:latin typeface="Arial MT"/>
                <a:cs typeface="Arial MT"/>
              </a:rPr>
              <a:t>Hig</a:t>
            </a:r>
            <a:r>
              <a:rPr sz="2800" dirty="0">
                <a:latin typeface="Arial MT"/>
                <a:cs typeface="Arial MT"/>
              </a:rPr>
              <a:t>h</a:t>
            </a:r>
            <a:r>
              <a:rPr sz="2800" spc="-5" dirty="0">
                <a:latin typeface="Arial MT"/>
                <a:cs typeface="Arial MT"/>
              </a:rPr>
              <a:t>-st</a:t>
            </a:r>
            <a:r>
              <a:rPr sz="2800" dirty="0">
                <a:latin typeface="Arial MT"/>
                <a:cs typeface="Arial MT"/>
              </a:rPr>
              <a:t>r</a:t>
            </a:r>
            <a:r>
              <a:rPr sz="2800" spc="5" dirty="0">
                <a:latin typeface="Arial MT"/>
                <a:cs typeface="Arial MT"/>
              </a:rPr>
              <a:t>e</a:t>
            </a:r>
            <a:r>
              <a:rPr sz="2800" spc="-5" dirty="0">
                <a:latin typeface="Arial MT"/>
                <a:cs typeface="Arial MT"/>
              </a:rPr>
              <a:t>ng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-5" dirty="0">
                <a:latin typeface="Arial MT"/>
                <a:cs typeface="Arial MT"/>
              </a:rPr>
              <a:t>h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c</a:t>
            </a:r>
            <a:r>
              <a:rPr sz="2800" dirty="0">
                <a:latin typeface="Arial MT"/>
                <a:cs typeface="Arial MT"/>
              </a:rPr>
              <a:t>o</a:t>
            </a:r>
            <a:r>
              <a:rPr sz="2800" spc="-5" dirty="0">
                <a:latin typeface="Arial MT"/>
                <a:cs typeface="Arial MT"/>
              </a:rPr>
              <a:t>n</a:t>
            </a:r>
            <a:r>
              <a:rPr sz="2800" dirty="0">
                <a:latin typeface="Arial MT"/>
                <a:cs typeface="Arial MT"/>
              </a:rPr>
              <a:t>c</a:t>
            </a:r>
            <a:r>
              <a:rPr sz="2800" spc="-5" dirty="0">
                <a:latin typeface="Arial MT"/>
                <a:cs typeface="Arial MT"/>
              </a:rPr>
              <a:t>re</a:t>
            </a:r>
            <a:r>
              <a:rPr sz="2800" dirty="0">
                <a:latin typeface="Arial MT"/>
                <a:cs typeface="Arial MT"/>
              </a:rPr>
              <a:t>t</a:t>
            </a:r>
            <a:r>
              <a:rPr sz="2800" spc="10" dirty="0">
                <a:latin typeface="Arial MT"/>
                <a:cs typeface="Arial MT"/>
              </a:rPr>
              <a:t>e</a:t>
            </a:r>
            <a:r>
              <a:rPr sz="2800" dirty="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6708" y="4860112"/>
            <a:ext cx="3439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6010" algn="l"/>
                <a:tab pos="2063750" algn="l"/>
                <a:tab pos="2733040" algn="l"/>
              </a:tabLst>
            </a:pPr>
            <a:r>
              <a:rPr sz="2800" spc="-5" dirty="0">
                <a:latin typeface="Arial MT"/>
                <a:cs typeface="Arial MT"/>
              </a:rPr>
              <a:t>more	th</a:t>
            </a:r>
            <a:r>
              <a:rPr sz="2800" dirty="0">
                <a:latin typeface="Arial MT"/>
                <a:cs typeface="Arial MT"/>
              </a:rPr>
              <a:t>a</a:t>
            </a:r>
            <a:r>
              <a:rPr sz="2800" spc="-5" dirty="0">
                <a:latin typeface="Arial MT"/>
                <a:cs typeface="Arial MT"/>
              </a:rPr>
              <a:t>n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40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5" dirty="0">
                <a:latin typeface="Arial MT"/>
                <a:cs typeface="Arial MT"/>
              </a:rPr>
              <a:t>M</a:t>
            </a:r>
            <a:r>
              <a:rPr sz="2800" spc="5" dirty="0">
                <a:latin typeface="Arial MT"/>
                <a:cs typeface="Arial MT"/>
              </a:rPr>
              <a:t>p</a:t>
            </a:r>
            <a:r>
              <a:rPr sz="2800" spc="-5" dirty="0">
                <a:latin typeface="Arial MT"/>
                <a:cs typeface="Arial MT"/>
              </a:rPr>
              <a:t>a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4417" y="5287162"/>
            <a:ext cx="5094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Arial MT"/>
                <a:cs typeface="Arial MT"/>
              </a:rPr>
              <a:t>(6000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psi)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compressive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strength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621358"/>
            <a:ext cx="52819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Pemakaian</a:t>
            </a:r>
            <a:r>
              <a:rPr spc="-35" dirty="0"/>
              <a:t> </a:t>
            </a:r>
            <a:r>
              <a:rPr dirty="0"/>
              <a:t>kuat</a:t>
            </a:r>
            <a:r>
              <a:rPr spc="-40" dirty="0"/>
              <a:t> </a:t>
            </a:r>
            <a:r>
              <a:rPr dirty="0"/>
              <a:t>tekan</a:t>
            </a:r>
            <a:r>
              <a:rPr spc="-35" dirty="0"/>
              <a:t> </a:t>
            </a:r>
            <a:r>
              <a:rPr spc="-5" dirty="0"/>
              <a:t>beton: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782950"/>
            <a:ext cx="7830184" cy="2927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dirty="0">
                <a:latin typeface="Arial MT"/>
                <a:cs typeface="Arial MT"/>
              </a:rPr>
              <a:t>2500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psi (17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MPa)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s.d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4000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psi</a:t>
            </a:r>
            <a:r>
              <a:rPr sz="2800" spc="-5" dirty="0">
                <a:latin typeface="Arial MT"/>
                <a:cs typeface="Arial MT"/>
              </a:rPr>
              <a:t> (28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MPa)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untuk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konstruksi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perumahan.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405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&gt;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4000 </a:t>
            </a:r>
            <a:r>
              <a:rPr sz="2800" dirty="0">
                <a:latin typeface="Arial MT"/>
                <a:cs typeface="Arial MT"/>
              </a:rPr>
              <a:t>psi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(28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MPa)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untuk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struktur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komersial.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405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&gt;10000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psi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(70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MPa)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untuk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aplikasi</a:t>
            </a:r>
            <a:r>
              <a:rPr sz="2800" dirty="0">
                <a:latin typeface="Arial MT"/>
                <a:cs typeface="Arial MT"/>
              </a:rPr>
              <a:t> tertentu.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5625" y="284734"/>
            <a:ext cx="77336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Perbandingan</a:t>
            </a:r>
            <a:r>
              <a:rPr sz="2800" b="1" spc="4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Air Semen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(water/cement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ratio)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50" y="2081911"/>
            <a:ext cx="760730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  <a:tabLst>
                <a:tab pos="1457325" algn="l"/>
                <a:tab pos="3484879" algn="l"/>
              </a:tabLst>
            </a:pPr>
            <a:r>
              <a:rPr sz="3200" spc="-5" dirty="0">
                <a:latin typeface="Arial MT"/>
                <a:cs typeface="Arial MT"/>
              </a:rPr>
              <a:t>“Perbandingan air-semen dihitung dengan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membagi berat </a:t>
            </a:r>
            <a:r>
              <a:rPr sz="3200" dirty="0">
                <a:latin typeface="Arial MT"/>
                <a:cs typeface="Arial MT"/>
              </a:rPr>
              <a:t>(massa) </a:t>
            </a:r>
            <a:r>
              <a:rPr sz="3200" spc="-5" dirty="0">
                <a:latin typeface="Arial MT"/>
                <a:cs typeface="Arial MT"/>
              </a:rPr>
              <a:t>dari air dengan </a:t>
            </a:r>
            <a:r>
              <a:rPr sz="3200" dirty="0">
                <a:latin typeface="Arial MT"/>
                <a:cs typeface="Arial MT"/>
              </a:rPr>
              <a:t> berat (massa) dari semen atau </a:t>
            </a:r>
            <a:r>
              <a:rPr sz="3200" spc="-5" dirty="0">
                <a:latin typeface="Arial MT"/>
                <a:cs typeface="Arial MT"/>
              </a:rPr>
              <a:t>bahan </a:t>
            </a:r>
            <a:r>
              <a:rPr sz="3200" dirty="0">
                <a:latin typeface="Arial MT"/>
                <a:cs typeface="Arial MT"/>
              </a:rPr>
              <a:t> semen	</a:t>
            </a:r>
            <a:r>
              <a:rPr sz="3200" spc="-5" dirty="0">
                <a:latin typeface="Arial MT"/>
                <a:cs typeface="Arial MT"/>
              </a:rPr>
              <a:t>gabungan	</a:t>
            </a:r>
            <a:r>
              <a:rPr sz="3200" dirty="0">
                <a:latin typeface="Arial MT"/>
                <a:cs typeface="Arial MT"/>
              </a:rPr>
              <a:t>(beton) dalam volume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tertentu”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621358"/>
            <a:ext cx="7768590" cy="3246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4325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Dalam </a:t>
            </a:r>
            <a:r>
              <a:rPr sz="3200" dirty="0">
                <a:latin typeface="Arial MT"/>
                <a:cs typeface="Arial MT"/>
              </a:rPr>
              <a:t>prakteknya </a:t>
            </a:r>
            <a:r>
              <a:rPr sz="3200" spc="-5" dirty="0">
                <a:latin typeface="Arial MT"/>
                <a:cs typeface="Arial MT"/>
              </a:rPr>
              <a:t>umumnya </a:t>
            </a:r>
            <a:r>
              <a:rPr sz="3200" dirty="0">
                <a:latin typeface="Arial MT"/>
                <a:cs typeface="Arial MT"/>
              </a:rPr>
              <a:t>kuat tekan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 </a:t>
            </a:r>
            <a:r>
              <a:rPr sz="3200" spc="-10" dirty="0">
                <a:latin typeface="Arial MT"/>
                <a:cs typeface="Arial MT"/>
              </a:rPr>
              <a:t>pada </a:t>
            </a:r>
            <a:r>
              <a:rPr sz="3200" dirty="0">
                <a:latin typeface="Arial MT"/>
                <a:cs typeface="Arial MT"/>
              </a:rPr>
              <a:t>usia </a:t>
            </a:r>
            <a:r>
              <a:rPr sz="3200" spc="-5" dirty="0">
                <a:latin typeface="Arial MT"/>
                <a:cs typeface="Arial MT"/>
              </a:rPr>
              <a:t>tertentu tergantung </a:t>
            </a:r>
            <a:r>
              <a:rPr sz="3200" spc="-10" dirty="0">
                <a:latin typeface="Arial MT"/>
                <a:cs typeface="Arial MT"/>
              </a:rPr>
              <a:t>pada </a:t>
            </a:r>
            <a:r>
              <a:rPr sz="3200" spc="-88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dua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hal</a:t>
            </a:r>
            <a:r>
              <a:rPr sz="3200" spc="-5" dirty="0">
                <a:latin typeface="Arial MT"/>
                <a:cs typeface="Arial MT"/>
              </a:rPr>
              <a:t> yaitu: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Arial MT"/>
                <a:cs typeface="Arial MT"/>
              </a:rPr>
              <a:t>Rasio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faktor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air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semen</a:t>
            </a:r>
            <a:endParaRPr sz="32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dirty="0">
                <a:latin typeface="Arial MT"/>
                <a:cs typeface="Arial MT"/>
              </a:rPr>
              <a:t>Tingkat</a:t>
            </a:r>
            <a:r>
              <a:rPr sz="3200" spc="-6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pemadatan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9935" y="1653031"/>
            <a:ext cx="7857490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latin typeface="Arial"/>
                <a:cs typeface="Arial"/>
              </a:rPr>
              <a:t>“For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given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materials,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the </a:t>
            </a:r>
            <a:r>
              <a:rPr sz="2800" i="1" spc="-5" dirty="0">
                <a:latin typeface="Arial"/>
                <a:cs typeface="Arial"/>
              </a:rPr>
              <a:t>strength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of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the</a:t>
            </a:r>
            <a:r>
              <a:rPr sz="2800" i="1" spc="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concrete </a:t>
            </a:r>
            <a:r>
              <a:rPr sz="2800" i="1" dirty="0">
                <a:latin typeface="Arial"/>
                <a:cs typeface="Arial"/>
              </a:rPr>
              <a:t> (so long </a:t>
            </a:r>
            <a:r>
              <a:rPr sz="2800" i="1" spc="-5" dirty="0">
                <a:latin typeface="Arial"/>
                <a:cs typeface="Arial"/>
              </a:rPr>
              <a:t>as we </a:t>
            </a:r>
            <a:r>
              <a:rPr sz="2800" i="1" dirty="0">
                <a:latin typeface="Arial"/>
                <a:cs typeface="Arial"/>
              </a:rPr>
              <a:t>have </a:t>
            </a:r>
            <a:r>
              <a:rPr sz="2800" i="1" spc="-5" dirty="0">
                <a:latin typeface="Arial"/>
                <a:cs typeface="Arial"/>
              </a:rPr>
              <a:t>a </a:t>
            </a:r>
            <a:r>
              <a:rPr sz="2800" i="1" dirty="0">
                <a:latin typeface="Arial"/>
                <a:cs typeface="Arial"/>
              </a:rPr>
              <a:t>plastic </a:t>
            </a:r>
            <a:r>
              <a:rPr sz="2800" i="1" spc="-5" dirty="0">
                <a:latin typeface="Arial"/>
                <a:cs typeface="Arial"/>
              </a:rPr>
              <a:t>mix) </a:t>
            </a:r>
            <a:r>
              <a:rPr sz="2800" i="1" dirty="0">
                <a:latin typeface="Arial"/>
                <a:cs typeface="Arial"/>
              </a:rPr>
              <a:t>depends solely </a:t>
            </a:r>
            <a:r>
              <a:rPr sz="2800" i="1" spc="-76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on</a:t>
            </a:r>
            <a:r>
              <a:rPr sz="2800" i="1" spc="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the</a:t>
            </a:r>
            <a:r>
              <a:rPr sz="2800" i="1" dirty="0">
                <a:latin typeface="Arial"/>
                <a:cs typeface="Arial"/>
              </a:rPr>
              <a:t> relative </a:t>
            </a:r>
            <a:r>
              <a:rPr sz="2800" i="1" spc="-5" dirty="0">
                <a:latin typeface="Arial"/>
                <a:cs typeface="Arial"/>
              </a:rPr>
              <a:t>quantity</a:t>
            </a:r>
            <a:r>
              <a:rPr sz="2800" i="1" spc="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of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water</a:t>
            </a:r>
            <a:r>
              <a:rPr sz="2800" i="1" spc="2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as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compared</a:t>
            </a:r>
            <a:r>
              <a:rPr sz="2800" i="1" spc="2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with </a:t>
            </a:r>
            <a:r>
              <a:rPr sz="2800" i="1" spc="-76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the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cement,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regardless</a:t>
            </a:r>
            <a:r>
              <a:rPr sz="2800" i="1" spc="2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of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mix</a:t>
            </a:r>
            <a:r>
              <a:rPr sz="2800" i="1" spc="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or</a:t>
            </a:r>
            <a:r>
              <a:rPr sz="2800" i="1" spc="1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size </a:t>
            </a:r>
            <a:r>
              <a:rPr sz="2800" i="1" spc="-5" dirty="0">
                <a:latin typeface="Arial"/>
                <a:cs typeface="Arial"/>
              </a:rPr>
              <a:t>and</a:t>
            </a:r>
            <a:r>
              <a:rPr sz="2800" i="1" spc="2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grading </a:t>
            </a:r>
            <a:r>
              <a:rPr sz="2800" i="1" spc="-76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of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aggregate”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19476" y="3872610"/>
            <a:ext cx="3325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latin typeface="Arial"/>
                <a:cs typeface="Arial"/>
              </a:rPr>
              <a:t>Duff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A.</a:t>
            </a:r>
            <a:r>
              <a:rPr sz="2800" i="1" spc="-25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Abrams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1919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624406"/>
            <a:ext cx="7703820" cy="3354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9730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 MT"/>
                <a:cs typeface="Arial MT"/>
              </a:rPr>
              <a:t>Beton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dengan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tingkat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perbandingan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air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semen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 </a:t>
            </a:r>
            <a:r>
              <a:rPr sz="2800" spc="-5" dirty="0">
                <a:latin typeface="Arial MT"/>
                <a:cs typeface="Arial MT"/>
              </a:rPr>
              <a:t>tinggi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akan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membentuk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beberapa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karakteristik yaitu: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05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Segregasi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pada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agregat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Meningkatkan</a:t>
            </a:r>
            <a:r>
              <a:rPr sz="2800" spc="4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resiko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bleeding</a:t>
            </a:r>
            <a:endParaRPr sz="2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z="2800" spc="-5" dirty="0">
                <a:latin typeface="Arial MT"/>
                <a:cs typeface="Arial MT"/>
              </a:rPr>
              <a:t>Workabilitas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buruk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80160" y="1289303"/>
            <a:ext cx="6152515" cy="5000625"/>
            <a:chOff x="1280160" y="1289303"/>
            <a:chExt cx="6152515" cy="50006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0160" y="1289303"/>
              <a:ext cx="6152388" cy="50002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3604" y="1412836"/>
              <a:ext cx="5904611" cy="47524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4079" y="1403311"/>
              <a:ext cx="5923915" cy="4772025"/>
            </a:xfrm>
            <a:custGeom>
              <a:avLst/>
              <a:gdLst/>
              <a:ahLst/>
              <a:cxnLst/>
              <a:rect l="l" t="t" r="r" b="b"/>
              <a:pathLst>
                <a:path w="5923915" h="4772025">
                  <a:moveTo>
                    <a:pt x="0" y="4771517"/>
                  </a:moveTo>
                  <a:lnTo>
                    <a:pt x="5923661" y="4771517"/>
                  </a:lnTo>
                  <a:lnTo>
                    <a:pt x="5923661" y="0"/>
                  </a:lnTo>
                  <a:lnTo>
                    <a:pt x="0" y="0"/>
                  </a:lnTo>
                  <a:lnTo>
                    <a:pt x="0" y="4771517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55419" y="1289303"/>
            <a:ext cx="6224270" cy="4928870"/>
            <a:chOff x="1455419" y="1289303"/>
            <a:chExt cx="6224270" cy="49288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5419" y="1289303"/>
              <a:ext cx="6224015" cy="49286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9244" y="1412836"/>
              <a:ext cx="5976620" cy="46804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69719" y="1403311"/>
              <a:ext cx="5995670" cy="4699635"/>
            </a:xfrm>
            <a:custGeom>
              <a:avLst/>
              <a:gdLst/>
              <a:ahLst/>
              <a:cxnLst/>
              <a:rect l="l" t="t" r="r" b="b"/>
              <a:pathLst>
                <a:path w="5995670" h="4699635">
                  <a:moveTo>
                    <a:pt x="0" y="4699508"/>
                  </a:moveTo>
                  <a:lnTo>
                    <a:pt x="5995670" y="4699508"/>
                  </a:lnTo>
                  <a:lnTo>
                    <a:pt x="5995670" y="0"/>
                  </a:lnTo>
                  <a:lnTo>
                    <a:pt x="0" y="0"/>
                  </a:lnTo>
                  <a:lnTo>
                    <a:pt x="0" y="4699508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8101" y="337184"/>
            <a:ext cx="33705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Arial"/>
                <a:cs typeface="Arial"/>
              </a:rPr>
              <a:t>Water/Cement</a:t>
            </a:r>
            <a:r>
              <a:rPr sz="2400" i="1" spc="-45" dirty="0">
                <a:latin typeface="Arial"/>
                <a:cs typeface="Arial"/>
              </a:rPr>
              <a:t> </a:t>
            </a:r>
            <a:r>
              <a:rPr sz="2400" i="1" spc="-10" dirty="0">
                <a:latin typeface="Arial"/>
                <a:cs typeface="Arial"/>
              </a:rPr>
              <a:t>Summary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8440" y="2561335"/>
            <a:ext cx="1248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Arial"/>
                <a:cs typeface="Arial"/>
              </a:rPr>
              <a:t>w/c</a:t>
            </a:r>
            <a:r>
              <a:rPr sz="2400" b="1" spc="-1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ratio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37278" y="2561335"/>
            <a:ext cx="1231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strength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8440" y="4024706"/>
            <a:ext cx="12484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w/c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ratio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7278" y="4024706"/>
            <a:ext cx="1231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strength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289684"/>
            <a:ext cx="7357745" cy="3830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Keuntungan menjaga perbandingan air- </a:t>
            </a:r>
            <a:r>
              <a:rPr sz="3200" dirty="0">
                <a:latin typeface="Arial MT"/>
                <a:cs typeface="Arial MT"/>
              </a:rPr>
              <a:t> semen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dalam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kondisi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rendah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pada </a:t>
            </a:r>
            <a:r>
              <a:rPr sz="3200" spc="-5" dirty="0">
                <a:latin typeface="Arial MT"/>
                <a:cs typeface="Arial MT"/>
              </a:rPr>
              <a:t>beton </a:t>
            </a:r>
            <a:r>
              <a:rPr sz="3200" spc="-869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adalah: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Arial MT"/>
                <a:cs typeface="Arial MT"/>
              </a:rPr>
              <a:t>Meningkatkan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durabilitas</a:t>
            </a:r>
            <a:endParaRPr sz="32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Arial MT"/>
                <a:cs typeface="Arial MT"/>
              </a:rPr>
              <a:t>Rendah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permeabilitas</a:t>
            </a:r>
            <a:endParaRPr sz="32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spcBef>
                <a:spcPts val="765"/>
              </a:spcBef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Arial MT"/>
                <a:cs typeface="Arial MT"/>
              </a:rPr>
              <a:t>Mengurangi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potensi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susut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dan retak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0289" y="234823"/>
            <a:ext cx="3246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Kuat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Hancur Beton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04652" rIns="0" bIns="0" rtlCol="0">
            <a:spAutoFit/>
          </a:bodyPr>
          <a:lstStyle/>
          <a:p>
            <a:pPr marL="29209" marR="3048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Beton </a:t>
            </a:r>
            <a:r>
              <a:rPr sz="2800" dirty="0"/>
              <a:t>dapat</a:t>
            </a:r>
            <a:r>
              <a:rPr sz="2800" spc="10" dirty="0"/>
              <a:t> </a:t>
            </a:r>
            <a:r>
              <a:rPr sz="2800" spc="-5" dirty="0"/>
              <a:t>mencapai</a:t>
            </a:r>
            <a:r>
              <a:rPr sz="2800" spc="15" dirty="0"/>
              <a:t> </a:t>
            </a:r>
            <a:r>
              <a:rPr sz="2800" spc="-5" dirty="0"/>
              <a:t>kuat</a:t>
            </a:r>
            <a:r>
              <a:rPr sz="2800" dirty="0"/>
              <a:t> </a:t>
            </a:r>
            <a:r>
              <a:rPr sz="2800" spc="-5" dirty="0"/>
              <a:t>hancur</a:t>
            </a:r>
            <a:r>
              <a:rPr sz="2800" spc="20" dirty="0"/>
              <a:t> </a:t>
            </a:r>
            <a:r>
              <a:rPr sz="2800" spc="-5" dirty="0"/>
              <a:t>sampai</a:t>
            </a:r>
            <a:r>
              <a:rPr sz="2800" dirty="0"/>
              <a:t> sekitar </a:t>
            </a:r>
            <a:r>
              <a:rPr sz="2800" spc="-760" dirty="0"/>
              <a:t> </a:t>
            </a:r>
            <a:r>
              <a:rPr sz="2800" spc="-5" dirty="0"/>
              <a:t>80 </a:t>
            </a:r>
            <a:r>
              <a:rPr sz="2800" dirty="0"/>
              <a:t>N/mm</a:t>
            </a:r>
            <a:r>
              <a:rPr sz="2775" baseline="25525" dirty="0"/>
              <a:t>2</a:t>
            </a:r>
            <a:r>
              <a:rPr sz="2775" spc="7" baseline="25525" dirty="0"/>
              <a:t> </a:t>
            </a:r>
            <a:r>
              <a:rPr sz="2800" dirty="0"/>
              <a:t>(12.000 lb/in</a:t>
            </a:r>
            <a:r>
              <a:rPr sz="2775" baseline="25525" dirty="0"/>
              <a:t>2</a:t>
            </a:r>
            <a:r>
              <a:rPr sz="2800" dirty="0"/>
              <a:t>) atau </a:t>
            </a:r>
            <a:r>
              <a:rPr sz="2800" spc="-5" dirty="0"/>
              <a:t>lebih </a:t>
            </a:r>
            <a:r>
              <a:rPr sz="2800" dirty="0"/>
              <a:t>tergantung </a:t>
            </a:r>
            <a:r>
              <a:rPr sz="2800" spc="5" dirty="0"/>
              <a:t> </a:t>
            </a:r>
            <a:r>
              <a:rPr sz="2800" spc="-5" dirty="0"/>
              <a:t>pada </a:t>
            </a:r>
            <a:r>
              <a:rPr sz="2800" dirty="0"/>
              <a:t>perbandingan</a:t>
            </a:r>
            <a:r>
              <a:rPr sz="2800" spc="30" dirty="0"/>
              <a:t> </a:t>
            </a:r>
            <a:r>
              <a:rPr sz="2800" spc="-5" dirty="0"/>
              <a:t>air</a:t>
            </a:r>
            <a:r>
              <a:rPr sz="2800" dirty="0"/>
              <a:t> </a:t>
            </a:r>
            <a:r>
              <a:rPr sz="2800" spc="-5" dirty="0"/>
              <a:t>semen</a:t>
            </a:r>
            <a:r>
              <a:rPr sz="2800" spc="15" dirty="0"/>
              <a:t> </a:t>
            </a:r>
            <a:r>
              <a:rPr sz="2800" dirty="0"/>
              <a:t>serta</a:t>
            </a:r>
            <a:r>
              <a:rPr sz="2800" spc="-5" dirty="0"/>
              <a:t> </a:t>
            </a:r>
            <a:r>
              <a:rPr sz="2800" dirty="0"/>
              <a:t>tingkat </a:t>
            </a:r>
            <a:r>
              <a:rPr sz="2800" spc="5" dirty="0"/>
              <a:t> </a:t>
            </a:r>
            <a:r>
              <a:rPr sz="2800" spc="-5" dirty="0"/>
              <a:t>pemadatannya.</a:t>
            </a:r>
            <a:endParaRPr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2485" y="1624406"/>
            <a:ext cx="807212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Dalam</a:t>
            </a:r>
            <a:r>
              <a:rPr sz="2800" spc="15" dirty="0"/>
              <a:t> </a:t>
            </a:r>
            <a:r>
              <a:rPr sz="2800" dirty="0"/>
              <a:t>jenis</a:t>
            </a:r>
            <a:r>
              <a:rPr sz="2800" spc="-5" dirty="0"/>
              <a:t> </a:t>
            </a:r>
            <a:r>
              <a:rPr sz="2800" dirty="0"/>
              <a:t>konstruksi tertentu</a:t>
            </a:r>
            <a:r>
              <a:rPr sz="2800" spc="-5" dirty="0"/>
              <a:t> seperti</a:t>
            </a:r>
            <a:r>
              <a:rPr sz="2800" spc="5" dirty="0"/>
              <a:t> </a:t>
            </a:r>
            <a:r>
              <a:rPr sz="2800" dirty="0"/>
              <a:t>bantalan</a:t>
            </a:r>
            <a:r>
              <a:rPr sz="2800" spc="10" dirty="0"/>
              <a:t> </a:t>
            </a:r>
            <a:r>
              <a:rPr sz="2800" spc="-5" dirty="0"/>
              <a:t>rel </a:t>
            </a:r>
            <a:r>
              <a:rPr sz="2800" spc="-765" dirty="0"/>
              <a:t> </a:t>
            </a:r>
            <a:r>
              <a:rPr sz="2800" spc="-5" dirty="0"/>
              <a:t>kereta</a:t>
            </a:r>
            <a:r>
              <a:rPr sz="2800" spc="5" dirty="0"/>
              <a:t> </a:t>
            </a:r>
            <a:r>
              <a:rPr sz="2800" spc="-5" dirty="0"/>
              <a:t>api pracetak</a:t>
            </a:r>
            <a:r>
              <a:rPr sz="2800" spc="5" dirty="0"/>
              <a:t> </a:t>
            </a:r>
            <a:r>
              <a:rPr sz="2800" dirty="0"/>
              <a:t>kekuatannya</a:t>
            </a:r>
            <a:r>
              <a:rPr sz="2800" spc="5" dirty="0"/>
              <a:t> </a:t>
            </a:r>
            <a:r>
              <a:rPr sz="2800" dirty="0"/>
              <a:t>berkisar</a:t>
            </a:r>
            <a:r>
              <a:rPr sz="2800" spc="10" dirty="0"/>
              <a:t> </a:t>
            </a:r>
            <a:r>
              <a:rPr sz="2800" dirty="0"/>
              <a:t>antara </a:t>
            </a:r>
            <a:r>
              <a:rPr sz="2800" spc="5" dirty="0"/>
              <a:t> </a:t>
            </a:r>
            <a:r>
              <a:rPr sz="2800" spc="-5" dirty="0"/>
              <a:t>40</a:t>
            </a:r>
            <a:r>
              <a:rPr sz="2800" dirty="0"/>
              <a:t> </a:t>
            </a:r>
            <a:r>
              <a:rPr sz="2800" spc="-5" dirty="0"/>
              <a:t>sampai</a:t>
            </a:r>
            <a:r>
              <a:rPr sz="2800" spc="15" dirty="0"/>
              <a:t> </a:t>
            </a:r>
            <a:r>
              <a:rPr sz="2800" spc="-5" dirty="0"/>
              <a:t>dengan</a:t>
            </a:r>
            <a:r>
              <a:rPr sz="2800" spc="15" dirty="0"/>
              <a:t> </a:t>
            </a:r>
            <a:r>
              <a:rPr sz="2800" spc="-5" dirty="0"/>
              <a:t>65</a:t>
            </a:r>
            <a:r>
              <a:rPr sz="2800" spc="5" dirty="0"/>
              <a:t> N/mm</a:t>
            </a:r>
            <a:r>
              <a:rPr sz="2775" spc="7" baseline="25525" dirty="0"/>
              <a:t>2</a:t>
            </a:r>
            <a:r>
              <a:rPr sz="2775" spc="419" baseline="25525" dirty="0"/>
              <a:t> </a:t>
            </a:r>
            <a:r>
              <a:rPr sz="2800" spc="-5" dirty="0"/>
              <a:t>pada</a:t>
            </a:r>
            <a:r>
              <a:rPr sz="2800" dirty="0"/>
              <a:t> </a:t>
            </a:r>
            <a:r>
              <a:rPr sz="2800" spc="-5" dirty="0"/>
              <a:t>28</a:t>
            </a:r>
            <a:r>
              <a:rPr sz="2800" spc="10" dirty="0"/>
              <a:t> </a:t>
            </a:r>
            <a:r>
              <a:rPr sz="2800" dirty="0"/>
              <a:t>hari.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73074" y="4014597"/>
            <a:ext cx="758952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 MT"/>
                <a:cs typeface="Arial MT"/>
              </a:rPr>
              <a:t>Dicapai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dengan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menggunakan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campuran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yang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banyak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semennya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dan </a:t>
            </a:r>
            <a:r>
              <a:rPr sz="2800" dirty="0">
                <a:latin typeface="Arial MT"/>
                <a:cs typeface="Arial MT"/>
              </a:rPr>
              <a:t>rendah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perbandingan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air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semennya.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151382"/>
            <a:ext cx="8021320" cy="470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835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 MT"/>
                <a:cs typeface="Arial MT"/>
              </a:rPr>
              <a:t>Kuat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hancur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dari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beton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dipengaruhi</a:t>
            </a:r>
            <a:r>
              <a:rPr sz="2400" spc="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oleh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sejumlah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faktor,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(selain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oleh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perbandingan</a:t>
            </a:r>
            <a:r>
              <a:rPr sz="2400" spc="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air-semen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tingkat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pemadatannya)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yaitu: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Arial MT"/>
              <a:cs typeface="Arial MT"/>
            </a:endParaRPr>
          </a:p>
          <a:p>
            <a:pPr marL="355600" marR="179705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Arial"/>
                <a:cs typeface="Arial"/>
              </a:rPr>
              <a:t>Jenis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semen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 MT"/>
                <a:cs typeface="Arial MT"/>
              </a:rPr>
              <a:t>dan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kualitasnya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mempengrauhi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kekuatan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rata-rata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kuat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batas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beton.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35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Arial"/>
                <a:cs typeface="Arial"/>
              </a:rPr>
              <a:t>Jenis,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gradasi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dan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tektur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bidang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permukaan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agregat, </a:t>
            </a:r>
            <a:r>
              <a:rPr sz="2400" b="1" spc="-650" dirty="0">
                <a:latin typeface="Arial"/>
                <a:cs typeface="Arial"/>
              </a:rPr>
              <a:t> </a:t>
            </a:r>
            <a:r>
              <a:rPr sz="2400" spc="-5" dirty="0">
                <a:latin typeface="Arial MT"/>
                <a:cs typeface="Arial MT"/>
              </a:rPr>
              <a:t>kenyataan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menunjukkan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bahwa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penggunaan</a:t>
            </a:r>
            <a:r>
              <a:rPr sz="2400" spc="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agregat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kasar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akan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menghasilkan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beton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dengan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kuat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tekan 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maupun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tarik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yang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lebih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besar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daripada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penggunaan </a:t>
            </a:r>
            <a:r>
              <a:rPr sz="2400" spc="-5" dirty="0">
                <a:latin typeface="Arial MT"/>
                <a:cs typeface="Arial MT"/>
              </a:rPr>
              <a:t> krikil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halus.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151382"/>
            <a:ext cx="7997825" cy="3977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Arial MT"/>
                <a:cs typeface="Arial MT"/>
              </a:rPr>
              <a:t>Efisiensi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dari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perawatan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b="1" spc="-5" dirty="0">
                <a:latin typeface="Arial"/>
                <a:cs typeface="Arial"/>
              </a:rPr>
              <a:t>(curing)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3500">
              <a:latin typeface="Arial"/>
              <a:cs typeface="Arial"/>
            </a:endParaRPr>
          </a:p>
          <a:p>
            <a:pPr marL="355600" marR="563880" indent="-34353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Arial"/>
                <a:cs typeface="Arial"/>
              </a:rPr>
              <a:t>Suhu,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 MT"/>
                <a:cs typeface="Arial MT"/>
              </a:rPr>
              <a:t>pada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umumnya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kecepatan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pengerasan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beton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bertambah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dengan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bertambahnya</a:t>
            </a:r>
            <a:r>
              <a:rPr sz="2400" spc="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suhu.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35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b="1" spc="-5" dirty="0">
                <a:latin typeface="Arial"/>
                <a:cs typeface="Arial"/>
              </a:rPr>
              <a:t>Umur, </a:t>
            </a:r>
            <a:r>
              <a:rPr sz="2400" spc="-5" dirty="0">
                <a:latin typeface="Arial MT"/>
                <a:cs typeface="Arial MT"/>
              </a:rPr>
              <a:t>pada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keadaan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yang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normal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kekuatan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beton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bertambah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dengan</a:t>
            </a:r>
            <a:r>
              <a:rPr sz="2400" spc="3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umurnya.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Kecepatan</a:t>
            </a:r>
            <a:r>
              <a:rPr sz="2400" spc="4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bertambahnya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kekuatan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tergantung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pada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jenis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semen.</a:t>
            </a:r>
            <a:r>
              <a:rPr sz="2400" spc="-5" dirty="0">
                <a:latin typeface="Arial MT"/>
                <a:cs typeface="Arial MT"/>
              </a:rPr>
              <a:t> Pengerasan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akan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berlangsung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terus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secara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lambat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sampai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beberapa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tahun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kedepan.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3980" y="320421"/>
            <a:ext cx="2870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Kuat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Tarik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Beton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621358"/>
            <a:ext cx="7312659" cy="2172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Kuat tarik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berkisar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1/18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kuat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tekan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pada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waktu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umurnya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masih</a:t>
            </a:r>
            <a:r>
              <a:rPr sz="3200" spc="-5" dirty="0">
                <a:latin typeface="Arial MT"/>
                <a:cs typeface="Arial MT"/>
              </a:rPr>
              <a:t> muda</a:t>
            </a:r>
            <a:endParaRPr sz="3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3200" spc="-5" dirty="0">
                <a:latin typeface="Arial MT"/>
                <a:cs typeface="Arial MT"/>
              </a:rPr>
              <a:t>dan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berkisar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1/20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sesudahnya.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77290" y="2206879"/>
            <a:ext cx="7193280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 MT"/>
                <a:cs typeface="Arial MT"/>
              </a:rPr>
              <a:t>Untuk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menahan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gaya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tarik.</a:t>
            </a:r>
            <a:endParaRPr sz="3200">
              <a:latin typeface="Arial MT"/>
              <a:cs typeface="Arial MT"/>
            </a:endParaRPr>
          </a:p>
          <a:p>
            <a:pPr marL="12700" marR="5080" indent="642620">
              <a:lnSpc>
                <a:spcPts val="9220"/>
              </a:lnSpc>
              <a:spcBef>
                <a:spcPts val="1200"/>
              </a:spcBef>
            </a:pPr>
            <a:r>
              <a:rPr sz="3200" spc="-5" dirty="0">
                <a:latin typeface="Arial MT"/>
                <a:cs typeface="Arial MT"/>
              </a:rPr>
              <a:t>Tulangan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9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 MT"/>
                <a:cs typeface="Arial MT"/>
              </a:rPr>
              <a:t>menahan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gaya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tarik 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Kuat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tarik</a:t>
            </a:r>
            <a:r>
              <a:rPr sz="3200" dirty="0">
                <a:latin typeface="Wingdings"/>
                <a:cs typeface="Wingdings"/>
              </a:rPr>
              <a:t>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 MT"/>
                <a:cs typeface="Arial MT"/>
              </a:rPr>
              <a:t>menahan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retak-retak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akibat</a:t>
            </a:r>
            <a:endParaRPr sz="3200">
              <a:latin typeface="Arial MT"/>
              <a:cs typeface="Arial MT"/>
            </a:endParaRPr>
          </a:p>
          <a:p>
            <a:pPr marL="3175" algn="ctr">
              <a:lnSpc>
                <a:spcPts val="2635"/>
              </a:lnSpc>
            </a:pPr>
            <a:r>
              <a:rPr sz="3200" dirty="0">
                <a:latin typeface="Arial MT"/>
                <a:cs typeface="Arial MT"/>
              </a:rPr>
              <a:t>perubahan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kadar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air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dan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suhu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44549" y="1621358"/>
            <a:ext cx="64554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Pengujian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kuat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tarik</a:t>
            </a:r>
            <a:r>
              <a:rPr sz="3200" spc="-5" dirty="0">
                <a:latin typeface="Arial MT"/>
                <a:cs typeface="Arial MT"/>
              </a:rPr>
              <a:t> diadakan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untuk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3054" y="2792349"/>
            <a:ext cx="791845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2670" marR="5080" indent="-2300605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“pembuatan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konstruksi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jalan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raya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dan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lapangan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terbang”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5715" marR="5080" indent="-25336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Efek</a:t>
            </a:r>
            <a:r>
              <a:rPr spc="10" dirty="0"/>
              <a:t> </a:t>
            </a:r>
            <a:r>
              <a:rPr spc="-5" dirty="0"/>
              <a:t>agregat</a:t>
            </a:r>
            <a:r>
              <a:rPr spc="25" dirty="0"/>
              <a:t> </a:t>
            </a:r>
            <a:r>
              <a:rPr spc="-5" dirty="0"/>
              <a:t>dengan</a:t>
            </a:r>
            <a:r>
              <a:rPr spc="40" dirty="0"/>
              <a:t> </a:t>
            </a:r>
            <a:r>
              <a:rPr spc="-5" dirty="0"/>
              <a:t>ukuran</a:t>
            </a:r>
            <a:r>
              <a:rPr spc="10" dirty="0"/>
              <a:t> </a:t>
            </a:r>
            <a:r>
              <a:rPr spc="-5" dirty="0"/>
              <a:t>maksimum</a:t>
            </a:r>
            <a:r>
              <a:rPr spc="25" dirty="0"/>
              <a:t> </a:t>
            </a:r>
            <a:r>
              <a:rPr spc="-5" dirty="0"/>
              <a:t>pada </a:t>
            </a:r>
            <a:r>
              <a:rPr spc="-765" dirty="0"/>
              <a:t> </a:t>
            </a:r>
            <a:r>
              <a:rPr dirty="0"/>
              <a:t>kekuatan</a:t>
            </a:r>
            <a:r>
              <a:rPr spc="15" dirty="0"/>
              <a:t> </a:t>
            </a:r>
            <a:r>
              <a:rPr spc="-5" dirty="0"/>
              <a:t>beton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8553" y="1621358"/>
            <a:ext cx="801560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Arial MT"/>
                <a:cs typeface="Arial MT"/>
              </a:rPr>
              <a:t>“penggunaan agregat dengan ukuran besar </a:t>
            </a:r>
            <a:r>
              <a:rPr sz="3200" dirty="0">
                <a:latin typeface="Arial MT"/>
                <a:cs typeface="Arial MT"/>
              </a:rPr>
              <a:t> akan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memberikan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kekuatan</a:t>
            </a:r>
            <a:r>
              <a:rPr sz="3200" spc="-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yang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besar</a:t>
            </a:r>
            <a:r>
              <a:rPr sz="32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pula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pada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beton”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621358"/>
            <a:ext cx="20364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Alasannya: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540635"/>
            <a:ext cx="17348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ukuran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agregat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4175" y="2540635"/>
            <a:ext cx="2961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luas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total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permukaan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5536" y="2540635"/>
            <a:ext cx="788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,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maka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638169"/>
            <a:ext cx="7440930" cy="209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penggunaan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jumlah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air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akan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semakin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rendah.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Sehingga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semakin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rendah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perbandingan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air-semen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akan semakin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besar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kekuatan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tersebut.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Asumsi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salah.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70296" y="2420873"/>
            <a:ext cx="171450" cy="432434"/>
          </a:xfrm>
          <a:custGeom>
            <a:avLst/>
            <a:gdLst/>
            <a:ahLst/>
            <a:cxnLst/>
            <a:rect l="l" t="t" r="r" b="b"/>
            <a:pathLst>
              <a:path w="171450" h="432435">
                <a:moveTo>
                  <a:pt x="85578" y="75673"/>
                </a:moveTo>
                <a:lnTo>
                  <a:pt x="66528" y="108331"/>
                </a:lnTo>
                <a:lnTo>
                  <a:pt x="66528" y="431926"/>
                </a:lnTo>
                <a:lnTo>
                  <a:pt x="104628" y="431926"/>
                </a:lnTo>
                <a:lnTo>
                  <a:pt x="104628" y="108331"/>
                </a:lnTo>
                <a:lnTo>
                  <a:pt x="85578" y="75673"/>
                </a:lnTo>
                <a:close/>
              </a:path>
              <a:path w="171450" h="432435">
                <a:moveTo>
                  <a:pt x="85578" y="0"/>
                </a:moveTo>
                <a:lnTo>
                  <a:pt x="2393" y="142493"/>
                </a:lnTo>
                <a:lnTo>
                  <a:pt x="0" y="149615"/>
                </a:lnTo>
                <a:lnTo>
                  <a:pt x="488" y="156892"/>
                </a:lnTo>
                <a:lnTo>
                  <a:pt x="3643" y="163478"/>
                </a:lnTo>
                <a:lnTo>
                  <a:pt x="9251" y="168528"/>
                </a:lnTo>
                <a:lnTo>
                  <a:pt x="16446" y="170993"/>
                </a:lnTo>
                <a:lnTo>
                  <a:pt x="23760" y="170529"/>
                </a:lnTo>
                <a:lnTo>
                  <a:pt x="30360" y="167350"/>
                </a:lnTo>
                <a:lnTo>
                  <a:pt x="35413" y="161671"/>
                </a:lnTo>
                <a:lnTo>
                  <a:pt x="66528" y="108331"/>
                </a:lnTo>
                <a:lnTo>
                  <a:pt x="66528" y="37718"/>
                </a:lnTo>
                <a:lnTo>
                  <a:pt x="107597" y="37718"/>
                </a:lnTo>
                <a:lnTo>
                  <a:pt x="85578" y="0"/>
                </a:lnTo>
                <a:close/>
              </a:path>
              <a:path w="171450" h="432435">
                <a:moveTo>
                  <a:pt x="107597" y="37718"/>
                </a:moveTo>
                <a:lnTo>
                  <a:pt x="104628" y="37718"/>
                </a:lnTo>
                <a:lnTo>
                  <a:pt x="104628" y="108331"/>
                </a:lnTo>
                <a:lnTo>
                  <a:pt x="135743" y="161671"/>
                </a:lnTo>
                <a:lnTo>
                  <a:pt x="140795" y="167350"/>
                </a:lnTo>
                <a:lnTo>
                  <a:pt x="147395" y="170529"/>
                </a:lnTo>
                <a:lnTo>
                  <a:pt x="154709" y="170993"/>
                </a:lnTo>
                <a:lnTo>
                  <a:pt x="161905" y="168528"/>
                </a:lnTo>
                <a:lnTo>
                  <a:pt x="167512" y="163478"/>
                </a:lnTo>
                <a:lnTo>
                  <a:pt x="170668" y="156892"/>
                </a:lnTo>
                <a:lnTo>
                  <a:pt x="171156" y="149615"/>
                </a:lnTo>
                <a:lnTo>
                  <a:pt x="168763" y="142493"/>
                </a:lnTo>
                <a:lnTo>
                  <a:pt x="107597" y="37718"/>
                </a:lnTo>
                <a:close/>
              </a:path>
              <a:path w="171450" h="432435">
                <a:moveTo>
                  <a:pt x="104628" y="37718"/>
                </a:moveTo>
                <a:lnTo>
                  <a:pt x="66528" y="37718"/>
                </a:lnTo>
                <a:lnTo>
                  <a:pt x="66528" y="108331"/>
                </a:lnTo>
                <a:lnTo>
                  <a:pt x="85578" y="75673"/>
                </a:lnTo>
                <a:lnTo>
                  <a:pt x="69068" y="47371"/>
                </a:lnTo>
                <a:lnTo>
                  <a:pt x="104628" y="47371"/>
                </a:lnTo>
                <a:lnTo>
                  <a:pt x="104628" y="37718"/>
                </a:lnTo>
                <a:close/>
              </a:path>
              <a:path w="171450" h="432435">
                <a:moveTo>
                  <a:pt x="104628" y="47371"/>
                </a:moveTo>
                <a:lnTo>
                  <a:pt x="102088" y="47371"/>
                </a:lnTo>
                <a:lnTo>
                  <a:pt x="85578" y="75673"/>
                </a:lnTo>
                <a:lnTo>
                  <a:pt x="104628" y="108331"/>
                </a:lnTo>
                <a:lnTo>
                  <a:pt x="104628" y="47371"/>
                </a:lnTo>
                <a:close/>
              </a:path>
              <a:path w="171450" h="432435">
                <a:moveTo>
                  <a:pt x="102088" y="47371"/>
                </a:moveTo>
                <a:lnTo>
                  <a:pt x="69068" y="47371"/>
                </a:lnTo>
                <a:lnTo>
                  <a:pt x="85578" y="75673"/>
                </a:lnTo>
                <a:lnTo>
                  <a:pt x="102088" y="47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94701" y="2420873"/>
            <a:ext cx="171450" cy="432434"/>
          </a:xfrm>
          <a:custGeom>
            <a:avLst/>
            <a:gdLst/>
            <a:ahLst/>
            <a:cxnLst/>
            <a:rect l="l" t="t" r="r" b="b"/>
            <a:pathLst>
              <a:path w="171450" h="432435">
                <a:moveTo>
                  <a:pt x="16444" y="260933"/>
                </a:moveTo>
                <a:lnTo>
                  <a:pt x="9322" y="263398"/>
                </a:lnTo>
                <a:lnTo>
                  <a:pt x="3643" y="268448"/>
                </a:lnTo>
                <a:lnTo>
                  <a:pt x="464" y="275034"/>
                </a:lnTo>
                <a:lnTo>
                  <a:pt x="0" y="282311"/>
                </a:lnTo>
                <a:lnTo>
                  <a:pt x="2464" y="289433"/>
                </a:lnTo>
                <a:lnTo>
                  <a:pt x="85522" y="431926"/>
                </a:lnTo>
                <a:lnTo>
                  <a:pt x="107616" y="394080"/>
                </a:lnTo>
                <a:lnTo>
                  <a:pt x="66472" y="394080"/>
                </a:lnTo>
                <a:lnTo>
                  <a:pt x="66472" y="323596"/>
                </a:lnTo>
                <a:lnTo>
                  <a:pt x="35357" y="270255"/>
                </a:lnTo>
                <a:lnTo>
                  <a:pt x="30307" y="264576"/>
                </a:lnTo>
                <a:lnTo>
                  <a:pt x="23721" y="261397"/>
                </a:lnTo>
                <a:lnTo>
                  <a:pt x="16444" y="260933"/>
                </a:lnTo>
                <a:close/>
              </a:path>
              <a:path w="171450" h="432435">
                <a:moveTo>
                  <a:pt x="66472" y="323596"/>
                </a:moveTo>
                <a:lnTo>
                  <a:pt x="66472" y="394080"/>
                </a:lnTo>
                <a:lnTo>
                  <a:pt x="104572" y="394080"/>
                </a:lnTo>
                <a:lnTo>
                  <a:pt x="104572" y="384555"/>
                </a:lnTo>
                <a:lnTo>
                  <a:pt x="69139" y="384555"/>
                </a:lnTo>
                <a:lnTo>
                  <a:pt x="85586" y="356362"/>
                </a:lnTo>
                <a:lnTo>
                  <a:pt x="66472" y="323596"/>
                </a:lnTo>
                <a:close/>
              </a:path>
              <a:path w="171450" h="432435">
                <a:moveTo>
                  <a:pt x="154727" y="260933"/>
                </a:moveTo>
                <a:lnTo>
                  <a:pt x="104699" y="323596"/>
                </a:lnTo>
                <a:lnTo>
                  <a:pt x="104572" y="394080"/>
                </a:lnTo>
                <a:lnTo>
                  <a:pt x="107616" y="394080"/>
                </a:lnTo>
                <a:lnTo>
                  <a:pt x="168707" y="289433"/>
                </a:lnTo>
                <a:lnTo>
                  <a:pt x="171172" y="282311"/>
                </a:lnTo>
                <a:lnTo>
                  <a:pt x="170707" y="275034"/>
                </a:lnTo>
                <a:lnTo>
                  <a:pt x="167528" y="268448"/>
                </a:lnTo>
                <a:lnTo>
                  <a:pt x="161849" y="263398"/>
                </a:lnTo>
                <a:lnTo>
                  <a:pt x="154727" y="260933"/>
                </a:lnTo>
                <a:close/>
              </a:path>
              <a:path w="171450" h="432435">
                <a:moveTo>
                  <a:pt x="85586" y="356362"/>
                </a:moveTo>
                <a:lnTo>
                  <a:pt x="69139" y="384555"/>
                </a:lnTo>
                <a:lnTo>
                  <a:pt x="102032" y="384555"/>
                </a:lnTo>
                <a:lnTo>
                  <a:pt x="85586" y="356362"/>
                </a:lnTo>
                <a:close/>
              </a:path>
              <a:path w="171450" h="432435">
                <a:moveTo>
                  <a:pt x="104572" y="323813"/>
                </a:moveTo>
                <a:lnTo>
                  <a:pt x="85586" y="356362"/>
                </a:lnTo>
                <a:lnTo>
                  <a:pt x="102032" y="384555"/>
                </a:lnTo>
                <a:lnTo>
                  <a:pt x="104572" y="384555"/>
                </a:lnTo>
                <a:lnTo>
                  <a:pt x="104572" y="323813"/>
                </a:lnTo>
                <a:close/>
              </a:path>
              <a:path w="171450" h="432435">
                <a:moveTo>
                  <a:pt x="104572" y="0"/>
                </a:moveTo>
                <a:lnTo>
                  <a:pt x="66472" y="0"/>
                </a:lnTo>
                <a:lnTo>
                  <a:pt x="66599" y="323813"/>
                </a:lnTo>
                <a:lnTo>
                  <a:pt x="85586" y="356362"/>
                </a:lnTo>
                <a:lnTo>
                  <a:pt x="104572" y="323813"/>
                </a:lnTo>
                <a:lnTo>
                  <a:pt x="10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9864" rIns="0" bIns="0" rtlCol="0">
            <a:spAutoFit/>
          </a:bodyPr>
          <a:lstStyle/>
          <a:p>
            <a:pPr marL="12065" marR="5080">
              <a:lnSpc>
                <a:spcPct val="100400"/>
              </a:lnSpc>
              <a:spcBef>
                <a:spcPts val="90"/>
              </a:spcBef>
            </a:pPr>
            <a:r>
              <a:rPr spc="-5" dirty="0"/>
              <a:t>ditemukan</a:t>
            </a:r>
            <a:r>
              <a:rPr spc="5" dirty="0"/>
              <a:t> </a:t>
            </a:r>
            <a:r>
              <a:rPr spc="-5" dirty="0"/>
              <a:t>bahwa</a:t>
            </a:r>
            <a:r>
              <a:rPr spc="25" dirty="0"/>
              <a:t> </a:t>
            </a:r>
            <a:r>
              <a:rPr spc="-5" dirty="0"/>
              <a:t>penggunaan</a:t>
            </a:r>
            <a:r>
              <a:rPr spc="60" dirty="0"/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agregat</a:t>
            </a:r>
            <a:r>
              <a:rPr sz="3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yang</a:t>
            </a:r>
            <a:r>
              <a:rPr sz="32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lebih </a:t>
            </a:r>
            <a:r>
              <a:rPr sz="3200" b="1" spc="-8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besar 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tidak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memberikan </a:t>
            </a:r>
            <a:r>
              <a:rPr spc="-5" dirty="0"/>
              <a:t>konstribusi terhadap </a:t>
            </a:r>
            <a:r>
              <a:rPr dirty="0"/>
              <a:t> </a:t>
            </a:r>
            <a:r>
              <a:rPr spc="-5" dirty="0"/>
              <a:t>peningkatan</a:t>
            </a:r>
            <a:r>
              <a:rPr spc="25" dirty="0"/>
              <a:t> </a:t>
            </a:r>
            <a:r>
              <a:rPr spc="-5" dirty="0"/>
              <a:t>kekuatan</a:t>
            </a:r>
            <a:r>
              <a:rPr spc="10" dirty="0"/>
              <a:t> </a:t>
            </a:r>
            <a:r>
              <a:rPr spc="-5" dirty="0"/>
              <a:t>beton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542332"/>
            <a:ext cx="7127240" cy="191008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3200" dirty="0">
                <a:latin typeface="Arial MT"/>
                <a:cs typeface="Arial MT"/>
              </a:rPr>
              <a:t>Karena</a:t>
            </a:r>
          </a:p>
          <a:p>
            <a:pPr marL="12700" marR="5080">
              <a:lnSpc>
                <a:spcPct val="99500"/>
              </a:lnSpc>
              <a:spcBef>
                <a:spcPts val="630"/>
              </a:spcBef>
            </a:pPr>
            <a:r>
              <a:rPr sz="2400" spc="-5" dirty="0">
                <a:latin typeface="Arial MT"/>
                <a:cs typeface="Arial MT"/>
              </a:rPr>
              <a:t>Semakin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 err="1">
                <a:latin typeface="Arial MT"/>
                <a:cs typeface="Arial MT"/>
              </a:rPr>
              <a:t>besar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 err="1" smtClean="0">
                <a:latin typeface="Arial MT"/>
                <a:cs typeface="Arial MT"/>
              </a:rPr>
              <a:t>ukuran</a:t>
            </a:r>
            <a:r>
              <a:rPr sz="2400" spc="20" dirty="0" smtClean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agregat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tersebut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maka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akan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memberikan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ruangan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yang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sempit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terhadap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ikatan 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gel/pasta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tersebut</a:t>
            </a:r>
            <a:r>
              <a:rPr sz="3200" dirty="0">
                <a:latin typeface="Arial MT"/>
                <a:cs typeface="Arial MT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110739" y="1040891"/>
            <a:ext cx="5210810" cy="5568950"/>
            <a:chOff x="2110739" y="1040891"/>
            <a:chExt cx="5210810" cy="55689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0739" y="1040891"/>
              <a:ext cx="5210556" cy="55686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5702" y="1124800"/>
              <a:ext cx="5040503" cy="54005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86177" y="1115275"/>
              <a:ext cx="5059680" cy="5419725"/>
            </a:xfrm>
            <a:custGeom>
              <a:avLst/>
              <a:gdLst/>
              <a:ahLst/>
              <a:cxnLst/>
              <a:rect l="l" t="t" r="r" b="b"/>
              <a:pathLst>
                <a:path w="5059680" h="5419725">
                  <a:moveTo>
                    <a:pt x="0" y="5419598"/>
                  </a:moveTo>
                  <a:lnTo>
                    <a:pt x="5059553" y="5419598"/>
                  </a:lnTo>
                  <a:lnTo>
                    <a:pt x="5059553" y="0"/>
                  </a:lnTo>
                  <a:lnTo>
                    <a:pt x="0" y="0"/>
                  </a:lnTo>
                  <a:lnTo>
                    <a:pt x="0" y="5419598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34564" y="428320"/>
            <a:ext cx="46761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Konsep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Kematangan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Beton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1769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“kekuatan</a:t>
            </a:r>
            <a:r>
              <a:rPr sz="3200" spc="-45" dirty="0"/>
              <a:t> </a:t>
            </a:r>
            <a:r>
              <a:rPr sz="3200" spc="-5" dirty="0"/>
              <a:t>beton</a:t>
            </a:r>
            <a:r>
              <a:rPr sz="3200" spc="-30" dirty="0"/>
              <a:t> </a:t>
            </a:r>
            <a:r>
              <a:rPr sz="3200" spc="-5" dirty="0"/>
              <a:t>adalah</a:t>
            </a:r>
            <a:r>
              <a:rPr sz="3200" spc="-25" dirty="0"/>
              <a:t> </a:t>
            </a:r>
            <a:r>
              <a:rPr sz="3200" spc="-5" dirty="0"/>
              <a:t>jumlah antara</a:t>
            </a:r>
            <a:r>
              <a:rPr sz="3200" spc="-35" dirty="0"/>
              <a:t> </a:t>
            </a:r>
            <a:r>
              <a:rPr sz="3200" spc="-5" dirty="0"/>
              <a:t>waktu </a:t>
            </a:r>
            <a:r>
              <a:rPr sz="3200" spc="-875" dirty="0"/>
              <a:t> </a:t>
            </a:r>
            <a:r>
              <a:rPr sz="3200" spc="-5" dirty="0"/>
              <a:t>dan suhu sehingga hal </a:t>
            </a:r>
            <a:r>
              <a:rPr sz="3200" spc="-10" dirty="0"/>
              <a:t>ini </a:t>
            </a:r>
            <a:r>
              <a:rPr sz="3200" spc="-5" dirty="0"/>
              <a:t>disebut dengan </a:t>
            </a:r>
            <a:r>
              <a:rPr sz="3200" dirty="0"/>
              <a:t> </a:t>
            </a:r>
            <a:r>
              <a:rPr sz="3200" spc="-5" dirty="0"/>
              <a:t>kematangan</a:t>
            </a:r>
            <a:r>
              <a:rPr sz="3200" spc="-25" dirty="0"/>
              <a:t> </a:t>
            </a:r>
            <a:r>
              <a:rPr sz="3200" spc="-5" dirty="0"/>
              <a:t>beton”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555751" y="3767709"/>
            <a:ext cx="8032750" cy="2172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Maturity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= Ʃ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(time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x</a:t>
            </a:r>
            <a:r>
              <a:rPr sz="3200" b="1" spc="-5" dirty="0">
                <a:latin typeface="Arial"/>
                <a:cs typeface="Arial"/>
              </a:rPr>
              <a:t> temperature)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3200" spc="-5" dirty="0">
                <a:latin typeface="Arial MT"/>
                <a:cs typeface="Arial MT"/>
              </a:rPr>
              <a:t>Kematangan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penuh</a:t>
            </a:r>
            <a:r>
              <a:rPr sz="3200" spc="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suatu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beton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diukur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pada </a:t>
            </a:r>
            <a:r>
              <a:rPr sz="3200" spc="-87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18°C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selama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28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hari.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8982" y="320421"/>
            <a:ext cx="7545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Arial"/>
                <a:cs typeface="Arial"/>
              </a:rPr>
              <a:t>Hubungan</a:t>
            </a:r>
            <a:r>
              <a:rPr sz="2800" b="1" spc="5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antara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Kuat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Tekan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dan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Kuat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Tarik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84300" y="1033525"/>
            <a:ext cx="6302375" cy="5583555"/>
            <a:chOff x="1384300" y="1033525"/>
            <a:chExt cx="6302375" cy="558355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3350" y="1052575"/>
              <a:ext cx="6264275" cy="55450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3825" y="1043050"/>
              <a:ext cx="6283325" cy="5564505"/>
            </a:xfrm>
            <a:custGeom>
              <a:avLst/>
              <a:gdLst/>
              <a:ahLst/>
              <a:cxnLst/>
              <a:rect l="l" t="t" r="r" b="b"/>
              <a:pathLst>
                <a:path w="6283325" h="5564505">
                  <a:moveTo>
                    <a:pt x="0" y="5564124"/>
                  </a:moveTo>
                  <a:lnTo>
                    <a:pt x="6283325" y="5564124"/>
                  </a:lnTo>
                  <a:lnTo>
                    <a:pt x="6283325" y="0"/>
                  </a:lnTo>
                  <a:lnTo>
                    <a:pt x="0" y="0"/>
                  </a:lnTo>
                  <a:lnTo>
                    <a:pt x="0" y="556412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26129" y="251586"/>
            <a:ext cx="2491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latin typeface="Arial"/>
                <a:cs typeface="Arial"/>
              </a:rPr>
              <a:t>Bond</a:t>
            </a:r>
            <a:r>
              <a:rPr sz="2800" b="1" i="1" spc="-45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Strength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  <a:tab pos="356235" algn="l"/>
              </a:tabLst>
            </a:pPr>
            <a:r>
              <a:rPr spc="-5" dirty="0"/>
              <a:t>kekuatan</a:t>
            </a:r>
            <a:r>
              <a:rPr spc="5" dirty="0"/>
              <a:t> </a:t>
            </a:r>
            <a:r>
              <a:rPr spc="-5" dirty="0"/>
              <a:t>ikatan</a:t>
            </a:r>
            <a:r>
              <a:rPr spc="5" dirty="0"/>
              <a:t> </a:t>
            </a:r>
            <a:r>
              <a:rPr dirty="0"/>
              <a:t>antara</a:t>
            </a:r>
            <a:r>
              <a:rPr spc="5" dirty="0"/>
              <a:t> </a:t>
            </a:r>
            <a:r>
              <a:rPr spc="-5" dirty="0"/>
              <a:t>pasta</a:t>
            </a:r>
            <a:r>
              <a:rPr spc="5" dirty="0"/>
              <a:t> </a:t>
            </a:r>
            <a:r>
              <a:rPr dirty="0"/>
              <a:t>dan</a:t>
            </a:r>
            <a:r>
              <a:rPr spc="20" dirty="0"/>
              <a:t> </a:t>
            </a:r>
            <a:r>
              <a:rPr spc="-5" dirty="0"/>
              <a:t>tulangan</a:t>
            </a:r>
            <a:r>
              <a:rPr spc="30" dirty="0"/>
              <a:t> </a:t>
            </a:r>
            <a:r>
              <a:rPr spc="-5" dirty="0"/>
              <a:t>baja</a:t>
            </a:r>
          </a:p>
          <a:p>
            <a:pPr marL="756285" marR="5080" lvl="1" indent="-287020">
              <a:lnSpc>
                <a:spcPct val="100000"/>
              </a:lnSpc>
              <a:spcBef>
                <a:spcPts val="484"/>
              </a:spcBef>
              <a:buFont typeface="Courier New"/>
              <a:buChar char="o"/>
              <a:tabLst>
                <a:tab pos="756920" algn="l"/>
              </a:tabLst>
            </a:pPr>
            <a:r>
              <a:rPr sz="2000" dirty="0">
                <a:latin typeface="Arial MT"/>
                <a:cs typeface="Arial MT"/>
              </a:rPr>
              <a:t>Kekuatan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ikatan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timbul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terutama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dari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gesekan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adhesi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antara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baja.</a:t>
            </a:r>
            <a:endParaRPr sz="2000">
              <a:latin typeface="Arial MT"/>
              <a:cs typeface="Arial MT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Courier New"/>
              <a:buChar char="o"/>
              <a:tabLst>
                <a:tab pos="756920" algn="l"/>
              </a:tabLst>
            </a:pPr>
            <a:r>
              <a:rPr sz="2000" dirty="0">
                <a:latin typeface="Arial MT"/>
                <a:cs typeface="Arial MT"/>
              </a:rPr>
              <a:t>Kekasaran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permukaan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baja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juga merupakan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salah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satu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faktor</a:t>
            </a:r>
            <a:endParaRPr sz="2000">
              <a:latin typeface="Arial MT"/>
              <a:cs typeface="Arial MT"/>
            </a:endParaRPr>
          </a:p>
          <a:p>
            <a:pPr marL="756285">
              <a:lnSpc>
                <a:spcPct val="100000"/>
              </a:lnSpc>
            </a:pPr>
            <a:r>
              <a:rPr sz="2000" dirty="0"/>
              <a:t>yang</a:t>
            </a:r>
            <a:r>
              <a:rPr sz="2000" spc="-25" dirty="0"/>
              <a:t> </a:t>
            </a:r>
            <a:r>
              <a:rPr sz="2000" dirty="0"/>
              <a:t>mempengaruhi</a:t>
            </a:r>
            <a:r>
              <a:rPr sz="2000" spc="-35" dirty="0"/>
              <a:t> </a:t>
            </a:r>
            <a:r>
              <a:rPr sz="2000" dirty="0"/>
              <a:t>kekuatan</a:t>
            </a:r>
            <a:r>
              <a:rPr sz="2000" spc="-65" dirty="0"/>
              <a:t> </a:t>
            </a:r>
            <a:r>
              <a:rPr sz="2000" dirty="0"/>
              <a:t>ikatan.</a:t>
            </a:r>
            <a:endParaRPr sz="2000"/>
          </a:p>
          <a:p>
            <a:pPr marL="439420" indent="-427355">
              <a:lnSpc>
                <a:spcPct val="100000"/>
              </a:lnSpc>
              <a:spcBef>
                <a:spcPts val="575"/>
              </a:spcBef>
              <a:buChar char="•"/>
              <a:tabLst>
                <a:tab pos="439420" algn="l"/>
                <a:tab pos="440055" algn="l"/>
              </a:tabLst>
            </a:pPr>
            <a:r>
              <a:rPr spc="-5" dirty="0"/>
              <a:t>kekuatan</a:t>
            </a:r>
            <a:r>
              <a:rPr spc="15" dirty="0"/>
              <a:t> </a:t>
            </a:r>
            <a:r>
              <a:rPr spc="-5" dirty="0"/>
              <a:t>ikatan</a:t>
            </a:r>
            <a:r>
              <a:rPr spc="15" dirty="0"/>
              <a:t> </a:t>
            </a:r>
            <a:r>
              <a:rPr spc="-5" dirty="0"/>
              <a:t>antara</a:t>
            </a:r>
            <a:r>
              <a:rPr spc="10" dirty="0"/>
              <a:t> </a:t>
            </a:r>
            <a:r>
              <a:rPr spc="-5" dirty="0"/>
              <a:t>pasta</a:t>
            </a:r>
            <a:r>
              <a:rPr spc="5" dirty="0"/>
              <a:t> </a:t>
            </a:r>
            <a:r>
              <a:rPr spc="-5" dirty="0"/>
              <a:t>dan</a:t>
            </a:r>
            <a:r>
              <a:rPr spc="20" dirty="0"/>
              <a:t> </a:t>
            </a:r>
            <a:r>
              <a:rPr spc="-5" dirty="0"/>
              <a:t>agregat.</a:t>
            </a:r>
          </a:p>
          <a:p>
            <a:pPr marL="756285" marR="92075" lvl="1" indent="-287020">
              <a:lnSpc>
                <a:spcPct val="100000"/>
              </a:lnSpc>
              <a:spcBef>
                <a:spcPts val="484"/>
              </a:spcBef>
              <a:buFont typeface="Courier New"/>
              <a:buChar char="o"/>
              <a:tabLst>
                <a:tab pos="756920" algn="l"/>
              </a:tabLst>
            </a:pPr>
            <a:r>
              <a:rPr sz="2000" dirty="0">
                <a:latin typeface="Arial MT"/>
                <a:cs typeface="Arial MT"/>
              </a:rPr>
              <a:t>Karakteristik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Agregat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seperti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ukuran,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tekstur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bentuk,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permukaan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gradasi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mempengaruhi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kekuatan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beton.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</TotalTime>
  <Words>792</Words>
  <Application>Microsoft Office PowerPoint</Application>
  <PresentationFormat>On-screen Show (4:3)</PresentationFormat>
  <Paragraphs>109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Arial MT</vt:lpstr>
      <vt:lpstr>Calibri</vt:lpstr>
      <vt:lpstr>Courier New</vt:lpstr>
      <vt:lpstr>Times New Roman</vt:lpstr>
      <vt:lpstr>Wingdings</vt:lpstr>
      <vt:lpstr>Office Theme</vt:lpstr>
      <vt:lpstr>TEKNOLOGI BAHAN KONSTRUKSI</vt:lpstr>
      <vt:lpstr>PowerPoint Presentation</vt:lpstr>
      <vt:lpstr>PENDAHULUAN</vt:lpstr>
      <vt:lpstr>PowerPoint Presentation</vt:lpstr>
      <vt:lpstr>Nilai kekuatan tekan beton diketahui dengan  melakukan pengujian kuat tekan terhadap  benda uji silinder dengan diameter benda uji  150 mm dan tinggi 300 mm</vt:lpstr>
      <vt:lpstr>Sifat beton yang baik jika beton tersebut  memiliki kuat tekan tinggi antara 20 – 50  Mpa, pada umur 28 hari.</vt:lpstr>
      <vt:lpstr>PowerPoint Presentation</vt:lpstr>
      <vt:lpstr>Persyaratan kuat tekan beton</vt:lpstr>
      <vt:lpstr>Pemakaian kuat tekan beton:</vt:lpstr>
      <vt:lpstr>Perbandingan Air Semen (water/cement ratio)</vt:lpstr>
      <vt:lpstr>PowerPoint Presentation</vt:lpstr>
      <vt:lpstr>“For given materials, the strength of the concrete  (so long as we have a plastic mix) depends solely  on the relative quantity of water as compared with  the cement, regardless of mix or size and grading  of aggregate”</vt:lpstr>
      <vt:lpstr>PowerPoint Presentation</vt:lpstr>
      <vt:lpstr>PowerPoint Presentation</vt:lpstr>
      <vt:lpstr>PowerPoint Presentation</vt:lpstr>
      <vt:lpstr>Water/Cement Summary</vt:lpstr>
      <vt:lpstr>PowerPoint Presentation</vt:lpstr>
      <vt:lpstr>Kuat Hancur Beton</vt:lpstr>
      <vt:lpstr>Dalam jenis konstruksi tertentu seperti bantalan rel  kereta api pracetak kekuatannya berkisar antara  40 sampai dengan 65 N/mm2 pada 28 hari.</vt:lpstr>
      <vt:lpstr>PowerPoint Presentation</vt:lpstr>
      <vt:lpstr>PowerPoint Presentation</vt:lpstr>
      <vt:lpstr>Kuat Tarik Beton</vt:lpstr>
      <vt:lpstr>PowerPoint Presentation</vt:lpstr>
      <vt:lpstr>PowerPoint Presentation</vt:lpstr>
      <vt:lpstr>Efek agregat dengan ukuran maksimum pada  kekuatan beton</vt:lpstr>
      <vt:lpstr>Alasannya:</vt:lpstr>
      <vt:lpstr>PowerPoint Presentation</vt:lpstr>
      <vt:lpstr>PowerPoint Presentation</vt:lpstr>
      <vt:lpstr>PowerPoint Presentation</vt:lpstr>
      <vt:lpstr>Hubungan antara Kuat Tekan dan Kuat Tarik</vt:lpstr>
      <vt:lpstr>Bond Strength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Mr.Luqman</cp:lastModifiedBy>
  <cp:revision>3</cp:revision>
  <dcterms:created xsi:type="dcterms:W3CDTF">2022-11-24T04:42:52Z</dcterms:created>
  <dcterms:modified xsi:type="dcterms:W3CDTF">2022-11-24T11:18:10Z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2022-11-24T00:00:00Z</vt:filetime>
  </property>
</Properties>
</file>