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53"/>
  </p:notesMasterIdLst>
  <p:handoutMasterIdLst>
    <p:handoutMasterId r:id="rId54"/>
  </p:handoutMasterIdLst>
  <p:sldIdLst>
    <p:sldId id="256" r:id="rId3"/>
    <p:sldId id="257" r:id="rId4"/>
    <p:sldId id="286" r:id="rId5"/>
    <p:sldId id="287" r:id="rId6"/>
    <p:sldId id="288" r:id="rId7"/>
    <p:sldId id="289" r:id="rId8"/>
    <p:sldId id="290" r:id="rId9"/>
    <p:sldId id="285" r:id="rId10"/>
    <p:sldId id="258" r:id="rId11"/>
    <p:sldId id="259" r:id="rId12"/>
    <p:sldId id="260" r:id="rId13"/>
    <p:sldId id="261" r:id="rId14"/>
    <p:sldId id="262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92" r:id="rId24"/>
    <p:sldId id="293" r:id="rId25"/>
    <p:sldId id="294" r:id="rId26"/>
    <p:sldId id="295" r:id="rId27"/>
    <p:sldId id="296" r:id="rId28"/>
    <p:sldId id="272" r:id="rId29"/>
    <p:sldId id="273" r:id="rId30"/>
    <p:sldId id="274" r:id="rId31"/>
    <p:sldId id="275" r:id="rId32"/>
    <p:sldId id="310" r:id="rId33"/>
    <p:sldId id="311" r:id="rId34"/>
    <p:sldId id="276" r:id="rId35"/>
    <p:sldId id="312" r:id="rId36"/>
    <p:sldId id="277" r:id="rId37"/>
    <p:sldId id="278" r:id="rId38"/>
    <p:sldId id="279" r:id="rId39"/>
    <p:sldId id="284" r:id="rId40"/>
    <p:sldId id="280" r:id="rId41"/>
    <p:sldId id="282" r:id="rId42"/>
    <p:sldId id="307" r:id="rId43"/>
    <p:sldId id="308" r:id="rId44"/>
    <p:sldId id="309" r:id="rId45"/>
    <p:sldId id="300" r:id="rId46"/>
    <p:sldId id="305" r:id="rId47"/>
    <p:sldId id="301" r:id="rId48"/>
    <p:sldId id="302" r:id="rId49"/>
    <p:sldId id="303" r:id="rId50"/>
    <p:sldId id="304" r:id="rId51"/>
    <p:sldId id="283" r:id="rId52"/>
  </p:sldIdLst>
  <p:sldSz cx="9144000" cy="6858000" type="screen4x3"/>
  <p:notesSz cx="8912225" cy="6858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FF00"/>
    <a:srgbClr val="0066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6"/>
    <p:restoredTop sz="94610"/>
  </p:normalViewPr>
  <p:slideViewPr>
    <p:cSldViewPr showGuides="1">
      <p:cViewPr varScale="1">
        <p:scale>
          <a:sx n="59" d="100"/>
          <a:sy n="59" d="100"/>
        </p:scale>
        <p:origin x="142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048250" y="0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sz="1200" dirty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8164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048250" y="0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276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741613" y="514350"/>
            <a:ext cx="3429000" cy="25717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2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88" y="3257550"/>
            <a:ext cx="7131050" cy="30861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2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sz="1200" dirty="0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539271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</a:t>
            </a:fld>
            <a:endParaRPr lang="en-US" sz="1200" dirty="0"/>
          </a:p>
        </p:txBody>
      </p:sp>
      <p:sp>
        <p:nvSpPr>
          <p:cNvPr id="5529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68396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</a:t>
            </a:fld>
            <a:endParaRPr lang="en-US" sz="1200" dirty="0"/>
          </a:p>
        </p:txBody>
      </p:sp>
      <p:sp>
        <p:nvSpPr>
          <p:cNvPr id="5632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451152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</a:t>
            </a:fld>
            <a:endParaRPr lang="en-US" sz="1200" dirty="0"/>
          </a:p>
        </p:txBody>
      </p:sp>
      <p:sp>
        <p:nvSpPr>
          <p:cNvPr id="5734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33915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</a:t>
            </a:fld>
            <a:endParaRPr lang="en-US" sz="1200" dirty="0"/>
          </a:p>
        </p:txBody>
      </p:sp>
      <p:sp>
        <p:nvSpPr>
          <p:cNvPr id="5837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154381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5</a:t>
            </a:fld>
            <a:endParaRPr lang="en-US" sz="1200" dirty="0"/>
          </a:p>
        </p:txBody>
      </p:sp>
      <p:sp>
        <p:nvSpPr>
          <p:cNvPr id="5939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887675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6</a:t>
            </a:fld>
            <a:endParaRPr lang="en-US" sz="1200" dirty="0"/>
          </a:p>
        </p:txBody>
      </p:sp>
      <p:sp>
        <p:nvSpPr>
          <p:cNvPr id="6041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111791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7</a:t>
            </a:fld>
            <a:endParaRPr lang="en-US" sz="1200" dirty="0"/>
          </a:p>
        </p:txBody>
      </p:sp>
      <p:sp>
        <p:nvSpPr>
          <p:cNvPr id="6144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29734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8</a:t>
            </a:fld>
            <a:endParaRPr lang="en-US" sz="1200" dirty="0"/>
          </a:p>
        </p:txBody>
      </p:sp>
      <p:sp>
        <p:nvSpPr>
          <p:cNvPr id="6246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911266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9</a:t>
            </a:fld>
            <a:endParaRPr lang="en-US" sz="1200" dirty="0"/>
          </a:p>
        </p:txBody>
      </p:sp>
      <p:sp>
        <p:nvSpPr>
          <p:cNvPr id="6349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341314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10</a:t>
            </a:fld>
            <a:endParaRPr lang="en-US" sz="1200" dirty="0"/>
          </a:p>
        </p:txBody>
      </p:sp>
      <p:sp>
        <p:nvSpPr>
          <p:cNvPr id="6451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315172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11</a:t>
            </a:fld>
            <a:endParaRPr lang="en-US" sz="1200" dirty="0"/>
          </a:p>
        </p:txBody>
      </p:sp>
      <p:sp>
        <p:nvSpPr>
          <p:cNvPr id="6553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745204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12</a:t>
            </a:fld>
            <a:endParaRPr lang="en-US" sz="1200" dirty="0"/>
          </a:p>
        </p:txBody>
      </p:sp>
      <p:sp>
        <p:nvSpPr>
          <p:cNvPr id="6656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594467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13</a:t>
            </a:fld>
            <a:endParaRPr lang="en-US" sz="1200" dirty="0"/>
          </a:p>
        </p:txBody>
      </p:sp>
      <p:sp>
        <p:nvSpPr>
          <p:cNvPr id="675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231245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14</a:t>
            </a:fld>
            <a:endParaRPr lang="en-US" sz="1200" dirty="0"/>
          </a:p>
        </p:txBody>
      </p:sp>
      <p:sp>
        <p:nvSpPr>
          <p:cNvPr id="6861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4200090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15</a:t>
            </a:fld>
            <a:endParaRPr lang="en-US" sz="1200" dirty="0"/>
          </a:p>
        </p:txBody>
      </p:sp>
      <p:sp>
        <p:nvSpPr>
          <p:cNvPr id="6963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725710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16</a:t>
            </a:fld>
            <a:endParaRPr lang="en-US" sz="1200" dirty="0"/>
          </a:p>
        </p:txBody>
      </p:sp>
      <p:sp>
        <p:nvSpPr>
          <p:cNvPr id="7065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654598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17</a:t>
            </a:fld>
            <a:endParaRPr lang="en-US" sz="1200" dirty="0"/>
          </a:p>
        </p:txBody>
      </p:sp>
      <p:sp>
        <p:nvSpPr>
          <p:cNvPr id="7168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220159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18</a:t>
            </a:fld>
            <a:endParaRPr lang="en-US" sz="1200" dirty="0"/>
          </a:p>
        </p:txBody>
      </p:sp>
      <p:sp>
        <p:nvSpPr>
          <p:cNvPr id="7270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90456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19</a:t>
            </a:fld>
            <a:endParaRPr lang="en-US" sz="1200" dirty="0"/>
          </a:p>
        </p:txBody>
      </p:sp>
      <p:sp>
        <p:nvSpPr>
          <p:cNvPr id="7373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19971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20</a:t>
            </a:fld>
            <a:endParaRPr lang="en-US" sz="1200" dirty="0"/>
          </a:p>
        </p:txBody>
      </p:sp>
      <p:sp>
        <p:nvSpPr>
          <p:cNvPr id="7475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102684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21</a:t>
            </a:fld>
            <a:endParaRPr lang="en-US" sz="1200" dirty="0"/>
          </a:p>
        </p:txBody>
      </p:sp>
      <p:sp>
        <p:nvSpPr>
          <p:cNvPr id="7577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406015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22</a:t>
            </a:fld>
            <a:endParaRPr lang="en-US" sz="1200" dirty="0"/>
          </a:p>
        </p:txBody>
      </p:sp>
      <p:sp>
        <p:nvSpPr>
          <p:cNvPr id="7680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890617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23</a:t>
            </a:fld>
            <a:endParaRPr lang="en-US" sz="1200" dirty="0"/>
          </a:p>
        </p:txBody>
      </p:sp>
      <p:sp>
        <p:nvSpPr>
          <p:cNvPr id="7782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566168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24</a:t>
            </a:fld>
            <a:endParaRPr lang="en-US" sz="1200" dirty="0"/>
          </a:p>
        </p:txBody>
      </p:sp>
      <p:sp>
        <p:nvSpPr>
          <p:cNvPr id="7885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613820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25</a:t>
            </a:fld>
            <a:endParaRPr lang="en-US" sz="1200" dirty="0"/>
          </a:p>
        </p:txBody>
      </p:sp>
      <p:sp>
        <p:nvSpPr>
          <p:cNvPr id="7987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584121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26</a:t>
            </a:fld>
            <a:endParaRPr lang="en-US" sz="1200" dirty="0"/>
          </a:p>
        </p:txBody>
      </p:sp>
      <p:sp>
        <p:nvSpPr>
          <p:cNvPr id="8089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481896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27</a:t>
            </a:fld>
            <a:endParaRPr lang="en-US" sz="1200" dirty="0"/>
          </a:p>
        </p:txBody>
      </p:sp>
      <p:sp>
        <p:nvSpPr>
          <p:cNvPr id="8192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9635709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28</a:t>
            </a:fld>
            <a:endParaRPr lang="en-US" sz="1200" dirty="0"/>
          </a:p>
        </p:txBody>
      </p:sp>
      <p:sp>
        <p:nvSpPr>
          <p:cNvPr id="8294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0581056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29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5182435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30</a:t>
            </a:fld>
            <a:endParaRPr lang="en-US" sz="1200" dirty="0"/>
          </a:p>
        </p:txBody>
      </p:sp>
      <p:sp>
        <p:nvSpPr>
          <p:cNvPr id="8499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2512933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31</a:t>
            </a:fld>
            <a:endParaRPr lang="en-US" sz="1200" dirty="0"/>
          </a:p>
        </p:txBody>
      </p:sp>
      <p:sp>
        <p:nvSpPr>
          <p:cNvPr id="8601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1725056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32</a:t>
            </a:fld>
            <a:endParaRPr lang="en-US" sz="1200" dirty="0"/>
          </a:p>
        </p:txBody>
      </p:sp>
      <p:sp>
        <p:nvSpPr>
          <p:cNvPr id="8704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4223586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33</a:t>
            </a:fld>
            <a:endParaRPr lang="en-US" sz="1200" dirty="0"/>
          </a:p>
        </p:txBody>
      </p:sp>
      <p:sp>
        <p:nvSpPr>
          <p:cNvPr id="8806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3621677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34</a:t>
            </a:fld>
            <a:endParaRPr lang="en-US" sz="1200" dirty="0"/>
          </a:p>
        </p:txBody>
      </p:sp>
      <p:sp>
        <p:nvSpPr>
          <p:cNvPr id="8909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3693719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35</a:t>
            </a:fld>
            <a:endParaRPr lang="en-US" sz="1200" dirty="0"/>
          </a:p>
        </p:txBody>
      </p:sp>
      <p:sp>
        <p:nvSpPr>
          <p:cNvPr id="9011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0400237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36</a:t>
            </a:fld>
            <a:endParaRPr lang="en-US" sz="1200" dirty="0"/>
          </a:p>
        </p:txBody>
      </p:sp>
      <p:sp>
        <p:nvSpPr>
          <p:cNvPr id="9113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9637913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37</a:t>
            </a:fld>
            <a:endParaRPr lang="en-US" sz="1200" dirty="0"/>
          </a:p>
        </p:txBody>
      </p:sp>
      <p:sp>
        <p:nvSpPr>
          <p:cNvPr id="9216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527756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38</a:t>
            </a:fld>
            <a:endParaRPr lang="en-US" sz="1200" dirty="0"/>
          </a:p>
        </p:txBody>
      </p:sp>
      <p:sp>
        <p:nvSpPr>
          <p:cNvPr id="9318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3618036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39</a:t>
            </a:fld>
            <a:endParaRPr lang="en-US" sz="1200" dirty="0"/>
          </a:p>
        </p:txBody>
      </p:sp>
      <p:sp>
        <p:nvSpPr>
          <p:cNvPr id="9421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4845772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40</a:t>
            </a:fld>
            <a:endParaRPr lang="en-US" sz="1200" dirty="0"/>
          </a:p>
        </p:txBody>
      </p:sp>
      <p:sp>
        <p:nvSpPr>
          <p:cNvPr id="9523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4922081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41</a:t>
            </a:fld>
            <a:endParaRPr lang="en-US" sz="1200" dirty="0"/>
          </a:p>
        </p:txBody>
      </p:sp>
      <p:sp>
        <p:nvSpPr>
          <p:cNvPr id="9625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2168169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42</a:t>
            </a:fld>
            <a:endParaRPr lang="en-US" sz="1200" dirty="0"/>
          </a:p>
        </p:txBody>
      </p:sp>
      <p:sp>
        <p:nvSpPr>
          <p:cNvPr id="9728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41369080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43</a:t>
            </a:fld>
            <a:endParaRPr lang="en-US" sz="1200" dirty="0"/>
          </a:p>
        </p:txBody>
      </p:sp>
      <p:sp>
        <p:nvSpPr>
          <p:cNvPr id="9830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3113221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44</a:t>
            </a:fld>
            <a:endParaRPr lang="en-US" sz="1200" dirty="0"/>
          </a:p>
        </p:txBody>
      </p:sp>
      <p:sp>
        <p:nvSpPr>
          <p:cNvPr id="9933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768162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45</a:t>
            </a:fld>
            <a:endParaRPr lang="en-US" sz="1200" dirty="0"/>
          </a:p>
        </p:txBody>
      </p:sp>
      <p:sp>
        <p:nvSpPr>
          <p:cNvPr id="10035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1104757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46</a:t>
            </a:fld>
            <a:endParaRPr lang="en-US" sz="1200" dirty="0"/>
          </a:p>
        </p:txBody>
      </p:sp>
      <p:sp>
        <p:nvSpPr>
          <p:cNvPr id="101379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7551131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47</a:t>
            </a:fld>
            <a:endParaRPr lang="en-US" sz="1200" dirty="0"/>
          </a:p>
        </p:txBody>
      </p:sp>
      <p:sp>
        <p:nvSpPr>
          <p:cNvPr id="10240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4559023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48</a:t>
            </a:fld>
            <a:endParaRPr lang="en-US" sz="1200" dirty="0"/>
          </a:p>
        </p:txBody>
      </p:sp>
      <p:sp>
        <p:nvSpPr>
          <p:cNvPr id="10342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18550507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49</a:t>
            </a:fld>
            <a:endParaRPr lang="en-US" sz="1200" dirty="0"/>
          </a:p>
        </p:txBody>
      </p:sp>
      <p:sp>
        <p:nvSpPr>
          <p:cNvPr id="10445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3518214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/>
          </p:cNvSpPr>
          <p:nvPr>
            <p:ph type="sldNum" sz="quarter"/>
          </p:nvPr>
        </p:nvSpPr>
        <p:spPr>
          <a:xfrm>
            <a:off x="5048250" y="6513513"/>
            <a:ext cx="3862388" cy="3429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sz="1200" dirty="0"/>
              <a:t>50</a:t>
            </a:fld>
            <a:endParaRPr lang="en-US" sz="1200" dirty="0"/>
          </a:p>
        </p:txBody>
      </p:sp>
      <p:sp>
        <p:nvSpPr>
          <p:cNvPr id="10547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id-ID" altLang="x-none" dirty="0"/>
          </a:p>
        </p:txBody>
      </p:sp>
    </p:spTree>
    <p:extLst>
      <p:ext uri="{BB962C8B-B14F-4D97-AF65-F5344CB8AC3E}">
        <p14:creationId xmlns:p14="http://schemas.microsoft.com/office/powerpoint/2010/main" val="2045689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371600"/>
            <a:ext cx="38862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371600"/>
            <a:ext cx="38862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133350"/>
            <a:ext cx="1981200" cy="5992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33350"/>
            <a:ext cx="5791200" cy="5992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391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371600"/>
            <a:ext cx="7924800" cy="2300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3824288"/>
            <a:ext cx="7924800" cy="2301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391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90600" y="1371600"/>
            <a:ext cx="7924800" cy="47545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id-ID" sz="32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26" Type="http://schemas.openxmlformats.org/officeDocument/2006/relationships/image" Target="../media/image12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5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0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23" Type="http://schemas.openxmlformats.org/officeDocument/2006/relationships/image" Target="../media/image9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../media/image8.jpeg"/><Relationship Id="rId27" Type="http://schemas.openxmlformats.org/officeDocument/2006/relationships/image" Target="../media/image13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0066FF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914400" y="6096000"/>
            <a:ext cx="8229600" cy="762000"/>
          </a:xfrm>
          <a:prstGeom prst="rect">
            <a:avLst/>
          </a:prstGeom>
          <a:solidFill>
            <a:schemeClr val="bg1">
              <a:alpha val="37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4763"/>
            <a:ext cx="9145588" cy="121443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99CC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>
          <a:xfrm>
            <a:off x="990600" y="1371600"/>
            <a:ext cx="7924800" cy="47545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0" y="1238250"/>
            <a:ext cx="8893175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tailEnd type="oval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33" name="Picture 13" descr="fapet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7762"/>
          <a:stretch>
            <a:fillRect/>
          </a:stretch>
        </p:blipFill>
        <p:spPr>
          <a:xfrm>
            <a:off x="76200" y="304800"/>
            <a:ext cx="1219200" cy="647700"/>
          </a:xfrm>
          <a:prstGeom prst="rect">
            <a:avLst/>
          </a:prstGeom>
          <a:noFill/>
          <a:ln w="19050">
            <a:noFill/>
          </a:ln>
        </p:spPr>
      </p:pic>
      <p:grpSp>
        <p:nvGrpSpPr>
          <p:cNvPr id="1034" name="Group 24"/>
          <p:cNvGrpSpPr/>
          <p:nvPr userDrawn="1"/>
        </p:nvGrpSpPr>
        <p:grpSpPr>
          <a:xfrm>
            <a:off x="0" y="1447800"/>
            <a:ext cx="914400" cy="5410200"/>
            <a:chOff x="657" y="0"/>
            <a:chExt cx="1044" cy="4320"/>
          </a:xfrm>
        </p:grpSpPr>
        <p:pic>
          <p:nvPicPr>
            <p:cNvPr id="3" name="Picture 25" descr="SPACE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7" y="0"/>
              <a:ext cx="1043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8" name="Picture 26" descr="WINDMILL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57" y="3549"/>
              <a:ext cx="1044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9" name="Picture 27" descr="1127850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57" y="2931"/>
              <a:ext cx="1044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0" name="Picture 28" descr="47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57" y="2205"/>
              <a:ext cx="1044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1" name="Picture 29" descr="4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57" y="1434"/>
              <a:ext cx="1043" cy="78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52" name="Picture 30" descr="54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57" y="663"/>
              <a:ext cx="1043" cy="78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276350"/>
            <a:ext cx="914400" cy="55626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DD4B">
                  <a:alpha val="30000"/>
                </a:srgbClr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36" name="Group 33"/>
          <p:cNvGrpSpPr/>
          <p:nvPr userDrawn="1"/>
        </p:nvGrpSpPr>
        <p:grpSpPr>
          <a:xfrm>
            <a:off x="990600" y="6210300"/>
            <a:ext cx="8077200" cy="569913"/>
            <a:chOff x="0" y="3537"/>
            <a:chExt cx="5760" cy="792"/>
          </a:xfrm>
        </p:grpSpPr>
        <p:pic>
          <p:nvPicPr>
            <p:cNvPr id="1040" name="Picture 34" descr="SPACE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0" y="3537"/>
              <a:ext cx="887" cy="78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041" name="Group 35"/>
            <p:cNvGrpSpPr/>
            <p:nvPr/>
          </p:nvGrpSpPr>
          <p:grpSpPr>
            <a:xfrm>
              <a:off x="871" y="3537"/>
              <a:ext cx="4889" cy="792"/>
              <a:chOff x="871" y="3537"/>
              <a:chExt cx="4889" cy="792"/>
            </a:xfrm>
          </p:grpSpPr>
          <p:pic>
            <p:nvPicPr>
              <p:cNvPr id="1042" name="Picture 36" descr="47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098" y="3537"/>
                <a:ext cx="963" cy="78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43" name="Picture 37" descr="54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1" y="3537"/>
                <a:ext cx="1113" cy="78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44" name="Picture 38" descr="t028063a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76" y="3539"/>
                <a:ext cx="884" cy="78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45" name="Picture 39" descr="t051165a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73" y="3539"/>
                <a:ext cx="1134" cy="79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46" name="Picture 40" descr="t628289a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14" y="3538"/>
                <a:ext cx="889" cy="78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pic>
        <p:nvPicPr>
          <p:cNvPr id="1037" name="Picture 42" descr="earthy_sick_md_clr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0" y="1552575"/>
            <a:ext cx="990600" cy="681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7" name="Freeform 43"/>
          <p:cNvSpPr/>
          <p:nvPr/>
        </p:nvSpPr>
        <p:spPr bwMode="auto">
          <a:xfrm>
            <a:off x="4724400" y="-20637"/>
            <a:ext cx="4392613" cy="12398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1" y="0"/>
              </a:cxn>
              <a:cxn ang="0">
                <a:pos x="5761" y="544"/>
              </a:cxn>
              <a:cxn ang="0">
                <a:pos x="3746" y="201"/>
              </a:cxn>
              <a:cxn ang="0">
                <a:pos x="0" y="0"/>
              </a:cxn>
            </a:cxnLst>
            <a:rect l="0" t="0" r="r" b="b"/>
            <a:pathLst>
              <a:path w="5761" h="544">
                <a:moveTo>
                  <a:pt x="0" y="0"/>
                </a:moveTo>
                <a:cubicBezTo>
                  <a:pt x="0" y="0"/>
                  <a:pt x="2880" y="0"/>
                  <a:pt x="5761" y="0"/>
                </a:cubicBezTo>
                <a:cubicBezTo>
                  <a:pt x="5761" y="0"/>
                  <a:pt x="5761" y="272"/>
                  <a:pt x="5761" y="544"/>
                </a:cubicBezTo>
                <a:cubicBezTo>
                  <a:pt x="5186" y="393"/>
                  <a:pt x="4706" y="292"/>
                  <a:pt x="3746" y="201"/>
                </a:cubicBezTo>
                <a:cubicBezTo>
                  <a:pt x="2786" y="110"/>
                  <a:pt x="780" y="42"/>
                  <a:pt x="0" y="0"/>
                </a:cubicBezTo>
                <a:close/>
              </a:path>
            </a:pathLst>
          </a:custGeom>
          <a:pattFill prst="narHorz">
            <a:fgClr>
              <a:srgbClr val="0099CC">
                <a:alpha val="47000"/>
              </a:srgbClr>
            </a:fgClr>
            <a:bgClr>
              <a:schemeClr val="bg1">
                <a:alpha val="47000"/>
              </a:schemeClr>
            </a:bgClr>
          </a:pattFill>
          <a:ln w="9525">
            <a:noFill/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9" name="Rectangle 2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391400" cy="990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2pPr>
      <a:lvl3pPr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3pPr>
      <a:lvl4pPr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4pPr>
      <a:lvl5pPr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dirty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Danau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7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Rectangle 2"/>
          <p:cNvSpPr>
            <a:spLocks noGrp="1"/>
          </p:cNvSpPr>
          <p:nvPr>
            <p:ph type="ctr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algn="ctr" eaLnBrk="1" hangingPunct="1">
              <a:buClrTx/>
              <a:buSzTx/>
              <a:buFontTx/>
            </a:pPr>
            <a:br>
              <a:rPr sz="2800" b="0" dirty="0">
                <a:solidFill>
                  <a:schemeClr val="tx2"/>
                </a:solidFill>
              </a:rPr>
            </a:br>
            <a:r>
              <a:rPr sz="4000" b="0" dirty="0">
                <a:solidFill>
                  <a:schemeClr val="tx2"/>
                </a:solidFill>
              </a:rPr>
              <a:t>Industri dan Lingkungan</a:t>
            </a:r>
            <a:br>
              <a:rPr sz="4000" b="0" dirty="0">
                <a:solidFill>
                  <a:schemeClr val="tx2"/>
                </a:solidFill>
              </a:rPr>
            </a:br>
            <a:endParaRPr sz="2800" b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14400" y="2133600"/>
            <a:ext cx="7239000" cy="16478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sz="4800" b="1" kern="1200" cap="none" spc="0" normalizeH="0" baseline="0" noProof="0">
                <a:solidFill>
                  <a:schemeClr val="folHlink"/>
                </a:solidFill>
                <a:latin typeface="Monotype Corsiva" panose="03010101010201010101" pitchFamily="66" charset="0"/>
                <a:ea typeface="+mn-ea"/>
                <a:cs typeface="+mn-cs"/>
              </a:rPr>
              <a:t>BAGIAN 1</a:t>
            </a:r>
            <a:r>
              <a:rPr kumimoji="0" lang="en-US" sz="4800" b="1" kern="1200" cap="none" spc="0" normalizeH="0" baseline="0" noProof="0">
                <a:solidFill>
                  <a:schemeClr val="accent2"/>
                </a:solidFill>
                <a:latin typeface="Monotype Corsiva" panose="03010101010201010101" pitchFamily="66" charset="0"/>
                <a:ea typeface="+mn-ea"/>
                <a:cs typeface="+mn-cs"/>
              </a:rPr>
              <a:t> </a:t>
            </a:r>
          </a:p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sz="3600" b="1" kern="1200" cap="none" spc="0" normalizeH="0" baseline="0" noProof="0">
                <a:solidFill>
                  <a:srgbClr val="FFFF99"/>
                </a:solidFill>
                <a:latin typeface="Tahoma" panose="020B0604030504040204" pitchFamily="34" charset="0"/>
                <a:ea typeface="+mn-ea"/>
                <a:cs typeface="+mn-cs"/>
              </a:rPr>
              <a:t>Industri &amp; </a:t>
            </a:r>
            <a:r>
              <a:rPr kumimoji="0" lang="id-ID" sz="3600" b="1" kern="1200" cap="none" spc="0" normalizeH="0" baseline="0" noProof="0">
                <a:solidFill>
                  <a:srgbClr val="FFFF99"/>
                </a:solidFill>
                <a:latin typeface="Tahoma" panose="020B0604030504040204" pitchFamily="34" charset="0"/>
                <a:ea typeface="+mn-ea"/>
                <a:cs typeface="+mn-cs"/>
              </a:rPr>
              <a:t>Lingkungan</a:t>
            </a:r>
            <a:endParaRPr kumimoji="0" lang="en-US" sz="3600" b="1" kern="1200" cap="none" spc="0" normalizeH="0" baseline="0" noProof="0">
              <a:solidFill>
                <a:srgbClr val="FFFF99"/>
              </a:solidFill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body" sz="half" idx="2"/>
          </p:nvPr>
        </p:nvSpPr>
        <p:spPr>
          <a:xfrm>
            <a:off x="1535113" y="1960563"/>
            <a:ext cx="4040187" cy="1644650"/>
          </a:xfrm>
          <a:ln/>
        </p:spPr>
        <p:txBody>
          <a:bodyPr vert="horz" wrap="square" lIns="91440" tIns="45720" rIns="91440" bIns="45720" anchor="t"/>
          <a:lstStyle/>
          <a:p>
            <a:pPr marL="533400" indent="-533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AutoNum type="arabicPeriod"/>
            </a:pPr>
            <a:r>
              <a:rPr lang="id-ID" altLang="x-none" sz="2800" dirty="0"/>
              <a:t>Ruang</a:t>
            </a:r>
          </a:p>
          <a:p>
            <a:pPr marL="533400" indent="-533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AutoNum type="arabicPeriod"/>
            </a:pPr>
            <a:r>
              <a:rPr lang="id-ID" altLang="x-none" sz="2800" dirty="0"/>
              <a:t>Sumber Daya Alam</a:t>
            </a:r>
          </a:p>
          <a:p>
            <a:pPr marL="533400" indent="-533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AutoNum type="arabicPeriod"/>
            </a:pPr>
            <a:r>
              <a:rPr lang="id-ID" altLang="x-none" sz="2800" dirty="0"/>
              <a:t>“Bak Sampah”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143000" y="4038600"/>
            <a:ext cx="7772400" cy="1524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id-ID" sz="2800" b="0" i="1" u="none" strike="noStrike" kern="1200" cap="none" spc="0" normalizeH="0" baseline="0" noProof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Penting untuk menjaga agar kapasitas lingkungan dalam melakukan fungsi-fungsinya tidak memburuk</a:t>
            </a:r>
          </a:p>
        </p:txBody>
      </p:sp>
      <p:sp>
        <p:nvSpPr>
          <p:cNvPr id="5124" name="Rectangle 5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Fungsi Bumi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/>
          </p:cNvSpPr>
          <p:nvPr>
            <p:ph type="body" sz="half" idx="2"/>
          </p:nvPr>
        </p:nvSpPr>
        <p:spPr>
          <a:xfrm>
            <a:off x="914400" y="1524000"/>
            <a:ext cx="8153400" cy="4191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ClrTx/>
              <a:buSzTx/>
              <a:buFontTx/>
            </a:pPr>
            <a:r>
              <a:rPr lang="id-ID" altLang="x-none" sz="2400" dirty="0"/>
              <a:t>Pertumbuhan penduduk laju pesat: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1985		:	4,3 miliar jiwa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1987		:	5,0 miliar jiwa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2000		:	6,4 miliar jiwa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2000-2100	:	8,2-14 miliar jiwa</a:t>
            </a:r>
          </a:p>
          <a:p>
            <a:pPr eaLnBrk="1" hangingPunct="1">
              <a:buClrTx/>
              <a:buSzTx/>
              <a:buFontTx/>
              <a:buNone/>
            </a:pPr>
            <a:endParaRPr lang="id-ID" altLang="x-none" sz="2400" dirty="0"/>
          </a:p>
          <a:p>
            <a:pPr eaLnBrk="1" hangingPunct="1">
              <a:buClrTx/>
              <a:buSzTx/>
              <a:buFontTx/>
            </a:pPr>
            <a:r>
              <a:rPr lang="id-ID" altLang="x-none" sz="2400" dirty="0"/>
              <a:t>Tingkatan/taraf hidup di dua dunia timpang: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Satu orang dari dunia utara memakai sumber daya alam (sda) 40 kali dari keperluan dunia selatan.</a:t>
            </a:r>
          </a:p>
        </p:txBody>
      </p:sp>
      <p:sp>
        <p:nvSpPr>
          <p:cNvPr id="6147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Masalah pokok BUMI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body" sz="half" idx="2"/>
          </p:nvPr>
        </p:nvSpPr>
        <p:spPr>
          <a:xfrm>
            <a:off x="990600" y="1600200"/>
            <a:ext cx="8077200" cy="4191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ClrTx/>
              <a:buSzTx/>
              <a:buFontTx/>
            </a:pPr>
            <a:r>
              <a:rPr lang="id-ID" altLang="x-none" sz="2400" dirty="0"/>
              <a:t>Perkembangan Iptek hingga kini umumnya masih:</a:t>
            </a:r>
          </a:p>
          <a:p>
            <a:pPr marL="862330" lvl="1" indent="-405130" eaLnBrk="1" hangingPunct="1"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Mengeksploitasi sda maksimal</a:t>
            </a:r>
          </a:p>
          <a:p>
            <a:pPr marL="862330" lvl="1" indent="-405130" eaLnBrk="1" hangingPunct="1"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Menghasilkan limbah</a:t>
            </a:r>
          </a:p>
          <a:p>
            <a:pPr marL="862330" lvl="1" indent="-405130" eaLnBrk="1" hangingPunct="1">
              <a:buFont typeface="Wingdings" panose="05000000000000000000" pitchFamily="2" charset="2"/>
              <a:buNone/>
            </a:pPr>
            <a:endParaRPr lang="id-ID" altLang="x-none" sz="2400" dirty="0"/>
          </a:p>
          <a:p>
            <a:pPr eaLnBrk="1" hangingPunct="1">
              <a:buClrTx/>
              <a:buSzTx/>
              <a:buFontTx/>
            </a:pPr>
            <a:r>
              <a:rPr lang="id-ID" altLang="x-none" sz="2400" dirty="0"/>
              <a:t>Pembangunan belum memuat pertimbangan lingkungan yang memadai.</a:t>
            </a:r>
          </a:p>
          <a:p>
            <a:pPr eaLnBrk="1" hangingPunct="1">
              <a:buClrTx/>
              <a:buSzTx/>
              <a:buFontTx/>
              <a:buNone/>
            </a:pPr>
            <a:endParaRPr lang="id-ID" altLang="x-none" sz="2400" dirty="0"/>
          </a:p>
          <a:p>
            <a:pPr eaLnBrk="1" hangingPunct="1">
              <a:buClrTx/>
              <a:buSzTx/>
              <a:buFontTx/>
            </a:pPr>
            <a:r>
              <a:rPr lang="id-ID" altLang="x-none" sz="2400" dirty="0"/>
              <a:t>Kemiskinan di selatan dan kemapanan di utara cenderung merusak lingkungan hidup dan memboroskan sda.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Masalah pokok BUMI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/>
          </p:cNvSpPr>
          <p:nvPr>
            <p:ph type="body" sz="half" idx="2"/>
          </p:nvPr>
        </p:nvSpPr>
        <p:spPr>
          <a:xfrm>
            <a:off x="1066800" y="1447800"/>
            <a:ext cx="7924800" cy="4572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ClrTx/>
              <a:buSzTx/>
              <a:buFontTx/>
            </a:pPr>
            <a:r>
              <a:rPr lang="id-ID" altLang="x-none" sz="2400" dirty="0"/>
              <a:t>Krisis air bersih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</a:pPr>
            <a:r>
              <a:rPr lang="id-ID" altLang="x-none" sz="2400" dirty="0"/>
              <a:t>Perluasan lahan krisis:</a:t>
            </a:r>
          </a:p>
          <a:p>
            <a:pPr marL="862330" lvl="1" indent="-405130" eaLnBrk="1" hangingPunct="1"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000" dirty="0"/>
              <a:t>Penggurunan</a:t>
            </a:r>
          </a:p>
          <a:p>
            <a:pPr marL="862330" lvl="1" indent="-405130" eaLnBrk="1" hangingPunct="1"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000" dirty="0"/>
              <a:t>Pengikisan dan pelongsoran</a:t>
            </a:r>
          </a:p>
          <a:p>
            <a:pPr marL="862330" lvl="1" indent="-405130" eaLnBrk="1" hangingPunct="1"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000" dirty="0"/>
              <a:t>Penggalian lahan pertanian menjadi non-pertanian</a:t>
            </a:r>
          </a:p>
          <a:p>
            <a:pPr eaLnBrk="1" hangingPunct="1">
              <a:spcBef>
                <a:spcPct val="50000"/>
              </a:spcBef>
              <a:buClr>
                <a:srgbClr val="FFCC00"/>
              </a:buClr>
              <a:buSzTx/>
              <a:buFontTx/>
            </a:pPr>
            <a:r>
              <a:rPr lang="id-ID" altLang="x-none" sz="2400" dirty="0"/>
              <a:t>Penyempitan luas hutan tropis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400" dirty="0"/>
              <a:t>	</a:t>
            </a:r>
            <a:r>
              <a:rPr lang="id-ID" altLang="x-none" sz="2000" dirty="0"/>
              <a:t>(100 juta ha terancam </a:t>
            </a:r>
            <a:r>
              <a:rPr lang="id-ID" altLang="x-none" sz="2000" dirty="0">
                <a:sym typeface="Symbol" panose="05050102010706020507" pitchFamily="18" charset="2"/>
              </a:rPr>
              <a:t> 2000)</a:t>
            </a:r>
            <a:endParaRPr lang="id-ID" altLang="x-none" sz="2000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</a:pPr>
            <a:r>
              <a:rPr lang="id-ID" altLang="x-none" sz="2400" dirty="0"/>
              <a:t>Pemunahan plasma nutfah tumbuhan dan hewan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000" dirty="0"/>
              <a:t>	</a:t>
            </a:r>
            <a:r>
              <a:rPr lang="id-ID" altLang="x-none" sz="2000" dirty="0">
                <a:solidFill>
                  <a:srgbClr val="FFCC00"/>
                </a:solidFill>
                <a:sym typeface="Symbol" panose="05050102010706020507" pitchFamily="18" charset="2"/>
              </a:rPr>
              <a:t></a:t>
            </a:r>
            <a:r>
              <a:rPr lang="id-ID" altLang="x-none" sz="2000" dirty="0">
                <a:sym typeface="Symbol" panose="05050102010706020507" pitchFamily="18" charset="2"/>
              </a:rPr>
              <a:t> Keanekaragaman hayati menurun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id-ID" altLang="x-none" sz="2000" dirty="0">
                <a:sym typeface="Symbol" panose="05050102010706020507" pitchFamily="18" charset="2"/>
              </a:rPr>
              <a:t>	     (10.000 spesies punah per tahun)</a:t>
            </a:r>
            <a:endParaRPr lang="id-ID" altLang="x-none" sz="2000" dirty="0"/>
          </a:p>
        </p:txBody>
      </p:sp>
      <p:sp>
        <p:nvSpPr>
          <p:cNvPr id="8195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i="1" dirty="0"/>
              <a:t>Akibat bila tantangan tak terjawab</a:t>
            </a:r>
            <a:endParaRPr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body" sz="half" idx="2"/>
          </p:nvPr>
        </p:nvSpPr>
        <p:spPr>
          <a:xfrm>
            <a:off x="1066800" y="1447800"/>
            <a:ext cx="7924800" cy="44958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  <a:buClrTx/>
              <a:buSzTx/>
              <a:buFontTx/>
            </a:pPr>
            <a:r>
              <a:rPr lang="id-ID" altLang="x-none" sz="2400" dirty="0"/>
              <a:t>Perusakan lingkungan lautan</a:t>
            </a:r>
          </a:p>
          <a:p>
            <a:pPr marL="862330" lvl="1" indent="-405130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Lampau tangkap ikan</a:t>
            </a:r>
          </a:p>
          <a:p>
            <a:pPr marL="862330" lvl="1" indent="-405130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Perusakan habitat</a:t>
            </a:r>
          </a:p>
          <a:p>
            <a:pPr marL="862330" lvl="1" indent="-405130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Pencemaran dari daratan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</a:pPr>
            <a:r>
              <a:rPr lang="id-ID" altLang="x-none" sz="2400" dirty="0"/>
              <a:t>Perubahan iklim</a:t>
            </a:r>
          </a:p>
          <a:p>
            <a:pPr marL="862330" lvl="1" indent="-405130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O</a:t>
            </a:r>
            <a:r>
              <a:rPr lang="id-ID" altLang="x-none" sz="2400" baseline="-25000" dirty="0"/>
              <a:t>3</a:t>
            </a:r>
            <a:r>
              <a:rPr lang="id-ID" altLang="x-none" sz="2400" dirty="0"/>
              <a:t> menipis</a:t>
            </a:r>
          </a:p>
          <a:p>
            <a:pPr marL="862330" lvl="1" indent="-405130" eaLnBrk="1" hangingPunct="1">
              <a:lnSpc>
                <a:spcPct val="90000"/>
              </a:lnSpc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id-ID" altLang="x-none" sz="2400" dirty="0"/>
              <a:t>Gas rumah kaca naik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</a:pPr>
            <a:r>
              <a:rPr lang="id-ID" altLang="x-none" sz="2400" dirty="0"/>
              <a:t>Hujan asam dan limbah B3 meningkat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</a:pPr>
            <a:r>
              <a:rPr lang="id-ID" altLang="x-none" sz="2400" dirty="0"/>
              <a:t>Kesehatan manusia dan lingkungan terancam</a:t>
            </a:r>
            <a:endParaRPr sz="2400" dirty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219200" y="5562600"/>
            <a:ext cx="7696200" cy="533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kumimoji="0" lang="id-ID" sz="3200" b="0" i="1" u="none" strike="noStrike" kern="1200" cap="none" spc="0" normalizeH="0" baseline="0" noProof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t> Keberlanjutan Hidup ?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20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i="1" dirty="0"/>
              <a:t>Akibat bila tantangan tak terjawab</a:t>
            </a:r>
            <a:endParaRPr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Industri Vs Lingkungan</a:t>
            </a:r>
          </a:p>
        </p:txBody>
      </p:sp>
      <p:sp>
        <p:nvSpPr>
          <p:cNvPr id="10243" name="AutoShape 4"/>
          <p:cNvSpPr/>
          <p:nvPr/>
        </p:nvSpPr>
        <p:spPr>
          <a:xfrm>
            <a:off x="1295400" y="2895600"/>
            <a:ext cx="3581400" cy="1143000"/>
          </a:xfrm>
          <a:prstGeom prst="homePlate">
            <a:avLst>
              <a:gd name="adj" fmla="val 78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r>
              <a:rPr sz="2800" b="1" dirty="0">
                <a:solidFill>
                  <a:srgbClr val="0066FF"/>
                </a:solidFill>
                <a:latin typeface="Arial" panose="020B0604020202020204" pitchFamily="34" charset="0"/>
              </a:rPr>
              <a:t>INDUSTRI</a:t>
            </a:r>
          </a:p>
        </p:txBody>
      </p:sp>
      <p:sp>
        <p:nvSpPr>
          <p:cNvPr id="10244" name="AutoShape 5"/>
          <p:cNvSpPr/>
          <p:nvPr/>
        </p:nvSpPr>
        <p:spPr>
          <a:xfrm rot="10800000">
            <a:off x="5029200" y="2873375"/>
            <a:ext cx="3581400" cy="1143000"/>
          </a:xfrm>
          <a:prstGeom prst="homePlate">
            <a:avLst>
              <a:gd name="adj" fmla="val 7833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wrap="none" anchor="ctr"/>
          <a:lstStyle/>
          <a:p>
            <a:pPr algn="ctr"/>
            <a:r>
              <a:rPr sz="2400" b="1" dirty="0">
                <a:solidFill>
                  <a:srgbClr val="0066FF"/>
                </a:solidFill>
                <a:latin typeface="Arial" panose="020B0604020202020204" pitchFamily="34" charset="0"/>
              </a:rPr>
              <a:t>LINGKUNGAN</a:t>
            </a:r>
          </a:p>
        </p:txBody>
      </p:sp>
      <p:sp>
        <p:nvSpPr>
          <p:cNvPr id="10245" name="AutoShape 6"/>
          <p:cNvSpPr/>
          <p:nvPr/>
        </p:nvSpPr>
        <p:spPr>
          <a:xfrm>
            <a:off x="4267200" y="2743200"/>
            <a:ext cx="1447800" cy="1524000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id-ID" altLang="x-none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10246" name="Text Box 7"/>
          <p:cNvSpPr txBox="1"/>
          <p:nvPr/>
        </p:nvSpPr>
        <p:spPr>
          <a:xfrm>
            <a:off x="1219200" y="5029200"/>
            <a:ext cx="76200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sz="2000" b="1" dirty="0">
                <a:solidFill>
                  <a:srgbClr val="FFFF00"/>
                </a:solidFill>
                <a:latin typeface="Arial" panose="020B0604020202020204" pitchFamily="34" charset="0"/>
              </a:rPr>
              <a:t>Industri memiliki dampak terhadap lingkungan 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sz="3000" dirty="0">
                <a:cs typeface="Times New Roman" panose="02020603050405020304" pitchFamily="18" charset="0"/>
              </a:rPr>
              <a:t>Populasi :	1950 (2.5 M)</a:t>
            </a:r>
          </a:p>
          <a:p>
            <a:pPr eaLnBrk="1" hangingPunct="1">
              <a:buNone/>
            </a:pPr>
            <a:r>
              <a:rPr sz="3000" dirty="0">
                <a:cs typeface="Times New Roman" panose="02020603050405020304" pitchFamily="18" charset="0"/>
              </a:rPr>
              <a:t>				1993 (5.5 M)</a:t>
            </a:r>
          </a:p>
          <a:p>
            <a:pPr eaLnBrk="1" hangingPunct="1">
              <a:buNone/>
            </a:pPr>
            <a:r>
              <a:rPr sz="3000" dirty="0">
                <a:cs typeface="Times New Roman" panose="02020603050405020304" pitchFamily="18" charset="0"/>
              </a:rPr>
              <a:t>				2045 (prediksi 11 M)</a:t>
            </a:r>
          </a:p>
          <a:p>
            <a:pPr eaLnBrk="1" hangingPunct="1"/>
            <a:r>
              <a:rPr sz="3000" dirty="0">
                <a:cs typeface="Times New Roman" panose="02020603050405020304" pitchFamily="18" charset="0"/>
              </a:rPr>
              <a:t>Penggunaan SDA dan inefisiensi :				dobel/13 tahun</a:t>
            </a:r>
          </a:p>
          <a:p>
            <a:pPr eaLnBrk="1" hangingPunct="1"/>
            <a:r>
              <a:rPr sz="3000" dirty="0">
                <a:cs typeface="Times New Roman" panose="02020603050405020304" pitchFamily="18" charset="0"/>
              </a:rPr>
              <a:t>Punahnya spesies flora dan fauna :</a:t>
            </a:r>
          </a:p>
          <a:p>
            <a:pPr eaLnBrk="1" hangingPunct="1">
              <a:buNone/>
            </a:pPr>
            <a:r>
              <a:rPr sz="3000" dirty="0">
                <a:cs typeface="Times New Roman" panose="02020603050405020304" pitchFamily="18" charset="0"/>
              </a:rPr>
              <a:t>				4 spesies punah/jam</a:t>
            </a:r>
          </a:p>
          <a:p>
            <a:pPr eaLnBrk="1" hangingPunct="1"/>
            <a:r>
              <a:rPr sz="3000" dirty="0">
                <a:cs typeface="Times New Roman" panose="02020603050405020304" pitchFamily="18" charset="0"/>
              </a:rPr>
              <a:t>Polusi :		BBM, B3, pestisida, dll.</a:t>
            </a:r>
            <a:endParaRPr sz="3000" dirty="0"/>
          </a:p>
        </p:txBody>
      </p:sp>
      <p:sp>
        <p:nvSpPr>
          <p:cNvPr id="11267" name="Rectangle 3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latin typeface="Times New Roman" panose="02020603050405020304" pitchFamily="18" charset="0"/>
              </a:rPr>
              <a:t>Pertumbuhan Eksponensial</a:t>
            </a:r>
            <a:endParaRPr sz="36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Sistem Kehidupan</a:t>
            </a:r>
            <a:r>
              <a:rPr dirty="0"/>
              <a:t> </a:t>
            </a: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 Energi Matahari (Solar Capital)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 Siklus Material (Earth Capital)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 Gravitasi</a:t>
            </a:r>
          </a:p>
          <a:p>
            <a:pPr eaLnBrk="1" hangingPunct="1">
              <a:lnSpc>
                <a:spcPct val="4000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Kehidupan Berkelanjutan :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Hidup dari Earth Income, </a:t>
            </a:r>
            <a:r>
              <a:rPr sz="2800" i="1" dirty="0">
                <a:cs typeface="Times New Roman" panose="02020603050405020304" pitchFamily="18" charset="0"/>
              </a:rPr>
              <a:t>bukan</a:t>
            </a:r>
            <a:r>
              <a:rPr sz="2800" dirty="0">
                <a:cs typeface="Times New Roman" panose="02020603050405020304" pitchFamily="18" charset="0"/>
              </a:rPr>
              <a:t> dari Earth Capital  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Ekonomi Berkelanjutan :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- Full-cost pricing  (produk dan jasa)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 	- Internalisasi biaya eksternal</a:t>
            </a:r>
            <a:endParaRPr sz="28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Kesenjangan Kesejahteraan </a:t>
            </a:r>
            <a:r>
              <a:rPr dirty="0"/>
              <a:t> </a:t>
            </a:r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indent="1905"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Negara Maju :</a:t>
            </a:r>
          </a:p>
          <a:p>
            <a:pPr indent="1905" eaLnBrk="1" hangingPunct="1">
              <a:lnSpc>
                <a:spcPct val="120000"/>
              </a:lnSpc>
            </a:pPr>
            <a:r>
              <a:rPr sz="2200" dirty="0">
                <a:cs typeface="Times New Roman" panose="02020603050405020304" pitchFamily="18" charset="0"/>
              </a:rPr>
              <a:t> penduduk 1.2 M (22% populasi)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menguasai 85% kekayaan dan pendapatan dunia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menggunakan 88% SDA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mengkonsumsi 73% energi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membangkitkan sebagian besar limbah</a:t>
            </a:r>
          </a:p>
          <a:p>
            <a:pPr indent="1905" eaLnBrk="1" hangingPunct="1">
              <a:lnSpc>
                <a:spcPct val="50000"/>
              </a:lnSpc>
              <a:buNone/>
            </a:pPr>
            <a:endParaRPr sz="2200" dirty="0">
              <a:cs typeface="Times New Roman" panose="02020603050405020304" pitchFamily="18" charset="0"/>
            </a:endParaRPr>
          </a:p>
          <a:p>
            <a:pPr indent="1905"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Negara Berkembang:</a:t>
            </a:r>
          </a:p>
          <a:p>
            <a:pPr indent="1905" eaLnBrk="1" hangingPunct="1">
              <a:lnSpc>
                <a:spcPct val="110000"/>
              </a:lnSpc>
            </a:pPr>
            <a:r>
              <a:rPr sz="2200" dirty="0">
                <a:cs typeface="Times New Roman" panose="02020603050405020304" pitchFamily="18" charset="0"/>
              </a:rPr>
              <a:t> penduduk 4.3 M (78% populasi)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Hanya menguasai 15% kekayaan dan pendapatan 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Hanya menggunakan 12% SDA</a:t>
            </a:r>
          </a:p>
          <a:p>
            <a:pPr indent="1905"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 Hanya mengkonsumsi 27% energi</a:t>
            </a:r>
          </a:p>
          <a:p>
            <a:pPr indent="1905" eaLnBrk="1" hangingPunct="1">
              <a:lnSpc>
                <a:spcPct val="90000"/>
              </a:lnSpc>
            </a:pPr>
            <a:endParaRPr sz="22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339" name="Picture 2" descr="SUMBERDAY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81000"/>
            <a:ext cx="6705600" cy="57912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Sumberdaya: </a:t>
            </a:r>
            <a:r>
              <a:rPr sz="2800" b="0" dirty="0">
                <a:cs typeface="Times New Roman" panose="02020603050405020304" pitchFamily="18" charset="0"/>
              </a:rPr>
              <a:t>tak terbarukan</a:t>
            </a:r>
            <a:r>
              <a:rPr sz="3600" b="0" dirty="0">
                <a:cs typeface="Times New Roman" panose="02020603050405020304" pitchFamily="18" charset="0"/>
              </a:rPr>
              <a:t>   </a:t>
            </a:r>
            <a:r>
              <a:rPr dirty="0"/>
              <a:t> 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1066800" y="1447800"/>
            <a:ext cx="7924800" cy="4572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Jumlah terbatas dalam kerak bumi :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- energi (batubara, minyak, gas alam, uranium);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- mineral metal (besi, tembaga, aluminium);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- mineral non-metal (garam, gypsum, pasir, phosphate,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  air, tanah)</a:t>
            </a:r>
          </a:p>
          <a:p>
            <a:pPr eaLnBrk="1" hangingPunct="1">
              <a:lnSpc>
                <a:spcPct val="5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Sebenarnya kita tidak akan sepenuhnya kehabisan SD tak terbarukan, tetapi Economically Depleted !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biaya yang dikeluarkan &gt;&gt;&gt; hasil yang diperoleh</a:t>
            </a:r>
          </a:p>
          <a:p>
            <a:pPr eaLnBrk="1" hangingPunct="1">
              <a:lnSpc>
                <a:spcPct val="6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r>
              <a:rPr sz="2200" dirty="0">
                <a:cs typeface="Times New Roman" panose="02020603050405020304" pitchFamily="18" charset="0"/>
              </a:rPr>
              <a:t>Pilihan : kurangi konsumsi, recycle, reuse, kurangi limbah, cari pengganti (tinggalkan), atau …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200" dirty="0">
                <a:cs typeface="Times New Roman" panose="02020603050405020304" pitchFamily="18" charset="0"/>
              </a:rPr>
              <a:t>	tunggu jutaan tahun sampai diproduksi lebih banyak lagi !!!</a:t>
            </a:r>
          </a:p>
          <a:p>
            <a:pPr eaLnBrk="1" hangingPunct="1">
              <a:lnSpc>
                <a:spcPct val="90000"/>
              </a:lnSpc>
              <a:buNone/>
            </a:pPr>
            <a:endParaRPr sz="22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>
              <a:lnSpc>
                <a:spcPct val="80000"/>
              </a:lnSpc>
            </a:pPr>
            <a:r>
              <a:rPr sz="2800" b="0" dirty="0">
                <a:cs typeface="Times New Roman" panose="02020603050405020304" pitchFamily="18" charset="0"/>
              </a:rPr>
              <a:t>Kategori kemanfaatan SDA</a:t>
            </a:r>
            <a:br>
              <a:rPr sz="2800" b="0" dirty="0">
                <a:cs typeface="Times New Roman" panose="02020603050405020304" pitchFamily="18" charset="0"/>
              </a:rPr>
            </a:br>
            <a:r>
              <a:rPr sz="2000" b="0" dirty="0">
                <a:cs typeface="Times New Roman" panose="02020603050405020304" pitchFamily="18" charset="0"/>
              </a:rPr>
              <a:t>berdasarkan ketersediaan dan konsentrasi</a:t>
            </a:r>
            <a:r>
              <a:rPr sz="2800" b="0" dirty="0">
                <a:cs typeface="Times New Roman" panose="02020603050405020304" pitchFamily="18" charset="0"/>
              </a:rPr>
              <a:t> </a:t>
            </a:r>
            <a:r>
              <a:rPr sz="3600" b="0" dirty="0">
                <a:cs typeface="Times New Roman" panose="02020603050405020304" pitchFamily="18" charset="0"/>
              </a:rPr>
              <a:t>   </a:t>
            </a:r>
            <a:r>
              <a:rPr dirty="0"/>
              <a:t> 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xfrm>
            <a:off x="990600" y="1447800"/>
            <a:ext cx="8001000" cy="44958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Kualitas Tinggi : terorganisasi, terkonsentrasi, berada di lapisan permukaan bumi</a:t>
            </a:r>
          </a:p>
          <a:p>
            <a:pPr eaLnBrk="1" hangingPunct="1">
              <a:lnSpc>
                <a:spcPct val="4000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Kualitas Rendah: tak terorganisasi, encer, jauh di dalam perut bumi, terdispersi di lautan atau di atmosfir </a:t>
            </a:r>
          </a:p>
          <a:p>
            <a:pPr eaLnBrk="1" hangingPunct="1">
              <a:lnSpc>
                <a:spcPct val="4000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- Padat vs Gas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- Batubara, Bensin vs Emisinya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- Kaleng Aluminium vs Biji Aluminium</a:t>
            </a:r>
            <a:endParaRPr sz="28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7411" name="Picture 2" descr="KUALITAS-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5410200" cy="68580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Sumberdaya: </a:t>
            </a:r>
            <a:r>
              <a:rPr sz="2800" b="0" dirty="0">
                <a:cs typeface="Times New Roman" panose="02020603050405020304" pitchFamily="18" charset="0"/>
              </a:rPr>
              <a:t>terbarukan</a:t>
            </a:r>
            <a:r>
              <a:rPr sz="3600" b="0" dirty="0">
                <a:cs typeface="Times New Roman" panose="02020603050405020304" pitchFamily="18" charset="0"/>
              </a:rPr>
              <a:t>   </a:t>
            </a:r>
            <a:r>
              <a:rPr dirty="0"/>
              <a:t> 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1504950" y="2332038"/>
            <a:ext cx="6896100" cy="3122612"/>
          </a:xfrm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dirty="0">
                <a:cs typeface="Times New Roman" panose="02020603050405020304" pitchFamily="18" charset="0"/>
              </a:rPr>
              <a:t>Energi Matahari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Angin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Pasang-Surut (Tides)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Aliran Air</a:t>
            </a:r>
            <a:r>
              <a:rPr dirty="0"/>
              <a:t>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4000" b="0" dirty="0">
                <a:cs typeface="Times New Roman" panose="02020603050405020304" pitchFamily="18" charset="0"/>
              </a:rPr>
              <a:t>Sumberdaya: </a:t>
            </a:r>
            <a:r>
              <a:rPr b="0" dirty="0">
                <a:cs typeface="Times New Roman" panose="02020603050405020304" pitchFamily="18" charset="0"/>
              </a:rPr>
              <a:t>potensial terbarukan</a:t>
            </a:r>
            <a:r>
              <a:rPr sz="4000" b="0" dirty="0">
                <a:cs typeface="Times New Roman" panose="02020603050405020304" pitchFamily="18" charset="0"/>
              </a:rPr>
              <a:t>   </a:t>
            </a:r>
            <a:r>
              <a:rPr sz="3600" dirty="0"/>
              <a:t> 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1066800" y="1524000"/>
            <a:ext cx="7924800" cy="44196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</a:pPr>
            <a:r>
              <a:rPr sz="2400" dirty="0">
                <a:cs typeface="Times New Roman" panose="02020603050405020304" pitchFamily="18" charset="0"/>
              </a:rPr>
              <a:t>Dapat diperbarui secara relatif cepat melalui 	proses alamiah :</a:t>
            </a:r>
          </a:p>
          <a:p>
            <a:pPr eaLnBrk="1" hangingPunct="1">
              <a:lnSpc>
                <a:spcPct val="110000"/>
              </a:lnSpc>
            </a:pPr>
            <a:r>
              <a:rPr sz="2400" dirty="0">
                <a:cs typeface="Times New Roman" panose="02020603050405020304" pitchFamily="18" charset="0"/>
              </a:rPr>
              <a:t>hutan, padang rumput, flora fauna (biodiversity), udara segar, air tanah, tanah yang subur</a:t>
            </a:r>
          </a:p>
          <a:p>
            <a:pPr eaLnBrk="1" hangingPunct="1">
              <a:lnSpc>
                <a:spcPct val="90000"/>
              </a:lnSpc>
            </a:pPr>
            <a:endParaRPr sz="24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sz="2400" dirty="0">
                <a:cs typeface="Times New Roman" panose="02020603050405020304" pitchFamily="18" charset="0"/>
              </a:rPr>
              <a:t>	SD Potensial Terbarukan tetap akan terbarukan jika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400" dirty="0">
                <a:cs typeface="Times New Roman" panose="02020603050405020304" pitchFamily="18" charset="0"/>
              </a:rPr>
              <a:t>	laju penggunaannya &lt;&lt;&lt; proses pembaruan secara alamiah</a:t>
            </a:r>
          </a:p>
          <a:p>
            <a:pPr eaLnBrk="1" hangingPunct="1">
              <a:lnSpc>
                <a:spcPct val="50000"/>
              </a:lnSpc>
              <a:buNone/>
            </a:pPr>
            <a:r>
              <a:rPr sz="2400" dirty="0"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400" dirty="0">
                <a:cs typeface="Times New Roman" panose="02020603050405020304" pitchFamily="18" charset="0"/>
              </a:rPr>
              <a:t>	Laju Maksimumnya disebut Sustainable Yield.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400" dirty="0">
                <a:cs typeface="Times New Roman" panose="02020603050405020304" pitchFamily="18" charset="0"/>
              </a:rPr>
              <a:t>	Kalau ini dilampaui terjadi Degradasi Lingkungan</a:t>
            </a:r>
            <a:endParaRPr sz="2400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2800" b="0" dirty="0">
                <a:cs typeface="Times New Roman" panose="02020603050405020304" pitchFamily="18" charset="0"/>
              </a:rPr>
              <a:t>Contoh Penyebab Degradasi Lingkungan   </a:t>
            </a:r>
            <a:r>
              <a:rPr sz="2800" dirty="0"/>
              <a:t> </a:t>
            </a: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>
          <a:xfrm>
            <a:off x="1219200" y="1524000"/>
            <a:ext cx="7631113" cy="4403725"/>
          </a:xfrm>
          <a:ln/>
        </p:spPr>
        <p:txBody>
          <a:bodyPr vert="horz" wrap="square" lIns="91440" tIns="45720" rIns="91440" bIns="45720" anchor="t"/>
          <a:lstStyle/>
          <a:p>
            <a:pPr marL="234950" indent="-234950" eaLnBrk="1" hangingPunct="1"/>
            <a:r>
              <a:rPr i="1" dirty="0">
                <a:cs typeface="Times New Roman" panose="02020603050405020304" pitchFamily="18" charset="0"/>
              </a:rPr>
              <a:t>Menutup lahan produktif dengan  perumahan</a:t>
            </a:r>
          </a:p>
          <a:p>
            <a:pPr marL="234950" indent="-234950" eaLnBrk="1" hangingPunct="1"/>
            <a:r>
              <a:rPr i="1" dirty="0">
                <a:cs typeface="Times New Roman" panose="02020603050405020304" pitchFamily="18" charset="0"/>
              </a:rPr>
              <a:t>Budidaya pertanian tanpa memperhatikan manajemen lahan</a:t>
            </a:r>
          </a:p>
          <a:p>
            <a:pPr marL="234950" indent="-234950" eaLnBrk="1" hangingPunct="1"/>
            <a:r>
              <a:rPr i="1" dirty="0">
                <a:cs typeface="Times New Roman" panose="02020603050405020304" pitchFamily="18" charset="0"/>
              </a:rPr>
              <a:t>Ekstraksi air tanah secara berlebihan</a:t>
            </a:r>
          </a:p>
          <a:p>
            <a:pPr marL="234950" indent="-234950" eaLnBrk="1" hangingPunct="1"/>
            <a:r>
              <a:rPr i="1" dirty="0">
                <a:cs typeface="Times New Roman" panose="02020603050405020304" pitchFamily="18" charset="0"/>
              </a:rPr>
              <a:t>Sport fishing, hunting</a:t>
            </a:r>
          </a:p>
          <a:p>
            <a:pPr marL="234950" indent="-234950" eaLnBrk="1" hangingPunct="1"/>
            <a:r>
              <a:rPr i="1" dirty="0">
                <a:cs typeface="Times New Roman" panose="02020603050405020304" pitchFamily="18" charset="0"/>
              </a:rPr>
              <a:t>Pencemaran air, udara, tanah oleh industri</a:t>
            </a:r>
            <a:endParaRPr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Polusi   </a:t>
            </a:r>
            <a:r>
              <a:rPr dirty="0"/>
              <a:t> 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>
          <a:xfrm>
            <a:off x="1066800" y="1524000"/>
            <a:ext cx="7924800" cy="44196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buNone/>
            </a:pPr>
            <a:r>
              <a:rPr sz="2800" dirty="0">
                <a:cs typeface="Times New Roman" panose="02020603050405020304" pitchFamily="18" charset="0"/>
              </a:rPr>
              <a:t>	Perubahan yang tidak diinginkan terhadap karakteristik fisik, kimia, atau biologis dari air, udara, atau tanah yang dapat mempengaruhi / membahayakan kesehatan, aktifitas ataupun keberlangsungan manusia dan makhluk hidup</a:t>
            </a:r>
          </a:p>
          <a:p>
            <a:pPr eaLnBrk="1" hangingPunct="1">
              <a:buNone/>
            </a:pPr>
            <a:r>
              <a:rPr sz="2800" dirty="0">
                <a:cs typeface="Times New Roman" panose="02020603050405020304" pitchFamily="18" charset="0"/>
              </a:rPr>
              <a:t>	Sumber :</a:t>
            </a:r>
          </a:p>
          <a:p>
            <a:pPr eaLnBrk="1" hangingPunct="1"/>
            <a:r>
              <a:rPr sz="2800" dirty="0">
                <a:cs typeface="Times New Roman" panose="02020603050405020304" pitchFamily="18" charset="0"/>
              </a:rPr>
              <a:t>Alamiah : terdispersi, kurang berbahaya</a:t>
            </a:r>
          </a:p>
          <a:p>
            <a:pPr eaLnBrk="1" hangingPunct="1"/>
            <a:r>
              <a:rPr sz="2800" dirty="0">
                <a:cs typeface="Times New Roman" panose="02020603050405020304" pitchFamily="18" charset="0"/>
              </a:rPr>
              <a:t>Aktifitas manusia : terkonsentrasi, lebih berbahaya</a:t>
            </a:r>
            <a:endParaRPr sz="2800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2531" name="Picture 2" descr="EF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324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Dampak Polusi   </a:t>
            </a:r>
            <a:r>
              <a:rPr dirty="0"/>
              <a:t> 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1143000" y="1600200"/>
            <a:ext cx="7696200" cy="4191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dirty="0">
                <a:cs typeface="Times New Roman" panose="02020603050405020304" pitchFamily="18" charset="0"/>
              </a:rPr>
              <a:t>Kerusakan sistem pendukung kehidupan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Kerusakan terhadap makhluk hidup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Gangguan kesehatan manusia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Kerusakan harta benda</a:t>
            </a:r>
          </a:p>
          <a:p>
            <a:pPr eaLnBrk="1" hangingPunct="1"/>
            <a:r>
              <a:rPr dirty="0">
                <a:cs typeface="Times New Roman" panose="02020603050405020304" pitchFamily="18" charset="0"/>
              </a:rPr>
              <a:t>Penurunan estetika</a:t>
            </a:r>
            <a:endParaRPr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sz="half" idx="2"/>
          </p:nvPr>
        </p:nvSpPr>
        <p:spPr>
          <a:xfrm>
            <a:off x="1066800" y="1447800"/>
            <a:ext cx="7924800" cy="4495800"/>
          </a:xfrm>
          <a:ln/>
        </p:spPr>
        <p:txBody>
          <a:bodyPr vert="horz" wrap="square" lIns="91440" tIns="45720" rIns="91440" bIns="45720" anchor="t"/>
          <a:lstStyle/>
          <a:p>
            <a:pPr marL="533400" indent="-533400" defTabSz="914400" eaLnBrk="1" hangingPunct="1">
              <a:lnSpc>
                <a:spcPct val="90000"/>
              </a:lnSpc>
              <a:buClrTx/>
              <a:buSzTx/>
              <a:buFontTx/>
              <a:tabLst>
                <a:tab pos="1089025" algn="l"/>
              </a:tabLst>
            </a:pPr>
            <a:r>
              <a:rPr lang="id-ID" altLang="x-none" sz="2400" i="1" dirty="0"/>
              <a:t>Kualitas air sungai</a:t>
            </a:r>
          </a:p>
          <a:p>
            <a:pPr marL="914400" lvl="1" indent="-457200" defTabSz="914400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AutoNum type="arabicPeriod"/>
              <a:tabLst>
                <a:tab pos="1089025" algn="l"/>
              </a:tabLst>
            </a:pPr>
            <a:r>
              <a:rPr lang="id-ID" altLang="x-none" sz="2400" dirty="0"/>
              <a:t>Pencemaran bahan organik</a:t>
            </a:r>
          </a:p>
          <a:p>
            <a:pPr marL="914400" lvl="1" indent="-457200" defTabSz="9144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1089025" algn="l"/>
              </a:tabLst>
            </a:pPr>
            <a:r>
              <a:rPr lang="id-ID" altLang="x-none" sz="2400" dirty="0"/>
              <a:t>	-	90% sungai-sungai di Indonesia telah 	tercemar dalam kondisi </a:t>
            </a:r>
            <a:r>
              <a:rPr lang="id-ID" altLang="x-none" sz="2400" b="1" i="1" dirty="0"/>
              <a:t>sedang</a:t>
            </a:r>
            <a:r>
              <a:rPr lang="id-ID" altLang="x-none" sz="2400" dirty="0"/>
              <a:t> hingga </a:t>
            </a:r>
            <a:r>
              <a:rPr lang="id-ID" altLang="x-none" sz="2400" b="1" i="1" dirty="0"/>
              <a:t>berat</a:t>
            </a:r>
          </a:p>
          <a:p>
            <a:pPr marL="914400" lvl="1" indent="-457200" defTabSz="914400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AutoNum type="arabicPeriod" startAt="2"/>
              <a:tabLst>
                <a:tab pos="1089025" algn="l"/>
              </a:tabLst>
            </a:pPr>
            <a:r>
              <a:rPr lang="id-ID" altLang="x-none" sz="2400" dirty="0"/>
              <a:t>Pencemaran Amonium</a:t>
            </a:r>
          </a:p>
          <a:p>
            <a:pPr marL="914400" lvl="1" indent="-457200" defTabSz="9144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1089025" algn="l"/>
              </a:tabLst>
            </a:pPr>
            <a:r>
              <a:rPr lang="id-ID" altLang="x-none" sz="2400" dirty="0"/>
              <a:t>	- Relatif rendah</a:t>
            </a:r>
          </a:p>
          <a:p>
            <a:pPr marL="914400" lvl="1" indent="-457200" defTabSz="914400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AutoNum type="arabicPeriod" startAt="3"/>
              <a:tabLst>
                <a:tab pos="1089025" algn="l"/>
              </a:tabLst>
            </a:pPr>
            <a:r>
              <a:rPr lang="id-ID" altLang="x-none" sz="2400" dirty="0"/>
              <a:t>Pencemaran bakteri Coli</a:t>
            </a:r>
          </a:p>
          <a:p>
            <a:pPr marL="914400" lvl="1" indent="-457200" defTabSz="914400" eaLnBrk="1" hangingPunct="1">
              <a:lnSpc>
                <a:spcPct val="90000"/>
              </a:lnSpc>
              <a:buFont typeface="Wingdings" panose="05000000000000000000" pitchFamily="2" charset="2"/>
              <a:buNone/>
              <a:tabLst>
                <a:tab pos="1089025" algn="l"/>
              </a:tabLst>
            </a:pPr>
            <a:r>
              <a:rPr lang="id-ID" altLang="x-none" sz="2400" dirty="0"/>
              <a:t>	-	Lebih dari 50% sungai di P. Jawa dicemari 	oleh bakteri Coli pada tingkat </a:t>
            </a:r>
            <a:r>
              <a:rPr lang="id-ID" altLang="x-none" sz="2400" b="1" i="1" dirty="0"/>
              <a:t>sedang</a:t>
            </a:r>
            <a:r>
              <a:rPr lang="id-ID" altLang="x-none" sz="2400" dirty="0"/>
              <a:t> sampai 	</a:t>
            </a:r>
            <a:r>
              <a:rPr lang="id-ID" altLang="x-none" sz="2400" b="1" i="1" dirty="0"/>
              <a:t>berat</a:t>
            </a:r>
          </a:p>
        </p:txBody>
      </p:sp>
      <p:sp>
        <p:nvSpPr>
          <p:cNvPr id="24579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i="1" dirty="0"/>
              <a:t>Dampak Lingkungan</a:t>
            </a:r>
            <a:endParaRPr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body" sz="half" idx="2"/>
          </p:nvPr>
        </p:nvSpPr>
        <p:spPr>
          <a:xfrm>
            <a:off x="990600" y="1447800"/>
            <a:ext cx="8077200" cy="4572000"/>
          </a:xfrm>
          <a:ln/>
        </p:spPr>
        <p:txBody>
          <a:bodyPr vert="horz" wrap="square" lIns="91440" tIns="45720" rIns="91440" bIns="45720" anchor="t"/>
          <a:lstStyle/>
          <a:p>
            <a:pPr marL="914400" lvl="1" indent="-457200" defTabSz="914400" eaLnBrk="1" hangingPunct="1">
              <a:buFont typeface="Wingdings" panose="05000000000000000000" pitchFamily="2" charset="2"/>
              <a:buAutoNum type="arabicPeriod" startAt="4"/>
              <a:tabLst>
                <a:tab pos="1133475" algn="l"/>
              </a:tabLst>
            </a:pPr>
            <a:r>
              <a:rPr lang="id-ID" altLang="x-none" dirty="0"/>
              <a:t>Pencemaran logam berat</a:t>
            </a:r>
          </a:p>
          <a:p>
            <a:pPr marL="914400" lvl="1" indent="-457200" defTabSz="914400" eaLnBrk="1" hangingPunct="1">
              <a:buFont typeface="Wingdings" panose="05000000000000000000" pitchFamily="2" charset="2"/>
              <a:buNone/>
              <a:tabLst>
                <a:tab pos="1133475" algn="l"/>
              </a:tabLst>
            </a:pPr>
            <a:r>
              <a:rPr lang="id-ID" altLang="x-none" dirty="0"/>
              <a:t>	- Data-data untuk sungai di Indonesia sangat tidak lengkap</a:t>
            </a:r>
          </a:p>
          <a:p>
            <a:pPr marL="914400" lvl="1" indent="-457200" defTabSz="914400" eaLnBrk="1" hangingPunct="1">
              <a:buFont typeface="Wingdings" panose="05000000000000000000" pitchFamily="2" charset="2"/>
              <a:buNone/>
              <a:tabLst>
                <a:tab pos="1133475" algn="l"/>
              </a:tabLst>
            </a:pPr>
            <a:r>
              <a:rPr lang="id-ID" altLang="x-none" dirty="0"/>
              <a:t>	- Bahan pencemar ini tidak dapat dibersihkan oleh fasilitas PAM yang standar</a:t>
            </a:r>
          </a:p>
          <a:p>
            <a:pPr marL="914400" lvl="1" indent="-457200" defTabSz="914400" eaLnBrk="1" hangingPunct="1">
              <a:spcBef>
                <a:spcPct val="50000"/>
              </a:spcBef>
              <a:buFont typeface="Wingdings" panose="05000000000000000000" pitchFamily="2" charset="2"/>
              <a:buAutoNum type="arabicPeriod" startAt="5"/>
              <a:tabLst>
                <a:tab pos="1133475" algn="l"/>
              </a:tabLst>
            </a:pPr>
            <a:r>
              <a:rPr lang="id-ID" altLang="x-none" dirty="0"/>
              <a:t>Pencemaran Pestisida</a:t>
            </a:r>
          </a:p>
          <a:p>
            <a:pPr marL="914400" lvl="1" indent="-457200" defTabSz="914400" eaLnBrk="1" hangingPunct="1">
              <a:buFont typeface="Wingdings" panose="05000000000000000000" pitchFamily="2" charset="2"/>
              <a:buNone/>
              <a:tabLst>
                <a:tab pos="1133475" algn="l"/>
              </a:tabLst>
            </a:pPr>
            <a:r>
              <a:rPr lang="id-ID" altLang="x-none" dirty="0"/>
              <a:t>	-	Relatif rendah</a:t>
            </a:r>
          </a:p>
          <a:p>
            <a:pPr marL="533400" indent="-533400" defTabSz="914400" eaLnBrk="1" hangingPunct="1">
              <a:buClrTx/>
              <a:buSzTx/>
              <a:buFontTx/>
              <a:tabLst>
                <a:tab pos="1133475" algn="l"/>
              </a:tabLst>
            </a:pPr>
            <a:endParaRPr sz="2800" dirty="0"/>
          </a:p>
        </p:txBody>
      </p:sp>
      <p:sp>
        <p:nvSpPr>
          <p:cNvPr id="25603" name="Rectangle 3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i="1" dirty="0"/>
              <a:t>Dampak Lingkungan</a:t>
            </a:r>
            <a:endParaRPr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/>
          </p:cNvSpPr>
          <p:nvPr>
            <p:ph type="body" sz="half" idx="2"/>
          </p:nvPr>
        </p:nvSpPr>
        <p:spPr>
          <a:xfrm>
            <a:off x="1150938" y="1600200"/>
            <a:ext cx="7459662" cy="4065588"/>
          </a:xfrm>
          <a:ln/>
        </p:spPr>
        <p:txBody>
          <a:bodyPr vert="horz" wrap="square" lIns="91440" tIns="45720" rIns="91440" bIns="45720" anchor="t"/>
          <a:lstStyle/>
          <a:p>
            <a:pPr marL="0" indent="0" defTabSz="914400" eaLnBrk="1" hangingPunct="1">
              <a:lnSpc>
                <a:spcPct val="120000"/>
              </a:lnSpc>
              <a:buClrTx/>
              <a:buSzTx/>
              <a:buFontTx/>
              <a:buNone/>
              <a:tabLst>
                <a:tab pos="2745105" algn="l"/>
                <a:tab pos="3152775" algn="l"/>
              </a:tabLst>
            </a:pPr>
            <a:r>
              <a:rPr lang="id-ID" altLang="x-none" sz="2800" dirty="0"/>
              <a:t>Sumber air baku	:	- sungai</a:t>
            </a:r>
          </a:p>
          <a:p>
            <a:pPr marL="0" indent="0" defTabSz="914400" eaLnBrk="1" hangingPunct="1">
              <a:lnSpc>
                <a:spcPct val="120000"/>
              </a:lnSpc>
              <a:buClrTx/>
              <a:buSzTx/>
              <a:buFontTx/>
              <a:buNone/>
              <a:tabLst>
                <a:tab pos="2745105" algn="l"/>
                <a:tab pos="3152775" algn="l"/>
              </a:tabLst>
            </a:pPr>
            <a:r>
              <a:rPr lang="id-ID" altLang="x-none" sz="2800" dirty="0"/>
              <a:t>		- air tanah</a:t>
            </a:r>
          </a:p>
          <a:p>
            <a:pPr marL="0" indent="0" defTabSz="914400"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FontTx/>
              <a:buNone/>
              <a:tabLst>
                <a:tab pos="2745105" algn="l"/>
                <a:tab pos="3152775" algn="l"/>
              </a:tabLst>
            </a:pPr>
            <a:r>
              <a:rPr lang="id-ID" altLang="x-none" sz="2800" dirty="0"/>
              <a:t>		</a:t>
            </a:r>
            <a:r>
              <a:rPr lang="id-ID" altLang="x-none" sz="2800" i="1" dirty="0">
                <a:sym typeface="Symbol" panose="05050102010706020507" pitchFamily="18" charset="2"/>
              </a:rPr>
              <a:t> kualitas menurun</a:t>
            </a:r>
            <a:endParaRPr lang="id-ID" altLang="x-none" sz="2800" i="1" dirty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371600" y="4191000"/>
            <a:ext cx="7315200" cy="1447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None/>
              <a:tabLst>
                <a:tab pos="2744470" algn="l"/>
                <a:tab pos="3152775" algn="l"/>
              </a:tabLst>
              <a:defRPr/>
            </a:pPr>
            <a:r>
              <a:rPr kumimoji="0" lang="id-ID" sz="2800" b="0" i="0" u="none" strike="noStrike" kern="1200" cap="none" spc="0" normalizeH="0" baseline="0" noProof="0">
                <a:ln>
                  <a:noFill/>
                </a:ln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Instalasi air minum umumnya tidak berhasil “membersihkan” fosfat, merkuri, magnesium, timah, dan amonium dari air baku</a:t>
            </a:r>
          </a:p>
        </p:txBody>
      </p:sp>
      <p:sp>
        <p:nvSpPr>
          <p:cNvPr id="26628" name="Rectangle 5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i="1" dirty="0"/>
              <a:t>Dampak Pada</a:t>
            </a:r>
            <a:r>
              <a:rPr i="1" dirty="0"/>
              <a:t> </a:t>
            </a:r>
            <a:r>
              <a:rPr lang="id-ID" altLang="x-none" i="1" dirty="0"/>
              <a:t>Sumber Air Baku PAM</a:t>
            </a:r>
            <a:endParaRPr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/>
          </p:cNvSpPr>
          <p:nvPr>
            <p:ph type="body" sz="half" idx="2"/>
          </p:nvPr>
        </p:nvSpPr>
        <p:spPr>
          <a:xfrm>
            <a:off x="1295400" y="2743200"/>
            <a:ext cx="7696200" cy="2286000"/>
          </a:xfrm>
          <a:ln/>
        </p:spPr>
        <p:txBody>
          <a:bodyPr vert="horz" wrap="square" lIns="91440" tIns="45720" rIns="91440" bIns="45720" anchor="t"/>
          <a:lstStyle/>
          <a:p>
            <a:pPr marL="1141730" indent="-1141730" defTabSz="914400" eaLnBrk="1" hangingPunct="1">
              <a:buClrTx/>
              <a:buSzTx/>
              <a:buFontTx/>
              <a:buNone/>
              <a:tabLst>
                <a:tab pos="1202055" algn="l"/>
                <a:tab pos="1497330" algn="l"/>
              </a:tabLst>
            </a:pPr>
            <a:r>
              <a:rPr lang="id-ID" altLang="x-none" sz="2800" dirty="0"/>
              <a:t>1980 :	10 – 12% penduduk Pulau Jawa menikmati </a:t>
            </a:r>
            <a:r>
              <a:rPr sz="2800" dirty="0"/>
              <a:t>a</a:t>
            </a:r>
            <a:r>
              <a:rPr lang="id-ID" altLang="x-none" sz="2800" dirty="0"/>
              <a:t>ir bersih</a:t>
            </a:r>
          </a:p>
          <a:p>
            <a:pPr marL="1141730" indent="-1141730" defTabSz="914400" eaLnBrk="1" hangingPunct="1">
              <a:buClrTx/>
              <a:buSzTx/>
              <a:buFontTx/>
              <a:buNone/>
              <a:tabLst>
                <a:tab pos="1202055" algn="l"/>
                <a:tab pos="1497330" algn="l"/>
              </a:tabLst>
            </a:pPr>
            <a:r>
              <a:rPr lang="id-ID" altLang="x-none" sz="2800" dirty="0"/>
              <a:t>1986 :	</a:t>
            </a:r>
            <a:r>
              <a:rPr lang="id-ID" altLang="x-none" sz="2800" dirty="0">
                <a:cs typeface="Arial" panose="020B0604020202020204" pitchFamily="34" charset="0"/>
              </a:rPr>
              <a:t>± 40% mendapat pasokan air bersih</a:t>
            </a:r>
            <a:endParaRPr lang="id-ID" altLang="x-none" sz="2800" dirty="0">
              <a:ea typeface="Arial" panose="020B0604020202020204" pitchFamily="34" charset="0"/>
            </a:endParaRPr>
          </a:p>
        </p:txBody>
      </p:sp>
      <p:sp>
        <p:nvSpPr>
          <p:cNvPr id="27651" name="Rectangle 4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sz="2800" i="1" dirty="0"/>
              <a:t>Dampak Pencemaran</a:t>
            </a:r>
            <a:r>
              <a:rPr sz="2800" i="1" dirty="0"/>
              <a:t> A</a:t>
            </a:r>
            <a:r>
              <a:rPr lang="id-ID" altLang="x-none" sz="2800" i="1" dirty="0"/>
              <a:t>ir Pada Kesehatan</a:t>
            </a:r>
            <a:endParaRPr sz="2800" i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body" sz="half" idx="2"/>
          </p:nvPr>
        </p:nvSpPr>
        <p:spPr>
          <a:xfrm>
            <a:off x="1066800" y="1447800"/>
            <a:ext cx="8001000" cy="4572000"/>
          </a:xfrm>
          <a:ln/>
        </p:spPr>
        <p:txBody>
          <a:bodyPr vert="horz" wrap="square" lIns="91440" tIns="45720" rIns="91440" bIns="45720" anchor="t"/>
          <a:lstStyle/>
          <a:p>
            <a:pPr defTabSz="91440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N"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Diare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1983 : 400.000 orang meninggal karena diare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	40.000 orang meninggal karena kolera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1985 :	12% kematian akibat diare</a:t>
            </a:r>
          </a:p>
          <a:p>
            <a:pPr defTabSz="91440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N"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Hepatitis Infeksiosa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Data tahun 1977 s.d. 1986 : jumlah penderita cenderung meningkat</a:t>
            </a:r>
          </a:p>
          <a:p>
            <a:pPr defTabSz="91440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N"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Penyakit Kulit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1986 : - Infeksi kulit pada bayi meliputi 12,2%</a:t>
            </a:r>
          </a:p>
          <a:p>
            <a:pPr defTabSz="914400" eaLnBrk="1" hangingPunct="1">
              <a:lnSpc>
                <a:spcPct val="90000"/>
              </a:lnSpc>
              <a:buClrTx/>
              <a:buSzTx/>
              <a:buFont typeface="Wingdings" panose="05000000000000000000" pitchFamily="2" charset="2"/>
              <a:buNone/>
              <a:tabLst>
                <a:tab pos="1428750" algn="l"/>
                <a:tab pos="1656080" algn="l"/>
              </a:tabLst>
            </a:pPr>
            <a:r>
              <a:rPr lang="id-ID" altLang="x-none" sz="2400" dirty="0"/>
              <a:t>		- Infeksi kulit untuk semua umur meliputi 			9,1% dari seluruh penderita</a:t>
            </a:r>
            <a:endParaRPr sz="2400" dirty="0"/>
          </a:p>
        </p:txBody>
      </p:sp>
      <p:sp>
        <p:nvSpPr>
          <p:cNvPr id="28675" name="Rectangle 3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sz="2800" i="1" dirty="0"/>
              <a:t>Dampak Pencemaran</a:t>
            </a:r>
            <a:r>
              <a:rPr sz="2800" i="1" dirty="0"/>
              <a:t> </a:t>
            </a:r>
            <a:r>
              <a:rPr lang="id-ID" altLang="x-none" sz="2800" i="1" dirty="0"/>
              <a:t>Air Pada Kesehatan</a:t>
            </a:r>
            <a:endParaRPr sz="2800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Kualifikasi Bahan Pencemar Air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>
            <p:ph idx="1"/>
          </p:nvPr>
        </p:nvGraphicFramePr>
        <p:xfrm>
          <a:off x="1381125" y="1381125"/>
          <a:ext cx="7162800" cy="4693920"/>
        </p:xfrm>
        <a:graphic>
          <a:graphicData uri="http://schemas.openxmlformats.org/drawingml/2006/table">
            <a:tbl>
              <a:tblPr/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Jenis Bahan Pencemar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Pengaruhnya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Unsur-unsur renik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Kesehatan, biota akuatik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Senyawa organ logam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Transpor logam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Polutan anorganik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Toksisitas, biota akuatik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Asbestas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Kesehatan manusia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Hara-ganggang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Eutrofikasi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Asiditas, alkalinitas, salinitas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Kualitas air, kehidupan akuatik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Zat pencemar organik renik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Toksisitas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Pestisida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Toksisitas, biota akuatik, satwa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PCB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Kesehatan manusia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Limbah minyak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Satwa liar, estetika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Detergen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Introfikasi, estetika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Sedimen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Kualitas air, estetika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Rasa, bau, warna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Estetika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Skala Dampak Polusi   </a:t>
            </a:r>
            <a:r>
              <a:rPr dirty="0"/>
              <a:t> </a:t>
            </a:r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1284288" y="1771650"/>
            <a:ext cx="6897687" cy="4002088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50000"/>
              </a:lnSpc>
            </a:pPr>
            <a:r>
              <a:rPr dirty="0">
                <a:cs typeface="Times New Roman" panose="02020603050405020304" pitchFamily="18" charset="0"/>
              </a:rPr>
              <a:t>Lokal : sampah kota</a:t>
            </a:r>
          </a:p>
          <a:p>
            <a:pPr eaLnBrk="1" hangingPunct="1">
              <a:lnSpc>
                <a:spcPct val="150000"/>
              </a:lnSpc>
            </a:pPr>
            <a:r>
              <a:rPr dirty="0">
                <a:cs typeface="Times New Roman" panose="02020603050405020304" pitchFamily="18" charset="0"/>
              </a:rPr>
              <a:t>Regional : pencemaran sungai</a:t>
            </a:r>
          </a:p>
          <a:p>
            <a:pPr eaLnBrk="1" hangingPunct="1">
              <a:lnSpc>
                <a:spcPct val="150000"/>
              </a:lnSpc>
            </a:pPr>
            <a:r>
              <a:rPr dirty="0">
                <a:cs typeface="Times New Roman" panose="02020603050405020304" pitchFamily="18" charset="0"/>
              </a:rPr>
              <a:t>Global : emisi gas rumah kaca</a:t>
            </a:r>
            <a:endParaRPr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Kategori Polusi   </a:t>
            </a:r>
            <a:r>
              <a:rPr dirty="0"/>
              <a:t> 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1066800" y="1371600"/>
            <a:ext cx="7924800" cy="46482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Untuk alasan praktis : air, udara, tanah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Sebenarnya </a:t>
            </a:r>
            <a:r>
              <a:rPr sz="2800" i="1" dirty="0">
                <a:cs typeface="Times New Roman" panose="02020603050405020304" pitchFamily="18" charset="0"/>
              </a:rPr>
              <a:t>interaksi</a:t>
            </a:r>
            <a:r>
              <a:rPr sz="2800" dirty="0">
                <a:cs typeface="Times New Roman" panose="02020603050405020304" pitchFamily="18" charset="0"/>
              </a:rPr>
              <a:t> antar sistem</a:t>
            </a:r>
          </a:p>
          <a:p>
            <a:pPr eaLnBrk="1" hangingPunct="1">
              <a:lnSpc>
                <a:spcPct val="5000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- Hujan Asam; SO2, Nox </a:t>
            </a:r>
            <a:r>
              <a:rPr sz="2800" dirty="0">
                <a:cs typeface="Times New Roman" panose="02020603050405020304" pitchFamily="18" charset="0"/>
                <a:sym typeface="Wingdings" panose="05000000000000000000" pitchFamily="2" charset="2"/>
              </a:rPr>
              <a:t> atm  dispersi  hujan asam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efek : biota air dan tanah (hutan, pertanian)</a:t>
            </a:r>
          </a:p>
          <a:p>
            <a:pPr eaLnBrk="1" hangingPunct="1">
              <a:lnSpc>
                <a:spcPct val="3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- Sampah; Sampah </a:t>
            </a:r>
            <a:r>
              <a:rPr sz="2800" dirty="0">
                <a:cs typeface="Times New Roman" panose="02020603050405020304" pitchFamily="18" charset="0"/>
                <a:sym typeface="Wingdings" panose="05000000000000000000" pitchFamily="2" charset="2"/>
              </a:rPr>
              <a:t> landfill  gas CH4 + leachate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  <a:sym typeface="Wingdings" panose="05000000000000000000" pitchFamily="2" charset="2"/>
              </a:rPr>
              <a:t>	efek : 	CH4		: gas rumah kaca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  <a:sym typeface="Wingdings" panose="05000000000000000000" pitchFamily="2" charset="2"/>
              </a:rPr>
              <a:t>			leachate 	: kontaminasi air tanah</a:t>
            </a: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 </a:t>
            </a:r>
            <a:endParaRPr sz="28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3600" b="0" dirty="0">
                <a:cs typeface="Times New Roman" panose="02020603050405020304" pitchFamily="18" charset="0"/>
              </a:rPr>
              <a:t>Karakteristik Polutan   </a:t>
            </a:r>
            <a:r>
              <a:rPr dirty="0"/>
              <a:t> </a:t>
            </a:r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990600" y="1447800"/>
            <a:ext cx="8001000" cy="45720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Sifat Kimia: tingkat aktifitas dan bahaya terhadap makhluk hidup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Konsentrasi: kuantitas per satuan volume air, udara, tanah</a:t>
            </a:r>
          </a:p>
          <a:p>
            <a:pPr eaLnBrk="1" hangingPunct="1">
              <a:lnSpc>
                <a:spcPct val="90000"/>
              </a:lnSpc>
            </a:pPr>
            <a:r>
              <a:rPr sz="2800" dirty="0">
                <a:cs typeface="Times New Roman" panose="02020603050405020304" pitchFamily="18" charset="0"/>
              </a:rPr>
              <a:t>Persistensi: waktu tinggal dalam sistem</a:t>
            </a:r>
          </a:p>
          <a:p>
            <a:pPr eaLnBrk="1" hangingPunct="1">
              <a:lnSpc>
                <a:spcPct val="50000"/>
              </a:lnSpc>
              <a:buNone/>
            </a:pPr>
            <a:endParaRPr sz="28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degradable (misal fenol)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slowly degradable (misal DDT)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sz="2800" dirty="0">
                <a:cs typeface="Times New Roman" panose="02020603050405020304" pitchFamily="18" charset="0"/>
              </a:rPr>
              <a:t>	non degradable (misal Hg)</a:t>
            </a:r>
            <a:endParaRPr sz="28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sv-SE" altLang="x-none" dirty="0"/>
              <a:t>Faktor yang mempengaruhi kualitas limbah</a:t>
            </a:r>
            <a:endParaRPr dirty="0"/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990600" y="2006600"/>
            <a:ext cx="7924800" cy="4119563"/>
          </a:xfrm>
          <a:ln/>
        </p:spPr>
        <p:txBody>
          <a:bodyPr vert="horz" wrap="square" lIns="91440" tIns="45720" rIns="91440" bIns="45720" anchor="t"/>
          <a:lstStyle/>
          <a:p>
            <a:pPr eaLnBrk="1" hangingPunct="1"/>
            <a:r>
              <a:rPr b="1" dirty="0"/>
              <a:t>Volume limbah</a:t>
            </a:r>
          </a:p>
          <a:p>
            <a:pPr eaLnBrk="1" hangingPunct="1"/>
            <a:endParaRPr b="1" dirty="0"/>
          </a:p>
          <a:p>
            <a:pPr eaLnBrk="1" hangingPunct="1"/>
            <a:r>
              <a:rPr b="1" dirty="0"/>
              <a:t>Kandungan bahan pencemar</a:t>
            </a:r>
          </a:p>
          <a:p>
            <a:pPr eaLnBrk="1" hangingPunct="1"/>
            <a:endParaRPr b="1" dirty="0"/>
          </a:p>
          <a:p>
            <a:pPr eaLnBrk="1" hangingPunct="1"/>
            <a:r>
              <a:rPr b="1" dirty="0"/>
              <a:t>Frekuensi pembuangan limbah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Indikasi Pencemaran Air</a:t>
            </a:r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</a:pPr>
            <a:r>
              <a:rPr b="1" dirty="0"/>
              <a:t>Perubahan pH (tingkat keasaman / konsentrasi ion hidrogen)</a:t>
            </a:r>
          </a:p>
          <a:p>
            <a:pPr eaLnBrk="1" hangingPunct="1">
              <a:lnSpc>
                <a:spcPct val="130000"/>
              </a:lnSpc>
            </a:pPr>
            <a:r>
              <a:rPr lang="de-DE" altLang="x-none" b="1" dirty="0"/>
              <a:t>Perubahan warna, bau dan rasa</a:t>
            </a:r>
          </a:p>
          <a:p>
            <a:pPr eaLnBrk="1" hangingPunct="1">
              <a:lnSpc>
                <a:spcPct val="130000"/>
              </a:lnSpc>
            </a:pPr>
            <a:r>
              <a:rPr b="1" dirty="0"/>
              <a:t>Timblnya endapan, koloid dan bahan terlarut Endapan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14400" y="2133600"/>
            <a:ext cx="7239000" cy="1647825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sz="4800" b="1" kern="1200" cap="none" spc="0" normalizeH="0" baseline="0" noProof="0">
                <a:solidFill>
                  <a:schemeClr val="folHlink"/>
                </a:solidFill>
                <a:latin typeface="Monotype Corsiva" panose="03010101010201010101" pitchFamily="66" charset="0"/>
                <a:ea typeface="+mn-ea"/>
                <a:cs typeface="+mn-cs"/>
              </a:rPr>
              <a:t>BAGIAN 2</a:t>
            </a:r>
            <a:r>
              <a:rPr kumimoji="0" lang="en-US" sz="4800" b="1" kern="1200" cap="none" spc="0" normalizeH="0" baseline="0" noProof="0">
                <a:solidFill>
                  <a:schemeClr val="accent2"/>
                </a:solidFill>
                <a:latin typeface="Monotype Corsiva" panose="03010101010201010101" pitchFamily="66" charset="0"/>
                <a:ea typeface="+mn-ea"/>
                <a:cs typeface="+mn-cs"/>
              </a:rPr>
              <a:t> </a:t>
            </a:r>
          </a:p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en-US" sz="3600" b="1" kern="1200" cap="none" spc="0" normalizeH="0" baseline="0" noProof="0">
                <a:solidFill>
                  <a:srgbClr val="FFFF99"/>
                </a:solidFill>
                <a:latin typeface="Tahoma" panose="020B0604030504040204" pitchFamily="34" charset="0"/>
                <a:ea typeface="+mn-ea"/>
                <a:cs typeface="+mn-cs"/>
              </a:rPr>
              <a:t>Baku Mutu Air / Air Limbah</a:t>
            </a:r>
            <a:endParaRPr kumimoji="0" lang="id-ID" sz="3600" b="1" kern="1200" cap="none" spc="0" normalizeH="0" baseline="0" noProof="0">
              <a:solidFill>
                <a:srgbClr val="FFFF99"/>
              </a:solidFill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13"/>
          <p:cNvSpPr/>
          <p:nvPr/>
        </p:nvSpPr>
        <p:spPr>
          <a:xfrm>
            <a:off x="4787900" y="-20637"/>
            <a:ext cx="4392613" cy="798512"/>
          </a:xfrm>
          <a:custGeom>
            <a:avLst/>
            <a:gdLst>
              <a:gd name="txL" fmla="*/ 0 w 5761"/>
              <a:gd name="txT" fmla="*/ 0 h 544"/>
              <a:gd name="txR" fmla="*/ 5761 w 5761"/>
              <a:gd name="txB" fmla="*/ 544 h 544"/>
            </a:gdLst>
            <a:ahLst/>
            <a:cxnLst>
              <a:cxn ang="0">
                <a:pos x="0" y="0"/>
              </a:cxn>
              <a:cxn ang="0">
                <a:pos x="5761" y="0"/>
              </a:cxn>
              <a:cxn ang="0">
                <a:pos x="5761" y="544"/>
              </a:cxn>
              <a:cxn ang="0">
                <a:pos x="3746" y="201"/>
              </a:cxn>
              <a:cxn ang="0">
                <a:pos x="0" y="0"/>
              </a:cxn>
            </a:cxnLst>
            <a:rect l="txL" t="txT" r="txR" b="txB"/>
            <a:pathLst>
              <a:path w="5761" h="544">
                <a:moveTo>
                  <a:pt x="0" y="0"/>
                </a:moveTo>
                <a:cubicBezTo>
                  <a:pt x="0" y="0"/>
                  <a:pt x="2880" y="0"/>
                  <a:pt x="5761" y="0"/>
                </a:cubicBezTo>
                <a:cubicBezTo>
                  <a:pt x="5761" y="0"/>
                  <a:pt x="5761" y="272"/>
                  <a:pt x="5761" y="544"/>
                </a:cubicBezTo>
                <a:cubicBezTo>
                  <a:pt x="5186" y="393"/>
                  <a:pt x="4706" y="292"/>
                  <a:pt x="3746" y="201"/>
                </a:cubicBezTo>
                <a:cubicBezTo>
                  <a:pt x="2786" y="110"/>
                  <a:pt x="780" y="42"/>
                  <a:pt x="0" y="0"/>
                </a:cubicBezTo>
                <a:close/>
              </a:path>
            </a:pathLst>
          </a:custGeom>
          <a:pattFill prst="narHorz">
            <a:fgClr>
              <a:srgbClr val="0099CC">
                <a:alpha val="47058"/>
              </a:srgbClr>
            </a:fgClr>
            <a:bgClr>
              <a:schemeClr val="bg1">
                <a:alpha val="47058"/>
              </a:schemeClr>
            </a:bgClr>
          </a:pattFill>
          <a:ln w="9525">
            <a:noFill/>
          </a:ln>
        </p:spPr>
        <p:txBody>
          <a:bodyPr/>
          <a:lstStyle/>
          <a:p>
            <a:endParaRPr lang="id-ID" altLang="x-none" dirty="0">
              <a:latin typeface="Arial" panose="020B0604020202020204" pitchFamily="34" charset="0"/>
            </a:endParaRPr>
          </a:p>
        </p:txBody>
      </p:sp>
      <p:sp>
        <p:nvSpPr>
          <p:cNvPr id="36867" name="Rectangle 31"/>
          <p:cNvSpPr/>
          <p:nvPr/>
        </p:nvSpPr>
        <p:spPr>
          <a:xfrm>
            <a:off x="1066800" y="1811338"/>
            <a:ext cx="5980113" cy="1465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/>
            <a:r>
              <a:rPr b="1" dirty="0">
                <a:solidFill>
                  <a:srgbClr val="000066"/>
                </a:solidFill>
                <a:latin typeface="Arial" panose="020B0604020202020204" pitchFamily="34" charset="0"/>
              </a:rPr>
              <a:t>ukuran batas atau kadar makhluk hidup, zat, energi, atau komponen yang ada atau harus ada dan/atau unsur pencemar yang ditenggang keberadaannya dalam suatu sumber daya tertentu sebagai unsur lingkungan hidup; </a:t>
            </a:r>
          </a:p>
        </p:txBody>
      </p:sp>
      <p:sp>
        <p:nvSpPr>
          <p:cNvPr id="36868" name="Text Box 32"/>
          <p:cNvSpPr txBox="1"/>
          <p:nvPr/>
        </p:nvSpPr>
        <p:spPr>
          <a:xfrm>
            <a:off x="7162800" y="2139950"/>
            <a:ext cx="1676400" cy="831850"/>
          </a:xfrm>
          <a:prstGeom prst="rect">
            <a:avLst/>
          </a:prstGeom>
          <a:noFill/>
          <a:ln w="9525" cap="flat" cmpd="sng">
            <a:solidFill>
              <a:srgbClr val="FFDD4B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sz="2400" dirty="0">
                <a:solidFill>
                  <a:srgbClr val="FFDD4B"/>
                </a:solidFill>
                <a:latin typeface="Impact" panose="020B0806030902050204" pitchFamily="34" charset="0"/>
              </a:rPr>
              <a:t>Baku Mutu Lingkungan</a:t>
            </a:r>
          </a:p>
        </p:txBody>
      </p:sp>
      <p:sp>
        <p:nvSpPr>
          <p:cNvPr id="36869" name="Rectangle 33"/>
          <p:cNvSpPr/>
          <p:nvPr/>
        </p:nvSpPr>
        <p:spPr>
          <a:xfrm>
            <a:off x="4267200" y="4038600"/>
            <a:ext cx="4532313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/>
            <a:r>
              <a:rPr b="1" dirty="0">
                <a:solidFill>
                  <a:srgbClr val="000066"/>
                </a:solidFill>
                <a:latin typeface="Arial" panose="020B0604020202020204" pitchFamily="34" charset="0"/>
              </a:rPr>
              <a:t>Pengaruh perubahan pada lingkungan hidup yang diakibatkan oleh suatu usaha dan/atau kegiatan; </a:t>
            </a:r>
          </a:p>
        </p:txBody>
      </p:sp>
      <p:sp>
        <p:nvSpPr>
          <p:cNvPr id="36870" name="Text Box 34"/>
          <p:cNvSpPr txBox="1"/>
          <p:nvPr/>
        </p:nvSpPr>
        <p:spPr>
          <a:xfrm>
            <a:off x="1371600" y="4044950"/>
            <a:ext cx="2514600" cy="831850"/>
          </a:xfrm>
          <a:prstGeom prst="rect">
            <a:avLst/>
          </a:prstGeom>
          <a:noFill/>
          <a:ln w="9525" cap="flat" cmpd="sng">
            <a:solidFill>
              <a:srgbClr val="FFDD4B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sz="2400" dirty="0">
                <a:solidFill>
                  <a:srgbClr val="FFDD4B"/>
                </a:solidFill>
                <a:latin typeface="Impact" panose="020B0806030902050204" pitchFamily="34" charset="0"/>
              </a:rPr>
              <a:t>Dampak Lingkungan Hidup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1752600" y="381000"/>
            <a:ext cx="7162800" cy="762000"/>
          </a:xfrm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id-ID" altLang="x-none" sz="3600" b="0" dirty="0">
                <a:cs typeface="Times New Roman" panose="02020603050405020304" pitchFamily="18" charset="0"/>
              </a:rPr>
              <a:t>Peraturan Lingkungan</a:t>
            </a:r>
            <a:endParaRPr lang="id-ID" altLang="x-none" sz="3600" b="0" dirty="0">
              <a:ea typeface="Times New Roman" panose="02020603050405020304" pitchFamily="18" charset="0"/>
            </a:endParaRPr>
          </a:p>
        </p:txBody>
      </p:sp>
      <p:pic>
        <p:nvPicPr>
          <p:cNvPr id="37891" name="Picture 5" descr="book_page_flip_md_cl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362200"/>
            <a:ext cx="1295400" cy="1144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2" name="Picture 6" descr="books_md_cl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5181600"/>
            <a:ext cx="1447800" cy="1206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295400" y="1600200"/>
            <a:ext cx="7620000" cy="44196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/>
          <a:lstStyle/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Undang-undang</a:t>
            </a:r>
          </a:p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Peraturan Pemerintah</a:t>
            </a:r>
          </a:p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Keputusan Presiden</a:t>
            </a:r>
          </a:p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Keputusan Menteri</a:t>
            </a:r>
          </a:p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SK Gub</a:t>
            </a:r>
          </a:p>
          <a:p>
            <a:pPr marL="533400" marR="0" lvl="0" indent="-5334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SK Bupati/Walikota</a:t>
            </a: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 rot="5400000">
            <a:off x="4914900" y="3390900"/>
            <a:ext cx="3429000" cy="609600"/>
          </a:xfrm>
          <a:custGeom>
            <a:avLst/>
            <a:gdLst>
              <a:gd name="G0" fmla="+- 16200 0 0"/>
              <a:gd name="G1" fmla="+- 4894 0 0"/>
              <a:gd name="G2" fmla="+- 21600 0 4894"/>
              <a:gd name="G3" fmla="+- 10800 0 4894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4894"/>
                </a:lnTo>
                <a:lnTo>
                  <a:pt x="3375" y="4894"/>
                </a:lnTo>
                <a:lnTo>
                  <a:pt x="3375" y="16706"/>
                </a:lnTo>
                <a:lnTo>
                  <a:pt x="16200" y="16706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894"/>
                </a:moveTo>
                <a:lnTo>
                  <a:pt x="1350" y="16706"/>
                </a:lnTo>
                <a:lnTo>
                  <a:pt x="2700" y="16706"/>
                </a:lnTo>
                <a:lnTo>
                  <a:pt x="2700" y="4894"/>
                </a:lnTo>
                <a:close/>
              </a:path>
              <a:path w="21600" h="21600">
                <a:moveTo>
                  <a:pt x="0" y="4894"/>
                </a:moveTo>
                <a:lnTo>
                  <a:pt x="0" y="16706"/>
                </a:lnTo>
                <a:lnTo>
                  <a:pt x="675" y="16706"/>
                </a:lnTo>
                <a:lnTo>
                  <a:pt x="675" y="4894"/>
                </a:lnTo>
                <a:close/>
              </a:path>
            </a:pathLst>
          </a:custGeom>
          <a:gradFill rotWithShape="0">
            <a:gsLst>
              <a:gs pos="0">
                <a:srgbClr val="0099FF"/>
              </a:gs>
              <a:gs pos="50000">
                <a:schemeClr val="bg1"/>
              </a:gs>
              <a:gs pos="100000">
                <a:srgbClr val="0099FF"/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blinds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7162800" cy="762000"/>
          </a:xfrm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d-ID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Undang-undang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295400" y="1600200"/>
            <a:ext cx="7620000" cy="44196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/>
          <a:lstStyle/>
          <a:p>
            <a:pPr marL="533400" marR="0" lvl="0" indent="-533400" algn="l" defTabSz="914400" rtl="0" eaLnBrk="0" fontAlgn="base" latinLnBrk="0" hangingPunct="0">
              <a:lnSpc>
                <a:spcPct val="2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UU No 4 Thn 1982 (telah diubah)</a:t>
            </a:r>
          </a:p>
          <a:p>
            <a:pPr marL="1027430" marR="0" lvl="1" indent="-457200" algn="l" defTabSz="914400" rtl="0" eaLnBrk="0" fontAlgn="base" latinLnBrk="0" hangingPunct="0">
              <a:lnSpc>
                <a:spcPct val="2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Ketentuan2 pokok tentang LH</a:t>
            </a:r>
          </a:p>
          <a:p>
            <a:pPr marL="533400" marR="0" lvl="0" indent="-533400" algn="l" defTabSz="914400" rtl="0" eaLnBrk="0" fontAlgn="base" latinLnBrk="0" hangingPunct="0">
              <a:lnSpc>
                <a:spcPct val="2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UU 23 Thn 1997</a:t>
            </a:r>
          </a:p>
          <a:p>
            <a:pPr marL="1027430" marR="0" lvl="1" indent="-457200" algn="l" defTabSz="914400" rtl="0" eaLnBrk="0" fontAlgn="base" latinLnBrk="0" hangingPunct="0">
              <a:lnSpc>
                <a:spcPct val="2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Pengelolaan LH</a:t>
            </a:r>
          </a:p>
          <a:p>
            <a:pPr marL="1027430" marR="0" lvl="1" indent="-457200" algn="l" defTabSz="914400" rtl="0" eaLnBrk="0" fontAlgn="base" latinLnBrk="0" hangingPunct="0">
              <a:lnSpc>
                <a:spcPct val="2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blinds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81000"/>
            <a:ext cx="7162800" cy="762000"/>
          </a:xfrm>
          <a:effectLst>
            <a:outerShdw dist="17961" dir="2700000" algn="ctr" rotWithShape="0">
              <a:schemeClr val="tx2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d-ID" sz="3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Peraturan</a:t>
            </a:r>
            <a:r>
              <a:rPr kumimoji="0" lang="id-ID" sz="2400" b="0" i="0" u="none" strike="noStrike" kern="0" cap="none" spc="0" normalizeH="0" baseline="0" noProof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id-ID" sz="3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Pemerintah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066800" y="1600200"/>
            <a:ext cx="7848600" cy="44196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2"/>
            </a:outerShdw>
          </a:effectLst>
        </p:spPr>
        <p:txBody>
          <a:bodyPr/>
          <a:lstStyle/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Baku Mutu Lingkungan</a:t>
            </a: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PP 20/90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	Pengendalian Pencemaran Air</a:t>
            </a: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PP 19/99 	Pengendalian pencemaran dan/atau 		kerusakan laut</a:t>
            </a: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PP 41/99 	Pengendalian pencemaran udara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PP 82/01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	Pengelolaan kualitas air dan pengedalian 	pencemaran air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AMDAL</a:t>
            </a: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PP 51/93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AMDAL (telah diubah)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PP 27/99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AMDAL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Limbah B3</a:t>
            </a: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PP 74/01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 Pengelolaan B3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102743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451100" algn="l"/>
              </a:tabLst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blinds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Peruntukan Air</a:t>
            </a:r>
          </a:p>
        </p:txBody>
      </p:sp>
      <p:sp>
        <p:nvSpPr>
          <p:cNvPr id="4096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90000"/>
              </a:lnSpc>
              <a:buNone/>
            </a:pPr>
            <a:r>
              <a:rPr lang="sv-SE" altLang="x-none" sz="2400" dirty="0"/>
              <a:t>Berdasarkan peruntukannya, air digolongkan menjadi :</a:t>
            </a:r>
          </a:p>
          <a:p>
            <a:pPr eaLnBrk="1" hangingPunct="1">
              <a:lnSpc>
                <a:spcPct val="90000"/>
              </a:lnSpc>
            </a:pPr>
            <a:r>
              <a:rPr lang="sv-SE" altLang="x-none" sz="2400" dirty="0"/>
              <a:t>Golongan A, yaitu air yang dapat digunakan sebagai air minum secara langsung tanpa pengolahan lebih dahulu</a:t>
            </a:r>
          </a:p>
          <a:p>
            <a:pPr eaLnBrk="1" hangingPunct="1">
              <a:lnSpc>
                <a:spcPct val="90000"/>
              </a:lnSpc>
            </a:pPr>
            <a:r>
              <a:rPr lang="sv-SE" altLang="x-none" sz="2400" dirty="0"/>
              <a:t>Golongan B, yaitu air yang dapat digunakan sebagai air baku untuk diolah sebagai air minum dan kebutuhan rumah tangga</a:t>
            </a:r>
          </a:p>
          <a:p>
            <a:pPr eaLnBrk="1" hangingPunct="1">
              <a:lnSpc>
                <a:spcPct val="90000"/>
              </a:lnSpc>
            </a:pPr>
            <a:r>
              <a:rPr lang="sv-SE" altLang="x-none" sz="2400" dirty="0"/>
              <a:t>Golongan C, yaitu air yang dapat digunakan untuk keperluan perikanan dan peternakan</a:t>
            </a:r>
          </a:p>
          <a:p>
            <a:pPr eaLnBrk="1" hangingPunct="1">
              <a:lnSpc>
                <a:spcPct val="90000"/>
              </a:lnSpc>
            </a:pPr>
            <a:r>
              <a:rPr lang="sv-SE" altLang="x-none" sz="2400" dirty="0"/>
              <a:t>Golongan D, yaitu air yang dapat digunakan untuk keperluan pertanian, dan dapat juga dimanfaatkan untuk usaha perkotaan, industri, pembangkit tenaga listrik, dan tenaga air.</a:t>
            </a:r>
            <a:endParaRPr sz="2400" dirty="0"/>
          </a:p>
          <a:p>
            <a:pPr eaLnBrk="1" hangingPunct="1">
              <a:lnSpc>
                <a:spcPct val="90000"/>
              </a:lnSpc>
            </a:pPr>
            <a:endParaRPr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Baku Mutu Air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219200" y="1371600"/>
            <a:ext cx="7772400" cy="46482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Blip>
                <a:blip r:embed="rId3"/>
              </a:buBlip>
            </a:pPr>
            <a:r>
              <a:rPr sz="2800" dirty="0"/>
              <a:t>Air bersih </a:t>
            </a:r>
          </a:p>
          <a:p>
            <a:pPr lvl="1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sz="2400" dirty="0"/>
              <a:t> Permenkes no. 416 tahun 1990</a:t>
            </a:r>
          </a:p>
          <a:p>
            <a:pPr eaLnBrk="1" hangingPunct="1">
              <a:lnSpc>
                <a:spcPct val="130000"/>
              </a:lnSpc>
              <a:buBlip>
                <a:blip r:embed="rId3"/>
              </a:buBlip>
            </a:pPr>
            <a:r>
              <a:rPr sz="2800" dirty="0"/>
              <a:t>Air Minum</a:t>
            </a:r>
          </a:p>
          <a:p>
            <a:pPr lvl="1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sz="2400" dirty="0"/>
              <a:t> Kepmenkes no. 907 tahun 2002</a:t>
            </a:r>
          </a:p>
          <a:p>
            <a:pPr lvl="1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sz="2400" dirty="0"/>
              <a:t> SNI 01-3553-2006</a:t>
            </a:r>
          </a:p>
          <a:p>
            <a:pPr eaLnBrk="1" hangingPunct="1">
              <a:lnSpc>
                <a:spcPct val="130000"/>
              </a:lnSpc>
              <a:buBlip>
                <a:blip r:embed="rId3"/>
              </a:buBlip>
            </a:pPr>
            <a:r>
              <a:rPr sz="2800" dirty="0"/>
              <a:t>Badan Air</a:t>
            </a:r>
          </a:p>
          <a:p>
            <a:pPr lvl="1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sz="2400" dirty="0"/>
              <a:t> PP no 82 tahun 2001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Baku Mutu Air limbah</a:t>
            </a: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1066800" y="1371600"/>
            <a:ext cx="8001000" cy="4648200"/>
          </a:xfrm>
          <a:ln/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40000"/>
              </a:lnSpc>
              <a:buBlip>
                <a:blip r:embed="rId3"/>
              </a:buBlip>
            </a:pPr>
            <a:r>
              <a:rPr dirty="0"/>
              <a:t>Limbah Domestik</a:t>
            </a:r>
          </a:p>
          <a:p>
            <a:pPr lvl="1" eaLnBrk="1" hangingPunct="1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dirty="0"/>
              <a:t> KepMenLH No. 112 tahun 2003</a:t>
            </a:r>
          </a:p>
          <a:p>
            <a:pPr eaLnBrk="1" hangingPunct="1">
              <a:lnSpc>
                <a:spcPct val="140000"/>
              </a:lnSpc>
              <a:buBlip>
                <a:blip r:embed="rId3"/>
              </a:buBlip>
            </a:pPr>
            <a:r>
              <a:rPr dirty="0"/>
              <a:t>Limbah Non-Domestik</a:t>
            </a:r>
          </a:p>
          <a:p>
            <a:pPr lvl="1" eaLnBrk="1" hangingPunct="1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dirty="0"/>
              <a:t> KepMenLH no. 51 tahun 1995 (industri)</a:t>
            </a:r>
          </a:p>
          <a:p>
            <a:pPr lvl="1" eaLnBrk="1" hangingPunct="1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dirty="0"/>
              <a:t> kepMenLH no. 52 tahun 1995 (hotel)</a:t>
            </a:r>
          </a:p>
          <a:p>
            <a:pPr lvl="1" eaLnBrk="1" hangingPunct="1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dirty="0"/>
              <a:t> KepMenLH no. 58 tahun 1995 (RS)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2800" dirty="0"/>
              <a:t>Persyaratan Air Bersih/Minum </a:t>
            </a:r>
            <a:r>
              <a:rPr sz="2800" dirty="0">
                <a:sym typeface="Wingdings" panose="05000000000000000000" pitchFamily="2" charset="2"/>
              </a:rPr>
              <a:t> Fisik</a:t>
            </a:r>
            <a:endParaRPr sz="2800" dirty="0"/>
          </a:p>
        </p:txBody>
      </p:sp>
      <p:graphicFrame>
        <p:nvGraphicFramePr>
          <p:cNvPr id="55359" name="Group 63"/>
          <p:cNvGraphicFramePr>
            <a:graphicFrameLocks noGrp="1"/>
          </p:cNvGraphicFramePr>
          <p:nvPr/>
        </p:nvGraphicFramePr>
        <p:xfrm>
          <a:off x="914400" y="1957388"/>
          <a:ext cx="8153400" cy="3078163"/>
        </p:xfrm>
        <a:graphic>
          <a:graphicData uri="http://schemas.openxmlformats.org/drawingml/2006/table">
            <a:tbl>
              <a:tblPr/>
              <a:tblGrid>
                <a:gridCol w="601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7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0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Satuan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416/90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907/02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anose="020B0604020202020204" pitchFamily="34" charset="0"/>
                        </a:rPr>
                        <a:t>SNI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Bau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Warna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PtCo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Rasa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Kekeruhan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NTU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Suhu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Suhu udara ± 3 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Suhu udara ± 3 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4093" name="Text Box 61"/>
          <p:cNvSpPr txBox="1"/>
          <p:nvPr/>
        </p:nvSpPr>
        <p:spPr>
          <a:xfrm>
            <a:off x="2514600" y="5378450"/>
            <a:ext cx="4267200" cy="3365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TB : Tidak berbau	N : Normal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2800" dirty="0"/>
              <a:t>Persyaratan Air Bersih/Minum </a:t>
            </a:r>
            <a:r>
              <a:rPr sz="2800" dirty="0">
                <a:sym typeface="Wingdings" panose="05000000000000000000" pitchFamily="2" charset="2"/>
              </a:rPr>
              <a:t> Kimia</a:t>
            </a:r>
          </a:p>
        </p:txBody>
      </p:sp>
      <p:graphicFrame>
        <p:nvGraphicFramePr>
          <p:cNvPr id="56397" name="Group 77"/>
          <p:cNvGraphicFramePr>
            <a:graphicFrameLocks noGrp="1"/>
          </p:cNvGraphicFramePr>
          <p:nvPr/>
        </p:nvGraphicFramePr>
        <p:xfrm>
          <a:off x="1295400" y="1600200"/>
          <a:ext cx="7543800" cy="3565525"/>
        </p:xfrm>
        <a:graphic>
          <a:graphicData uri="http://schemas.openxmlformats.org/drawingml/2006/table">
            <a:tbl>
              <a:tblPr/>
              <a:tblGrid>
                <a:gridCol w="63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Satuan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416/90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907/02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Arsen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Fluorida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Kromium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 (total)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Kadmium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Nitrat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Nitrit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Sianida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Selenium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5131" name="Text Box 75"/>
          <p:cNvSpPr txBox="1"/>
          <p:nvPr/>
        </p:nvSpPr>
        <p:spPr>
          <a:xfrm>
            <a:off x="2133600" y="5410200"/>
            <a:ext cx="4648200" cy="5810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sz="2000" b="1" dirty="0">
                <a:latin typeface="Arial" panose="020B0604020202020204" pitchFamily="34" charset="0"/>
              </a:rPr>
              <a:t>Parameter yang berhubungan langsung dengan kesehatan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sz="2800" dirty="0"/>
              <a:t>Persyaratan Air Bersih/Minum </a:t>
            </a:r>
            <a:r>
              <a:rPr sz="2800" dirty="0">
                <a:sym typeface="Wingdings" panose="05000000000000000000" pitchFamily="2" charset="2"/>
              </a:rPr>
              <a:t> Kimia</a:t>
            </a:r>
          </a:p>
        </p:txBody>
      </p:sp>
      <p:graphicFrame>
        <p:nvGraphicFramePr>
          <p:cNvPr id="57347" name="Group 3"/>
          <p:cNvGraphicFramePr>
            <a:graphicFrameLocks noGrp="1"/>
          </p:cNvGraphicFramePr>
          <p:nvPr/>
        </p:nvGraphicFramePr>
        <p:xfrm>
          <a:off x="1090613" y="1447800"/>
          <a:ext cx="7900988" cy="4754563"/>
        </p:xfrm>
        <a:graphic>
          <a:graphicData uri="http://schemas.openxmlformats.org/drawingml/2006/table">
            <a:tbl>
              <a:tblPr/>
              <a:tblGrid>
                <a:gridCol w="677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0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5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4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5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Satuan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416/90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907/02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Aluminium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Besi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Kesadahan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Khlorida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Mangan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6.5-9.0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6.5-8.5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6.0-8.5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Seng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Sulfat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Tembaga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Amonia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Timbal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0.005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6176" name="Text Box 96"/>
          <p:cNvSpPr txBox="1"/>
          <p:nvPr/>
        </p:nvSpPr>
        <p:spPr>
          <a:xfrm>
            <a:off x="838200" y="6369050"/>
            <a:ext cx="8229600" cy="3365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sz="2000" b="1" dirty="0">
                <a:latin typeface="Arial" panose="020B0604020202020204" pitchFamily="34" charset="0"/>
              </a:rPr>
              <a:t>Parameter yang tidak berhubungan langsung dengan kesehatan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endParaRPr lang="id-ID" altLang="x-none" dirty="0"/>
          </a:p>
        </p:txBody>
      </p:sp>
      <p:pic>
        <p:nvPicPr>
          <p:cNvPr id="47108" name="Picture 4"/>
          <p:cNvPicPr>
            <a:picLocks noChangeAspect="1"/>
          </p:cNvPicPr>
          <p:nvPr/>
        </p:nvPicPr>
        <p:blipFill>
          <a:blip r:embed="rId3"/>
          <a:srcRect l="27499" t="10938" r="25626" b="14063"/>
          <a:stretch>
            <a:fillRect/>
          </a:stretch>
        </p:blipFill>
        <p:spPr>
          <a:xfrm>
            <a:off x="304800" y="228600"/>
            <a:ext cx="58674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09" name="Rectangle 5"/>
          <p:cNvSpPr/>
          <p:nvPr/>
        </p:nvSpPr>
        <p:spPr>
          <a:xfrm>
            <a:off x="6858000" y="3124200"/>
            <a:ext cx="1905000" cy="11430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ctr"/>
          <a:lstStyle/>
          <a:p>
            <a:pPr algn="r"/>
            <a:r>
              <a:rPr sz="2400" b="1" dirty="0">
                <a:latin typeface="Arial" panose="020B0604020202020204" pitchFamily="34" charset="0"/>
              </a:rPr>
              <a:t>PP 82/2001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endParaRPr lang="id-ID" altLang="x-none" dirty="0"/>
          </a:p>
        </p:txBody>
      </p:sp>
      <p:sp>
        <p:nvSpPr>
          <p:cNvPr id="48132" name="Rectangle 5"/>
          <p:cNvSpPr/>
          <p:nvPr/>
        </p:nvSpPr>
        <p:spPr>
          <a:xfrm>
            <a:off x="7086600" y="3124200"/>
            <a:ext cx="1905000" cy="11430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ctr"/>
          <a:lstStyle/>
          <a:p>
            <a:pPr algn="ctr"/>
            <a:r>
              <a:rPr sz="2400" b="1" dirty="0">
                <a:latin typeface="Arial" panose="020B0604020202020204" pitchFamily="34" charset="0"/>
              </a:rPr>
              <a:t>PP 82/2001</a:t>
            </a:r>
          </a:p>
        </p:txBody>
      </p:sp>
      <p:pic>
        <p:nvPicPr>
          <p:cNvPr id="48133" name="Picture 6"/>
          <p:cNvPicPr>
            <a:picLocks noChangeAspect="1"/>
          </p:cNvPicPr>
          <p:nvPr/>
        </p:nvPicPr>
        <p:blipFill>
          <a:blip r:embed="rId3"/>
          <a:srcRect l="28125" t="8594" r="26250" b="7031"/>
          <a:stretch>
            <a:fillRect/>
          </a:stretch>
        </p:blipFill>
        <p:spPr>
          <a:xfrm>
            <a:off x="234950" y="76200"/>
            <a:ext cx="5861050" cy="6629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4" name="Rectangle 8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endParaRPr lang="id-ID" altLang="x-none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KepMenLH 112/2003</a:t>
            </a:r>
          </a:p>
        </p:txBody>
      </p:sp>
      <p:sp>
        <p:nvSpPr>
          <p:cNvPr id="4915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endParaRPr lang="id-ID" altLang="x-none" dirty="0"/>
          </a:p>
        </p:txBody>
      </p:sp>
      <p:pic>
        <p:nvPicPr>
          <p:cNvPr id="49156" name="Picture 4"/>
          <p:cNvPicPr>
            <a:picLocks noChangeAspect="1"/>
          </p:cNvPicPr>
          <p:nvPr/>
        </p:nvPicPr>
        <p:blipFill>
          <a:blip r:embed="rId3"/>
          <a:srcRect l="13750" t="14844" r="12500" b="51563"/>
          <a:stretch>
            <a:fillRect/>
          </a:stretch>
        </p:blipFill>
        <p:spPr>
          <a:xfrm>
            <a:off x="1143000" y="2251075"/>
            <a:ext cx="7696200" cy="2805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/>
          </p:cNvSpPr>
          <p:nvPr>
            <p:ph type="title"/>
          </p:nvPr>
        </p:nvSpPr>
        <p:spPr>
          <a:xfrm>
            <a:off x="7086600" y="3124200"/>
            <a:ext cx="1905000" cy="114300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sz="2000" dirty="0"/>
              <a:t>KepMenLH 51/1995</a:t>
            </a:r>
          </a:p>
        </p:txBody>
      </p:sp>
      <p:pic>
        <p:nvPicPr>
          <p:cNvPr id="50180" name="Picture 4"/>
          <p:cNvPicPr>
            <a:picLocks noChangeAspect="1"/>
          </p:cNvPicPr>
          <p:nvPr/>
        </p:nvPicPr>
        <p:blipFill>
          <a:blip r:embed="rId3"/>
          <a:srcRect l="27499" t="10938" r="26250" b="6250"/>
          <a:stretch>
            <a:fillRect/>
          </a:stretch>
        </p:blipFill>
        <p:spPr>
          <a:xfrm>
            <a:off x="228600" y="381000"/>
            <a:ext cx="6705600" cy="6324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dirty="0"/>
              <a:t>KepMenLH 52/1995 </a:t>
            </a:r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endParaRPr lang="id-ID" altLang="x-none" dirty="0"/>
          </a:p>
        </p:txBody>
      </p:sp>
      <p:pic>
        <p:nvPicPr>
          <p:cNvPr id="51204" name="Picture 4"/>
          <p:cNvPicPr>
            <a:picLocks noChangeAspect="1"/>
          </p:cNvPicPr>
          <p:nvPr/>
        </p:nvPicPr>
        <p:blipFill>
          <a:blip r:embed="rId3"/>
          <a:srcRect l="24374" t="56250" r="23750" b="25000"/>
          <a:stretch>
            <a:fillRect/>
          </a:stretch>
        </p:blipFill>
        <p:spPr>
          <a:xfrm>
            <a:off x="1143000" y="2514600"/>
            <a:ext cx="7758113" cy="2244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0066FF"/>
              </a:gs>
              <a:gs pos="100000">
                <a:schemeClr val="accent2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/>
          <a:lstStyle/>
          <a:p>
            <a:pPr eaLnBrk="1" hangingPunct="1"/>
            <a:endParaRPr lang="id-ID" altLang="x-none" dirty="0"/>
          </a:p>
        </p:txBody>
      </p:sp>
      <p:pic>
        <p:nvPicPr>
          <p:cNvPr id="52228" name="Picture 4"/>
          <p:cNvPicPr>
            <a:picLocks noChangeAspect="1"/>
          </p:cNvPicPr>
          <p:nvPr/>
        </p:nvPicPr>
        <p:blipFill>
          <a:blip r:embed="rId3"/>
          <a:srcRect l="21249" t="21094" r="20625" b="18750"/>
          <a:stretch>
            <a:fillRect/>
          </a:stretch>
        </p:blipFill>
        <p:spPr>
          <a:xfrm>
            <a:off x="47625" y="485775"/>
            <a:ext cx="7086600" cy="586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29" name="Rectangle 6"/>
          <p:cNvSpPr>
            <a:spLocks noGrp="1"/>
          </p:cNvSpPr>
          <p:nvPr>
            <p:ph type="title"/>
          </p:nvPr>
        </p:nvSpPr>
        <p:spPr>
          <a:xfrm>
            <a:off x="7162800" y="3124200"/>
            <a:ext cx="1905000" cy="1143000"/>
          </a:xfrm>
          <a:solidFill>
            <a:srgbClr val="FFFF00">
              <a:alpha val="100000"/>
            </a:srgbClr>
          </a:solidFill>
          <a:ln/>
        </p:spPr>
        <p:txBody>
          <a:bodyPr vert="horz" wrap="square" lIns="91440" tIns="45720" rIns="91440" bIns="45720" anchor="ctr"/>
          <a:lstStyle/>
          <a:p>
            <a:pPr algn="ctr" eaLnBrk="1" hangingPunct="1"/>
            <a:r>
              <a:rPr sz="2000" dirty="0"/>
              <a:t>KepMenLH 58/1995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/>
          <p:nvPr/>
        </p:nvSpPr>
        <p:spPr>
          <a:xfrm>
            <a:off x="990600" y="2819400"/>
            <a:ext cx="7239000" cy="1524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sz="5400" b="1" dirty="0">
                <a:solidFill>
                  <a:srgbClr val="FFFF00"/>
                </a:solidFill>
                <a:latin typeface="GungsuhChe" pitchFamily="49" charset="-127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1928</Words>
  <Application>Microsoft Office PowerPoint</Application>
  <PresentationFormat>On-screen Show (4:3)</PresentationFormat>
  <Paragraphs>510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GungsuhChe</vt:lpstr>
      <vt:lpstr>Arial</vt:lpstr>
      <vt:lpstr>Impact</vt:lpstr>
      <vt:lpstr>Monotype Corsiva</vt:lpstr>
      <vt:lpstr>Tahoma</vt:lpstr>
      <vt:lpstr>Times New Roman</vt:lpstr>
      <vt:lpstr>Wingdings</vt:lpstr>
      <vt:lpstr>Default Design</vt:lpstr>
      <vt:lpstr>Custom Design</vt:lpstr>
      <vt:lpstr> Industri dan Lingkungan </vt:lpstr>
      <vt:lpstr>PowerPoint Presentation</vt:lpstr>
      <vt:lpstr>Fungsi Bumi</vt:lpstr>
      <vt:lpstr>Masalah pokok BUMI</vt:lpstr>
      <vt:lpstr>Masalah pokok BUMI</vt:lpstr>
      <vt:lpstr>Akibat bila tantangan tak terjawab</vt:lpstr>
      <vt:lpstr>Akibat bila tantangan tak terjawab</vt:lpstr>
      <vt:lpstr>Industri Vs Lingkungan</vt:lpstr>
      <vt:lpstr>Pertumbuhan Eksponensial</vt:lpstr>
      <vt:lpstr>Sistem Kehidupan </vt:lpstr>
      <vt:lpstr>Kesenjangan Kesejahteraan  </vt:lpstr>
      <vt:lpstr>PowerPoint Presentation</vt:lpstr>
      <vt:lpstr>Sumberdaya: tak terbarukan    </vt:lpstr>
      <vt:lpstr>Kategori kemanfaatan SDA berdasarkan ketersediaan dan konsentrasi     </vt:lpstr>
      <vt:lpstr>PowerPoint Presentation</vt:lpstr>
      <vt:lpstr>Sumberdaya: terbarukan    </vt:lpstr>
      <vt:lpstr>Sumberdaya: potensial terbarukan    </vt:lpstr>
      <vt:lpstr>Contoh Penyebab Degradasi Lingkungan    </vt:lpstr>
      <vt:lpstr>Polusi    </vt:lpstr>
      <vt:lpstr>PowerPoint Presentation</vt:lpstr>
      <vt:lpstr>Dampak Polusi    </vt:lpstr>
      <vt:lpstr>Dampak Lingkungan</vt:lpstr>
      <vt:lpstr>Dampak Lingkungan</vt:lpstr>
      <vt:lpstr>Dampak Pada Sumber Air Baku PAM</vt:lpstr>
      <vt:lpstr>Dampak Pencemaran Air Pada Kesehatan</vt:lpstr>
      <vt:lpstr>Dampak Pencemaran Air Pada Kesehatan</vt:lpstr>
      <vt:lpstr>Kualifikasi Bahan Pencemar Air</vt:lpstr>
      <vt:lpstr>Skala Dampak Polusi    </vt:lpstr>
      <vt:lpstr>Kategori Polusi    </vt:lpstr>
      <vt:lpstr>Karakteristik Polutan    </vt:lpstr>
      <vt:lpstr>Faktor yang mempengaruhi kualitas limbah</vt:lpstr>
      <vt:lpstr>Indikasi Pencemaran Air</vt:lpstr>
      <vt:lpstr>PowerPoint Presentation</vt:lpstr>
      <vt:lpstr>PowerPoint Presentation</vt:lpstr>
      <vt:lpstr>Peraturan Lingkungan</vt:lpstr>
      <vt:lpstr>Undang-undang</vt:lpstr>
      <vt:lpstr>Peraturan Pemerintah</vt:lpstr>
      <vt:lpstr>Peruntukan Air</vt:lpstr>
      <vt:lpstr>Baku Mutu Air</vt:lpstr>
      <vt:lpstr>Baku Mutu Air limbah</vt:lpstr>
      <vt:lpstr>Persyaratan Air Bersih/Minum  Fisik</vt:lpstr>
      <vt:lpstr>Persyaratan Air Bersih/Minum  Kimia</vt:lpstr>
      <vt:lpstr>Persyaratan Air Bersih/Minum  Kimia</vt:lpstr>
      <vt:lpstr>PowerPoint Presentation</vt:lpstr>
      <vt:lpstr>PowerPoint Presentation</vt:lpstr>
      <vt:lpstr>KepMenLH 112/2003</vt:lpstr>
      <vt:lpstr>KepMenLH 51/1995</vt:lpstr>
      <vt:lpstr>KepMenLH 52/1995 </vt:lpstr>
      <vt:lpstr>KepMenLH 58/1995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 dan Lingkungan</dc:title>
  <dc:creator>Angga Yuhistira</dc:creator>
  <cp:lastModifiedBy>Asus</cp:lastModifiedBy>
  <cp:revision>19</cp:revision>
  <dcterms:created xsi:type="dcterms:W3CDTF">2008-01-12T04:48:29Z</dcterms:created>
  <dcterms:modified xsi:type="dcterms:W3CDTF">2021-09-22T11:32:57Z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1033-11.2.0.9684</vt:lpwstr>
  </property>
</Properties>
</file>