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449" r:id="rId28"/>
  </p:sldIdLst>
  <p:sldSz cx="10693400" cy="7562850"/>
  <p:notesSz cx="10693400" cy="756285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236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565E6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565E6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565E6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0350" y="261619"/>
            <a:ext cx="8632698" cy="1464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565E6B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2371" y="1944116"/>
            <a:ext cx="9328657" cy="20859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jp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jp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www.gm-marka.web.id/index.php?topic=1794.30" TargetMode="External"/><Relationship Id="rId5" Type="http://schemas.openxmlformats.org/officeDocument/2006/relationships/hyperlink" Target="http://www.danishe.com/2011/01/19-jenis-lokomotif-kereta-api-yang.html" TargetMode="External"/><Relationship Id="rId4" Type="http://schemas.openxmlformats.org/officeDocument/2006/relationships/image" Target="../media/image4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kaskus.co.id/showthread.php?p=388060325" TargetMode="External"/><Relationship Id="rId4" Type="http://schemas.openxmlformats.org/officeDocument/2006/relationships/hyperlink" Target="http://matanews.com/2009/05/19/perawatan-rel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kyscrapercity.com/showthread.php?t=422772" TargetMode="External"/><Relationship Id="rId3" Type="http://schemas.openxmlformats.org/officeDocument/2006/relationships/image" Target="../media/image45.jpg"/><Relationship Id="rId7" Type="http://schemas.openxmlformats.org/officeDocument/2006/relationships/image" Target="../media/image49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jpg"/><Relationship Id="rId10" Type="http://schemas.openxmlformats.org/officeDocument/2006/relationships/hyperlink" Target="http://news.biharprabha.com/2012/06/pune-to-get-metro-trains-by-2015/" TargetMode="External"/><Relationship Id="rId4" Type="http://schemas.openxmlformats.org/officeDocument/2006/relationships/image" Target="../media/image46.png"/><Relationship Id="rId9" Type="http://schemas.openxmlformats.org/officeDocument/2006/relationships/hyperlink" Target="http://www.thehindu.com/news/cities/Delhi/article75937.ece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largescale.com/Community/Forums/tabid/56/aff/23/aft/114197/afv/topic/afpg/3/Default.aspx" TargetMode="External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ilway-technical.com/track.shtml" TargetMode="Externa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faesalputra.blogspot.com/2010/07/konstruksi-rel-kereta-api-indonesia-i.html" TargetMode="External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faesalputra.blogspot.com/2010/07/konstruksi-rel-kereta-api-di-indonesia.html" TargetMode="External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7257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63904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5506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6858000"/>
                </a:moveTo>
                <a:lnTo>
                  <a:pt x="0" y="0"/>
                </a:lnTo>
              </a:path>
            </a:pathLst>
          </a:custGeom>
          <a:ln w="5791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91739" y="350520"/>
            <a:ext cx="45720" cy="6856730"/>
          </a:xfrm>
          <a:custGeom>
            <a:avLst/>
            <a:gdLst/>
            <a:ahLst/>
            <a:cxnLst/>
            <a:rect l="l" t="t" r="r" b="b"/>
            <a:pathLst>
              <a:path w="45719" h="6856730">
                <a:moveTo>
                  <a:pt x="0" y="6856476"/>
                </a:moveTo>
                <a:lnTo>
                  <a:pt x="45720" y="6856476"/>
                </a:lnTo>
                <a:lnTo>
                  <a:pt x="45720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538983" y="350520"/>
            <a:ext cx="149860" cy="6856730"/>
          </a:xfrm>
          <a:custGeom>
            <a:avLst/>
            <a:gdLst/>
            <a:ahLst/>
            <a:cxnLst/>
            <a:rect l="l" t="t" r="r" b="b"/>
            <a:pathLst>
              <a:path w="149860" h="6856730">
                <a:moveTo>
                  <a:pt x="0" y="6856476"/>
                </a:moveTo>
                <a:lnTo>
                  <a:pt x="149351" y="6856476"/>
                </a:lnTo>
                <a:lnTo>
                  <a:pt x="149351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FD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89860" y="350520"/>
            <a:ext cx="76200" cy="6856730"/>
          </a:xfrm>
          <a:custGeom>
            <a:avLst/>
            <a:gdLst/>
            <a:ahLst/>
            <a:cxnLst/>
            <a:rect l="l" t="t" r="r" b="b"/>
            <a:pathLst>
              <a:path w="76200" h="6856730">
                <a:moveTo>
                  <a:pt x="0" y="6856476"/>
                </a:moveTo>
                <a:lnTo>
                  <a:pt x="76200" y="6856476"/>
                </a:lnTo>
                <a:lnTo>
                  <a:pt x="76200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FEB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433827" y="350520"/>
            <a:ext cx="58419" cy="6858000"/>
          </a:xfrm>
          <a:custGeom>
            <a:avLst/>
            <a:gdLst/>
            <a:ahLst/>
            <a:cxnLst/>
            <a:rect l="l" t="t" r="r" b="b"/>
            <a:pathLst>
              <a:path w="58419" h="6858000">
                <a:moveTo>
                  <a:pt x="0" y="6858000"/>
                </a:moveTo>
                <a:lnTo>
                  <a:pt x="57912" y="6858000"/>
                </a:lnTo>
                <a:lnTo>
                  <a:pt x="5791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EB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29383" y="350520"/>
            <a:ext cx="443865" cy="6856730"/>
          </a:xfrm>
          <a:custGeom>
            <a:avLst/>
            <a:gdLst/>
            <a:ahLst/>
            <a:cxnLst/>
            <a:rect l="l" t="t" r="r" b="b"/>
            <a:pathLst>
              <a:path w="443864" h="6856730">
                <a:moveTo>
                  <a:pt x="0" y="6856476"/>
                </a:moveTo>
                <a:lnTo>
                  <a:pt x="443483" y="6856476"/>
                </a:lnTo>
                <a:lnTo>
                  <a:pt x="443483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24227" y="350520"/>
            <a:ext cx="104139" cy="6856730"/>
          </a:xfrm>
          <a:custGeom>
            <a:avLst/>
            <a:gdLst/>
            <a:ahLst/>
            <a:cxnLst/>
            <a:rect l="l" t="t" r="r" b="b"/>
            <a:pathLst>
              <a:path w="104139" h="6856730">
                <a:moveTo>
                  <a:pt x="0" y="6856476"/>
                </a:moveTo>
                <a:lnTo>
                  <a:pt x="103631" y="6856476"/>
                </a:lnTo>
                <a:lnTo>
                  <a:pt x="103631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FD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372867" y="350520"/>
            <a:ext cx="58419" cy="6858000"/>
          </a:xfrm>
          <a:custGeom>
            <a:avLst/>
            <a:gdLst/>
            <a:ahLst/>
            <a:cxnLst/>
            <a:rect l="l" t="t" r="r" b="b"/>
            <a:pathLst>
              <a:path w="58419" h="6858000">
                <a:moveTo>
                  <a:pt x="0" y="6858000"/>
                </a:moveTo>
                <a:lnTo>
                  <a:pt x="57912" y="6858000"/>
                </a:lnTo>
                <a:lnTo>
                  <a:pt x="5791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6151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43783" y="350520"/>
            <a:ext cx="74930" cy="6856730"/>
          </a:xfrm>
          <a:custGeom>
            <a:avLst/>
            <a:gdLst/>
            <a:ahLst/>
            <a:cxnLst/>
            <a:rect l="l" t="t" r="r" b="b"/>
            <a:pathLst>
              <a:path w="74930" h="6856730">
                <a:moveTo>
                  <a:pt x="0" y="6856476"/>
                </a:moveTo>
                <a:lnTo>
                  <a:pt x="74675" y="6856476"/>
                </a:lnTo>
                <a:lnTo>
                  <a:pt x="746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FEB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67583" y="350520"/>
            <a:ext cx="74930" cy="6856730"/>
          </a:xfrm>
          <a:custGeom>
            <a:avLst/>
            <a:gdLst/>
            <a:ahLst/>
            <a:cxnLst/>
            <a:rect l="l" t="t" r="r" b="b"/>
            <a:pathLst>
              <a:path w="74930" h="6856730">
                <a:moveTo>
                  <a:pt x="0" y="6856476"/>
                </a:moveTo>
                <a:lnTo>
                  <a:pt x="74675" y="6856476"/>
                </a:lnTo>
                <a:lnTo>
                  <a:pt x="746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75076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28956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157983" y="3779520"/>
            <a:ext cx="1295400" cy="1295400"/>
          </a:xfrm>
          <a:custGeom>
            <a:avLst/>
            <a:gdLst/>
            <a:ahLst/>
            <a:cxnLst/>
            <a:rect l="l" t="t" r="r" b="b"/>
            <a:pathLst>
              <a:path w="1295400" h="1295400">
                <a:moveTo>
                  <a:pt x="647700" y="0"/>
                </a:moveTo>
                <a:lnTo>
                  <a:pt x="594360" y="1524"/>
                </a:lnTo>
                <a:lnTo>
                  <a:pt x="542544" y="7620"/>
                </a:lnTo>
                <a:lnTo>
                  <a:pt x="490728" y="18288"/>
                </a:lnTo>
                <a:lnTo>
                  <a:pt x="441960" y="32004"/>
                </a:lnTo>
                <a:lnTo>
                  <a:pt x="394716" y="50292"/>
                </a:lnTo>
                <a:lnTo>
                  <a:pt x="350520" y="71628"/>
                </a:lnTo>
                <a:lnTo>
                  <a:pt x="306324" y="96012"/>
                </a:lnTo>
                <a:lnTo>
                  <a:pt x="265176" y="124968"/>
                </a:lnTo>
                <a:lnTo>
                  <a:pt x="225552" y="155448"/>
                </a:lnTo>
                <a:lnTo>
                  <a:pt x="188976" y="188976"/>
                </a:lnTo>
                <a:lnTo>
                  <a:pt x="155448" y="225552"/>
                </a:lnTo>
                <a:lnTo>
                  <a:pt x="124968" y="265176"/>
                </a:lnTo>
                <a:lnTo>
                  <a:pt x="96012" y="306324"/>
                </a:lnTo>
                <a:lnTo>
                  <a:pt x="71628" y="350520"/>
                </a:lnTo>
                <a:lnTo>
                  <a:pt x="50292" y="394716"/>
                </a:lnTo>
                <a:lnTo>
                  <a:pt x="32004" y="441960"/>
                </a:lnTo>
                <a:lnTo>
                  <a:pt x="18288" y="490728"/>
                </a:lnTo>
                <a:lnTo>
                  <a:pt x="7620" y="542544"/>
                </a:lnTo>
                <a:lnTo>
                  <a:pt x="1524" y="594360"/>
                </a:lnTo>
                <a:lnTo>
                  <a:pt x="0" y="647700"/>
                </a:lnTo>
                <a:lnTo>
                  <a:pt x="1524" y="701040"/>
                </a:lnTo>
                <a:lnTo>
                  <a:pt x="7620" y="752856"/>
                </a:lnTo>
                <a:lnTo>
                  <a:pt x="18288" y="803148"/>
                </a:lnTo>
                <a:lnTo>
                  <a:pt x="32004" y="851916"/>
                </a:lnTo>
                <a:lnTo>
                  <a:pt x="50292" y="899160"/>
                </a:lnTo>
                <a:lnTo>
                  <a:pt x="71628" y="944880"/>
                </a:lnTo>
                <a:lnTo>
                  <a:pt x="96012" y="989076"/>
                </a:lnTo>
                <a:lnTo>
                  <a:pt x="124968" y="1030224"/>
                </a:lnTo>
                <a:lnTo>
                  <a:pt x="155448" y="1068324"/>
                </a:lnTo>
                <a:lnTo>
                  <a:pt x="188976" y="1104900"/>
                </a:lnTo>
                <a:lnTo>
                  <a:pt x="225552" y="1138428"/>
                </a:lnTo>
                <a:lnTo>
                  <a:pt x="265176" y="1170432"/>
                </a:lnTo>
                <a:lnTo>
                  <a:pt x="306324" y="1197864"/>
                </a:lnTo>
                <a:lnTo>
                  <a:pt x="350520" y="1222248"/>
                </a:lnTo>
                <a:lnTo>
                  <a:pt x="394716" y="1243584"/>
                </a:lnTo>
                <a:lnTo>
                  <a:pt x="441960" y="1261872"/>
                </a:lnTo>
                <a:lnTo>
                  <a:pt x="490728" y="1275588"/>
                </a:lnTo>
                <a:lnTo>
                  <a:pt x="542544" y="1286256"/>
                </a:lnTo>
                <a:lnTo>
                  <a:pt x="594360" y="1292352"/>
                </a:lnTo>
                <a:lnTo>
                  <a:pt x="647700" y="1295400"/>
                </a:lnTo>
                <a:lnTo>
                  <a:pt x="701040" y="1292352"/>
                </a:lnTo>
                <a:lnTo>
                  <a:pt x="752856" y="1286256"/>
                </a:lnTo>
                <a:lnTo>
                  <a:pt x="803148" y="1275588"/>
                </a:lnTo>
                <a:lnTo>
                  <a:pt x="851916" y="1261872"/>
                </a:lnTo>
                <a:lnTo>
                  <a:pt x="899160" y="1243584"/>
                </a:lnTo>
                <a:lnTo>
                  <a:pt x="944880" y="1222248"/>
                </a:lnTo>
                <a:lnTo>
                  <a:pt x="989076" y="1197864"/>
                </a:lnTo>
                <a:lnTo>
                  <a:pt x="1030224" y="1170432"/>
                </a:lnTo>
                <a:lnTo>
                  <a:pt x="1068324" y="1138428"/>
                </a:lnTo>
                <a:lnTo>
                  <a:pt x="1104900" y="1104900"/>
                </a:lnTo>
                <a:lnTo>
                  <a:pt x="1138428" y="1068324"/>
                </a:lnTo>
                <a:lnTo>
                  <a:pt x="1170432" y="1030224"/>
                </a:lnTo>
                <a:lnTo>
                  <a:pt x="1197864" y="989076"/>
                </a:lnTo>
                <a:lnTo>
                  <a:pt x="1222248" y="944880"/>
                </a:lnTo>
                <a:lnTo>
                  <a:pt x="1243583" y="899160"/>
                </a:lnTo>
                <a:lnTo>
                  <a:pt x="1261871" y="851916"/>
                </a:lnTo>
                <a:lnTo>
                  <a:pt x="1275588" y="803148"/>
                </a:lnTo>
                <a:lnTo>
                  <a:pt x="1286256" y="752856"/>
                </a:lnTo>
                <a:lnTo>
                  <a:pt x="1292352" y="701040"/>
                </a:lnTo>
                <a:lnTo>
                  <a:pt x="1295400" y="647700"/>
                </a:lnTo>
                <a:lnTo>
                  <a:pt x="1292352" y="594360"/>
                </a:lnTo>
                <a:lnTo>
                  <a:pt x="1286256" y="542544"/>
                </a:lnTo>
                <a:lnTo>
                  <a:pt x="1275588" y="490728"/>
                </a:lnTo>
                <a:lnTo>
                  <a:pt x="1261871" y="441960"/>
                </a:lnTo>
                <a:lnTo>
                  <a:pt x="1243583" y="394716"/>
                </a:lnTo>
                <a:lnTo>
                  <a:pt x="1222248" y="350520"/>
                </a:lnTo>
                <a:lnTo>
                  <a:pt x="1197864" y="306324"/>
                </a:lnTo>
                <a:lnTo>
                  <a:pt x="1170432" y="265176"/>
                </a:lnTo>
                <a:lnTo>
                  <a:pt x="1138428" y="225552"/>
                </a:lnTo>
                <a:lnTo>
                  <a:pt x="1104900" y="188976"/>
                </a:lnTo>
                <a:lnTo>
                  <a:pt x="1068324" y="155448"/>
                </a:lnTo>
                <a:lnTo>
                  <a:pt x="1030224" y="124968"/>
                </a:lnTo>
                <a:lnTo>
                  <a:pt x="989076" y="96012"/>
                </a:lnTo>
                <a:lnTo>
                  <a:pt x="944880" y="71628"/>
                </a:lnTo>
                <a:lnTo>
                  <a:pt x="899160" y="50292"/>
                </a:lnTo>
                <a:lnTo>
                  <a:pt x="851916" y="32004"/>
                </a:lnTo>
                <a:lnTo>
                  <a:pt x="803148" y="18288"/>
                </a:lnTo>
                <a:lnTo>
                  <a:pt x="752856" y="7620"/>
                </a:lnTo>
                <a:lnTo>
                  <a:pt x="701040" y="1524"/>
                </a:lnTo>
                <a:lnTo>
                  <a:pt x="647700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857500" y="5218176"/>
            <a:ext cx="641985" cy="641985"/>
          </a:xfrm>
          <a:custGeom>
            <a:avLst/>
            <a:gdLst/>
            <a:ahLst/>
            <a:cxnLst/>
            <a:rect l="l" t="t" r="r" b="b"/>
            <a:pathLst>
              <a:path w="641985" h="641985">
                <a:moveTo>
                  <a:pt x="347472" y="0"/>
                </a:moveTo>
                <a:lnTo>
                  <a:pt x="294131" y="0"/>
                </a:lnTo>
                <a:lnTo>
                  <a:pt x="268224" y="3048"/>
                </a:lnTo>
                <a:lnTo>
                  <a:pt x="219456" y="15239"/>
                </a:lnTo>
                <a:lnTo>
                  <a:pt x="172212" y="35051"/>
                </a:lnTo>
                <a:lnTo>
                  <a:pt x="131063" y="60960"/>
                </a:lnTo>
                <a:lnTo>
                  <a:pt x="92963" y="92963"/>
                </a:lnTo>
                <a:lnTo>
                  <a:pt x="47243" y="150875"/>
                </a:lnTo>
                <a:lnTo>
                  <a:pt x="24383" y="195071"/>
                </a:lnTo>
                <a:lnTo>
                  <a:pt x="9143" y="242315"/>
                </a:lnTo>
                <a:lnTo>
                  <a:pt x="1524" y="294131"/>
                </a:lnTo>
                <a:lnTo>
                  <a:pt x="0" y="320039"/>
                </a:lnTo>
                <a:lnTo>
                  <a:pt x="1524" y="345948"/>
                </a:lnTo>
                <a:lnTo>
                  <a:pt x="4572" y="371856"/>
                </a:lnTo>
                <a:lnTo>
                  <a:pt x="9143" y="397763"/>
                </a:lnTo>
                <a:lnTo>
                  <a:pt x="16763" y="420624"/>
                </a:lnTo>
                <a:lnTo>
                  <a:pt x="24383" y="445007"/>
                </a:lnTo>
                <a:lnTo>
                  <a:pt x="47243" y="489204"/>
                </a:lnTo>
                <a:lnTo>
                  <a:pt x="77724" y="528827"/>
                </a:lnTo>
                <a:lnTo>
                  <a:pt x="111251" y="563880"/>
                </a:lnTo>
                <a:lnTo>
                  <a:pt x="150875" y="592836"/>
                </a:lnTo>
                <a:lnTo>
                  <a:pt x="195072" y="615695"/>
                </a:lnTo>
                <a:lnTo>
                  <a:pt x="268224" y="637032"/>
                </a:lnTo>
                <a:lnTo>
                  <a:pt x="321563" y="641604"/>
                </a:lnTo>
                <a:lnTo>
                  <a:pt x="347472" y="640080"/>
                </a:lnTo>
                <a:lnTo>
                  <a:pt x="397763" y="630936"/>
                </a:lnTo>
                <a:lnTo>
                  <a:pt x="445008" y="615695"/>
                </a:lnTo>
                <a:lnTo>
                  <a:pt x="489203" y="592836"/>
                </a:lnTo>
                <a:lnTo>
                  <a:pt x="528827" y="563880"/>
                </a:lnTo>
                <a:lnTo>
                  <a:pt x="563879" y="528827"/>
                </a:lnTo>
                <a:lnTo>
                  <a:pt x="592836" y="489204"/>
                </a:lnTo>
                <a:lnTo>
                  <a:pt x="615696" y="445007"/>
                </a:lnTo>
                <a:lnTo>
                  <a:pt x="632460" y="397763"/>
                </a:lnTo>
                <a:lnTo>
                  <a:pt x="640079" y="345948"/>
                </a:lnTo>
                <a:lnTo>
                  <a:pt x="641603" y="320039"/>
                </a:lnTo>
                <a:lnTo>
                  <a:pt x="640079" y="294131"/>
                </a:lnTo>
                <a:lnTo>
                  <a:pt x="632460" y="242315"/>
                </a:lnTo>
                <a:lnTo>
                  <a:pt x="615696" y="195071"/>
                </a:lnTo>
                <a:lnTo>
                  <a:pt x="592836" y="150875"/>
                </a:lnTo>
                <a:lnTo>
                  <a:pt x="563879" y="111251"/>
                </a:lnTo>
                <a:lnTo>
                  <a:pt x="528827" y="76200"/>
                </a:lnTo>
                <a:lnTo>
                  <a:pt x="489203" y="47243"/>
                </a:lnTo>
                <a:lnTo>
                  <a:pt x="445008" y="24383"/>
                </a:lnTo>
                <a:lnTo>
                  <a:pt x="397763" y="9143"/>
                </a:lnTo>
                <a:lnTo>
                  <a:pt x="371856" y="3048"/>
                </a:lnTo>
                <a:lnTo>
                  <a:pt x="347472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38044" y="5850635"/>
            <a:ext cx="138683" cy="135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212592" y="6138672"/>
            <a:ext cx="274320" cy="274320"/>
          </a:xfrm>
          <a:custGeom>
            <a:avLst/>
            <a:gdLst/>
            <a:ahLst/>
            <a:cxnLst/>
            <a:rect l="l" t="t" r="r" b="b"/>
            <a:pathLst>
              <a:path w="274320" h="274320">
                <a:moveTo>
                  <a:pt x="150875" y="0"/>
                </a:moveTo>
                <a:lnTo>
                  <a:pt x="132587" y="0"/>
                </a:lnTo>
                <a:lnTo>
                  <a:pt x="117347" y="1523"/>
                </a:lnTo>
                <a:lnTo>
                  <a:pt x="76199" y="13715"/>
                </a:lnTo>
                <a:lnTo>
                  <a:pt x="42671" y="36575"/>
                </a:lnTo>
                <a:lnTo>
                  <a:pt x="16763" y="68579"/>
                </a:lnTo>
                <a:lnTo>
                  <a:pt x="1524" y="108203"/>
                </a:lnTo>
                <a:lnTo>
                  <a:pt x="0" y="121919"/>
                </a:lnTo>
                <a:lnTo>
                  <a:pt x="0" y="155447"/>
                </a:lnTo>
                <a:lnTo>
                  <a:pt x="3047" y="170687"/>
                </a:lnTo>
                <a:lnTo>
                  <a:pt x="7619" y="182879"/>
                </a:lnTo>
                <a:lnTo>
                  <a:pt x="12191" y="196595"/>
                </a:lnTo>
                <a:lnTo>
                  <a:pt x="35051" y="230123"/>
                </a:lnTo>
                <a:lnTo>
                  <a:pt x="68580" y="256031"/>
                </a:lnTo>
                <a:lnTo>
                  <a:pt x="94487" y="266699"/>
                </a:lnTo>
                <a:lnTo>
                  <a:pt x="106680" y="271271"/>
                </a:lnTo>
                <a:lnTo>
                  <a:pt x="137159" y="274319"/>
                </a:lnTo>
                <a:lnTo>
                  <a:pt x="141731" y="274319"/>
                </a:lnTo>
                <a:lnTo>
                  <a:pt x="182880" y="265175"/>
                </a:lnTo>
                <a:lnTo>
                  <a:pt x="219456" y="246887"/>
                </a:lnTo>
                <a:lnTo>
                  <a:pt x="248411" y="216407"/>
                </a:lnTo>
                <a:lnTo>
                  <a:pt x="266699" y="179831"/>
                </a:lnTo>
                <a:lnTo>
                  <a:pt x="272795" y="150875"/>
                </a:lnTo>
                <a:lnTo>
                  <a:pt x="274319" y="137159"/>
                </a:lnTo>
                <a:lnTo>
                  <a:pt x="274319" y="132587"/>
                </a:lnTo>
                <a:lnTo>
                  <a:pt x="272795" y="117347"/>
                </a:lnTo>
                <a:lnTo>
                  <a:pt x="260604" y="77723"/>
                </a:lnTo>
                <a:lnTo>
                  <a:pt x="236219" y="42671"/>
                </a:lnTo>
                <a:lnTo>
                  <a:pt x="192023" y="10667"/>
                </a:lnTo>
                <a:lnTo>
                  <a:pt x="164592" y="3047"/>
                </a:lnTo>
                <a:lnTo>
                  <a:pt x="150875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453384" y="4846320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198119" y="0"/>
                </a:moveTo>
                <a:lnTo>
                  <a:pt x="167639" y="0"/>
                </a:lnTo>
                <a:lnTo>
                  <a:pt x="152400" y="1524"/>
                </a:lnTo>
                <a:lnTo>
                  <a:pt x="111251" y="13716"/>
                </a:lnTo>
                <a:lnTo>
                  <a:pt x="74675" y="35052"/>
                </a:lnTo>
                <a:lnTo>
                  <a:pt x="35051" y="74676"/>
                </a:lnTo>
                <a:lnTo>
                  <a:pt x="13715" y="111252"/>
                </a:lnTo>
                <a:lnTo>
                  <a:pt x="1524" y="152400"/>
                </a:lnTo>
                <a:lnTo>
                  <a:pt x="0" y="167640"/>
                </a:lnTo>
                <a:lnTo>
                  <a:pt x="0" y="196596"/>
                </a:lnTo>
                <a:lnTo>
                  <a:pt x="13715" y="252984"/>
                </a:lnTo>
                <a:lnTo>
                  <a:pt x="27431" y="277368"/>
                </a:lnTo>
                <a:lnTo>
                  <a:pt x="35051" y="289560"/>
                </a:lnTo>
                <a:lnTo>
                  <a:pt x="74675" y="329184"/>
                </a:lnTo>
                <a:lnTo>
                  <a:pt x="111251" y="350520"/>
                </a:lnTo>
                <a:lnTo>
                  <a:pt x="152400" y="362712"/>
                </a:lnTo>
                <a:lnTo>
                  <a:pt x="182879" y="365760"/>
                </a:lnTo>
                <a:lnTo>
                  <a:pt x="198119" y="364236"/>
                </a:lnTo>
                <a:lnTo>
                  <a:pt x="252983" y="350520"/>
                </a:lnTo>
                <a:lnTo>
                  <a:pt x="277367" y="336804"/>
                </a:lnTo>
                <a:lnTo>
                  <a:pt x="289560" y="329184"/>
                </a:lnTo>
                <a:lnTo>
                  <a:pt x="310895" y="310896"/>
                </a:lnTo>
                <a:lnTo>
                  <a:pt x="329183" y="289560"/>
                </a:lnTo>
                <a:lnTo>
                  <a:pt x="336803" y="277368"/>
                </a:lnTo>
                <a:lnTo>
                  <a:pt x="344424" y="266700"/>
                </a:lnTo>
                <a:lnTo>
                  <a:pt x="350519" y="252984"/>
                </a:lnTo>
                <a:lnTo>
                  <a:pt x="359663" y="225552"/>
                </a:lnTo>
                <a:lnTo>
                  <a:pt x="362712" y="211836"/>
                </a:lnTo>
                <a:lnTo>
                  <a:pt x="364236" y="196596"/>
                </a:lnTo>
                <a:lnTo>
                  <a:pt x="365760" y="182880"/>
                </a:lnTo>
                <a:lnTo>
                  <a:pt x="359663" y="138684"/>
                </a:lnTo>
                <a:lnTo>
                  <a:pt x="344424" y="99060"/>
                </a:lnTo>
                <a:lnTo>
                  <a:pt x="310895" y="53340"/>
                </a:lnTo>
                <a:lnTo>
                  <a:pt x="277367" y="27432"/>
                </a:lnTo>
                <a:lnTo>
                  <a:pt x="266700" y="19812"/>
                </a:lnTo>
                <a:lnTo>
                  <a:pt x="252983" y="13716"/>
                </a:lnTo>
                <a:lnTo>
                  <a:pt x="225551" y="4572"/>
                </a:lnTo>
                <a:lnTo>
                  <a:pt x="211836" y="1524"/>
                </a:lnTo>
                <a:lnTo>
                  <a:pt x="19811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376676" y="2529331"/>
            <a:ext cx="5560060" cy="124269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640080" marR="5080" indent="-628015">
              <a:lnSpc>
                <a:spcPts val="4790"/>
              </a:lnSpc>
              <a:spcBef>
                <a:spcPts val="260"/>
              </a:spcBef>
            </a:pPr>
            <a:r>
              <a:rPr sz="4000" b="1" spc="305" dirty="0">
                <a:latin typeface="Times New Roman"/>
                <a:cs typeface="Times New Roman"/>
              </a:rPr>
              <a:t>JALAN </a:t>
            </a:r>
            <a:r>
              <a:rPr sz="4000" b="1" spc="260" dirty="0">
                <a:latin typeface="Times New Roman"/>
                <a:cs typeface="Times New Roman"/>
              </a:rPr>
              <a:t>KERETA</a:t>
            </a:r>
            <a:r>
              <a:rPr sz="4000" b="1" spc="5" dirty="0">
                <a:latin typeface="Times New Roman"/>
                <a:cs typeface="Times New Roman"/>
              </a:rPr>
              <a:t> </a:t>
            </a:r>
            <a:r>
              <a:rPr sz="4000" b="1" spc="315" dirty="0">
                <a:latin typeface="Times New Roman"/>
                <a:cs typeface="Times New Roman"/>
              </a:rPr>
              <a:t>API  </a:t>
            </a:r>
            <a:r>
              <a:rPr sz="4000" b="1" spc="275" dirty="0">
                <a:latin typeface="Times New Roman"/>
                <a:cs typeface="Times New Roman"/>
              </a:rPr>
              <a:t>SECARA</a:t>
            </a:r>
            <a:r>
              <a:rPr sz="4000" b="1" spc="190" dirty="0">
                <a:latin typeface="Times New Roman"/>
                <a:cs typeface="Times New Roman"/>
              </a:rPr>
              <a:t> </a:t>
            </a:r>
            <a:r>
              <a:rPr sz="4000" b="1" spc="250" dirty="0">
                <a:latin typeface="Times New Roman"/>
                <a:cs typeface="Times New Roman"/>
              </a:rPr>
              <a:t>UMUM</a:t>
            </a:r>
            <a:endParaRPr sz="4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891532" y="921511"/>
            <a:ext cx="23850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34185" algn="l"/>
              </a:tabLst>
            </a:pPr>
            <a:r>
              <a:rPr dirty="0">
                <a:latin typeface="Arial"/>
                <a:cs typeface="Arial"/>
              </a:rPr>
              <a:t>K</a:t>
            </a:r>
            <a:r>
              <a:rPr spc="10" dirty="0">
                <a:latin typeface="Arial"/>
                <a:cs typeface="Arial"/>
              </a:rPr>
              <a:t>E</a:t>
            </a:r>
            <a:r>
              <a:rPr spc="-15" dirty="0">
                <a:latin typeface="Arial"/>
                <a:cs typeface="Arial"/>
              </a:rPr>
              <a:t>R</a:t>
            </a:r>
            <a:r>
              <a:rPr spc="10" dirty="0">
                <a:latin typeface="Arial"/>
                <a:cs typeface="Arial"/>
              </a:rPr>
              <a:t>E</a:t>
            </a:r>
            <a:r>
              <a:rPr spc="-229" dirty="0">
                <a:latin typeface="Arial"/>
                <a:cs typeface="Arial"/>
              </a:rPr>
              <a:t>T</a:t>
            </a:r>
            <a:r>
              <a:rPr spc="-5" dirty="0">
                <a:latin typeface="Arial"/>
                <a:cs typeface="Arial"/>
              </a:rPr>
              <a:t>A</a:t>
            </a:r>
            <a:r>
              <a:rPr dirty="0">
                <a:latin typeface="Arial"/>
                <a:cs typeface="Arial"/>
              </a:rPr>
              <a:t>	A</a:t>
            </a:r>
            <a:r>
              <a:rPr spc="10" dirty="0">
                <a:latin typeface="Arial"/>
                <a:cs typeface="Arial"/>
              </a:rPr>
              <a:t>P</a:t>
            </a:r>
            <a:r>
              <a:rPr spc="-5" dirty="0">
                <a:latin typeface="Arial"/>
                <a:cs typeface="Arial"/>
              </a:rPr>
              <a:t>I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931923" y="2324201"/>
            <a:ext cx="8272780" cy="3680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49500"/>
              </a:lnSpc>
              <a:spcBef>
                <a:spcPts val="100"/>
              </a:spcBef>
            </a:pPr>
            <a:r>
              <a:rPr sz="2000" dirty="0">
                <a:latin typeface="Arial"/>
                <a:cs typeface="Arial"/>
              </a:rPr>
              <a:t>adalah </a:t>
            </a:r>
            <a:r>
              <a:rPr sz="2000" spc="-5" dirty="0">
                <a:latin typeface="Arial"/>
                <a:cs typeface="Arial"/>
              </a:rPr>
              <a:t>sarana </a:t>
            </a:r>
            <a:r>
              <a:rPr sz="2000" spc="-10" dirty="0">
                <a:latin typeface="Arial"/>
                <a:cs typeface="Arial"/>
              </a:rPr>
              <a:t>transportasi </a:t>
            </a:r>
            <a:r>
              <a:rPr sz="2000" spc="-5" dirty="0">
                <a:latin typeface="Arial"/>
                <a:cs typeface="Arial"/>
              </a:rPr>
              <a:t>berupa kendaraan dengan </a:t>
            </a:r>
            <a:r>
              <a:rPr sz="2000" spc="-10" dirty="0">
                <a:latin typeface="Arial"/>
                <a:cs typeface="Arial"/>
              </a:rPr>
              <a:t>tenaga </a:t>
            </a:r>
            <a:r>
              <a:rPr sz="2000" spc="-5" dirty="0">
                <a:latin typeface="Arial"/>
                <a:cs typeface="Arial"/>
              </a:rPr>
              <a:t>gerak,  </a:t>
            </a:r>
            <a:r>
              <a:rPr sz="2000" dirty="0">
                <a:latin typeface="Arial"/>
                <a:cs typeface="Arial"/>
              </a:rPr>
              <a:t>baik </a:t>
            </a:r>
            <a:r>
              <a:rPr sz="2000" spc="-5" dirty="0">
                <a:latin typeface="Arial"/>
                <a:cs typeface="Arial"/>
              </a:rPr>
              <a:t>berjalan </a:t>
            </a:r>
            <a:r>
              <a:rPr sz="2000" dirty="0">
                <a:latin typeface="Arial"/>
                <a:cs typeface="Arial"/>
              </a:rPr>
              <a:t>sendiri </a:t>
            </a:r>
            <a:r>
              <a:rPr sz="2000" spc="-10" dirty="0">
                <a:latin typeface="Arial"/>
                <a:cs typeface="Arial"/>
              </a:rPr>
              <a:t>maupun </a:t>
            </a:r>
            <a:r>
              <a:rPr sz="2000" spc="-5" dirty="0">
                <a:latin typeface="Arial"/>
                <a:cs typeface="Arial"/>
              </a:rPr>
              <a:t>dirangkaikan </a:t>
            </a:r>
            <a:r>
              <a:rPr sz="2000" dirty="0">
                <a:latin typeface="Arial"/>
                <a:cs typeface="Arial"/>
              </a:rPr>
              <a:t>dengan </a:t>
            </a:r>
            <a:r>
              <a:rPr sz="2000" spc="-5" dirty="0">
                <a:latin typeface="Arial"/>
                <a:cs typeface="Arial"/>
              </a:rPr>
              <a:t>kendaraan lainnya,  yang </a:t>
            </a:r>
            <a:r>
              <a:rPr sz="2000" dirty="0">
                <a:latin typeface="Arial"/>
                <a:cs typeface="Arial"/>
              </a:rPr>
              <a:t>akan </a:t>
            </a:r>
            <a:r>
              <a:rPr sz="2000" spc="-5" dirty="0">
                <a:latin typeface="Arial"/>
                <a:cs typeface="Arial"/>
              </a:rPr>
              <a:t>ataupun sedang </a:t>
            </a:r>
            <a:r>
              <a:rPr sz="2000" dirty="0">
                <a:latin typeface="Arial"/>
                <a:cs typeface="Arial"/>
              </a:rPr>
              <a:t>bergerak di</a:t>
            </a:r>
            <a:r>
              <a:rPr sz="2000" spc="-130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rel.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150">
              <a:latin typeface="Times New Roman"/>
              <a:cs typeface="Times New Roman"/>
            </a:endParaRPr>
          </a:p>
          <a:p>
            <a:pPr marL="12700" marR="5715" algn="just">
              <a:lnSpc>
                <a:spcPct val="149700"/>
              </a:lnSpc>
            </a:pPr>
            <a:r>
              <a:rPr sz="2000" spc="-5" dirty="0">
                <a:latin typeface="Arial"/>
                <a:cs typeface="Arial"/>
              </a:rPr>
              <a:t>Kereta api merupakan </a:t>
            </a:r>
            <a:r>
              <a:rPr sz="2000" spc="-10" dirty="0">
                <a:latin typeface="Arial"/>
                <a:cs typeface="Arial"/>
              </a:rPr>
              <a:t>alat </a:t>
            </a:r>
            <a:r>
              <a:rPr sz="2000" spc="-5" dirty="0">
                <a:latin typeface="Arial"/>
                <a:cs typeface="Arial"/>
              </a:rPr>
              <a:t>transportasi </a:t>
            </a:r>
            <a:r>
              <a:rPr sz="2000" dirty="0">
                <a:latin typeface="Arial"/>
                <a:cs typeface="Arial"/>
              </a:rPr>
              <a:t>massal </a:t>
            </a:r>
            <a:r>
              <a:rPr sz="2000" spc="-5" dirty="0">
                <a:latin typeface="Arial"/>
                <a:cs typeface="Arial"/>
              </a:rPr>
              <a:t>yang umumnya terdiri  </a:t>
            </a:r>
            <a:r>
              <a:rPr sz="2000" dirty="0">
                <a:latin typeface="Arial"/>
                <a:cs typeface="Arial"/>
              </a:rPr>
              <a:t>dari </a:t>
            </a:r>
            <a:r>
              <a:rPr sz="2000" spc="-5" dirty="0">
                <a:latin typeface="Arial"/>
                <a:cs typeface="Arial"/>
              </a:rPr>
              <a:t>lokomotif (kendaraan dengan </a:t>
            </a:r>
            <a:r>
              <a:rPr sz="2000" spc="-10" dirty="0">
                <a:latin typeface="Arial"/>
                <a:cs typeface="Arial"/>
              </a:rPr>
              <a:t>tenaga </a:t>
            </a:r>
            <a:r>
              <a:rPr sz="2000" spc="-5" dirty="0">
                <a:latin typeface="Arial"/>
                <a:cs typeface="Arial"/>
              </a:rPr>
              <a:t>gerak yang berjalan sendiri) </a:t>
            </a:r>
            <a:r>
              <a:rPr sz="2000" spc="54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dan </a:t>
            </a:r>
            <a:r>
              <a:rPr sz="2000" spc="-5" dirty="0">
                <a:latin typeface="Arial"/>
                <a:cs typeface="Arial"/>
              </a:rPr>
              <a:t>rangkaian </a:t>
            </a:r>
            <a:r>
              <a:rPr sz="2000" dirty="0">
                <a:latin typeface="Arial"/>
                <a:cs typeface="Arial"/>
              </a:rPr>
              <a:t>kereta </a:t>
            </a:r>
            <a:r>
              <a:rPr sz="2000" spc="-10" dirty="0">
                <a:latin typeface="Arial"/>
                <a:cs typeface="Arial"/>
              </a:rPr>
              <a:t>atau </a:t>
            </a:r>
            <a:r>
              <a:rPr sz="2000" spc="-5" dirty="0">
                <a:latin typeface="Arial"/>
                <a:cs typeface="Arial"/>
              </a:rPr>
              <a:t>gerbong (dirangkaikan </a:t>
            </a:r>
            <a:r>
              <a:rPr sz="2000" dirty="0">
                <a:latin typeface="Arial"/>
                <a:cs typeface="Arial"/>
              </a:rPr>
              <a:t>dengan </a:t>
            </a:r>
            <a:r>
              <a:rPr sz="2000" spc="-5" dirty="0">
                <a:latin typeface="Arial"/>
                <a:cs typeface="Arial"/>
              </a:rPr>
              <a:t>kendaraan  </a:t>
            </a:r>
            <a:r>
              <a:rPr sz="2000" dirty="0">
                <a:latin typeface="Arial"/>
                <a:cs typeface="Arial"/>
              </a:rPr>
              <a:t>lainnya).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227832" y="2029968"/>
            <a:ext cx="5637276" cy="51800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6745" marR="5080" indent="1518920">
              <a:lnSpc>
                <a:spcPct val="131100"/>
              </a:lnSpc>
              <a:spcBef>
                <a:spcPts val="100"/>
              </a:spcBef>
            </a:pPr>
            <a:r>
              <a:rPr sz="3600" spc="-75" dirty="0">
                <a:solidFill>
                  <a:srgbClr val="000000"/>
                </a:solidFill>
                <a:latin typeface="Arial"/>
                <a:cs typeface="Arial"/>
              </a:rPr>
              <a:t>PETA </a:t>
            </a: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RENCANA  </a:t>
            </a:r>
            <a:r>
              <a:rPr sz="3600" spc="-25" dirty="0">
                <a:solidFill>
                  <a:srgbClr val="000000"/>
                </a:solidFill>
                <a:latin typeface="Arial"/>
                <a:cs typeface="Arial"/>
              </a:rPr>
              <a:t>PERKERETAAPIAN</a:t>
            </a:r>
            <a:r>
              <a:rPr sz="36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NASIONAL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85820" y="6846823"/>
            <a:ext cx="135509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Arial"/>
                <a:cs typeface="Arial"/>
              </a:rPr>
              <a:t>Sumber </a:t>
            </a:r>
            <a:r>
              <a:rPr sz="1000" spc="-5" dirty="0">
                <a:latin typeface="Arial"/>
                <a:cs typeface="Arial"/>
              </a:rPr>
              <a:t>: RIPNAS</a:t>
            </a:r>
            <a:r>
              <a:rPr sz="1000" spc="-15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2011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311383" y="350520"/>
            <a:ext cx="0" cy="2399030"/>
          </a:xfrm>
          <a:custGeom>
            <a:avLst/>
            <a:gdLst/>
            <a:ahLst/>
            <a:cxnLst/>
            <a:rect l="l" t="t" r="r" b="b"/>
            <a:pathLst>
              <a:path h="2399030">
                <a:moveTo>
                  <a:pt x="0" y="0"/>
                </a:moveTo>
                <a:lnTo>
                  <a:pt x="0" y="2398776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311383" y="3771900"/>
            <a:ext cx="0" cy="3436620"/>
          </a:xfrm>
          <a:custGeom>
            <a:avLst/>
            <a:gdLst/>
            <a:ahLst/>
            <a:cxnLst/>
            <a:rect l="l" t="t" r="r" b="b"/>
            <a:pathLst>
              <a:path h="3436620">
                <a:moveTo>
                  <a:pt x="0" y="0"/>
                </a:moveTo>
                <a:lnTo>
                  <a:pt x="0" y="343662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00783" y="2638044"/>
            <a:ext cx="8747760" cy="3947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54923" y="2749296"/>
            <a:ext cx="2231390" cy="1021080"/>
          </a:xfrm>
          <a:custGeom>
            <a:avLst/>
            <a:gdLst/>
            <a:ahLst/>
            <a:cxnLst/>
            <a:rect l="l" t="t" r="r" b="b"/>
            <a:pathLst>
              <a:path w="2231390" h="1021079">
                <a:moveTo>
                  <a:pt x="0" y="1021080"/>
                </a:moveTo>
                <a:lnTo>
                  <a:pt x="2231135" y="1021080"/>
                </a:lnTo>
                <a:lnTo>
                  <a:pt x="2231135" y="0"/>
                </a:lnTo>
                <a:lnTo>
                  <a:pt x="0" y="0"/>
                </a:lnTo>
                <a:lnTo>
                  <a:pt x="0" y="1021080"/>
                </a:lnTo>
                <a:close/>
              </a:path>
            </a:pathLst>
          </a:custGeom>
          <a:solidFill>
            <a:srgbClr val="CCE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248403" y="479552"/>
            <a:ext cx="361061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75" dirty="0">
                <a:solidFill>
                  <a:srgbClr val="000000"/>
                </a:solidFill>
                <a:latin typeface="Arial"/>
                <a:cs typeface="Arial"/>
              </a:rPr>
              <a:t>PETA</a:t>
            </a:r>
            <a:r>
              <a:rPr sz="3600" spc="-1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000000"/>
                </a:solidFill>
                <a:latin typeface="Arial"/>
                <a:cs typeface="Arial"/>
              </a:rPr>
              <a:t>RENCANA</a:t>
            </a:r>
            <a:endParaRPr sz="3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33548" y="1198879"/>
            <a:ext cx="67481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25" dirty="0">
                <a:latin typeface="Arial"/>
                <a:cs typeface="Arial"/>
              </a:rPr>
              <a:t>PERKERETAAPIAN</a:t>
            </a:r>
            <a:r>
              <a:rPr sz="3600" b="1" spc="-35" dirty="0">
                <a:latin typeface="Arial"/>
                <a:cs typeface="Arial"/>
              </a:rPr>
              <a:t> </a:t>
            </a:r>
            <a:r>
              <a:rPr sz="3600" b="1" spc="-5" dirty="0">
                <a:latin typeface="Arial"/>
                <a:cs typeface="Arial"/>
              </a:rPr>
              <a:t>NASIONAL</a:t>
            </a:r>
            <a:endParaRPr sz="3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76983" y="5399532"/>
            <a:ext cx="1751330" cy="1184275"/>
          </a:xfrm>
          <a:prstGeom prst="rect">
            <a:avLst/>
          </a:prstGeom>
          <a:solidFill>
            <a:srgbClr val="CCEB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marL="22860">
              <a:lnSpc>
                <a:spcPct val="100000"/>
              </a:lnSpc>
            </a:pPr>
            <a:r>
              <a:rPr sz="1000" dirty="0">
                <a:latin typeface="Arial"/>
                <a:cs typeface="Arial"/>
              </a:rPr>
              <a:t>Sumber </a:t>
            </a:r>
            <a:r>
              <a:rPr sz="1000" spc="-5" dirty="0">
                <a:latin typeface="Arial"/>
                <a:cs typeface="Arial"/>
              </a:rPr>
              <a:t>: RIPNAS</a:t>
            </a:r>
            <a:r>
              <a:rPr sz="1000" spc="-11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</a:rPr>
              <a:t>2011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704831" y="6067044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112775" y="51816"/>
                </a:lnTo>
                <a:lnTo>
                  <a:pt x="80772" y="79248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7264"/>
                </a:lnTo>
                <a:lnTo>
                  <a:pt x="0" y="251460"/>
                </a:lnTo>
                <a:lnTo>
                  <a:pt x="0" y="295656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1584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74320" y="548640"/>
                </a:lnTo>
                <a:lnTo>
                  <a:pt x="318516" y="545592"/>
                </a:lnTo>
                <a:lnTo>
                  <a:pt x="361188" y="534924"/>
                </a:lnTo>
                <a:lnTo>
                  <a:pt x="400812" y="518160"/>
                </a:lnTo>
                <a:lnTo>
                  <a:pt x="435864" y="495300"/>
                </a:lnTo>
                <a:lnTo>
                  <a:pt x="469392" y="46786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5656"/>
                </a:lnTo>
                <a:lnTo>
                  <a:pt x="548640" y="251460"/>
                </a:lnTo>
                <a:lnTo>
                  <a:pt x="541020" y="207264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35864" y="51816"/>
                </a:lnTo>
                <a:lnTo>
                  <a:pt x="400812" y="30480"/>
                </a:lnTo>
                <a:lnTo>
                  <a:pt x="361188" y="13716"/>
                </a:lnTo>
                <a:lnTo>
                  <a:pt x="318516" y="3048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70964" y="598424"/>
            <a:ext cx="8376284" cy="100012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797560" marR="5080" indent="-784860">
              <a:lnSpc>
                <a:spcPts val="3829"/>
              </a:lnSpc>
              <a:spcBef>
                <a:spcPts val="240"/>
              </a:spcBef>
            </a:pPr>
            <a:r>
              <a:rPr sz="3200" spc="-5" dirty="0">
                <a:solidFill>
                  <a:srgbClr val="000000"/>
                </a:solidFill>
                <a:latin typeface="Arial"/>
                <a:cs typeface="Arial"/>
              </a:rPr>
              <a:t>KLASIFIKASI </a:t>
            </a:r>
            <a:r>
              <a:rPr sz="3200" spc="-45" dirty="0">
                <a:solidFill>
                  <a:srgbClr val="000000"/>
                </a:solidFill>
                <a:latin typeface="Arial"/>
                <a:cs typeface="Arial"/>
              </a:rPr>
              <a:t>KERETA </a:t>
            </a:r>
            <a:r>
              <a:rPr sz="3200" dirty="0">
                <a:solidFill>
                  <a:srgbClr val="000000"/>
                </a:solidFill>
                <a:latin typeface="Arial"/>
                <a:cs typeface="Arial"/>
              </a:rPr>
              <a:t>API</a:t>
            </a:r>
            <a:r>
              <a:rPr sz="3200" spc="-2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Arial"/>
                <a:cs typeface="Arial"/>
              </a:rPr>
              <a:t>BERDASARKAN  PROPULSI (TENAGA</a:t>
            </a:r>
            <a:r>
              <a:rPr sz="3200" spc="-1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000000"/>
                </a:solidFill>
                <a:latin typeface="Arial"/>
                <a:cs typeface="Arial"/>
              </a:rPr>
              <a:t>PENGGERAK)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31923" y="2373567"/>
            <a:ext cx="8420735" cy="4093845"/>
          </a:xfrm>
          <a:prstGeom prst="rect">
            <a:avLst/>
          </a:prstGeom>
        </p:spPr>
        <p:txBody>
          <a:bodyPr vert="horz" wrap="square" lIns="0" tIns="17208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35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dirty="0">
                <a:latin typeface="Arial"/>
                <a:cs typeface="Arial"/>
              </a:rPr>
              <a:t>Kereta </a:t>
            </a:r>
            <a:r>
              <a:rPr sz="2000" b="1" spc="-5" dirty="0">
                <a:latin typeface="Arial"/>
                <a:cs typeface="Arial"/>
              </a:rPr>
              <a:t>Api</a:t>
            </a:r>
            <a:r>
              <a:rPr sz="2000" b="1" spc="-1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Uap</a:t>
            </a:r>
            <a:endParaRPr sz="2000">
              <a:latin typeface="Arial"/>
              <a:cs typeface="Arial"/>
            </a:endParaRPr>
          </a:p>
          <a:p>
            <a:pPr marL="355600" marR="9525" algn="just">
              <a:lnSpc>
                <a:spcPct val="149700"/>
              </a:lnSpc>
              <a:spcBef>
                <a:spcPts val="50"/>
              </a:spcBef>
            </a:pPr>
            <a:r>
              <a:rPr sz="1800" spc="-5" dirty="0">
                <a:latin typeface="Arial"/>
                <a:cs typeface="Arial"/>
              </a:rPr>
              <a:t>Merupakan </a:t>
            </a:r>
            <a:r>
              <a:rPr sz="1800" dirty="0">
                <a:latin typeface="Arial"/>
                <a:cs typeface="Arial"/>
              </a:rPr>
              <a:t>cikal </a:t>
            </a:r>
            <a:r>
              <a:rPr sz="1800" spc="-5" dirty="0">
                <a:latin typeface="Arial"/>
                <a:cs typeface="Arial"/>
              </a:rPr>
              <a:t>bakal mesin </a:t>
            </a:r>
            <a:r>
              <a:rPr sz="1800" spc="-10" dirty="0">
                <a:latin typeface="Arial"/>
                <a:cs typeface="Arial"/>
              </a:rPr>
              <a:t>kereta api. </a:t>
            </a:r>
            <a:r>
              <a:rPr sz="1800" dirty="0">
                <a:latin typeface="Arial"/>
                <a:cs typeface="Arial"/>
              </a:rPr>
              <a:t>Uap </a:t>
            </a:r>
            <a:r>
              <a:rPr sz="1800" spc="-15" dirty="0">
                <a:latin typeface="Arial"/>
                <a:cs typeface="Arial"/>
              </a:rPr>
              <a:t>yang </a:t>
            </a:r>
            <a:r>
              <a:rPr sz="1800" dirty="0">
                <a:latin typeface="Arial"/>
                <a:cs typeface="Arial"/>
              </a:rPr>
              <a:t>dihasilkan </a:t>
            </a:r>
            <a:r>
              <a:rPr sz="1800" spc="-5" dirty="0">
                <a:latin typeface="Arial"/>
                <a:cs typeface="Arial"/>
              </a:rPr>
              <a:t>dari pemanasan  </a:t>
            </a:r>
            <a:r>
              <a:rPr sz="1800" spc="-10" dirty="0">
                <a:latin typeface="Arial"/>
                <a:cs typeface="Arial"/>
              </a:rPr>
              <a:t>air yang </a:t>
            </a:r>
            <a:r>
              <a:rPr sz="1800" spc="-5" dirty="0">
                <a:latin typeface="Arial"/>
                <a:cs typeface="Arial"/>
              </a:rPr>
              <a:t>terletak di ketel uap digunakan </a:t>
            </a:r>
            <a:r>
              <a:rPr sz="1800" dirty="0">
                <a:latin typeface="Arial"/>
                <a:cs typeface="Arial"/>
              </a:rPr>
              <a:t>untuk </a:t>
            </a:r>
            <a:r>
              <a:rPr sz="1800" spc="-5" dirty="0">
                <a:latin typeface="Arial"/>
                <a:cs typeface="Arial"/>
              </a:rPr>
              <a:t>menggerakkan torak atau turbin  </a:t>
            </a:r>
            <a:r>
              <a:rPr sz="1800" spc="-10" dirty="0">
                <a:latin typeface="Arial"/>
                <a:cs typeface="Arial"/>
              </a:rPr>
              <a:t>kemudian disalurkan </a:t>
            </a:r>
            <a:r>
              <a:rPr sz="1800" spc="-5" dirty="0">
                <a:latin typeface="Arial"/>
                <a:cs typeface="Arial"/>
              </a:rPr>
              <a:t>ke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roda.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356870" indent="-344170">
              <a:lnSpc>
                <a:spcPct val="100000"/>
              </a:lnSpc>
              <a:buSzPct val="90000"/>
              <a:buAutoNum type="arabicPeriod" startAt="2"/>
              <a:tabLst>
                <a:tab pos="356870" algn="l"/>
                <a:tab pos="357505" algn="l"/>
              </a:tabLst>
            </a:pPr>
            <a:r>
              <a:rPr sz="2000" b="1" dirty="0">
                <a:latin typeface="Arial"/>
                <a:cs typeface="Arial"/>
              </a:rPr>
              <a:t>Kereta Diesel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Mekanis</a:t>
            </a:r>
            <a:endParaRPr sz="2000">
              <a:latin typeface="Arial"/>
              <a:cs typeface="Arial"/>
            </a:endParaRPr>
          </a:p>
          <a:p>
            <a:pPr marL="355600" marR="5080" algn="just">
              <a:lnSpc>
                <a:spcPct val="149800"/>
              </a:lnSpc>
              <a:spcBef>
                <a:spcPts val="60"/>
              </a:spcBef>
            </a:pPr>
            <a:r>
              <a:rPr sz="1800" spc="-5" dirty="0">
                <a:latin typeface="Arial"/>
                <a:cs typeface="Arial"/>
              </a:rPr>
              <a:t>Menggunakan mesin diesel sebagai sumber tenaga </a:t>
            </a:r>
            <a:r>
              <a:rPr sz="1800" spc="-10" dirty="0">
                <a:latin typeface="Arial"/>
                <a:cs typeface="Arial"/>
              </a:rPr>
              <a:t>yang </a:t>
            </a:r>
            <a:r>
              <a:rPr sz="1800" spc="-5" dirty="0">
                <a:latin typeface="Arial"/>
                <a:cs typeface="Arial"/>
              </a:rPr>
              <a:t>kemudian ditransfer  ke roda melalui transmisi mekanis. Lokomotif </a:t>
            </a:r>
            <a:r>
              <a:rPr sz="1800" spc="-10" dirty="0">
                <a:latin typeface="Arial"/>
                <a:cs typeface="Arial"/>
              </a:rPr>
              <a:t>ini </a:t>
            </a:r>
            <a:r>
              <a:rPr sz="1800" spc="-5" dirty="0">
                <a:latin typeface="Arial"/>
                <a:cs typeface="Arial"/>
              </a:rPr>
              <a:t>biasanya bertenaga kecil dan  </a:t>
            </a:r>
            <a:r>
              <a:rPr sz="1800" spc="-10" dirty="0">
                <a:latin typeface="Arial"/>
                <a:cs typeface="Arial"/>
              </a:rPr>
              <a:t>sangat </a:t>
            </a:r>
            <a:r>
              <a:rPr sz="1800" spc="-5" dirty="0">
                <a:latin typeface="Arial"/>
                <a:cs typeface="Arial"/>
              </a:rPr>
              <a:t>jarang </a:t>
            </a:r>
            <a:r>
              <a:rPr sz="1800" spc="-10" dirty="0">
                <a:latin typeface="Arial"/>
                <a:cs typeface="Arial"/>
              </a:rPr>
              <a:t>digunakan </a:t>
            </a:r>
            <a:r>
              <a:rPr sz="1800" spc="-5" dirty="0">
                <a:latin typeface="Arial"/>
                <a:cs typeface="Arial"/>
              </a:rPr>
              <a:t>karena </a:t>
            </a:r>
            <a:r>
              <a:rPr sz="1800" dirty="0">
                <a:latin typeface="Arial"/>
                <a:cs typeface="Arial"/>
              </a:rPr>
              <a:t>keterbatasan </a:t>
            </a:r>
            <a:r>
              <a:rPr sz="1800" spc="-5" dirty="0">
                <a:latin typeface="Arial"/>
                <a:cs typeface="Arial"/>
              </a:rPr>
              <a:t>kemampuan dari transmisi  </a:t>
            </a:r>
            <a:r>
              <a:rPr sz="1800" spc="-10" dirty="0">
                <a:latin typeface="Arial"/>
                <a:cs typeface="Arial"/>
              </a:rPr>
              <a:t>mekanis untuk dapat </a:t>
            </a:r>
            <a:r>
              <a:rPr sz="1800" spc="-5" dirty="0">
                <a:latin typeface="Arial"/>
                <a:cs typeface="Arial"/>
              </a:rPr>
              <a:t>mentransfer</a:t>
            </a:r>
            <a:r>
              <a:rPr sz="1800" spc="114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daya.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704831" y="60685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208788" y="7620"/>
                </a:lnTo>
                <a:lnTo>
                  <a:pt x="187451" y="13716"/>
                </a:lnTo>
                <a:lnTo>
                  <a:pt x="167640" y="19812"/>
                </a:lnTo>
                <a:lnTo>
                  <a:pt x="147827" y="30480"/>
                </a:lnTo>
                <a:lnTo>
                  <a:pt x="129540" y="39624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7264"/>
                </a:lnTo>
                <a:lnTo>
                  <a:pt x="0" y="251460"/>
                </a:lnTo>
                <a:lnTo>
                  <a:pt x="0" y="295656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1584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187451" y="533400"/>
                </a:lnTo>
                <a:lnTo>
                  <a:pt x="208788" y="541020"/>
                </a:lnTo>
                <a:lnTo>
                  <a:pt x="230124" y="545592"/>
                </a:lnTo>
                <a:lnTo>
                  <a:pt x="274320" y="548640"/>
                </a:lnTo>
                <a:lnTo>
                  <a:pt x="318516" y="545592"/>
                </a:lnTo>
                <a:lnTo>
                  <a:pt x="339851" y="541020"/>
                </a:lnTo>
                <a:lnTo>
                  <a:pt x="361188" y="53340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69392" y="46786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5656"/>
                </a:lnTo>
                <a:lnTo>
                  <a:pt x="548640" y="251460"/>
                </a:lnTo>
                <a:lnTo>
                  <a:pt x="541020" y="207264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35864" y="51816"/>
                </a:lnTo>
                <a:lnTo>
                  <a:pt x="400812" y="30480"/>
                </a:lnTo>
                <a:lnTo>
                  <a:pt x="381000" y="19812"/>
                </a:lnTo>
                <a:lnTo>
                  <a:pt x="361188" y="13716"/>
                </a:lnTo>
                <a:lnTo>
                  <a:pt x="339851" y="7620"/>
                </a:lnTo>
                <a:lnTo>
                  <a:pt x="318516" y="3048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33804" y="927608"/>
            <a:ext cx="296227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3.	Kereta </a:t>
            </a:r>
            <a:r>
              <a:rPr sz="2000" spc="-5" dirty="0">
                <a:solidFill>
                  <a:srgbClr val="000000"/>
                </a:solidFill>
                <a:latin typeface="Arial"/>
                <a:cs typeface="Arial"/>
              </a:rPr>
              <a:t>Diesel</a:t>
            </a:r>
            <a:r>
              <a:rPr sz="2000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00"/>
                </a:solidFill>
                <a:latin typeface="Arial"/>
                <a:cs typeface="Arial"/>
              </a:rPr>
              <a:t>Elektrik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76704" y="1240028"/>
            <a:ext cx="8303259" cy="1258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49700"/>
              </a:lnSpc>
              <a:spcBef>
                <a:spcPts val="105"/>
              </a:spcBef>
            </a:pPr>
            <a:r>
              <a:rPr sz="1800" spc="-5" dirty="0">
                <a:latin typeface="Arial"/>
                <a:cs typeface="Arial"/>
              </a:rPr>
              <a:t>Merupakan lokomotif </a:t>
            </a:r>
            <a:r>
              <a:rPr sz="1800" spc="-15" dirty="0">
                <a:latin typeface="Arial"/>
                <a:cs typeface="Arial"/>
              </a:rPr>
              <a:t>yang </a:t>
            </a:r>
            <a:r>
              <a:rPr sz="1800" spc="-5" dirty="0">
                <a:latin typeface="Arial"/>
                <a:cs typeface="Arial"/>
              </a:rPr>
              <a:t>paling banyak populasinya. Mesin diesel dipakai  </a:t>
            </a:r>
            <a:r>
              <a:rPr sz="1800" spc="-10" dirty="0">
                <a:latin typeface="Arial"/>
                <a:cs typeface="Arial"/>
              </a:rPr>
              <a:t>untuk </a:t>
            </a:r>
            <a:r>
              <a:rPr sz="1800" spc="-5" dirty="0">
                <a:latin typeface="Arial"/>
                <a:cs typeface="Arial"/>
              </a:rPr>
              <a:t>memutar generator </a:t>
            </a:r>
            <a:r>
              <a:rPr sz="1800" dirty="0">
                <a:latin typeface="Arial"/>
                <a:cs typeface="Arial"/>
              </a:rPr>
              <a:t>agar </a:t>
            </a:r>
            <a:r>
              <a:rPr sz="1800" spc="-5" dirty="0">
                <a:latin typeface="Arial"/>
                <a:cs typeface="Arial"/>
              </a:rPr>
              <a:t>mendapatkan energi listrik. Listrik tersebut dipakai  </a:t>
            </a:r>
            <a:r>
              <a:rPr sz="1800" spc="-10" dirty="0">
                <a:latin typeface="Arial"/>
                <a:cs typeface="Arial"/>
              </a:rPr>
              <a:t>untuk </a:t>
            </a:r>
            <a:r>
              <a:rPr sz="1800" spc="-5" dirty="0">
                <a:latin typeface="Arial"/>
                <a:cs typeface="Arial"/>
              </a:rPr>
              <a:t>menggerakkan motor listrik </a:t>
            </a:r>
            <a:r>
              <a:rPr sz="1800" spc="-10" dirty="0">
                <a:latin typeface="Arial"/>
                <a:cs typeface="Arial"/>
              </a:rPr>
              <a:t>besar </a:t>
            </a:r>
            <a:r>
              <a:rPr sz="1800" spc="-15" dirty="0">
                <a:latin typeface="Arial"/>
                <a:cs typeface="Arial"/>
              </a:rPr>
              <a:t>yang </a:t>
            </a:r>
            <a:r>
              <a:rPr sz="1800" spc="-10" dirty="0">
                <a:latin typeface="Arial"/>
                <a:cs typeface="Arial"/>
              </a:rPr>
              <a:t>langsung </a:t>
            </a:r>
            <a:r>
              <a:rPr sz="1800" spc="-5" dirty="0">
                <a:latin typeface="Arial"/>
                <a:cs typeface="Arial"/>
              </a:rPr>
              <a:t>menggerakkan</a:t>
            </a:r>
            <a:r>
              <a:rPr sz="1800" spc="25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roda.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33804" y="2644666"/>
            <a:ext cx="4217035" cy="909955"/>
          </a:xfrm>
          <a:prstGeom prst="rect">
            <a:avLst/>
          </a:prstGeom>
        </p:spPr>
        <p:txBody>
          <a:bodyPr vert="horz" wrap="square" lIns="0" tIns="1733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65"/>
              </a:spcBef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4.	Kereta </a:t>
            </a:r>
            <a:r>
              <a:rPr sz="2000" b="1" spc="-5" dirty="0">
                <a:latin typeface="Arial"/>
                <a:cs typeface="Arial"/>
              </a:rPr>
              <a:t>Diesel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Hidrolik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135"/>
              </a:spcBef>
              <a:tabLst>
                <a:tab pos="1507490" algn="l"/>
                <a:tab pos="1897380" algn="l"/>
                <a:tab pos="3508375" algn="l"/>
              </a:tabLst>
            </a:pPr>
            <a:r>
              <a:rPr sz="1800" spc="-10" dirty="0">
                <a:latin typeface="Arial"/>
                <a:cs typeface="Arial"/>
              </a:rPr>
              <a:t>L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k</a:t>
            </a:r>
            <a:r>
              <a:rPr sz="1800" spc="-10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f	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2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	m</a:t>
            </a:r>
            <a:r>
              <a:rPr sz="1800" spc="-10" dirty="0">
                <a:latin typeface="Arial"/>
                <a:cs typeface="Arial"/>
              </a:rPr>
              <a:t>en</a:t>
            </a:r>
            <a:r>
              <a:rPr sz="1800" spc="-15" dirty="0">
                <a:latin typeface="Arial"/>
                <a:cs typeface="Arial"/>
              </a:rPr>
              <a:t>g</a:t>
            </a:r>
            <a:r>
              <a:rPr sz="1800" spc="-10" dirty="0">
                <a:latin typeface="Arial"/>
                <a:cs typeface="Arial"/>
              </a:rPr>
              <a:t>gun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10" dirty="0">
                <a:latin typeface="Arial"/>
                <a:cs typeface="Arial"/>
              </a:rPr>
              <a:t>k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	t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25" dirty="0">
                <a:latin typeface="Arial"/>
                <a:cs typeface="Arial"/>
              </a:rPr>
              <a:t>n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g</a:t>
            </a:r>
            <a:r>
              <a:rPr sz="1800" spc="-5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87871" y="3254755"/>
            <a:ext cx="635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s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59016" y="3254755"/>
            <a:ext cx="620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d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spc="-2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616443" y="3254755"/>
            <a:ext cx="1827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35965" algn="l"/>
              </a:tabLst>
            </a:pPr>
            <a:r>
              <a:rPr sz="1800" spc="-10" dirty="0">
                <a:latin typeface="Arial"/>
                <a:cs typeface="Arial"/>
              </a:rPr>
              <a:t>u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15" dirty="0">
                <a:latin typeface="Arial"/>
                <a:cs typeface="Arial"/>
              </a:rPr>
              <a:t>t</a:t>
            </a:r>
            <a:r>
              <a:rPr sz="1800" dirty="0">
                <a:latin typeface="Arial"/>
                <a:cs typeface="Arial"/>
              </a:rPr>
              <a:t>u</a:t>
            </a:r>
            <a:r>
              <a:rPr sz="1800" spc="-5" dirty="0">
                <a:latin typeface="Arial"/>
                <a:cs typeface="Arial"/>
              </a:rPr>
              <a:t>k	m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p</a:t>
            </a:r>
            <a:r>
              <a:rPr sz="1800" spc="-5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76704" y="3664711"/>
            <a:ext cx="7567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81125" algn="l"/>
                <a:tab pos="2638425" algn="l"/>
                <a:tab pos="3096260" algn="l"/>
                <a:tab pos="4326890" algn="l"/>
                <a:tab pos="5267325" algn="l"/>
                <a:tab pos="6042660" algn="l"/>
              </a:tabLst>
            </a:pPr>
            <a:r>
              <a:rPr sz="1800" spc="-5" dirty="0">
                <a:latin typeface="Arial"/>
                <a:cs typeface="Arial"/>
              </a:rPr>
              <a:t>selanjutnya	disalurkan	</a:t>
            </a:r>
            <a:r>
              <a:rPr sz="1800" dirty="0">
                <a:latin typeface="Arial"/>
                <a:cs typeface="Arial"/>
              </a:rPr>
              <a:t>ke	</a:t>
            </a:r>
            <a:r>
              <a:rPr sz="1800" spc="-5" dirty="0">
                <a:latin typeface="Arial"/>
                <a:cs typeface="Arial"/>
              </a:rPr>
              <a:t>perangkat	hidrolik	</a:t>
            </a:r>
            <a:r>
              <a:rPr sz="1800" spc="-10" dirty="0">
                <a:latin typeface="Arial"/>
                <a:cs typeface="Arial"/>
              </a:rPr>
              <a:t>untuk	</a:t>
            </a:r>
            <a:r>
              <a:rPr sz="1800" spc="-5" dirty="0">
                <a:latin typeface="Arial"/>
                <a:cs typeface="Arial"/>
              </a:rPr>
              <a:t>menggerakkan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80880" y="3119120"/>
            <a:ext cx="799465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 marR="5080" indent="-256540">
              <a:lnSpc>
                <a:spcPct val="149400"/>
              </a:lnSpc>
              <a:spcBef>
                <a:spcPts val="100"/>
              </a:spcBef>
              <a:tabLst>
                <a:tab pos="400685" algn="l"/>
              </a:tabLst>
            </a:pPr>
            <a:r>
              <a:rPr sz="1800" spc="-10" dirty="0">
                <a:latin typeface="Arial"/>
                <a:cs typeface="Arial"/>
              </a:rPr>
              <a:t>ol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		da</a:t>
            </a:r>
            <a:r>
              <a:rPr sz="1800" spc="-5" dirty="0">
                <a:latin typeface="Arial"/>
                <a:cs typeface="Arial"/>
              </a:rPr>
              <a:t>n  r</a:t>
            </a:r>
            <a:r>
              <a:rPr sz="1800" spc="-10" dirty="0">
                <a:latin typeface="Arial"/>
                <a:cs typeface="Arial"/>
              </a:rPr>
              <a:t>o</a:t>
            </a:r>
            <a:r>
              <a:rPr sz="1800" spc="-25" dirty="0">
                <a:latin typeface="Arial"/>
                <a:cs typeface="Arial"/>
              </a:rPr>
              <a:t>d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33804" y="3940555"/>
            <a:ext cx="8646160" cy="2722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algn="just">
              <a:lnSpc>
                <a:spcPct val="1494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Lokomotif </a:t>
            </a:r>
            <a:r>
              <a:rPr sz="1800" spc="-5" dirty="0">
                <a:latin typeface="Arial"/>
                <a:cs typeface="Arial"/>
              </a:rPr>
              <a:t>ini </a:t>
            </a:r>
            <a:r>
              <a:rPr sz="1800" spc="-10" dirty="0">
                <a:latin typeface="Arial"/>
                <a:cs typeface="Arial"/>
              </a:rPr>
              <a:t>tidak </a:t>
            </a:r>
            <a:r>
              <a:rPr sz="1800" spc="-5" dirty="0">
                <a:latin typeface="Arial"/>
                <a:cs typeface="Arial"/>
              </a:rPr>
              <a:t>sepopuler </a:t>
            </a:r>
            <a:r>
              <a:rPr sz="1800" spc="-10" dirty="0">
                <a:latin typeface="Arial"/>
                <a:cs typeface="Arial"/>
              </a:rPr>
              <a:t>lokomotif </a:t>
            </a:r>
            <a:r>
              <a:rPr sz="1800" dirty="0">
                <a:latin typeface="Arial"/>
                <a:cs typeface="Arial"/>
              </a:rPr>
              <a:t>diesel </a:t>
            </a:r>
            <a:r>
              <a:rPr sz="1800" spc="-5" dirty="0">
                <a:latin typeface="Arial"/>
                <a:cs typeface="Arial"/>
              </a:rPr>
              <a:t>elektrik karena perawatan dan  </a:t>
            </a:r>
            <a:r>
              <a:rPr sz="1800" spc="-10" dirty="0">
                <a:latin typeface="Arial"/>
                <a:cs typeface="Arial"/>
              </a:rPr>
              <a:t>kemungkinan </a:t>
            </a:r>
            <a:r>
              <a:rPr sz="1800" spc="-5" dirty="0">
                <a:latin typeface="Arial"/>
                <a:cs typeface="Arial"/>
              </a:rPr>
              <a:t>terjadi </a:t>
            </a:r>
            <a:r>
              <a:rPr sz="1800" spc="-10" dirty="0">
                <a:latin typeface="Arial"/>
                <a:cs typeface="Arial"/>
              </a:rPr>
              <a:t>problem </a:t>
            </a:r>
            <a:r>
              <a:rPr sz="1800" spc="-5" dirty="0">
                <a:latin typeface="Arial"/>
                <a:cs typeface="Arial"/>
              </a:rPr>
              <a:t>sangat</a:t>
            </a:r>
            <a:r>
              <a:rPr sz="1800" spc="11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tinggi.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000" b="1" dirty="0">
                <a:latin typeface="Arial"/>
                <a:cs typeface="Arial"/>
              </a:rPr>
              <a:t>5.	Kereta </a:t>
            </a:r>
            <a:r>
              <a:rPr sz="2000" b="1" spc="-5" dirty="0">
                <a:latin typeface="Arial"/>
                <a:cs typeface="Arial"/>
              </a:rPr>
              <a:t>Rel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Listrik</a:t>
            </a:r>
            <a:endParaRPr sz="2000">
              <a:latin typeface="Arial"/>
              <a:cs typeface="Arial"/>
            </a:endParaRPr>
          </a:p>
          <a:p>
            <a:pPr marL="355600" marR="6985" algn="just">
              <a:lnSpc>
                <a:spcPct val="149700"/>
              </a:lnSpc>
              <a:spcBef>
                <a:spcPts val="65"/>
              </a:spcBef>
            </a:pPr>
            <a:r>
              <a:rPr sz="1800" spc="-5" dirty="0">
                <a:latin typeface="Arial"/>
                <a:cs typeface="Arial"/>
              </a:rPr>
              <a:t>Prinsip kerjanya </a:t>
            </a:r>
            <a:r>
              <a:rPr sz="1800" spc="-10" dirty="0">
                <a:latin typeface="Arial"/>
                <a:cs typeface="Arial"/>
              </a:rPr>
              <a:t>hampir </a:t>
            </a:r>
            <a:r>
              <a:rPr sz="1800" dirty="0">
                <a:latin typeface="Arial"/>
                <a:cs typeface="Arial"/>
              </a:rPr>
              <a:t>sama </a:t>
            </a:r>
            <a:r>
              <a:rPr sz="1800" spc="-5" dirty="0">
                <a:latin typeface="Arial"/>
                <a:cs typeface="Arial"/>
              </a:rPr>
              <a:t>dengan lokomotif diesel elektrik, tapi tidak   menghasilkan listrik sendiri. Jangkauan lokomotif ini terbatas </a:t>
            </a:r>
            <a:r>
              <a:rPr sz="1800" spc="-10" dirty="0">
                <a:latin typeface="Arial"/>
                <a:cs typeface="Arial"/>
              </a:rPr>
              <a:t>hanya </a:t>
            </a:r>
            <a:r>
              <a:rPr sz="1800" dirty="0">
                <a:latin typeface="Arial"/>
                <a:cs typeface="Arial"/>
              </a:rPr>
              <a:t>pada </a:t>
            </a:r>
            <a:r>
              <a:rPr sz="1800" spc="-5" dirty="0">
                <a:latin typeface="Arial"/>
                <a:cs typeface="Arial"/>
              </a:rPr>
              <a:t>jalur  </a:t>
            </a:r>
            <a:r>
              <a:rPr sz="1800" spc="-15" dirty="0">
                <a:latin typeface="Arial"/>
                <a:cs typeface="Arial"/>
              </a:rPr>
              <a:t>yang </a:t>
            </a:r>
            <a:r>
              <a:rPr sz="1800" spc="-5" dirty="0">
                <a:latin typeface="Arial"/>
                <a:cs typeface="Arial"/>
              </a:rPr>
              <a:t>tersedia </a:t>
            </a:r>
            <a:r>
              <a:rPr sz="1800" spc="-10" dirty="0">
                <a:latin typeface="Arial"/>
                <a:cs typeface="Arial"/>
              </a:rPr>
              <a:t>jaringan </a:t>
            </a:r>
            <a:r>
              <a:rPr sz="1800" spc="-5" dirty="0">
                <a:latin typeface="Arial"/>
                <a:cs typeface="Arial"/>
              </a:rPr>
              <a:t>transmisi listrik </a:t>
            </a:r>
            <a:r>
              <a:rPr sz="1800" spc="-15" dirty="0">
                <a:latin typeface="Arial"/>
                <a:cs typeface="Arial"/>
              </a:rPr>
              <a:t>penyuplai</a:t>
            </a:r>
            <a:r>
              <a:rPr sz="1800" spc="1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tenaga.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99564" y="1845613"/>
            <a:ext cx="3758083" cy="28802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92451" y="1987296"/>
            <a:ext cx="3505200" cy="2628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24811" y="4503420"/>
            <a:ext cx="3845052" cy="2706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13788" y="4693920"/>
            <a:ext cx="3457955" cy="24780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276348" y="517652"/>
            <a:ext cx="7700009" cy="1129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18110" algn="ctr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TIPE</a:t>
            </a:r>
            <a:r>
              <a:rPr sz="3600" spc="-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LOKOMOTIF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3600" spc="-90" dirty="0">
                <a:solidFill>
                  <a:srgbClr val="000000"/>
                </a:solidFill>
                <a:latin typeface="Arial"/>
                <a:cs typeface="Arial"/>
              </a:rPr>
              <a:t>YANG </a:t>
            </a: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BEROPERASI DI</a:t>
            </a:r>
            <a:r>
              <a:rPr sz="3600" spc="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INDONESIA</a:t>
            </a:r>
            <a:endParaRPr sz="3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30315" y="2000504"/>
            <a:ext cx="4302125" cy="1305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BB 200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99700"/>
              </a:lnSpc>
              <a:spcBef>
                <a:spcPts val="1455"/>
              </a:spcBef>
            </a:pPr>
            <a:r>
              <a:rPr sz="1800" spc="-10" dirty="0">
                <a:latin typeface="Arial"/>
                <a:cs typeface="Arial"/>
              </a:rPr>
              <a:t>Lokomotif </a:t>
            </a:r>
            <a:r>
              <a:rPr sz="1800" spc="-5" dirty="0">
                <a:latin typeface="Arial"/>
                <a:cs typeface="Arial"/>
              </a:rPr>
              <a:t>BB </a:t>
            </a:r>
            <a:r>
              <a:rPr sz="1800" spc="-10" dirty="0">
                <a:latin typeface="Arial"/>
                <a:cs typeface="Arial"/>
              </a:rPr>
              <a:t>200 </a:t>
            </a:r>
            <a:r>
              <a:rPr sz="1800" spc="-5" dirty="0">
                <a:latin typeface="Arial"/>
                <a:cs typeface="Arial"/>
              </a:rPr>
              <a:t>buatan General Motors  </a:t>
            </a:r>
            <a:r>
              <a:rPr sz="1800" spc="-10" dirty="0">
                <a:latin typeface="Arial"/>
                <a:cs typeface="Arial"/>
              </a:rPr>
              <a:t>adalah </a:t>
            </a:r>
            <a:r>
              <a:rPr sz="1800" b="1" dirty="0">
                <a:latin typeface="Arial"/>
                <a:cs typeface="Arial"/>
              </a:rPr>
              <a:t>lokomotif </a:t>
            </a:r>
            <a:r>
              <a:rPr sz="1800" b="1" spc="-5" dirty="0">
                <a:latin typeface="Arial"/>
                <a:cs typeface="Arial"/>
              </a:rPr>
              <a:t>diesel elektrik  </a:t>
            </a:r>
            <a:r>
              <a:rPr sz="1800" spc="-10" dirty="0">
                <a:latin typeface="Arial"/>
                <a:cs typeface="Arial"/>
              </a:rPr>
              <a:t>berdaya </a:t>
            </a:r>
            <a:r>
              <a:rPr sz="1800" spc="-5" dirty="0">
                <a:latin typeface="Arial"/>
                <a:cs typeface="Arial"/>
              </a:rPr>
              <a:t>mesin </a:t>
            </a:r>
            <a:r>
              <a:rPr sz="1800" spc="-10" dirty="0">
                <a:latin typeface="Arial"/>
                <a:cs typeface="Arial"/>
              </a:rPr>
              <a:t>sebesar 950</a:t>
            </a:r>
            <a:r>
              <a:rPr sz="1800" spc="9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HP.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38876" y="4605020"/>
            <a:ext cx="4417695" cy="131826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800" b="1" spc="-5" dirty="0">
                <a:latin typeface="Arial"/>
                <a:cs typeface="Arial"/>
              </a:rPr>
              <a:t>BB 201</a:t>
            </a:r>
            <a:endParaRPr sz="1800">
              <a:latin typeface="Arial"/>
              <a:cs typeface="Arial"/>
            </a:endParaRPr>
          </a:p>
          <a:p>
            <a:pPr marL="12700" marR="5080" indent="1270" algn="just">
              <a:lnSpc>
                <a:spcPct val="100000"/>
              </a:lnSpc>
              <a:spcBef>
                <a:spcPts val="770"/>
              </a:spcBef>
            </a:pPr>
            <a:r>
              <a:rPr sz="1800" spc="-10" dirty="0">
                <a:latin typeface="Arial"/>
                <a:cs typeface="Arial"/>
              </a:rPr>
              <a:t>Lokomotif </a:t>
            </a:r>
            <a:r>
              <a:rPr sz="1800" spc="-5" dirty="0">
                <a:latin typeface="Arial"/>
                <a:cs typeface="Arial"/>
              </a:rPr>
              <a:t>BB </a:t>
            </a:r>
            <a:r>
              <a:rPr sz="1800" spc="-10" dirty="0">
                <a:latin typeface="Arial"/>
                <a:cs typeface="Arial"/>
              </a:rPr>
              <a:t>201 </a:t>
            </a:r>
            <a:r>
              <a:rPr sz="1800" spc="-5" dirty="0">
                <a:latin typeface="Arial"/>
                <a:cs typeface="Arial"/>
              </a:rPr>
              <a:t>buatan General Motors  adalah </a:t>
            </a:r>
            <a:r>
              <a:rPr sz="1800" b="1" dirty="0">
                <a:latin typeface="Arial"/>
                <a:cs typeface="Arial"/>
              </a:rPr>
              <a:t>lokomotif </a:t>
            </a:r>
            <a:r>
              <a:rPr sz="1800" b="1" spc="-5" dirty="0">
                <a:latin typeface="Arial"/>
                <a:cs typeface="Arial"/>
              </a:rPr>
              <a:t>diesel </a:t>
            </a:r>
            <a:r>
              <a:rPr sz="1800" b="1" spc="-10" dirty="0">
                <a:latin typeface="Arial"/>
                <a:cs typeface="Arial"/>
              </a:rPr>
              <a:t>elektrik </a:t>
            </a:r>
            <a:r>
              <a:rPr sz="1800" spc="-5" dirty="0">
                <a:latin typeface="Arial"/>
                <a:cs typeface="Arial"/>
              </a:rPr>
              <a:t>berdaya  </a:t>
            </a:r>
            <a:r>
              <a:rPr sz="1800" spc="-10" dirty="0">
                <a:latin typeface="Arial"/>
                <a:cs typeface="Arial"/>
              </a:rPr>
              <a:t>1425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HP.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54480" y="562356"/>
            <a:ext cx="4192524" cy="35387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44979" y="749808"/>
            <a:ext cx="3810000" cy="31501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86483" y="4023360"/>
            <a:ext cx="4192524" cy="30815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76983" y="4207764"/>
            <a:ext cx="3810000" cy="2694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04831" y="6063996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208788" y="7620"/>
                </a:lnTo>
                <a:lnTo>
                  <a:pt x="187451" y="13716"/>
                </a:lnTo>
                <a:lnTo>
                  <a:pt x="167640" y="19812"/>
                </a:lnTo>
                <a:lnTo>
                  <a:pt x="147827" y="30480"/>
                </a:lnTo>
                <a:lnTo>
                  <a:pt x="129540" y="39624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7264"/>
                </a:lnTo>
                <a:lnTo>
                  <a:pt x="0" y="251460"/>
                </a:lnTo>
                <a:lnTo>
                  <a:pt x="0" y="295656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1584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74320" y="548640"/>
                </a:lnTo>
                <a:lnTo>
                  <a:pt x="318516" y="545592"/>
                </a:lnTo>
                <a:lnTo>
                  <a:pt x="361188" y="534924"/>
                </a:lnTo>
                <a:lnTo>
                  <a:pt x="400812" y="518160"/>
                </a:lnTo>
                <a:lnTo>
                  <a:pt x="435864" y="495300"/>
                </a:lnTo>
                <a:lnTo>
                  <a:pt x="469392" y="46786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5656"/>
                </a:lnTo>
                <a:lnTo>
                  <a:pt x="548640" y="251460"/>
                </a:lnTo>
                <a:lnTo>
                  <a:pt x="541020" y="207264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35864" y="51816"/>
                </a:lnTo>
                <a:lnTo>
                  <a:pt x="400812" y="30480"/>
                </a:lnTo>
                <a:lnTo>
                  <a:pt x="381000" y="19812"/>
                </a:lnTo>
                <a:lnTo>
                  <a:pt x="361188" y="13716"/>
                </a:lnTo>
                <a:lnTo>
                  <a:pt x="339851" y="7620"/>
                </a:lnTo>
                <a:lnTo>
                  <a:pt x="318516" y="3048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09920" y="980948"/>
            <a:ext cx="4530725" cy="131635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800" b="1" spc="-5" dirty="0">
                <a:latin typeface="Arial"/>
                <a:cs typeface="Arial"/>
              </a:rPr>
              <a:t>BB 202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99700"/>
              </a:lnSpc>
              <a:spcBef>
                <a:spcPts val="775"/>
              </a:spcBef>
            </a:pPr>
            <a:r>
              <a:rPr sz="1800" spc="-10" dirty="0">
                <a:latin typeface="Arial"/>
                <a:cs typeface="Arial"/>
              </a:rPr>
              <a:t>Lokomotif </a:t>
            </a:r>
            <a:r>
              <a:rPr sz="1800" spc="-5" dirty="0">
                <a:latin typeface="Arial"/>
                <a:cs typeface="Arial"/>
              </a:rPr>
              <a:t>BB </a:t>
            </a:r>
            <a:r>
              <a:rPr sz="1800" spc="-10" dirty="0">
                <a:latin typeface="Arial"/>
                <a:cs typeface="Arial"/>
              </a:rPr>
              <a:t>202 </a:t>
            </a:r>
            <a:r>
              <a:rPr sz="1800" spc="-5" dirty="0">
                <a:latin typeface="Arial"/>
                <a:cs typeface="Arial"/>
              </a:rPr>
              <a:t>buatan General Motors  adalah </a:t>
            </a:r>
            <a:r>
              <a:rPr sz="1800" b="1" dirty="0">
                <a:latin typeface="Arial"/>
                <a:cs typeface="Arial"/>
              </a:rPr>
              <a:t>lokomotif </a:t>
            </a:r>
            <a:r>
              <a:rPr sz="1800" b="1" spc="-5" dirty="0">
                <a:latin typeface="Arial"/>
                <a:cs typeface="Arial"/>
              </a:rPr>
              <a:t>diesel </a:t>
            </a:r>
            <a:r>
              <a:rPr sz="1800" b="1" spc="-10" dirty="0">
                <a:latin typeface="Arial"/>
                <a:cs typeface="Arial"/>
              </a:rPr>
              <a:t>elektrik </a:t>
            </a:r>
            <a:r>
              <a:rPr sz="1800" spc="-5" dirty="0">
                <a:latin typeface="Arial"/>
                <a:cs typeface="Arial"/>
              </a:rPr>
              <a:t>tipe ketiga  </a:t>
            </a:r>
            <a:r>
              <a:rPr sz="1800" spc="-10" dirty="0">
                <a:latin typeface="Arial"/>
                <a:cs typeface="Arial"/>
              </a:rPr>
              <a:t>dengan </a:t>
            </a:r>
            <a:r>
              <a:rPr sz="1800" spc="-15" dirty="0">
                <a:latin typeface="Arial"/>
                <a:cs typeface="Arial"/>
              </a:rPr>
              <a:t>daya </a:t>
            </a:r>
            <a:r>
              <a:rPr sz="1800" spc="-5" dirty="0">
                <a:latin typeface="Arial"/>
                <a:cs typeface="Arial"/>
              </a:rPr>
              <a:t>mesin </a:t>
            </a:r>
            <a:r>
              <a:rPr sz="1800" spc="-10" dirty="0">
                <a:latin typeface="Arial"/>
                <a:cs typeface="Arial"/>
              </a:rPr>
              <a:t>sebesar </a:t>
            </a:r>
            <a:r>
              <a:rPr sz="1800" spc="-40" dirty="0">
                <a:latin typeface="Arial"/>
                <a:cs typeface="Arial"/>
              </a:rPr>
              <a:t>1100</a:t>
            </a:r>
            <a:r>
              <a:rPr sz="1800" spc="16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HP.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70879" y="4391660"/>
            <a:ext cx="4533265" cy="131635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800" b="1" spc="-5" dirty="0">
                <a:latin typeface="Arial"/>
                <a:cs typeface="Arial"/>
              </a:rPr>
              <a:t>BB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203</a:t>
            </a:r>
            <a:endParaRPr sz="1800">
              <a:latin typeface="Arial"/>
              <a:cs typeface="Arial"/>
            </a:endParaRPr>
          </a:p>
          <a:p>
            <a:pPr marL="13970" marR="5080" algn="just">
              <a:lnSpc>
                <a:spcPct val="99700"/>
              </a:lnSpc>
              <a:spcBef>
                <a:spcPts val="775"/>
              </a:spcBef>
            </a:pPr>
            <a:r>
              <a:rPr sz="1800" spc="-5" dirty="0">
                <a:latin typeface="Arial"/>
                <a:cs typeface="Arial"/>
              </a:rPr>
              <a:t>Bentuk, ukuran, dan komponen </a:t>
            </a:r>
            <a:r>
              <a:rPr sz="1800" dirty="0">
                <a:latin typeface="Arial"/>
                <a:cs typeface="Arial"/>
              </a:rPr>
              <a:t>utama  </a:t>
            </a:r>
            <a:r>
              <a:rPr sz="1800" spc="-5" dirty="0">
                <a:latin typeface="Arial"/>
                <a:cs typeface="Arial"/>
              </a:rPr>
              <a:t>lokomotif ini </a:t>
            </a:r>
            <a:r>
              <a:rPr sz="1800" spc="5" dirty="0">
                <a:latin typeface="Arial"/>
                <a:cs typeface="Arial"/>
              </a:rPr>
              <a:t>sama </a:t>
            </a:r>
            <a:r>
              <a:rPr sz="1800" spc="-5" dirty="0">
                <a:latin typeface="Arial"/>
                <a:cs typeface="Arial"/>
              </a:rPr>
              <a:t>seperti lokomotif CC201,  </a:t>
            </a:r>
            <a:r>
              <a:rPr sz="1800" spc="-15" dirty="0">
                <a:latin typeface="Arial"/>
                <a:cs typeface="Arial"/>
              </a:rPr>
              <a:t>hanya </a:t>
            </a:r>
            <a:r>
              <a:rPr sz="1800" spc="-5" dirty="0">
                <a:latin typeface="Arial"/>
                <a:cs typeface="Arial"/>
              </a:rPr>
              <a:t>berbeda susunan</a:t>
            </a:r>
            <a:r>
              <a:rPr sz="1800" spc="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gandarnya..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49908" y="521208"/>
            <a:ext cx="4151376" cy="32232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00783" y="714756"/>
            <a:ext cx="3810000" cy="28392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49908" y="3813048"/>
            <a:ext cx="4151376" cy="3236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00783" y="4002023"/>
            <a:ext cx="3810000" cy="2857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929119" y="1291844"/>
            <a:ext cx="2112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4025" algn="l"/>
                <a:tab pos="1489075" algn="l"/>
              </a:tabLst>
            </a:pPr>
            <a:r>
              <a:rPr sz="1800" spc="-10" dirty="0">
                <a:latin typeface="Arial"/>
                <a:cs typeface="Arial"/>
              </a:rPr>
              <a:t>in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b</a:t>
            </a:r>
            <a:r>
              <a:rPr sz="1800" spc="-25" dirty="0">
                <a:latin typeface="Arial"/>
                <a:cs typeface="Arial"/>
              </a:rPr>
              <a:t>e</a:t>
            </a:r>
            <a:r>
              <a:rPr sz="1800" spc="10" dirty="0">
                <a:latin typeface="Arial"/>
                <a:cs typeface="Arial"/>
              </a:rPr>
              <a:t>r</a:t>
            </a:r>
            <a:r>
              <a:rPr sz="1800" spc="-10" dirty="0">
                <a:latin typeface="Arial"/>
                <a:cs typeface="Arial"/>
              </a:rPr>
              <a:t>d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10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10" dirty="0">
                <a:latin typeface="Arial"/>
                <a:cs typeface="Arial"/>
              </a:rPr>
              <a:t>s</a:t>
            </a:r>
            <a:r>
              <a:rPr sz="1800" spc="-2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28835" y="1291844"/>
            <a:ext cx="8362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ebe</a:t>
            </a:r>
            <a:r>
              <a:rPr sz="1800" spc="-5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25159" y="822452"/>
            <a:ext cx="1014094" cy="104203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800" b="1" spc="-5" dirty="0">
                <a:latin typeface="Arial"/>
                <a:cs typeface="Arial"/>
              </a:rPr>
              <a:t>BB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204</a:t>
            </a:r>
            <a:endParaRPr sz="1800">
              <a:latin typeface="Arial"/>
              <a:cs typeface="Arial"/>
            </a:endParaRPr>
          </a:p>
          <a:p>
            <a:pPr marL="13970" marR="5080">
              <a:lnSpc>
                <a:spcPts val="2150"/>
              </a:lnSpc>
              <a:spcBef>
                <a:spcPts val="850"/>
              </a:spcBef>
            </a:pPr>
            <a:r>
              <a:rPr sz="1800" spc="-10" dirty="0">
                <a:latin typeface="Arial"/>
                <a:cs typeface="Arial"/>
              </a:rPr>
              <a:t>L</a:t>
            </a:r>
            <a:r>
              <a:rPr sz="1800" spc="-25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k</a:t>
            </a:r>
            <a:r>
              <a:rPr sz="1800" spc="-10" dirty="0">
                <a:latin typeface="Arial"/>
                <a:cs typeface="Arial"/>
              </a:rPr>
              <a:t>o</a:t>
            </a:r>
            <a:r>
              <a:rPr sz="1800" spc="5" dirty="0">
                <a:latin typeface="Arial"/>
                <a:cs typeface="Arial"/>
              </a:rPr>
              <a:t>m</a:t>
            </a:r>
            <a:r>
              <a:rPr sz="1800" spc="-2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f  </a:t>
            </a:r>
            <a:r>
              <a:rPr sz="1800" spc="-40" dirty="0">
                <a:latin typeface="Arial"/>
                <a:cs typeface="Arial"/>
              </a:rPr>
              <a:t>1230HP,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759956" y="1564640"/>
            <a:ext cx="33077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2585" algn="l"/>
                <a:tab pos="1524000" algn="l"/>
                <a:tab pos="2232660" algn="l"/>
                <a:tab pos="2914015" algn="l"/>
              </a:tabLst>
            </a:pPr>
            <a:r>
              <a:rPr sz="1800" spc="-10" dirty="0">
                <a:latin typeface="Arial"/>
                <a:cs typeface="Arial"/>
              </a:rPr>
              <a:t>d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Indo</a:t>
            </a:r>
            <a:r>
              <a:rPr sz="1800" dirty="0">
                <a:latin typeface="Arial"/>
                <a:cs typeface="Arial"/>
              </a:rPr>
              <a:t>n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10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ej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k	</a:t>
            </a:r>
            <a:r>
              <a:rPr sz="1800" spc="-10" dirty="0">
                <a:latin typeface="Arial"/>
                <a:cs typeface="Arial"/>
              </a:rPr>
              <a:t>19</a:t>
            </a:r>
            <a:r>
              <a:rPr sz="1800" spc="-15" dirty="0">
                <a:latin typeface="Arial"/>
                <a:cs typeface="Arial"/>
              </a:rPr>
              <a:t>8</a:t>
            </a:r>
            <a:r>
              <a:rPr sz="1800" spc="-5" dirty="0">
                <a:latin typeface="Arial"/>
                <a:cs typeface="Arial"/>
              </a:rPr>
              <a:t>1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da</a:t>
            </a:r>
            <a:r>
              <a:rPr sz="1800" spc="-5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26684" y="1840484"/>
            <a:ext cx="37953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kecepatan </a:t>
            </a:r>
            <a:r>
              <a:rPr sz="1800" spc="-10" dirty="0">
                <a:latin typeface="Arial"/>
                <a:cs typeface="Arial"/>
              </a:rPr>
              <a:t>maksimumnya </a:t>
            </a:r>
            <a:r>
              <a:rPr sz="1800" dirty="0">
                <a:latin typeface="Arial"/>
                <a:cs typeface="Arial"/>
              </a:rPr>
              <a:t>60</a:t>
            </a:r>
            <a:r>
              <a:rPr sz="1800" spc="4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km/jam.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40400" y="4160011"/>
            <a:ext cx="4495800" cy="131508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800" b="1" spc="-5" dirty="0">
                <a:latin typeface="Arial"/>
                <a:cs typeface="Arial"/>
              </a:rPr>
              <a:t>BB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300</a:t>
            </a:r>
            <a:endParaRPr sz="1800">
              <a:latin typeface="Arial"/>
              <a:cs typeface="Arial"/>
            </a:endParaRPr>
          </a:p>
          <a:p>
            <a:pPr marL="13970" marR="5080" algn="just">
              <a:lnSpc>
                <a:spcPct val="100000"/>
              </a:lnSpc>
              <a:spcBef>
                <a:spcPts val="755"/>
              </a:spcBef>
            </a:pPr>
            <a:r>
              <a:rPr sz="1800" spc="-5" dirty="0">
                <a:latin typeface="Arial"/>
                <a:cs typeface="Arial"/>
              </a:rPr>
              <a:t>Lokomotif ini </a:t>
            </a:r>
            <a:r>
              <a:rPr sz="1800" spc="-10" dirty="0">
                <a:latin typeface="Arial"/>
                <a:cs typeface="Arial"/>
              </a:rPr>
              <a:t>berdaya </a:t>
            </a:r>
            <a:r>
              <a:rPr sz="1800" dirty="0">
                <a:latin typeface="Arial"/>
                <a:cs typeface="Arial"/>
              </a:rPr>
              <a:t>mesin </a:t>
            </a:r>
            <a:r>
              <a:rPr sz="1800" spc="-5" dirty="0">
                <a:latin typeface="Arial"/>
                <a:cs typeface="Arial"/>
              </a:rPr>
              <a:t>sebesar  </a:t>
            </a:r>
            <a:r>
              <a:rPr sz="1800" spc="-45" dirty="0">
                <a:latin typeface="Arial"/>
                <a:cs typeface="Arial"/>
              </a:rPr>
              <a:t>680HP. </a:t>
            </a:r>
            <a:r>
              <a:rPr sz="1800" spc="-5" dirty="0">
                <a:latin typeface="Arial"/>
                <a:cs typeface="Arial"/>
              </a:rPr>
              <a:t>Lokomotif ini dapat berjalan dengan  kecepatan maksimum </a:t>
            </a:r>
            <a:r>
              <a:rPr sz="1800" spc="-15" dirty="0">
                <a:latin typeface="Arial"/>
                <a:cs typeface="Arial"/>
              </a:rPr>
              <a:t>yaitu </a:t>
            </a:r>
            <a:r>
              <a:rPr sz="1800" dirty="0">
                <a:latin typeface="Arial"/>
                <a:cs typeface="Arial"/>
              </a:rPr>
              <a:t>75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km/jam.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49908" y="845820"/>
            <a:ext cx="4201668" cy="26654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00783" y="1042416"/>
            <a:ext cx="3861816" cy="22799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49908" y="3666744"/>
            <a:ext cx="4151376" cy="3236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00783" y="3855720"/>
            <a:ext cx="3810000" cy="2857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40400" y="1247648"/>
            <a:ext cx="4534535" cy="133604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1800" b="1" spc="-5" dirty="0">
                <a:latin typeface="Arial"/>
                <a:cs typeface="Arial"/>
              </a:rPr>
              <a:t>BB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301</a:t>
            </a:r>
            <a:endParaRPr sz="1800">
              <a:latin typeface="Arial"/>
              <a:cs typeface="Arial"/>
            </a:endParaRPr>
          </a:p>
          <a:p>
            <a:pPr marL="13970" marR="5080" algn="just">
              <a:lnSpc>
                <a:spcPct val="100000"/>
              </a:lnSpc>
              <a:spcBef>
                <a:spcPts val="840"/>
              </a:spcBef>
            </a:pPr>
            <a:r>
              <a:rPr sz="1800" spc="-5" dirty="0">
                <a:latin typeface="Arial"/>
                <a:cs typeface="Arial"/>
              </a:rPr>
              <a:t>adalah </a:t>
            </a:r>
            <a:r>
              <a:rPr sz="1800" b="1" dirty="0">
                <a:latin typeface="Arial"/>
                <a:cs typeface="Arial"/>
              </a:rPr>
              <a:t>lokomotif </a:t>
            </a:r>
            <a:r>
              <a:rPr sz="1800" b="1" spc="-5" dirty="0">
                <a:latin typeface="Arial"/>
                <a:cs typeface="Arial"/>
              </a:rPr>
              <a:t>diesel hidrolik </a:t>
            </a:r>
            <a:r>
              <a:rPr sz="1800" spc="-5" dirty="0">
                <a:latin typeface="Arial"/>
                <a:cs typeface="Arial"/>
              </a:rPr>
              <a:t>berdaya  mesin </a:t>
            </a:r>
            <a:r>
              <a:rPr sz="1800" dirty="0">
                <a:latin typeface="Arial"/>
                <a:cs typeface="Arial"/>
              </a:rPr>
              <a:t>sebesar </a:t>
            </a:r>
            <a:r>
              <a:rPr sz="1800" spc="-5" dirty="0">
                <a:latin typeface="Arial"/>
                <a:cs typeface="Arial"/>
              </a:rPr>
              <a:t>1350 </a:t>
            </a:r>
            <a:r>
              <a:rPr sz="1800" spc="-80" dirty="0">
                <a:latin typeface="Arial"/>
                <a:cs typeface="Arial"/>
              </a:rPr>
              <a:t>HP. </a:t>
            </a:r>
            <a:r>
              <a:rPr sz="1800" spc="-5" dirty="0">
                <a:latin typeface="Arial"/>
                <a:cs typeface="Arial"/>
              </a:rPr>
              <a:t>Lokomotif ini  memiliki kecepatan </a:t>
            </a:r>
            <a:r>
              <a:rPr sz="1800" dirty="0">
                <a:latin typeface="Arial"/>
                <a:cs typeface="Arial"/>
              </a:rPr>
              <a:t>maksimum </a:t>
            </a:r>
            <a:r>
              <a:rPr sz="1800" spc="-5" dirty="0">
                <a:latin typeface="Arial"/>
                <a:cs typeface="Arial"/>
              </a:rPr>
              <a:t>120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km/jam.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40400" y="4024376"/>
            <a:ext cx="1133475" cy="76327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1800" b="1" spc="-5" dirty="0">
                <a:latin typeface="Arial"/>
                <a:cs typeface="Arial"/>
              </a:rPr>
              <a:t>BB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303</a:t>
            </a:r>
            <a:endParaRPr sz="1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745"/>
              </a:spcBef>
            </a:pPr>
            <a:r>
              <a:rPr sz="1800" b="1" spc="-5" dirty="0">
                <a:latin typeface="Arial"/>
                <a:cs typeface="Arial"/>
              </a:rPr>
              <a:t>Lokomotif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136897" y="4487671"/>
            <a:ext cx="673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di</a:t>
            </a:r>
            <a:r>
              <a:rPr sz="1800" b="1" dirty="0">
                <a:latin typeface="Arial"/>
                <a:cs typeface="Arial"/>
              </a:rPr>
              <a:t>e</a:t>
            </a:r>
            <a:r>
              <a:rPr sz="1800" b="1" spc="-10" dirty="0">
                <a:latin typeface="Arial"/>
                <a:cs typeface="Arial"/>
              </a:rPr>
              <a:t>se</a:t>
            </a:r>
            <a:r>
              <a:rPr sz="1800" b="1" spc="-5" dirty="0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75168" y="4487671"/>
            <a:ext cx="8540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hi</a:t>
            </a:r>
            <a:r>
              <a:rPr sz="1800" b="1" spc="10" dirty="0">
                <a:latin typeface="Arial"/>
                <a:cs typeface="Arial"/>
              </a:rPr>
              <a:t>d</a:t>
            </a:r>
            <a:r>
              <a:rPr sz="1800" b="1" spc="-10" dirty="0">
                <a:latin typeface="Arial"/>
                <a:cs typeface="Arial"/>
              </a:rPr>
              <a:t>r</a:t>
            </a:r>
            <a:r>
              <a:rPr sz="1800" b="1" dirty="0">
                <a:latin typeface="Arial"/>
                <a:cs typeface="Arial"/>
              </a:rPr>
              <a:t>ol</a:t>
            </a:r>
            <a:r>
              <a:rPr sz="1800" b="1" spc="-15" dirty="0">
                <a:latin typeface="Arial"/>
                <a:cs typeface="Arial"/>
              </a:rPr>
              <a:t>i</a:t>
            </a:r>
            <a:r>
              <a:rPr sz="1800" b="1" spc="-5" dirty="0">
                <a:latin typeface="Arial"/>
                <a:cs typeface="Arial"/>
              </a:rPr>
              <a:t>k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41923" y="4761992"/>
            <a:ext cx="3184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1225" algn="l"/>
                <a:tab pos="2017395" algn="l"/>
                <a:tab pos="2818130" algn="l"/>
              </a:tabLst>
            </a:pPr>
            <a:r>
              <a:rPr sz="1800" spc="-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10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ebe</a:t>
            </a:r>
            <a:r>
              <a:rPr sz="1800" spc="20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r	</a:t>
            </a:r>
            <a:r>
              <a:rPr sz="1800" spc="-10" dirty="0">
                <a:latin typeface="Arial"/>
                <a:cs typeface="Arial"/>
              </a:rPr>
              <a:t>1</a:t>
            </a:r>
            <a:r>
              <a:rPr sz="1800" dirty="0">
                <a:latin typeface="Arial"/>
                <a:cs typeface="Arial"/>
              </a:rPr>
              <a:t>0</a:t>
            </a:r>
            <a:r>
              <a:rPr sz="1800" spc="-10" dirty="0">
                <a:latin typeface="Arial"/>
                <a:cs typeface="Arial"/>
              </a:rPr>
              <a:t>1</a:t>
            </a:r>
            <a:r>
              <a:rPr sz="1800" spc="-5" dirty="0">
                <a:latin typeface="Arial"/>
                <a:cs typeface="Arial"/>
              </a:rPr>
              <a:t>0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15" dirty="0">
                <a:latin typeface="Arial"/>
                <a:cs typeface="Arial"/>
              </a:rPr>
              <a:t>H</a:t>
            </a:r>
            <a:r>
              <a:rPr sz="1800" spc="-245" dirty="0">
                <a:latin typeface="Arial"/>
                <a:cs typeface="Arial"/>
              </a:rPr>
              <a:t>P</a:t>
            </a:r>
            <a:r>
              <a:rPr sz="180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192259" y="4487671"/>
            <a:ext cx="850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 indent="-317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b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rda</a:t>
            </a: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5" dirty="0">
                <a:latin typeface="Arial"/>
                <a:cs typeface="Arial"/>
              </a:rPr>
              <a:t>a  M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il</a:t>
            </a:r>
            <a:r>
              <a:rPr sz="1800" spc="-2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ki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41923" y="5036311"/>
            <a:ext cx="398017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kecepatan maksimum </a:t>
            </a:r>
            <a:r>
              <a:rPr sz="1800" spc="-15" dirty="0">
                <a:latin typeface="Arial"/>
                <a:cs typeface="Arial"/>
              </a:rPr>
              <a:t>yaitu </a:t>
            </a:r>
            <a:r>
              <a:rPr sz="1800" dirty="0">
                <a:latin typeface="Arial"/>
                <a:cs typeface="Arial"/>
              </a:rPr>
              <a:t>90</a:t>
            </a:r>
            <a:r>
              <a:rPr sz="1800" spc="10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km/jam.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44979" y="4008120"/>
            <a:ext cx="3810000" cy="2857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54480" y="580644"/>
            <a:ext cx="4192524" cy="64739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46504" y="777240"/>
            <a:ext cx="3800855" cy="28498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740400" y="927608"/>
            <a:ext cx="1958975" cy="104076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800" b="1" spc="-5" dirty="0">
                <a:latin typeface="Arial"/>
                <a:cs typeface="Arial"/>
              </a:rPr>
              <a:t>BB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304</a:t>
            </a:r>
            <a:endParaRPr sz="1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755"/>
              </a:spcBef>
              <a:tabLst>
                <a:tab pos="1298575" algn="l"/>
              </a:tabLst>
            </a:pPr>
            <a:r>
              <a:rPr sz="1800" b="1" spc="-5" dirty="0">
                <a:latin typeface="Arial"/>
                <a:cs typeface="Arial"/>
              </a:rPr>
              <a:t>L</a:t>
            </a:r>
            <a:r>
              <a:rPr sz="1800" b="1" dirty="0">
                <a:latin typeface="Arial"/>
                <a:cs typeface="Arial"/>
              </a:rPr>
              <a:t>o</a:t>
            </a:r>
            <a:r>
              <a:rPr sz="1800" b="1" spc="-10" dirty="0">
                <a:latin typeface="Arial"/>
                <a:cs typeface="Arial"/>
              </a:rPr>
              <a:t>k</a:t>
            </a:r>
            <a:r>
              <a:rPr sz="1800" b="1" spc="-5" dirty="0">
                <a:latin typeface="Arial"/>
                <a:cs typeface="Arial"/>
              </a:rPr>
              <a:t>o</a:t>
            </a:r>
            <a:r>
              <a:rPr sz="1800" b="1" spc="-10" dirty="0">
                <a:latin typeface="Arial"/>
                <a:cs typeface="Arial"/>
              </a:rPr>
              <a:t>m</a:t>
            </a:r>
            <a:r>
              <a:rPr sz="1800" b="1" dirty="0">
                <a:latin typeface="Arial"/>
                <a:cs typeface="Arial"/>
              </a:rPr>
              <a:t>o</a:t>
            </a:r>
            <a:r>
              <a:rPr sz="1800" b="1" spc="-5" dirty="0">
                <a:latin typeface="Arial"/>
                <a:cs typeface="Arial"/>
              </a:rPr>
              <a:t>tif	</a:t>
            </a:r>
            <a:r>
              <a:rPr sz="1800" b="1" dirty="0">
                <a:latin typeface="Arial"/>
                <a:cs typeface="Arial"/>
              </a:rPr>
              <a:t>di</a:t>
            </a:r>
            <a:r>
              <a:rPr sz="1800" b="1" spc="-10" dirty="0">
                <a:latin typeface="Arial"/>
                <a:cs typeface="Arial"/>
              </a:rPr>
              <a:t>e</a:t>
            </a:r>
            <a:r>
              <a:rPr sz="1800" b="1" spc="-15" dirty="0">
                <a:latin typeface="Arial"/>
                <a:cs typeface="Arial"/>
              </a:rPr>
              <a:t>s</a:t>
            </a:r>
            <a:r>
              <a:rPr sz="1800" b="1" spc="-10" dirty="0">
                <a:latin typeface="Arial"/>
                <a:cs typeface="Arial"/>
              </a:rPr>
              <a:t>e</a:t>
            </a:r>
            <a:r>
              <a:rPr sz="1800" b="1" spc="-5" dirty="0">
                <a:latin typeface="Arial"/>
                <a:cs typeface="Arial"/>
              </a:rPr>
              <a:t>l</a:t>
            </a:r>
            <a:endParaRPr sz="1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tabLst>
                <a:tab pos="1035685" algn="l"/>
              </a:tabLst>
            </a:pPr>
            <a:r>
              <a:rPr sz="1800" spc="-5" dirty="0">
                <a:latin typeface="Arial"/>
                <a:cs typeface="Arial"/>
              </a:rPr>
              <a:t>mesin	</a:t>
            </a:r>
            <a:r>
              <a:rPr sz="1800" dirty="0">
                <a:latin typeface="Arial"/>
                <a:cs typeface="Arial"/>
              </a:rPr>
              <a:t>sebesar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54188" y="1393952"/>
            <a:ext cx="12604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9225" marR="5080" indent="-137160">
              <a:lnSpc>
                <a:spcPct val="100000"/>
              </a:lnSpc>
              <a:spcBef>
                <a:spcPts val="100"/>
              </a:spcBef>
              <a:tabLst>
                <a:tab pos="1019810" algn="l"/>
              </a:tabLst>
            </a:pPr>
            <a:r>
              <a:rPr sz="1800" b="1" dirty="0">
                <a:latin typeface="Arial"/>
                <a:cs typeface="Arial"/>
              </a:rPr>
              <a:t>hi</a:t>
            </a:r>
            <a:r>
              <a:rPr sz="1800" b="1" spc="10" dirty="0">
                <a:latin typeface="Arial"/>
                <a:cs typeface="Arial"/>
              </a:rPr>
              <a:t>d</a:t>
            </a:r>
            <a:r>
              <a:rPr sz="1800" b="1" spc="-10" dirty="0">
                <a:latin typeface="Arial"/>
                <a:cs typeface="Arial"/>
              </a:rPr>
              <a:t>r</a:t>
            </a:r>
            <a:r>
              <a:rPr sz="1800" b="1" dirty="0">
                <a:latin typeface="Arial"/>
                <a:cs typeface="Arial"/>
              </a:rPr>
              <a:t>ol</a:t>
            </a:r>
            <a:r>
              <a:rPr sz="1800" b="1" spc="-5" dirty="0">
                <a:latin typeface="Arial"/>
                <a:cs typeface="Arial"/>
              </a:rPr>
              <a:t>ik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in</a:t>
            </a:r>
            <a:r>
              <a:rPr sz="1800" spc="-5" dirty="0">
                <a:latin typeface="Arial"/>
                <a:cs typeface="Arial"/>
              </a:rPr>
              <a:t>i  </a:t>
            </a:r>
            <a:r>
              <a:rPr sz="1800" spc="-35" dirty="0">
                <a:latin typeface="Arial"/>
                <a:cs typeface="Arial"/>
              </a:rPr>
              <a:t>1550HP.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268459" y="1393952"/>
            <a:ext cx="8509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 marR="5080" indent="-190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be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dirty="0">
                <a:latin typeface="Arial"/>
                <a:cs typeface="Arial"/>
              </a:rPr>
              <a:t>da</a:t>
            </a: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5" dirty="0">
                <a:latin typeface="Arial"/>
                <a:cs typeface="Arial"/>
              </a:rPr>
              <a:t>a  M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ili</a:t>
            </a:r>
            <a:r>
              <a:rPr sz="1800" spc="-5" dirty="0">
                <a:latin typeface="Arial"/>
                <a:cs typeface="Arial"/>
              </a:rPr>
              <a:t>ki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41923" y="1942592"/>
            <a:ext cx="4106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kecepatan maksimum </a:t>
            </a:r>
            <a:r>
              <a:rPr sz="1800" spc="-15" dirty="0">
                <a:latin typeface="Arial"/>
                <a:cs typeface="Arial"/>
              </a:rPr>
              <a:t>yaitu </a:t>
            </a:r>
            <a:r>
              <a:rPr sz="1800" dirty="0">
                <a:latin typeface="Arial"/>
                <a:cs typeface="Arial"/>
              </a:rPr>
              <a:t>120</a:t>
            </a:r>
            <a:r>
              <a:rPr sz="1800" spc="9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km/jam.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86120" y="4185920"/>
            <a:ext cx="4455160" cy="129349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800" b="1" spc="-5" dirty="0">
                <a:latin typeface="Arial"/>
                <a:cs typeface="Arial"/>
              </a:rPr>
              <a:t>BB 305</a:t>
            </a:r>
            <a:r>
              <a:rPr sz="1800" b="1" spc="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(CFD)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675"/>
              </a:spcBef>
            </a:pPr>
            <a:r>
              <a:rPr sz="1800" spc="-10" dirty="0">
                <a:latin typeface="Arial"/>
                <a:cs typeface="Arial"/>
              </a:rPr>
              <a:t>Lokomotif </a:t>
            </a:r>
            <a:r>
              <a:rPr sz="1800" spc="-5" dirty="0">
                <a:latin typeface="Arial"/>
                <a:cs typeface="Arial"/>
              </a:rPr>
              <a:t>BB </a:t>
            </a:r>
            <a:r>
              <a:rPr sz="1800" spc="-10" dirty="0">
                <a:latin typeface="Arial"/>
                <a:cs typeface="Arial"/>
              </a:rPr>
              <a:t>305 </a:t>
            </a:r>
            <a:r>
              <a:rPr sz="1800" spc="-5" dirty="0">
                <a:latin typeface="Arial"/>
                <a:cs typeface="Arial"/>
              </a:rPr>
              <a:t>adalah </a:t>
            </a:r>
            <a:r>
              <a:rPr sz="1800" b="1" dirty="0">
                <a:latin typeface="Arial"/>
                <a:cs typeface="Arial"/>
              </a:rPr>
              <a:t>lokomotif </a:t>
            </a:r>
            <a:r>
              <a:rPr sz="1800" b="1" spc="-5" dirty="0">
                <a:latin typeface="Arial"/>
                <a:cs typeface="Arial"/>
              </a:rPr>
              <a:t>diesel  hidrolik </a:t>
            </a:r>
            <a:r>
              <a:rPr sz="1800" spc="-5" dirty="0">
                <a:latin typeface="Arial"/>
                <a:cs typeface="Arial"/>
              </a:rPr>
              <a:t>generasi keenam </a:t>
            </a:r>
            <a:r>
              <a:rPr sz="1800" spc="-15" dirty="0">
                <a:latin typeface="Arial"/>
                <a:cs typeface="Arial"/>
              </a:rPr>
              <a:t>yang </a:t>
            </a:r>
            <a:r>
              <a:rPr sz="1800" spc="-5" dirty="0">
                <a:latin typeface="Arial"/>
                <a:cs typeface="Arial"/>
              </a:rPr>
              <a:t>berdaya  mesin sebesar</a:t>
            </a:r>
            <a:r>
              <a:rPr sz="1800" spc="3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1550HP.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49908" y="3771900"/>
            <a:ext cx="4151376" cy="31729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00783" y="3960876"/>
            <a:ext cx="3810000" cy="27950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49908" y="653796"/>
            <a:ext cx="4151376" cy="29352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00783" y="845820"/>
            <a:ext cx="3810000" cy="25527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41923" y="932179"/>
            <a:ext cx="4529455" cy="135128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800" b="1" spc="-5" dirty="0">
                <a:latin typeface="Arial"/>
                <a:cs typeface="Arial"/>
              </a:rPr>
              <a:t>BB 305</a:t>
            </a:r>
            <a:r>
              <a:rPr sz="1800" b="1" spc="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(Jenbach)</a:t>
            </a:r>
            <a:endParaRPr sz="18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900"/>
              </a:spcBef>
            </a:pPr>
            <a:r>
              <a:rPr sz="1800" b="1" spc="-5" dirty="0">
                <a:latin typeface="Arial"/>
                <a:cs typeface="Arial"/>
              </a:rPr>
              <a:t>Lokomotif diesel </a:t>
            </a:r>
            <a:r>
              <a:rPr sz="1800" b="1" dirty="0">
                <a:latin typeface="Arial"/>
                <a:cs typeface="Arial"/>
              </a:rPr>
              <a:t>hidrolik </a:t>
            </a:r>
            <a:r>
              <a:rPr sz="1800" spc="-5" dirty="0">
                <a:latin typeface="Arial"/>
                <a:cs typeface="Arial"/>
              </a:rPr>
              <a:t>ini berdaya  mesin sebesar </a:t>
            </a:r>
            <a:r>
              <a:rPr sz="1800" spc="-10" dirty="0">
                <a:latin typeface="Arial"/>
                <a:cs typeface="Arial"/>
              </a:rPr>
              <a:t>1550 </a:t>
            </a:r>
            <a:r>
              <a:rPr sz="1800" spc="-5" dirty="0">
                <a:latin typeface="Arial"/>
                <a:cs typeface="Arial"/>
              </a:rPr>
              <a:t>HP </a:t>
            </a:r>
            <a:r>
              <a:rPr sz="1800" spc="-10" dirty="0">
                <a:latin typeface="Arial"/>
                <a:cs typeface="Arial"/>
              </a:rPr>
              <a:t>dan dapat </a:t>
            </a:r>
            <a:r>
              <a:rPr sz="1800" spc="-5" dirty="0">
                <a:latin typeface="Arial"/>
                <a:cs typeface="Arial"/>
              </a:rPr>
              <a:t>berjalan  dengan kecepatan </a:t>
            </a:r>
            <a:r>
              <a:rPr sz="1800" dirty="0">
                <a:latin typeface="Arial"/>
                <a:cs typeface="Arial"/>
              </a:rPr>
              <a:t>maksimum </a:t>
            </a:r>
            <a:r>
              <a:rPr sz="1800" spc="-5" dirty="0">
                <a:latin typeface="Arial"/>
                <a:cs typeface="Arial"/>
              </a:rPr>
              <a:t>120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km/jam.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82488" y="4076191"/>
            <a:ext cx="4512310" cy="1356360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800" b="1" spc="-5" dirty="0">
                <a:latin typeface="Arial"/>
                <a:cs typeface="Arial"/>
              </a:rPr>
              <a:t>BB 306</a:t>
            </a:r>
            <a:endParaRPr sz="1800">
              <a:latin typeface="Arial"/>
              <a:cs typeface="Arial"/>
            </a:endParaRPr>
          </a:p>
          <a:p>
            <a:pPr marL="27305" marR="5080" algn="just">
              <a:lnSpc>
                <a:spcPct val="100299"/>
              </a:lnSpc>
              <a:spcBef>
                <a:spcPts val="905"/>
              </a:spcBef>
            </a:pPr>
            <a:r>
              <a:rPr sz="1800" spc="-10" dirty="0">
                <a:latin typeface="Arial"/>
                <a:cs typeface="Arial"/>
              </a:rPr>
              <a:t>Lokomotif </a:t>
            </a:r>
            <a:r>
              <a:rPr sz="1800" spc="-5" dirty="0">
                <a:latin typeface="Arial"/>
                <a:cs typeface="Arial"/>
              </a:rPr>
              <a:t>BB </a:t>
            </a:r>
            <a:r>
              <a:rPr sz="1800" spc="-10" dirty="0">
                <a:latin typeface="Arial"/>
                <a:cs typeface="Arial"/>
              </a:rPr>
              <a:t>306 </a:t>
            </a:r>
            <a:r>
              <a:rPr sz="1800" spc="-5" dirty="0">
                <a:latin typeface="Arial"/>
                <a:cs typeface="Arial"/>
              </a:rPr>
              <a:t>adalah </a:t>
            </a:r>
            <a:r>
              <a:rPr sz="1800" b="1" spc="-5" dirty="0">
                <a:latin typeface="Arial"/>
                <a:cs typeface="Arial"/>
              </a:rPr>
              <a:t>lokomotif </a:t>
            </a:r>
            <a:r>
              <a:rPr sz="1800" b="1" spc="-10" dirty="0">
                <a:latin typeface="Arial"/>
                <a:cs typeface="Arial"/>
              </a:rPr>
              <a:t>diesel  </a:t>
            </a:r>
            <a:r>
              <a:rPr sz="1800" b="1" spc="-5" dirty="0">
                <a:latin typeface="Arial"/>
                <a:cs typeface="Arial"/>
              </a:rPr>
              <a:t>hidrolik </a:t>
            </a:r>
            <a:r>
              <a:rPr sz="1800" spc="-15" dirty="0">
                <a:latin typeface="Arial"/>
                <a:cs typeface="Arial"/>
              </a:rPr>
              <a:t>yang </a:t>
            </a:r>
            <a:r>
              <a:rPr sz="1800" spc="-5" dirty="0">
                <a:latin typeface="Arial"/>
                <a:cs typeface="Arial"/>
              </a:rPr>
              <a:t>kerap digunakan </a:t>
            </a:r>
            <a:r>
              <a:rPr sz="1800" spc="-10" dirty="0">
                <a:latin typeface="Arial"/>
                <a:cs typeface="Arial"/>
              </a:rPr>
              <a:t>untuk  melangsir </a:t>
            </a:r>
            <a:r>
              <a:rPr sz="1800" spc="-5" dirty="0">
                <a:latin typeface="Arial"/>
                <a:cs typeface="Arial"/>
              </a:rPr>
              <a:t>kereta</a:t>
            </a:r>
            <a:r>
              <a:rPr sz="1800" spc="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penumpang.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49908" y="580644"/>
            <a:ext cx="4151376" cy="3236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00783" y="777240"/>
            <a:ext cx="3800855" cy="2849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49908" y="4046220"/>
            <a:ext cx="4151376" cy="28940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00783" y="4236720"/>
            <a:ext cx="3800855" cy="2514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73928" y="921511"/>
            <a:ext cx="10128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300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1800" spc="-10" dirty="0">
                <a:latin typeface="Arial"/>
                <a:cs typeface="Arial"/>
              </a:rPr>
              <a:t>Lokomotif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06843" y="1378711"/>
            <a:ext cx="21704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3234" algn="l"/>
                <a:tab pos="1548765" algn="l"/>
              </a:tabLst>
            </a:pP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2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b</a:t>
            </a:r>
            <a:r>
              <a:rPr sz="1800" spc="-25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dirty="0">
                <a:latin typeface="Arial"/>
                <a:cs typeface="Arial"/>
              </a:rPr>
              <a:t>da</a:t>
            </a: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394952" y="1378711"/>
            <a:ext cx="83629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25" dirty="0">
                <a:latin typeface="Arial"/>
                <a:cs typeface="Arial"/>
              </a:rPr>
              <a:t>b</a:t>
            </a:r>
            <a:r>
              <a:rPr sz="1800" dirty="0">
                <a:latin typeface="Arial"/>
                <a:cs typeface="Arial"/>
              </a:rPr>
              <a:t>es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73928" y="1653032"/>
            <a:ext cx="4458970" cy="57277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2150"/>
              </a:lnSpc>
              <a:spcBef>
                <a:spcPts val="180"/>
              </a:spcBef>
              <a:tabLst>
                <a:tab pos="963294" algn="l"/>
                <a:tab pos="2173605" algn="l"/>
                <a:tab pos="2618105" algn="l"/>
                <a:tab pos="3889375" algn="l"/>
              </a:tabLst>
            </a:pPr>
            <a:r>
              <a:rPr sz="1800" spc="-10" dirty="0">
                <a:latin typeface="Arial"/>
                <a:cs typeface="Arial"/>
              </a:rPr>
              <a:t>340</a:t>
            </a:r>
            <a:r>
              <a:rPr sz="1800" spc="-15" dirty="0">
                <a:latin typeface="Arial"/>
                <a:cs typeface="Arial"/>
              </a:rPr>
              <a:t>H</a:t>
            </a:r>
            <a:r>
              <a:rPr sz="1800" spc="-229" dirty="0">
                <a:latin typeface="Arial"/>
                <a:cs typeface="Arial"/>
              </a:rPr>
              <a:t>P</a:t>
            </a:r>
            <a:r>
              <a:rPr sz="1800" dirty="0">
                <a:latin typeface="Arial"/>
                <a:cs typeface="Arial"/>
              </a:rPr>
              <a:t>.	</a:t>
            </a:r>
            <a:r>
              <a:rPr sz="1800" spc="-10" dirty="0">
                <a:latin typeface="Arial"/>
                <a:cs typeface="Arial"/>
              </a:rPr>
              <a:t>L</a:t>
            </a:r>
            <a:r>
              <a:rPr sz="1800" spc="-2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ko</a:t>
            </a:r>
            <a:r>
              <a:rPr sz="1800" spc="-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f	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2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d</a:t>
            </a:r>
            <a:r>
              <a:rPr sz="1800" spc="-2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g</a:t>
            </a:r>
            <a:r>
              <a:rPr sz="1800" spc="-10" dirty="0">
                <a:latin typeface="Arial"/>
                <a:cs typeface="Arial"/>
              </a:rPr>
              <a:t>u</a:t>
            </a:r>
            <a:r>
              <a:rPr sz="1800" spc="-25" dirty="0">
                <a:latin typeface="Arial"/>
                <a:cs typeface="Arial"/>
              </a:rPr>
              <a:t>n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10" dirty="0">
                <a:latin typeface="Arial"/>
                <a:cs typeface="Arial"/>
              </a:rPr>
              <a:t>k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u</a:t>
            </a:r>
            <a:r>
              <a:rPr sz="1800" spc="-2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10" dirty="0">
                <a:latin typeface="Arial"/>
                <a:cs typeface="Arial"/>
              </a:rPr>
              <a:t>u</a:t>
            </a:r>
            <a:r>
              <a:rPr sz="1800" dirty="0">
                <a:latin typeface="Arial"/>
                <a:cs typeface="Arial"/>
              </a:rPr>
              <a:t>k  </a:t>
            </a:r>
            <a:r>
              <a:rPr sz="1800" spc="-10" dirty="0">
                <a:latin typeface="Arial"/>
                <a:cs typeface="Arial"/>
              </a:rPr>
              <a:t>langsir </a:t>
            </a:r>
            <a:r>
              <a:rPr sz="1800" spc="-5" dirty="0">
                <a:latin typeface="Arial"/>
                <a:cs typeface="Arial"/>
              </a:rPr>
              <a:t>kereta </a:t>
            </a:r>
            <a:r>
              <a:rPr sz="1800" spc="-10" dirty="0">
                <a:latin typeface="Arial"/>
                <a:cs typeface="Arial"/>
              </a:rPr>
              <a:t>penumpang </a:t>
            </a:r>
            <a:r>
              <a:rPr sz="1800" spc="-5" dirty="0">
                <a:latin typeface="Arial"/>
                <a:cs typeface="Arial"/>
              </a:rPr>
              <a:t>ataupun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barang.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72403" y="4338320"/>
            <a:ext cx="1466215" cy="75120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800" b="1" spc="-5" dirty="0">
                <a:latin typeface="Arial"/>
                <a:cs typeface="Arial"/>
              </a:rPr>
              <a:t>D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301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  <a:tabLst>
                <a:tab pos="1223645" algn="l"/>
              </a:tabLst>
            </a:pPr>
            <a:r>
              <a:rPr sz="1800" spc="-10" dirty="0">
                <a:latin typeface="Arial"/>
                <a:cs typeface="Arial"/>
              </a:rPr>
              <a:t>Lo</a:t>
            </a:r>
            <a:r>
              <a:rPr sz="1800" spc="-5" dirty="0">
                <a:latin typeface="Arial"/>
                <a:cs typeface="Arial"/>
              </a:rPr>
              <a:t>k</a:t>
            </a:r>
            <a:r>
              <a:rPr sz="1800" spc="-10" dirty="0">
                <a:latin typeface="Arial"/>
                <a:cs typeface="Arial"/>
              </a:rPr>
              <a:t>o</a:t>
            </a:r>
            <a:r>
              <a:rPr sz="1800" spc="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f	i</a:t>
            </a:r>
            <a:r>
              <a:rPr sz="1800" spc="-10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38135" y="4789423"/>
            <a:ext cx="1169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merupakan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72403" y="5063744"/>
            <a:ext cx="28752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8844" algn="l"/>
                <a:tab pos="1254125" algn="l"/>
                <a:tab pos="1871345" algn="l"/>
              </a:tabLst>
            </a:pPr>
            <a:r>
              <a:rPr sz="1800" spc="-5" dirty="0">
                <a:latin typeface="Arial"/>
                <a:cs typeface="Arial"/>
              </a:rPr>
              <a:t>setelah	D	300.	Lokomotif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792971" y="4789423"/>
            <a:ext cx="12515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065">
              <a:lnSpc>
                <a:spcPct val="100000"/>
              </a:lnSpc>
              <a:spcBef>
                <a:spcPts val="100"/>
              </a:spcBef>
              <a:tabLst>
                <a:tab pos="411480" algn="l"/>
                <a:tab pos="614045" algn="l"/>
              </a:tabLst>
            </a:pPr>
            <a:r>
              <a:rPr sz="1800" dirty="0">
                <a:latin typeface="Arial"/>
                <a:cs typeface="Arial"/>
              </a:rPr>
              <a:t>t</a:t>
            </a:r>
            <a:r>
              <a:rPr sz="1800" spc="-10" dirty="0">
                <a:latin typeface="Arial"/>
                <a:cs typeface="Arial"/>
              </a:rPr>
              <a:t>ip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		</a:t>
            </a:r>
            <a:r>
              <a:rPr sz="1800" spc="-5" dirty="0">
                <a:latin typeface="Arial"/>
                <a:cs typeface="Arial"/>
              </a:rPr>
              <a:t>k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du</a:t>
            </a:r>
            <a:r>
              <a:rPr sz="1800" spc="-5" dirty="0">
                <a:latin typeface="Arial"/>
                <a:cs typeface="Arial"/>
              </a:rPr>
              <a:t>a  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b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spc="10" dirty="0">
                <a:latin typeface="Arial"/>
                <a:cs typeface="Arial"/>
              </a:rPr>
              <a:t>r</a:t>
            </a:r>
            <a:r>
              <a:rPr sz="1800" dirty="0">
                <a:latin typeface="Arial"/>
                <a:cs typeface="Arial"/>
              </a:rPr>
              <a:t>da</a:t>
            </a:r>
            <a:r>
              <a:rPr sz="1800" spc="-15" dirty="0">
                <a:latin typeface="Arial"/>
                <a:cs typeface="Arial"/>
              </a:rPr>
              <a:t>y</a:t>
            </a:r>
            <a:r>
              <a:rPr sz="1800" spc="-5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72403" y="5338064"/>
            <a:ext cx="2372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mesin sebesar 340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80" dirty="0">
                <a:latin typeface="Arial"/>
                <a:cs typeface="Arial"/>
              </a:rPr>
              <a:t>HP.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54480" y="3803904"/>
            <a:ext cx="4192524" cy="3236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46504" y="3994404"/>
            <a:ext cx="3810000" cy="28575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49908" y="580644"/>
            <a:ext cx="4183379" cy="32369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31264" y="769620"/>
            <a:ext cx="3810000" cy="28575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740400" y="811784"/>
            <a:ext cx="4456430" cy="1407795"/>
          </a:xfrm>
          <a:prstGeom prst="rect">
            <a:avLst/>
          </a:prstGeom>
        </p:spPr>
        <p:txBody>
          <a:bodyPr vert="horz" wrap="square" lIns="0" tIns="1555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5"/>
              </a:spcBef>
            </a:pPr>
            <a:r>
              <a:rPr sz="1800" b="1" spc="-5" dirty="0">
                <a:latin typeface="Arial"/>
                <a:cs typeface="Arial"/>
              </a:rPr>
              <a:t>CC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200</a:t>
            </a:r>
            <a:endParaRPr sz="1800">
              <a:latin typeface="Arial"/>
              <a:cs typeface="Arial"/>
            </a:endParaRPr>
          </a:p>
          <a:p>
            <a:pPr marL="13970" marR="5080" algn="just">
              <a:lnSpc>
                <a:spcPct val="99700"/>
              </a:lnSpc>
              <a:spcBef>
                <a:spcPts val="1135"/>
              </a:spcBef>
            </a:pPr>
            <a:r>
              <a:rPr sz="1800" spc="-5" dirty="0">
                <a:latin typeface="Arial"/>
                <a:cs typeface="Arial"/>
              </a:rPr>
              <a:t>Merupakan </a:t>
            </a:r>
            <a:r>
              <a:rPr sz="1800" dirty="0">
                <a:latin typeface="Arial"/>
                <a:cs typeface="Arial"/>
              </a:rPr>
              <a:t>lokomotif </a:t>
            </a:r>
            <a:r>
              <a:rPr sz="1800" spc="-5" dirty="0">
                <a:latin typeface="Arial"/>
                <a:cs typeface="Arial"/>
              </a:rPr>
              <a:t>diesel pertama </a:t>
            </a:r>
            <a:r>
              <a:rPr sz="1800" spc="-10" dirty="0">
                <a:latin typeface="Arial"/>
                <a:cs typeface="Arial"/>
              </a:rPr>
              <a:t>yang  </a:t>
            </a:r>
            <a:r>
              <a:rPr sz="1800" spc="-5" dirty="0">
                <a:latin typeface="Arial"/>
                <a:cs typeface="Arial"/>
              </a:rPr>
              <a:t>dipesan pemerintah </a:t>
            </a:r>
            <a:r>
              <a:rPr sz="1800" dirty="0">
                <a:latin typeface="Arial"/>
                <a:cs typeface="Arial"/>
              </a:rPr>
              <a:t>Indonesia </a:t>
            </a:r>
            <a:r>
              <a:rPr sz="1800" spc="-5" dirty="0">
                <a:latin typeface="Arial"/>
                <a:cs typeface="Arial"/>
              </a:rPr>
              <a:t>dari </a:t>
            </a:r>
            <a:r>
              <a:rPr sz="1800" dirty="0">
                <a:latin typeface="Arial"/>
                <a:cs typeface="Arial"/>
              </a:rPr>
              <a:t>General  </a:t>
            </a:r>
            <a:r>
              <a:rPr sz="1800" spc="-5" dirty="0">
                <a:latin typeface="Arial"/>
                <a:cs typeface="Arial"/>
              </a:rPr>
              <a:t>Electric dan memiliki tenaga</a:t>
            </a:r>
            <a:r>
              <a:rPr sz="1800" spc="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1750Hp.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02884" y="4109720"/>
            <a:ext cx="4314825" cy="131635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800" b="1" spc="-5" dirty="0">
                <a:latin typeface="Arial"/>
                <a:cs typeface="Arial"/>
              </a:rPr>
              <a:t>CC 201</a:t>
            </a:r>
            <a:endParaRPr sz="1800">
              <a:latin typeface="Arial"/>
              <a:cs typeface="Arial"/>
            </a:endParaRPr>
          </a:p>
          <a:p>
            <a:pPr marL="13970" marR="5080" algn="just">
              <a:lnSpc>
                <a:spcPct val="99700"/>
              </a:lnSpc>
              <a:spcBef>
                <a:spcPts val="775"/>
              </a:spcBef>
            </a:pPr>
            <a:r>
              <a:rPr sz="1800" spc="-10" dirty="0">
                <a:latin typeface="Arial"/>
                <a:cs typeface="Arial"/>
              </a:rPr>
              <a:t>Lokomotif </a:t>
            </a:r>
            <a:r>
              <a:rPr sz="1800" spc="-5" dirty="0">
                <a:latin typeface="Arial"/>
                <a:cs typeface="Arial"/>
              </a:rPr>
              <a:t>CC </a:t>
            </a:r>
            <a:r>
              <a:rPr sz="1800" spc="-10" dirty="0">
                <a:latin typeface="Arial"/>
                <a:cs typeface="Arial"/>
              </a:rPr>
              <a:t>201 </a:t>
            </a:r>
            <a:r>
              <a:rPr sz="1800" spc="-5" dirty="0">
                <a:latin typeface="Arial"/>
                <a:cs typeface="Arial"/>
              </a:rPr>
              <a:t>adalah lokomotif  buatan General Electric. </a:t>
            </a:r>
            <a:r>
              <a:rPr sz="1800" dirty="0">
                <a:latin typeface="Arial"/>
                <a:cs typeface="Arial"/>
              </a:rPr>
              <a:t>Memiliki </a:t>
            </a:r>
            <a:r>
              <a:rPr sz="1800" spc="-5" dirty="0">
                <a:latin typeface="Arial"/>
                <a:cs typeface="Arial"/>
              </a:rPr>
              <a:t>Daya  Mesin </a:t>
            </a:r>
            <a:r>
              <a:rPr sz="1800" spc="-10" dirty="0">
                <a:latin typeface="Arial"/>
                <a:cs typeface="Arial"/>
              </a:rPr>
              <a:t>1950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HP.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49908" y="676656"/>
            <a:ext cx="4151376" cy="32415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00783" y="868680"/>
            <a:ext cx="3810000" cy="28574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49908" y="3785616"/>
            <a:ext cx="4151376" cy="33558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00783" y="3985260"/>
            <a:ext cx="3810000" cy="29641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40400" y="958087"/>
            <a:ext cx="4684395" cy="1587500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800" b="1" spc="-5" dirty="0">
                <a:latin typeface="Arial"/>
                <a:cs typeface="Arial"/>
              </a:rPr>
              <a:t>CC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202</a:t>
            </a:r>
            <a:endParaRPr sz="1800">
              <a:latin typeface="Arial"/>
              <a:cs typeface="Arial"/>
            </a:endParaRPr>
          </a:p>
          <a:p>
            <a:pPr marL="13970" marR="5080" algn="just">
              <a:lnSpc>
                <a:spcPct val="99800"/>
              </a:lnSpc>
              <a:spcBef>
                <a:spcPts val="760"/>
              </a:spcBef>
            </a:pPr>
            <a:r>
              <a:rPr sz="1800" spc="-5" dirty="0">
                <a:latin typeface="Arial"/>
                <a:cs typeface="Arial"/>
              </a:rPr>
              <a:t>Lokomotif ini mempunyai </a:t>
            </a:r>
            <a:r>
              <a:rPr sz="1800" dirty="0">
                <a:latin typeface="Arial"/>
                <a:cs typeface="Arial"/>
              </a:rPr>
              <a:t>spesifikasi teknik  </a:t>
            </a:r>
            <a:r>
              <a:rPr sz="1800" spc="-5" dirty="0">
                <a:latin typeface="Arial"/>
                <a:cs typeface="Arial"/>
              </a:rPr>
              <a:t>dan </a:t>
            </a:r>
            <a:r>
              <a:rPr sz="1800" dirty="0">
                <a:latin typeface="Arial"/>
                <a:cs typeface="Arial"/>
              </a:rPr>
              <a:t>karakteristik </a:t>
            </a:r>
            <a:r>
              <a:rPr sz="1800" spc="-5" dirty="0">
                <a:latin typeface="Arial"/>
                <a:cs typeface="Arial"/>
              </a:rPr>
              <a:t>khusus untuk </a:t>
            </a:r>
            <a:r>
              <a:rPr sz="1800" dirty="0">
                <a:latin typeface="Arial"/>
                <a:cs typeface="Arial"/>
              </a:rPr>
              <a:t>menarik  </a:t>
            </a:r>
            <a:r>
              <a:rPr sz="1800" spc="-5" dirty="0">
                <a:latin typeface="Arial"/>
                <a:cs typeface="Arial"/>
              </a:rPr>
              <a:t>kereta api barang. Lokomotif ini berdaya  mesin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2250HP.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84568" y="4629404"/>
            <a:ext cx="1610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p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2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g</a:t>
            </a:r>
            <a:r>
              <a:rPr sz="1800" spc="-25" dirty="0">
                <a:latin typeface="Arial"/>
                <a:cs typeface="Arial"/>
              </a:rPr>
              <a:t>e</a:t>
            </a:r>
            <a:r>
              <a:rPr sz="1800" spc="5" dirty="0">
                <a:latin typeface="Arial"/>
                <a:cs typeface="Arial"/>
              </a:rPr>
              <a:t>m</a:t>
            </a:r>
            <a:r>
              <a:rPr sz="1800" dirty="0">
                <a:latin typeface="Arial"/>
                <a:cs typeface="Arial"/>
              </a:rPr>
              <a:t>b</a:t>
            </a:r>
            <a:r>
              <a:rPr sz="1800" spc="-10" dirty="0">
                <a:latin typeface="Arial"/>
                <a:cs typeface="Arial"/>
              </a:rPr>
              <a:t>an</a:t>
            </a:r>
            <a:r>
              <a:rPr sz="1800" dirty="0">
                <a:latin typeface="Arial"/>
                <a:cs typeface="Arial"/>
              </a:rPr>
              <a:t>g</a:t>
            </a:r>
            <a:r>
              <a:rPr sz="1800" spc="-2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887459" y="4629404"/>
            <a:ext cx="1294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99160" algn="l"/>
              </a:tabLst>
            </a:pPr>
            <a:r>
              <a:rPr sz="1800" spc="-10" dirty="0">
                <a:latin typeface="Arial"/>
                <a:cs typeface="Arial"/>
              </a:rPr>
              <a:t>d</a:t>
            </a:r>
            <a:r>
              <a:rPr sz="1800" spc="-25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s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d</a:t>
            </a:r>
            <a:r>
              <a:rPr sz="1800" spc="-25" dirty="0">
                <a:latin typeface="Arial"/>
                <a:cs typeface="Arial"/>
              </a:rPr>
              <a:t>a</a:t>
            </a:r>
            <a:r>
              <a:rPr sz="1800" spc="20" dirty="0">
                <a:latin typeface="Arial"/>
                <a:cs typeface="Arial"/>
              </a:rPr>
              <a:t>r</a:t>
            </a:r>
            <a:r>
              <a:rPr sz="1800" spc="-5" dirty="0"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726684" y="4123435"/>
            <a:ext cx="1169035" cy="1080135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800" b="1" spc="-5" dirty="0">
                <a:latin typeface="Arial"/>
                <a:cs typeface="Arial"/>
              </a:rPr>
              <a:t>CC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203</a:t>
            </a:r>
            <a:endParaRPr sz="1800">
              <a:latin typeface="Arial"/>
              <a:cs typeface="Arial"/>
            </a:endParaRPr>
          </a:p>
          <a:p>
            <a:pPr marL="13970" marR="5080">
              <a:lnSpc>
                <a:spcPct val="100000"/>
              </a:lnSpc>
              <a:spcBef>
                <a:spcPts val="915"/>
              </a:spcBef>
            </a:pPr>
            <a:r>
              <a:rPr sz="1800" spc="-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spc="-25" dirty="0">
                <a:latin typeface="Arial"/>
                <a:cs typeface="Arial"/>
              </a:rPr>
              <a:t>u</a:t>
            </a:r>
            <a:r>
              <a:rPr sz="1800" dirty="0">
                <a:latin typeface="Arial"/>
                <a:cs typeface="Arial"/>
              </a:rPr>
              <a:t>p</a:t>
            </a:r>
            <a:r>
              <a:rPr sz="1800" spc="-25" dirty="0">
                <a:latin typeface="Arial"/>
                <a:cs typeface="Arial"/>
              </a:rPr>
              <a:t>a</a:t>
            </a:r>
            <a:r>
              <a:rPr sz="1800" spc="10" dirty="0">
                <a:latin typeface="Arial"/>
                <a:cs typeface="Arial"/>
              </a:rPr>
              <a:t>k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n  </a:t>
            </a:r>
            <a:r>
              <a:rPr sz="1800" spc="-10" dirty="0">
                <a:latin typeface="Arial"/>
                <a:cs typeface="Arial"/>
              </a:rPr>
              <a:t>lokomotif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87971" y="4903723"/>
            <a:ext cx="32912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9010" algn="l"/>
                <a:tab pos="1979930" algn="l"/>
                <a:tab pos="2606040" algn="l"/>
              </a:tabLst>
            </a:pPr>
            <a:r>
              <a:rPr sz="1800" spc="-10" dirty="0">
                <a:latin typeface="Arial"/>
                <a:cs typeface="Arial"/>
              </a:rPr>
              <a:t>C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10" dirty="0">
                <a:latin typeface="Arial"/>
                <a:cs typeface="Arial"/>
              </a:rPr>
              <a:t>2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spc="-5" dirty="0">
                <a:latin typeface="Arial"/>
                <a:cs typeface="Arial"/>
              </a:rPr>
              <a:t>1</a:t>
            </a:r>
            <a:r>
              <a:rPr sz="1800" dirty="0">
                <a:latin typeface="Arial"/>
                <a:cs typeface="Arial"/>
              </a:rPr>
              <a:t>	d</a:t>
            </a:r>
            <a:r>
              <a:rPr sz="1800" spc="-10" dirty="0">
                <a:latin typeface="Arial"/>
                <a:cs typeface="Arial"/>
              </a:rPr>
              <a:t>en</a:t>
            </a:r>
            <a:r>
              <a:rPr sz="1800" dirty="0">
                <a:latin typeface="Arial"/>
                <a:cs typeface="Arial"/>
              </a:rPr>
              <a:t>g</a:t>
            </a:r>
            <a:r>
              <a:rPr sz="1800" spc="-2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u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	t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n</a:t>
            </a:r>
            <a:r>
              <a:rPr sz="1800" spc="-25" dirty="0">
                <a:latin typeface="Arial"/>
                <a:cs typeface="Arial"/>
              </a:rPr>
              <a:t>g</a:t>
            </a:r>
            <a:r>
              <a:rPr sz="1800" spc="-5" dirty="0">
                <a:latin typeface="Arial"/>
                <a:cs typeface="Arial"/>
              </a:rPr>
              <a:t>k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28208" y="5178044"/>
            <a:ext cx="41586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turbocharger </a:t>
            </a:r>
            <a:r>
              <a:rPr sz="1800" spc="-10" dirty="0">
                <a:latin typeface="Arial"/>
                <a:cs typeface="Arial"/>
              </a:rPr>
              <a:t>sehingga </a:t>
            </a:r>
            <a:r>
              <a:rPr sz="1800" spc="-15" dirty="0">
                <a:latin typeface="Arial"/>
                <a:cs typeface="Arial"/>
              </a:rPr>
              <a:t>dayanya</a:t>
            </a:r>
            <a:r>
              <a:rPr sz="1800" spc="100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2150HP.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577339" y="617220"/>
            <a:ext cx="4201668" cy="3200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69364" y="810768"/>
            <a:ext cx="3814572" cy="28163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76983" y="4055364"/>
            <a:ext cx="3811524" cy="27691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704831" y="6060948"/>
            <a:ext cx="548640" cy="550545"/>
          </a:xfrm>
          <a:custGeom>
            <a:avLst/>
            <a:gdLst/>
            <a:ahLst/>
            <a:cxnLst/>
            <a:rect l="l" t="t" r="r" b="b"/>
            <a:pathLst>
              <a:path w="548640" h="550545">
                <a:moveTo>
                  <a:pt x="274320" y="0"/>
                </a:moveTo>
                <a:lnTo>
                  <a:pt x="251460" y="1523"/>
                </a:lnTo>
                <a:lnTo>
                  <a:pt x="208788" y="7619"/>
                </a:lnTo>
                <a:lnTo>
                  <a:pt x="187451" y="15239"/>
                </a:lnTo>
                <a:lnTo>
                  <a:pt x="167640" y="21335"/>
                </a:lnTo>
                <a:lnTo>
                  <a:pt x="129540" y="41147"/>
                </a:lnTo>
                <a:lnTo>
                  <a:pt x="96012" y="67055"/>
                </a:lnTo>
                <a:lnTo>
                  <a:pt x="65532" y="96011"/>
                </a:lnTo>
                <a:lnTo>
                  <a:pt x="41148" y="129539"/>
                </a:lnTo>
                <a:lnTo>
                  <a:pt x="21336" y="167639"/>
                </a:lnTo>
                <a:lnTo>
                  <a:pt x="7620" y="208787"/>
                </a:lnTo>
                <a:lnTo>
                  <a:pt x="0" y="252983"/>
                </a:lnTo>
                <a:lnTo>
                  <a:pt x="0" y="297179"/>
                </a:lnTo>
                <a:lnTo>
                  <a:pt x="7620" y="341375"/>
                </a:lnTo>
                <a:lnTo>
                  <a:pt x="21336" y="380999"/>
                </a:lnTo>
                <a:lnTo>
                  <a:pt x="41148" y="419099"/>
                </a:lnTo>
                <a:lnTo>
                  <a:pt x="65532" y="454151"/>
                </a:lnTo>
                <a:lnTo>
                  <a:pt x="96012" y="483107"/>
                </a:lnTo>
                <a:lnTo>
                  <a:pt x="129540" y="509015"/>
                </a:lnTo>
                <a:lnTo>
                  <a:pt x="147827" y="518159"/>
                </a:lnTo>
                <a:lnTo>
                  <a:pt x="167640" y="528827"/>
                </a:lnTo>
                <a:lnTo>
                  <a:pt x="208788" y="541019"/>
                </a:lnTo>
                <a:lnTo>
                  <a:pt x="251460" y="548639"/>
                </a:lnTo>
                <a:lnTo>
                  <a:pt x="274320" y="550163"/>
                </a:lnTo>
                <a:lnTo>
                  <a:pt x="297179" y="548639"/>
                </a:lnTo>
                <a:lnTo>
                  <a:pt x="339851" y="541019"/>
                </a:lnTo>
                <a:lnTo>
                  <a:pt x="381000" y="528827"/>
                </a:lnTo>
                <a:lnTo>
                  <a:pt x="400812" y="518159"/>
                </a:lnTo>
                <a:lnTo>
                  <a:pt x="419100" y="509015"/>
                </a:lnTo>
                <a:lnTo>
                  <a:pt x="469392" y="469391"/>
                </a:lnTo>
                <a:lnTo>
                  <a:pt x="495300" y="437387"/>
                </a:lnTo>
                <a:lnTo>
                  <a:pt x="518160" y="400811"/>
                </a:lnTo>
                <a:lnTo>
                  <a:pt x="534924" y="362711"/>
                </a:lnTo>
                <a:lnTo>
                  <a:pt x="545592" y="320039"/>
                </a:lnTo>
                <a:lnTo>
                  <a:pt x="548640" y="297179"/>
                </a:lnTo>
                <a:lnTo>
                  <a:pt x="548640" y="252983"/>
                </a:lnTo>
                <a:lnTo>
                  <a:pt x="541020" y="208787"/>
                </a:lnTo>
                <a:lnTo>
                  <a:pt x="527303" y="167639"/>
                </a:lnTo>
                <a:lnTo>
                  <a:pt x="507492" y="129539"/>
                </a:lnTo>
                <a:lnTo>
                  <a:pt x="483108" y="96011"/>
                </a:lnTo>
                <a:lnTo>
                  <a:pt x="435864" y="53339"/>
                </a:lnTo>
                <a:lnTo>
                  <a:pt x="400812" y="30479"/>
                </a:lnTo>
                <a:lnTo>
                  <a:pt x="361188" y="15239"/>
                </a:lnTo>
                <a:lnTo>
                  <a:pt x="339851" y="7619"/>
                </a:lnTo>
                <a:lnTo>
                  <a:pt x="297179" y="1523"/>
                </a:lnTo>
                <a:lnTo>
                  <a:pt x="274320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818123" y="670052"/>
            <a:ext cx="4453255" cy="1040765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800" b="1" spc="-5" dirty="0">
                <a:latin typeface="Arial"/>
                <a:cs typeface="Arial"/>
              </a:rPr>
              <a:t>CC 204</a:t>
            </a:r>
            <a:endParaRPr sz="1800">
              <a:latin typeface="Arial"/>
              <a:cs typeface="Arial"/>
            </a:endParaRPr>
          </a:p>
          <a:p>
            <a:pPr marL="13970" marR="5080">
              <a:lnSpc>
                <a:spcPct val="100000"/>
              </a:lnSpc>
              <a:spcBef>
                <a:spcPts val="755"/>
              </a:spcBef>
            </a:pPr>
            <a:r>
              <a:rPr sz="1800" spc="-10" dirty="0">
                <a:latin typeface="Arial"/>
                <a:cs typeface="Arial"/>
              </a:rPr>
              <a:t>Lokomotif </a:t>
            </a:r>
            <a:r>
              <a:rPr sz="1800" spc="-5" dirty="0">
                <a:latin typeface="Arial"/>
                <a:cs typeface="Arial"/>
              </a:rPr>
              <a:t>CC </a:t>
            </a:r>
            <a:r>
              <a:rPr sz="1800" spc="-10" dirty="0">
                <a:latin typeface="Arial"/>
                <a:cs typeface="Arial"/>
              </a:rPr>
              <a:t>204 </a:t>
            </a:r>
            <a:r>
              <a:rPr sz="1800" spc="-5" dirty="0">
                <a:latin typeface="Arial"/>
                <a:cs typeface="Arial"/>
              </a:rPr>
              <a:t>adalah </a:t>
            </a:r>
            <a:r>
              <a:rPr sz="1800" dirty="0">
                <a:latin typeface="Arial"/>
                <a:cs typeface="Arial"/>
              </a:rPr>
              <a:t>salah </a:t>
            </a:r>
            <a:r>
              <a:rPr sz="1800" spc="-5" dirty="0">
                <a:latin typeface="Arial"/>
                <a:cs typeface="Arial"/>
              </a:rPr>
              <a:t>satu jenis  </a:t>
            </a:r>
            <a:r>
              <a:rPr sz="1800" spc="-10" dirty="0">
                <a:latin typeface="Arial"/>
                <a:cs typeface="Arial"/>
              </a:rPr>
              <a:t>lokomotif </a:t>
            </a:r>
            <a:r>
              <a:rPr sz="1800" spc="-20" dirty="0">
                <a:latin typeface="Arial"/>
                <a:cs typeface="Arial"/>
              </a:rPr>
              <a:t>yang </a:t>
            </a:r>
            <a:r>
              <a:rPr sz="1800" spc="-10" dirty="0">
                <a:latin typeface="Arial"/>
                <a:cs typeface="Arial"/>
              </a:rPr>
              <a:t>dibuat </a:t>
            </a:r>
            <a:r>
              <a:rPr sz="1800" spc="-5" dirty="0">
                <a:latin typeface="Arial"/>
                <a:cs typeface="Arial"/>
              </a:rPr>
              <a:t>khusus di</a:t>
            </a:r>
            <a:r>
              <a:rPr sz="1800" spc="18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Indonesia.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19647" y="1959355"/>
            <a:ext cx="3886835" cy="57277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2150"/>
              </a:lnSpc>
              <a:spcBef>
                <a:spcPts val="180"/>
              </a:spcBef>
              <a:tabLst>
                <a:tab pos="815340" algn="l"/>
                <a:tab pos="1160145" algn="l"/>
                <a:tab pos="1550035" algn="l"/>
                <a:tab pos="1851660" algn="l"/>
                <a:tab pos="2404745" algn="l"/>
                <a:tab pos="3037205" algn="l"/>
                <a:tab pos="3364865" algn="l"/>
              </a:tabLst>
            </a:pPr>
            <a:r>
              <a:rPr sz="1800" spc="-10" dirty="0">
                <a:latin typeface="Arial"/>
                <a:cs typeface="Arial"/>
              </a:rPr>
              <a:t>Lokomotif	</a:t>
            </a:r>
            <a:r>
              <a:rPr sz="1800" spc="-5" dirty="0">
                <a:latin typeface="Arial"/>
                <a:cs typeface="Arial"/>
              </a:rPr>
              <a:t>ini	</a:t>
            </a:r>
            <a:r>
              <a:rPr sz="1800" spc="-10" dirty="0">
                <a:latin typeface="Arial"/>
                <a:cs typeface="Arial"/>
              </a:rPr>
              <a:t>terbagi	</a:t>
            </a:r>
            <a:r>
              <a:rPr sz="1800" spc="-5" dirty="0">
                <a:latin typeface="Arial"/>
                <a:cs typeface="Arial"/>
              </a:rPr>
              <a:t>menjadi	dua  </a:t>
            </a:r>
            <a:r>
              <a:rPr sz="1800" spc="-25" dirty="0">
                <a:latin typeface="Arial"/>
                <a:cs typeface="Arial"/>
              </a:rPr>
              <a:t>y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u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C</a:t>
            </a:r>
            <a:r>
              <a:rPr sz="1800" dirty="0">
                <a:latin typeface="Arial"/>
                <a:cs typeface="Arial"/>
              </a:rPr>
              <a:t>C</a:t>
            </a:r>
            <a:r>
              <a:rPr sz="1800" spc="-10" dirty="0">
                <a:latin typeface="Arial"/>
                <a:cs typeface="Arial"/>
              </a:rPr>
              <a:t>20</a:t>
            </a:r>
            <a:r>
              <a:rPr sz="1800" spc="-5" dirty="0">
                <a:latin typeface="Arial"/>
                <a:cs typeface="Arial"/>
              </a:rPr>
              <a:t>4</a:t>
            </a:r>
            <a:r>
              <a:rPr sz="1800" dirty="0">
                <a:latin typeface="Arial"/>
                <a:cs typeface="Arial"/>
              </a:rPr>
              <a:t>		</a:t>
            </a:r>
            <a:r>
              <a:rPr sz="1800" spc="-10" dirty="0">
                <a:latin typeface="Arial"/>
                <a:cs typeface="Arial"/>
              </a:rPr>
              <a:t>p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spc="-10" dirty="0">
                <a:latin typeface="Arial"/>
                <a:cs typeface="Arial"/>
              </a:rPr>
              <a:t>odu</a:t>
            </a:r>
            <a:r>
              <a:rPr sz="1800" spc="-5" dirty="0">
                <a:latin typeface="Arial"/>
                <a:cs typeface="Arial"/>
              </a:rPr>
              <a:t>ksi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p</a:t>
            </a:r>
            <a:r>
              <a:rPr sz="1800" spc="-2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rt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ma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13468" y="1959355"/>
            <a:ext cx="558800" cy="5727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5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j</a:t>
            </a:r>
            <a:r>
              <a:rPr sz="1800" spc="-10" dirty="0">
                <a:latin typeface="Arial"/>
                <a:cs typeface="Arial"/>
              </a:rPr>
              <a:t>eni</a:t>
            </a:r>
            <a:r>
              <a:rPr sz="1800" dirty="0">
                <a:latin typeface="Arial"/>
                <a:cs typeface="Arial"/>
              </a:rPr>
              <a:t>s,</a:t>
            </a:r>
            <a:endParaRPr sz="1800">
              <a:latin typeface="Arial"/>
              <a:cs typeface="Arial"/>
            </a:endParaRPr>
          </a:p>
          <a:p>
            <a:pPr marL="306705">
              <a:lnSpc>
                <a:spcPts val="2155"/>
              </a:lnSpc>
            </a:pP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5" dirty="0">
                <a:latin typeface="Arial"/>
                <a:cs typeface="Arial"/>
              </a:rPr>
              <a:t>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35159" y="2506472"/>
            <a:ext cx="736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CC</a:t>
            </a:r>
            <a:r>
              <a:rPr sz="1800" dirty="0">
                <a:latin typeface="Arial"/>
                <a:cs typeface="Arial"/>
              </a:rPr>
              <a:t>2</a:t>
            </a:r>
            <a:r>
              <a:rPr sz="1800" spc="-10" dirty="0">
                <a:latin typeface="Arial"/>
                <a:cs typeface="Arial"/>
              </a:rPr>
              <a:t>0</a:t>
            </a:r>
            <a:r>
              <a:rPr sz="1800" spc="-5" dirty="0">
                <a:latin typeface="Arial"/>
                <a:cs typeface="Arial"/>
              </a:rPr>
              <a:t>4</a:t>
            </a:r>
            <a:endParaRPr sz="18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s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-25" dirty="0">
                <a:latin typeface="Arial"/>
                <a:cs typeface="Arial"/>
              </a:rPr>
              <a:t>p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rt</a:t>
            </a:r>
            <a:r>
              <a:rPr sz="1800" spc="-5" dirty="0"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19647" y="2506472"/>
            <a:ext cx="3589654" cy="847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05"/>
              </a:spcBef>
            </a:pPr>
            <a:r>
              <a:rPr sz="1800" spc="-10" dirty="0">
                <a:latin typeface="Arial"/>
                <a:cs typeface="Arial"/>
              </a:rPr>
              <a:t>bentuknya </a:t>
            </a:r>
            <a:r>
              <a:rPr sz="1800" spc="-5" dirty="0">
                <a:latin typeface="Arial"/>
                <a:cs typeface="Arial"/>
              </a:rPr>
              <a:t>seperti CC201, </a:t>
            </a:r>
            <a:r>
              <a:rPr sz="1800" spc="-10" dirty="0">
                <a:latin typeface="Arial"/>
                <a:cs typeface="Arial"/>
              </a:rPr>
              <a:t>dan  </a:t>
            </a:r>
            <a:r>
              <a:rPr sz="1800" spc="-5" dirty="0">
                <a:latin typeface="Arial"/>
                <a:cs typeface="Arial"/>
              </a:rPr>
              <a:t>produksi kedua </a:t>
            </a:r>
            <a:r>
              <a:rPr sz="1800" spc="-15" dirty="0">
                <a:latin typeface="Arial"/>
                <a:cs typeface="Arial"/>
              </a:rPr>
              <a:t>yang </a:t>
            </a:r>
            <a:r>
              <a:rPr sz="1800" spc="-5" dirty="0">
                <a:latin typeface="Arial"/>
                <a:cs typeface="Arial"/>
              </a:rPr>
              <a:t>bentuknya  </a:t>
            </a:r>
            <a:r>
              <a:rPr sz="1800" spc="-10" dirty="0">
                <a:latin typeface="Arial"/>
                <a:cs typeface="Arial"/>
              </a:rPr>
              <a:t>CC203.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41923" y="4170679"/>
            <a:ext cx="1134110" cy="76962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800" b="1" spc="-5" dirty="0">
                <a:latin typeface="Arial"/>
                <a:cs typeface="Arial"/>
              </a:rPr>
              <a:t>KRL</a:t>
            </a:r>
            <a:endParaRPr sz="18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770"/>
              </a:spcBef>
              <a:tabLst>
                <a:tab pos="893444" algn="l"/>
              </a:tabLst>
            </a:pPr>
            <a:r>
              <a:rPr sz="1800" spc="-10" dirty="0">
                <a:latin typeface="Arial"/>
                <a:cs typeface="Arial"/>
              </a:rPr>
              <a:t>K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in</a:t>
            </a:r>
            <a:r>
              <a:rPr sz="1800" spc="-5" dirty="0"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055611" y="4640071"/>
            <a:ext cx="147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Arial"/>
                <a:cs typeface="Arial"/>
              </a:rPr>
              <a:t>m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spc="-10" dirty="0">
                <a:latin typeface="Arial"/>
                <a:cs typeface="Arial"/>
              </a:rPr>
              <a:t>ng</a:t>
            </a:r>
            <a:r>
              <a:rPr sz="1800" dirty="0">
                <a:latin typeface="Arial"/>
                <a:cs typeface="Arial"/>
              </a:rPr>
              <a:t>g</a:t>
            </a:r>
            <a:r>
              <a:rPr sz="1800" spc="-10" dirty="0">
                <a:latin typeface="Arial"/>
                <a:cs typeface="Arial"/>
              </a:rPr>
              <a:t>u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10" dirty="0">
                <a:latin typeface="Arial"/>
                <a:cs typeface="Arial"/>
              </a:rPr>
              <a:t>k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06104" y="4640071"/>
            <a:ext cx="14458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4400" algn="l"/>
              </a:tabLst>
            </a:pPr>
            <a:r>
              <a:rPr sz="1800" spc="-10" dirty="0">
                <a:latin typeface="Arial"/>
                <a:cs typeface="Arial"/>
              </a:rPr>
              <a:t>te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g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l</a:t>
            </a:r>
            <a:r>
              <a:rPr sz="1800" spc="-2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st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k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43447" y="4912868"/>
            <a:ext cx="4415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1700" algn="l"/>
                <a:tab pos="1693545" algn="l"/>
                <a:tab pos="2216150" algn="l"/>
                <a:tab pos="3168650" algn="l"/>
                <a:tab pos="3789045" algn="l"/>
              </a:tabLst>
            </a:pPr>
            <a:r>
              <a:rPr sz="1800" spc="-10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n</a:t>
            </a:r>
            <a:r>
              <a:rPr sz="1800" spc="-10" dirty="0">
                <a:latin typeface="Arial"/>
                <a:cs typeface="Arial"/>
              </a:rPr>
              <a:t>g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5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st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m	</a:t>
            </a:r>
            <a:r>
              <a:rPr sz="1800" spc="-10" dirty="0">
                <a:latin typeface="Arial"/>
                <a:cs typeface="Arial"/>
              </a:rPr>
              <a:t>DC</a:t>
            </a:r>
            <a:r>
              <a:rPr sz="1800" dirty="0">
                <a:latin typeface="Arial"/>
                <a:cs typeface="Arial"/>
              </a:rPr>
              <a:t>.	</a:t>
            </a:r>
            <a:r>
              <a:rPr sz="1800" spc="-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m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spc="-10" dirty="0">
                <a:latin typeface="Arial"/>
                <a:cs typeface="Arial"/>
              </a:rPr>
              <a:t>li</a:t>
            </a:r>
            <a:r>
              <a:rPr sz="1800" spc="-5" dirty="0">
                <a:latin typeface="Arial"/>
                <a:cs typeface="Arial"/>
              </a:rPr>
              <a:t>ki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d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20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10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43447" y="5187188"/>
            <a:ext cx="17513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75994" algn="l"/>
              </a:tabLst>
            </a:pPr>
            <a:r>
              <a:rPr sz="1800" spc="-10" dirty="0">
                <a:latin typeface="Arial"/>
                <a:cs typeface="Arial"/>
              </a:rPr>
              <a:t>2</a:t>
            </a:r>
            <a:r>
              <a:rPr sz="1800" spc="-15" dirty="0">
                <a:latin typeface="Arial"/>
                <a:cs typeface="Arial"/>
              </a:rPr>
              <a:t>0</a:t>
            </a:r>
            <a:r>
              <a:rPr sz="1800" spc="-25" dirty="0">
                <a:latin typeface="Arial"/>
                <a:cs typeface="Arial"/>
              </a:rPr>
              <a:t>6</a:t>
            </a:r>
            <a:r>
              <a:rPr sz="1800" dirty="0">
                <a:latin typeface="Arial"/>
                <a:cs typeface="Arial"/>
              </a:rPr>
              <a:t>kW	</a:t>
            </a:r>
            <a:r>
              <a:rPr sz="1800" spc="-10" dirty="0">
                <a:latin typeface="Arial"/>
                <a:cs typeface="Arial"/>
              </a:rPr>
              <a:t>d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spc="-10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g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721600" y="5187188"/>
            <a:ext cx="2438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1435" algn="l"/>
              </a:tabLst>
            </a:pPr>
            <a:r>
              <a:rPr sz="1800" spc="-5" dirty="0">
                <a:latin typeface="Arial"/>
                <a:cs typeface="Arial"/>
              </a:rPr>
              <a:t>k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c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-10" dirty="0">
                <a:latin typeface="Arial"/>
                <a:cs typeface="Arial"/>
              </a:rPr>
              <a:t>pa</a:t>
            </a:r>
            <a:r>
              <a:rPr sz="1800" spc="10" dirty="0">
                <a:latin typeface="Arial"/>
                <a:cs typeface="Arial"/>
              </a:rPr>
              <a:t>t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k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u</a:t>
            </a:r>
            <a:r>
              <a:rPr sz="1800" spc="-5" dirty="0">
                <a:latin typeface="Arial"/>
                <a:cs typeface="Arial"/>
              </a:rPr>
              <a:t>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41923" y="5463032"/>
            <a:ext cx="1142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90</a:t>
            </a:r>
            <a:r>
              <a:rPr sz="1800" spc="-7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km/jam.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671320" y="6868159"/>
            <a:ext cx="4645660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73405" marR="5080" indent="-56134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Arial"/>
                <a:cs typeface="Arial"/>
              </a:rPr>
              <a:t>Sumber </a:t>
            </a:r>
            <a:r>
              <a:rPr sz="1000" spc="-5" dirty="0">
                <a:latin typeface="Arial"/>
                <a:cs typeface="Arial"/>
              </a:rPr>
              <a:t>: </a:t>
            </a:r>
            <a:r>
              <a:rPr sz="1000" spc="-5" dirty="0">
                <a:latin typeface="Arial"/>
                <a:cs typeface="Arial"/>
                <a:hlinkClick r:id="rId5"/>
              </a:rPr>
              <a:t>http://www.danishe.com/2011/01/19-jenis-lokomotif-kereta-api-yang.html </a:t>
            </a:r>
            <a:r>
              <a:rPr sz="1000" spc="-5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  <a:hlinkClick r:id="rId6"/>
              </a:rPr>
              <a:t>http://www.gm-marka.web.id/index.php?topic=1794.30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208788" y="7620"/>
                </a:lnTo>
                <a:lnTo>
                  <a:pt x="187451" y="13716"/>
                </a:lnTo>
                <a:lnTo>
                  <a:pt x="167640" y="19812"/>
                </a:lnTo>
                <a:lnTo>
                  <a:pt x="147827" y="30480"/>
                </a:lnTo>
                <a:lnTo>
                  <a:pt x="129540" y="39624"/>
                </a:lnTo>
                <a:lnTo>
                  <a:pt x="96012" y="65532"/>
                </a:lnTo>
                <a:lnTo>
                  <a:pt x="65532" y="94488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7264"/>
                </a:lnTo>
                <a:lnTo>
                  <a:pt x="0" y="251460"/>
                </a:lnTo>
                <a:lnTo>
                  <a:pt x="0" y="295656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1584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187451" y="533400"/>
                </a:lnTo>
                <a:lnTo>
                  <a:pt x="208788" y="541020"/>
                </a:lnTo>
                <a:lnTo>
                  <a:pt x="251460" y="547116"/>
                </a:lnTo>
                <a:lnTo>
                  <a:pt x="274320" y="548640"/>
                </a:lnTo>
                <a:lnTo>
                  <a:pt x="297179" y="547116"/>
                </a:lnTo>
                <a:lnTo>
                  <a:pt x="339851" y="541020"/>
                </a:lnTo>
                <a:lnTo>
                  <a:pt x="361188" y="53340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69392" y="46786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5656"/>
                </a:lnTo>
                <a:lnTo>
                  <a:pt x="548640" y="251460"/>
                </a:lnTo>
                <a:lnTo>
                  <a:pt x="541020" y="207264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4488"/>
                </a:lnTo>
                <a:lnTo>
                  <a:pt x="435864" y="51816"/>
                </a:lnTo>
                <a:lnTo>
                  <a:pt x="400812" y="30480"/>
                </a:lnTo>
                <a:lnTo>
                  <a:pt x="381000" y="19812"/>
                </a:lnTo>
                <a:lnTo>
                  <a:pt x="361188" y="13716"/>
                </a:lnTo>
                <a:lnTo>
                  <a:pt x="339851" y="7620"/>
                </a:lnTo>
                <a:lnTo>
                  <a:pt x="318516" y="3048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85242" rIns="0" bIns="0" rtlCol="0">
            <a:spAutoFit/>
          </a:bodyPr>
          <a:lstStyle/>
          <a:p>
            <a:pPr marL="2762250" marR="5080" indent="-600710">
              <a:lnSpc>
                <a:spcPct val="101099"/>
              </a:lnSpc>
              <a:spcBef>
                <a:spcPts val="50"/>
              </a:spcBef>
            </a:pP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KLASIFIKASI </a:t>
            </a:r>
            <a:r>
              <a:rPr sz="3600" spc="-50" dirty="0">
                <a:solidFill>
                  <a:srgbClr val="000000"/>
                </a:solidFill>
                <a:latin typeface="Arial"/>
                <a:cs typeface="Arial"/>
              </a:rPr>
              <a:t>KERETA</a:t>
            </a:r>
            <a:r>
              <a:rPr sz="3600" spc="-3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API  BERDASARKAN</a:t>
            </a:r>
            <a:r>
              <a:rPr sz="36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600" spc="-10" dirty="0">
                <a:solidFill>
                  <a:srgbClr val="000000"/>
                </a:solidFill>
                <a:latin typeface="Arial"/>
                <a:cs typeface="Arial"/>
              </a:rPr>
              <a:t>REL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45055" y="2532380"/>
            <a:ext cx="8569960" cy="4009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dirty="0">
                <a:latin typeface="Arial"/>
                <a:cs typeface="Arial"/>
              </a:rPr>
              <a:t>Kereta </a:t>
            </a:r>
            <a:r>
              <a:rPr sz="2000" b="1" spc="-5" dirty="0">
                <a:latin typeface="Arial"/>
                <a:cs typeface="Arial"/>
              </a:rPr>
              <a:t>Api </a:t>
            </a:r>
            <a:r>
              <a:rPr sz="2000" b="1" dirty="0">
                <a:latin typeface="Arial"/>
                <a:cs typeface="Arial"/>
              </a:rPr>
              <a:t>Rel</a:t>
            </a:r>
            <a:r>
              <a:rPr sz="2000" b="1" spc="-140" dirty="0">
                <a:latin typeface="Arial"/>
                <a:cs typeface="Arial"/>
              </a:rPr>
              <a:t> </a:t>
            </a:r>
            <a:r>
              <a:rPr sz="2000" b="1" spc="-5" dirty="0">
                <a:latin typeface="Arial"/>
                <a:cs typeface="Arial"/>
              </a:rPr>
              <a:t>Konvesional</a:t>
            </a:r>
            <a:endParaRPr sz="2000">
              <a:latin typeface="Arial"/>
              <a:cs typeface="Arial"/>
            </a:endParaRPr>
          </a:p>
          <a:p>
            <a:pPr marL="355600" marR="6985" algn="just">
              <a:lnSpc>
                <a:spcPct val="149800"/>
              </a:lnSpc>
              <a:spcBef>
                <a:spcPts val="645"/>
              </a:spcBef>
            </a:pPr>
            <a:r>
              <a:rPr sz="1800" spc="-5" dirty="0">
                <a:latin typeface="Arial"/>
                <a:cs typeface="Arial"/>
              </a:rPr>
              <a:t>Menggunakan rel </a:t>
            </a:r>
            <a:r>
              <a:rPr sz="1800" spc="-10" dirty="0">
                <a:latin typeface="Arial"/>
                <a:cs typeface="Arial"/>
              </a:rPr>
              <a:t>yang </a:t>
            </a:r>
            <a:r>
              <a:rPr sz="1800" spc="-5" dirty="0">
                <a:latin typeface="Arial"/>
                <a:cs typeface="Arial"/>
              </a:rPr>
              <a:t>terdiri dari </a:t>
            </a:r>
            <a:r>
              <a:rPr sz="1800" spc="-10" dirty="0">
                <a:latin typeface="Arial"/>
                <a:cs typeface="Arial"/>
              </a:rPr>
              <a:t>dua </a:t>
            </a:r>
            <a:r>
              <a:rPr sz="1800" spc="-5" dirty="0">
                <a:latin typeface="Arial"/>
                <a:cs typeface="Arial"/>
              </a:rPr>
              <a:t>batang besi </a:t>
            </a:r>
            <a:r>
              <a:rPr sz="1800" spc="-10" dirty="0">
                <a:latin typeface="Arial"/>
                <a:cs typeface="Arial"/>
              </a:rPr>
              <a:t>yang </a:t>
            </a:r>
            <a:r>
              <a:rPr sz="1800" spc="-5" dirty="0">
                <a:latin typeface="Arial"/>
                <a:cs typeface="Arial"/>
              </a:rPr>
              <a:t>diletakan di bantalan.  Pada daerah tertentu </a:t>
            </a:r>
            <a:r>
              <a:rPr sz="1800" spc="-10" dirty="0">
                <a:latin typeface="Arial"/>
                <a:cs typeface="Arial"/>
              </a:rPr>
              <a:t>yang </a:t>
            </a:r>
            <a:r>
              <a:rPr sz="1800" spc="-5" dirty="0">
                <a:latin typeface="Arial"/>
                <a:cs typeface="Arial"/>
              </a:rPr>
              <a:t>memiliki tingkat ketinggian curam, digunakan </a:t>
            </a:r>
            <a:r>
              <a:rPr sz="1800" dirty="0">
                <a:latin typeface="Arial"/>
                <a:cs typeface="Arial"/>
              </a:rPr>
              <a:t>rel  </a:t>
            </a:r>
            <a:r>
              <a:rPr sz="1800" spc="-10" dirty="0">
                <a:latin typeface="Arial"/>
                <a:cs typeface="Arial"/>
              </a:rPr>
              <a:t>bergerigi yang </a:t>
            </a:r>
            <a:r>
              <a:rPr sz="1800" spc="-5" dirty="0">
                <a:latin typeface="Arial"/>
                <a:cs typeface="Arial"/>
              </a:rPr>
              <a:t>diletakkan di tengah tengah rel dengan menggunakan lokomotif  khusus.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2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AutoNum type="arabicPeriod" startAt="2"/>
              <a:tabLst>
                <a:tab pos="354965" algn="l"/>
                <a:tab pos="355600" algn="l"/>
              </a:tabLst>
            </a:pPr>
            <a:r>
              <a:rPr sz="2000" b="1" dirty="0">
                <a:latin typeface="Arial"/>
                <a:cs typeface="Arial"/>
              </a:rPr>
              <a:t>Kereta </a:t>
            </a:r>
            <a:r>
              <a:rPr sz="2000" b="1" spc="-5" dirty="0">
                <a:latin typeface="Arial"/>
                <a:cs typeface="Arial"/>
              </a:rPr>
              <a:t>Api</a:t>
            </a:r>
            <a:r>
              <a:rPr sz="2000" b="1" spc="-12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Monorel</a:t>
            </a:r>
            <a:endParaRPr sz="2000">
              <a:latin typeface="Arial"/>
              <a:cs typeface="Arial"/>
            </a:endParaRPr>
          </a:p>
          <a:p>
            <a:pPr marL="355600" marR="5080" algn="just">
              <a:lnSpc>
                <a:spcPct val="149700"/>
              </a:lnSpc>
              <a:spcBef>
                <a:spcPts val="650"/>
              </a:spcBef>
            </a:pPr>
            <a:r>
              <a:rPr sz="1800" spc="-10" dirty="0">
                <a:latin typeface="Arial"/>
                <a:cs typeface="Arial"/>
              </a:rPr>
              <a:t>Rel </a:t>
            </a:r>
            <a:r>
              <a:rPr sz="1800" spc="-5" dirty="0">
                <a:latin typeface="Arial"/>
                <a:cs typeface="Arial"/>
              </a:rPr>
              <a:t>kereta ini </a:t>
            </a:r>
            <a:r>
              <a:rPr sz="1800" spc="-10" dirty="0">
                <a:latin typeface="Arial"/>
                <a:cs typeface="Arial"/>
              </a:rPr>
              <a:t>hanya </a:t>
            </a:r>
            <a:r>
              <a:rPr sz="1800" spc="-5" dirty="0">
                <a:latin typeface="Arial"/>
                <a:cs typeface="Arial"/>
              </a:rPr>
              <a:t>terdiri </a:t>
            </a:r>
            <a:r>
              <a:rPr sz="1800" spc="-10" dirty="0">
                <a:latin typeface="Arial"/>
                <a:cs typeface="Arial"/>
              </a:rPr>
              <a:t>dari </a:t>
            </a:r>
            <a:r>
              <a:rPr sz="1800" dirty="0">
                <a:latin typeface="Arial"/>
                <a:cs typeface="Arial"/>
              </a:rPr>
              <a:t>satu </a:t>
            </a:r>
            <a:r>
              <a:rPr sz="1800" spc="-5" dirty="0">
                <a:latin typeface="Arial"/>
                <a:cs typeface="Arial"/>
              </a:rPr>
              <a:t>batang besi. Letak </a:t>
            </a:r>
            <a:r>
              <a:rPr sz="1800" spc="-10" dirty="0">
                <a:latin typeface="Arial"/>
                <a:cs typeface="Arial"/>
              </a:rPr>
              <a:t>kereta </a:t>
            </a:r>
            <a:r>
              <a:rPr sz="1800" spc="-5" dirty="0">
                <a:latin typeface="Arial"/>
                <a:cs typeface="Arial"/>
              </a:rPr>
              <a:t>api didesain  menggantung </a:t>
            </a:r>
            <a:r>
              <a:rPr sz="1800" spc="-10" dirty="0">
                <a:latin typeface="Arial"/>
                <a:cs typeface="Arial"/>
              </a:rPr>
              <a:t>pada </a:t>
            </a:r>
            <a:r>
              <a:rPr sz="1800" dirty="0">
                <a:latin typeface="Arial"/>
                <a:cs typeface="Arial"/>
              </a:rPr>
              <a:t>rel </a:t>
            </a:r>
            <a:r>
              <a:rPr sz="1800" spc="-5" dirty="0">
                <a:latin typeface="Arial"/>
                <a:cs typeface="Arial"/>
              </a:rPr>
              <a:t>atau di atas </a:t>
            </a:r>
            <a:r>
              <a:rPr sz="1800" spc="-10" dirty="0">
                <a:latin typeface="Arial"/>
                <a:cs typeface="Arial"/>
              </a:rPr>
              <a:t>rel. Karena </a:t>
            </a:r>
            <a:r>
              <a:rPr sz="1800" spc="-5" dirty="0">
                <a:latin typeface="Arial"/>
                <a:cs typeface="Arial"/>
              </a:rPr>
              <a:t>efisien, </a:t>
            </a:r>
            <a:r>
              <a:rPr sz="1800" spc="-10" dirty="0">
                <a:latin typeface="Arial"/>
                <a:cs typeface="Arial"/>
              </a:rPr>
              <a:t>biasanya </a:t>
            </a:r>
            <a:r>
              <a:rPr sz="1800" spc="-5" dirty="0">
                <a:latin typeface="Arial"/>
                <a:cs typeface="Arial"/>
              </a:rPr>
              <a:t>digunakan  </a:t>
            </a:r>
            <a:r>
              <a:rPr sz="1800" spc="-10" dirty="0">
                <a:latin typeface="Arial"/>
                <a:cs typeface="Arial"/>
              </a:rPr>
              <a:t>sebagai </a:t>
            </a:r>
            <a:r>
              <a:rPr sz="1800" spc="-5" dirty="0">
                <a:latin typeface="Arial"/>
                <a:cs typeface="Arial"/>
              </a:rPr>
              <a:t>alat transportasi kota </a:t>
            </a:r>
            <a:r>
              <a:rPr sz="1800" spc="-10" dirty="0">
                <a:latin typeface="Arial"/>
                <a:cs typeface="Arial"/>
              </a:rPr>
              <a:t>khususnya </a:t>
            </a:r>
            <a:r>
              <a:rPr sz="1800" spc="-5" dirty="0">
                <a:latin typeface="Arial"/>
                <a:cs typeface="Arial"/>
              </a:rPr>
              <a:t>di kota-kota metropolitan</a:t>
            </a:r>
            <a:r>
              <a:rPr sz="1800" spc="19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dunia.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53783" y="1341120"/>
            <a:ext cx="685800" cy="1371600"/>
          </a:xfrm>
          <a:custGeom>
            <a:avLst/>
            <a:gdLst/>
            <a:ahLst/>
            <a:cxnLst/>
            <a:rect l="l" t="t" r="r" b="b"/>
            <a:pathLst>
              <a:path w="685800" h="1371600">
                <a:moveTo>
                  <a:pt x="342900" y="0"/>
                </a:moveTo>
                <a:lnTo>
                  <a:pt x="0" y="685800"/>
                </a:lnTo>
                <a:lnTo>
                  <a:pt x="342900" y="1371600"/>
                </a:lnTo>
                <a:lnTo>
                  <a:pt x="342900" y="1028700"/>
                </a:lnTo>
                <a:lnTo>
                  <a:pt x="685800" y="1028700"/>
                </a:lnTo>
                <a:lnTo>
                  <a:pt x="685800" y="342900"/>
                </a:lnTo>
                <a:lnTo>
                  <a:pt x="342900" y="342900"/>
                </a:lnTo>
                <a:lnTo>
                  <a:pt x="342900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53783" y="1341120"/>
            <a:ext cx="685800" cy="1371600"/>
          </a:xfrm>
          <a:custGeom>
            <a:avLst/>
            <a:gdLst/>
            <a:ahLst/>
            <a:cxnLst/>
            <a:rect l="l" t="t" r="r" b="b"/>
            <a:pathLst>
              <a:path w="685800" h="1371600">
                <a:moveTo>
                  <a:pt x="685800" y="342900"/>
                </a:moveTo>
                <a:lnTo>
                  <a:pt x="342900" y="342900"/>
                </a:lnTo>
                <a:lnTo>
                  <a:pt x="342900" y="0"/>
                </a:lnTo>
                <a:lnTo>
                  <a:pt x="0" y="685800"/>
                </a:lnTo>
                <a:lnTo>
                  <a:pt x="342900" y="1371600"/>
                </a:lnTo>
                <a:lnTo>
                  <a:pt x="342900" y="1028700"/>
                </a:lnTo>
                <a:lnTo>
                  <a:pt x="685800" y="1028700"/>
                </a:lnTo>
                <a:lnTo>
                  <a:pt x="685800" y="342900"/>
                </a:lnTo>
                <a:close/>
              </a:path>
            </a:pathLst>
          </a:custGeom>
          <a:ln w="25908">
            <a:solidFill>
              <a:srgbClr val="BA60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67984" y="3707892"/>
            <a:ext cx="4287012" cy="3220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77384" y="4617720"/>
            <a:ext cx="685800" cy="1371600"/>
          </a:xfrm>
          <a:custGeom>
            <a:avLst/>
            <a:gdLst/>
            <a:ahLst/>
            <a:cxnLst/>
            <a:rect l="l" t="t" r="r" b="b"/>
            <a:pathLst>
              <a:path w="685800" h="1371600">
                <a:moveTo>
                  <a:pt x="342900" y="0"/>
                </a:moveTo>
                <a:lnTo>
                  <a:pt x="342900" y="342900"/>
                </a:lnTo>
                <a:lnTo>
                  <a:pt x="0" y="342900"/>
                </a:lnTo>
                <a:lnTo>
                  <a:pt x="0" y="1028700"/>
                </a:lnTo>
                <a:lnTo>
                  <a:pt x="342900" y="1028700"/>
                </a:lnTo>
                <a:lnTo>
                  <a:pt x="342900" y="1371600"/>
                </a:lnTo>
                <a:lnTo>
                  <a:pt x="685800" y="685800"/>
                </a:lnTo>
                <a:lnTo>
                  <a:pt x="342900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77384" y="4617720"/>
            <a:ext cx="685800" cy="1371600"/>
          </a:xfrm>
          <a:custGeom>
            <a:avLst/>
            <a:gdLst/>
            <a:ahLst/>
            <a:cxnLst/>
            <a:rect l="l" t="t" r="r" b="b"/>
            <a:pathLst>
              <a:path w="685800" h="1371600">
                <a:moveTo>
                  <a:pt x="0" y="342900"/>
                </a:moveTo>
                <a:lnTo>
                  <a:pt x="342900" y="342900"/>
                </a:lnTo>
                <a:lnTo>
                  <a:pt x="342900" y="0"/>
                </a:lnTo>
                <a:lnTo>
                  <a:pt x="685800" y="685800"/>
                </a:lnTo>
                <a:lnTo>
                  <a:pt x="342900" y="1371600"/>
                </a:lnTo>
                <a:lnTo>
                  <a:pt x="342900" y="1028700"/>
                </a:lnTo>
                <a:lnTo>
                  <a:pt x="0" y="1028700"/>
                </a:lnTo>
                <a:lnTo>
                  <a:pt x="0" y="342900"/>
                </a:lnTo>
                <a:close/>
              </a:path>
            </a:pathLst>
          </a:custGeom>
          <a:ln w="25908">
            <a:solidFill>
              <a:srgbClr val="BA60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00783" y="408432"/>
            <a:ext cx="4686300" cy="31150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703323" y="3565652"/>
            <a:ext cx="271716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  <a:hlinkClick r:id="rId4"/>
              </a:rPr>
              <a:t>http://matanews.com/2009/05/19/perawatan-rel/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7496047" y="1822196"/>
            <a:ext cx="23958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  <a:latin typeface="Arial"/>
                <a:cs typeface="Arial"/>
              </a:rPr>
              <a:t>Rel</a:t>
            </a:r>
            <a:r>
              <a:rPr sz="24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00"/>
                </a:solidFill>
                <a:latin typeface="Arial"/>
                <a:cs typeface="Arial"/>
              </a:rPr>
              <a:t>Konvesional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55923" y="5101844"/>
            <a:ext cx="12103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Monor</a:t>
            </a:r>
            <a:r>
              <a:rPr sz="2400" b="1" spc="-10" dirty="0">
                <a:latin typeface="Arial"/>
                <a:cs typeface="Arial"/>
              </a:rPr>
              <a:t>e</a:t>
            </a:r>
            <a:r>
              <a:rPr sz="2400" b="1" spc="-5" dirty="0"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970523" y="6915404"/>
            <a:ext cx="314452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  <a:hlinkClick r:id="rId5"/>
              </a:rPr>
              <a:t>http://www.kaskus.co.id/showthread.php?p=388060325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29383" y="975360"/>
            <a:ext cx="1827530" cy="424180"/>
          </a:xfrm>
          <a:custGeom>
            <a:avLst/>
            <a:gdLst/>
            <a:ahLst/>
            <a:cxnLst/>
            <a:rect l="l" t="t" r="r" b="b"/>
            <a:pathLst>
              <a:path w="1827529" h="424180">
                <a:moveTo>
                  <a:pt x="0" y="423671"/>
                </a:moveTo>
                <a:lnTo>
                  <a:pt x="1827275" y="423671"/>
                </a:lnTo>
                <a:lnTo>
                  <a:pt x="1827275" y="0"/>
                </a:lnTo>
                <a:lnTo>
                  <a:pt x="0" y="0"/>
                </a:lnTo>
                <a:lnTo>
                  <a:pt x="0" y="423671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58184" y="975360"/>
            <a:ext cx="3275329" cy="424180"/>
          </a:xfrm>
          <a:custGeom>
            <a:avLst/>
            <a:gdLst/>
            <a:ahLst/>
            <a:cxnLst/>
            <a:rect l="l" t="t" r="r" b="b"/>
            <a:pathLst>
              <a:path w="3275329" h="424180">
                <a:moveTo>
                  <a:pt x="0" y="423671"/>
                </a:moveTo>
                <a:lnTo>
                  <a:pt x="3275075" y="423671"/>
                </a:lnTo>
                <a:lnTo>
                  <a:pt x="3275075" y="0"/>
                </a:lnTo>
                <a:lnTo>
                  <a:pt x="0" y="0"/>
                </a:lnTo>
                <a:lnTo>
                  <a:pt x="0" y="423671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034783" y="975360"/>
            <a:ext cx="3275329" cy="424180"/>
          </a:xfrm>
          <a:custGeom>
            <a:avLst/>
            <a:gdLst/>
            <a:ahLst/>
            <a:cxnLst/>
            <a:rect l="l" t="t" r="r" b="b"/>
            <a:pathLst>
              <a:path w="3275329" h="424180">
                <a:moveTo>
                  <a:pt x="0" y="423671"/>
                </a:moveTo>
                <a:lnTo>
                  <a:pt x="3275076" y="423671"/>
                </a:lnTo>
                <a:lnTo>
                  <a:pt x="3275076" y="0"/>
                </a:lnTo>
                <a:lnTo>
                  <a:pt x="0" y="0"/>
                </a:lnTo>
                <a:lnTo>
                  <a:pt x="0" y="423671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29383" y="1402080"/>
            <a:ext cx="1827530" cy="913130"/>
          </a:xfrm>
          <a:custGeom>
            <a:avLst/>
            <a:gdLst/>
            <a:ahLst/>
            <a:cxnLst/>
            <a:rect l="l" t="t" r="r" b="b"/>
            <a:pathLst>
              <a:path w="1827529" h="913130">
                <a:moveTo>
                  <a:pt x="0" y="912876"/>
                </a:moveTo>
                <a:lnTo>
                  <a:pt x="1827275" y="912876"/>
                </a:lnTo>
                <a:lnTo>
                  <a:pt x="1827275" y="0"/>
                </a:lnTo>
                <a:lnTo>
                  <a:pt x="0" y="0"/>
                </a:lnTo>
                <a:lnTo>
                  <a:pt x="0" y="912876"/>
                </a:lnTo>
                <a:close/>
              </a:path>
            </a:pathLst>
          </a:custGeom>
          <a:solidFill>
            <a:srgbClr val="FFD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58184" y="1402080"/>
            <a:ext cx="3275329" cy="913130"/>
          </a:xfrm>
          <a:custGeom>
            <a:avLst/>
            <a:gdLst/>
            <a:ahLst/>
            <a:cxnLst/>
            <a:rect l="l" t="t" r="r" b="b"/>
            <a:pathLst>
              <a:path w="3275329" h="913130">
                <a:moveTo>
                  <a:pt x="0" y="912876"/>
                </a:moveTo>
                <a:lnTo>
                  <a:pt x="3275075" y="912876"/>
                </a:lnTo>
                <a:lnTo>
                  <a:pt x="3275075" y="0"/>
                </a:lnTo>
                <a:lnTo>
                  <a:pt x="0" y="0"/>
                </a:lnTo>
                <a:lnTo>
                  <a:pt x="0" y="912876"/>
                </a:lnTo>
                <a:close/>
              </a:path>
            </a:pathLst>
          </a:custGeom>
          <a:solidFill>
            <a:srgbClr val="FFD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034783" y="1402080"/>
            <a:ext cx="3275329" cy="913130"/>
          </a:xfrm>
          <a:custGeom>
            <a:avLst/>
            <a:gdLst/>
            <a:ahLst/>
            <a:cxnLst/>
            <a:rect l="l" t="t" r="r" b="b"/>
            <a:pathLst>
              <a:path w="3275329" h="913130">
                <a:moveTo>
                  <a:pt x="0" y="912876"/>
                </a:moveTo>
                <a:lnTo>
                  <a:pt x="3275076" y="912876"/>
                </a:lnTo>
                <a:lnTo>
                  <a:pt x="3275076" y="0"/>
                </a:lnTo>
                <a:lnTo>
                  <a:pt x="0" y="0"/>
                </a:lnTo>
                <a:lnTo>
                  <a:pt x="0" y="912876"/>
                </a:lnTo>
                <a:close/>
              </a:path>
            </a:pathLst>
          </a:custGeom>
          <a:solidFill>
            <a:srgbClr val="FFD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929383" y="2316480"/>
            <a:ext cx="1827530" cy="913130"/>
          </a:xfrm>
          <a:custGeom>
            <a:avLst/>
            <a:gdLst/>
            <a:ahLst/>
            <a:cxnLst/>
            <a:rect l="l" t="t" r="r" b="b"/>
            <a:pathLst>
              <a:path w="1827529" h="913130">
                <a:moveTo>
                  <a:pt x="0" y="912876"/>
                </a:moveTo>
                <a:lnTo>
                  <a:pt x="1827275" y="912876"/>
                </a:lnTo>
                <a:lnTo>
                  <a:pt x="1827275" y="0"/>
                </a:lnTo>
                <a:lnTo>
                  <a:pt x="0" y="0"/>
                </a:lnTo>
                <a:lnTo>
                  <a:pt x="0" y="912876"/>
                </a:lnTo>
                <a:close/>
              </a:path>
            </a:pathLst>
          </a:custGeom>
          <a:solidFill>
            <a:srgbClr val="FFEB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58184" y="2316480"/>
            <a:ext cx="3275329" cy="913130"/>
          </a:xfrm>
          <a:custGeom>
            <a:avLst/>
            <a:gdLst/>
            <a:ahLst/>
            <a:cxnLst/>
            <a:rect l="l" t="t" r="r" b="b"/>
            <a:pathLst>
              <a:path w="3275329" h="913130">
                <a:moveTo>
                  <a:pt x="0" y="912876"/>
                </a:moveTo>
                <a:lnTo>
                  <a:pt x="3275075" y="912876"/>
                </a:lnTo>
                <a:lnTo>
                  <a:pt x="3275075" y="0"/>
                </a:lnTo>
                <a:lnTo>
                  <a:pt x="0" y="0"/>
                </a:lnTo>
                <a:lnTo>
                  <a:pt x="0" y="912876"/>
                </a:lnTo>
                <a:close/>
              </a:path>
            </a:pathLst>
          </a:custGeom>
          <a:solidFill>
            <a:srgbClr val="FFEB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034783" y="2316480"/>
            <a:ext cx="3275329" cy="913130"/>
          </a:xfrm>
          <a:custGeom>
            <a:avLst/>
            <a:gdLst/>
            <a:ahLst/>
            <a:cxnLst/>
            <a:rect l="l" t="t" r="r" b="b"/>
            <a:pathLst>
              <a:path w="3275329" h="913130">
                <a:moveTo>
                  <a:pt x="0" y="912876"/>
                </a:moveTo>
                <a:lnTo>
                  <a:pt x="3275076" y="912876"/>
                </a:lnTo>
                <a:lnTo>
                  <a:pt x="3275076" y="0"/>
                </a:lnTo>
                <a:lnTo>
                  <a:pt x="0" y="0"/>
                </a:lnTo>
                <a:lnTo>
                  <a:pt x="0" y="912876"/>
                </a:lnTo>
                <a:close/>
              </a:path>
            </a:pathLst>
          </a:custGeom>
          <a:solidFill>
            <a:srgbClr val="FFEB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929383" y="3230880"/>
            <a:ext cx="1827530" cy="913130"/>
          </a:xfrm>
          <a:custGeom>
            <a:avLst/>
            <a:gdLst/>
            <a:ahLst/>
            <a:cxnLst/>
            <a:rect l="l" t="t" r="r" b="b"/>
            <a:pathLst>
              <a:path w="1827529" h="913129">
                <a:moveTo>
                  <a:pt x="0" y="912876"/>
                </a:moveTo>
                <a:lnTo>
                  <a:pt x="1827275" y="912876"/>
                </a:lnTo>
                <a:lnTo>
                  <a:pt x="1827275" y="0"/>
                </a:lnTo>
                <a:lnTo>
                  <a:pt x="0" y="0"/>
                </a:lnTo>
                <a:lnTo>
                  <a:pt x="0" y="912876"/>
                </a:lnTo>
                <a:close/>
              </a:path>
            </a:pathLst>
          </a:custGeom>
          <a:solidFill>
            <a:srgbClr val="FFD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58184" y="3230880"/>
            <a:ext cx="3275329" cy="913130"/>
          </a:xfrm>
          <a:custGeom>
            <a:avLst/>
            <a:gdLst/>
            <a:ahLst/>
            <a:cxnLst/>
            <a:rect l="l" t="t" r="r" b="b"/>
            <a:pathLst>
              <a:path w="3275329" h="913129">
                <a:moveTo>
                  <a:pt x="0" y="912876"/>
                </a:moveTo>
                <a:lnTo>
                  <a:pt x="3275075" y="912876"/>
                </a:lnTo>
                <a:lnTo>
                  <a:pt x="3275075" y="0"/>
                </a:lnTo>
                <a:lnTo>
                  <a:pt x="0" y="0"/>
                </a:lnTo>
                <a:lnTo>
                  <a:pt x="0" y="912876"/>
                </a:lnTo>
                <a:close/>
              </a:path>
            </a:pathLst>
          </a:custGeom>
          <a:solidFill>
            <a:srgbClr val="FFD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034783" y="3230880"/>
            <a:ext cx="3275329" cy="913130"/>
          </a:xfrm>
          <a:custGeom>
            <a:avLst/>
            <a:gdLst/>
            <a:ahLst/>
            <a:cxnLst/>
            <a:rect l="l" t="t" r="r" b="b"/>
            <a:pathLst>
              <a:path w="3275329" h="913129">
                <a:moveTo>
                  <a:pt x="0" y="912876"/>
                </a:moveTo>
                <a:lnTo>
                  <a:pt x="3275076" y="912876"/>
                </a:lnTo>
                <a:lnTo>
                  <a:pt x="3275076" y="0"/>
                </a:lnTo>
                <a:lnTo>
                  <a:pt x="0" y="0"/>
                </a:lnTo>
                <a:lnTo>
                  <a:pt x="0" y="912876"/>
                </a:lnTo>
                <a:close/>
              </a:path>
            </a:pathLst>
          </a:custGeom>
          <a:solidFill>
            <a:srgbClr val="FFD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929383" y="4145279"/>
            <a:ext cx="1827530" cy="1187450"/>
          </a:xfrm>
          <a:custGeom>
            <a:avLst/>
            <a:gdLst/>
            <a:ahLst/>
            <a:cxnLst/>
            <a:rect l="l" t="t" r="r" b="b"/>
            <a:pathLst>
              <a:path w="1827529" h="1187450">
                <a:moveTo>
                  <a:pt x="0" y="1187196"/>
                </a:moveTo>
                <a:lnTo>
                  <a:pt x="1827275" y="1187196"/>
                </a:lnTo>
                <a:lnTo>
                  <a:pt x="1827275" y="0"/>
                </a:lnTo>
                <a:lnTo>
                  <a:pt x="0" y="0"/>
                </a:lnTo>
                <a:lnTo>
                  <a:pt x="0" y="1187196"/>
                </a:lnTo>
                <a:close/>
              </a:path>
            </a:pathLst>
          </a:custGeom>
          <a:solidFill>
            <a:srgbClr val="FFEB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58184" y="4145279"/>
            <a:ext cx="3275329" cy="1187450"/>
          </a:xfrm>
          <a:custGeom>
            <a:avLst/>
            <a:gdLst/>
            <a:ahLst/>
            <a:cxnLst/>
            <a:rect l="l" t="t" r="r" b="b"/>
            <a:pathLst>
              <a:path w="3275329" h="1187450">
                <a:moveTo>
                  <a:pt x="0" y="1187196"/>
                </a:moveTo>
                <a:lnTo>
                  <a:pt x="3275075" y="1187196"/>
                </a:lnTo>
                <a:lnTo>
                  <a:pt x="3275075" y="0"/>
                </a:lnTo>
                <a:lnTo>
                  <a:pt x="0" y="0"/>
                </a:lnTo>
                <a:lnTo>
                  <a:pt x="0" y="1187196"/>
                </a:lnTo>
                <a:close/>
              </a:path>
            </a:pathLst>
          </a:custGeom>
          <a:solidFill>
            <a:srgbClr val="FFEB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34783" y="4145279"/>
            <a:ext cx="3275329" cy="1187450"/>
          </a:xfrm>
          <a:custGeom>
            <a:avLst/>
            <a:gdLst/>
            <a:ahLst/>
            <a:cxnLst/>
            <a:rect l="l" t="t" r="r" b="b"/>
            <a:pathLst>
              <a:path w="3275329" h="1187450">
                <a:moveTo>
                  <a:pt x="0" y="1187196"/>
                </a:moveTo>
                <a:lnTo>
                  <a:pt x="3275076" y="1187196"/>
                </a:lnTo>
                <a:lnTo>
                  <a:pt x="3275076" y="0"/>
                </a:lnTo>
                <a:lnTo>
                  <a:pt x="0" y="0"/>
                </a:lnTo>
                <a:lnTo>
                  <a:pt x="0" y="1187196"/>
                </a:lnTo>
                <a:close/>
              </a:path>
            </a:pathLst>
          </a:custGeom>
          <a:solidFill>
            <a:srgbClr val="FFEB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29383" y="5334000"/>
            <a:ext cx="1827530" cy="1187450"/>
          </a:xfrm>
          <a:custGeom>
            <a:avLst/>
            <a:gdLst/>
            <a:ahLst/>
            <a:cxnLst/>
            <a:rect l="l" t="t" r="r" b="b"/>
            <a:pathLst>
              <a:path w="1827529" h="1187450">
                <a:moveTo>
                  <a:pt x="0" y="1187195"/>
                </a:moveTo>
                <a:lnTo>
                  <a:pt x="1827275" y="1187195"/>
                </a:lnTo>
                <a:lnTo>
                  <a:pt x="1827275" y="0"/>
                </a:lnTo>
                <a:lnTo>
                  <a:pt x="0" y="0"/>
                </a:lnTo>
                <a:lnTo>
                  <a:pt x="0" y="1187195"/>
                </a:lnTo>
                <a:close/>
              </a:path>
            </a:pathLst>
          </a:custGeom>
          <a:solidFill>
            <a:srgbClr val="FFD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58184" y="5334000"/>
            <a:ext cx="3275329" cy="1187450"/>
          </a:xfrm>
          <a:custGeom>
            <a:avLst/>
            <a:gdLst/>
            <a:ahLst/>
            <a:cxnLst/>
            <a:rect l="l" t="t" r="r" b="b"/>
            <a:pathLst>
              <a:path w="3275329" h="1187450">
                <a:moveTo>
                  <a:pt x="0" y="1187195"/>
                </a:moveTo>
                <a:lnTo>
                  <a:pt x="3275075" y="1187195"/>
                </a:lnTo>
                <a:lnTo>
                  <a:pt x="3275075" y="0"/>
                </a:lnTo>
                <a:lnTo>
                  <a:pt x="0" y="0"/>
                </a:lnTo>
                <a:lnTo>
                  <a:pt x="0" y="1187195"/>
                </a:lnTo>
                <a:close/>
              </a:path>
            </a:pathLst>
          </a:custGeom>
          <a:solidFill>
            <a:srgbClr val="FFD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34783" y="5334000"/>
            <a:ext cx="3275329" cy="1187450"/>
          </a:xfrm>
          <a:custGeom>
            <a:avLst/>
            <a:gdLst/>
            <a:ahLst/>
            <a:cxnLst/>
            <a:rect l="l" t="t" r="r" b="b"/>
            <a:pathLst>
              <a:path w="3275329" h="1187450">
                <a:moveTo>
                  <a:pt x="0" y="1187195"/>
                </a:moveTo>
                <a:lnTo>
                  <a:pt x="3275076" y="1187195"/>
                </a:lnTo>
                <a:lnTo>
                  <a:pt x="3275076" y="0"/>
                </a:lnTo>
                <a:lnTo>
                  <a:pt x="0" y="0"/>
                </a:lnTo>
                <a:lnTo>
                  <a:pt x="0" y="1187195"/>
                </a:lnTo>
                <a:close/>
              </a:path>
            </a:pathLst>
          </a:custGeom>
          <a:solidFill>
            <a:srgbClr val="FFD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923288" y="1402080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192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923288" y="2316480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192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923288" y="3230880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192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23288" y="4145279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192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923288" y="5334000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192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923288" y="975360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192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923288" y="6522720"/>
            <a:ext cx="8394700" cy="0"/>
          </a:xfrm>
          <a:custGeom>
            <a:avLst/>
            <a:gdLst/>
            <a:ahLst/>
            <a:cxnLst/>
            <a:rect l="l" t="t" r="r" b="b"/>
            <a:pathLst>
              <a:path w="8394700">
                <a:moveTo>
                  <a:pt x="0" y="0"/>
                </a:moveTo>
                <a:lnTo>
                  <a:pt x="8394192" y="0"/>
                </a:lnTo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416044" y="1003808"/>
            <a:ext cx="1964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Rel</a:t>
            </a:r>
            <a:r>
              <a:rPr sz="18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spc="185" dirty="0">
                <a:solidFill>
                  <a:srgbClr val="FFFFFF"/>
                </a:solidFill>
                <a:latin typeface="Times New Roman"/>
                <a:cs typeface="Times New Roman"/>
              </a:rPr>
              <a:t>Konvesional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163559" y="1003808"/>
            <a:ext cx="10204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Monorel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008123" y="1569211"/>
            <a:ext cx="1146810" cy="5759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85"/>
              </a:spcBef>
            </a:pPr>
            <a:r>
              <a:rPr sz="1800" spc="100" dirty="0">
                <a:latin typeface="Times New Roman"/>
                <a:cs typeface="Times New Roman"/>
              </a:rPr>
              <a:t>Ke</a:t>
            </a:r>
            <a:r>
              <a:rPr sz="1800" spc="15" dirty="0">
                <a:latin typeface="Times New Roman"/>
                <a:cs typeface="Times New Roman"/>
              </a:rPr>
              <a:t>c</a:t>
            </a:r>
            <a:r>
              <a:rPr sz="1800" spc="110" dirty="0">
                <a:latin typeface="Times New Roman"/>
                <a:cs typeface="Times New Roman"/>
              </a:rPr>
              <a:t>e</a:t>
            </a:r>
            <a:r>
              <a:rPr sz="1800" spc="114" dirty="0">
                <a:latin typeface="Times New Roman"/>
                <a:cs typeface="Times New Roman"/>
              </a:rPr>
              <a:t>p</a:t>
            </a:r>
            <a:r>
              <a:rPr sz="1800" spc="195" dirty="0">
                <a:latin typeface="Times New Roman"/>
                <a:cs typeface="Times New Roman"/>
              </a:rPr>
              <a:t>at</a:t>
            </a:r>
            <a:r>
              <a:rPr sz="1800" spc="180" dirty="0">
                <a:latin typeface="Times New Roman"/>
                <a:cs typeface="Times New Roman"/>
              </a:rPr>
              <a:t>a</a:t>
            </a:r>
            <a:r>
              <a:rPr sz="1800" spc="130" dirty="0">
                <a:latin typeface="Times New Roman"/>
                <a:cs typeface="Times New Roman"/>
              </a:rPr>
              <a:t>n  Operasi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008123" y="2485135"/>
            <a:ext cx="1219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100" dirty="0">
                <a:latin typeface="Times New Roman"/>
                <a:cs typeface="Times New Roman"/>
              </a:rPr>
              <a:t>K</a:t>
            </a:r>
            <a:r>
              <a:rPr sz="1800" spc="95" dirty="0">
                <a:latin typeface="Times New Roman"/>
                <a:cs typeface="Times New Roman"/>
              </a:rPr>
              <a:t>e</a:t>
            </a:r>
            <a:r>
              <a:rPr sz="1800" spc="100" dirty="0">
                <a:latin typeface="Times New Roman"/>
                <a:cs typeface="Times New Roman"/>
              </a:rPr>
              <a:t>b</a:t>
            </a:r>
            <a:r>
              <a:rPr sz="1800" spc="195" dirty="0">
                <a:latin typeface="Times New Roman"/>
                <a:cs typeface="Times New Roman"/>
              </a:rPr>
              <a:t>ut</a:t>
            </a:r>
            <a:r>
              <a:rPr sz="1800" spc="200" dirty="0">
                <a:latin typeface="Times New Roman"/>
                <a:cs typeface="Times New Roman"/>
              </a:rPr>
              <a:t>u</a:t>
            </a:r>
            <a:r>
              <a:rPr sz="1800" spc="195" dirty="0">
                <a:latin typeface="Times New Roman"/>
                <a:cs typeface="Times New Roman"/>
              </a:rPr>
              <a:t>ha</a:t>
            </a:r>
            <a:r>
              <a:rPr sz="1800" spc="130" dirty="0">
                <a:latin typeface="Times New Roman"/>
                <a:cs typeface="Times New Roman"/>
              </a:rPr>
              <a:t>n  </a:t>
            </a:r>
            <a:r>
              <a:rPr sz="1800" spc="175" dirty="0">
                <a:latin typeface="Times New Roman"/>
                <a:cs typeface="Times New Roman"/>
              </a:rPr>
              <a:t>Lahan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008123" y="3536696"/>
            <a:ext cx="12217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00" dirty="0">
                <a:latin typeface="Times New Roman"/>
                <a:cs typeface="Times New Roman"/>
              </a:rPr>
              <a:t>K</a:t>
            </a:r>
            <a:r>
              <a:rPr sz="1800" spc="95" dirty="0">
                <a:latin typeface="Times New Roman"/>
                <a:cs typeface="Times New Roman"/>
              </a:rPr>
              <a:t>e</a:t>
            </a:r>
            <a:r>
              <a:rPr sz="1800" spc="100" dirty="0">
                <a:latin typeface="Times New Roman"/>
                <a:cs typeface="Times New Roman"/>
              </a:rPr>
              <a:t>b</a:t>
            </a:r>
            <a:r>
              <a:rPr sz="1800" spc="60" dirty="0">
                <a:latin typeface="Times New Roman"/>
                <a:cs typeface="Times New Roman"/>
              </a:rPr>
              <a:t>i</a:t>
            </a:r>
            <a:r>
              <a:rPr sz="1800" spc="110" dirty="0">
                <a:latin typeface="Times New Roman"/>
                <a:cs typeface="Times New Roman"/>
              </a:rPr>
              <a:t>s</a:t>
            </a:r>
            <a:r>
              <a:rPr sz="1800" spc="60" dirty="0">
                <a:latin typeface="Times New Roman"/>
                <a:cs typeface="Times New Roman"/>
              </a:rPr>
              <a:t>i</a:t>
            </a:r>
            <a:r>
              <a:rPr sz="1800" spc="200" dirty="0">
                <a:latin typeface="Times New Roman"/>
                <a:cs typeface="Times New Roman"/>
              </a:rPr>
              <a:t>n</a:t>
            </a:r>
            <a:r>
              <a:rPr sz="1800" spc="70" dirty="0">
                <a:latin typeface="Times New Roman"/>
                <a:cs typeface="Times New Roman"/>
              </a:rPr>
              <a:t>g</a:t>
            </a:r>
            <a:r>
              <a:rPr sz="1800" spc="195" dirty="0">
                <a:latin typeface="Times New Roman"/>
                <a:cs typeface="Times New Roman"/>
              </a:rPr>
              <a:t>an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008123" y="4588256"/>
            <a:ext cx="1180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170" dirty="0">
                <a:latin typeface="Times New Roman"/>
                <a:cs typeface="Times New Roman"/>
              </a:rPr>
              <a:t>Keamanan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008123" y="5778500"/>
            <a:ext cx="638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90" dirty="0">
                <a:latin typeface="Times New Roman"/>
                <a:cs typeface="Times New Roman"/>
              </a:rPr>
              <a:t>B</a:t>
            </a:r>
            <a:r>
              <a:rPr sz="1800" spc="60" dirty="0">
                <a:latin typeface="Times New Roman"/>
                <a:cs typeface="Times New Roman"/>
              </a:rPr>
              <a:t>i</a:t>
            </a:r>
            <a:r>
              <a:rPr sz="1800" spc="195" dirty="0">
                <a:latin typeface="Times New Roman"/>
                <a:cs typeface="Times New Roman"/>
              </a:rPr>
              <a:t>a</a:t>
            </a:r>
            <a:r>
              <a:rPr sz="1800" spc="65" dirty="0">
                <a:latin typeface="Times New Roman"/>
                <a:cs typeface="Times New Roman"/>
              </a:rPr>
              <a:t>y</a:t>
            </a:r>
            <a:r>
              <a:rPr sz="1800" spc="200" dirty="0">
                <a:latin typeface="Times New Roman"/>
                <a:cs typeface="Times New Roman"/>
              </a:rPr>
              <a:t>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836923" y="1430528"/>
            <a:ext cx="3118485" cy="8502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sz="1800" spc="150" dirty="0">
                <a:latin typeface="Times New Roman"/>
                <a:cs typeface="Times New Roman"/>
              </a:rPr>
              <a:t>Terdapat </a:t>
            </a:r>
            <a:r>
              <a:rPr sz="1800" spc="90" dirty="0">
                <a:latin typeface="Times New Roman"/>
                <a:cs typeface="Times New Roman"/>
              </a:rPr>
              <a:t>konflik </a:t>
            </a:r>
            <a:r>
              <a:rPr sz="1800" spc="145" dirty="0">
                <a:latin typeface="Times New Roman"/>
                <a:cs typeface="Times New Roman"/>
              </a:rPr>
              <a:t>dengan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spc="130" dirty="0">
                <a:latin typeface="Times New Roman"/>
                <a:cs typeface="Times New Roman"/>
              </a:rPr>
              <a:t>lalu  </a:t>
            </a:r>
            <a:r>
              <a:rPr sz="1800" spc="135" dirty="0">
                <a:latin typeface="Times New Roman"/>
                <a:cs typeface="Times New Roman"/>
              </a:rPr>
              <a:t>lintas </a:t>
            </a:r>
            <a:r>
              <a:rPr sz="1800" spc="160" dirty="0">
                <a:latin typeface="Times New Roman"/>
                <a:cs typeface="Times New Roman"/>
              </a:rPr>
              <a:t>kendaraan, </a:t>
            </a:r>
            <a:r>
              <a:rPr sz="1800" spc="140" dirty="0">
                <a:latin typeface="Times New Roman"/>
                <a:cs typeface="Times New Roman"/>
              </a:rPr>
              <a:t>kecepatan  </a:t>
            </a:r>
            <a:r>
              <a:rPr sz="1800" spc="170" dirty="0">
                <a:latin typeface="Times New Roman"/>
                <a:cs typeface="Times New Roman"/>
              </a:rPr>
              <a:t>rata</a:t>
            </a:r>
            <a:r>
              <a:rPr sz="1800" spc="254" baseline="25462" dirty="0">
                <a:latin typeface="Times New Roman"/>
                <a:cs typeface="Times New Roman"/>
              </a:rPr>
              <a:t>2 </a:t>
            </a:r>
            <a:r>
              <a:rPr sz="1800" spc="75" dirty="0">
                <a:latin typeface="Times New Roman"/>
                <a:cs typeface="Times New Roman"/>
              </a:rPr>
              <a:t>30-50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125" dirty="0">
                <a:latin typeface="Times New Roman"/>
                <a:cs typeface="Times New Roman"/>
              </a:rPr>
              <a:t>km/jam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836923" y="2346452"/>
            <a:ext cx="297243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165" dirty="0">
                <a:latin typeface="Times New Roman"/>
                <a:cs typeface="Times New Roman"/>
              </a:rPr>
              <a:t>Membutuhkan </a:t>
            </a:r>
            <a:r>
              <a:rPr sz="1800" spc="130" dirty="0">
                <a:latin typeface="Times New Roman"/>
                <a:cs typeface="Times New Roman"/>
              </a:rPr>
              <a:t>lebar </a:t>
            </a:r>
            <a:r>
              <a:rPr sz="1800" spc="170" dirty="0">
                <a:latin typeface="Times New Roman"/>
                <a:cs typeface="Times New Roman"/>
              </a:rPr>
              <a:t>lahan  </a:t>
            </a:r>
            <a:r>
              <a:rPr sz="1800" spc="130" dirty="0">
                <a:latin typeface="Times New Roman"/>
                <a:cs typeface="Times New Roman"/>
              </a:rPr>
              <a:t>yang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135" dirty="0">
                <a:latin typeface="Times New Roman"/>
                <a:cs typeface="Times New Roman"/>
              </a:rPr>
              <a:t>cukup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190" dirty="0">
                <a:latin typeface="Times New Roman"/>
                <a:cs typeface="Times New Roman"/>
              </a:rPr>
              <a:t>untuk</a:t>
            </a:r>
            <a:r>
              <a:rPr sz="1800" spc="20" dirty="0">
                <a:latin typeface="Times New Roman"/>
                <a:cs typeface="Times New Roman"/>
              </a:rPr>
              <a:t> </a:t>
            </a:r>
            <a:r>
              <a:rPr sz="1800" spc="175" dirty="0">
                <a:latin typeface="Times New Roman"/>
                <a:cs typeface="Times New Roman"/>
              </a:rPr>
              <a:t>dua</a:t>
            </a:r>
            <a:r>
              <a:rPr sz="1800" spc="35" dirty="0">
                <a:latin typeface="Times New Roman"/>
                <a:cs typeface="Times New Roman"/>
              </a:rPr>
              <a:t> </a:t>
            </a:r>
            <a:r>
              <a:rPr sz="1800" spc="195" dirty="0">
                <a:latin typeface="Times New Roman"/>
                <a:cs typeface="Times New Roman"/>
              </a:rPr>
              <a:t>arah  </a:t>
            </a:r>
            <a:r>
              <a:rPr sz="1800" spc="120" dirty="0">
                <a:latin typeface="Times New Roman"/>
                <a:cs typeface="Times New Roman"/>
              </a:rPr>
              <a:t>rel </a:t>
            </a:r>
            <a:r>
              <a:rPr sz="1800" spc="145" dirty="0">
                <a:latin typeface="Times New Roman"/>
                <a:cs typeface="Times New Roman"/>
              </a:rPr>
              <a:t>dengan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145" dirty="0">
                <a:latin typeface="Times New Roman"/>
                <a:cs typeface="Times New Roman"/>
              </a:rPr>
              <a:t>drainase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836923" y="3259328"/>
            <a:ext cx="2712720" cy="847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700"/>
              </a:lnSpc>
              <a:spcBef>
                <a:spcPts val="105"/>
              </a:spcBef>
            </a:pPr>
            <a:r>
              <a:rPr sz="1800" spc="105" dirty="0">
                <a:latin typeface="Times New Roman"/>
                <a:cs typeface="Times New Roman"/>
              </a:rPr>
              <a:t>Roda </a:t>
            </a:r>
            <a:r>
              <a:rPr sz="1800" spc="95" dirty="0">
                <a:latin typeface="Times New Roman"/>
                <a:cs typeface="Times New Roman"/>
              </a:rPr>
              <a:t>besi </a:t>
            </a:r>
            <a:r>
              <a:rPr sz="1800" spc="165" dirty="0">
                <a:latin typeface="Times New Roman"/>
                <a:cs typeface="Times New Roman"/>
              </a:rPr>
              <a:t>pada </a:t>
            </a:r>
            <a:r>
              <a:rPr sz="1800" spc="160" dirty="0">
                <a:latin typeface="Times New Roman"/>
                <a:cs typeface="Times New Roman"/>
              </a:rPr>
              <a:t>kereta  </a:t>
            </a:r>
            <a:r>
              <a:rPr sz="1800" spc="150" dirty="0">
                <a:latin typeface="Times New Roman"/>
                <a:cs typeface="Times New Roman"/>
              </a:rPr>
              <a:t>menimbulkan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spc="125" dirty="0">
                <a:latin typeface="Times New Roman"/>
                <a:cs typeface="Times New Roman"/>
              </a:rPr>
              <a:t>kebisingan  </a:t>
            </a:r>
            <a:r>
              <a:rPr sz="1800" spc="130" dirty="0">
                <a:latin typeface="Times New Roman"/>
                <a:cs typeface="Times New Roman"/>
              </a:rPr>
              <a:t>yang </a:t>
            </a:r>
            <a:r>
              <a:rPr sz="1800" spc="135" dirty="0">
                <a:latin typeface="Times New Roman"/>
                <a:cs typeface="Times New Roman"/>
              </a:rPr>
              <a:t>cukup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135" dirty="0">
                <a:latin typeface="Times New Roman"/>
                <a:cs typeface="Times New Roman"/>
              </a:rPr>
              <a:t>mengganggu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836923" y="4172204"/>
            <a:ext cx="2437765" cy="1120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600"/>
              </a:lnSpc>
              <a:spcBef>
                <a:spcPts val="105"/>
              </a:spcBef>
            </a:pPr>
            <a:r>
              <a:rPr sz="1800" spc="135" dirty="0">
                <a:latin typeface="Times New Roman"/>
                <a:cs typeface="Times New Roman"/>
              </a:rPr>
              <a:t>Setiap </a:t>
            </a:r>
            <a:r>
              <a:rPr sz="1800" spc="195" dirty="0">
                <a:latin typeface="Times New Roman"/>
                <a:cs typeface="Times New Roman"/>
              </a:rPr>
              <a:t>tahun </a:t>
            </a:r>
            <a:r>
              <a:rPr sz="1800" spc="160" dirty="0">
                <a:latin typeface="Times New Roman"/>
                <a:cs typeface="Times New Roman"/>
              </a:rPr>
              <a:t>tercatat  </a:t>
            </a:r>
            <a:r>
              <a:rPr sz="1800" spc="135" dirty="0">
                <a:latin typeface="Times New Roman"/>
                <a:cs typeface="Times New Roman"/>
              </a:rPr>
              <a:t>kecelakaan </a:t>
            </a:r>
            <a:r>
              <a:rPr sz="1800" spc="125" dirty="0">
                <a:latin typeface="Times New Roman"/>
                <a:cs typeface="Times New Roman"/>
              </a:rPr>
              <a:t>baik </a:t>
            </a:r>
            <a:r>
              <a:rPr sz="1800" spc="145" dirty="0">
                <a:latin typeface="Times New Roman"/>
                <a:cs typeface="Times New Roman"/>
              </a:rPr>
              <a:t>itu  melibatkan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spc="175" dirty="0">
                <a:latin typeface="Times New Roman"/>
                <a:cs typeface="Times New Roman"/>
              </a:rPr>
              <a:t>kendaraan  </a:t>
            </a:r>
            <a:r>
              <a:rPr sz="1800" spc="180" dirty="0">
                <a:latin typeface="Times New Roman"/>
                <a:cs typeface="Times New Roman"/>
              </a:rPr>
              <a:t>maupun</a:t>
            </a:r>
            <a:r>
              <a:rPr sz="1800" spc="50" dirty="0">
                <a:latin typeface="Times New Roman"/>
                <a:cs typeface="Times New Roman"/>
              </a:rPr>
              <a:t> </a:t>
            </a:r>
            <a:r>
              <a:rPr sz="1800" spc="165" dirty="0">
                <a:latin typeface="Times New Roman"/>
                <a:cs typeface="Times New Roman"/>
              </a:rPr>
              <a:t>manusia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836923" y="5359400"/>
            <a:ext cx="310324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165" dirty="0">
                <a:latin typeface="Times New Roman"/>
                <a:cs typeface="Times New Roman"/>
              </a:rPr>
              <a:t>Membutuhkan </a:t>
            </a:r>
            <a:r>
              <a:rPr sz="1800" spc="125" dirty="0">
                <a:latin typeface="Times New Roman"/>
                <a:cs typeface="Times New Roman"/>
              </a:rPr>
              <a:t>biaya </a:t>
            </a:r>
            <a:r>
              <a:rPr sz="1800" spc="110" dirty="0">
                <a:latin typeface="Times New Roman"/>
                <a:cs typeface="Times New Roman"/>
              </a:rPr>
              <a:t>tinggi  </a:t>
            </a:r>
            <a:r>
              <a:rPr sz="1800" spc="195" dirty="0">
                <a:latin typeface="Times New Roman"/>
                <a:cs typeface="Times New Roman"/>
              </a:rPr>
              <a:t>untuk </a:t>
            </a:r>
            <a:r>
              <a:rPr sz="1800" spc="135" dirty="0">
                <a:latin typeface="Times New Roman"/>
                <a:cs typeface="Times New Roman"/>
              </a:rPr>
              <a:t>pengerjaan  </a:t>
            </a:r>
            <a:r>
              <a:rPr sz="1800" spc="125" dirty="0">
                <a:latin typeface="Times New Roman"/>
                <a:cs typeface="Times New Roman"/>
              </a:rPr>
              <a:t>terowongan </a:t>
            </a:r>
            <a:r>
              <a:rPr sz="1800" spc="170" dirty="0">
                <a:latin typeface="Times New Roman"/>
                <a:cs typeface="Times New Roman"/>
              </a:rPr>
              <a:t>dan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spc="140" dirty="0">
                <a:latin typeface="Times New Roman"/>
                <a:cs typeface="Times New Roman"/>
              </a:rPr>
              <a:t>pembebasan  </a:t>
            </a:r>
            <a:r>
              <a:rPr sz="1800" spc="170" dirty="0">
                <a:latin typeface="Times New Roman"/>
                <a:cs typeface="Times New Roman"/>
              </a:rPr>
              <a:t>lahan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115047" y="1432052"/>
            <a:ext cx="29616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135" dirty="0">
                <a:latin typeface="Times New Roman"/>
                <a:cs typeface="Times New Roman"/>
              </a:rPr>
              <a:t>Terletak </a:t>
            </a:r>
            <a:r>
              <a:rPr sz="1800" spc="145" dirty="0">
                <a:latin typeface="Times New Roman"/>
                <a:cs typeface="Times New Roman"/>
              </a:rPr>
              <a:t>diatas </a:t>
            </a:r>
            <a:r>
              <a:rPr sz="1800" spc="130" dirty="0">
                <a:latin typeface="Times New Roman"/>
                <a:cs typeface="Times New Roman"/>
              </a:rPr>
              <a:t>lalu </a:t>
            </a:r>
            <a:r>
              <a:rPr sz="1800" spc="140" dirty="0">
                <a:latin typeface="Times New Roman"/>
                <a:cs typeface="Times New Roman"/>
              </a:rPr>
              <a:t>lintas  </a:t>
            </a:r>
            <a:r>
              <a:rPr sz="1800" spc="160" dirty="0">
                <a:latin typeface="Times New Roman"/>
                <a:cs typeface="Times New Roman"/>
              </a:rPr>
              <a:t>kendaraan, </a:t>
            </a:r>
            <a:r>
              <a:rPr sz="1800" spc="135" dirty="0">
                <a:latin typeface="Times New Roman"/>
                <a:cs typeface="Times New Roman"/>
              </a:rPr>
              <a:t>kecepatan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spc="170" dirty="0">
                <a:latin typeface="Times New Roman"/>
                <a:cs typeface="Times New Roman"/>
              </a:rPr>
              <a:t>rata</a:t>
            </a:r>
            <a:r>
              <a:rPr sz="1800" spc="254" baseline="25462" dirty="0">
                <a:latin typeface="Times New Roman"/>
                <a:cs typeface="Times New Roman"/>
              </a:rPr>
              <a:t>2  </a:t>
            </a:r>
            <a:r>
              <a:rPr sz="1800" spc="75" dirty="0">
                <a:latin typeface="Times New Roman"/>
                <a:cs typeface="Times New Roman"/>
              </a:rPr>
              <a:t>50-70</a:t>
            </a:r>
            <a:r>
              <a:rPr sz="1800" spc="40" dirty="0">
                <a:latin typeface="Times New Roman"/>
                <a:cs typeface="Times New Roman"/>
              </a:rPr>
              <a:t> </a:t>
            </a:r>
            <a:r>
              <a:rPr sz="1800" spc="130" dirty="0">
                <a:latin typeface="Times New Roman"/>
                <a:cs typeface="Times New Roman"/>
              </a:rPr>
              <a:t>km/jam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115047" y="2346452"/>
            <a:ext cx="298196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140" dirty="0">
                <a:latin typeface="Times New Roman"/>
                <a:cs typeface="Times New Roman"/>
              </a:rPr>
              <a:t>Pilar </a:t>
            </a:r>
            <a:r>
              <a:rPr sz="1800" spc="105" dirty="0">
                <a:latin typeface="Times New Roman"/>
                <a:cs typeface="Times New Roman"/>
              </a:rPr>
              <a:t>monorel </a:t>
            </a:r>
            <a:r>
              <a:rPr sz="1800" spc="170" dirty="0">
                <a:latin typeface="Times New Roman"/>
                <a:cs typeface="Times New Roman"/>
              </a:rPr>
              <a:t>dapat  </a:t>
            </a:r>
            <a:r>
              <a:rPr sz="1800" spc="155" dirty="0">
                <a:latin typeface="Times New Roman"/>
                <a:cs typeface="Times New Roman"/>
              </a:rPr>
              <a:t>ditempatkan </a:t>
            </a:r>
            <a:r>
              <a:rPr sz="1800" spc="160" dirty="0">
                <a:latin typeface="Times New Roman"/>
                <a:cs typeface="Times New Roman"/>
              </a:rPr>
              <a:t>pada </a:t>
            </a:r>
            <a:r>
              <a:rPr sz="1800" spc="165" dirty="0">
                <a:latin typeface="Times New Roman"/>
                <a:cs typeface="Times New Roman"/>
              </a:rPr>
              <a:t>lahan  </a:t>
            </a:r>
            <a:r>
              <a:rPr sz="1800" spc="135" dirty="0">
                <a:latin typeface="Times New Roman"/>
                <a:cs typeface="Times New Roman"/>
              </a:rPr>
              <a:t>sempit </a:t>
            </a:r>
            <a:r>
              <a:rPr sz="1800" spc="130" dirty="0">
                <a:latin typeface="Times New Roman"/>
                <a:cs typeface="Times New Roman"/>
              </a:rPr>
              <a:t>seperti </a:t>
            </a:r>
            <a:r>
              <a:rPr sz="1800" spc="145" dirty="0">
                <a:latin typeface="Times New Roman"/>
                <a:cs typeface="Times New Roman"/>
              </a:rPr>
              <a:t>median</a:t>
            </a:r>
            <a:r>
              <a:rPr sz="1800" spc="-120" dirty="0">
                <a:latin typeface="Times New Roman"/>
                <a:cs typeface="Times New Roman"/>
              </a:rPr>
              <a:t> </a:t>
            </a:r>
            <a:r>
              <a:rPr sz="1800" spc="130" dirty="0">
                <a:latin typeface="Times New Roman"/>
                <a:cs typeface="Times New Roman"/>
              </a:rPr>
              <a:t>jalan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115047" y="3259328"/>
            <a:ext cx="2738755" cy="847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99700"/>
              </a:lnSpc>
              <a:spcBef>
                <a:spcPts val="105"/>
              </a:spcBef>
            </a:pPr>
            <a:r>
              <a:rPr sz="1800" spc="105" dirty="0">
                <a:latin typeface="Times New Roman"/>
                <a:cs typeface="Times New Roman"/>
              </a:rPr>
              <a:t>Roda </a:t>
            </a:r>
            <a:r>
              <a:rPr sz="1800" spc="170" dirty="0">
                <a:latin typeface="Times New Roman"/>
                <a:cs typeface="Times New Roman"/>
              </a:rPr>
              <a:t>karet </a:t>
            </a:r>
            <a:r>
              <a:rPr sz="1800" spc="165" dirty="0">
                <a:latin typeface="Times New Roman"/>
                <a:cs typeface="Times New Roman"/>
              </a:rPr>
              <a:t>pada </a:t>
            </a:r>
            <a:r>
              <a:rPr sz="1800" spc="105" dirty="0">
                <a:latin typeface="Times New Roman"/>
                <a:cs typeface="Times New Roman"/>
              </a:rPr>
              <a:t>monorel  </a:t>
            </a:r>
            <a:r>
              <a:rPr sz="1800" spc="165" dirty="0">
                <a:latin typeface="Times New Roman"/>
                <a:cs typeface="Times New Roman"/>
              </a:rPr>
              <a:t>dapat </a:t>
            </a:r>
            <a:r>
              <a:rPr sz="1800" spc="150" dirty="0">
                <a:latin typeface="Times New Roman"/>
                <a:cs typeface="Times New Roman"/>
              </a:rPr>
              <a:t>mengurangi </a:t>
            </a:r>
            <a:r>
              <a:rPr sz="1800" spc="95" dirty="0">
                <a:latin typeface="Times New Roman"/>
                <a:cs typeface="Times New Roman"/>
              </a:rPr>
              <a:t>polusi  </a:t>
            </a:r>
            <a:r>
              <a:rPr sz="1800" spc="125" dirty="0">
                <a:latin typeface="Times New Roman"/>
                <a:cs typeface="Times New Roman"/>
              </a:rPr>
              <a:t>kebisingan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115047" y="4172204"/>
            <a:ext cx="3030855" cy="1121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5"/>
              </a:spcBef>
            </a:pPr>
            <a:r>
              <a:rPr sz="1800" spc="114" dirty="0">
                <a:latin typeface="Times New Roman"/>
                <a:cs typeface="Times New Roman"/>
              </a:rPr>
              <a:t>Menjadi </a:t>
            </a:r>
            <a:r>
              <a:rPr sz="1800" spc="140" dirty="0">
                <a:latin typeface="Times New Roman"/>
                <a:cs typeface="Times New Roman"/>
              </a:rPr>
              <a:t>alternatif  </a:t>
            </a:r>
            <a:r>
              <a:rPr sz="1800" spc="150" dirty="0">
                <a:latin typeface="Times New Roman"/>
                <a:cs typeface="Times New Roman"/>
              </a:rPr>
              <a:t>peningkatan </a:t>
            </a:r>
            <a:r>
              <a:rPr sz="1800" spc="175" dirty="0">
                <a:latin typeface="Times New Roman"/>
                <a:cs typeface="Times New Roman"/>
              </a:rPr>
              <a:t>keamanan  karena </a:t>
            </a:r>
            <a:r>
              <a:rPr sz="1800" spc="150" dirty="0">
                <a:latin typeface="Times New Roman"/>
                <a:cs typeface="Times New Roman"/>
              </a:rPr>
              <a:t>tidak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spc="135" dirty="0">
                <a:latin typeface="Times New Roman"/>
                <a:cs typeface="Times New Roman"/>
              </a:rPr>
              <a:t>bersinggungan  </a:t>
            </a:r>
            <a:r>
              <a:rPr sz="1800" spc="140" dirty="0">
                <a:latin typeface="Times New Roman"/>
                <a:cs typeface="Times New Roman"/>
              </a:rPr>
              <a:t>langsung </a:t>
            </a:r>
            <a:r>
              <a:rPr sz="1800" spc="145" dirty="0">
                <a:latin typeface="Times New Roman"/>
                <a:cs typeface="Times New Roman"/>
              </a:rPr>
              <a:t>dengan </a:t>
            </a:r>
            <a:r>
              <a:rPr sz="1800" spc="130" dirty="0">
                <a:latin typeface="Times New Roman"/>
                <a:cs typeface="Times New Roman"/>
              </a:rPr>
              <a:t>lalu</a:t>
            </a:r>
            <a:r>
              <a:rPr sz="1800" spc="-195" dirty="0">
                <a:latin typeface="Times New Roman"/>
                <a:cs typeface="Times New Roman"/>
              </a:rPr>
              <a:t> </a:t>
            </a:r>
            <a:r>
              <a:rPr sz="1800" spc="140" dirty="0">
                <a:latin typeface="Times New Roman"/>
                <a:cs typeface="Times New Roman"/>
              </a:rPr>
              <a:t>lintas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115047" y="5359400"/>
            <a:ext cx="28295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125" dirty="0">
                <a:latin typeface="Times New Roman"/>
                <a:cs typeface="Times New Roman"/>
              </a:rPr>
              <a:t>Tidak </a:t>
            </a:r>
            <a:r>
              <a:rPr sz="1800" spc="175" dirty="0">
                <a:latin typeface="Times New Roman"/>
                <a:cs typeface="Times New Roman"/>
              </a:rPr>
              <a:t>membutuhkan  </a:t>
            </a:r>
            <a:r>
              <a:rPr sz="1800" spc="125" dirty="0">
                <a:latin typeface="Times New Roman"/>
                <a:cs typeface="Times New Roman"/>
              </a:rPr>
              <a:t>terowongan </a:t>
            </a:r>
            <a:r>
              <a:rPr sz="1800" spc="170" dirty="0">
                <a:latin typeface="Times New Roman"/>
                <a:cs typeface="Times New Roman"/>
              </a:rPr>
              <a:t>dan </a:t>
            </a:r>
            <a:r>
              <a:rPr sz="1800" spc="175" dirty="0">
                <a:latin typeface="Times New Roman"/>
                <a:cs typeface="Times New Roman"/>
              </a:rPr>
              <a:t>hanya  </a:t>
            </a:r>
            <a:r>
              <a:rPr sz="1800" spc="120" dirty="0">
                <a:latin typeface="Times New Roman"/>
                <a:cs typeface="Times New Roman"/>
              </a:rPr>
              <a:t>sedikit </a:t>
            </a:r>
            <a:r>
              <a:rPr sz="1800" spc="195" dirty="0">
                <a:latin typeface="Times New Roman"/>
                <a:cs typeface="Times New Roman"/>
              </a:rPr>
              <a:t>untuk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spc="140" dirty="0">
                <a:latin typeface="Times New Roman"/>
                <a:cs typeface="Times New Roman"/>
              </a:rPr>
              <a:t>pembebasan  </a:t>
            </a:r>
            <a:r>
              <a:rPr sz="1800" spc="170" dirty="0">
                <a:latin typeface="Times New Roman"/>
                <a:cs typeface="Times New Roman"/>
              </a:rPr>
              <a:t>lahan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704831" y="6068567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208788" y="7620"/>
                </a:lnTo>
                <a:lnTo>
                  <a:pt x="187451" y="13716"/>
                </a:lnTo>
                <a:lnTo>
                  <a:pt x="167640" y="19812"/>
                </a:lnTo>
                <a:lnTo>
                  <a:pt x="147827" y="30480"/>
                </a:lnTo>
                <a:lnTo>
                  <a:pt x="129540" y="39624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7264"/>
                </a:lnTo>
                <a:lnTo>
                  <a:pt x="0" y="251460"/>
                </a:lnTo>
                <a:lnTo>
                  <a:pt x="0" y="295656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1584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187451" y="533400"/>
                </a:lnTo>
                <a:lnTo>
                  <a:pt x="208788" y="541020"/>
                </a:lnTo>
                <a:lnTo>
                  <a:pt x="230124" y="545592"/>
                </a:lnTo>
                <a:lnTo>
                  <a:pt x="274320" y="548640"/>
                </a:lnTo>
                <a:lnTo>
                  <a:pt x="318516" y="545592"/>
                </a:lnTo>
                <a:lnTo>
                  <a:pt x="339851" y="541020"/>
                </a:lnTo>
                <a:lnTo>
                  <a:pt x="361188" y="53340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69392" y="46786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5656"/>
                </a:lnTo>
                <a:lnTo>
                  <a:pt x="548640" y="251460"/>
                </a:lnTo>
                <a:lnTo>
                  <a:pt x="541020" y="207264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35864" y="51816"/>
                </a:lnTo>
                <a:lnTo>
                  <a:pt x="400812" y="30480"/>
                </a:lnTo>
                <a:lnTo>
                  <a:pt x="381000" y="19812"/>
                </a:lnTo>
                <a:lnTo>
                  <a:pt x="361188" y="13716"/>
                </a:lnTo>
                <a:lnTo>
                  <a:pt x="339851" y="7620"/>
                </a:lnTo>
                <a:lnTo>
                  <a:pt x="318516" y="3048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2387" rIns="0" bIns="0" rtlCol="0">
            <a:spAutoFit/>
          </a:bodyPr>
          <a:lstStyle/>
          <a:p>
            <a:pPr marL="1711325" marR="5080" indent="511809">
              <a:lnSpc>
                <a:spcPct val="100800"/>
              </a:lnSpc>
              <a:spcBef>
                <a:spcPts val="65"/>
              </a:spcBef>
            </a:pP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KLASIFIKASI </a:t>
            </a:r>
            <a:r>
              <a:rPr sz="3600" spc="-50" dirty="0">
                <a:solidFill>
                  <a:srgbClr val="000000"/>
                </a:solidFill>
                <a:latin typeface="Arial"/>
                <a:cs typeface="Arial"/>
              </a:rPr>
              <a:t>KERETA </a:t>
            </a: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API  BERDASARKAN</a:t>
            </a:r>
            <a:r>
              <a:rPr sz="3600" spc="-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600" spc="-30" dirty="0">
                <a:solidFill>
                  <a:srgbClr val="000000"/>
                </a:solidFill>
                <a:latin typeface="Arial"/>
                <a:cs typeface="Arial"/>
              </a:rPr>
              <a:t>POSISI/LETAK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03323" y="1954762"/>
            <a:ext cx="8569960" cy="5001895"/>
          </a:xfrm>
          <a:prstGeom prst="rect">
            <a:avLst/>
          </a:prstGeom>
        </p:spPr>
        <p:txBody>
          <a:bodyPr vert="horz" wrap="square" lIns="0" tIns="10922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sz="2000" b="1" dirty="0">
                <a:latin typeface="Arial"/>
                <a:cs typeface="Arial"/>
              </a:rPr>
              <a:t>Kereta </a:t>
            </a:r>
            <a:r>
              <a:rPr sz="2000" b="1" spc="-5" dirty="0">
                <a:latin typeface="Arial"/>
                <a:cs typeface="Arial"/>
              </a:rPr>
              <a:t>Api Permukaan</a:t>
            </a:r>
            <a:r>
              <a:rPr sz="2000" b="1" spc="-1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(</a:t>
            </a:r>
            <a:r>
              <a:rPr sz="2000" b="1" i="1" dirty="0">
                <a:latin typeface="Arial"/>
                <a:cs typeface="Arial"/>
              </a:rPr>
              <a:t>surface</a:t>
            </a:r>
            <a:r>
              <a:rPr sz="2000" b="1" dirty="0"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  <a:spcBef>
                <a:spcPts val="680"/>
              </a:spcBef>
            </a:pPr>
            <a:r>
              <a:rPr sz="1800" spc="-5" dirty="0">
                <a:latin typeface="Arial"/>
                <a:cs typeface="Arial"/>
              </a:rPr>
              <a:t>Kereta</a:t>
            </a:r>
            <a:r>
              <a:rPr sz="1800" spc="2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api</a:t>
            </a:r>
            <a:r>
              <a:rPr sz="1800" spc="2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permukaan</a:t>
            </a:r>
            <a:r>
              <a:rPr sz="1800" spc="2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berjalan</a:t>
            </a:r>
            <a:r>
              <a:rPr sz="1800" spc="2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di</a:t>
            </a:r>
            <a:r>
              <a:rPr sz="1800" spc="2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atas</a:t>
            </a:r>
            <a:r>
              <a:rPr sz="1800" spc="25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permukaan</a:t>
            </a:r>
            <a:r>
              <a:rPr sz="1800" spc="229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tanah.</a:t>
            </a:r>
            <a:r>
              <a:rPr sz="1800" spc="28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Biaya</a:t>
            </a:r>
            <a:r>
              <a:rPr sz="1800" spc="26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pembangunan</a:t>
            </a:r>
            <a:endParaRPr sz="1800">
              <a:latin typeface="Arial"/>
              <a:cs typeface="Arial"/>
            </a:endParaRPr>
          </a:p>
          <a:p>
            <a:pPr marL="356870" marR="5080">
              <a:lnSpc>
                <a:spcPct val="149400"/>
              </a:lnSpc>
              <a:spcBef>
                <a:spcPts val="10"/>
              </a:spcBef>
              <a:tabLst>
                <a:tab pos="1123315" algn="l"/>
                <a:tab pos="2397125" algn="l"/>
                <a:tab pos="3220085" algn="l"/>
                <a:tab pos="3841115" algn="l"/>
                <a:tab pos="4892040" algn="l"/>
                <a:tab pos="5403850" algn="l"/>
                <a:tab pos="6172200" algn="l"/>
                <a:tab pos="7355205" algn="l"/>
                <a:tab pos="7665720" algn="l"/>
              </a:tabLst>
            </a:pPr>
            <a:r>
              <a:rPr sz="1800" spc="-5" dirty="0">
                <a:latin typeface="Arial"/>
                <a:cs typeface="Arial"/>
              </a:rPr>
              <a:t>k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spc="-2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p</a:t>
            </a:r>
            <a:r>
              <a:rPr sz="1800" spc="-2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u</a:t>
            </a:r>
            <a:r>
              <a:rPr sz="1800" spc="10" dirty="0">
                <a:latin typeface="Arial"/>
                <a:cs typeface="Arial"/>
              </a:rPr>
              <a:t>k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2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	a</a:t>
            </a:r>
            <a:r>
              <a:rPr sz="1800" spc="-10" dirty="0">
                <a:latin typeface="Arial"/>
                <a:cs typeface="Arial"/>
              </a:rPr>
              <a:t>da</a:t>
            </a:r>
            <a:r>
              <a:rPr sz="1800" dirty="0">
                <a:latin typeface="Arial"/>
                <a:cs typeface="Arial"/>
              </a:rPr>
              <a:t>l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h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25" dirty="0">
                <a:latin typeface="Arial"/>
                <a:cs typeface="Arial"/>
              </a:rPr>
              <a:t>y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2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g</a:t>
            </a:r>
            <a:r>
              <a:rPr sz="1800" dirty="0">
                <a:latin typeface="Arial"/>
                <a:cs typeface="Arial"/>
              </a:rPr>
              <a:t>	t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5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u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h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u</a:t>
            </a:r>
            <a:r>
              <a:rPr sz="1800" spc="-5" dirty="0">
                <a:latin typeface="Arial"/>
                <a:cs typeface="Arial"/>
              </a:rPr>
              <a:t>m</a:t>
            </a:r>
            <a:r>
              <a:rPr sz="1800" spc="-25" dirty="0">
                <a:latin typeface="Arial"/>
                <a:cs typeface="Arial"/>
              </a:rPr>
              <a:t>u</a:t>
            </a:r>
            <a:r>
              <a:rPr sz="1800" spc="-5" dirty="0">
                <a:latin typeface="Arial"/>
                <a:cs typeface="Arial"/>
              </a:rPr>
              <a:t>m	</a:t>
            </a:r>
            <a:r>
              <a:rPr sz="1800" spc="-10" dirty="0">
                <a:latin typeface="Arial"/>
                <a:cs typeface="Arial"/>
              </a:rPr>
              <a:t>d</a:t>
            </a:r>
            <a:r>
              <a:rPr sz="1800" dirty="0">
                <a:latin typeface="Arial"/>
                <a:cs typeface="Arial"/>
              </a:rPr>
              <a:t>i</a:t>
            </a:r>
            <a:r>
              <a:rPr sz="1800" spc="-10" dirty="0">
                <a:latin typeface="Arial"/>
                <a:cs typeface="Arial"/>
              </a:rPr>
              <a:t>g</a:t>
            </a:r>
            <a:r>
              <a:rPr sz="1800" spc="-25" dirty="0">
                <a:latin typeface="Arial"/>
                <a:cs typeface="Arial"/>
              </a:rPr>
              <a:t>u</a:t>
            </a:r>
            <a:r>
              <a:rPr sz="1800" dirty="0">
                <a:latin typeface="Arial"/>
                <a:cs typeface="Arial"/>
              </a:rPr>
              <a:t>n</a:t>
            </a:r>
            <a:r>
              <a:rPr sz="1800" spc="-25" dirty="0">
                <a:latin typeface="Arial"/>
                <a:cs typeface="Arial"/>
              </a:rPr>
              <a:t>a</a:t>
            </a:r>
            <a:r>
              <a:rPr sz="1800" spc="10" dirty="0">
                <a:latin typeface="Arial"/>
                <a:cs typeface="Arial"/>
              </a:rPr>
              <a:t>k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d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	b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spc="-25" dirty="0">
                <a:latin typeface="Arial"/>
                <a:cs typeface="Arial"/>
              </a:rPr>
              <a:t>b</a:t>
            </a:r>
            <a:r>
              <a:rPr sz="1800" dirty="0">
                <a:latin typeface="Arial"/>
                <a:cs typeface="Arial"/>
              </a:rPr>
              <a:t>aga</a:t>
            </a:r>
            <a:r>
              <a:rPr sz="1800" spc="-5" dirty="0">
                <a:latin typeface="Arial"/>
                <a:cs typeface="Arial"/>
              </a:rPr>
              <a:t>i  </a:t>
            </a:r>
            <a:r>
              <a:rPr sz="1800" spc="-10" dirty="0">
                <a:latin typeface="Arial"/>
                <a:cs typeface="Arial"/>
              </a:rPr>
              <a:t>negara.</a:t>
            </a:r>
            <a:endParaRPr sz="1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625"/>
              </a:spcBef>
              <a:buAutoNum type="arabicPeriod" startAt="2"/>
              <a:tabLst>
                <a:tab pos="354965" algn="l"/>
                <a:tab pos="355600" algn="l"/>
              </a:tabLst>
            </a:pPr>
            <a:r>
              <a:rPr sz="2000" b="1" dirty="0">
                <a:latin typeface="Arial"/>
                <a:cs typeface="Arial"/>
              </a:rPr>
              <a:t>Kereta </a:t>
            </a:r>
            <a:r>
              <a:rPr sz="2000" b="1" spc="-5" dirty="0">
                <a:latin typeface="Arial"/>
                <a:cs typeface="Arial"/>
              </a:rPr>
              <a:t>Api </a:t>
            </a:r>
            <a:r>
              <a:rPr sz="2000" b="1" spc="-10" dirty="0">
                <a:latin typeface="Arial"/>
                <a:cs typeface="Arial"/>
              </a:rPr>
              <a:t>Layang</a:t>
            </a:r>
            <a:r>
              <a:rPr sz="2000" b="1" spc="-9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(</a:t>
            </a:r>
            <a:r>
              <a:rPr sz="2000" b="1" i="1" dirty="0">
                <a:latin typeface="Arial"/>
                <a:cs typeface="Arial"/>
              </a:rPr>
              <a:t>elevated</a:t>
            </a:r>
            <a:r>
              <a:rPr sz="2000" b="1" dirty="0"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  <a:spcBef>
                <a:spcPts val="695"/>
              </a:spcBef>
              <a:tabLst>
                <a:tab pos="1189990" algn="l"/>
                <a:tab pos="1657985" algn="l"/>
                <a:tab pos="2494915" algn="l"/>
                <a:tab pos="3473450" algn="l"/>
                <a:tab pos="4243070" algn="l"/>
                <a:tab pos="4980305" algn="l"/>
                <a:tab pos="5648325" algn="l"/>
                <a:tab pos="6851650" algn="l"/>
                <a:tab pos="7793990" algn="l"/>
              </a:tabLst>
            </a:pPr>
            <a:r>
              <a:rPr sz="1800" spc="-5" dirty="0">
                <a:latin typeface="Arial"/>
                <a:cs typeface="Arial"/>
              </a:rPr>
              <a:t>K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	a</a:t>
            </a:r>
            <a:r>
              <a:rPr sz="1800" spc="-10" dirty="0">
                <a:latin typeface="Arial"/>
                <a:cs typeface="Arial"/>
              </a:rPr>
              <a:t>p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	la</a:t>
            </a:r>
            <a:r>
              <a:rPr sz="1800" spc="-25" dirty="0">
                <a:latin typeface="Arial"/>
                <a:cs typeface="Arial"/>
              </a:rPr>
              <a:t>y</a:t>
            </a:r>
            <a:r>
              <a:rPr sz="1800" dirty="0">
                <a:latin typeface="Arial"/>
                <a:cs typeface="Arial"/>
              </a:rPr>
              <a:t>an</a:t>
            </a:r>
            <a:r>
              <a:rPr sz="1800" spc="-5" dirty="0">
                <a:latin typeface="Arial"/>
                <a:cs typeface="Arial"/>
              </a:rPr>
              <a:t>g</a:t>
            </a:r>
            <a:r>
              <a:rPr sz="1800" dirty="0">
                <a:latin typeface="Arial"/>
                <a:cs typeface="Arial"/>
              </a:rPr>
              <a:t>	b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r</a:t>
            </a:r>
            <a:r>
              <a:rPr sz="1800" spc="-10" dirty="0">
                <a:latin typeface="Arial"/>
                <a:cs typeface="Arial"/>
              </a:rPr>
              <a:t>j</a:t>
            </a:r>
            <a:r>
              <a:rPr sz="1800" dirty="0">
                <a:latin typeface="Arial"/>
                <a:cs typeface="Arial"/>
              </a:rPr>
              <a:t>a</a:t>
            </a:r>
            <a:r>
              <a:rPr sz="1800" spc="-10" dirty="0">
                <a:latin typeface="Arial"/>
                <a:cs typeface="Arial"/>
              </a:rPr>
              <a:t>la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d</a:t>
            </a:r>
            <a:r>
              <a:rPr sz="1800" spc="-25" dirty="0">
                <a:latin typeface="Arial"/>
                <a:cs typeface="Arial"/>
              </a:rPr>
              <a:t>i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s	</a:t>
            </a:r>
            <a:r>
              <a:rPr sz="1800" dirty="0">
                <a:latin typeface="Arial"/>
                <a:cs typeface="Arial"/>
              </a:rPr>
              <a:t>tan</a:t>
            </a:r>
            <a:r>
              <a:rPr sz="1800" spc="-10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h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pa</a:t>
            </a:r>
            <a:r>
              <a:rPr sz="1800" spc="-15" dirty="0">
                <a:latin typeface="Arial"/>
                <a:cs typeface="Arial"/>
              </a:rPr>
              <a:t>d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10" dirty="0">
                <a:latin typeface="Arial"/>
                <a:cs typeface="Arial"/>
              </a:rPr>
              <a:t>k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ti</a:t>
            </a:r>
            <a:r>
              <a:rPr sz="1800" spc="-10" dirty="0">
                <a:latin typeface="Arial"/>
                <a:cs typeface="Arial"/>
              </a:rPr>
              <a:t>ng</a:t>
            </a:r>
            <a:r>
              <a:rPr sz="1800" dirty="0">
                <a:latin typeface="Arial"/>
                <a:cs typeface="Arial"/>
              </a:rPr>
              <a:t>g</a:t>
            </a:r>
            <a:r>
              <a:rPr sz="1800" spc="-10" dirty="0">
                <a:latin typeface="Arial"/>
                <a:cs typeface="Arial"/>
              </a:rPr>
              <a:t>ia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	t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5" dirty="0">
                <a:latin typeface="Arial"/>
                <a:cs typeface="Arial"/>
              </a:rPr>
              <a:t>t</a:t>
            </a:r>
            <a:r>
              <a:rPr sz="1800" spc="10" dirty="0">
                <a:latin typeface="Arial"/>
                <a:cs typeface="Arial"/>
              </a:rPr>
              <a:t>e</a:t>
            </a:r>
            <a:r>
              <a:rPr sz="1800" spc="-10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u</a:t>
            </a:r>
            <a:r>
              <a:rPr sz="1800" dirty="0">
                <a:latin typeface="Arial"/>
                <a:cs typeface="Arial"/>
              </a:rPr>
              <a:t>	d</a:t>
            </a:r>
            <a:r>
              <a:rPr sz="1800" spc="-25" dirty="0">
                <a:latin typeface="Arial"/>
                <a:cs typeface="Arial"/>
              </a:rPr>
              <a:t>e</a:t>
            </a:r>
            <a:r>
              <a:rPr sz="1800" spc="-10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ga</a:t>
            </a:r>
            <a:r>
              <a:rPr sz="1800" spc="-5" dirty="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  <a:p>
            <a:pPr marL="356870" marR="6985">
              <a:lnSpc>
                <a:spcPts val="3240"/>
              </a:lnSpc>
              <a:spcBef>
                <a:spcPts val="275"/>
              </a:spcBef>
            </a:pPr>
            <a:r>
              <a:rPr sz="1800" spc="-5" dirty="0">
                <a:latin typeface="Arial"/>
                <a:cs typeface="Arial"/>
              </a:rPr>
              <a:t>bantuan </a:t>
            </a:r>
            <a:r>
              <a:rPr sz="1800" spc="-15" dirty="0">
                <a:latin typeface="Arial"/>
                <a:cs typeface="Arial"/>
              </a:rPr>
              <a:t>tiang/pilar. </a:t>
            </a:r>
            <a:r>
              <a:rPr sz="1800" spc="-10" dirty="0">
                <a:latin typeface="Arial"/>
                <a:cs typeface="Arial"/>
              </a:rPr>
              <a:t>Hal </a:t>
            </a:r>
            <a:r>
              <a:rPr sz="1800" spc="-5" dirty="0">
                <a:latin typeface="Arial"/>
                <a:cs typeface="Arial"/>
              </a:rPr>
              <a:t>ini untuk menghindari persilangan sebidang agar </a:t>
            </a:r>
            <a:r>
              <a:rPr sz="1800" spc="-10" dirty="0">
                <a:latin typeface="Arial"/>
                <a:cs typeface="Arial"/>
              </a:rPr>
              <a:t>tidak  </a:t>
            </a:r>
            <a:r>
              <a:rPr sz="1800" spc="-5" dirty="0">
                <a:latin typeface="Arial"/>
                <a:cs typeface="Arial"/>
              </a:rPr>
              <a:t>memerlukan pintu perlintasan </a:t>
            </a:r>
            <a:r>
              <a:rPr sz="1800" spc="-10" dirty="0">
                <a:latin typeface="Arial"/>
                <a:cs typeface="Arial"/>
              </a:rPr>
              <a:t>kereta</a:t>
            </a:r>
            <a:r>
              <a:rPr sz="1800" spc="8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api.</a:t>
            </a:r>
            <a:endParaRPr sz="1800">
              <a:latin typeface="Arial"/>
              <a:cs typeface="Arial"/>
            </a:endParaRPr>
          </a:p>
          <a:p>
            <a:pPr marL="358140" indent="-345440">
              <a:lnSpc>
                <a:spcPct val="100000"/>
              </a:lnSpc>
              <a:spcBef>
                <a:spcPts val="1325"/>
              </a:spcBef>
              <a:buSzPct val="90000"/>
              <a:buAutoNum type="arabicPeriod" startAt="3"/>
              <a:tabLst>
                <a:tab pos="358140" algn="l"/>
                <a:tab pos="358775" algn="l"/>
              </a:tabLst>
            </a:pPr>
            <a:r>
              <a:rPr sz="2000" b="1" dirty="0">
                <a:latin typeface="Arial"/>
                <a:cs typeface="Arial"/>
              </a:rPr>
              <a:t>Kereta </a:t>
            </a:r>
            <a:r>
              <a:rPr sz="2000" b="1" spc="-5" dirty="0">
                <a:latin typeface="Arial"/>
                <a:cs typeface="Arial"/>
              </a:rPr>
              <a:t>Api </a:t>
            </a:r>
            <a:r>
              <a:rPr sz="2000" b="1" spc="5" dirty="0">
                <a:latin typeface="Arial"/>
                <a:cs typeface="Arial"/>
              </a:rPr>
              <a:t>Bawah </a:t>
            </a:r>
            <a:r>
              <a:rPr sz="2000" b="1" spc="-35" dirty="0">
                <a:latin typeface="Arial"/>
                <a:cs typeface="Arial"/>
              </a:rPr>
              <a:t>Tanah</a:t>
            </a:r>
            <a:r>
              <a:rPr sz="2000" b="1" spc="-1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(</a:t>
            </a:r>
            <a:r>
              <a:rPr sz="2000" b="1" i="1" dirty="0">
                <a:latin typeface="Arial"/>
                <a:cs typeface="Arial"/>
              </a:rPr>
              <a:t>subway</a:t>
            </a:r>
            <a:r>
              <a:rPr sz="2000" b="1" dirty="0"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  <a:p>
            <a:pPr marL="356870">
              <a:lnSpc>
                <a:spcPct val="100000"/>
              </a:lnSpc>
              <a:spcBef>
                <a:spcPts val="690"/>
              </a:spcBef>
            </a:pPr>
            <a:r>
              <a:rPr sz="1800" spc="-5" dirty="0">
                <a:latin typeface="Arial"/>
                <a:cs typeface="Arial"/>
              </a:rPr>
              <a:t>Kereta</a:t>
            </a:r>
            <a:r>
              <a:rPr sz="1800" spc="2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api</a:t>
            </a:r>
            <a:r>
              <a:rPr sz="1800" spc="254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bawah</a:t>
            </a:r>
            <a:r>
              <a:rPr sz="1800" spc="25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tanah</a:t>
            </a:r>
            <a:r>
              <a:rPr sz="1800" spc="27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adalah</a:t>
            </a:r>
            <a:r>
              <a:rPr sz="1800" spc="24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kereta</a:t>
            </a:r>
            <a:r>
              <a:rPr sz="1800" spc="25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api</a:t>
            </a:r>
            <a:r>
              <a:rPr sz="1800" spc="27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yang</a:t>
            </a:r>
            <a:r>
              <a:rPr sz="1800" spc="254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berjalan</a:t>
            </a:r>
            <a:r>
              <a:rPr sz="1800" spc="28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di</a:t>
            </a:r>
            <a:r>
              <a:rPr sz="1800" spc="24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bawah</a:t>
            </a:r>
            <a:r>
              <a:rPr sz="1800" spc="26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permukaan</a:t>
            </a:r>
            <a:endParaRPr sz="1800">
              <a:latin typeface="Arial"/>
              <a:cs typeface="Arial"/>
            </a:endParaRPr>
          </a:p>
          <a:p>
            <a:pPr marL="356870" marR="43180">
              <a:lnSpc>
                <a:spcPts val="3260"/>
              </a:lnSpc>
              <a:spcBef>
                <a:spcPts val="270"/>
              </a:spcBef>
            </a:pPr>
            <a:r>
              <a:rPr sz="1800" spc="-10" dirty="0">
                <a:latin typeface="Arial"/>
                <a:cs typeface="Arial"/>
              </a:rPr>
              <a:t>tanah. Biaya </a:t>
            </a:r>
            <a:r>
              <a:rPr sz="1800" spc="-15" dirty="0">
                <a:latin typeface="Arial"/>
                <a:cs typeface="Arial"/>
              </a:rPr>
              <a:t>yang </a:t>
            </a:r>
            <a:r>
              <a:rPr sz="1800" spc="-5" dirty="0">
                <a:latin typeface="Arial"/>
                <a:cs typeface="Arial"/>
              </a:rPr>
              <a:t>dikeluarkan </a:t>
            </a:r>
            <a:r>
              <a:rPr sz="1800" spc="-10" dirty="0">
                <a:latin typeface="Arial"/>
                <a:cs typeface="Arial"/>
              </a:rPr>
              <a:t>sangat </a:t>
            </a:r>
            <a:r>
              <a:rPr sz="1800" spc="-5" dirty="0">
                <a:latin typeface="Arial"/>
                <a:cs typeface="Arial"/>
              </a:rPr>
              <a:t>mahal </a:t>
            </a:r>
            <a:r>
              <a:rPr sz="1800" spc="-10" dirty="0">
                <a:latin typeface="Arial"/>
                <a:cs typeface="Arial"/>
              </a:rPr>
              <a:t>sekali, </a:t>
            </a:r>
            <a:r>
              <a:rPr sz="1800" dirty="0">
                <a:latin typeface="Arial"/>
                <a:cs typeface="Arial"/>
              </a:rPr>
              <a:t>karena </a:t>
            </a:r>
            <a:r>
              <a:rPr sz="1800" spc="-5" dirty="0">
                <a:latin typeface="Arial"/>
                <a:cs typeface="Arial"/>
              </a:rPr>
              <a:t>sering menembus  </a:t>
            </a:r>
            <a:r>
              <a:rPr sz="1800" spc="-10" dirty="0">
                <a:latin typeface="Arial"/>
                <a:cs typeface="Arial"/>
              </a:rPr>
              <a:t>20m </a:t>
            </a:r>
            <a:r>
              <a:rPr sz="1800" spc="-5" dirty="0">
                <a:latin typeface="Arial"/>
                <a:cs typeface="Arial"/>
              </a:rPr>
              <a:t>di </a:t>
            </a:r>
            <a:r>
              <a:rPr sz="1800" spc="-15" dirty="0">
                <a:latin typeface="Arial"/>
                <a:cs typeface="Arial"/>
              </a:rPr>
              <a:t>bawah </a:t>
            </a:r>
            <a:r>
              <a:rPr sz="1800" spc="-5" dirty="0">
                <a:latin typeface="Arial"/>
                <a:cs typeface="Arial"/>
              </a:rPr>
              <a:t>permukaan tanah, </a:t>
            </a:r>
            <a:r>
              <a:rPr sz="1800" spc="-10" dirty="0">
                <a:latin typeface="Arial"/>
                <a:cs typeface="Arial"/>
              </a:rPr>
              <a:t>sungai, bangunan </a:t>
            </a:r>
            <a:r>
              <a:rPr sz="1800" spc="-5" dirty="0">
                <a:latin typeface="Arial"/>
                <a:cs typeface="Arial"/>
              </a:rPr>
              <a:t>maupun</a:t>
            </a:r>
            <a:r>
              <a:rPr sz="1800" spc="2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jalan.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61781" y="4306823"/>
            <a:ext cx="3854140" cy="27797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53183" y="4497323"/>
            <a:ext cx="3608831" cy="24003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13013" y="365760"/>
            <a:ext cx="3910546" cy="27752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53183" y="548640"/>
            <a:ext cx="3582924" cy="23896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358146" y="2295144"/>
            <a:ext cx="3915137" cy="27660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501384" y="2487168"/>
            <a:ext cx="3573779" cy="238353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39384" y="1264920"/>
            <a:ext cx="914400" cy="762000"/>
          </a:xfrm>
          <a:custGeom>
            <a:avLst/>
            <a:gdLst/>
            <a:ahLst/>
            <a:cxnLst/>
            <a:rect l="l" t="t" r="r" b="b"/>
            <a:pathLst>
              <a:path w="914400" h="762000">
                <a:moveTo>
                  <a:pt x="533400" y="0"/>
                </a:moveTo>
                <a:lnTo>
                  <a:pt x="533400" y="190500"/>
                </a:lnTo>
                <a:lnTo>
                  <a:pt x="0" y="190500"/>
                </a:lnTo>
                <a:lnTo>
                  <a:pt x="0" y="571500"/>
                </a:lnTo>
                <a:lnTo>
                  <a:pt x="533400" y="571500"/>
                </a:lnTo>
                <a:lnTo>
                  <a:pt x="533400" y="762000"/>
                </a:lnTo>
                <a:lnTo>
                  <a:pt x="914399" y="381000"/>
                </a:lnTo>
                <a:lnTo>
                  <a:pt x="533400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39384" y="1264920"/>
            <a:ext cx="914400" cy="762000"/>
          </a:xfrm>
          <a:custGeom>
            <a:avLst/>
            <a:gdLst/>
            <a:ahLst/>
            <a:cxnLst/>
            <a:rect l="l" t="t" r="r" b="b"/>
            <a:pathLst>
              <a:path w="914400" h="762000">
                <a:moveTo>
                  <a:pt x="0" y="190500"/>
                </a:moveTo>
                <a:lnTo>
                  <a:pt x="533400" y="190500"/>
                </a:lnTo>
                <a:lnTo>
                  <a:pt x="533400" y="0"/>
                </a:lnTo>
                <a:lnTo>
                  <a:pt x="914399" y="381000"/>
                </a:lnTo>
                <a:lnTo>
                  <a:pt x="533400" y="762000"/>
                </a:lnTo>
                <a:lnTo>
                  <a:pt x="533400" y="571500"/>
                </a:lnTo>
                <a:lnTo>
                  <a:pt x="0" y="571500"/>
                </a:lnTo>
                <a:lnTo>
                  <a:pt x="0" y="190500"/>
                </a:lnTo>
                <a:close/>
              </a:path>
            </a:pathLst>
          </a:custGeom>
          <a:ln w="25907">
            <a:solidFill>
              <a:srgbClr val="BA60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82184" y="3322320"/>
            <a:ext cx="914400" cy="762000"/>
          </a:xfrm>
          <a:custGeom>
            <a:avLst/>
            <a:gdLst/>
            <a:ahLst/>
            <a:cxnLst/>
            <a:rect l="l" t="t" r="r" b="b"/>
            <a:pathLst>
              <a:path w="914400" h="762000">
                <a:moveTo>
                  <a:pt x="381000" y="0"/>
                </a:moveTo>
                <a:lnTo>
                  <a:pt x="0" y="381000"/>
                </a:lnTo>
                <a:lnTo>
                  <a:pt x="381000" y="762000"/>
                </a:lnTo>
                <a:lnTo>
                  <a:pt x="381000" y="571500"/>
                </a:lnTo>
                <a:lnTo>
                  <a:pt x="914400" y="571500"/>
                </a:lnTo>
                <a:lnTo>
                  <a:pt x="914400" y="190500"/>
                </a:lnTo>
                <a:lnTo>
                  <a:pt x="381000" y="190500"/>
                </a:lnTo>
                <a:lnTo>
                  <a:pt x="381000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282184" y="3322320"/>
            <a:ext cx="914400" cy="762000"/>
          </a:xfrm>
          <a:custGeom>
            <a:avLst/>
            <a:gdLst/>
            <a:ahLst/>
            <a:cxnLst/>
            <a:rect l="l" t="t" r="r" b="b"/>
            <a:pathLst>
              <a:path w="914400" h="762000">
                <a:moveTo>
                  <a:pt x="914400" y="190500"/>
                </a:moveTo>
                <a:lnTo>
                  <a:pt x="381000" y="190500"/>
                </a:lnTo>
                <a:lnTo>
                  <a:pt x="381000" y="0"/>
                </a:lnTo>
                <a:lnTo>
                  <a:pt x="0" y="381000"/>
                </a:lnTo>
                <a:lnTo>
                  <a:pt x="381000" y="762000"/>
                </a:lnTo>
                <a:lnTo>
                  <a:pt x="381000" y="571500"/>
                </a:lnTo>
                <a:lnTo>
                  <a:pt x="914400" y="571500"/>
                </a:lnTo>
                <a:lnTo>
                  <a:pt x="914400" y="190500"/>
                </a:lnTo>
                <a:close/>
              </a:path>
            </a:pathLst>
          </a:custGeom>
          <a:ln w="25908">
            <a:solidFill>
              <a:srgbClr val="BA60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39384" y="5334000"/>
            <a:ext cx="914400" cy="762000"/>
          </a:xfrm>
          <a:custGeom>
            <a:avLst/>
            <a:gdLst/>
            <a:ahLst/>
            <a:cxnLst/>
            <a:rect l="l" t="t" r="r" b="b"/>
            <a:pathLst>
              <a:path w="914400" h="762000">
                <a:moveTo>
                  <a:pt x="533400" y="0"/>
                </a:moveTo>
                <a:lnTo>
                  <a:pt x="533400" y="190500"/>
                </a:lnTo>
                <a:lnTo>
                  <a:pt x="0" y="190500"/>
                </a:lnTo>
                <a:lnTo>
                  <a:pt x="0" y="571500"/>
                </a:lnTo>
                <a:lnTo>
                  <a:pt x="533400" y="571500"/>
                </a:lnTo>
                <a:lnTo>
                  <a:pt x="533400" y="762000"/>
                </a:lnTo>
                <a:lnTo>
                  <a:pt x="914399" y="381000"/>
                </a:lnTo>
                <a:lnTo>
                  <a:pt x="533400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39384" y="5334000"/>
            <a:ext cx="914400" cy="762000"/>
          </a:xfrm>
          <a:custGeom>
            <a:avLst/>
            <a:gdLst/>
            <a:ahLst/>
            <a:cxnLst/>
            <a:rect l="l" t="t" r="r" b="b"/>
            <a:pathLst>
              <a:path w="914400" h="762000">
                <a:moveTo>
                  <a:pt x="0" y="190500"/>
                </a:moveTo>
                <a:lnTo>
                  <a:pt x="533400" y="190500"/>
                </a:lnTo>
                <a:lnTo>
                  <a:pt x="533400" y="0"/>
                </a:lnTo>
                <a:lnTo>
                  <a:pt x="914399" y="381000"/>
                </a:lnTo>
                <a:lnTo>
                  <a:pt x="533400" y="762000"/>
                </a:lnTo>
                <a:lnTo>
                  <a:pt x="533400" y="571500"/>
                </a:lnTo>
                <a:lnTo>
                  <a:pt x="0" y="571500"/>
                </a:lnTo>
                <a:lnTo>
                  <a:pt x="0" y="190500"/>
                </a:lnTo>
                <a:close/>
              </a:path>
            </a:pathLst>
          </a:custGeom>
          <a:ln w="25907">
            <a:solidFill>
              <a:srgbClr val="BA602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6884923" y="1444244"/>
            <a:ext cx="23698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0000"/>
                </a:solidFill>
                <a:latin typeface="Arial"/>
                <a:cs typeface="Arial"/>
              </a:rPr>
              <a:t>Surface</a:t>
            </a:r>
            <a:r>
              <a:rPr sz="2400" spc="-3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00"/>
                </a:solidFill>
                <a:latin typeface="Arial"/>
                <a:cs typeface="Arial"/>
              </a:rPr>
              <a:t>Railway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855723" y="2956051"/>
            <a:ext cx="32740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  <a:hlinkClick r:id="rId8"/>
              </a:rPr>
              <a:t>http://www.skyscrapercity.com/showthread.php?t=422772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389123" y="3497072"/>
            <a:ext cx="25038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Elevated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Railway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90208" y="4891532"/>
            <a:ext cx="3342004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10" dirty="0">
                <a:latin typeface="Arial"/>
                <a:cs typeface="Arial"/>
                <a:hlinkClick r:id="rId9"/>
              </a:rPr>
              <a:t>http://www.thehindu.com/news/cities/Delhi/article75937.ece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84923" y="5514847"/>
            <a:ext cx="24003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Subway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Railway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40483" y="6915404"/>
            <a:ext cx="40646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  <a:hlinkClick r:id="rId10"/>
              </a:rPr>
              <a:t>http://news.biharprabha.com/2012/06/pune-to-get-metro-trains-by-2015/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963415" y="796544"/>
            <a:ext cx="42659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KELAS JALAN</a:t>
            </a:r>
            <a:r>
              <a:rPr sz="3600" spc="-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REL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89123" y="2661920"/>
            <a:ext cx="36080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Arial"/>
                <a:cs typeface="Arial"/>
              </a:rPr>
              <a:t>Kelas </a:t>
            </a:r>
            <a:r>
              <a:rPr sz="2000" dirty="0">
                <a:latin typeface="Arial"/>
                <a:cs typeface="Arial"/>
              </a:rPr>
              <a:t>I Daya Angkut</a:t>
            </a:r>
            <a:r>
              <a:rPr sz="2000" spc="-195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(ton/tahun)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951980" y="2661920"/>
            <a:ext cx="12357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00355" algn="l"/>
              </a:tabLst>
            </a:pPr>
            <a:r>
              <a:rPr sz="2000" dirty="0">
                <a:latin typeface="Arial"/>
                <a:cs typeface="Arial"/>
              </a:rPr>
              <a:t>&gt;	20 x</a:t>
            </a:r>
            <a:r>
              <a:rPr sz="2000" spc="-1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10</a:t>
            </a:r>
            <a:r>
              <a:rPr sz="1950" baseline="25641" dirty="0">
                <a:latin typeface="Arial"/>
                <a:cs typeface="Arial"/>
              </a:rPr>
              <a:t>6</a:t>
            </a:r>
            <a:endParaRPr sz="1950" baseline="25641">
              <a:latin typeface="Arial"/>
              <a:cs typeface="Arial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2370073" y="3338808"/>
          <a:ext cx="7400289" cy="2204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43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0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1645">
                <a:tc>
                  <a:txBody>
                    <a:bodyPr/>
                    <a:lstStyle/>
                    <a:p>
                      <a:pPr marL="31750">
                        <a:lnSpc>
                          <a:spcPts val="2215"/>
                        </a:lnSpc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Kelas II,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Daya angkut</a:t>
                      </a:r>
                      <a:r>
                        <a:rPr sz="20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(ton/tahun)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221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=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215"/>
                        </a:lnSpc>
                        <a:tabLst>
                          <a:tab pos="1203325" algn="l"/>
                          <a:tab pos="1483995" algn="l"/>
                        </a:tabLst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20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950" baseline="25641" dirty="0">
                          <a:latin typeface="Arial"/>
                          <a:cs typeface="Arial"/>
                        </a:rPr>
                        <a:t>6	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–	20 x</a:t>
                      </a:r>
                      <a:r>
                        <a:rPr sz="20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950" baseline="25641" dirty="0">
                          <a:latin typeface="Arial"/>
                          <a:cs typeface="Arial"/>
                        </a:rPr>
                        <a:t>6</a:t>
                      </a:r>
                      <a:endParaRPr sz="1950" baseline="25641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944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Kelas III,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Daya angkut</a:t>
                      </a:r>
                      <a:r>
                        <a:rPr sz="20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(ton/tahun)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54305" marB="0"/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=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5430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215"/>
                        </a:spcBef>
                        <a:tabLst>
                          <a:tab pos="1063625" algn="l"/>
                          <a:tab pos="1343660" algn="l"/>
                        </a:tabLst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20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950" baseline="25641" dirty="0">
                          <a:latin typeface="Arial"/>
                          <a:cs typeface="Arial"/>
                        </a:rPr>
                        <a:t>6	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–	10 x</a:t>
                      </a:r>
                      <a:r>
                        <a:rPr sz="20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950" baseline="25641" dirty="0">
                          <a:latin typeface="Arial"/>
                          <a:cs typeface="Arial"/>
                        </a:rPr>
                        <a:t>6</a:t>
                      </a:r>
                      <a:endParaRPr sz="1950" baseline="25641">
                        <a:latin typeface="Arial"/>
                        <a:cs typeface="Arial"/>
                      </a:endParaRPr>
                    </a:p>
                  </a:txBody>
                  <a:tcPr marL="0" marR="0" marT="154305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715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Kelas </a:t>
                      </a:r>
                      <a:r>
                        <a:rPr sz="2000" spc="-65" dirty="0">
                          <a:latin typeface="Arial"/>
                          <a:cs typeface="Arial"/>
                        </a:rPr>
                        <a:t>IV,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Daya angkut</a:t>
                      </a:r>
                      <a:r>
                        <a:rPr sz="20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(ton/tahun)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54305" marB="0"/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=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5430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1215"/>
                        </a:spcBef>
                        <a:tabLst>
                          <a:tab pos="1485265" algn="l"/>
                        </a:tabLst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2,5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20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950" baseline="25641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1950" spc="322" baseline="25641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–	5 x</a:t>
                      </a:r>
                      <a:r>
                        <a:rPr sz="2000" spc="-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950" baseline="25641" dirty="0">
                          <a:latin typeface="Arial"/>
                          <a:cs typeface="Arial"/>
                        </a:rPr>
                        <a:t>6</a:t>
                      </a:r>
                      <a:endParaRPr sz="1950" baseline="25641">
                        <a:latin typeface="Arial"/>
                        <a:cs typeface="Arial"/>
                      </a:endParaRPr>
                    </a:p>
                  </a:txBody>
                  <a:tcPr marL="0" marR="0" marT="15430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915">
                <a:tc>
                  <a:txBody>
                    <a:bodyPr/>
                    <a:lstStyle/>
                    <a:p>
                      <a:pPr marL="31750">
                        <a:lnSpc>
                          <a:spcPts val="2325"/>
                        </a:lnSpc>
                        <a:spcBef>
                          <a:spcPts val="1220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Kelas </a:t>
                      </a:r>
                      <a:r>
                        <a:rPr sz="2000" spc="-95" dirty="0">
                          <a:latin typeface="Arial"/>
                          <a:cs typeface="Arial"/>
                        </a:rPr>
                        <a:t>V,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Daya angkut</a:t>
                      </a:r>
                      <a:r>
                        <a:rPr sz="20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-5" dirty="0">
                          <a:latin typeface="Arial"/>
                          <a:cs typeface="Arial"/>
                        </a:rPr>
                        <a:t>(ton/tahun)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54940" marB="0"/>
                </a:tc>
                <a:tc>
                  <a:txBody>
                    <a:bodyPr/>
                    <a:lstStyle/>
                    <a:p>
                      <a:pPr marR="62865" algn="r">
                        <a:lnSpc>
                          <a:spcPts val="2325"/>
                        </a:lnSpc>
                        <a:spcBef>
                          <a:spcPts val="1220"/>
                        </a:spcBef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&lt;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54940" marB="0"/>
                </a:tc>
                <a:tc>
                  <a:txBody>
                    <a:bodyPr/>
                    <a:lstStyle/>
                    <a:p>
                      <a:pPr marL="208279">
                        <a:lnSpc>
                          <a:spcPts val="2325"/>
                        </a:lnSpc>
                        <a:spcBef>
                          <a:spcPts val="1220"/>
                        </a:spcBef>
                      </a:pPr>
                      <a:r>
                        <a:rPr sz="2000" spc="-5" dirty="0">
                          <a:latin typeface="Arial"/>
                          <a:cs typeface="Arial"/>
                        </a:rPr>
                        <a:t>2,5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x</a:t>
                      </a:r>
                      <a:r>
                        <a:rPr sz="20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spc="5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1950" spc="7" baseline="25641" dirty="0">
                          <a:latin typeface="Arial"/>
                          <a:cs typeface="Arial"/>
                        </a:rPr>
                        <a:t>6</a:t>
                      </a:r>
                      <a:endParaRPr sz="1950" baseline="25641">
                        <a:latin typeface="Arial"/>
                        <a:cs typeface="Arial"/>
                      </a:endParaRPr>
                    </a:p>
                  </a:txBody>
                  <a:tcPr marL="0" marR="0" marT="15494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227323" y="831596"/>
            <a:ext cx="56534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000000"/>
                </a:solidFill>
                <a:latin typeface="Arial"/>
                <a:cs typeface="Arial"/>
              </a:rPr>
              <a:t>TIPIKAL </a:t>
            </a: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REL </a:t>
            </a:r>
            <a:r>
              <a:rPr sz="3600" spc="-50" dirty="0">
                <a:solidFill>
                  <a:srgbClr val="000000"/>
                </a:solidFill>
                <a:latin typeface="Arial"/>
                <a:cs typeface="Arial"/>
              </a:rPr>
              <a:t>KERETA</a:t>
            </a:r>
            <a:r>
              <a:rPr sz="3600" spc="-41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API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462783" y="2388108"/>
            <a:ext cx="7030211" cy="38298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703323" y="7022083"/>
            <a:ext cx="474789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Arial"/>
                <a:cs typeface="Arial"/>
                <a:hlinkClick r:id="rId3"/>
              </a:rPr>
              <a:t>http://www.mylargescale.com/Community/Forums/tabid/56/aff/23/aft/114197/afv/topic/afpg/3/Default.aspx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704831" y="6065520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297179" y="0"/>
                </a:moveTo>
                <a:lnTo>
                  <a:pt x="251460" y="0"/>
                </a:lnTo>
                <a:lnTo>
                  <a:pt x="230124" y="3048"/>
                </a:lnTo>
                <a:lnTo>
                  <a:pt x="187451" y="13716"/>
                </a:lnTo>
                <a:lnTo>
                  <a:pt x="147827" y="30480"/>
                </a:lnTo>
                <a:lnTo>
                  <a:pt x="96012" y="65532"/>
                </a:lnTo>
                <a:lnTo>
                  <a:pt x="65532" y="96012"/>
                </a:lnTo>
                <a:lnTo>
                  <a:pt x="41148" y="129540"/>
                </a:lnTo>
                <a:lnTo>
                  <a:pt x="21336" y="167640"/>
                </a:lnTo>
                <a:lnTo>
                  <a:pt x="7620" y="208788"/>
                </a:lnTo>
                <a:lnTo>
                  <a:pt x="0" y="251460"/>
                </a:lnTo>
                <a:lnTo>
                  <a:pt x="0" y="297180"/>
                </a:lnTo>
                <a:lnTo>
                  <a:pt x="7620" y="339852"/>
                </a:lnTo>
                <a:lnTo>
                  <a:pt x="21336" y="381000"/>
                </a:lnTo>
                <a:lnTo>
                  <a:pt x="41148" y="419100"/>
                </a:lnTo>
                <a:lnTo>
                  <a:pt x="65532" y="452628"/>
                </a:lnTo>
                <a:lnTo>
                  <a:pt x="96012" y="483108"/>
                </a:lnTo>
                <a:lnTo>
                  <a:pt x="129540" y="507492"/>
                </a:lnTo>
                <a:lnTo>
                  <a:pt x="167640" y="527304"/>
                </a:lnTo>
                <a:lnTo>
                  <a:pt x="208788" y="541020"/>
                </a:lnTo>
                <a:lnTo>
                  <a:pt x="251460" y="548640"/>
                </a:lnTo>
                <a:lnTo>
                  <a:pt x="297179" y="548640"/>
                </a:lnTo>
                <a:lnTo>
                  <a:pt x="339851" y="541020"/>
                </a:lnTo>
                <a:lnTo>
                  <a:pt x="381000" y="527304"/>
                </a:lnTo>
                <a:lnTo>
                  <a:pt x="419100" y="507492"/>
                </a:lnTo>
                <a:lnTo>
                  <a:pt x="452627" y="483108"/>
                </a:lnTo>
                <a:lnTo>
                  <a:pt x="483108" y="452628"/>
                </a:lnTo>
                <a:lnTo>
                  <a:pt x="507492" y="419100"/>
                </a:lnTo>
                <a:lnTo>
                  <a:pt x="527303" y="381000"/>
                </a:lnTo>
                <a:lnTo>
                  <a:pt x="541020" y="339852"/>
                </a:lnTo>
                <a:lnTo>
                  <a:pt x="548640" y="297180"/>
                </a:lnTo>
                <a:lnTo>
                  <a:pt x="548640" y="251460"/>
                </a:lnTo>
                <a:lnTo>
                  <a:pt x="541020" y="208788"/>
                </a:lnTo>
                <a:lnTo>
                  <a:pt x="527303" y="167640"/>
                </a:lnTo>
                <a:lnTo>
                  <a:pt x="507492" y="129540"/>
                </a:lnTo>
                <a:lnTo>
                  <a:pt x="483108" y="96012"/>
                </a:lnTo>
                <a:lnTo>
                  <a:pt x="452627" y="65532"/>
                </a:lnTo>
                <a:lnTo>
                  <a:pt x="419100" y="41148"/>
                </a:lnTo>
                <a:lnTo>
                  <a:pt x="381000" y="21336"/>
                </a:lnTo>
                <a:lnTo>
                  <a:pt x="339851" y="7620"/>
                </a:lnTo>
                <a:lnTo>
                  <a:pt x="297179" y="0"/>
                </a:lnTo>
                <a:close/>
              </a:path>
            </a:pathLst>
          </a:custGeom>
          <a:solidFill>
            <a:srgbClr val="FD85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77567" y="2186940"/>
            <a:ext cx="8513064" cy="4725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742692" y="872744"/>
            <a:ext cx="66655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000000"/>
                </a:solidFill>
                <a:latin typeface="Arial"/>
                <a:cs typeface="Arial"/>
              </a:rPr>
              <a:t>RUANG </a:t>
            </a: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BANGUN </a:t>
            </a:r>
            <a:r>
              <a:rPr sz="3600" spc="-45" dirty="0">
                <a:solidFill>
                  <a:srgbClr val="000000"/>
                </a:solidFill>
                <a:latin typeface="Arial"/>
                <a:cs typeface="Arial"/>
              </a:rPr>
              <a:t>KERETA</a:t>
            </a:r>
            <a:r>
              <a:rPr sz="3600" spc="-34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API</a:t>
            </a:r>
            <a:endParaRPr sz="3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03323" y="7022083"/>
            <a:ext cx="2018664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Arial"/>
                <a:cs typeface="Arial"/>
                <a:hlinkClick r:id="rId3"/>
              </a:rPr>
              <a:t>http://www.railway-technical.com/track.shtml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455923" y="831596"/>
            <a:ext cx="52304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STRUKTUR JALAN</a:t>
            </a:r>
            <a:r>
              <a:rPr sz="3600" spc="-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REL</a:t>
            </a:r>
            <a:endParaRPr sz="3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29383" y="2712720"/>
            <a:ext cx="8092440" cy="3113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703323" y="7011416"/>
            <a:ext cx="367411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5" dirty="0">
                <a:latin typeface="Arial"/>
                <a:cs typeface="Arial"/>
                <a:hlinkClick r:id="rId3"/>
              </a:rPr>
              <a:t>http://faesalputra.blogspot.com/2010/07/konstruksi-rel-kereta-api-indonesia-i.html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05583" y="2026920"/>
            <a:ext cx="8002524" cy="4268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85920" y="796544"/>
            <a:ext cx="37566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KOMPONEN</a:t>
            </a:r>
            <a:r>
              <a:rPr sz="3600" spc="-7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000000"/>
                </a:solidFill>
                <a:latin typeface="Arial"/>
                <a:cs typeface="Arial"/>
              </a:rPr>
              <a:t>REL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03323" y="6991604"/>
            <a:ext cx="520065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Arial"/>
                <a:cs typeface="Arial"/>
              </a:rPr>
              <a:t>Sumber </a:t>
            </a:r>
            <a:r>
              <a:rPr sz="1000" spc="-5" dirty="0">
                <a:latin typeface="Arial"/>
                <a:cs typeface="Arial"/>
              </a:rPr>
              <a:t>:</a:t>
            </a:r>
            <a:r>
              <a:rPr sz="1000" spc="-50" dirty="0">
                <a:latin typeface="Arial"/>
                <a:cs typeface="Arial"/>
              </a:rPr>
              <a:t> </a:t>
            </a:r>
            <a:r>
              <a:rPr sz="1000" spc="-5" dirty="0">
                <a:latin typeface="Arial"/>
                <a:cs typeface="Arial"/>
                <a:hlinkClick r:id="rId3"/>
              </a:rPr>
              <a:t>http://faesalputra.blogspot.com/2010/07/konstruksi-rel-kereta-api-di-indonesia.html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87583" y="350520"/>
            <a:ext cx="303530" cy="6856730"/>
          </a:xfrm>
          <a:custGeom>
            <a:avLst/>
            <a:gdLst/>
            <a:ahLst/>
            <a:cxnLst/>
            <a:rect l="l" t="t" r="r" b="b"/>
            <a:pathLst>
              <a:path w="303529" h="6856730">
                <a:moveTo>
                  <a:pt x="0" y="6856476"/>
                </a:moveTo>
                <a:lnTo>
                  <a:pt x="303275" y="6856476"/>
                </a:lnTo>
                <a:lnTo>
                  <a:pt x="303275" y="0"/>
                </a:lnTo>
                <a:lnTo>
                  <a:pt x="0" y="0"/>
                </a:lnTo>
                <a:lnTo>
                  <a:pt x="0" y="6856476"/>
                </a:lnTo>
                <a:close/>
              </a:path>
            </a:pathLst>
          </a:custGeom>
          <a:solidFill>
            <a:srgbClr val="FDC3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4637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9144">
            <a:solidFill>
              <a:srgbClr val="FD85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635251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505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01724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12192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311383" y="35052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38100">
            <a:solidFill>
              <a:srgbClr val="FDC3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21328" y="3199892"/>
            <a:ext cx="40386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solidFill>
                  <a:srgbClr val="000000"/>
                </a:solidFill>
                <a:latin typeface="Arial"/>
                <a:cs typeface="Arial"/>
              </a:rPr>
              <a:t>TERIMA</a:t>
            </a:r>
            <a:r>
              <a:rPr sz="4400" spc="-2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4400" spc="-5" dirty="0">
                <a:solidFill>
                  <a:srgbClr val="000000"/>
                </a:solidFill>
                <a:latin typeface="Arial"/>
                <a:cs typeface="Arial"/>
              </a:rPr>
              <a:t>KASIH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</TotalTime>
  <Words>906</Words>
  <Application>Microsoft Office PowerPoint</Application>
  <PresentationFormat>Custom</PresentationFormat>
  <Paragraphs>181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Office Theme</vt:lpstr>
      <vt:lpstr>PowerPoint Presentation</vt:lpstr>
      <vt:lpstr>KERETA API</vt:lpstr>
      <vt:lpstr>PETA RENCANA  PERKERETAAPIAN NASIONAL</vt:lpstr>
      <vt:lpstr>PETA RENCANA</vt:lpstr>
      <vt:lpstr>KLASIFIKASI KERETA API BERDASARKAN  PROPULSI (TENAGA PENGGERAK)</vt:lpstr>
      <vt:lpstr>3. Kereta Diesel Elektrik</vt:lpstr>
      <vt:lpstr>TIPE LOKOMOTIF YANG BEROPERASI DI INDONESIA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KLASIFIKASI KERETA API  BERDASARKAN REL</vt:lpstr>
      <vt:lpstr>Rel Konvesional</vt:lpstr>
      <vt:lpstr>PowerPoint Presentation</vt:lpstr>
      <vt:lpstr>KLASIFIKASI KERETA API  BERDASARKAN POSISI/LETAK</vt:lpstr>
      <vt:lpstr>Surface Railway</vt:lpstr>
      <vt:lpstr>KELAS JALAN REL</vt:lpstr>
      <vt:lpstr>TIPIKAL REL KERETA API</vt:lpstr>
      <vt:lpstr>RUANG BANGUN KERETA API</vt:lpstr>
      <vt:lpstr>STRUKTUR JALAN REL</vt:lpstr>
      <vt:lpstr>KOMPONEN REL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Kuliah ke – 1</dc:title>
  <dc:creator>farida</dc:creator>
  <cp:lastModifiedBy>Mr.Luqman</cp:lastModifiedBy>
  <cp:revision>3</cp:revision>
  <dcterms:created xsi:type="dcterms:W3CDTF">2018-02-22T03:32:30Z</dcterms:created>
  <dcterms:modified xsi:type="dcterms:W3CDTF">2022-03-02T09:03:36Z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2015-03-26T00:00:00Z</vt:filetime>
  </property>
  <property fmtid="{D5CDD505-2E9C-101B-9397-08002B2CF9AE}" pid="3" name="Creator">
    <vt:lpwstr>Nitro Pro 8  (8. 0. 10. 7)</vt:lpwstr>
  </property>
  <property fmtid="{D5CDD505-2E9C-101B-9397-08002B2CF9AE}" pid="4" name="LastSaved">
    <vt:filetime>2018-02-22T00:00:00Z</vt:filetime>
  </property>
</Properties>
</file>