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67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0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49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50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7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7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81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13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61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84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124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81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5849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3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76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8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AE012-0DFB-4E3A-9091-F2FE9937BB24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451D046-9F94-4896-AE37-7F67EF05E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92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PENGENALAN ROBOT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Pertemuan</a:t>
            </a:r>
            <a:r>
              <a:rPr lang="en-US" dirty="0" smtClean="0"/>
              <a:t> Ke-1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65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 ROBOT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/>
              <a:t>automatic device that performs functions normally ascribed to humans or a machine in the form of a human” (</a:t>
            </a:r>
            <a:r>
              <a:rPr lang="en-US" dirty="0" err="1"/>
              <a:t>kenji</a:t>
            </a:r>
            <a:r>
              <a:rPr lang="en-US" dirty="0"/>
              <a:t>, 2002). </a:t>
            </a:r>
            <a:endParaRPr lang="en-US" dirty="0" smtClean="0"/>
          </a:p>
          <a:p>
            <a:r>
              <a:rPr lang="en-US" dirty="0"/>
              <a:t>Robot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awalnya</a:t>
            </a:r>
            <a:r>
              <a:rPr lang="en-US" dirty="0"/>
              <a:t> </a:t>
            </a:r>
            <a:r>
              <a:rPr lang="en-US" dirty="0" err="1"/>
              <a:t>diciptakan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1921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diperkenalkan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dramatis </a:t>
            </a:r>
            <a:r>
              <a:rPr lang="en-US" dirty="0" err="1"/>
              <a:t>berbangsa</a:t>
            </a:r>
            <a:r>
              <a:rPr lang="en-US" dirty="0"/>
              <a:t> Czech, </a:t>
            </a:r>
            <a:r>
              <a:rPr lang="en-US" dirty="0" err="1"/>
              <a:t>Karel</a:t>
            </a:r>
            <a:r>
              <a:rPr lang="en-US" dirty="0"/>
              <a:t> Capek </a:t>
            </a:r>
            <a:r>
              <a:rPr lang="en-US" dirty="0" err="1"/>
              <a:t>dalam</a:t>
            </a:r>
            <a:r>
              <a:rPr lang="en-US" dirty="0"/>
              <a:t> drama “ </a:t>
            </a:r>
            <a:r>
              <a:rPr lang="en-US" dirty="0" err="1"/>
              <a:t>Rossum’s</a:t>
            </a:r>
            <a:r>
              <a:rPr lang="en-US" dirty="0"/>
              <a:t> Universal Robot</a:t>
            </a:r>
            <a:r>
              <a:rPr lang="en-US" dirty="0" smtClean="0"/>
              <a:t>”</a:t>
            </a:r>
          </a:p>
          <a:p>
            <a:r>
              <a:rPr lang="en-US" dirty="0" err="1"/>
              <a:t>Begitu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di </a:t>
            </a:r>
            <a:r>
              <a:rPr lang="en-US" dirty="0" err="1"/>
              <a:t>Eropa</a:t>
            </a:r>
            <a:r>
              <a:rPr lang="en-US" dirty="0"/>
              <a:t> , </a:t>
            </a:r>
            <a:r>
              <a:rPr lang="en-US" dirty="0" err="1"/>
              <a:t>Robotik</a:t>
            </a:r>
            <a:r>
              <a:rPr lang="en-US" dirty="0"/>
              <a:t> </a:t>
            </a:r>
            <a:r>
              <a:rPr lang="en-US" dirty="0" err="1"/>
              <a:t>didefinasikan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“ </a:t>
            </a:r>
            <a:r>
              <a:rPr lang="en-US" dirty="0" err="1"/>
              <a:t>Sains</a:t>
            </a:r>
            <a:r>
              <a:rPr lang="en-US" dirty="0"/>
              <a:t> </a:t>
            </a:r>
            <a:r>
              <a:rPr lang="en-US" dirty="0" err="1"/>
              <a:t>Robotilogi</a:t>
            </a:r>
            <a:r>
              <a:rPr lang="en-US" dirty="0"/>
              <a:t>”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Robotologi</a:t>
            </a:r>
            <a:r>
              <a:rPr lang="en-US" dirty="0"/>
              <a:t> </a:t>
            </a:r>
            <a:r>
              <a:rPr lang="en-US" dirty="0" err="1"/>
              <a:t>didefinasikan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“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robot </a:t>
            </a:r>
            <a:r>
              <a:rPr lang="en-US" dirty="0" err="1" smtClean="0"/>
              <a:t>digabungkan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 smtClean="0"/>
              <a:t>”</a:t>
            </a:r>
            <a:endParaRPr lang="en-US" dirty="0"/>
          </a:p>
          <a:p>
            <a:r>
              <a:rPr lang="en-US" dirty="0" err="1"/>
              <a:t>Kebanyakan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menganggap</a:t>
            </a:r>
            <a:r>
              <a:rPr lang="en-US" dirty="0"/>
              <a:t> </a:t>
            </a:r>
            <a:r>
              <a:rPr lang="en-US" dirty="0" err="1"/>
              <a:t>robotik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bahagian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robotik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mekanikal</a:t>
            </a:r>
            <a:r>
              <a:rPr lang="en-US" dirty="0"/>
              <a:t>, </a:t>
            </a:r>
            <a:r>
              <a:rPr lang="en-US" dirty="0" err="1"/>
              <a:t>elektrik</a:t>
            </a:r>
            <a:r>
              <a:rPr lang="en-US" dirty="0"/>
              <a:t>, </a:t>
            </a:r>
            <a:r>
              <a:rPr lang="en-US" dirty="0" err="1"/>
              <a:t>elektronik</a:t>
            </a:r>
            <a:r>
              <a:rPr lang="en-US" dirty="0"/>
              <a:t>,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otomasi</a:t>
            </a:r>
            <a:r>
              <a:rPr lang="en-US" dirty="0"/>
              <a:t>, </a:t>
            </a:r>
            <a:r>
              <a:rPr lang="en-US" dirty="0" err="1"/>
              <a:t>perkakas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canggih</a:t>
            </a:r>
            <a:r>
              <a:rPr lang="en-US" dirty="0"/>
              <a:t> yang lain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9547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SEJARAH ROBOT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Tahun</a:t>
            </a:r>
            <a:r>
              <a:rPr lang="en-US" dirty="0"/>
              <a:t> 1801, J. Jacquard </a:t>
            </a:r>
            <a:r>
              <a:rPr lang="en-US" dirty="0" err="1"/>
              <a:t>mencipta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tenun</a:t>
            </a:r>
            <a:r>
              <a:rPr lang="en-US" dirty="0"/>
              <a:t> Jacquard,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berpengaturcaraan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memasang</a:t>
            </a:r>
            <a:r>
              <a:rPr lang="en-US" dirty="0"/>
              <a:t> </a:t>
            </a:r>
            <a:r>
              <a:rPr lang="en-US" dirty="0" err="1"/>
              <a:t>benang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menenun</a:t>
            </a:r>
            <a:r>
              <a:rPr lang="en-US" dirty="0"/>
              <a:t> </a:t>
            </a:r>
            <a:r>
              <a:rPr lang="en-US" dirty="0" err="1"/>
              <a:t>baju</a:t>
            </a:r>
            <a:r>
              <a:rPr lang="en-US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1805, H. </a:t>
            </a:r>
            <a:r>
              <a:rPr lang="en-US" dirty="0" err="1"/>
              <a:t>Maillardet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mekanikal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patung</a:t>
            </a:r>
            <a:r>
              <a:rPr lang="en-US" dirty="0"/>
              <a:t> yang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melukis</a:t>
            </a:r>
            <a:r>
              <a:rPr lang="en-US" dirty="0"/>
              <a:t> </a:t>
            </a:r>
            <a:r>
              <a:rPr lang="en-US" dirty="0" err="1" smtClean="0"/>
              <a:t>gambar</a:t>
            </a:r>
            <a:endParaRPr lang="en-US" dirty="0" smtClean="0"/>
          </a:p>
          <a:p>
            <a:r>
              <a:rPr lang="sv-SE" dirty="0"/>
              <a:t>Tahun 1946, Pencipta Amerika G. C Devol mendesain alat pertama yang mampu merekam isyarat elektrik secara magnet dan memainkan awal untuk menjalankan mesin mekanik</a:t>
            </a:r>
            <a:r>
              <a:rPr lang="sv-SE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1951,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teleoperator</a:t>
            </a:r>
            <a:r>
              <a:rPr lang="en-US" dirty="0"/>
              <a:t> (manipulator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mengendalikan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radioaktif</a:t>
            </a:r>
            <a:r>
              <a:rPr lang="en-US" dirty="0"/>
              <a:t>.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isu</a:t>
            </a:r>
            <a:r>
              <a:rPr lang="en-US" dirty="0"/>
              <a:t> U.S Geertz (1954)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Bergsland</a:t>
            </a:r>
            <a:r>
              <a:rPr lang="en-US" dirty="0"/>
              <a:t> (1958</a:t>
            </a:r>
            <a:r>
              <a:rPr lang="en-US" dirty="0" smtClean="0"/>
              <a:t>).</a:t>
            </a:r>
          </a:p>
          <a:p>
            <a:r>
              <a:rPr lang="en-US" dirty="0" err="1"/>
              <a:t>Tahun</a:t>
            </a:r>
            <a:r>
              <a:rPr lang="en-US" dirty="0"/>
              <a:t> 1956, George </a:t>
            </a:r>
            <a:r>
              <a:rPr lang="en-US" dirty="0" err="1"/>
              <a:t>Devol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Joseph </a:t>
            </a:r>
            <a:r>
              <a:rPr lang="en-US" dirty="0" err="1"/>
              <a:t>Engelberger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penghasil</a:t>
            </a:r>
            <a:r>
              <a:rPr lang="en-US" dirty="0"/>
              <a:t> robot </a:t>
            </a:r>
            <a:r>
              <a:rPr lang="en-US" dirty="0" err="1"/>
              <a:t>pertama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robot </a:t>
            </a:r>
            <a:r>
              <a:rPr lang="en-US" dirty="0" err="1"/>
              <a:t>elektronik</a:t>
            </a:r>
            <a:r>
              <a:rPr lang="en-US" dirty="0"/>
              <a:t>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tupai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Squee</a:t>
            </a:r>
            <a:r>
              <a:rPr lang="en-US" dirty="0"/>
              <a:t> </a:t>
            </a:r>
            <a:r>
              <a:rPr lang="en-US" dirty="0" err="1"/>
              <a:t>diciptakan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07760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800100"/>
            <a:ext cx="8915400" cy="511112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Tahun</a:t>
            </a:r>
            <a:r>
              <a:rPr lang="en-US" dirty="0"/>
              <a:t> 1959, Computer Assisted </a:t>
            </a:r>
            <a:r>
              <a:rPr lang="en-US" dirty="0" err="1"/>
              <a:t>Manufacturingg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didemonstrasikan</a:t>
            </a:r>
            <a:r>
              <a:rPr lang="en-US" dirty="0"/>
              <a:t> di </a:t>
            </a:r>
            <a:r>
              <a:rPr lang="en-US" dirty="0" err="1"/>
              <a:t>Laboratorium</a:t>
            </a:r>
            <a:r>
              <a:rPr lang="en-US" dirty="0"/>
              <a:t> Servomechanisms di MIT</a:t>
            </a:r>
            <a:r>
              <a:rPr lang="en-US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1960, </a:t>
            </a:r>
            <a:r>
              <a:rPr lang="en-US" dirty="0" err="1"/>
              <a:t>Unimation</a:t>
            </a:r>
            <a:r>
              <a:rPr lang="en-US" dirty="0"/>
              <a:t> </a:t>
            </a:r>
            <a:r>
              <a:rPr lang="en-US" dirty="0" err="1"/>
              <a:t>dibeli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Condec</a:t>
            </a:r>
            <a:r>
              <a:rPr lang="en-US" dirty="0"/>
              <a:t> Corporation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Robot </a:t>
            </a:r>
            <a:r>
              <a:rPr lang="en-US" dirty="0" err="1"/>
              <a:t>Unimate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. American Machine and Foundry,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AMF 5 Corporation, </a:t>
            </a:r>
            <a:r>
              <a:rPr lang="en-US" dirty="0" err="1"/>
              <a:t>pasar</a:t>
            </a:r>
            <a:r>
              <a:rPr lang="en-US" dirty="0"/>
              <a:t> robot </a:t>
            </a:r>
            <a:r>
              <a:rPr lang="en-US" dirty="0" err="1"/>
              <a:t>silinder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,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Versatran</a:t>
            </a:r>
            <a:r>
              <a:rPr lang="en-US" dirty="0"/>
              <a:t>,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Harry Johnson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Veljko</a:t>
            </a:r>
            <a:r>
              <a:rPr lang="en-US" dirty="0"/>
              <a:t> </a:t>
            </a:r>
            <a:r>
              <a:rPr lang="en-US" dirty="0" err="1"/>
              <a:t>Milenkovic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1961, Heinrich Ernst </a:t>
            </a:r>
            <a:r>
              <a:rPr lang="en-US" dirty="0" err="1"/>
              <a:t>mengembangkan</a:t>
            </a:r>
            <a:r>
              <a:rPr lang="en-US" dirty="0"/>
              <a:t>-MH 1,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dioperasikan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 di MIT. Robot </a:t>
            </a:r>
            <a:r>
              <a:rPr lang="en-US" dirty="0" err="1"/>
              <a:t>Unimate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dikirim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Danbury, Connecticut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dipasang</a:t>
            </a:r>
            <a:r>
              <a:rPr lang="en-US" dirty="0"/>
              <a:t> di </a:t>
            </a:r>
            <a:r>
              <a:rPr lang="en-US" dirty="0" err="1"/>
              <a:t>pabrik</a:t>
            </a:r>
            <a:r>
              <a:rPr lang="en-US" dirty="0"/>
              <a:t> General Motors di Trenton, New Jersey</a:t>
            </a:r>
            <a:r>
              <a:rPr lang="en-US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1962, Robot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- </a:t>
            </a:r>
            <a:r>
              <a:rPr lang="en-US" dirty="0" err="1"/>
              <a:t>Unimate</a:t>
            </a:r>
            <a:r>
              <a:rPr lang="en-US" dirty="0"/>
              <a:t> - </a:t>
            </a:r>
            <a:r>
              <a:rPr lang="en-US" dirty="0" err="1"/>
              <a:t>diperkenalkan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yang </a:t>
            </a:r>
            <a:r>
              <a:rPr lang="en-US" dirty="0" err="1"/>
              <a:t>berulang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berbahaya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lini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General Motors. Manipulator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yang </a:t>
            </a:r>
            <a:r>
              <a:rPr lang="en-US" dirty="0" err="1"/>
              <a:t>pertama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1963, John McCarthy </a:t>
            </a:r>
            <a:r>
              <a:rPr lang="en-US" dirty="0" err="1"/>
              <a:t>daun</a:t>
            </a:r>
            <a:r>
              <a:rPr lang="en-US" dirty="0"/>
              <a:t> MIT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memulai</a:t>
            </a:r>
            <a:r>
              <a:rPr lang="en-US" dirty="0"/>
              <a:t> Artificial Intelligence Laboratory di </a:t>
            </a:r>
            <a:r>
              <a:rPr lang="en-US" dirty="0" err="1"/>
              <a:t>Universitas</a:t>
            </a:r>
            <a:r>
              <a:rPr lang="en-US" dirty="0"/>
              <a:t> Stanford. </a:t>
            </a:r>
            <a:r>
              <a:rPr lang="en-US" dirty="0" err="1"/>
              <a:t>Lengan</a:t>
            </a:r>
            <a:r>
              <a:rPr lang="en-US" dirty="0"/>
              <a:t> robot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dikontrol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di Rancho Los Amigos Hospital di Downey, California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orang </a:t>
            </a:r>
            <a:r>
              <a:rPr lang="en-US" dirty="0" err="1"/>
              <a:t>cacat</a:t>
            </a:r>
            <a:r>
              <a:rPr lang="en-US" dirty="0"/>
              <a:t>. The </a:t>
            </a:r>
            <a:r>
              <a:rPr lang="en-US" dirty="0" err="1"/>
              <a:t>Lengan</a:t>
            </a:r>
            <a:r>
              <a:rPr lang="en-US" dirty="0"/>
              <a:t> Rancho </a:t>
            </a:r>
            <a:r>
              <a:rPr lang="en-US" dirty="0" err="1"/>
              <a:t>enam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memberikannya</a:t>
            </a:r>
            <a:r>
              <a:rPr lang="en-US" dirty="0"/>
              <a:t> </a:t>
            </a:r>
            <a:r>
              <a:rPr lang="en-US" dirty="0" err="1"/>
              <a:t>fleksibilitas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Diakuisisi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Stanford University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1963,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memegang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robot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komputer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0443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952500"/>
            <a:ext cx="8915400" cy="495872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Tahun</a:t>
            </a:r>
            <a:r>
              <a:rPr lang="en-US" dirty="0"/>
              <a:t>, 1964. </a:t>
            </a:r>
            <a:r>
              <a:rPr lang="en-US" dirty="0" err="1"/>
              <a:t>Intelijen</a:t>
            </a:r>
            <a:r>
              <a:rPr lang="en-US" dirty="0"/>
              <a:t> </a:t>
            </a:r>
            <a:r>
              <a:rPr lang="en-US" dirty="0" err="1"/>
              <a:t>laboratorium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Artificial </a:t>
            </a:r>
            <a:r>
              <a:rPr lang="en-US" dirty="0" err="1"/>
              <a:t>dibuka</a:t>
            </a:r>
            <a:r>
              <a:rPr lang="en-US" dirty="0"/>
              <a:t> di MIT, Stanford Research Institute (SRI), Stanford University, </a:t>
            </a:r>
            <a:r>
              <a:rPr lang="en-US" dirty="0" err="1"/>
              <a:t>dan</a:t>
            </a:r>
            <a:r>
              <a:rPr lang="en-US" dirty="0"/>
              <a:t> University of Edinburgh. C &amp; D </a:t>
            </a:r>
            <a:r>
              <a:rPr lang="en-US" dirty="0" err="1"/>
              <a:t>Robotika</a:t>
            </a:r>
            <a:r>
              <a:rPr lang="en-US" dirty="0"/>
              <a:t> </a:t>
            </a:r>
            <a:r>
              <a:rPr lang="en-US" dirty="0" err="1"/>
              <a:t>didirikan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1965, Carnegie Mellon University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Institut</a:t>
            </a:r>
            <a:r>
              <a:rPr lang="en-US" dirty="0"/>
              <a:t> Robotics. </a:t>
            </a:r>
            <a:r>
              <a:rPr lang="en-US" dirty="0" err="1"/>
              <a:t>Transformasi</a:t>
            </a:r>
            <a:r>
              <a:rPr lang="en-US" dirty="0"/>
              <a:t> </a:t>
            </a:r>
            <a:r>
              <a:rPr lang="en-US" dirty="0" err="1"/>
              <a:t>Homogen</a:t>
            </a:r>
            <a:r>
              <a:rPr lang="en-US" dirty="0"/>
              <a:t> </a:t>
            </a:r>
            <a:r>
              <a:rPr lang="en-US" dirty="0" err="1"/>
              <a:t>diterapkan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kinematika</a:t>
            </a:r>
            <a:r>
              <a:rPr lang="en-US" dirty="0"/>
              <a:t> robot -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robotika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DENDRAL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program yang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akumulasi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para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subjek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1966, Program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bernama</a:t>
            </a:r>
            <a:r>
              <a:rPr lang="en-US" dirty="0"/>
              <a:t> ELIZA </a:t>
            </a:r>
            <a:r>
              <a:rPr lang="en-US" dirty="0" err="1"/>
              <a:t>dibuat</a:t>
            </a:r>
            <a:r>
              <a:rPr lang="en-US" dirty="0"/>
              <a:t> di MIT </a:t>
            </a:r>
            <a:r>
              <a:rPr lang="en-US" dirty="0" err="1"/>
              <a:t>oleh</a:t>
            </a:r>
            <a:r>
              <a:rPr lang="en-US" dirty="0"/>
              <a:t> Joseph </a:t>
            </a:r>
            <a:r>
              <a:rPr lang="en-US" dirty="0" err="1"/>
              <a:t>Weizenbaum</a:t>
            </a:r>
            <a:r>
              <a:rPr lang="en-US" dirty="0"/>
              <a:t>. ELIZA </a:t>
            </a:r>
            <a:r>
              <a:rPr lang="en-US" dirty="0" err="1"/>
              <a:t>berfungsi</a:t>
            </a:r>
            <a:r>
              <a:rPr lang="en-US" dirty="0"/>
              <a:t> 6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psikolog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yang </a:t>
            </a:r>
            <a:r>
              <a:rPr lang="en-US" dirty="0" err="1"/>
              <a:t>memanipulasi</a:t>
            </a:r>
            <a:r>
              <a:rPr lang="en-US" dirty="0"/>
              <a:t> </a:t>
            </a:r>
            <a:r>
              <a:rPr lang="en-US" dirty="0" err="1"/>
              <a:t>penggunanya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pertanyaan</a:t>
            </a:r>
            <a:r>
              <a:rPr lang="en-US" dirty="0"/>
              <a:t>. Stanford Research Institute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Shakey</a:t>
            </a:r>
            <a:r>
              <a:rPr lang="en-US" dirty="0"/>
              <a:t>. Mobile robot </a:t>
            </a:r>
            <a:r>
              <a:rPr lang="en-US" dirty="0" err="1"/>
              <a:t>pertama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</a:t>
            </a:r>
            <a:r>
              <a:rPr lang="en-US" dirty="0" err="1"/>
              <a:t>sekitarnya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1968, Stanley Kubrick </a:t>
            </a:r>
            <a:r>
              <a:rPr lang="en-US" dirty="0" err="1"/>
              <a:t>membuat</a:t>
            </a:r>
            <a:r>
              <a:rPr lang="en-US" dirty="0"/>
              <a:t> s Arthur C. Clark, 2001: A Space Odyssey </a:t>
            </a:r>
            <a:r>
              <a:rPr lang="en-US" dirty="0" err="1"/>
              <a:t>menjadi</a:t>
            </a:r>
            <a:r>
              <a:rPr lang="en-US" dirty="0"/>
              <a:t> film.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HAL,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onboard yang </a:t>
            </a:r>
            <a:r>
              <a:rPr lang="en-US" dirty="0" err="1"/>
              <a:t>memutuskan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rekan-rekan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. </a:t>
            </a:r>
            <a:r>
              <a:rPr lang="en-US" dirty="0" err="1"/>
              <a:t>Mendengar</a:t>
            </a:r>
            <a:r>
              <a:rPr lang="en-US" dirty="0"/>
              <a:t> HAL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mengklik</a:t>
            </a:r>
            <a:r>
              <a:rPr lang="en-US" dirty="0"/>
              <a:t> di </a:t>
            </a:r>
            <a:r>
              <a:rPr lang="en-US" dirty="0" err="1"/>
              <a:t>sini</a:t>
            </a:r>
            <a:r>
              <a:rPr lang="en-US" dirty="0"/>
              <a:t>. Kawasaki </a:t>
            </a:r>
            <a:r>
              <a:rPr lang="en-US" dirty="0" err="1"/>
              <a:t>lisensi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robot </a:t>
            </a:r>
            <a:r>
              <a:rPr lang="en-US" dirty="0" err="1"/>
              <a:t>hidrolik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Unimation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di </a:t>
            </a:r>
            <a:r>
              <a:rPr lang="en-US" dirty="0" err="1"/>
              <a:t>produksi</a:t>
            </a:r>
            <a:r>
              <a:rPr lang="en-US" dirty="0"/>
              <a:t> di </a:t>
            </a:r>
            <a:r>
              <a:rPr lang="en-US" dirty="0" err="1"/>
              <a:t>Jepang</a:t>
            </a:r>
            <a:r>
              <a:rPr lang="en-US" dirty="0"/>
              <a:t>. </a:t>
            </a:r>
            <a:r>
              <a:rPr lang="en-US" dirty="0" err="1"/>
              <a:t>Tentakel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. </a:t>
            </a:r>
            <a:r>
              <a:rPr lang="en-US" dirty="0" err="1"/>
              <a:t>Dinding</a:t>
            </a:r>
            <a:r>
              <a:rPr lang="en-US" dirty="0"/>
              <a:t> </a:t>
            </a:r>
            <a:r>
              <a:rPr lang="en-US" dirty="0" err="1"/>
              <a:t>gurita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dipasang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tentakel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Marvin </a:t>
            </a:r>
            <a:r>
              <a:rPr lang="en-US" dirty="0" err="1"/>
              <a:t>Minsky</a:t>
            </a:r>
            <a:r>
              <a:rPr lang="en-US" dirty="0"/>
              <a:t>.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belas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berkeliling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. </a:t>
            </a:r>
            <a:r>
              <a:rPr lang="en-US" dirty="0" err="1"/>
              <a:t>Sebuah</a:t>
            </a:r>
            <a:r>
              <a:rPr lang="en-US" dirty="0"/>
              <a:t> PDP-6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, </a:t>
            </a:r>
            <a:r>
              <a:rPr lang="en-US" dirty="0" err="1"/>
              <a:t>didukung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hidrolik</a:t>
            </a:r>
            <a:r>
              <a:rPr lang="en-US" dirty="0"/>
              <a:t>.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mengangkat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seseorang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315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76250"/>
            <a:ext cx="8915400" cy="5434972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Tahun</a:t>
            </a:r>
            <a:r>
              <a:rPr lang="en-US" dirty="0"/>
              <a:t> 1969, Victor </a:t>
            </a:r>
            <a:r>
              <a:rPr lang="en-US" dirty="0" err="1"/>
              <a:t>Scheinman</a:t>
            </a:r>
            <a:r>
              <a:rPr lang="en-US" dirty="0"/>
              <a:t>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di Stanford Artificial Intelligence Lab (SAIL)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Stanford.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rancangan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robot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Victor </a:t>
            </a:r>
            <a:r>
              <a:rPr lang="en-US" dirty="0" err="1"/>
              <a:t>Scheinman's</a:t>
            </a:r>
            <a:r>
              <a:rPr lang="en-US" dirty="0"/>
              <a:t> Arm Stanford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terobosan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yang </a:t>
            </a:r>
            <a:r>
              <a:rPr lang="en-US" dirty="0" err="1"/>
              <a:t>berhasil</a:t>
            </a:r>
            <a:r>
              <a:rPr lang="en-US" dirty="0"/>
              <a:t> </a:t>
            </a:r>
            <a:r>
              <a:rPr lang="en-US" dirty="0" err="1"/>
              <a:t>bertenaga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, robot yang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1974, </a:t>
            </a:r>
            <a:r>
              <a:rPr lang="en-US" dirty="0" err="1"/>
              <a:t>Lengan</a:t>
            </a:r>
            <a:r>
              <a:rPr lang="en-US" dirty="0"/>
              <a:t> Stanford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merakit</a:t>
            </a:r>
            <a:r>
              <a:rPr lang="en-US" dirty="0"/>
              <a:t> Ford Model T </a:t>
            </a:r>
            <a:r>
              <a:rPr lang="en-US" dirty="0" err="1"/>
              <a:t>pompa</a:t>
            </a:r>
            <a:r>
              <a:rPr lang="en-US" dirty="0"/>
              <a:t> air, </a:t>
            </a:r>
            <a:r>
              <a:rPr lang="en-US" dirty="0" err="1"/>
              <a:t>membimbing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sensor </a:t>
            </a:r>
            <a:r>
              <a:rPr lang="en-US" dirty="0" err="1"/>
              <a:t>optik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kontak</a:t>
            </a:r>
            <a:r>
              <a:rPr lang="en-US" dirty="0"/>
              <a:t>. The Stanford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dipimpin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komersial</a:t>
            </a:r>
            <a:r>
              <a:rPr lang="en-US" dirty="0"/>
              <a:t>. </a:t>
            </a:r>
            <a:r>
              <a:rPr lang="en-US" dirty="0" err="1"/>
              <a:t>Scheinman</a:t>
            </a:r>
            <a:r>
              <a:rPr lang="en-US" dirty="0"/>
              <a:t> </a:t>
            </a:r>
            <a:r>
              <a:rPr lang="en-US" dirty="0" err="1"/>
              <a:t>pergi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PUMA robot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Unimation</a:t>
            </a:r>
            <a:r>
              <a:rPr lang="en-US" dirty="0"/>
              <a:t>, robot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perakitan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tugas-tugas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 smtClean="0"/>
              <a:t>lainnya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1970, SRI </a:t>
            </a:r>
            <a:r>
              <a:rPr lang="en-US" dirty="0" err="1"/>
              <a:t>internasional</a:t>
            </a:r>
            <a:r>
              <a:rPr lang="en-US" dirty="0"/>
              <a:t> </a:t>
            </a:r>
            <a:r>
              <a:rPr lang="en-US" dirty="0" err="1"/>
              <a:t>Shakey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SRI, Menlo Park USA,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rintangan</a:t>
            </a:r>
            <a:r>
              <a:rPr lang="en-US" dirty="0"/>
              <a:t>. </a:t>
            </a:r>
            <a:r>
              <a:rPr lang="en-US" dirty="0" err="1"/>
              <a:t>Shakey</a:t>
            </a:r>
            <a:r>
              <a:rPr lang="en-US" dirty="0"/>
              <a:t> </a:t>
            </a:r>
            <a:r>
              <a:rPr lang="en-US" dirty="0" err="1"/>
              <a:t>diperkenalkan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robot mobile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dikendalikan</a:t>
            </a:r>
            <a:r>
              <a:rPr lang="en-US" dirty="0"/>
              <a:t> 7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SRI International. SRI International </a:t>
            </a:r>
            <a:r>
              <a:rPr lang="en-US" dirty="0" err="1"/>
              <a:t>Shakey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robot mobile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. Dan 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 </a:t>
            </a:r>
            <a:r>
              <a:rPr lang="en-US" dirty="0" err="1"/>
              <a:t>didorong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program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strip, robot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di </a:t>
            </a:r>
            <a:r>
              <a:rPr lang="en-US" dirty="0" err="1"/>
              <a:t>sekitar</a:t>
            </a:r>
            <a:r>
              <a:rPr lang="en-US" dirty="0"/>
              <a:t> </a:t>
            </a:r>
            <a:r>
              <a:rPr lang="en-US" dirty="0" err="1"/>
              <a:t>lorong-lorong</a:t>
            </a:r>
            <a:r>
              <a:rPr lang="en-US" dirty="0"/>
              <a:t> SRI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rute</a:t>
            </a:r>
            <a:r>
              <a:rPr lang="en-US" dirty="0"/>
              <a:t>. </a:t>
            </a:r>
            <a:r>
              <a:rPr lang="en-US" dirty="0" err="1"/>
              <a:t>Shakey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 TV, laser range finder, </a:t>
            </a:r>
            <a:r>
              <a:rPr lang="en-US" dirty="0" err="1"/>
              <a:t>dan</a:t>
            </a:r>
            <a:r>
              <a:rPr lang="en-US" dirty="0"/>
              <a:t> sensor </a:t>
            </a:r>
            <a:r>
              <a:rPr lang="en-US" dirty="0" err="1"/>
              <a:t>benjolan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mengumpulkan</a:t>
            </a:r>
            <a:r>
              <a:rPr lang="en-US" dirty="0"/>
              <a:t> data, yang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mengirimkan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PDP Desember-10 </a:t>
            </a:r>
            <a:r>
              <a:rPr lang="en-US" dirty="0" err="1"/>
              <a:t>dan</a:t>
            </a:r>
            <a:r>
              <a:rPr lang="en-US" dirty="0"/>
              <a:t> PDP-15. Radio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Shakey</a:t>
            </a:r>
            <a:r>
              <a:rPr lang="en-US" dirty="0"/>
              <a:t> -. yang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2 meter per jam Stanford </a:t>
            </a:r>
            <a:r>
              <a:rPr lang="en-US" dirty="0" err="1"/>
              <a:t>lengan</a:t>
            </a:r>
            <a:r>
              <a:rPr lang="en-US" dirty="0"/>
              <a:t>. </a:t>
            </a:r>
            <a:r>
              <a:rPr lang="en-US" dirty="0" err="1"/>
              <a:t>Profesor</a:t>
            </a:r>
            <a:r>
              <a:rPr lang="en-US" dirty="0"/>
              <a:t> Victor </a:t>
            </a:r>
            <a:r>
              <a:rPr lang="en-US" dirty="0" err="1"/>
              <a:t>Scheinman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Stanford University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.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konfigurasi</a:t>
            </a:r>
            <a:r>
              <a:rPr lang="en-US" dirty="0"/>
              <a:t> </a:t>
            </a:r>
            <a:r>
              <a:rPr lang="en-US" dirty="0" err="1"/>
              <a:t>kinematik</a:t>
            </a:r>
            <a:r>
              <a:rPr lang="en-US" dirty="0"/>
              <a:t> yang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Arm </a:t>
            </a:r>
            <a:r>
              <a:rPr lang="en-US" dirty="0" err="1"/>
              <a:t>Standar</a:t>
            </a:r>
            <a:r>
              <a:rPr lang="en-US" dirty="0"/>
              <a:t>. Stanford University </a:t>
            </a:r>
            <a:r>
              <a:rPr lang="en-US" dirty="0" err="1"/>
              <a:t>menghasilkan</a:t>
            </a:r>
            <a:r>
              <a:rPr lang="en-US" dirty="0"/>
              <a:t> Cart Stanford.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pengikut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radio link</a:t>
            </a:r>
          </a:p>
        </p:txBody>
      </p:sp>
    </p:spTree>
    <p:extLst>
      <p:ext uri="{BB962C8B-B14F-4D97-AF65-F5344CB8AC3E}">
        <p14:creationId xmlns:p14="http://schemas.microsoft.com/office/powerpoint/2010/main" val="980906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38150"/>
            <a:ext cx="8915400" cy="547307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Tahun</a:t>
            </a:r>
            <a:r>
              <a:rPr lang="en-US" dirty="0"/>
              <a:t> 1973, Cincinnati Milacron Corporation </a:t>
            </a:r>
            <a:r>
              <a:rPr lang="en-US" dirty="0" err="1"/>
              <a:t>melepaskan</a:t>
            </a:r>
            <a:r>
              <a:rPr lang="en-US" dirty="0"/>
              <a:t> T3, (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Besok</a:t>
            </a:r>
            <a:r>
              <a:rPr lang="en-US" dirty="0"/>
              <a:t>) robot yang </a:t>
            </a:r>
            <a:r>
              <a:rPr lang="en-US" dirty="0" err="1"/>
              <a:t>tersedia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komersial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mini yang </a:t>
            </a:r>
            <a:r>
              <a:rPr lang="en-US" dirty="0" err="1"/>
              <a:t>dikontrol</a:t>
            </a:r>
            <a:r>
              <a:rPr lang="en-US" dirty="0"/>
              <a:t> (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Richard </a:t>
            </a:r>
            <a:r>
              <a:rPr lang="en-US" dirty="0" err="1"/>
              <a:t>Hohn</a:t>
            </a:r>
            <a:r>
              <a:rPr lang="en-US" dirty="0"/>
              <a:t>). </a:t>
            </a:r>
            <a:r>
              <a:rPr lang="en-US" dirty="0" err="1"/>
              <a:t>Departemen</a:t>
            </a:r>
            <a:r>
              <a:rPr lang="en-US" dirty="0"/>
              <a:t> AI di Edinburgh, </a:t>
            </a:r>
            <a:r>
              <a:rPr lang="en-US" dirty="0" err="1"/>
              <a:t>Inggris</a:t>
            </a:r>
            <a:r>
              <a:rPr lang="en-US" dirty="0"/>
              <a:t>, </a:t>
            </a:r>
            <a:r>
              <a:rPr lang="en-US" dirty="0" err="1"/>
              <a:t>menunjukkan</a:t>
            </a:r>
            <a:r>
              <a:rPr lang="en-US" dirty="0"/>
              <a:t> Freddy II, </a:t>
            </a:r>
            <a:r>
              <a:rPr lang="en-US" dirty="0" err="1"/>
              <a:t>sebuah</a:t>
            </a:r>
            <a:r>
              <a:rPr lang="en-US" dirty="0"/>
              <a:t> robot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merakit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tumpukan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. 1At </a:t>
            </a:r>
            <a:r>
              <a:rPr lang="en-US" dirty="0" err="1"/>
              <a:t>wabot</a:t>
            </a:r>
            <a:r>
              <a:rPr lang="en-US" dirty="0"/>
              <a:t> </a:t>
            </a:r>
            <a:r>
              <a:rPr lang="en-US" dirty="0" err="1"/>
              <a:t>universitas</a:t>
            </a:r>
            <a:r>
              <a:rPr lang="en-US" dirty="0"/>
              <a:t> </a:t>
            </a:r>
            <a:r>
              <a:rPr lang="en-US" dirty="0" err="1"/>
              <a:t>Waseda</a:t>
            </a:r>
            <a:r>
              <a:rPr lang="en-US" dirty="0"/>
              <a:t> di </a:t>
            </a:r>
            <a:r>
              <a:rPr lang="en-US" dirty="0" err="1"/>
              <a:t>Jepang-Wabot</a:t>
            </a:r>
            <a:r>
              <a:rPr lang="en-US" dirty="0"/>
              <a:t> 1 </a:t>
            </a:r>
            <a:r>
              <a:rPr lang="en-US" dirty="0" err="1"/>
              <a:t>dibangun</a:t>
            </a:r>
            <a:r>
              <a:rPr lang="en-US" dirty="0"/>
              <a:t>. </a:t>
            </a:r>
            <a:r>
              <a:rPr lang="en-US" dirty="0" err="1"/>
              <a:t>wabot</a:t>
            </a:r>
            <a:r>
              <a:rPr lang="en-US" dirty="0"/>
              <a:t> 1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robot </a:t>
            </a:r>
            <a:r>
              <a:rPr lang="en-US" dirty="0" err="1"/>
              <a:t>antropomorfik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dibangun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.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,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percakapan</a:t>
            </a:r>
            <a:r>
              <a:rPr lang="en-US" dirty="0"/>
              <a:t>. The Wabot-1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reseptor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, </a:t>
            </a:r>
            <a:r>
              <a:rPr lang="en-US" dirty="0" err="1"/>
              <a:t>telinga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mulut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. The Wabot-1 8 </a:t>
            </a:r>
            <a:r>
              <a:rPr lang="en-US" dirty="0" err="1"/>
              <a:t>walkes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tungkai</a:t>
            </a:r>
            <a:r>
              <a:rPr lang="en-US" dirty="0"/>
              <a:t> </a:t>
            </a:r>
            <a:r>
              <a:rPr lang="en-US" dirty="0" err="1"/>
              <a:t>bawahnya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pegangan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sensor </a:t>
            </a:r>
            <a:r>
              <a:rPr lang="en-US" dirty="0" err="1"/>
              <a:t>taktil</a:t>
            </a:r>
            <a:r>
              <a:rPr lang="en-US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1974, </a:t>
            </a:r>
            <a:r>
              <a:rPr lang="en-US" dirty="0" err="1"/>
              <a:t>Scheinman</a:t>
            </a:r>
            <a:r>
              <a:rPr lang="en-US" dirty="0"/>
              <a:t> Silver Arm 1974. Victor </a:t>
            </a:r>
            <a:r>
              <a:rPr lang="en-US" dirty="0" err="1"/>
              <a:t>Scheinman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memasarkan</a:t>
            </a:r>
            <a:r>
              <a:rPr lang="en-US" dirty="0"/>
              <a:t> Arm Silver.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merakit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bersama-sama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umpan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sensor </a:t>
            </a:r>
            <a:r>
              <a:rPr lang="en-US" dirty="0" err="1"/>
              <a:t>sentuh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/>
              <a:t>1975, Victor </a:t>
            </a:r>
            <a:r>
              <a:rPr lang="en-US" dirty="0" err="1"/>
              <a:t>Scheinman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Programmable Universal Arm </a:t>
            </a:r>
            <a:r>
              <a:rPr lang="en-US" dirty="0" err="1"/>
              <a:t>Manipulasi</a:t>
            </a:r>
            <a:r>
              <a:rPr lang="en-US" dirty="0"/>
              <a:t> (Puma),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robot </a:t>
            </a:r>
            <a:r>
              <a:rPr lang="en-US" dirty="0" err="1"/>
              <a:t>industri</a:t>
            </a:r>
            <a:r>
              <a:rPr lang="en-US" dirty="0"/>
              <a:t>. </a:t>
            </a:r>
            <a:r>
              <a:rPr lang="en-US" dirty="0" err="1"/>
              <a:t>Unimation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Vicarm</a:t>
            </a:r>
            <a:r>
              <a:rPr lang="en-US" dirty="0"/>
              <a:t> </a:t>
            </a:r>
            <a:r>
              <a:rPr lang="en-US" dirty="0" err="1"/>
              <a:t>Inc</a:t>
            </a:r>
            <a:r>
              <a:rPr lang="en-US" dirty="0"/>
              <a:t> (1977)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The PUMA (Programmable Universal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Majelis</a:t>
            </a:r>
            <a:r>
              <a:rPr lang="en-US" dirty="0"/>
              <a:t>) robot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dipasarkan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1979.</a:t>
            </a:r>
          </a:p>
        </p:txBody>
      </p:sp>
    </p:spTree>
    <p:extLst>
      <p:ext uri="{BB962C8B-B14F-4D97-AF65-F5344CB8AC3E}">
        <p14:creationId xmlns:p14="http://schemas.microsoft.com/office/powerpoint/2010/main" val="3499306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95300"/>
            <a:ext cx="8915400" cy="5415922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Tahun</a:t>
            </a:r>
            <a:r>
              <a:rPr lang="en-US" dirty="0"/>
              <a:t> 1976, Gripper Soft Shigeo Hirose </a:t>
            </a:r>
            <a:r>
              <a:rPr lang="en-US" dirty="0" err="1"/>
              <a:t>merancang</a:t>
            </a:r>
            <a:r>
              <a:rPr lang="en-US" dirty="0"/>
              <a:t> gripper Soft di Tokyo Institute of Technology.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membungkus</a:t>
            </a:r>
            <a:r>
              <a:rPr lang="en-US" dirty="0"/>
              <a:t> di </a:t>
            </a:r>
            <a:r>
              <a:rPr lang="en-US" dirty="0" err="1"/>
              <a:t>sekitar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fashion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ular</a:t>
            </a:r>
            <a:r>
              <a:rPr lang="en-US" dirty="0"/>
              <a:t>. </a:t>
            </a:r>
            <a:r>
              <a:rPr lang="en-US" dirty="0" err="1"/>
              <a:t>lengan</a:t>
            </a:r>
            <a:r>
              <a:rPr lang="en-US" dirty="0"/>
              <a:t> Robot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Viking 1 </a:t>
            </a:r>
            <a:r>
              <a:rPr lang="en-US" dirty="0" err="1"/>
              <a:t>dan</a:t>
            </a:r>
            <a:r>
              <a:rPr lang="en-US" dirty="0"/>
              <a:t> 2 </a:t>
            </a:r>
            <a:r>
              <a:rPr lang="en-US" dirty="0" err="1"/>
              <a:t>pesawat</a:t>
            </a:r>
            <a:r>
              <a:rPr lang="en-US" dirty="0"/>
              <a:t> </a:t>
            </a:r>
            <a:r>
              <a:rPr lang="en-US" dirty="0" err="1"/>
              <a:t>antariksa</a:t>
            </a:r>
            <a:r>
              <a:rPr lang="en-US" dirty="0"/>
              <a:t>. </a:t>
            </a:r>
            <a:r>
              <a:rPr lang="en-US" dirty="0" err="1"/>
              <a:t>Vicarm</a:t>
            </a:r>
            <a:r>
              <a:rPr lang="en-US" dirty="0"/>
              <a:t> </a:t>
            </a:r>
            <a:r>
              <a:rPr lang="en-US" dirty="0" err="1"/>
              <a:t>Inc</a:t>
            </a:r>
            <a:r>
              <a:rPr lang="en-US" dirty="0"/>
              <a:t>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mikro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 smtClean="0"/>
              <a:t>Vicarm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1977, Star Wars </a:t>
            </a:r>
            <a:r>
              <a:rPr lang="en-US" dirty="0" err="1"/>
              <a:t>dilepaskan</a:t>
            </a:r>
            <a:r>
              <a:rPr lang="en-US" dirty="0"/>
              <a:t>. Film George Lucas '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semesta</a:t>
            </a:r>
            <a:r>
              <a:rPr lang="en-US" dirty="0"/>
              <a:t> yang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memperkenalkan</a:t>
            </a:r>
            <a:r>
              <a:rPr lang="en-US" dirty="0"/>
              <a:t> </a:t>
            </a:r>
            <a:r>
              <a:rPr lang="en-US" dirty="0" err="1"/>
              <a:t>pengamat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R2-D2 </a:t>
            </a:r>
            <a:r>
              <a:rPr lang="en-US" dirty="0" err="1"/>
              <a:t>dan</a:t>
            </a:r>
            <a:r>
              <a:rPr lang="en-US" dirty="0"/>
              <a:t> C-3PO. Film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terkuat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robot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1960-an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menginspirasi</a:t>
            </a:r>
            <a:r>
              <a:rPr lang="en-US" dirty="0"/>
              <a:t> </a:t>
            </a:r>
            <a:r>
              <a:rPr lang="en-US" dirty="0" err="1"/>
              <a:t>generasi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. ASEA,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robot </a:t>
            </a:r>
            <a:r>
              <a:rPr lang="en-US" dirty="0" err="1"/>
              <a:t>Eropa</a:t>
            </a:r>
            <a:r>
              <a:rPr lang="en-US" dirty="0"/>
              <a:t>, </a:t>
            </a:r>
            <a:r>
              <a:rPr lang="en-US" dirty="0" err="1"/>
              <a:t>menawarkan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robot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bertenaga</a:t>
            </a:r>
            <a:r>
              <a:rPr lang="en-US" dirty="0"/>
              <a:t>. </a:t>
            </a:r>
            <a:r>
              <a:rPr lang="en-US" dirty="0" err="1"/>
              <a:t>Kedua</a:t>
            </a:r>
            <a:r>
              <a:rPr lang="en-US" dirty="0"/>
              <a:t> robot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kontroler</a:t>
            </a:r>
            <a:r>
              <a:rPr lang="en-US" dirty="0"/>
              <a:t> </a:t>
            </a:r>
            <a:r>
              <a:rPr lang="en-US" dirty="0" err="1"/>
              <a:t>mikro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1978,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Vicarm</a:t>
            </a:r>
            <a:r>
              <a:rPr lang="en-US" dirty="0"/>
              <a:t>, </a:t>
            </a:r>
            <a:r>
              <a:rPr lang="en-US" dirty="0" err="1"/>
              <a:t>Unimation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PUMA (Programmable Universal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Majelis</a:t>
            </a:r>
            <a:r>
              <a:rPr lang="en-US" dirty="0"/>
              <a:t>). The PUMA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ditemukan</a:t>
            </a:r>
            <a:r>
              <a:rPr lang="en-US" dirty="0"/>
              <a:t> di </a:t>
            </a:r>
            <a:r>
              <a:rPr lang="en-US" dirty="0" err="1"/>
              <a:t>laboratorium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Otomasi</a:t>
            </a:r>
            <a:r>
              <a:rPr lang="en-US" dirty="0"/>
              <a:t> Brooks </a:t>
            </a:r>
            <a:r>
              <a:rPr lang="en-US" dirty="0" err="1" smtClean="0"/>
              <a:t>didirikan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1979, </a:t>
            </a:r>
            <a:r>
              <a:rPr lang="en-US" dirty="0" err="1"/>
              <a:t>Lembaga</a:t>
            </a:r>
            <a:r>
              <a:rPr lang="en-US" dirty="0"/>
              <a:t> </a:t>
            </a:r>
            <a:r>
              <a:rPr lang="en-US" dirty="0" err="1"/>
              <a:t>Robotika</a:t>
            </a:r>
            <a:r>
              <a:rPr lang="en-US" dirty="0"/>
              <a:t> di Carnegie Mellon University </a:t>
            </a:r>
            <a:r>
              <a:rPr lang="en-US" dirty="0" err="1"/>
              <a:t>didirikan</a:t>
            </a:r>
            <a:r>
              <a:rPr lang="en-US" dirty="0"/>
              <a:t>. Sankyo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IBM SCARA (</a:t>
            </a:r>
            <a:r>
              <a:rPr lang="en-US" dirty="0" err="1"/>
              <a:t>lengan</a:t>
            </a:r>
            <a:r>
              <a:rPr lang="en-US" dirty="0"/>
              <a:t> robot </a:t>
            </a:r>
            <a:r>
              <a:rPr lang="en-US" dirty="0" err="1"/>
              <a:t>selektif</a:t>
            </a:r>
            <a:r>
              <a:rPr lang="en-US" dirty="0"/>
              <a:t> compliant </a:t>
            </a:r>
            <a:r>
              <a:rPr lang="en-US" dirty="0" err="1"/>
              <a:t>diartikulasikan</a:t>
            </a:r>
            <a:r>
              <a:rPr lang="en-US" dirty="0"/>
              <a:t>) </a:t>
            </a:r>
            <a:r>
              <a:rPr lang="en-US" dirty="0" err="1"/>
              <a:t>dikembangkan</a:t>
            </a:r>
            <a:r>
              <a:rPr lang="en-US" dirty="0"/>
              <a:t> di Yamanashi University di </a:t>
            </a:r>
            <a:r>
              <a:rPr lang="en-US" dirty="0" err="1"/>
              <a:t>Jepang</a:t>
            </a:r>
            <a:r>
              <a:rPr lang="en-US" dirty="0"/>
              <a:t>. The Stanford </a:t>
            </a:r>
            <a:r>
              <a:rPr lang="en-US" dirty="0" err="1"/>
              <a:t>Keranjang</a:t>
            </a:r>
            <a:r>
              <a:rPr lang="en-US" dirty="0"/>
              <a:t> </a:t>
            </a:r>
            <a:r>
              <a:rPr lang="en-US" dirty="0" err="1"/>
              <a:t>dibangun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Hans </a:t>
            </a:r>
            <a:r>
              <a:rPr lang="en-US" dirty="0" err="1"/>
              <a:t>Moravec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1977. </a:t>
            </a:r>
            <a:r>
              <a:rPr lang="en-US" dirty="0" err="1"/>
              <a:t>Dia</a:t>
            </a:r>
            <a:r>
              <a:rPr lang="en-US" dirty="0"/>
              <a:t> </a:t>
            </a:r>
            <a:r>
              <a:rPr lang="en-US" dirty="0" err="1"/>
              <a:t>menambahkan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otonomi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menjelajahi</a:t>
            </a:r>
            <a:r>
              <a:rPr lang="en-US" dirty="0"/>
              <a:t> di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ruangan</a:t>
            </a:r>
            <a:r>
              <a:rPr lang="en-US" dirty="0"/>
              <a:t> yang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rintangan</a:t>
            </a:r>
            <a:r>
              <a:rPr lang="en-US" dirty="0"/>
              <a:t>.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percobaan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pemetaan</a:t>
            </a:r>
            <a:r>
              <a:rPr lang="en-US" dirty="0"/>
              <a:t> 3D </a:t>
            </a:r>
            <a:r>
              <a:rPr lang="en-US" dirty="0" err="1"/>
              <a:t>lingkungan</a:t>
            </a:r>
            <a:r>
              <a:rPr lang="en-US" dirty="0"/>
              <a:t>. </a:t>
            </a:r>
            <a:r>
              <a:rPr lang="en-US" dirty="0" err="1"/>
              <a:t>Keranjang</a:t>
            </a:r>
            <a:r>
              <a:rPr lang="en-US" dirty="0"/>
              <a:t> </a:t>
            </a:r>
            <a:r>
              <a:rPr lang="en-US" dirty="0" err="1"/>
              <a:t>Standford</a:t>
            </a:r>
            <a:r>
              <a:rPr lang="en-US" dirty="0"/>
              <a:t> </a:t>
            </a:r>
            <a:r>
              <a:rPr lang="en-US" dirty="0" err="1"/>
              <a:t>melintasi</a:t>
            </a:r>
            <a:r>
              <a:rPr lang="en-US" dirty="0"/>
              <a:t> </a:t>
            </a:r>
            <a:r>
              <a:rPr lang="en-US" dirty="0" err="1"/>
              <a:t>ruangan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kursi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Gerobak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 </a:t>
            </a:r>
            <a:r>
              <a:rPr lang="en-US" dirty="0" err="1"/>
              <a:t>tv</a:t>
            </a:r>
            <a:r>
              <a:rPr lang="en-US" dirty="0"/>
              <a:t> yang </a:t>
            </a:r>
            <a:r>
              <a:rPr lang="en-US" dirty="0" err="1"/>
              <a:t>terpasang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rel</a:t>
            </a:r>
            <a:r>
              <a:rPr lang="en-US" dirty="0"/>
              <a:t> yang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relai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menganalisa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kereta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hambatan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93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609600"/>
            <a:ext cx="8915400" cy="5301622"/>
          </a:xfrm>
        </p:spPr>
        <p:txBody>
          <a:bodyPr/>
          <a:lstStyle/>
          <a:p>
            <a:r>
              <a:rPr lang="en-US" dirty="0" err="1"/>
              <a:t>Tahun</a:t>
            </a:r>
            <a:r>
              <a:rPr lang="en-US" dirty="0"/>
              <a:t> 1980, Seymour </a:t>
            </a:r>
            <a:r>
              <a:rPr lang="en-US" dirty="0" err="1"/>
              <a:t>Papert</a:t>
            </a:r>
            <a:r>
              <a:rPr lang="en-US" dirty="0"/>
              <a:t> </a:t>
            </a:r>
            <a:r>
              <a:rPr lang="en-US" dirty="0" err="1"/>
              <a:t>menerbitkan</a:t>
            </a:r>
            <a:r>
              <a:rPr lang="en-US" dirty="0"/>
              <a:t> </a:t>
            </a:r>
            <a:r>
              <a:rPr lang="en-US" dirty="0" err="1"/>
              <a:t>Mindstorms</a:t>
            </a:r>
            <a:r>
              <a:rPr lang="en-US" dirty="0"/>
              <a:t>: </a:t>
            </a:r>
            <a:r>
              <a:rPr lang="en-US" dirty="0" err="1"/>
              <a:t>Anak</a:t>
            </a:r>
            <a:r>
              <a:rPr lang="en-US" dirty="0"/>
              <a:t>, </a:t>
            </a:r>
            <a:r>
              <a:rPr lang="en-US" dirty="0" err="1"/>
              <a:t>Komputer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 </a:t>
            </a:r>
            <a:r>
              <a:rPr lang="en-US" dirty="0" err="1"/>
              <a:t>Powerfull</a:t>
            </a:r>
            <a:r>
              <a:rPr lang="en-US" dirty="0"/>
              <a:t> </a:t>
            </a:r>
            <a:r>
              <a:rPr lang="en-US" dirty="0" err="1"/>
              <a:t>pendukung</a:t>
            </a:r>
            <a:r>
              <a:rPr lang="en-US" dirty="0"/>
              <a:t> </a:t>
            </a:r>
            <a:r>
              <a:rPr lang="en-US" dirty="0" err="1"/>
              <a:t>konstruktivisme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1981, Takeo </a:t>
            </a:r>
            <a:r>
              <a:rPr lang="en-US" dirty="0" err="1"/>
              <a:t>Kanade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.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memiliki</a:t>
            </a:r>
            <a:r>
              <a:rPr lang="en-US" dirty="0"/>
              <a:t> motor </a:t>
            </a:r>
            <a:r>
              <a:rPr lang="en-US" dirty="0" err="1"/>
              <a:t>pasang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.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bergabung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robot </a:t>
            </a:r>
            <a:r>
              <a:rPr lang="en-US" dirty="0" err="1"/>
              <a:t>sebelumnya</a:t>
            </a:r>
            <a:r>
              <a:rPr lang="en-US" dirty="0"/>
              <a:t>. </a:t>
            </a:r>
            <a:r>
              <a:rPr lang="en-US" dirty="0" err="1"/>
              <a:t>Cognex</a:t>
            </a:r>
            <a:r>
              <a:rPr lang="en-US" dirty="0"/>
              <a:t> </a:t>
            </a:r>
            <a:r>
              <a:rPr lang="en-US" dirty="0" err="1"/>
              <a:t>didirikan</a:t>
            </a:r>
            <a:r>
              <a:rPr lang="en-US" dirty="0"/>
              <a:t>. CRS </a:t>
            </a:r>
            <a:r>
              <a:rPr lang="en-US" dirty="0" err="1"/>
              <a:t>Robotika</a:t>
            </a:r>
            <a:r>
              <a:rPr lang="en-US" dirty="0"/>
              <a:t> Corp </a:t>
            </a:r>
            <a:r>
              <a:rPr lang="en-US" dirty="0" err="1"/>
              <a:t>didirikan</a:t>
            </a:r>
            <a:r>
              <a:rPr lang="en-US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1982, Ridley Scott Film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kisah</a:t>
            </a:r>
            <a:r>
              <a:rPr lang="en-US" dirty="0"/>
              <a:t> Philip K. Dick "</a:t>
            </a:r>
            <a:r>
              <a:rPr lang="en-US" dirty="0" err="1"/>
              <a:t>Apakah</a:t>
            </a:r>
            <a:r>
              <a:rPr lang="en-US" dirty="0"/>
              <a:t> androids ”Dream of Electric Sheep?"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dibintangi</a:t>
            </a:r>
            <a:r>
              <a:rPr lang="en-US" dirty="0"/>
              <a:t> Harrison Ford </a:t>
            </a:r>
            <a:r>
              <a:rPr lang="en-US" dirty="0" err="1"/>
              <a:t>sebagai</a:t>
            </a:r>
            <a:r>
              <a:rPr lang="en-US" dirty="0"/>
              <a:t> Rick Deckard </a:t>
            </a:r>
            <a:r>
              <a:rPr lang="en-US" dirty="0" err="1"/>
              <a:t>suatu</a:t>
            </a:r>
            <a:r>
              <a:rPr lang="en-US" dirty="0"/>
              <a:t> Blade Runner </a:t>
            </a:r>
            <a:r>
              <a:rPr lang="en-US" dirty="0" err="1"/>
              <a:t>pensiunan</a:t>
            </a:r>
            <a:r>
              <a:rPr lang="en-US" dirty="0"/>
              <a:t> yang </a:t>
            </a:r>
            <a:r>
              <a:rPr lang="en-US" dirty="0" err="1"/>
              <a:t>diburu</a:t>
            </a:r>
            <a:r>
              <a:rPr lang="en-US" dirty="0"/>
              <a:t> </a:t>
            </a:r>
            <a:r>
              <a:rPr lang="en-US" dirty="0" err="1"/>
              <a:t>Replicants</a:t>
            </a:r>
            <a:r>
              <a:rPr lang="en-US" dirty="0"/>
              <a:t> (</a:t>
            </a:r>
            <a:r>
              <a:rPr lang="en-US" dirty="0" err="1"/>
              <a:t>atau</a:t>
            </a:r>
            <a:r>
              <a:rPr lang="en-US" dirty="0"/>
              <a:t> androids </a:t>
            </a:r>
            <a:r>
              <a:rPr lang="en-US" dirty="0" err="1"/>
              <a:t>pemberontak</a:t>
            </a:r>
            <a:r>
              <a:rPr lang="en-US" dirty="0"/>
              <a:t>. Fanuc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General Motors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patungan</a:t>
            </a:r>
            <a:r>
              <a:rPr lang="en-US" dirty="0"/>
              <a:t>: GM Fanuc. Perusahaan robot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dipasarkan</a:t>
            </a:r>
            <a:r>
              <a:rPr lang="en-US" dirty="0"/>
              <a:t> di </a:t>
            </a:r>
            <a:r>
              <a:rPr lang="en-US" dirty="0" err="1"/>
              <a:t>Amerika</a:t>
            </a:r>
            <a:r>
              <a:rPr lang="en-US" dirty="0"/>
              <a:t> Utara. Film "</a:t>
            </a:r>
            <a:r>
              <a:rPr lang="en-US" dirty="0" err="1"/>
              <a:t>Bladerunner</a:t>
            </a:r>
            <a:r>
              <a:rPr lang="en-US" dirty="0"/>
              <a:t>" debut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cerita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androids yang "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 smtClean="0"/>
              <a:t>.</a:t>
            </a:r>
          </a:p>
          <a:p>
            <a:r>
              <a:rPr lang="nb-NO" dirty="0"/>
              <a:t>Tahun 1983, Teknologi Adept didirikan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99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57200"/>
            <a:ext cx="8915400" cy="5454022"/>
          </a:xfrm>
        </p:spPr>
        <p:txBody>
          <a:bodyPr/>
          <a:lstStyle/>
          <a:p>
            <a:r>
              <a:rPr lang="en-US" dirty="0" err="1"/>
              <a:t>Tahun</a:t>
            </a:r>
            <a:r>
              <a:rPr lang="en-US" dirty="0"/>
              <a:t> 1984, Joseph </a:t>
            </a:r>
            <a:r>
              <a:rPr lang="en-US" dirty="0" err="1"/>
              <a:t>Engelberger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Transisi</a:t>
            </a:r>
            <a:r>
              <a:rPr lang="en-US" dirty="0"/>
              <a:t> </a:t>
            </a:r>
            <a:r>
              <a:rPr lang="en-US" dirty="0" err="1"/>
              <a:t>Robotika</a:t>
            </a:r>
            <a:r>
              <a:rPr lang="en-US" dirty="0"/>
              <a:t>, Helpmates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berganti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robot </a:t>
            </a:r>
            <a:r>
              <a:rPr lang="en-US" dirty="0" err="1"/>
              <a:t>pelayan</a:t>
            </a:r>
            <a:r>
              <a:rPr lang="en-US" dirty="0"/>
              <a:t>. Douglas </a:t>
            </a:r>
            <a:r>
              <a:rPr lang="en-US" dirty="0" err="1"/>
              <a:t>lenatDoug</a:t>
            </a:r>
            <a:r>
              <a:rPr lang="en-US" dirty="0"/>
              <a:t> </a:t>
            </a:r>
            <a:r>
              <a:rPr lang="en-US" dirty="0" err="1"/>
              <a:t>Lenat</a:t>
            </a:r>
            <a:r>
              <a:rPr lang="en-US" dirty="0"/>
              <a:t> kicks off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Ensiklopedia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database </a:t>
            </a:r>
            <a:r>
              <a:rPr lang="en-US" dirty="0" err="1"/>
              <a:t>akal</a:t>
            </a:r>
            <a:r>
              <a:rPr lang="en-US" dirty="0"/>
              <a:t> </a:t>
            </a:r>
            <a:r>
              <a:rPr lang="en-US" dirty="0" err="1"/>
              <a:t>sehat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robot.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Mikroelektronika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Computer Technology Corporation (MCC) di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Profesor</a:t>
            </a:r>
            <a:r>
              <a:rPr lang="en-US" dirty="0"/>
              <a:t> </a:t>
            </a:r>
            <a:r>
              <a:rPr lang="en-US" dirty="0" err="1"/>
              <a:t>Lenat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ilmuwan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10 </a:t>
            </a:r>
            <a:r>
              <a:rPr lang="en-US" dirty="0" err="1"/>
              <a:t>tahun</a:t>
            </a:r>
            <a:r>
              <a:rPr lang="en-US" dirty="0"/>
              <a:t>.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mengumpulkan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"</a:t>
            </a:r>
            <a:r>
              <a:rPr lang="en-US" dirty="0" err="1"/>
              <a:t>microtheories</a:t>
            </a:r>
            <a:r>
              <a:rPr lang="en-US" dirty="0"/>
              <a:t>" (RV </a:t>
            </a:r>
            <a:r>
              <a:rPr lang="en-US" dirty="0" err="1"/>
              <a:t>Guha</a:t>
            </a:r>
            <a:r>
              <a:rPr lang="en-US" dirty="0"/>
              <a:t>).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microtheory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: </a:t>
            </a:r>
            <a:r>
              <a:rPr lang="en-US" dirty="0" err="1"/>
              <a:t>berbelanja</a:t>
            </a:r>
            <a:r>
              <a:rPr lang="en-US" dirty="0"/>
              <a:t>, </a:t>
            </a:r>
            <a:r>
              <a:rPr lang="en-US" dirty="0" err="1"/>
              <a:t>berenang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Bellcore</a:t>
            </a:r>
            <a:r>
              <a:rPr lang="en-US" dirty="0"/>
              <a:t>, Apple, Kodak, </a:t>
            </a:r>
            <a:r>
              <a:rPr lang="en-US" dirty="0" err="1"/>
              <a:t>Desember</a:t>
            </a:r>
            <a:r>
              <a:rPr lang="en-US" dirty="0"/>
              <a:t>, AT &amp; T, Microsoft, </a:t>
            </a:r>
            <a:r>
              <a:rPr lang="en-US" dirty="0" err="1"/>
              <a:t>dan</a:t>
            </a:r>
            <a:r>
              <a:rPr lang="en-US" dirty="0"/>
              <a:t> Interval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pendukung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1986, LEGO </a:t>
            </a:r>
            <a:r>
              <a:rPr lang="en-US" dirty="0" err="1"/>
              <a:t>dan</a:t>
            </a:r>
            <a:r>
              <a:rPr lang="en-US" dirty="0"/>
              <a:t> MIT Media Lab </a:t>
            </a:r>
            <a:r>
              <a:rPr lang="en-US" dirty="0" err="1"/>
              <a:t>berkolaborasi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LEGO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. </a:t>
            </a:r>
            <a:r>
              <a:rPr lang="en-US" dirty="0" err="1"/>
              <a:t>Tc</a:t>
            </a:r>
            <a:r>
              <a:rPr lang="en-US" dirty="0"/>
              <a:t> LEGO </a:t>
            </a:r>
            <a:r>
              <a:rPr lang="en-US" dirty="0" err="1"/>
              <a:t>digunakan</a:t>
            </a:r>
            <a:r>
              <a:rPr lang="en-US" dirty="0"/>
              <a:t> di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ribuan</a:t>
            </a:r>
            <a:r>
              <a:rPr lang="en-US" dirty="0"/>
              <a:t> guru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. Honda </a:t>
            </a:r>
            <a:r>
              <a:rPr lang="en-US" dirty="0" err="1"/>
              <a:t>memulai</a:t>
            </a:r>
            <a:r>
              <a:rPr lang="en-US" dirty="0"/>
              <a:t> program robot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maksud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robot "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berdampingan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orang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dimensi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mobilitas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akhirnya</a:t>
            </a:r>
            <a:r>
              <a:rPr lang="en-US" dirty="0"/>
              <a:t> </a:t>
            </a:r>
            <a:r>
              <a:rPr lang="en-US" dirty="0" err="1"/>
              <a:t>menguntungkan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2310000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00050"/>
            <a:ext cx="8915400" cy="5511172"/>
          </a:xfrm>
        </p:spPr>
        <p:txBody>
          <a:bodyPr/>
          <a:lstStyle/>
          <a:p>
            <a:r>
              <a:rPr lang="en-US" dirty="0" err="1"/>
              <a:t>Tahun</a:t>
            </a:r>
            <a:r>
              <a:rPr lang="en-US" dirty="0"/>
              <a:t> 1989, </a:t>
            </a:r>
            <a:r>
              <a:rPr lang="en-US" dirty="0" err="1"/>
              <a:t>Sebuah</a:t>
            </a:r>
            <a:r>
              <a:rPr lang="en-US" dirty="0"/>
              <a:t> robot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bernama</a:t>
            </a:r>
            <a:r>
              <a:rPr lang="en-US" dirty="0"/>
              <a:t> Genghis </a:t>
            </a:r>
            <a:r>
              <a:rPr lang="en-US" dirty="0" err="1"/>
              <a:t>diresmikan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Mobile Robot </a:t>
            </a:r>
            <a:r>
              <a:rPr lang="en-US" dirty="0" err="1"/>
              <a:t>Grup</a:t>
            </a:r>
            <a:r>
              <a:rPr lang="en-US" dirty="0"/>
              <a:t> di MIT.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terkenal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, </a:t>
            </a:r>
            <a:r>
              <a:rPr lang="en-US" dirty="0" err="1"/>
              <a:t>populer</a:t>
            </a:r>
            <a:r>
              <a:rPr lang="en-US" dirty="0"/>
              <a:t> </a:t>
            </a:r>
            <a:r>
              <a:rPr lang="en-US" dirty="0" err="1"/>
              <a:t>dise</a:t>
            </a:r>
            <a:r>
              <a:rPr lang="en-US" dirty="0"/>
              <a:t> but </a:t>
            </a:r>
            <a:r>
              <a:rPr lang="en-US" dirty="0" err="1"/>
              <a:t>sebagai</a:t>
            </a:r>
            <a:r>
              <a:rPr lang="en-US" dirty="0"/>
              <a:t> "</a:t>
            </a:r>
            <a:r>
              <a:rPr lang="en-US" dirty="0" err="1"/>
              <a:t>kiprah</a:t>
            </a:r>
            <a:r>
              <a:rPr lang="en-US" dirty="0"/>
              <a:t> Genghis". Di MIT Rodney Brooks </a:t>
            </a:r>
            <a:r>
              <a:rPr lang="en-US" dirty="0" err="1"/>
              <a:t>dan</a:t>
            </a:r>
            <a:r>
              <a:rPr lang="en-US" dirty="0"/>
              <a:t> AM Flynn </a:t>
            </a:r>
            <a:r>
              <a:rPr lang="en-US" dirty="0" err="1"/>
              <a:t>menerbitkan</a:t>
            </a:r>
            <a:r>
              <a:rPr lang="en-US" dirty="0"/>
              <a:t> paper "</a:t>
            </a:r>
            <a:r>
              <a:rPr lang="en-US" dirty="0" err="1"/>
              <a:t>Cepat</a:t>
            </a:r>
            <a:r>
              <a:rPr lang="en-US" dirty="0"/>
              <a:t>, </a:t>
            </a:r>
            <a:r>
              <a:rPr lang="en-US" dirty="0" err="1"/>
              <a:t>Murah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Out of Control: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Invasi</a:t>
            </a:r>
            <a:r>
              <a:rPr lang="en-US" dirty="0"/>
              <a:t> Robot </a:t>
            </a:r>
            <a:r>
              <a:rPr lang="en-US" dirty="0" err="1"/>
              <a:t>dari</a:t>
            </a:r>
            <a:r>
              <a:rPr lang="en-US" dirty="0"/>
              <a:t> Tata Surya"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Jurnal</a:t>
            </a:r>
            <a:r>
              <a:rPr lang="en-US" dirty="0"/>
              <a:t> British Society </a:t>
            </a:r>
            <a:r>
              <a:rPr lang="en-US" dirty="0" err="1"/>
              <a:t>antarplanet</a:t>
            </a:r>
            <a:r>
              <a:rPr lang="en-US" dirty="0"/>
              <a:t>. </a:t>
            </a:r>
            <a:r>
              <a:rPr lang="en-US" dirty="0" err="1"/>
              <a:t>Akademisi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berkonsentrasi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robot </a:t>
            </a:r>
            <a:r>
              <a:rPr lang="en-US" dirty="0" err="1"/>
              <a:t>kecil</a:t>
            </a:r>
            <a:r>
              <a:rPr lang="en-US" dirty="0"/>
              <a:t>, yang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simulasi</a:t>
            </a:r>
            <a:r>
              <a:rPr lang="en-US" dirty="0"/>
              <a:t> 11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Dr</a:t>
            </a:r>
            <a:r>
              <a:rPr lang="en-US" dirty="0"/>
              <a:t> Seymour </a:t>
            </a:r>
            <a:r>
              <a:rPr lang="en-US" dirty="0" err="1"/>
              <a:t>Papert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Profesor</a:t>
            </a:r>
            <a:r>
              <a:rPr lang="en-US" dirty="0"/>
              <a:t> LEGO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Research. </a:t>
            </a:r>
            <a:r>
              <a:rPr lang="en-US" dirty="0" err="1"/>
              <a:t>Komputer</a:t>
            </a:r>
            <a:r>
              <a:rPr lang="en-US" dirty="0"/>
              <a:t> Motion </a:t>
            </a:r>
            <a:r>
              <a:rPr lang="en-US" dirty="0" err="1"/>
              <a:t>didirikan</a:t>
            </a:r>
            <a:r>
              <a:rPr lang="en-US" dirty="0"/>
              <a:t>. Barrett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 smtClean="0"/>
              <a:t>didirikan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, 1990. ABB Swiss </a:t>
            </a:r>
            <a:r>
              <a:rPr lang="en-US" dirty="0" err="1"/>
              <a:t>memperoleh</a:t>
            </a:r>
            <a:r>
              <a:rPr lang="en-US" dirty="0"/>
              <a:t> Cincinnati Milacron (</a:t>
            </a:r>
            <a:r>
              <a:rPr lang="en-US" dirty="0" err="1"/>
              <a:t>pencipta</a:t>
            </a:r>
            <a:r>
              <a:rPr lang="en-US" dirty="0"/>
              <a:t> PUMA). </a:t>
            </a:r>
            <a:r>
              <a:rPr lang="en-US" dirty="0" err="1"/>
              <a:t>Kebanyakan</a:t>
            </a:r>
            <a:r>
              <a:rPr lang="en-US" dirty="0"/>
              <a:t> </a:t>
            </a:r>
            <a:r>
              <a:rPr lang="en-US" dirty="0" err="1"/>
              <a:t>produsen</a:t>
            </a:r>
            <a:r>
              <a:rPr lang="en-US" dirty="0"/>
              <a:t> robot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menyisakan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yang </a:t>
            </a:r>
            <a:r>
              <a:rPr lang="en-US" dirty="0" err="1"/>
              <a:t>sekarang</a:t>
            </a:r>
            <a:r>
              <a:rPr lang="en-US" dirty="0"/>
              <a:t> </a:t>
            </a:r>
            <a:r>
              <a:rPr lang="en-US" dirty="0" err="1"/>
              <a:t>memproduksi</a:t>
            </a:r>
            <a:r>
              <a:rPr lang="en-US" dirty="0"/>
              <a:t> unit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/>
              <a:t>1992,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penyedot</a:t>
            </a:r>
            <a:r>
              <a:rPr lang="en-US" dirty="0"/>
              <a:t> </a:t>
            </a:r>
            <a:r>
              <a:rPr lang="en-US" dirty="0" err="1"/>
              <a:t>debu</a:t>
            </a:r>
            <a:r>
              <a:rPr lang="en-US" dirty="0"/>
              <a:t> </a:t>
            </a:r>
            <a:r>
              <a:rPr lang="en-US" dirty="0" err="1"/>
              <a:t>dikendalikan</a:t>
            </a:r>
            <a:r>
              <a:rPr lang="en-US" dirty="0"/>
              <a:t> radio Marc Thorpe </a:t>
            </a:r>
            <a:r>
              <a:rPr lang="en-US" dirty="0" err="1"/>
              <a:t>memiliki</a:t>
            </a:r>
            <a:r>
              <a:rPr lang="en-US" dirty="0"/>
              <a:t> ide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robot </a:t>
            </a:r>
            <a:r>
              <a:rPr lang="en-US" dirty="0" err="1"/>
              <a:t>tempur</a:t>
            </a:r>
            <a:r>
              <a:rPr lang="en-US" dirty="0"/>
              <a:t>. </a:t>
            </a:r>
            <a:r>
              <a:rPr lang="en-US" dirty="0" err="1"/>
              <a:t>Dr</a:t>
            </a:r>
            <a:r>
              <a:rPr lang="en-US" dirty="0"/>
              <a:t> John Adler </a:t>
            </a:r>
            <a:r>
              <a:rPr lang="en-US" dirty="0" err="1"/>
              <a:t>hadir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CyberKnife</a:t>
            </a:r>
            <a:r>
              <a:rPr lang="en-US" dirty="0"/>
              <a:t> robot yang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x-ray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tumor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radiasi</a:t>
            </a:r>
            <a:r>
              <a:rPr lang="en-US" dirty="0"/>
              <a:t> </a:t>
            </a:r>
            <a:r>
              <a:rPr lang="en-US" dirty="0" err="1"/>
              <a:t>pra</a:t>
            </a:r>
            <a:r>
              <a:rPr lang="en-US" dirty="0"/>
              <a:t>- </a:t>
            </a:r>
            <a:r>
              <a:rPr lang="en-US" dirty="0" err="1"/>
              <a:t>dosis</a:t>
            </a:r>
            <a:r>
              <a:rPr lang="en-US" dirty="0"/>
              <a:t> </a:t>
            </a:r>
            <a:r>
              <a:rPr lang="en-US" dirty="0" err="1"/>
              <a:t>direncanakan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tumor.</a:t>
            </a:r>
          </a:p>
        </p:txBody>
      </p:sp>
    </p:spTree>
    <p:extLst>
      <p:ext uri="{BB962C8B-B14F-4D97-AF65-F5344CB8AC3E}">
        <p14:creationId xmlns:p14="http://schemas.microsoft.com/office/powerpoint/2010/main" val="3484395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723900"/>
            <a:ext cx="8915400" cy="5187322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Tahun</a:t>
            </a:r>
            <a:r>
              <a:rPr lang="en-US" dirty="0"/>
              <a:t> 1993, Dante robot </a:t>
            </a:r>
            <a:r>
              <a:rPr lang="en-US" dirty="0" err="1"/>
              <a:t>berjalan</a:t>
            </a:r>
            <a:r>
              <a:rPr lang="en-US" dirty="0"/>
              <a:t> berkaki-8 yang </a:t>
            </a:r>
            <a:r>
              <a:rPr lang="en-US" dirty="0" err="1"/>
              <a:t>dikembangkan</a:t>
            </a:r>
            <a:r>
              <a:rPr lang="en-US" dirty="0"/>
              <a:t> di Carnegie Mellon University. Seiko Epson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robot </a:t>
            </a:r>
            <a:r>
              <a:rPr lang="en-US" dirty="0" err="1"/>
              <a:t>mikro</a:t>
            </a:r>
            <a:r>
              <a:rPr lang="en-US" dirty="0"/>
              <a:t> </a:t>
            </a:r>
            <a:r>
              <a:rPr lang="en-US" dirty="0" err="1"/>
              <a:t>bernama</a:t>
            </a:r>
            <a:r>
              <a:rPr lang="en-US" dirty="0"/>
              <a:t> Monsieur, robot </a:t>
            </a:r>
            <a:r>
              <a:rPr lang="en-US" dirty="0" err="1"/>
              <a:t>terkecil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mikro</a:t>
            </a:r>
            <a:r>
              <a:rPr lang="en-US" dirty="0"/>
              <a:t> </a:t>
            </a:r>
            <a:r>
              <a:rPr lang="en-US" dirty="0" err="1"/>
              <a:t>disertifikasi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Guinness Book of World Records. </a:t>
            </a:r>
            <a:r>
              <a:rPr lang="en-US" dirty="0" err="1"/>
              <a:t>Sensable</a:t>
            </a:r>
            <a:r>
              <a:rPr lang="en-US" dirty="0"/>
              <a:t> Technologies </a:t>
            </a:r>
            <a:r>
              <a:rPr lang="en-US" dirty="0" err="1"/>
              <a:t>didirikan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/>
              <a:t>1994, Carnegie Mellon University (CMU) </a:t>
            </a:r>
            <a:r>
              <a:rPr lang="en-US" dirty="0" err="1"/>
              <a:t>Robotika</a:t>
            </a:r>
            <a:r>
              <a:rPr lang="en-US" dirty="0"/>
              <a:t> Institute Dante II, </a:t>
            </a:r>
            <a:r>
              <a:rPr lang="en-US" dirty="0" err="1"/>
              <a:t>versi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pendahulunya</a:t>
            </a:r>
            <a:r>
              <a:rPr lang="en-US" dirty="0"/>
              <a:t>, </a:t>
            </a:r>
            <a:r>
              <a:rPr lang="en-US" dirty="0" err="1"/>
              <a:t>turun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kawah</a:t>
            </a:r>
            <a:r>
              <a:rPr lang="en-US" dirty="0"/>
              <a:t> Alaska (</a:t>
            </a:r>
            <a:r>
              <a:rPr lang="en-US" dirty="0" err="1"/>
              <a:t>Amerika</a:t>
            </a:r>
            <a:r>
              <a:rPr lang="en-US" dirty="0"/>
              <a:t> </a:t>
            </a:r>
            <a:r>
              <a:rPr lang="en-US" dirty="0" err="1"/>
              <a:t>Serikat</a:t>
            </a:r>
            <a:r>
              <a:rPr lang="en-US" dirty="0"/>
              <a:t>) </a:t>
            </a:r>
            <a:r>
              <a:rPr lang="en-US" dirty="0" err="1"/>
              <a:t>gunung</a:t>
            </a:r>
            <a:r>
              <a:rPr lang="en-US" dirty="0"/>
              <a:t> </a:t>
            </a:r>
            <a:r>
              <a:rPr lang="en-US" dirty="0" err="1"/>
              <a:t>berapi</a:t>
            </a:r>
            <a:r>
              <a:rPr lang="en-US" dirty="0"/>
              <a:t>. </a:t>
            </a:r>
            <a:r>
              <a:rPr lang="en-US" dirty="0" err="1"/>
              <a:t>Spurr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 gas </a:t>
            </a:r>
            <a:r>
              <a:rPr lang="en-US" dirty="0" err="1"/>
              <a:t>vulkanik</a:t>
            </a:r>
            <a:r>
              <a:rPr lang="en-US" dirty="0"/>
              <a:t>. </a:t>
            </a:r>
            <a:r>
              <a:rPr lang="en-US" dirty="0" err="1"/>
              <a:t>Misi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berhasil</a:t>
            </a:r>
            <a:r>
              <a:rPr lang="en-US" dirty="0"/>
              <a:t>. Marc Thorpe </a:t>
            </a:r>
            <a:r>
              <a:rPr lang="en-US" dirty="0" err="1"/>
              <a:t>memulai</a:t>
            </a:r>
            <a:r>
              <a:rPr lang="en-US" dirty="0"/>
              <a:t> Robot </a:t>
            </a:r>
            <a:r>
              <a:rPr lang="en-US" dirty="0" err="1"/>
              <a:t>perang</a:t>
            </a:r>
            <a:r>
              <a:rPr lang="en-US" dirty="0"/>
              <a:t> di </a:t>
            </a:r>
            <a:r>
              <a:rPr lang="en-US" dirty="0" err="1"/>
              <a:t>pusat</a:t>
            </a:r>
            <a:r>
              <a:rPr lang="en-US" dirty="0"/>
              <a:t> Mason Fort di San </a:t>
            </a:r>
            <a:r>
              <a:rPr lang="en-US" dirty="0" err="1"/>
              <a:t>Francsico</a:t>
            </a:r>
            <a:r>
              <a:rPr lang="en-US" dirty="0"/>
              <a:t>, CA. </a:t>
            </a:r>
            <a:endParaRPr lang="en-US" dirty="0" smtClean="0"/>
          </a:p>
          <a:p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/>
              <a:t>1995,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Robot Wars </a:t>
            </a:r>
            <a:r>
              <a:rPr lang="en-US" dirty="0" err="1"/>
              <a:t>acara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diadakan</a:t>
            </a:r>
            <a:r>
              <a:rPr lang="en-US" dirty="0"/>
              <a:t> di Fort Mason Center, San Francisco, CA. </a:t>
            </a:r>
            <a:r>
              <a:rPr lang="en-US" dirty="0" err="1"/>
              <a:t>Bedah</a:t>
            </a:r>
            <a:r>
              <a:rPr lang="en-US" dirty="0"/>
              <a:t> </a:t>
            </a:r>
            <a:r>
              <a:rPr lang="en-US" dirty="0" err="1"/>
              <a:t>intuitif</a:t>
            </a:r>
            <a:r>
              <a:rPr lang="en-US" dirty="0"/>
              <a:t> 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Fred Moll, Rob </a:t>
            </a:r>
            <a:r>
              <a:rPr lang="en-US" dirty="0" err="1"/>
              <a:t>Younge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John Freud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merancang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memasarkan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robot </a:t>
            </a:r>
            <a:r>
              <a:rPr lang="en-US" dirty="0" err="1"/>
              <a:t>bedah</a:t>
            </a:r>
            <a:r>
              <a:rPr lang="en-US" dirty="0"/>
              <a:t>. </a:t>
            </a:r>
            <a:r>
              <a:rPr lang="en-US" dirty="0" err="1"/>
              <a:t>Pendiri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di SRI, IBM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MIT</a:t>
            </a:r>
          </a:p>
          <a:p>
            <a:r>
              <a:rPr lang="en-US" dirty="0" err="1"/>
              <a:t>Tahun</a:t>
            </a:r>
            <a:r>
              <a:rPr lang="en-US" dirty="0"/>
              <a:t> 1996,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RoboTuna</a:t>
            </a:r>
            <a:r>
              <a:rPr lang="en-US" dirty="0"/>
              <a:t> (</a:t>
            </a:r>
            <a:r>
              <a:rPr lang="en-US" dirty="0" err="1"/>
              <a:t>ikan</a:t>
            </a:r>
            <a:r>
              <a:rPr lang="en-US" dirty="0"/>
              <a:t>)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dibangun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David Barrett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tesis</a:t>
            </a:r>
            <a:r>
              <a:rPr lang="en-US" dirty="0"/>
              <a:t> </a:t>
            </a:r>
            <a:r>
              <a:rPr lang="en-US" dirty="0" err="1"/>
              <a:t>doktoralnya</a:t>
            </a:r>
            <a:r>
              <a:rPr lang="en-US" dirty="0"/>
              <a:t> di MIT.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ikan</a:t>
            </a:r>
            <a:r>
              <a:rPr lang="en-US" dirty="0"/>
              <a:t> </a:t>
            </a:r>
            <a:r>
              <a:rPr lang="en-US" dirty="0" err="1"/>
              <a:t>berenang</a:t>
            </a:r>
            <a:r>
              <a:rPr lang="en-US" dirty="0"/>
              <a:t>. 12 Michael S. </a:t>
            </a:r>
            <a:r>
              <a:rPr lang="en-US" dirty="0" err="1"/>
              <a:t>Triantafyllou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profesor</a:t>
            </a:r>
            <a:r>
              <a:rPr lang="en-US" dirty="0"/>
              <a:t> di </a:t>
            </a:r>
            <a:r>
              <a:rPr lang="en-US" dirty="0" err="1"/>
              <a:t>Departemen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Kelautan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memimpin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. Chris Campbell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Dr</a:t>
            </a:r>
            <a:r>
              <a:rPr lang="en-US" dirty="0"/>
              <a:t> Stuart Wilkinson (University of South Florida di Tampa, USA)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inspirasi</a:t>
            </a:r>
            <a:r>
              <a:rPr lang="en-US" dirty="0"/>
              <a:t> </a:t>
            </a:r>
            <a:r>
              <a:rPr lang="en-US" dirty="0" err="1"/>
              <a:t>kecelakaan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di University of South Florida. </a:t>
            </a:r>
            <a:r>
              <a:rPr lang="en-US" dirty="0" err="1"/>
              <a:t>Hasilnya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Gastrobot</a:t>
            </a:r>
            <a:r>
              <a:rPr lang="en-US" dirty="0"/>
              <a:t>, </a:t>
            </a:r>
            <a:r>
              <a:rPr lang="en-US" dirty="0" err="1"/>
              <a:t>sebuah</a:t>
            </a:r>
            <a:r>
              <a:rPr lang="en-US" dirty="0"/>
              <a:t> robot yang </a:t>
            </a:r>
            <a:r>
              <a:rPr lang="en-US" dirty="0" err="1"/>
              <a:t>mencerna</a:t>
            </a:r>
            <a:r>
              <a:rPr lang="en-US" dirty="0"/>
              <a:t> </a:t>
            </a:r>
            <a:r>
              <a:rPr lang="en-US" dirty="0" err="1"/>
              <a:t>massal</a:t>
            </a:r>
            <a:r>
              <a:rPr lang="en-US" dirty="0"/>
              <a:t> </a:t>
            </a:r>
            <a:r>
              <a:rPr lang="en-US" dirty="0" err="1"/>
              <a:t>organik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karbon</a:t>
            </a:r>
            <a:r>
              <a:rPr lang="en-US" dirty="0"/>
              <a:t> </a:t>
            </a:r>
            <a:r>
              <a:rPr lang="en-US" dirty="0" err="1"/>
              <a:t>dioksida</a:t>
            </a:r>
            <a:r>
              <a:rPr lang="en-US" dirty="0"/>
              <a:t> yang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.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menyebut</a:t>
            </a:r>
            <a:r>
              <a:rPr lang="en-US" dirty="0"/>
              <a:t> </a:t>
            </a:r>
            <a:r>
              <a:rPr lang="en-US" dirty="0" err="1"/>
              <a:t>penciptaan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, "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perut</a:t>
            </a:r>
            <a:r>
              <a:rPr lang="en-US" dirty="0"/>
              <a:t> </a:t>
            </a:r>
            <a:r>
              <a:rPr lang="en-US" dirty="0" err="1"/>
              <a:t>kembung</a:t>
            </a:r>
            <a:r>
              <a:rPr lang="en-US" dirty="0"/>
              <a:t>."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panggilan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konvensional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: "Chew </a:t>
            </a:r>
            <a:r>
              <a:rPr lang="en-US" dirty="0" err="1"/>
              <a:t>Chew</a:t>
            </a:r>
            <a:r>
              <a:rPr lang="en-US" dirty="0"/>
              <a:t>". Honda </a:t>
            </a:r>
            <a:r>
              <a:rPr lang="en-US" dirty="0" err="1"/>
              <a:t>Luncurkan</a:t>
            </a:r>
            <a:r>
              <a:rPr lang="en-US" dirty="0"/>
              <a:t> P-2 (</a:t>
            </a:r>
            <a:r>
              <a:rPr lang="en-US" dirty="0" err="1"/>
              <a:t>prototipe</a:t>
            </a:r>
            <a:r>
              <a:rPr lang="en-US" dirty="0"/>
              <a:t> 2), robot humanoid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, </a:t>
            </a:r>
            <a:r>
              <a:rPr lang="en-US" dirty="0" err="1"/>
              <a:t>menaiki</a:t>
            </a:r>
            <a:r>
              <a:rPr lang="en-US" dirty="0"/>
              <a:t> </a:t>
            </a:r>
            <a:r>
              <a:rPr lang="en-US" dirty="0" err="1"/>
              <a:t>tangga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beban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11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76250"/>
            <a:ext cx="8915400" cy="543497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Tahun</a:t>
            </a:r>
            <a:r>
              <a:rPr lang="en-US" dirty="0"/>
              <a:t> 1997, </a:t>
            </a:r>
            <a:r>
              <a:rPr lang="en-US" dirty="0" err="1"/>
              <a:t>Simpul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Stasiun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Angkasa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di orbit.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mendatang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bergabung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robot yang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Robotika</a:t>
            </a:r>
            <a:r>
              <a:rPr lang="en-US" dirty="0"/>
              <a:t> MD </a:t>
            </a:r>
            <a:r>
              <a:rPr lang="en-US" dirty="0" err="1"/>
              <a:t>Kanada</a:t>
            </a:r>
            <a:r>
              <a:rPr lang="en-US" dirty="0"/>
              <a:t>. Honda </a:t>
            </a:r>
            <a:r>
              <a:rPr lang="en-US" dirty="0" err="1"/>
              <a:t>memamerkan</a:t>
            </a:r>
            <a:r>
              <a:rPr lang="en-US" dirty="0"/>
              <a:t> P3, </a:t>
            </a:r>
            <a:r>
              <a:rPr lang="en-US" dirty="0" err="1"/>
              <a:t>prototipe</a:t>
            </a:r>
            <a:r>
              <a:rPr lang="en-US" dirty="0"/>
              <a:t> 8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humanoid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1986. Program </a:t>
            </a:r>
            <a:r>
              <a:rPr lang="en-US" dirty="0" err="1"/>
              <a:t>komputer</a:t>
            </a:r>
            <a:r>
              <a:rPr lang="en-US" dirty="0"/>
              <a:t>, yang </a:t>
            </a:r>
            <a:r>
              <a:rPr lang="en-US" dirty="0" err="1"/>
              <a:t>disebut</a:t>
            </a:r>
            <a:r>
              <a:rPr lang="en-US" dirty="0"/>
              <a:t> "bots web",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di web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menggali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. Web bots </a:t>
            </a:r>
            <a:r>
              <a:rPr lang="en-US" dirty="0" err="1"/>
              <a:t>dibangun</a:t>
            </a:r>
            <a:r>
              <a:rPr lang="en-US" dirty="0"/>
              <a:t> </a:t>
            </a:r>
            <a:r>
              <a:rPr lang="en-US" dirty="0" err="1"/>
              <a:t>sekitar</a:t>
            </a:r>
            <a:r>
              <a:rPr lang="en-US" dirty="0"/>
              <a:t> </a:t>
            </a:r>
            <a:r>
              <a:rPr lang="en-US" dirty="0" err="1"/>
              <a:t>inti</a:t>
            </a:r>
            <a:r>
              <a:rPr lang="en-US" dirty="0"/>
              <a:t> yang </a:t>
            </a:r>
            <a:r>
              <a:rPr lang="en-US" dirty="0" err="1"/>
              <a:t>diduga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'</a:t>
            </a:r>
            <a:r>
              <a:rPr lang="en-US" dirty="0" err="1"/>
              <a:t>pandai</a:t>
            </a:r>
            <a:r>
              <a:rPr lang="en-US" dirty="0"/>
              <a:t>'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relevansi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minta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(</a:t>
            </a:r>
            <a:r>
              <a:rPr lang="en-US" dirty="0" err="1"/>
              <a:t>informasi</a:t>
            </a:r>
            <a:r>
              <a:rPr lang="en-US" dirty="0"/>
              <a:t>). </a:t>
            </a:r>
            <a:r>
              <a:rPr lang="en-US" dirty="0" err="1"/>
              <a:t>Webbots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agen-agen</a:t>
            </a:r>
            <a:r>
              <a:rPr lang="en-US" dirty="0"/>
              <a:t> </a:t>
            </a:r>
            <a:r>
              <a:rPr lang="en-US" dirty="0" err="1"/>
              <a:t>otonom</a:t>
            </a:r>
            <a:r>
              <a:rPr lang="en-US" dirty="0"/>
              <a:t> yang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internet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campur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r>
              <a:rPr lang="en-US" dirty="0" err="1"/>
              <a:t>RoboCup</a:t>
            </a:r>
            <a:r>
              <a:rPr lang="en-US" dirty="0"/>
              <a:t> </a:t>
            </a:r>
            <a:r>
              <a:rPr lang="en-US" dirty="0" err="1"/>
              <a:t>turnamen</a:t>
            </a:r>
            <a:r>
              <a:rPr lang="en-US" dirty="0"/>
              <a:t> </a:t>
            </a:r>
            <a:r>
              <a:rPr lang="en-US" dirty="0" err="1"/>
              <a:t>sepak</a:t>
            </a:r>
            <a:r>
              <a:rPr lang="en-US" dirty="0"/>
              <a:t> bola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diadakan</a:t>
            </a:r>
            <a:r>
              <a:rPr lang="en-US" dirty="0"/>
              <a:t> di Nagoya, </a:t>
            </a:r>
            <a:r>
              <a:rPr lang="en-US" dirty="0" err="1"/>
              <a:t>Jepang</a:t>
            </a:r>
            <a:r>
              <a:rPr lang="en-US" dirty="0"/>
              <a:t>. Mei,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juara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catur</a:t>
            </a:r>
            <a:r>
              <a:rPr lang="en-US" dirty="0"/>
              <a:t> Garry Kasparov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superkomputer</a:t>
            </a:r>
            <a:r>
              <a:rPr lang="en-US" dirty="0"/>
              <a:t> IBM Deep Blue.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Juli</a:t>
            </a:r>
            <a:r>
              <a:rPr lang="en-US" dirty="0"/>
              <a:t>, The Pathfinder </a:t>
            </a:r>
            <a:r>
              <a:rPr lang="en-US" dirty="0" err="1"/>
              <a:t>mendarat</a:t>
            </a:r>
            <a:r>
              <a:rPr lang="en-US" dirty="0"/>
              <a:t> di Mars </a:t>
            </a:r>
            <a:r>
              <a:rPr lang="en-US" dirty="0" err="1"/>
              <a:t>Misi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1998, Tiger Electronics </a:t>
            </a:r>
            <a:r>
              <a:rPr lang="en-US" dirty="0" err="1"/>
              <a:t>memperkenalkan</a:t>
            </a:r>
            <a:r>
              <a:rPr lang="en-US" dirty="0"/>
              <a:t> </a:t>
            </a:r>
            <a:r>
              <a:rPr lang="en-US" dirty="0" err="1"/>
              <a:t>Furby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mainan</a:t>
            </a:r>
            <a:r>
              <a:rPr lang="en-US" dirty="0"/>
              <a:t> Natal.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"</a:t>
            </a:r>
            <a:r>
              <a:rPr lang="en-US" dirty="0" err="1"/>
              <a:t>mainan</a:t>
            </a:r>
            <a:r>
              <a:rPr lang="en-US" dirty="0"/>
              <a:t>"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musim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sensor </a:t>
            </a:r>
            <a:r>
              <a:rPr lang="en-US" dirty="0" err="1"/>
              <a:t>ini</a:t>
            </a:r>
            <a:r>
              <a:rPr lang="en-US" dirty="0"/>
              <a:t> "</a:t>
            </a:r>
            <a:r>
              <a:rPr lang="en-US" dirty="0" err="1"/>
              <a:t>peliharaan</a:t>
            </a:r>
            <a:r>
              <a:rPr lang="en-US" dirty="0"/>
              <a:t> </a:t>
            </a:r>
            <a:r>
              <a:rPr lang="en-US" dirty="0" err="1"/>
              <a:t>animatronik</a:t>
            </a:r>
            <a:r>
              <a:rPr lang="en-US" dirty="0"/>
              <a:t>"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bereaksi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lingkungannya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800 </a:t>
            </a:r>
            <a:r>
              <a:rPr lang="en-US" dirty="0" err="1"/>
              <a:t>frase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Inggris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LEGO </a:t>
            </a:r>
            <a:r>
              <a:rPr lang="en-US" dirty="0" err="1"/>
              <a:t>rilis</a:t>
            </a:r>
            <a:r>
              <a:rPr lang="en-US" dirty="0"/>
              <a:t> </a:t>
            </a:r>
            <a:r>
              <a:rPr lang="en-US" dirty="0" err="1"/>
              <a:t>Robotika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. </a:t>
            </a:r>
            <a:r>
              <a:rPr lang="en-US" dirty="0" err="1"/>
              <a:t>Skotlandia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 hotel Campbell A </a:t>
            </a:r>
            <a:r>
              <a:rPr lang="en-US" dirty="0" err="1"/>
              <a:t>ird</a:t>
            </a:r>
            <a:r>
              <a:rPr lang="en-US" dirty="0"/>
              <a:t> 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bionik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. </a:t>
            </a:r>
            <a:r>
              <a:rPr lang="en-US" dirty="0" err="1"/>
              <a:t>Agustus</a:t>
            </a:r>
            <a:r>
              <a:rPr lang="en-US" dirty="0"/>
              <a:t>, Cynthia </a:t>
            </a:r>
            <a:r>
              <a:rPr lang="en-US" dirty="0" err="1"/>
              <a:t>Breazeal</a:t>
            </a:r>
            <a:r>
              <a:rPr lang="en-US" dirty="0"/>
              <a:t> di MIT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robot Kismet,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meniru</a:t>
            </a:r>
            <a:r>
              <a:rPr lang="en-US" dirty="0"/>
              <a:t> </a:t>
            </a:r>
            <a:r>
              <a:rPr lang="en-US" dirty="0" err="1"/>
              <a:t>emosional</a:t>
            </a:r>
            <a:r>
              <a:rPr lang="en-US" dirty="0"/>
              <a:t> </a:t>
            </a:r>
            <a:r>
              <a:rPr lang="en-US" dirty="0" err="1"/>
              <a:t>bayi</a:t>
            </a:r>
            <a:r>
              <a:rPr lang="en-US" dirty="0"/>
              <a:t>. </a:t>
            </a:r>
            <a:r>
              <a:rPr lang="en-US" dirty="0" err="1"/>
              <a:t>Oktober</a:t>
            </a:r>
            <a:r>
              <a:rPr lang="en-US" dirty="0"/>
              <a:t>, NASA </a:t>
            </a:r>
            <a:r>
              <a:rPr lang="en-US" dirty="0" err="1"/>
              <a:t>meluncurkan</a:t>
            </a:r>
            <a:r>
              <a:rPr lang="en-US" dirty="0"/>
              <a:t> </a:t>
            </a:r>
            <a:r>
              <a:rPr lang="en-US" dirty="0" err="1"/>
              <a:t>pesawat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angkasa</a:t>
            </a:r>
            <a:r>
              <a:rPr lang="en-US" dirty="0"/>
              <a:t> Space Deep 1 </a:t>
            </a:r>
            <a:r>
              <a:rPr lang="en-US" dirty="0" err="1"/>
              <a:t>otonom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menguji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misi</a:t>
            </a:r>
            <a:r>
              <a:rPr lang="en-US" dirty="0"/>
              <a:t> </a:t>
            </a:r>
            <a:r>
              <a:rPr lang="en-US" dirty="0" err="1"/>
              <a:t>berawak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sepenuhnya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robot</a:t>
            </a:r>
          </a:p>
        </p:txBody>
      </p:sp>
    </p:spTree>
    <p:extLst>
      <p:ext uri="{BB962C8B-B14F-4D97-AF65-F5344CB8AC3E}">
        <p14:creationId xmlns:p14="http://schemas.microsoft.com/office/powerpoint/2010/main" val="1149471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438150"/>
            <a:ext cx="8915400" cy="547307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Tahun</a:t>
            </a:r>
            <a:r>
              <a:rPr lang="en-US" dirty="0"/>
              <a:t> 1999, AIBO, Sony, </a:t>
            </a:r>
            <a:r>
              <a:rPr lang="en-US" dirty="0" err="1"/>
              <a:t>Jepang</a:t>
            </a:r>
            <a:r>
              <a:rPr lang="en-US" dirty="0"/>
              <a:t>. Mei, Sony </a:t>
            </a:r>
            <a:r>
              <a:rPr lang="en-US" dirty="0" err="1"/>
              <a:t>membangun</a:t>
            </a:r>
            <a:r>
              <a:rPr lang="en-US" dirty="0"/>
              <a:t> AIBO, K9 </a:t>
            </a:r>
            <a:r>
              <a:rPr lang="en-US" dirty="0" err="1"/>
              <a:t>generasi</a:t>
            </a:r>
            <a:r>
              <a:rPr lang="en-US" dirty="0"/>
              <a:t> </a:t>
            </a:r>
            <a:r>
              <a:rPr lang="en-US" dirty="0" err="1"/>
              <a:t>berikutnya</a:t>
            </a:r>
            <a:r>
              <a:rPr lang="en-US" dirty="0"/>
              <a:t>. Salah </a:t>
            </a:r>
            <a:r>
              <a:rPr lang="en-US" dirty="0" err="1"/>
              <a:t>satu</a:t>
            </a:r>
            <a:r>
              <a:rPr lang="en-US" dirty="0"/>
              <a:t> robot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ditujukan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.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bereaksi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terprogram</a:t>
            </a:r>
            <a:r>
              <a:rPr lang="en-US" dirty="0"/>
              <a:t>. LEGO </a:t>
            </a:r>
            <a:r>
              <a:rPr lang="en-US" dirty="0" err="1"/>
              <a:t>rilis</a:t>
            </a:r>
            <a:r>
              <a:rPr lang="en-US" dirty="0"/>
              <a:t> </a:t>
            </a:r>
            <a:r>
              <a:rPr lang="en-US" dirty="0" err="1"/>
              <a:t>Robotika</a:t>
            </a:r>
            <a:r>
              <a:rPr lang="en-US" dirty="0"/>
              <a:t> Discovery Set, Droid Developer Kit </a:t>
            </a:r>
            <a:r>
              <a:rPr lang="en-US" dirty="0" err="1"/>
              <a:t>dan</a:t>
            </a:r>
            <a:r>
              <a:rPr lang="en-US" dirty="0"/>
              <a:t> Robotics Invention System 1.5. Personal Robot </a:t>
            </a:r>
            <a:r>
              <a:rPr lang="en-US" dirty="0" err="1"/>
              <a:t>rilis</a:t>
            </a:r>
            <a:r>
              <a:rPr lang="en-US" dirty="0"/>
              <a:t> robot </a:t>
            </a:r>
            <a:r>
              <a:rPr lang="en-US" dirty="0" err="1"/>
              <a:t>Cye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 smtClean="0"/>
              <a:t>tangga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2000, Honda </a:t>
            </a:r>
            <a:r>
              <a:rPr lang="en-US" dirty="0" err="1"/>
              <a:t>Asimo</a:t>
            </a:r>
            <a:r>
              <a:rPr lang="en-US" dirty="0"/>
              <a:t>. Honda debut robot humanoid </a:t>
            </a:r>
            <a:r>
              <a:rPr lang="en-US" dirty="0" err="1"/>
              <a:t>Asimo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, </a:t>
            </a:r>
            <a:r>
              <a:rPr lang="en-US" dirty="0" err="1"/>
              <a:t>generasi</a:t>
            </a:r>
            <a:r>
              <a:rPr lang="en-US" dirty="0"/>
              <a:t> </a:t>
            </a:r>
            <a:r>
              <a:rPr lang="en-US" dirty="0" err="1"/>
              <a:t>berikutnya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robot humanoid. </a:t>
            </a:r>
            <a:r>
              <a:rPr lang="en-US" dirty="0" err="1"/>
              <a:t>Acara</a:t>
            </a:r>
            <a:r>
              <a:rPr lang="en-US" dirty="0"/>
              <a:t> </a:t>
            </a:r>
            <a:r>
              <a:rPr lang="en-US" dirty="0" err="1"/>
              <a:t>Battlebots</a:t>
            </a:r>
            <a:r>
              <a:rPr lang="en-US" dirty="0"/>
              <a:t> </a:t>
            </a:r>
            <a:r>
              <a:rPr lang="en-US" dirty="0" err="1"/>
              <a:t>diadakan</a:t>
            </a:r>
            <a:r>
              <a:rPr lang="en-US" dirty="0"/>
              <a:t> di Las Vegas, Nevada. LEGO </a:t>
            </a:r>
            <a:r>
              <a:rPr lang="en-US" dirty="0" err="1"/>
              <a:t>merilis</a:t>
            </a:r>
            <a:r>
              <a:rPr lang="en-US" dirty="0"/>
              <a:t> </a:t>
            </a:r>
            <a:r>
              <a:rPr lang="en-US" dirty="0" err="1"/>
              <a:t>Mindstorms</a:t>
            </a:r>
            <a:r>
              <a:rPr lang="en-US" dirty="0"/>
              <a:t> Robotics Invention </a:t>
            </a:r>
            <a:r>
              <a:rPr lang="en-US" dirty="0" err="1"/>
              <a:t>SystemTM</a:t>
            </a:r>
            <a:r>
              <a:rPr lang="en-US" dirty="0"/>
              <a:t> 2.0. </a:t>
            </a:r>
            <a:r>
              <a:rPr lang="en-US" dirty="0" err="1"/>
              <a:t>Oktober</a:t>
            </a:r>
            <a:r>
              <a:rPr lang="en-US" dirty="0"/>
              <a:t>, PBB </a:t>
            </a:r>
            <a:r>
              <a:rPr lang="en-US" dirty="0" err="1"/>
              <a:t>memperkirakan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742.500 robot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di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.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setengah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14 yang </a:t>
            </a:r>
            <a:r>
              <a:rPr lang="en-US" dirty="0" err="1"/>
              <a:t>digunakan</a:t>
            </a:r>
            <a:r>
              <a:rPr lang="en-US" dirty="0"/>
              <a:t> di </a:t>
            </a:r>
            <a:r>
              <a:rPr lang="en-US" dirty="0" err="1"/>
              <a:t>Jepang</a:t>
            </a:r>
            <a:r>
              <a:rPr lang="en-US" dirty="0"/>
              <a:t>. 11 November Sony </a:t>
            </a:r>
            <a:r>
              <a:rPr lang="en-US" dirty="0" err="1"/>
              <a:t>memperkenalkan</a:t>
            </a:r>
            <a:r>
              <a:rPr lang="en-US" dirty="0"/>
              <a:t> robot humanoid, </a:t>
            </a:r>
            <a:r>
              <a:rPr lang="en-US" dirty="0" err="1"/>
              <a:t>dijuluki</a:t>
            </a:r>
            <a:r>
              <a:rPr lang="en-US" dirty="0"/>
              <a:t> Sony Dream Robot (SDR), di </a:t>
            </a:r>
            <a:r>
              <a:rPr lang="en-US" dirty="0" err="1"/>
              <a:t>Robodex</a:t>
            </a:r>
            <a:r>
              <a:rPr lang="en-US" dirty="0"/>
              <a:t>. November, </a:t>
            </a:r>
            <a:r>
              <a:rPr lang="en-US" dirty="0" err="1"/>
              <a:t>Komputasi</a:t>
            </a:r>
            <a:r>
              <a:rPr lang="en-US" dirty="0"/>
              <a:t> </a:t>
            </a:r>
            <a:r>
              <a:rPr lang="en-US" dirty="0" err="1"/>
              <a:t>neurobiologi</a:t>
            </a:r>
            <a:r>
              <a:rPr lang="en-US" dirty="0"/>
              <a:t> </a:t>
            </a:r>
            <a:r>
              <a:rPr lang="en-US" dirty="0" err="1"/>
              <a:t>Sandro</a:t>
            </a:r>
            <a:r>
              <a:rPr lang="en-US" dirty="0"/>
              <a:t> </a:t>
            </a:r>
            <a:r>
              <a:rPr lang="en-US" dirty="0" err="1"/>
              <a:t>Mussa-Ivaldi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Northwestern University Medical School di Chicago, AS, </a:t>
            </a:r>
            <a:r>
              <a:rPr lang="en-US" dirty="0" err="1"/>
              <a:t>kait</a:t>
            </a:r>
            <a:r>
              <a:rPr lang="en-US" dirty="0"/>
              <a:t> Facebook </a:t>
            </a:r>
            <a:r>
              <a:rPr lang="en-US" dirty="0" err="1"/>
              <a:t>otak</a:t>
            </a:r>
            <a:r>
              <a:rPr lang="en-US" dirty="0"/>
              <a:t> lamprey </a:t>
            </a:r>
            <a:r>
              <a:rPr lang="en-US" dirty="0" err="1"/>
              <a:t>untuk</a:t>
            </a:r>
            <a:r>
              <a:rPr lang="en-US" dirty="0"/>
              <a:t> sensor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robot. </a:t>
            </a:r>
            <a:endParaRPr lang="en-US" dirty="0" smtClean="0"/>
          </a:p>
          <a:p>
            <a:r>
              <a:rPr lang="en-US" dirty="0" err="1"/>
              <a:t>Tahun</a:t>
            </a:r>
            <a:r>
              <a:rPr lang="en-US" dirty="0"/>
              <a:t> 2001, LEGO </a:t>
            </a:r>
            <a:r>
              <a:rPr lang="en-US" dirty="0" err="1"/>
              <a:t>melepaskan</a:t>
            </a:r>
            <a:r>
              <a:rPr lang="en-US" dirty="0"/>
              <a:t> </a:t>
            </a:r>
            <a:r>
              <a:rPr lang="en-US" dirty="0" err="1"/>
              <a:t>Mindstorms</a:t>
            </a:r>
            <a:r>
              <a:rPr lang="en-US" dirty="0"/>
              <a:t> Ultimate Builder Set. Sony AIBO </a:t>
            </a:r>
            <a:r>
              <a:rPr lang="en-US" dirty="0" err="1"/>
              <a:t>generasi</a:t>
            </a:r>
            <a:r>
              <a:rPr lang="en-US" dirty="0"/>
              <a:t> ke-2. Sony </a:t>
            </a:r>
            <a:r>
              <a:rPr lang="en-US" dirty="0" err="1"/>
              <a:t>rilis</a:t>
            </a:r>
            <a:r>
              <a:rPr lang="en-US" dirty="0"/>
              <a:t> </a:t>
            </a:r>
            <a:r>
              <a:rPr lang="en-US" dirty="0" err="1"/>
              <a:t>generasi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anjing</a:t>
            </a:r>
            <a:r>
              <a:rPr lang="en-US" dirty="0"/>
              <a:t> robot yang AIBO. ISS SSRMS; </a:t>
            </a:r>
            <a:r>
              <a:rPr lang="en-US" dirty="0" err="1"/>
              <a:t>Dibangun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MD </a:t>
            </a:r>
            <a:r>
              <a:rPr lang="en-US" dirty="0" err="1"/>
              <a:t>Robotika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Kanada</a:t>
            </a:r>
            <a:r>
              <a:rPr lang="en-US" dirty="0"/>
              <a:t>, Space Station Remote Manipulator System (SSRMS) </a:t>
            </a:r>
            <a:r>
              <a:rPr lang="en-US" dirty="0" err="1"/>
              <a:t>berhasil</a:t>
            </a:r>
            <a:r>
              <a:rPr lang="en-US" dirty="0"/>
              <a:t> </a:t>
            </a:r>
            <a:r>
              <a:rPr lang="en-US" dirty="0" err="1"/>
              <a:t>diluncurkan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orbit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perakitan</a:t>
            </a:r>
            <a:r>
              <a:rPr lang="en-US" dirty="0"/>
              <a:t> </a:t>
            </a:r>
            <a:r>
              <a:rPr lang="en-US" dirty="0" err="1"/>
              <a:t>Stasiun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Angkasa</a:t>
            </a:r>
            <a:r>
              <a:rPr lang="en-US" dirty="0"/>
              <a:t> </a:t>
            </a:r>
            <a:r>
              <a:rPr lang="en-US" dirty="0" err="1"/>
              <a:t>Internasional</a:t>
            </a:r>
            <a:r>
              <a:rPr lang="en-US" dirty="0"/>
              <a:t>. April, Global Hawk </a:t>
            </a:r>
            <a:r>
              <a:rPr lang="en-US" dirty="0" err="1"/>
              <a:t>merancang</a:t>
            </a:r>
            <a:r>
              <a:rPr lang="en-US" dirty="0"/>
              <a:t> </a:t>
            </a:r>
            <a:r>
              <a:rPr lang="en-US" dirty="0" err="1"/>
              <a:t>pesawat</a:t>
            </a:r>
            <a:r>
              <a:rPr lang="en-US" dirty="0"/>
              <a:t> </a:t>
            </a:r>
            <a:r>
              <a:rPr lang="en-US" dirty="0" err="1"/>
              <a:t>mata-mata</a:t>
            </a:r>
            <a:r>
              <a:rPr lang="en-US" dirty="0"/>
              <a:t> robot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13.000 km (8.000 mil) </a:t>
            </a:r>
            <a:r>
              <a:rPr lang="en-US" dirty="0" err="1"/>
              <a:t>antara</a:t>
            </a:r>
            <a:r>
              <a:rPr lang="en-US" dirty="0"/>
              <a:t> California, </a:t>
            </a:r>
            <a:r>
              <a:rPr lang="en-US" dirty="0" err="1"/>
              <a:t>Amerika</a:t>
            </a:r>
            <a:r>
              <a:rPr lang="en-US" dirty="0"/>
              <a:t> </a:t>
            </a:r>
            <a:r>
              <a:rPr lang="en-US" dirty="0" err="1"/>
              <a:t>Serikat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Australia Selatan. </a:t>
            </a:r>
            <a:r>
              <a:rPr lang="en-US" dirty="0" err="1"/>
              <a:t>Agustus</a:t>
            </a:r>
            <a:r>
              <a:rPr lang="en-US" dirty="0"/>
              <a:t>, FDA </a:t>
            </a:r>
            <a:r>
              <a:rPr lang="en-US" dirty="0" err="1"/>
              <a:t>CyberKnife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tumor di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2339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571500"/>
            <a:ext cx="8915400" cy="5339722"/>
          </a:xfrm>
        </p:spPr>
        <p:txBody>
          <a:bodyPr/>
          <a:lstStyle/>
          <a:p>
            <a:r>
              <a:rPr lang="en-US" dirty="0" err="1"/>
              <a:t>Tahun</a:t>
            </a:r>
            <a:r>
              <a:rPr lang="en-US" dirty="0"/>
              <a:t> 2002, ASIMO, </a:t>
            </a:r>
            <a:r>
              <a:rPr lang="en-US" dirty="0" err="1"/>
              <a:t>Jepang</a:t>
            </a:r>
            <a:r>
              <a:rPr lang="en-US" dirty="0"/>
              <a:t> Honda. Honda ASIMO </a:t>
            </a:r>
            <a:r>
              <a:rPr lang="en-US" dirty="0" err="1"/>
              <a:t>adalah</a:t>
            </a:r>
            <a:r>
              <a:rPr lang="en-US" dirty="0"/>
              <a:t> robot </a:t>
            </a:r>
            <a:r>
              <a:rPr lang="en-US" dirty="0" err="1"/>
              <a:t>pertama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independen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yang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halus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memanjat</a:t>
            </a:r>
            <a:r>
              <a:rPr lang="en-US" dirty="0"/>
              <a:t> </a:t>
            </a:r>
            <a:r>
              <a:rPr lang="en-US" dirty="0" err="1"/>
              <a:t>tangga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/>
              <a:t>2003, SONY </a:t>
            </a:r>
            <a:r>
              <a:rPr lang="en-US" dirty="0" err="1"/>
              <a:t>melepaskan</a:t>
            </a:r>
            <a:r>
              <a:rPr lang="en-US" dirty="0"/>
              <a:t> AIBO ERS-7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generasi</a:t>
            </a:r>
            <a:r>
              <a:rPr lang="en-US" dirty="0"/>
              <a:t> ke-3 pet robot. Epson </a:t>
            </a:r>
            <a:r>
              <a:rPr lang="en-US" dirty="0" err="1"/>
              <a:t>memperkenalkan</a:t>
            </a:r>
            <a:r>
              <a:rPr lang="en-US" dirty="0"/>
              <a:t> para Monsieur II-P </a:t>
            </a:r>
            <a:r>
              <a:rPr lang="en-US" dirty="0" err="1"/>
              <a:t>pada</a:t>
            </a:r>
            <a:r>
              <a:rPr lang="en-US" dirty="0"/>
              <a:t> April 2003. </a:t>
            </a:r>
            <a:endParaRPr lang="en-US" dirty="0" smtClean="0"/>
          </a:p>
          <a:p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/>
              <a:t>2004, Epson </a:t>
            </a:r>
            <a:r>
              <a:rPr lang="en-US" dirty="0" err="1"/>
              <a:t>rilis</a:t>
            </a:r>
            <a:r>
              <a:rPr lang="en-US" dirty="0"/>
              <a:t> robot </a:t>
            </a:r>
            <a:r>
              <a:rPr lang="en-US" dirty="0" err="1"/>
              <a:t>terkecil</a:t>
            </a:r>
            <a:r>
              <a:rPr lang="en-US" dirty="0"/>
              <a:t>. </a:t>
            </a:r>
            <a:r>
              <a:rPr lang="en-US" dirty="0" err="1"/>
              <a:t>Beratnya</a:t>
            </a:r>
            <a:r>
              <a:rPr lang="en-US" dirty="0"/>
              <a:t> 0,35 </a:t>
            </a:r>
            <a:r>
              <a:rPr lang="en-US" dirty="0" err="1"/>
              <a:t>ons</a:t>
            </a:r>
            <a:r>
              <a:rPr lang="en-US" dirty="0"/>
              <a:t> (10 gram)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berukuran</a:t>
            </a:r>
            <a:r>
              <a:rPr lang="en-US" dirty="0"/>
              <a:t> 2,8 </a:t>
            </a:r>
            <a:r>
              <a:rPr lang="en-US" dirty="0" err="1"/>
              <a:t>inci</a:t>
            </a:r>
            <a:r>
              <a:rPr lang="en-US" dirty="0"/>
              <a:t> (70 15 mm) di </a:t>
            </a:r>
            <a:r>
              <a:rPr lang="en-US" dirty="0" err="1"/>
              <a:t>ketinggian</a:t>
            </a:r>
            <a:r>
              <a:rPr lang="en-US" dirty="0"/>
              <a:t>, Micro Flying Robot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diperkenalkan</a:t>
            </a:r>
            <a:r>
              <a:rPr lang="en-US" dirty="0"/>
              <a:t> </a:t>
            </a:r>
            <a:r>
              <a:rPr lang="en-US" dirty="0" err="1"/>
              <a:t>seba</a:t>
            </a:r>
            <a:r>
              <a:rPr lang="en-US" dirty="0"/>
              <a:t> </a:t>
            </a:r>
            <a:r>
              <a:rPr lang="en-US" dirty="0" err="1"/>
              <a:t>gai</a:t>
            </a:r>
            <a:r>
              <a:rPr lang="en-US" dirty="0"/>
              <a:t> robot </a:t>
            </a:r>
            <a:r>
              <a:rPr lang="en-US" dirty="0" err="1"/>
              <a:t>helikopter</a:t>
            </a:r>
            <a:r>
              <a:rPr lang="en-US" dirty="0"/>
              <a:t> paling </a:t>
            </a:r>
            <a:r>
              <a:rPr lang="en-US" dirty="0" err="1"/>
              <a:t>ringan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 di </a:t>
            </a:r>
            <a:r>
              <a:rPr lang="en-US" dirty="0" err="1"/>
              <a:t>dunia</a:t>
            </a:r>
            <a:r>
              <a:rPr lang="en-US" dirty="0"/>
              <a:t>. Perusahaan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berharap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"</a:t>
            </a:r>
            <a:r>
              <a:rPr lang="en-US" dirty="0" err="1"/>
              <a:t>kamera</a:t>
            </a:r>
            <a:r>
              <a:rPr lang="en-US" dirty="0"/>
              <a:t> </a:t>
            </a:r>
            <a:r>
              <a:rPr lang="en-US" dirty="0" err="1"/>
              <a:t>terbang</a:t>
            </a:r>
            <a:r>
              <a:rPr lang="en-US" dirty="0"/>
              <a:t>"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bencana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. </a:t>
            </a:r>
            <a:r>
              <a:rPr lang="en-US" dirty="0" err="1"/>
              <a:t>Prototipe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lalat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meter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dimaksudkan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2005, Para </a:t>
            </a:r>
            <a:r>
              <a:rPr lang="en-US" dirty="0" err="1"/>
              <a:t>peneliti</a:t>
            </a:r>
            <a:r>
              <a:rPr lang="en-US" dirty="0"/>
              <a:t> di </a:t>
            </a:r>
            <a:r>
              <a:rPr lang="en-US" dirty="0" err="1"/>
              <a:t>Universitas</a:t>
            </a:r>
            <a:r>
              <a:rPr lang="en-US" dirty="0"/>
              <a:t> Cornell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robot </a:t>
            </a:r>
            <a:r>
              <a:rPr lang="en-US" dirty="0" err="1"/>
              <a:t>replikasi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. Array </a:t>
            </a:r>
            <a:r>
              <a:rPr lang="en-US" dirty="0" err="1"/>
              <a:t>batu</a:t>
            </a:r>
            <a:r>
              <a:rPr lang="en-US" dirty="0"/>
              <a:t> </a:t>
            </a:r>
            <a:r>
              <a:rPr lang="en-US" dirty="0" err="1"/>
              <a:t>komputerisasi</a:t>
            </a:r>
            <a:r>
              <a:rPr lang="en-US" dirty="0"/>
              <a:t> </a:t>
            </a:r>
            <a:r>
              <a:rPr lang="en-US" dirty="0" err="1"/>
              <a:t>mengilustrasikan</a:t>
            </a:r>
            <a:r>
              <a:rPr lang="en-US" dirty="0"/>
              <a:t> </a:t>
            </a:r>
            <a:r>
              <a:rPr lang="en-US" dirty="0" err="1"/>
              <a:t>prinsip-prinsip</a:t>
            </a:r>
            <a:r>
              <a:rPr lang="en-US" dirty="0"/>
              <a:t> self-</a:t>
            </a:r>
            <a:r>
              <a:rPr lang="en-US" dirty="0" err="1"/>
              <a:t>replikasi</a:t>
            </a:r>
            <a:r>
              <a:rPr lang="en-US" dirty="0"/>
              <a:t>, kata </a:t>
            </a:r>
            <a:r>
              <a:rPr lang="en-US" dirty="0" err="1"/>
              <a:t>Hod</a:t>
            </a:r>
            <a:r>
              <a:rPr lang="en-US" dirty="0"/>
              <a:t> Lipson,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profesor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pesawat</a:t>
            </a:r>
            <a:r>
              <a:rPr lang="en-US" dirty="0"/>
              <a:t> </a:t>
            </a:r>
            <a:r>
              <a:rPr lang="en-US" dirty="0" err="1"/>
              <a:t>terbang</a:t>
            </a:r>
            <a:r>
              <a:rPr lang="en-US" dirty="0"/>
              <a:t> di Cornell yang </a:t>
            </a:r>
            <a:r>
              <a:rPr lang="en-US" dirty="0" err="1"/>
              <a:t>memimpin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yang </a:t>
            </a:r>
            <a:r>
              <a:rPr lang="en-US" dirty="0" err="1"/>
              <a:t>merancang</a:t>
            </a:r>
            <a:r>
              <a:rPr lang="en-US" dirty="0"/>
              <a:t> </a:t>
            </a:r>
            <a:r>
              <a:rPr lang="en-US" dirty="0" err="1"/>
              <a:t>ditiru</a:t>
            </a:r>
            <a:r>
              <a:rPr lang="en-US" dirty="0"/>
              <a:t> bots.</a:t>
            </a:r>
          </a:p>
        </p:txBody>
      </p:sp>
    </p:spTree>
    <p:extLst>
      <p:ext uri="{BB962C8B-B14F-4D97-AF65-F5344CB8AC3E}">
        <p14:creationId xmlns:p14="http://schemas.microsoft.com/office/powerpoint/2010/main" val="352479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3R DALAM KESELAMATAN ROBOT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14450"/>
            <a:ext cx="8915400" cy="4914900"/>
          </a:xfrm>
        </p:spPr>
        <p:txBody>
          <a:bodyPr>
            <a:normAutofit/>
          </a:bodyPr>
          <a:lstStyle/>
          <a:p>
            <a:r>
              <a:rPr lang="en-US" dirty="0"/>
              <a:t>Robots Require </a:t>
            </a:r>
            <a:r>
              <a:rPr lang="en-US" dirty="0" smtClean="0"/>
              <a:t>Respect</a:t>
            </a:r>
          </a:p>
          <a:p>
            <a:pPr lvl="1"/>
            <a:r>
              <a:rPr lang="fi-FI" dirty="0"/>
              <a:t>keselamatan manusia yang utama </a:t>
            </a:r>
            <a:endParaRPr lang="fi-FI" dirty="0" smtClean="0"/>
          </a:p>
          <a:p>
            <a:pPr lvl="1"/>
            <a:r>
              <a:rPr lang="fi-FI" dirty="0" smtClean="0"/>
              <a:t>kemudian </a:t>
            </a:r>
            <a:r>
              <a:rPr lang="fi-FI" dirty="0"/>
              <a:t>keselamatan </a:t>
            </a:r>
            <a:r>
              <a:rPr lang="fi-FI" dirty="0" smtClean="0"/>
              <a:t>robot</a:t>
            </a:r>
          </a:p>
          <a:p>
            <a:pPr lvl="1"/>
            <a:r>
              <a:rPr lang="fi-FI" dirty="0" smtClean="0"/>
              <a:t>kemudian </a:t>
            </a:r>
            <a:r>
              <a:rPr lang="fi-FI" dirty="0"/>
              <a:t>peralatan lain </a:t>
            </a:r>
            <a:endParaRPr lang="en-US" dirty="0" smtClean="0"/>
          </a:p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Bahaya</a:t>
            </a:r>
            <a:r>
              <a:rPr lang="en-US" dirty="0"/>
              <a:t> Yang </a:t>
            </a:r>
            <a:r>
              <a:rPr lang="en-US" dirty="0" err="1" smtClean="0"/>
              <a:t>Dihadapi</a:t>
            </a:r>
            <a:endParaRPr lang="en-US" dirty="0" smtClean="0"/>
          </a:p>
          <a:p>
            <a:pPr lvl="1"/>
            <a:r>
              <a:rPr lang="en-US" dirty="0" err="1"/>
              <a:t>Membetulkan</a:t>
            </a:r>
            <a:r>
              <a:rPr lang="en-US" dirty="0"/>
              <a:t> robot ( </a:t>
            </a:r>
            <a:r>
              <a:rPr lang="en-US" dirty="0" err="1"/>
              <a:t>mesti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) </a:t>
            </a:r>
            <a:endParaRPr lang="en-US" dirty="0" smtClean="0"/>
          </a:p>
          <a:p>
            <a:pPr lvl="2"/>
            <a:r>
              <a:rPr lang="en-US" dirty="0" smtClean="0"/>
              <a:t>Robot </a:t>
            </a:r>
            <a:r>
              <a:rPr lang="en-US" dirty="0"/>
              <a:t>yang </a:t>
            </a:r>
            <a:r>
              <a:rPr lang="en-US" dirty="0" err="1"/>
              <a:t>rusak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tiba-tiba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Melatih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memerintahkan</a:t>
            </a:r>
            <a:r>
              <a:rPr lang="en-US" dirty="0"/>
              <a:t> robot </a:t>
            </a:r>
            <a:endParaRPr lang="en-US" dirty="0" smtClean="0"/>
          </a:p>
          <a:p>
            <a:pPr lvl="2"/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/>
              <a:t>robot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( Point To Point )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di </a:t>
            </a:r>
            <a:r>
              <a:rPr lang="en-US" dirty="0" err="1"/>
              <a:t>sekitar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memeriksa</a:t>
            </a:r>
            <a:r>
              <a:rPr lang="en-US" dirty="0"/>
              <a:t>. </a:t>
            </a:r>
            <a:endParaRPr lang="en-US" dirty="0" smtClean="0"/>
          </a:p>
          <a:p>
            <a:pPr lvl="2"/>
            <a:r>
              <a:rPr lang="en-US" dirty="0" err="1" smtClean="0"/>
              <a:t>Pengontrolan</a:t>
            </a:r>
            <a:r>
              <a:rPr lang="en-US" dirty="0" smtClean="0"/>
              <a:t> </a:t>
            </a:r>
            <a:r>
              <a:rPr lang="en-US" dirty="0"/>
              <a:t>robot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/>
              <a:t>normal </a:t>
            </a:r>
            <a:endParaRPr lang="en-US" dirty="0" smtClean="0"/>
          </a:p>
          <a:p>
            <a:pPr lvl="2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/>
              <a:t>peralatan</a:t>
            </a:r>
            <a:r>
              <a:rPr lang="en-US" dirty="0"/>
              <a:t> lain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,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bahaya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49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ARAH PENGEMBANGAN ROBOTIK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Divisi</a:t>
            </a:r>
            <a:r>
              <a:rPr lang="en-US" dirty="0"/>
              <a:t> </a:t>
            </a:r>
            <a:r>
              <a:rPr lang="en-US" dirty="0" err="1"/>
              <a:t>Robotik</a:t>
            </a:r>
            <a:r>
              <a:rPr lang="en-US" dirty="0"/>
              <a:t> </a:t>
            </a:r>
            <a:r>
              <a:rPr lang="en-US" dirty="0" err="1"/>
              <a:t>dimaksudkan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mengambangkan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mini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menengah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mengendalikan</a:t>
            </a:r>
            <a:r>
              <a:rPr lang="en-US" dirty="0"/>
              <a:t> proses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r>
              <a:rPr lang="en-US" dirty="0" err="1"/>
              <a:t>Tentunya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penginderaan</a:t>
            </a:r>
            <a:r>
              <a:rPr lang="en-US" dirty="0"/>
              <a:t>, </a:t>
            </a:r>
            <a:r>
              <a:rPr lang="en-US" dirty="0" err="1"/>
              <a:t>pemrosessan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rekayasa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visualisasi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Target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divisi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rancang</a:t>
            </a:r>
            <a:r>
              <a:rPr lang="en-US" dirty="0"/>
              <a:t> </a:t>
            </a:r>
            <a:r>
              <a:rPr lang="en-US" dirty="0" err="1"/>
              <a:t>bangun</a:t>
            </a:r>
            <a:r>
              <a:rPr lang="en-US" dirty="0"/>
              <a:t> </a:t>
            </a:r>
            <a:r>
              <a:rPr lang="en-US" dirty="0" err="1"/>
              <a:t>sistem-sistem</a:t>
            </a:r>
            <a:r>
              <a:rPr lang="en-US" dirty="0"/>
              <a:t> </a:t>
            </a:r>
            <a:r>
              <a:rPr lang="en-US" dirty="0" err="1"/>
              <a:t>robotik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(dedicated robot). </a:t>
            </a:r>
            <a:r>
              <a:rPr lang="en-US" dirty="0" err="1"/>
              <a:t>Diharapkan</a:t>
            </a:r>
            <a:r>
              <a:rPr lang="en-US" dirty="0"/>
              <a:t> </a:t>
            </a:r>
            <a:r>
              <a:rPr lang="en-US" dirty="0" err="1"/>
              <a:t>nantinya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"</a:t>
            </a:r>
            <a:r>
              <a:rPr lang="en-US" dirty="0" err="1"/>
              <a:t>parsial</a:t>
            </a:r>
            <a:r>
              <a:rPr lang="en-US" dirty="0"/>
              <a:t> dedicated robot"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diciptakan</a:t>
            </a:r>
            <a:r>
              <a:rPr lang="en-US" dirty="0"/>
              <a:t> robot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menengah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 (</a:t>
            </a:r>
            <a:r>
              <a:rPr lang="en-US" dirty="0" err="1"/>
              <a:t>Kharistiawan</a:t>
            </a:r>
            <a:r>
              <a:rPr lang="en-US" dirty="0"/>
              <a:t>, 2012).</a:t>
            </a:r>
          </a:p>
        </p:txBody>
      </p:sp>
    </p:spTree>
    <p:extLst>
      <p:ext uri="{BB962C8B-B14F-4D97-AF65-F5344CB8AC3E}">
        <p14:creationId xmlns:p14="http://schemas.microsoft.com/office/powerpoint/2010/main" val="2067504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TEKNIK DESAIN ROBOT BERORIENTASI FUNGSI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5695" t="14584" r="26574" b="7552"/>
          <a:stretch/>
        </p:blipFill>
        <p:spPr>
          <a:xfrm>
            <a:off x="4686300" y="1162050"/>
            <a:ext cx="6210300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13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 KONTROLLER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kontroller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elektronik</a:t>
            </a:r>
            <a:r>
              <a:rPr lang="en-US" dirty="0"/>
              <a:t> yang </a:t>
            </a:r>
            <a:r>
              <a:rPr lang="en-US" dirty="0" err="1"/>
              <a:t>setidaktidaknya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prosesor</a:t>
            </a:r>
            <a:r>
              <a:rPr lang="en-US" dirty="0"/>
              <a:t> (CPU, </a:t>
            </a:r>
            <a:r>
              <a:rPr lang="en-US" dirty="0" err="1"/>
              <a:t>Memori</a:t>
            </a:r>
            <a:r>
              <a:rPr lang="en-US" dirty="0"/>
              <a:t>, </a:t>
            </a:r>
            <a:r>
              <a:rPr lang="en-US" dirty="0" err="1"/>
              <a:t>komponen</a:t>
            </a:r>
            <a:r>
              <a:rPr lang="en-US" dirty="0"/>
              <a:t> interface Input/Output), signal conditioning </a:t>
            </a:r>
            <a:r>
              <a:rPr lang="en-US" dirty="0" err="1"/>
              <a:t>untuk</a:t>
            </a:r>
            <a:r>
              <a:rPr lang="en-US" dirty="0"/>
              <a:t> sensor (analog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digital), </a:t>
            </a:r>
            <a:r>
              <a:rPr lang="en-US" dirty="0" err="1"/>
              <a:t>dan</a:t>
            </a:r>
            <a:r>
              <a:rPr lang="en-US" dirty="0"/>
              <a:t> driver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aktuator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monitor </a:t>
            </a:r>
            <a:r>
              <a:rPr lang="en-US" dirty="0" err="1"/>
              <a:t>seperti</a:t>
            </a:r>
            <a:r>
              <a:rPr lang="en-US" dirty="0"/>
              <a:t> seven 20 segment, LCD (liquid crystal display) </a:t>
            </a:r>
            <a:r>
              <a:rPr lang="en-US" dirty="0" err="1"/>
              <a:t>ataupun</a:t>
            </a:r>
            <a:r>
              <a:rPr lang="en-US" dirty="0"/>
              <a:t> CRT (cathode </a:t>
            </a:r>
            <a:r>
              <a:rPr lang="en-US" dirty="0" err="1"/>
              <a:t>raytube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843211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MEKANIKA ROBOT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 smtClean="0"/>
              <a:t>setidak-tidaknya</a:t>
            </a:r>
            <a:r>
              <a:rPr lang="en-US" dirty="0" smtClean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kebebasan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degree of freedom (DOF). </a:t>
            </a:r>
            <a:endParaRPr lang="en-US" dirty="0" smtClean="0"/>
          </a:p>
          <a:p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/>
              <a:t>sendi</a:t>
            </a:r>
            <a:r>
              <a:rPr lang="en-US" dirty="0"/>
              <a:t> yang </a:t>
            </a:r>
            <a:r>
              <a:rPr lang="en-US" dirty="0" err="1"/>
              <a:t>diwakili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aktuator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DOF. </a:t>
            </a:r>
            <a:endParaRPr lang="en-US" dirty="0" smtClean="0"/>
          </a:p>
          <a:p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kebebasan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kaki </a:t>
            </a:r>
            <a:r>
              <a:rPr lang="en-US" dirty="0" err="1"/>
              <a:t>diukur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holonomic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non-</a:t>
            </a:r>
            <a:r>
              <a:rPr lang="en-US" dirty="0" err="1"/>
              <a:t>holonomic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94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yang </a:t>
            </a:r>
            <a:r>
              <a:rPr lang="en-US" dirty="0" err="1"/>
              <a:t>bertugas</a:t>
            </a:r>
            <a:r>
              <a:rPr lang="en-US" dirty="0"/>
              <a:t> </a:t>
            </a:r>
            <a:r>
              <a:rPr lang="en-US" dirty="0" err="1"/>
              <a:t>mendeteksi</a:t>
            </a:r>
            <a:r>
              <a:rPr lang="en-US" dirty="0"/>
              <a:t> (</a:t>
            </a:r>
            <a:r>
              <a:rPr lang="en-US" dirty="0" err="1"/>
              <a:t>hasil</a:t>
            </a:r>
            <a:r>
              <a:rPr lang="en-US" dirty="0"/>
              <a:t>)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fenomena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yang paling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sensor ON/OFF </a:t>
            </a:r>
            <a:r>
              <a:rPr lang="en-US" dirty="0" err="1"/>
              <a:t>menggunakan</a:t>
            </a:r>
            <a:r>
              <a:rPr lang="en-US" dirty="0"/>
              <a:t> limit switch, </a:t>
            </a:r>
            <a:r>
              <a:rPr lang="en-US" dirty="0" err="1"/>
              <a:t>sistem</a:t>
            </a:r>
            <a:r>
              <a:rPr lang="en-US" dirty="0"/>
              <a:t> analog, </a:t>
            </a:r>
            <a:r>
              <a:rPr lang="en-US" dirty="0" err="1"/>
              <a:t>sistem</a:t>
            </a:r>
            <a:r>
              <a:rPr lang="en-US" dirty="0"/>
              <a:t> bus parallel, </a:t>
            </a:r>
            <a:r>
              <a:rPr lang="en-US" dirty="0" err="1"/>
              <a:t>sistem</a:t>
            </a:r>
            <a:r>
              <a:rPr lang="en-US" dirty="0"/>
              <a:t> bus serial,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8802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AKTUATOR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elektromekanik</a:t>
            </a:r>
            <a:r>
              <a:rPr lang="en-US" dirty="0"/>
              <a:t> yang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motor </a:t>
            </a:r>
            <a:r>
              <a:rPr lang="en-US" dirty="0" err="1"/>
              <a:t>listrik</a:t>
            </a:r>
            <a:r>
              <a:rPr lang="en-US" dirty="0"/>
              <a:t> (Motor DC (permanent magnet, brushless, shunt </a:t>
            </a:r>
            <a:r>
              <a:rPr lang="en-US" dirty="0" err="1"/>
              <a:t>dan</a:t>
            </a:r>
            <a:r>
              <a:rPr lang="en-US" dirty="0"/>
              <a:t> series), Motor DC Servo, Motor DC Stepper, ultrasonic motor, linear motor, torque motor, solenoid, </a:t>
            </a:r>
            <a:r>
              <a:rPr lang="en-US" dirty="0" err="1"/>
              <a:t>dsb</a:t>
            </a:r>
            <a:r>
              <a:rPr lang="en-US" dirty="0"/>
              <a:t>.),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pneumatik</a:t>
            </a:r>
            <a:r>
              <a:rPr lang="en-US" dirty="0"/>
              <a:t> (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kompresi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gas nitrogen),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hidrolik</a:t>
            </a:r>
            <a:r>
              <a:rPr lang="en-US" dirty="0"/>
              <a:t> (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cair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oli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 </a:t>
            </a:r>
            <a:r>
              <a:rPr lang="en-US" dirty="0" err="1"/>
              <a:t>aktuator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torsi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dipasang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gearbox,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direct-gear (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,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ohmic</a:t>
            </a:r>
            <a:r>
              <a:rPr lang="en-US" dirty="0"/>
              <a:t>/worm-gear, planetary 21 gear, </a:t>
            </a:r>
            <a:r>
              <a:rPr lang="en-US" dirty="0" err="1"/>
              <a:t>dsb</a:t>
            </a:r>
            <a:r>
              <a:rPr lang="en-US" dirty="0"/>
              <a:t>.), </a:t>
            </a:r>
            <a:r>
              <a:rPr lang="en-US" dirty="0" err="1"/>
              <a:t>sprochet</a:t>
            </a:r>
            <a:r>
              <a:rPr lang="en-US" dirty="0"/>
              <a:t>-chain (</a:t>
            </a:r>
            <a:r>
              <a:rPr lang="en-US" dirty="0" err="1"/>
              <a:t>gir-rantai</a:t>
            </a:r>
            <a:r>
              <a:rPr lang="en-US" dirty="0"/>
              <a:t>, </a:t>
            </a:r>
            <a:r>
              <a:rPr lang="en-US" dirty="0" err="1"/>
              <a:t>gir</a:t>
            </a:r>
            <a:r>
              <a:rPr lang="en-US" dirty="0"/>
              <a:t>-belt,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wire-roller, </a:t>
            </a:r>
            <a:r>
              <a:rPr lang="en-US" dirty="0" err="1"/>
              <a:t>dsb</a:t>
            </a:r>
            <a:r>
              <a:rPr lang="en-US" dirty="0" smtClean="0"/>
              <a:t>.)</a:t>
            </a:r>
          </a:p>
          <a:p>
            <a:r>
              <a:rPr lang="en-US" dirty="0" smtClean="0"/>
              <a:t>Ada 3 </a:t>
            </a:r>
            <a:r>
              <a:rPr lang="en-US" dirty="0" err="1" smtClean="0"/>
              <a:t>macam</a:t>
            </a:r>
            <a:r>
              <a:rPr lang="en-US" dirty="0" smtClean="0"/>
              <a:t>: </a:t>
            </a:r>
          </a:p>
          <a:p>
            <a:pPr lvl="1"/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roda</a:t>
            </a:r>
            <a:endParaRPr lang="en-US" dirty="0" smtClean="0"/>
          </a:p>
          <a:p>
            <a:pPr lvl="1"/>
            <a:r>
              <a:rPr lang="en-US" dirty="0" err="1" smtClean="0"/>
              <a:t>Sistem</a:t>
            </a:r>
            <a:r>
              <a:rPr lang="en-US" dirty="0" smtClean="0"/>
              <a:t> kaki</a:t>
            </a:r>
          </a:p>
          <a:p>
            <a:pPr lvl="1"/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tangan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15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 RODA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menggerakkan</a:t>
            </a:r>
            <a:r>
              <a:rPr lang="en-US" dirty="0"/>
              <a:t> robot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berpindah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sedikitnya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(drive </a:t>
            </a:r>
            <a:r>
              <a:rPr lang="en-US" dirty="0" err="1"/>
              <a:t>dan</a:t>
            </a:r>
            <a:r>
              <a:rPr lang="en-US" dirty="0"/>
              <a:t> steer),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</a:t>
            </a:r>
            <a:r>
              <a:rPr lang="en-US" dirty="0" err="1"/>
              <a:t>differensial</a:t>
            </a:r>
            <a:r>
              <a:rPr lang="en-US" dirty="0"/>
              <a:t> (</a:t>
            </a:r>
            <a:r>
              <a:rPr lang="en-US" dirty="0" err="1"/>
              <a:t>kiri-kanan</a:t>
            </a:r>
            <a:r>
              <a:rPr lang="en-US" dirty="0"/>
              <a:t> </a:t>
            </a:r>
            <a:r>
              <a:rPr lang="en-US" dirty="0" err="1"/>
              <a:t>independen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belt </a:t>
            </a:r>
            <a:r>
              <a:rPr lang="en-US" dirty="0" err="1"/>
              <a:t>seperti</a:t>
            </a:r>
            <a:r>
              <a:rPr lang="en-US" dirty="0"/>
              <a:t> tank),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(</a:t>
            </a:r>
            <a:r>
              <a:rPr lang="en-US" dirty="0" err="1"/>
              <a:t>synchro</a:t>
            </a:r>
            <a:r>
              <a:rPr lang="en-US" dirty="0"/>
              <a:t> drive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holonomic</a:t>
            </a:r>
            <a:r>
              <a:rPr lang="en-US" dirty="0"/>
              <a:t>),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(Ackermann model/car like mobile robot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mecanum</a:t>
            </a:r>
            <a:r>
              <a:rPr lang="en-US" dirty="0"/>
              <a:t> wheels)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35572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 KAKI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kaki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“</a:t>
            </a:r>
            <a:r>
              <a:rPr lang="en-US" dirty="0" err="1"/>
              <a:t>roda</a:t>
            </a:r>
            <a:r>
              <a:rPr lang="en-US" dirty="0"/>
              <a:t>” yang </a:t>
            </a:r>
            <a:r>
              <a:rPr lang="en-US" dirty="0" err="1"/>
              <a:t>didisain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mahluk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Robot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kaki </a:t>
            </a:r>
            <a:r>
              <a:rPr lang="en-US" dirty="0" err="1"/>
              <a:t>atau</a:t>
            </a:r>
            <a:r>
              <a:rPr lang="en-US" dirty="0"/>
              <a:t> biped robot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kaki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 smtClean="0"/>
              <a:t>setidak-tidaknya</a:t>
            </a:r>
            <a:r>
              <a:rPr lang="en-US" dirty="0" smtClean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sendi-sendi</a:t>
            </a:r>
            <a:r>
              <a:rPr lang="en-US" dirty="0"/>
              <a:t> yang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pergelangan</a:t>
            </a:r>
            <a:r>
              <a:rPr lang="en-US" dirty="0"/>
              <a:t> kaki, </a:t>
            </a:r>
            <a:r>
              <a:rPr lang="en-US" dirty="0" err="1"/>
              <a:t>lutut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pinggul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konfigurasi</a:t>
            </a:r>
            <a:r>
              <a:rPr lang="en-US" dirty="0"/>
              <a:t> yang ideal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pinggul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multi DOF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</a:t>
            </a:r>
            <a:r>
              <a:rPr lang="en-US" dirty="0" err="1"/>
              <a:t>memutar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orang </a:t>
            </a:r>
            <a:r>
              <a:rPr lang="en-US" dirty="0" err="1"/>
              <a:t>menari</a:t>
            </a:r>
            <a:r>
              <a:rPr lang="en-US" dirty="0"/>
              <a:t> </a:t>
            </a:r>
            <a:r>
              <a:rPr lang="en-US" dirty="0" err="1"/>
              <a:t>jaipong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Demikian</a:t>
            </a:r>
            <a:r>
              <a:rPr lang="en-US" dirty="0" smtClean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pergelangan</a:t>
            </a:r>
            <a:r>
              <a:rPr lang="en-US" dirty="0"/>
              <a:t> kaki, </a:t>
            </a:r>
            <a:r>
              <a:rPr lang="en-US" dirty="0" err="1"/>
              <a:t>idealnya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polar. </a:t>
            </a:r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/>
              <a:t>robot </a:t>
            </a:r>
            <a:r>
              <a:rPr lang="en-US" dirty="0" err="1"/>
              <a:t>binatang</a:t>
            </a:r>
            <a:r>
              <a:rPr lang="en-US" dirty="0"/>
              <a:t> (</a:t>
            </a:r>
            <a:r>
              <a:rPr lang="en-US" dirty="0" err="1"/>
              <a:t>animaloid</a:t>
            </a:r>
            <a:r>
              <a:rPr lang="en-US" dirty="0"/>
              <a:t>)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serangga</a:t>
            </a:r>
            <a:r>
              <a:rPr lang="en-US" dirty="0"/>
              <a:t>, </a:t>
            </a:r>
            <a:r>
              <a:rPr lang="en-US" dirty="0" err="1"/>
              <a:t>jumlah</a:t>
            </a:r>
            <a:r>
              <a:rPr lang="en-US" dirty="0"/>
              <a:t> kaki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didisain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empat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Bahkan</a:t>
            </a:r>
            <a:r>
              <a:rPr lang="en-US" dirty="0" smtClean="0"/>
              <a:t> </a:t>
            </a:r>
            <a:r>
              <a:rPr lang="en-US" dirty="0"/>
              <a:t>robot </a:t>
            </a:r>
            <a:r>
              <a:rPr lang="en-US" dirty="0" err="1"/>
              <a:t>ular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DOF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8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robot (</a:t>
            </a:r>
            <a:r>
              <a:rPr lang="en-US" dirty="0" err="1"/>
              <a:t>ular</a:t>
            </a:r>
            <a:r>
              <a:rPr lang="en-US" dirty="0"/>
              <a:t>) yang </a:t>
            </a:r>
            <a:r>
              <a:rPr lang="en-US" dirty="0" err="1"/>
              <a:t>didefinisikan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1051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 TANGAN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robot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kaki. </a:t>
            </a:r>
            <a:endParaRPr lang="en-US" dirty="0" smtClean="0"/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konteks</a:t>
            </a:r>
            <a:r>
              <a:rPr lang="en-US" dirty="0"/>
              <a:t> mobile robot,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manipulator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memanipulasi</a:t>
            </a:r>
            <a:r>
              <a:rPr lang="en-US" dirty="0"/>
              <a:t> (</a:t>
            </a:r>
            <a:r>
              <a:rPr lang="en-US" dirty="0" err="1"/>
              <a:t>memegang</a:t>
            </a:r>
            <a:r>
              <a:rPr lang="en-US" dirty="0"/>
              <a:t>, </a:t>
            </a:r>
            <a:r>
              <a:rPr lang="en-US" dirty="0" err="1"/>
              <a:t>mengambil</a:t>
            </a:r>
            <a:r>
              <a:rPr lang="en-US" dirty="0"/>
              <a:t>, </a:t>
            </a:r>
            <a:r>
              <a:rPr lang="en-US" dirty="0" err="1"/>
              <a:t>mengangkat</a:t>
            </a:r>
            <a:r>
              <a:rPr lang="en-US" dirty="0"/>
              <a:t>, 22 </a:t>
            </a:r>
            <a:r>
              <a:rPr lang="en-US" dirty="0" err="1"/>
              <a:t>memindah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mengolah</a:t>
            </a:r>
            <a:r>
              <a:rPr lang="en-US" dirty="0"/>
              <a:t>) </a:t>
            </a:r>
            <a:r>
              <a:rPr lang="en-US" dirty="0" err="1"/>
              <a:t>obyek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/>
              <a:t>robot </a:t>
            </a:r>
            <a:r>
              <a:rPr lang="en-US" dirty="0" err="1"/>
              <a:t>industri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perputaran</a:t>
            </a:r>
            <a:r>
              <a:rPr lang="en-US" dirty="0"/>
              <a:t> (</a:t>
            </a:r>
            <a:r>
              <a:rPr lang="en-US" dirty="0" err="1"/>
              <a:t>memasang</a:t>
            </a:r>
            <a:r>
              <a:rPr lang="en-US" dirty="0"/>
              <a:t> </a:t>
            </a:r>
            <a:r>
              <a:rPr lang="en-US" dirty="0" err="1"/>
              <a:t>mur-baut</a:t>
            </a:r>
            <a:r>
              <a:rPr lang="en-US" dirty="0"/>
              <a:t>, </a:t>
            </a:r>
            <a:r>
              <a:rPr lang="en-US" dirty="0" err="1"/>
              <a:t>mengebor</a:t>
            </a:r>
            <a:r>
              <a:rPr lang="en-US" dirty="0"/>
              <a:t>/drilling, milling, </a:t>
            </a:r>
            <a:r>
              <a:rPr lang="en-US" dirty="0" err="1"/>
              <a:t>dll</a:t>
            </a:r>
            <a:r>
              <a:rPr lang="en-US" dirty="0"/>
              <a:t>.), tracking (</a:t>
            </a:r>
            <a:r>
              <a:rPr lang="en-US" dirty="0" err="1"/>
              <a:t>mengelas</a:t>
            </a:r>
            <a:r>
              <a:rPr lang="en-US" dirty="0"/>
              <a:t>, </a:t>
            </a:r>
            <a:r>
              <a:rPr lang="en-US" dirty="0" err="1"/>
              <a:t>membubut</a:t>
            </a:r>
            <a:r>
              <a:rPr lang="en-US" dirty="0"/>
              <a:t>, </a:t>
            </a:r>
            <a:r>
              <a:rPr lang="en-US" dirty="0" err="1"/>
              <a:t>dsb</a:t>
            </a:r>
            <a:r>
              <a:rPr lang="en-US" dirty="0"/>
              <a:t>.)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mengaduk</a:t>
            </a:r>
            <a:r>
              <a:rPr lang="en-US" dirty="0"/>
              <a:t> (</a:t>
            </a:r>
            <a:r>
              <a:rPr lang="en-US" dirty="0" err="1"/>
              <a:t>kontrol</a:t>
            </a:r>
            <a:r>
              <a:rPr lang="en-US" dirty="0"/>
              <a:t> proses). </a:t>
            </a:r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/>
              <a:t>robot </a:t>
            </a:r>
            <a:r>
              <a:rPr lang="en-US" dirty="0" err="1"/>
              <a:t>tangan</a:t>
            </a:r>
            <a:r>
              <a:rPr lang="en-US" dirty="0"/>
              <a:t>, </a:t>
            </a:r>
            <a:r>
              <a:rPr lang="en-US" dirty="0" err="1"/>
              <a:t>disain</a:t>
            </a:r>
            <a:r>
              <a:rPr lang="en-US" dirty="0"/>
              <a:t> </a:t>
            </a:r>
            <a:r>
              <a:rPr lang="en-US" dirty="0" err="1"/>
              <a:t>sendi-lengan</a:t>
            </a:r>
            <a:r>
              <a:rPr lang="en-US" dirty="0"/>
              <a:t> </a:t>
            </a:r>
            <a:r>
              <a:rPr lang="en-US" dirty="0" err="1"/>
              <a:t>diukur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DOF. </a:t>
            </a:r>
            <a:r>
              <a:rPr lang="en-US" dirty="0" err="1"/>
              <a:t>Lengan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kaku</a:t>
            </a:r>
            <a:r>
              <a:rPr lang="en-US" dirty="0"/>
              <a:t>/</a:t>
            </a:r>
            <a:r>
              <a:rPr lang="en-US" dirty="0" err="1"/>
              <a:t>tegar</a:t>
            </a:r>
            <a:r>
              <a:rPr lang="en-US" dirty="0"/>
              <a:t> (rigid)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fleksibel</a:t>
            </a:r>
            <a:r>
              <a:rPr lang="en-US" dirty="0"/>
              <a:t> (flexible manipulator). </a:t>
            </a:r>
            <a:endParaRPr lang="en-US" dirty="0" smtClean="0"/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gripper </a:t>
            </a:r>
            <a:r>
              <a:rPr lang="en-US" dirty="0" err="1"/>
              <a:t>atau</a:t>
            </a:r>
            <a:r>
              <a:rPr lang="en-US" dirty="0"/>
              <a:t> grasper (</a:t>
            </a:r>
            <a:r>
              <a:rPr lang="en-US" dirty="0" err="1"/>
              <a:t>pemegang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/>
              <a:t>grasper yang </a:t>
            </a:r>
            <a:r>
              <a:rPr lang="en-US" dirty="0" err="1"/>
              <a:t>didisain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kebebasannya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16 DOF (3 DOF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kelingking</a:t>
            </a:r>
            <a:r>
              <a:rPr lang="en-US" dirty="0"/>
              <a:t>, </a:t>
            </a:r>
            <a:r>
              <a:rPr lang="en-US" dirty="0" err="1"/>
              <a:t>manis</a:t>
            </a:r>
            <a:r>
              <a:rPr lang="en-US" dirty="0"/>
              <a:t>, </a:t>
            </a:r>
            <a:r>
              <a:rPr lang="en-US" dirty="0" err="1"/>
              <a:t>tengah</a:t>
            </a:r>
            <a:r>
              <a:rPr lang="en-US" dirty="0"/>
              <a:t>, </a:t>
            </a:r>
            <a:r>
              <a:rPr lang="en-US" dirty="0" err="1"/>
              <a:t>telunjuk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4 DOF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jempol</a:t>
            </a:r>
            <a:r>
              <a:rPr lang="en-US" dirty="0"/>
              <a:t>),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gerakan</a:t>
            </a:r>
            <a:r>
              <a:rPr lang="en-US" dirty="0"/>
              <a:t> polar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pergelangan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0237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 ORIENTASI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7545" y="1682839"/>
            <a:ext cx="8915400" cy="1137634"/>
          </a:xfrm>
        </p:spPr>
        <p:txBody>
          <a:bodyPr/>
          <a:lstStyle/>
          <a:p>
            <a:r>
              <a:rPr lang="en-US" dirty="0" err="1"/>
              <a:t>Awal</a:t>
            </a:r>
            <a:r>
              <a:rPr lang="en-US" dirty="0"/>
              <a:t> 1980-an &gt; Mobile Robot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meluas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 robot humanoid/</a:t>
            </a:r>
            <a:r>
              <a:rPr lang="en-US" dirty="0" err="1"/>
              <a:t>animaloid</a:t>
            </a:r>
            <a:r>
              <a:rPr lang="en-US" dirty="0"/>
              <a:t> (biologically inspired robot). </a:t>
            </a:r>
            <a:r>
              <a:rPr lang="en-US" dirty="0" err="1"/>
              <a:t>Selanjutnya</a:t>
            </a:r>
            <a:r>
              <a:rPr lang="en-US" dirty="0"/>
              <a:t> Virtual Robot </a:t>
            </a:r>
            <a:r>
              <a:rPr lang="en-US" dirty="0" err="1"/>
              <a:t>didasari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ide-ide virtual reality.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666" t="22314" r="31127" b="27333"/>
          <a:stretch/>
        </p:blipFill>
        <p:spPr>
          <a:xfrm>
            <a:off x="3773510" y="2614410"/>
            <a:ext cx="4971245" cy="368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33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BAHAN DASAR ROBOTIKA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KAYU</a:t>
            </a:r>
          </a:p>
          <a:p>
            <a:r>
              <a:rPr lang="en-US" dirty="0" smtClean="0"/>
              <a:t>LOGAM</a:t>
            </a:r>
          </a:p>
          <a:p>
            <a:r>
              <a:rPr lang="en-US" dirty="0" smtClean="0"/>
              <a:t>ALUMINIUM</a:t>
            </a:r>
          </a:p>
          <a:p>
            <a:r>
              <a:rPr lang="en-US" dirty="0" smtClean="0"/>
              <a:t>BAJA </a:t>
            </a:r>
          </a:p>
          <a:p>
            <a:r>
              <a:rPr lang="en-US" dirty="0" smtClean="0"/>
              <a:t>PERUNGGU</a:t>
            </a:r>
          </a:p>
          <a:p>
            <a:r>
              <a:rPr lang="en-US" dirty="0" smtClean="0"/>
              <a:t>KUNINGAN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1164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pengertian</a:t>
            </a:r>
            <a:r>
              <a:rPr lang="en-US" dirty="0" smtClean="0"/>
              <a:t> robot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endParaRPr lang="en-US" dirty="0" smtClean="0"/>
          </a:p>
          <a:p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robot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endParaRPr lang="en-US" dirty="0" smtClean="0"/>
          </a:p>
          <a:p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robot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endParaRPr lang="en-US" dirty="0" smtClean="0"/>
          </a:p>
          <a:p>
            <a:r>
              <a:rPr lang="en-US" dirty="0" err="1" smtClean="0"/>
              <a:t>Jelaskan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/ </a:t>
            </a:r>
            <a:r>
              <a:rPr lang="en-US" dirty="0" err="1" smtClean="0"/>
              <a:t>bagian</a:t>
            </a:r>
            <a:r>
              <a:rPr lang="en-US" dirty="0" smtClean="0"/>
              <a:t> robot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robot </a:t>
            </a:r>
            <a:r>
              <a:rPr lang="en-US" dirty="0" err="1" smtClean="0"/>
              <a:t>Anda</a:t>
            </a:r>
            <a:endParaRPr lang="en-US" dirty="0" smtClean="0"/>
          </a:p>
          <a:p>
            <a:r>
              <a:rPr lang="en-US" dirty="0" err="1" smtClean="0"/>
              <a:t>Apa</a:t>
            </a:r>
            <a:r>
              <a:rPr lang="en-US" dirty="0" smtClean="0"/>
              <a:t> robot </a:t>
            </a:r>
            <a:r>
              <a:rPr lang="en-US" dirty="0" err="1" smtClean="0"/>
              <a:t>terbaru</a:t>
            </a:r>
            <a:r>
              <a:rPr lang="en-US" dirty="0" smtClean="0"/>
              <a:t> </a:t>
            </a:r>
            <a:r>
              <a:rPr lang="en-US" dirty="0" err="1" smtClean="0"/>
              <a:t>sekarang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91199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183</TotalTime>
  <Words>3802</Words>
  <Application>Microsoft Office PowerPoint</Application>
  <PresentationFormat>Widescreen</PresentationFormat>
  <Paragraphs>121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Century Gothic</vt:lpstr>
      <vt:lpstr>Wingdings 3</vt:lpstr>
      <vt:lpstr>Wisp</vt:lpstr>
      <vt:lpstr>PENGENALAN ROBOT</vt:lpstr>
      <vt:lpstr>PENGERTIAN ROBOT</vt:lpstr>
      <vt:lpstr>SEJARAH ROBOT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3R DALAM KESELAMATAN ROBOT</vt:lpstr>
      <vt:lpstr>ARAH PENGEMBANGAN ROBOTIK</vt:lpstr>
      <vt:lpstr>TEKNIK DESAIN ROBOT BERORIENTASI FUNGSI</vt:lpstr>
      <vt:lpstr>SISTEM KONTROLLER</vt:lpstr>
      <vt:lpstr>MEKANIKA ROBOT</vt:lpstr>
      <vt:lpstr>SENSOR</vt:lpstr>
      <vt:lpstr>AKTUATOR</vt:lpstr>
      <vt:lpstr>SISTEM RODA</vt:lpstr>
      <vt:lpstr>SISTEM KAKI</vt:lpstr>
      <vt:lpstr>SISTEM TANGAN</vt:lpstr>
      <vt:lpstr>ROBOT ORIENTASI</vt:lpstr>
      <vt:lpstr>BAHAN DASAR ROBOTIKA</vt:lpstr>
      <vt:lpstr>TUGAS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PENGENALAN ROBOT</dc:title>
  <dc:creator>Lenovo</dc:creator>
  <cp:lastModifiedBy>Lenovo</cp:lastModifiedBy>
  <cp:revision>13</cp:revision>
  <dcterms:created xsi:type="dcterms:W3CDTF">2022-03-02T02:56:54Z</dcterms:created>
  <dcterms:modified xsi:type="dcterms:W3CDTF">2022-03-07T13:10:48Z</dcterms:modified>
</cp:coreProperties>
</file>