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318" r:id="rId2"/>
    <p:sldId id="349" r:id="rId3"/>
    <p:sldId id="355" r:id="rId4"/>
    <p:sldId id="356" r:id="rId5"/>
    <p:sldId id="351" r:id="rId6"/>
    <p:sldId id="352" r:id="rId7"/>
    <p:sldId id="354" r:id="rId8"/>
  </p:sldIdLst>
  <p:sldSz cx="9144000" cy="6858000" type="screen4x3"/>
  <p:notesSz cx="6888163" cy="100203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13C79B-C073-412E-8FD5-7A66A14174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F45A99-0572-44F3-9DE2-D87275D232C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0FEBA2F-C9D9-4CA8-8212-3F80A6C6381C}" type="datetimeFigureOut">
              <a:rPr lang="en-US"/>
              <a:pPr>
                <a:defRPr/>
              </a:pPr>
              <a:t>5/24/2021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81CD827-D6DE-4387-A799-E9A4901F69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788A92B-4F31-4D22-8D6D-81050C7C17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8975" y="4759325"/>
            <a:ext cx="5510213" cy="4510088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E14986-2CCC-4723-9FF5-4E87D64638E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695B94-10A5-4351-8665-4E055E4428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C7F424AD-ADE6-4725-AE35-9DFDB9C0E94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29">
            <a:extLst>
              <a:ext uri="{FF2B5EF4-FFF2-40B4-BE49-F238E27FC236}">
                <a16:creationId xmlns:a16="http://schemas.microsoft.com/office/drawing/2014/main" id="{55548455-D278-4A32-8740-F2DF5C26C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18">
            <a:extLst>
              <a:ext uri="{FF2B5EF4-FFF2-40B4-BE49-F238E27FC236}">
                <a16:creationId xmlns:a16="http://schemas.microsoft.com/office/drawing/2014/main" id="{92B1C235-4E2A-44FE-B360-3500B4475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>
            <a:extLst>
              <a:ext uri="{FF2B5EF4-FFF2-40B4-BE49-F238E27FC236}">
                <a16:creationId xmlns:a16="http://schemas.microsoft.com/office/drawing/2014/main" id="{91E9E280-BEE7-4CCF-A624-AB4524AD5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0D6087F1-476D-4857-A6C8-F8E2364BB2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40348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922899D2-71A6-4EB2-9A89-B806F7B1A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80CE1FDD-D434-411F-8082-55E1C8A08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9852B2A4-F6A5-488B-AF05-355B132F6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49AF5D-395D-46DE-91BC-E7F372A197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5457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1CE7D0-862B-421F-88BD-699D5CCD5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FE4DAD-37B0-47B3-A7C2-CB91B93E3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168F2-25A0-4A4E-ABA5-E302080B5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57AB99C3-9ECE-4E49-88D9-342BC16E09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56740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50EA5309-75D9-4AB6-8486-1AE528772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442A1F38-5D99-47F3-8B0C-937820535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D7E5C92F-36B5-4A2A-8745-097880029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8310BE-5C32-4188-9A1B-87AE25F20D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6549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146E98D5-9E03-4E70-85C7-60BA2399C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1">
            <a:extLst>
              <a:ext uri="{FF2B5EF4-FFF2-40B4-BE49-F238E27FC236}">
                <a16:creationId xmlns:a16="http://schemas.microsoft.com/office/drawing/2014/main" id="{96B262F4-9AE7-4512-91AB-C873D4D30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>
            <a:extLst>
              <a:ext uri="{FF2B5EF4-FFF2-40B4-BE49-F238E27FC236}">
                <a16:creationId xmlns:a16="http://schemas.microsoft.com/office/drawing/2014/main" id="{36642944-FF97-44E2-AB7A-9B6A515D3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F7B565-6379-4F9D-BBFF-C98CD6F757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6826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>
            <a:extLst>
              <a:ext uri="{FF2B5EF4-FFF2-40B4-BE49-F238E27FC236}">
                <a16:creationId xmlns:a16="http://schemas.microsoft.com/office/drawing/2014/main" id="{F375CA6B-E39E-4D57-B7A0-95FDB7319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1">
            <a:extLst>
              <a:ext uri="{FF2B5EF4-FFF2-40B4-BE49-F238E27FC236}">
                <a16:creationId xmlns:a16="http://schemas.microsoft.com/office/drawing/2014/main" id="{EBACBAB0-8802-4BEC-BAF7-5B0FAC784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>
            <a:extLst>
              <a:ext uri="{FF2B5EF4-FFF2-40B4-BE49-F238E27FC236}">
                <a16:creationId xmlns:a16="http://schemas.microsoft.com/office/drawing/2014/main" id="{6FEA956A-BFF9-4F3F-833C-A27A1C74C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4F5397-03EE-40B0-AB79-CEEC2AB62B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6643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>
            <a:extLst>
              <a:ext uri="{FF2B5EF4-FFF2-40B4-BE49-F238E27FC236}">
                <a16:creationId xmlns:a16="http://schemas.microsoft.com/office/drawing/2014/main" id="{2450B44B-F8CA-4A37-971D-79FBEF8D5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1">
            <a:extLst>
              <a:ext uri="{FF2B5EF4-FFF2-40B4-BE49-F238E27FC236}">
                <a16:creationId xmlns:a16="http://schemas.microsoft.com/office/drawing/2014/main" id="{4D75233E-94B3-4B50-8295-8C4659A9F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>
            <a:extLst>
              <a:ext uri="{FF2B5EF4-FFF2-40B4-BE49-F238E27FC236}">
                <a16:creationId xmlns:a16="http://schemas.microsoft.com/office/drawing/2014/main" id="{FD3C011B-B8F9-46C4-94A8-BF9DE45F6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5E2365-D84C-42B7-9209-A170FFB792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4638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7240209E-EC19-499A-A968-DA0B505D1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25CAC751-F4DE-415D-A6BA-8B65FA4B6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E4FB9826-3B5D-463D-B370-F851943CE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2AE1A4-2290-4A0C-9001-89CE6E36C1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4024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13">
            <a:extLst>
              <a:ext uri="{FF2B5EF4-FFF2-40B4-BE49-F238E27FC236}">
                <a16:creationId xmlns:a16="http://schemas.microsoft.com/office/drawing/2014/main" id="{A2F915B2-8156-43B4-BB0B-EABF9DDF96D7}"/>
              </a:ext>
            </a:extLst>
          </p:cNvPr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ight Triangle 14">
            <a:extLst>
              <a:ext uri="{FF2B5EF4-FFF2-40B4-BE49-F238E27FC236}">
                <a16:creationId xmlns:a16="http://schemas.microsoft.com/office/drawing/2014/main" id="{57E8E76B-320C-43A3-BA8B-5473EF219E9E}"/>
              </a:ext>
            </a:extLst>
          </p:cNvPr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15">
            <a:extLst>
              <a:ext uri="{FF2B5EF4-FFF2-40B4-BE49-F238E27FC236}">
                <a16:creationId xmlns:a16="http://schemas.microsoft.com/office/drawing/2014/main" id="{28ED7731-ACB2-472F-8B14-F1F81FE2B417}"/>
              </a:ext>
            </a:extLst>
          </p:cNvPr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16">
            <a:extLst>
              <a:ext uri="{FF2B5EF4-FFF2-40B4-BE49-F238E27FC236}">
                <a16:creationId xmlns:a16="http://schemas.microsoft.com/office/drawing/2014/main" id="{4EFFBC9D-7C30-46CA-B0D6-0435774CFCEF}"/>
              </a:ext>
            </a:extLst>
          </p:cNvPr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D31C43DE-8348-483B-A789-598C4E351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66763033-826F-4F0E-A2E2-99B4620AC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1DD0616D-DA3D-4CD9-8105-2EC8C5343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35024398-220F-4E05-B32D-E1E813A582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4528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64E81B60-75CB-4827-A7B2-EC6150C48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74BB69EB-475A-4FB8-BDAD-820FCB76A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E409B6FA-784E-444E-BD94-06F33C75F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9A25C4-558A-4779-816C-9DC3E64DD6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4572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71B13716-D749-44A0-9261-9A844B6E4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4215B119-C030-459F-BECB-930E31E5D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0F544FDE-1988-41D7-933F-0AE44706F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6429D1-18EB-4016-8438-2C5D4578D8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060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E6A6339F-8BDD-4B2F-AE82-6C618868F2E4}"/>
              </a:ext>
            </a:extLst>
          </p:cNvPr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AE91F9CF-FF61-4CEF-9C3D-493365A2A419}"/>
              </a:ext>
            </a:extLst>
          </p:cNvPr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Title Placeholder 8">
            <a:extLst>
              <a:ext uri="{FF2B5EF4-FFF2-40B4-BE49-F238E27FC236}">
                <a16:creationId xmlns:a16="http://schemas.microsoft.com/office/drawing/2014/main" id="{F3490C1D-EABC-4A84-905A-DDB7611433F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Text Placeholder 29">
            <a:extLst>
              <a:ext uri="{FF2B5EF4-FFF2-40B4-BE49-F238E27FC236}">
                <a16:creationId xmlns:a16="http://schemas.microsoft.com/office/drawing/2014/main" id="{F856FCDB-55CA-4036-A94D-350480DDB51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7477BD9-B3A6-46F5-84C0-26DF0CCB02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ED225261-9328-4D56-8FDF-C313875C6F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DFC49973-53BE-4EA2-9ACC-7ADE5B8630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1CB6FD94-4FE8-40DE-9929-B36E467833B3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033" name="Group 1">
            <a:extLst>
              <a:ext uri="{FF2B5EF4-FFF2-40B4-BE49-F238E27FC236}">
                <a16:creationId xmlns:a16="http://schemas.microsoft.com/office/drawing/2014/main" id="{EAB3FAFF-E91E-46DB-A57B-793BB9FDB642}"/>
              </a:ext>
            </a:extLst>
          </p:cNvPr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DC0D508-033E-4436-B39C-2BF7E9A26F43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E706B5B9-F6DD-461A-9C2E-183A68085AEC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3" r:id="rId1"/>
    <p:sldLayoutId id="2147484095" r:id="rId2"/>
    <p:sldLayoutId id="2147484104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5" r:id="rId9"/>
    <p:sldLayoutId id="2147484101" r:id="rId10"/>
    <p:sldLayoutId id="214748410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2">
            <a:extLst>
              <a:ext uri="{FF2B5EF4-FFF2-40B4-BE49-F238E27FC236}">
                <a16:creationId xmlns:a16="http://schemas.microsoft.com/office/drawing/2014/main" id="{F6E26AEF-F0E0-4A18-ACF2-A40346777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519488"/>
            <a:ext cx="8229600" cy="917575"/>
          </a:xfrm>
        </p:spPr>
        <p:txBody>
          <a:bodyPr/>
          <a:lstStyle/>
          <a:p>
            <a:pPr algn="ctr"/>
            <a:r>
              <a:rPr lang="en-US" altLang="en-US" dirty="0"/>
              <a:t>JAWABAN TUGAS 2</a:t>
            </a:r>
          </a:p>
          <a:p>
            <a:pPr algn="ctr"/>
            <a:r>
              <a:rPr lang="id-ID" altLang="en-US" dirty="0"/>
              <a:t>PORTAL TIDAK BERGOYANG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2882" t="19485" r="19561" b="20469"/>
          <a:stretch/>
        </p:blipFill>
        <p:spPr>
          <a:xfrm>
            <a:off x="107505" y="260648"/>
            <a:ext cx="8712968" cy="53285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95936" y="119675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3</a:t>
            </a:r>
            <a:endParaRPr lang="id-ID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275856" y="2276872"/>
            <a:ext cx="0" cy="16561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059832" y="3933056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2987824" y="3933056"/>
            <a:ext cx="144016" cy="2160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3131840" y="3933056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3275856" y="3933056"/>
            <a:ext cx="14401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347864" y="4149080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E</a:t>
            </a:r>
            <a:endParaRPr lang="id-ID" dirty="0"/>
          </a:p>
        </p:txBody>
      </p:sp>
      <p:sp>
        <p:nvSpPr>
          <p:cNvPr id="14" name="TextBox 13"/>
          <p:cNvSpPr txBox="1"/>
          <p:nvPr/>
        </p:nvSpPr>
        <p:spPr>
          <a:xfrm>
            <a:off x="3347864" y="3140968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2EI</a:t>
            </a:r>
            <a:endParaRPr lang="id-ID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123728" y="2060848"/>
            <a:ext cx="0" cy="20882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907704" y="2204864"/>
            <a:ext cx="3600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907704" y="3933056"/>
            <a:ext cx="3600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907704" y="2780928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3 m</a:t>
            </a:r>
            <a:endParaRPr lang="id-ID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5508104" y="5337511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3059832" y="1988840"/>
            <a:ext cx="216024" cy="4320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5402" y="-77326"/>
            <a:ext cx="35605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Momen Primer</a:t>
            </a:r>
          </a:p>
          <a:p>
            <a:r>
              <a:rPr lang="id-ID" dirty="0" smtClean="0"/>
              <a:t>M</a:t>
            </a:r>
            <a:r>
              <a:rPr lang="id-ID" sz="1400" dirty="0" smtClean="0"/>
              <a:t>CD</a:t>
            </a:r>
            <a:r>
              <a:rPr lang="id-ID" dirty="0" smtClean="0"/>
              <a:t> = - 3. 2 . 2 / 16 = - 0,75 t.m</a:t>
            </a:r>
          </a:p>
          <a:p>
            <a:r>
              <a:rPr lang="id-ID" dirty="0" smtClean="0"/>
              <a:t>M</a:t>
            </a:r>
            <a:r>
              <a:rPr lang="id-ID" sz="1200" dirty="0" smtClean="0"/>
              <a:t>AC</a:t>
            </a:r>
            <a:r>
              <a:rPr lang="id-ID" dirty="0" smtClean="0"/>
              <a:t> = -3. 3^2/12 = - 2,25 t.m</a:t>
            </a:r>
          </a:p>
          <a:p>
            <a:r>
              <a:rPr lang="id-ID" dirty="0" smtClean="0"/>
              <a:t>MCA = + 2,25 t.m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5649" t="33266" r="30630" b="47047"/>
          <a:stretch/>
        </p:blipFill>
        <p:spPr>
          <a:xfrm>
            <a:off x="5076056" y="-31434"/>
            <a:ext cx="5688633" cy="14401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6203" t="54922" r="29523" b="31297"/>
          <a:stretch/>
        </p:blipFill>
        <p:spPr>
          <a:xfrm>
            <a:off x="6263679" y="1510506"/>
            <a:ext cx="5760641" cy="1008112"/>
          </a:xfrm>
          <a:prstGeom prst="rect">
            <a:avLst/>
          </a:prstGeom>
        </p:spPr>
      </p:pic>
      <p:sp>
        <p:nvSpPr>
          <p:cNvPr id="7" name="Curved Right Arrow 6"/>
          <p:cNvSpPr/>
          <p:nvPr/>
        </p:nvSpPr>
        <p:spPr>
          <a:xfrm>
            <a:off x="5697042" y="606525"/>
            <a:ext cx="216024" cy="57606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9" name="Curved Right Arrow 8"/>
          <p:cNvSpPr/>
          <p:nvPr/>
        </p:nvSpPr>
        <p:spPr>
          <a:xfrm>
            <a:off x="6748638" y="1692225"/>
            <a:ext cx="216024" cy="57606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10" name="Curved Left Arrow 9"/>
          <p:cNvSpPr/>
          <p:nvPr/>
        </p:nvSpPr>
        <p:spPr>
          <a:xfrm>
            <a:off x="9612560" y="1657091"/>
            <a:ext cx="222406" cy="646331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l="59034" t="31656" r="26696" b="52926"/>
          <a:stretch/>
        </p:blipFill>
        <p:spPr>
          <a:xfrm>
            <a:off x="-2700808" y="319882"/>
            <a:ext cx="2160241" cy="1368152"/>
          </a:xfrm>
          <a:prstGeom prst="rect">
            <a:avLst/>
          </a:prstGeom>
        </p:spPr>
      </p:pic>
      <p:sp>
        <p:nvSpPr>
          <p:cNvPr id="12" name="Curved Right Arrow 11"/>
          <p:cNvSpPr/>
          <p:nvPr/>
        </p:nvSpPr>
        <p:spPr>
          <a:xfrm>
            <a:off x="-2685603" y="938337"/>
            <a:ext cx="216024" cy="57606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/>
          <a:srcRect l="40007" t="32469" r="40490" b="53736"/>
          <a:stretch/>
        </p:blipFill>
        <p:spPr>
          <a:xfrm>
            <a:off x="-3096853" y="2096852"/>
            <a:ext cx="2952329" cy="1224136"/>
          </a:xfrm>
          <a:prstGeom prst="rect">
            <a:avLst/>
          </a:prstGeom>
        </p:spPr>
      </p:pic>
      <p:sp>
        <p:nvSpPr>
          <p:cNvPr id="14" name="Curved Right Arrow 13"/>
          <p:cNvSpPr/>
          <p:nvPr/>
        </p:nvSpPr>
        <p:spPr>
          <a:xfrm>
            <a:off x="-2469579" y="2518618"/>
            <a:ext cx="216024" cy="57606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15" name="Curved Left Arrow 14"/>
          <p:cNvSpPr/>
          <p:nvPr/>
        </p:nvSpPr>
        <p:spPr>
          <a:xfrm>
            <a:off x="-612576" y="2492896"/>
            <a:ext cx="216024" cy="57606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459898" y="2276872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C</a:t>
            </a:r>
            <a:endParaRPr lang="id-ID" dirty="0"/>
          </a:p>
        </p:txBody>
      </p:sp>
      <p:sp>
        <p:nvSpPr>
          <p:cNvPr id="17" name="TextBox 16"/>
          <p:cNvSpPr txBox="1"/>
          <p:nvPr/>
        </p:nvSpPr>
        <p:spPr>
          <a:xfrm>
            <a:off x="289501" y="1142861"/>
            <a:ext cx="3160865" cy="27392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Angka kekakuan batang</a:t>
            </a:r>
            <a:r>
              <a:rPr lang="id-ID" dirty="0" smtClean="0"/>
              <a:t>:</a:t>
            </a:r>
          </a:p>
          <a:p>
            <a:r>
              <a:rPr lang="id-ID" sz="1600" dirty="0" smtClean="0"/>
              <a:t>Titik C</a:t>
            </a:r>
          </a:p>
          <a:p>
            <a:r>
              <a:rPr lang="id-ID" sz="1600" dirty="0" smtClean="0"/>
              <a:t>K ca </a:t>
            </a:r>
            <a:r>
              <a:rPr lang="id-ID" sz="1600" dirty="0" smtClean="0"/>
              <a:t>= 4EI/L = 4. EI/3 = 1,33 EI</a:t>
            </a:r>
          </a:p>
          <a:p>
            <a:r>
              <a:rPr lang="id-ID" sz="1600" dirty="0" smtClean="0"/>
              <a:t>K CD = 3 EI/L = 3.EI/2 = 1,5 EI</a:t>
            </a:r>
          </a:p>
          <a:p>
            <a:r>
              <a:rPr lang="id-ID" sz="1600" dirty="0" smtClean="0"/>
              <a:t>K CB = 4EI/L = 4.(2EI)/4 = 2EI</a:t>
            </a:r>
          </a:p>
          <a:p>
            <a:endParaRPr lang="id-ID" dirty="0" smtClean="0"/>
          </a:p>
          <a:p>
            <a:r>
              <a:rPr lang="id-ID" dirty="0" smtClean="0"/>
              <a:t>Titik A</a:t>
            </a:r>
          </a:p>
          <a:p>
            <a:r>
              <a:rPr lang="id-ID" dirty="0" smtClean="0"/>
              <a:t>k</a:t>
            </a:r>
            <a:r>
              <a:rPr lang="id-ID" sz="1600" dirty="0" smtClean="0"/>
              <a:t>AE</a:t>
            </a:r>
            <a:r>
              <a:rPr lang="id-ID" dirty="0" smtClean="0"/>
              <a:t> = 4EI/L = 4(2EI)/3 = 2,67</a:t>
            </a:r>
          </a:p>
          <a:p>
            <a:r>
              <a:rPr lang="id-ID" dirty="0" smtClean="0"/>
              <a:t>k</a:t>
            </a:r>
            <a:r>
              <a:rPr lang="id-ID" sz="1600" dirty="0" smtClean="0"/>
              <a:t>AC</a:t>
            </a:r>
            <a:r>
              <a:rPr lang="id-ID" dirty="0" smtClean="0"/>
              <a:t> = 4EI/L = 4EI/3 = 1,33</a:t>
            </a:r>
          </a:p>
          <a:p>
            <a:endParaRPr lang="id-ID" dirty="0"/>
          </a:p>
        </p:txBody>
      </p:sp>
      <p:sp>
        <p:nvSpPr>
          <p:cNvPr id="18" name="TextBox 17"/>
          <p:cNvSpPr txBox="1"/>
          <p:nvPr/>
        </p:nvSpPr>
        <p:spPr>
          <a:xfrm>
            <a:off x="230288" y="3645024"/>
            <a:ext cx="402533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dirty="0" smtClean="0">
                <a:solidFill>
                  <a:srgbClr val="FF0000"/>
                </a:solidFill>
              </a:rPr>
              <a:t>Faktor Distribusi</a:t>
            </a:r>
            <a:r>
              <a:rPr lang="id-ID" sz="1600" dirty="0" smtClean="0"/>
              <a:t>:</a:t>
            </a:r>
          </a:p>
          <a:p>
            <a:r>
              <a:rPr lang="id-ID" sz="1600" dirty="0" smtClean="0"/>
              <a:t>Titik A </a:t>
            </a:r>
          </a:p>
          <a:p>
            <a:r>
              <a:rPr lang="id-ID" sz="1600" dirty="0" smtClean="0"/>
              <a:t>FD AC </a:t>
            </a:r>
            <a:r>
              <a:rPr lang="id-ID" sz="1600" dirty="0"/>
              <a:t>= </a:t>
            </a:r>
            <a:r>
              <a:rPr lang="id-ID" sz="1600" dirty="0" smtClean="0"/>
              <a:t>kac/</a:t>
            </a:r>
            <a:r>
              <a:rPr lang="id-ID" sz="1600" dirty="0"/>
              <a:t>∑</a:t>
            </a:r>
            <a:r>
              <a:rPr lang="id-ID" sz="1600" dirty="0" smtClean="0"/>
              <a:t>kA = 1,33 EI/ 4EI = 0,3325 </a:t>
            </a:r>
            <a:endParaRPr lang="id-ID" sz="1600" dirty="0" smtClean="0"/>
          </a:p>
          <a:p>
            <a:r>
              <a:rPr lang="id-ID" sz="1600" dirty="0" smtClean="0"/>
              <a:t>FD AE = kae/</a:t>
            </a:r>
            <a:r>
              <a:rPr lang="id-ID" sz="1600" dirty="0"/>
              <a:t>∑kA = </a:t>
            </a:r>
            <a:r>
              <a:rPr lang="id-ID" sz="1600" dirty="0" smtClean="0"/>
              <a:t>2,67 </a:t>
            </a:r>
            <a:r>
              <a:rPr lang="id-ID" sz="1600" dirty="0"/>
              <a:t>EI/ </a:t>
            </a:r>
            <a:r>
              <a:rPr lang="id-ID" sz="1600" dirty="0" smtClean="0"/>
              <a:t>4EI = 0,6675 </a:t>
            </a:r>
            <a:endParaRPr lang="id-ID" sz="1600" dirty="0" smtClean="0"/>
          </a:p>
          <a:p>
            <a:endParaRPr lang="id-ID" sz="1600" dirty="0" smtClean="0"/>
          </a:p>
          <a:p>
            <a:r>
              <a:rPr lang="id-ID" sz="1600" dirty="0" smtClean="0"/>
              <a:t>Titik C </a:t>
            </a:r>
          </a:p>
          <a:p>
            <a:r>
              <a:rPr lang="id-ID" sz="1600" dirty="0" smtClean="0"/>
              <a:t>FD CA = kca/∑kC = 1,33 EI/4,83 EI = 0,28</a:t>
            </a:r>
          </a:p>
          <a:p>
            <a:r>
              <a:rPr lang="id-ID" sz="1600" dirty="0" smtClean="0"/>
              <a:t>FD CD = 0,31</a:t>
            </a:r>
          </a:p>
          <a:p>
            <a:r>
              <a:rPr lang="id-ID" sz="1600" dirty="0" smtClean="0"/>
              <a:t>FD CB = 0,41</a:t>
            </a:r>
          </a:p>
          <a:p>
            <a:endParaRPr lang="id-ID" dirty="0"/>
          </a:p>
        </p:txBody>
      </p:sp>
      <p:sp>
        <p:nvSpPr>
          <p:cNvPr id="19" name="Freeform 18"/>
          <p:cNvSpPr/>
          <p:nvPr/>
        </p:nvSpPr>
        <p:spPr>
          <a:xfrm>
            <a:off x="3225434" y="1722804"/>
            <a:ext cx="279545" cy="651163"/>
          </a:xfrm>
          <a:custGeom>
            <a:avLst/>
            <a:gdLst>
              <a:gd name="connsiteX0" fmla="*/ 110836 w 279545"/>
              <a:gd name="connsiteY0" fmla="*/ 0 h 651163"/>
              <a:gd name="connsiteX1" fmla="*/ 138545 w 279545"/>
              <a:gd name="connsiteY1" fmla="*/ 69272 h 651163"/>
              <a:gd name="connsiteX2" fmla="*/ 166255 w 279545"/>
              <a:gd name="connsiteY2" fmla="*/ 96981 h 651163"/>
              <a:gd name="connsiteX3" fmla="*/ 193964 w 279545"/>
              <a:gd name="connsiteY3" fmla="*/ 152400 h 651163"/>
              <a:gd name="connsiteX4" fmla="*/ 249382 w 279545"/>
              <a:gd name="connsiteY4" fmla="*/ 235527 h 651163"/>
              <a:gd name="connsiteX5" fmla="*/ 235527 w 279545"/>
              <a:gd name="connsiteY5" fmla="*/ 346363 h 651163"/>
              <a:gd name="connsiteX6" fmla="*/ 207818 w 279545"/>
              <a:gd name="connsiteY6" fmla="*/ 387927 h 651163"/>
              <a:gd name="connsiteX7" fmla="*/ 110836 w 279545"/>
              <a:gd name="connsiteY7" fmla="*/ 498763 h 651163"/>
              <a:gd name="connsiteX8" fmla="*/ 69273 w 279545"/>
              <a:gd name="connsiteY8" fmla="*/ 581890 h 651163"/>
              <a:gd name="connsiteX9" fmla="*/ 0 w 279545"/>
              <a:gd name="connsiteY9" fmla="*/ 651163 h 65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9545" h="651163">
                <a:moveTo>
                  <a:pt x="110836" y="0"/>
                </a:moveTo>
                <a:cubicBezTo>
                  <a:pt x="120072" y="23091"/>
                  <a:pt x="126206" y="47679"/>
                  <a:pt x="138545" y="69272"/>
                </a:cubicBezTo>
                <a:cubicBezTo>
                  <a:pt x="145026" y="80613"/>
                  <a:pt x="159009" y="86112"/>
                  <a:pt x="166255" y="96981"/>
                </a:cubicBezTo>
                <a:cubicBezTo>
                  <a:pt x="177711" y="114166"/>
                  <a:pt x="183338" y="134690"/>
                  <a:pt x="193964" y="152400"/>
                </a:cubicBezTo>
                <a:cubicBezTo>
                  <a:pt x="211098" y="180956"/>
                  <a:pt x="249382" y="235527"/>
                  <a:pt x="249382" y="235527"/>
                </a:cubicBezTo>
                <a:cubicBezTo>
                  <a:pt x="282357" y="334451"/>
                  <a:pt x="301393" y="302453"/>
                  <a:pt x="235527" y="346363"/>
                </a:cubicBezTo>
                <a:cubicBezTo>
                  <a:pt x="226291" y="360218"/>
                  <a:pt x="218783" y="375396"/>
                  <a:pt x="207818" y="387927"/>
                </a:cubicBezTo>
                <a:cubicBezTo>
                  <a:pt x="94349" y="517606"/>
                  <a:pt x="173191" y="405232"/>
                  <a:pt x="110836" y="498763"/>
                </a:cubicBezTo>
                <a:cubicBezTo>
                  <a:pt x="97756" y="538005"/>
                  <a:pt x="98197" y="548834"/>
                  <a:pt x="69273" y="581890"/>
                </a:cubicBezTo>
                <a:cubicBezTo>
                  <a:pt x="47769" y="606466"/>
                  <a:pt x="0" y="651163"/>
                  <a:pt x="0" y="65116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0" name="TextBox 19"/>
          <p:cNvSpPr txBox="1"/>
          <p:nvPr/>
        </p:nvSpPr>
        <p:spPr>
          <a:xfrm>
            <a:off x="3444235" y="1778288"/>
            <a:ext cx="2230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Sigma K c = 4,83 EI</a:t>
            </a:r>
            <a:endParaRPr lang="id-ID" dirty="0"/>
          </a:p>
        </p:txBody>
      </p:sp>
      <p:sp>
        <p:nvSpPr>
          <p:cNvPr id="21" name="Freeform 20"/>
          <p:cNvSpPr/>
          <p:nvPr/>
        </p:nvSpPr>
        <p:spPr>
          <a:xfrm>
            <a:off x="4205964" y="5214995"/>
            <a:ext cx="387927" cy="789709"/>
          </a:xfrm>
          <a:custGeom>
            <a:avLst/>
            <a:gdLst>
              <a:gd name="connsiteX0" fmla="*/ 0 w 387927"/>
              <a:gd name="connsiteY0" fmla="*/ 0 h 789709"/>
              <a:gd name="connsiteX1" fmla="*/ 69273 w 387927"/>
              <a:gd name="connsiteY1" fmla="*/ 41564 h 789709"/>
              <a:gd name="connsiteX2" fmla="*/ 152400 w 387927"/>
              <a:gd name="connsiteY2" fmla="*/ 96982 h 789709"/>
              <a:gd name="connsiteX3" fmla="*/ 180109 w 387927"/>
              <a:gd name="connsiteY3" fmla="*/ 138546 h 789709"/>
              <a:gd name="connsiteX4" fmla="*/ 263236 w 387927"/>
              <a:gd name="connsiteY4" fmla="*/ 193964 h 789709"/>
              <a:gd name="connsiteX5" fmla="*/ 304800 w 387927"/>
              <a:gd name="connsiteY5" fmla="*/ 221673 h 789709"/>
              <a:gd name="connsiteX6" fmla="*/ 387927 w 387927"/>
              <a:gd name="connsiteY6" fmla="*/ 290946 h 789709"/>
              <a:gd name="connsiteX7" fmla="*/ 346364 w 387927"/>
              <a:gd name="connsiteY7" fmla="*/ 318655 h 789709"/>
              <a:gd name="connsiteX8" fmla="*/ 277091 w 387927"/>
              <a:gd name="connsiteY8" fmla="*/ 387928 h 789709"/>
              <a:gd name="connsiteX9" fmla="*/ 221673 w 387927"/>
              <a:gd name="connsiteY9" fmla="*/ 429491 h 789709"/>
              <a:gd name="connsiteX10" fmla="*/ 152400 w 387927"/>
              <a:gd name="connsiteY10" fmla="*/ 540328 h 789709"/>
              <a:gd name="connsiteX11" fmla="*/ 124691 w 387927"/>
              <a:gd name="connsiteY11" fmla="*/ 581891 h 789709"/>
              <a:gd name="connsiteX12" fmla="*/ 96982 w 387927"/>
              <a:gd name="connsiteY12" fmla="*/ 665018 h 789709"/>
              <a:gd name="connsiteX13" fmla="*/ 69273 w 387927"/>
              <a:gd name="connsiteY13" fmla="*/ 706582 h 789709"/>
              <a:gd name="connsiteX14" fmla="*/ 41564 w 387927"/>
              <a:gd name="connsiteY14" fmla="*/ 789709 h 789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7927" h="789709">
                <a:moveTo>
                  <a:pt x="0" y="0"/>
                </a:moveTo>
                <a:cubicBezTo>
                  <a:pt x="23091" y="13855"/>
                  <a:pt x="46554" y="27107"/>
                  <a:pt x="69273" y="41564"/>
                </a:cubicBezTo>
                <a:cubicBezTo>
                  <a:pt x="97369" y="59443"/>
                  <a:pt x="152400" y="96982"/>
                  <a:pt x="152400" y="96982"/>
                </a:cubicBezTo>
                <a:cubicBezTo>
                  <a:pt x="161636" y="110837"/>
                  <a:pt x="167578" y="127581"/>
                  <a:pt x="180109" y="138546"/>
                </a:cubicBezTo>
                <a:cubicBezTo>
                  <a:pt x="205171" y="160476"/>
                  <a:pt x="235527" y="175491"/>
                  <a:pt x="263236" y="193964"/>
                </a:cubicBezTo>
                <a:cubicBezTo>
                  <a:pt x="277091" y="203200"/>
                  <a:pt x="293026" y="209899"/>
                  <a:pt x="304800" y="221673"/>
                </a:cubicBezTo>
                <a:cubicBezTo>
                  <a:pt x="358138" y="275011"/>
                  <a:pt x="330061" y="252368"/>
                  <a:pt x="387927" y="290946"/>
                </a:cubicBezTo>
                <a:cubicBezTo>
                  <a:pt x="374073" y="300182"/>
                  <a:pt x="358895" y="307690"/>
                  <a:pt x="346364" y="318655"/>
                </a:cubicBezTo>
                <a:cubicBezTo>
                  <a:pt x="321788" y="340159"/>
                  <a:pt x="303216" y="368335"/>
                  <a:pt x="277091" y="387928"/>
                </a:cubicBezTo>
                <a:cubicBezTo>
                  <a:pt x="258618" y="401782"/>
                  <a:pt x="238001" y="413163"/>
                  <a:pt x="221673" y="429491"/>
                </a:cubicBezTo>
                <a:cubicBezTo>
                  <a:pt x="177520" y="473643"/>
                  <a:pt x="181667" y="489111"/>
                  <a:pt x="152400" y="540328"/>
                </a:cubicBezTo>
                <a:cubicBezTo>
                  <a:pt x="144139" y="554785"/>
                  <a:pt x="131454" y="566675"/>
                  <a:pt x="124691" y="581891"/>
                </a:cubicBezTo>
                <a:cubicBezTo>
                  <a:pt x="112829" y="608581"/>
                  <a:pt x="113183" y="640716"/>
                  <a:pt x="96982" y="665018"/>
                </a:cubicBezTo>
                <a:cubicBezTo>
                  <a:pt x="87746" y="678873"/>
                  <a:pt x="76036" y="691366"/>
                  <a:pt x="69273" y="706582"/>
                </a:cubicBezTo>
                <a:cubicBezTo>
                  <a:pt x="57411" y="733272"/>
                  <a:pt x="41564" y="789709"/>
                  <a:pt x="41564" y="789709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2" name="TextBox 21"/>
          <p:cNvSpPr txBox="1"/>
          <p:nvPr/>
        </p:nvSpPr>
        <p:spPr>
          <a:xfrm>
            <a:off x="4714836" y="5240517"/>
            <a:ext cx="1228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∑FD c = 1</a:t>
            </a:r>
            <a:endParaRPr lang="id-ID" dirty="0"/>
          </a:p>
        </p:txBody>
      </p:sp>
      <p:sp>
        <p:nvSpPr>
          <p:cNvPr id="23" name="TextBox 22"/>
          <p:cNvSpPr txBox="1"/>
          <p:nvPr/>
        </p:nvSpPr>
        <p:spPr>
          <a:xfrm>
            <a:off x="7039640" y="3925192"/>
            <a:ext cx="267893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T</a:t>
            </a:r>
            <a:r>
              <a:rPr lang="id-ID" dirty="0" smtClean="0"/>
              <a:t>itik </a:t>
            </a:r>
            <a:r>
              <a:rPr lang="id-ID" dirty="0" smtClean="0"/>
              <a:t>B</a:t>
            </a:r>
          </a:p>
          <a:p>
            <a:r>
              <a:rPr lang="id-ID" dirty="0" smtClean="0"/>
              <a:t>FD BC = 0 (ujung </a:t>
            </a:r>
            <a:r>
              <a:rPr lang="id-ID" dirty="0" smtClean="0"/>
              <a:t>Jepit)</a:t>
            </a:r>
          </a:p>
          <a:p>
            <a:endParaRPr lang="id-ID" dirty="0" smtClean="0"/>
          </a:p>
          <a:p>
            <a:r>
              <a:rPr lang="id-ID" dirty="0" smtClean="0"/>
              <a:t>Titik E</a:t>
            </a:r>
            <a:endParaRPr lang="id-ID" dirty="0" smtClean="0"/>
          </a:p>
          <a:p>
            <a:r>
              <a:rPr lang="id-ID" dirty="0" smtClean="0"/>
              <a:t>FD EA = 0 (ujung jepit)</a:t>
            </a:r>
          </a:p>
          <a:p>
            <a:endParaRPr lang="id-ID" dirty="0"/>
          </a:p>
          <a:p>
            <a:r>
              <a:rPr lang="id-ID" dirty="0" smtClean="0"/>
              <a:t>Titik D</a:t>
            </a:r>
          </a:p>
          <a:p>
            <a:r>
              <a:rPr lang="id-ID" dirty="0" smtClean="0"/>
              <a:t>FD DC = 1 (ujung sendi)</a:t>
            </a:r>
            <a:endParaRPr lang="id-ID" dirty="0"/>
          </a:p>
        </p:txBody>
      </p:sp>
      <p:sp>
        <p:nvSpPr>
          <p:cNvPr id="66" name="Freeform 65"/>
          <p:cNvSpPr/>
          <p:nvPr/>
        </p:nvSpPr>
        <p:spPr>
          <a:xfrm>
            <a:off x="3355276" y="2953910"/>
            <a:ext cx="279545" cy="651163"/>
          </a:xfrm>
          <a:custGeom>
            <a:avLst/>
            <a:gdLst>
              <a:gd name="connsiteX0" fmla="*/ 110836 w 279545"/>
              <a:gd name="connsiteY0" fmla="*/ 0 h 651163"/>
              <a:gd name="connsiteX1" fmla="*/ 138545 w 279545"/>
              <a:gd name="connsiteY1" fmla="*/ 69272 h 651163"/>
              <a:gd name="connsiteX2" fmla="*/ 166255 w 279545"/>
              <a:gd name="connsiteY2" fmla="*/ 96981 h 651163"/>
              <a:gd name="connsiteX3" fmla="*/ 193964 w 279545"/>
              <a:gd name="connsiteY3" fmla="*/ 152400 h 651163"/>
              <a:gd name="connsiteX4" fmla="*/ 249382 w 279545"/>
              <a:gd name="connsiteY4" fmla="*/ 235527 h 651163"/>
              <a:gd name="connsiteX5" fmla="*/ 235527 w 279545"/>
              <a:gd name="connsiteY5" fmla="*/ 346363 h 651163"/>
              <a:gd name="connsiteX6" fmla="*/ 207818 w 279545"/>
              <a:gd name="connsiteY6" fmla="*/ 387927 h 651163"/>
              <a:gd name="connsiteX7" fmla="*/ 110836 w 279545"/>
              <a:gd name="connsiteY7" fmla="*/ 498763 h 651163"/>
              <a:gd name="connsiteX8" fmla="*/ 69273 w 279545"/>
              <a:gd name="connsiteY8" fmla="*/ 581890 h 651163"/>
              <a:gd name="connsiteX9" fmla="*/ 0 w 279545"/>
              <a:gd name="connsiteY9" fmla="*/ 651163 h 65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9545" h="651163">
                <a:moveTo>
                  <a:pt x="110836" y="0"/>
                </a:moveTo>
                <a:cubicBezTo>
                  <a:pt x="120072" y="23091"/>
                  <a:pt x="126206" y="47679"/>
                  <a:pt x="138545" y="69272"/>
                </a:cubicBezTo>
                <a:cubicBezTo>
                  <a:pt x="145026" y="80613"/>
                  <a:pt x="159009" y="86112"/>
                  <a:pt x="166255" y="96981"/>
                </a:cubicBezTo>
                <a:cubicBezTo>
                  <a:pt x="177711" y="114166"/>
                  <a:pt x="183338" y="134690"/>
                  <a:pt x="193964" y="152400"/>
                </a:cubicBezTo>
                <a:cubicBezTo>
                  <a:pt x="211098" y="180956"/>
                  <a:pt x="249382" y="235527"/>
                  <a:pt x="249382" y="235527"/>
                </a:cubicBezTo>
                <a:cubicBezTo>
                  <a:pt x="282357" y="334451"/>
                  <a:pt x="301393" y="302453"/>
                  <a:pt x="235527" y="346363"/>
                </a:cubicBezTo>
                <a:cubicBezTo>
                  <a:pt x="226291" y="360218"/>
                  <a:pt x="218783" y="375396"/>
                  <a:pt x="207818" y="387927"/>
                </a:cubicBezTo>
                <a:cubicBezTo>
                  <a:pt x="94349" y="517606"/>
                  <a:pt x="173191" y="405232"/>
                  <a:pt x="110836" y="498763"/>
                </a:cubicBezTo>
                <a:cubicBezTo>
                  <a:pt x="97756" y="538005"/>
                  <a:pt x="98197" y="548834"/>
                  <a:pt x="69273" y="581890"/>
                </a:cubicBezTo>
                <a:cubicBezTo>
                  <a:pt x="47769" y="606466"/>
                  <a:pt x="0" y="651163"/>
                  <a:pt x="0" y="65116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7" name="TextBox 66"/>
          <p:cNvSpPr txBox="1"/>
          <p:nvPr/>
        </p:nvSpPr>
        <p:spPr>
          <a:xfrm>
            <a:off x="3632667" y="3049345"/>
            <a:ext cx="1922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Sigma K </a:t>
            </a:r>
            <a:r>
              <a:rPr lang="id-ID" dirty="0" smtClean="0"/>
              <a:t>A </a:t>
            </a:r>
            <a:r>
              <a:rPr lang="id-ID" dirty="0" smtClean="0"/>
              <a:t>= </a:t>
            </a:r>
            <a:r>
              <a:rPr lang="id-ID" dirty="0" smtClean="0"/>
              <a:t>4 </a:t>
            </a:r>
            <a:r>
              <a:rPr lang="id-ID" dirty="0" smtClean="0"/>
              <a:t>EI</a:t>
            </a:r>
            <a:endParaRPr lang="id-ID" dirty="0"/>
          </a:p>
        </p:txBody>
      </p:sp>
      <p:sp>
        <p:nvSpPr>
          <p:cNvPr id="68" name="Freeform 67"/>
          <p:cNvSpPr/>
          <p:nvPr/>
        </p:nvSpPr>
        <p:spPr>
          <a:xfrm>
            <a:off x="4086326" y="4079657"/>
            <a:ext cx="279545" cy="651163"/>
          </a:xfrm>
          <a:custGeom>
            <a:avLst/>
            <a:gdLst>
              <a:gd name="connsiteX0" fmla="*/ 110836 w 279545"/>
              <a:gd name="connsiteY0" fmla="*/ 0 h 651163"/>
              <a:gd name="connsiteX1" fmla="*/ 138545 w 279545"/>
              <a:gd name="connsiteY1" fmla="*/ 69272 h 651163"/>
              <a:gd name="connsiteX2" fmla="*/ 166255 w 279545"/>
              <a:gd name="connsiteY2" fmla="*/ 96981 h 651163"/>
              <a:gd name="connsiteX3" fmla="*/ 193964 w 279545"/>
              <a:gd name="connsiteY3" fmla="*/ 152400 h 651163"/>
              <a:gd name="connsiteX4" fmla="*/ 249382 w 279545"/>
              <a:gd name="connsiteY4" fmla="*/ 235527 h 651163"/>
              <a:gd name="connsiteX5" fmla="*/ 235527 w 279545"/>
              <a:gd name="connsiteY5" fmla="*/ 346363 h 651163"/>
              <a:gd name="connsiteX6" fmla="*/ 207818 w 279545"/>
              <a:gd name="connsiteY6" fmla="*/ 387927 h 651163"/>
              <a:gd name="connsiteX7" fmla="*/ 110836 w 279545"/>
              <a:gd name="connsiteY7" fmla="*/ 498763 h 651163"/>
              <a:gd name="connsiteX8" fmla="*/ 69273 w 279545"/>
              <a:gd name="connsiteY8" fmla="*/ 581890 h 651163"/>
              <a:gd name="connsiteX9" fmla="*/ 0 w 279545"/>
              <a:gd name="connsiteY9" fmla="*/ 651163 h 65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9545" h="651163">
                <a:moveTo>
                  <a:pt x="110836" y="0"/>
                </a:moveTo>
                <a:cubicBezTo>
                  <a:pt x="120072" y="23091"/>
                  <a:pt x="126206" y="47679"/>
                  <a:pt x="138545" y="69272"/>
                </a:cubicBezTo>
                <a:cubicBezTo>
                  <a:pt x="145026" y="80613"/>
                  <a:pt x="159009" y="86112"/>
                  <a:pt x="166255" y="96981"/>
                </a:cubicBezTo>
                <a:cubicBezTo>
                  <a:pt x="177711" y="114166"/>
                  <a:pt x="183338" y="134690"/>
                  <a:pt x="193964" y="152400"/>
                </a:cubicBezTo>
                <a:cubicBezTo>
                  <a:pt x="211098" y="180956"/>
                  <a:pt x="249382" y="235527"/>
                  <a:pt x="249382" y="235527"/>
                </a:cubicBezTo>
                <a:cubicBezTo>
                  <a:pt x="282357" y="334451"/>
                  <a:pt x="301393" y="302453"/>
                  <a:pt x="235527" y="346363"/>
                </a:cubicBezTo>
                <a:cubicBezTo>
                  <a:pt x="226291" y="360218"/>
                  <a:pt x="218783" y="375396"/>
                  <a:pt x="207818" y="387927"/>
                </a:cubicBezTo>
                <a:cubicBezTo>
                  <a:pt x="94349" y="517606"/>
                  <a:pt x="173191" y="405232"/>
                  <a:pt x="110836" y="498763"/>
                </a:cubicBezTo>
                <a:cubicBezTo>
                  <a:pt x="97756" y="538005"/>
                  <a:pt x="98197" y="548834"/>
                  <a:pt x="69273" y="581890"/>
                </a:cubicBezTo>
                <a:cubicBezTo>
                  <a:pt x="47769" y="606466"/>
                  <a:pt x="0" y="651163"/>
                  <a:pt x="0" y="65116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9" name="TextBox 68"/>
          <p:cNvSpPr txBox="1"/>
          <p:nvPr/>
        </p:nvSpPr>
        <p:spPr>
          <a:xfrm>
            <a:off x="4335518" y="4144704"/>
            <a:ext cx="1241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∑FD </a:t>
            </a:r>
            <a:r>
              <a:rPr lang="id-ID" dirty="0" smtClean="0"/>
              <a:t>A </a:t>
            </a:r>
            <a:r>
              <a:rPr lang="id-ID" dirty="0" smtClean="0"/>
              <a:t>= 1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797238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618" t="34250" r="56089" b="14563"/>
          <a:stretch/>
        </p:blipFill>
        <p:spPr>
          <a:xfrm>
            <a:off x="-108520" y="116632"/>
            <a:ext cx="9577064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7268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6608" t="32426" r="22171" b="31242"/>
          <a:stretch/>
        </p:blipFill>
        <p:spPr>
          <a:xfrm>
            <a:off x="-324544" y="548680"/>
            <a:ext cx="9721079" cy="5112567"/>
          </a:xfrm>
          <a:prstGeom prst="rect">
            <a:avLst/>
          </a:prstGeom>
        </p:spPr>
      </p:pic>
      <p:sp>
        <p:nvSpPr>
          <p:cNvPr id="5" name="Curved Right Arrow 4"/>
          <p:cNvSpPr/>
          <p:nvPr/>
        </p:nvSpPr>
        <p:spPr>
          <a:xfrm>
            <a:off x="3203848" y="1484784"/>
            <a:ext cx="216024" cy="57606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6" name="Curved Down Arrow 5"/>
          <p:cNvSpPr/>
          <p:nvPr/>
        </p:nvSpPr>
        <p:spPr>
          <a:xfrm>
            <a:off x="2771800" y="2060848"/>
            <a:ext cx="504056" cy="21602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7" name="Curved Up Arrow 6"/>
          <p:cNvSpPr/>
          <p:nvPr/>
        </p:nvSpPr>
        <p:spPr>
          <a:xfrm>
            <a:off x="5508104" y="4365104"/>
            <a:ext cx="504056" cy="21602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Curved Left Arrow 7"/>
          <p:cNvSpPr/>
          <p:nvPr/>
        </p:nvSpPr>
        <p:spPr>
          <a:xfrm>
            <a:off x="5364088" y="1484784"/>
            <a:ext cx="288032" cy="57606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71800" y="1114871"/>
            <a:ext cx="15424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MAC = -1,695 tm</a:t>
            </a:r>
            <a:endParaRPr lang="id-ID" sz="1400" dirty="0"/>
          </a:p>
        </p:txBody>
      </p:sp>
      <p:sp>
        <p:nvSpPr>
          <p:cNvPr id="10" name="Curved Right Arrow 9"/>
          <p:cNvSpPr/>
          <p:nvPr/>
        </p:nvSpPr>
        <p:spPr>
          <a:xfrm rot="5122890">
            <a:off x="5589641" y="1964627"/>
            <a:ext cx="326701" cy="72008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11" name="Curved Down Arrow 10"/>
          <p:cNvSpPr/>
          <p:nvPr/>
        </p:nvSpPr>
        <p:spPr>
          <a:xfrm rot="10800000">
            <a:off x="2699793" y="3573016"/>
            <a:ext cx="648072" cy="28803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12" name="Curved Right Arrow 11"/>
          <p:cNvSpPr/>
          <p:nvPr/>
        </p:nvSpPr>
        <p:spPr>
          <a:xfrm>
            <a:off x="6156176" y="1556792"/>
            <a:ext cx="216024" cy="57606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62299" y="2324667"/>
            <a:ext cx="14734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MAE = 1,695 tm</a:t>
            </a:r>
            <a:endParaRPr lang="id-ID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681433" y="4100654"/>
            <a:ext cx="16417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MBC = -0,4229 tm</a:t>
            </a:r>
            <a:endParaRPr lang="id-ID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4713853" y="1173171"/>
            <a:ext cx="1473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MCA = 2,089 tm</a:t>
            </a:r>
            <a:endParaRPr lang="id-ID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4932093" y="2478555"/>
            <a:ext cx="15424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MCB = -0,852 tm</a:t>
            </a:r>
            <a:endParaRPr lang="id-ID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6112468" y="2093219"/>
            <a:ext cx="15520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MCD = -1,237 tm</a:t>
            </a:r>
            <a:endParaRPr lang="id-ID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3275856" y="3688028"/>
            <a:ext cx="14636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MEA = 0,846 tm</a:t>
            </a:r>
            <a:endParaRPr lang="id-ID" sz="1400" dirty="0"/>
          </a:p>
        </p:txBody>
      </p:sp>
    </p:spTree>
    <p:extLst>
      <p:ext uri="{BB962C8B-B14F-4D97-AF65-F5344CB8AC3E}">
        <p14:creationId xmlns:p14="http://schemas.microsoft.com/office/powerpoint/2010/main" val="2491165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0005" t="31656" r="38590" b="52926"/>
          <a:stretch/>
        </p:blipFill>
        <p:spPr>
          <a:xfrm>
            <a:off x="-2556792" y="692696"/>
            <a:ext cx="3816424" cy="1368152"/>
          </a:xfrm>
          <a:prstGeom prst="rect">
            <a:avLst/>
          </a:prstGeom>
        </p:spPr>
      </p:pic>
      <p:sp>
        <p:nvSpPr>
          <p:cNvPr id="5" name="Curved Right Arrow 4"/>
          <p:cNvSpPr/>
          <p:nvPr/>
        </p:nvSpPr>
        <p:spPr>
          <a:xfrm>
            <a:off x="-1836712" y="1268760"/>
            <a:ext cx="216024" cy="64807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6" name="Curved Left Arrow 5"/>
          <p:cNvSpPr/>
          <p:nvPr/>
        </p:nvSpPr>
        <p:spPr>
          <a:xfrm>
            <a:off x="467544" y="1268760"/>
            <a:ext cx="144016" cy="57606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-1260648" y="836712"/>
            <a:ext cx="875037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3 t/m</a:t>
            </a:r>
            <a:endParaRPr lang="id-ID" dirty="0"/>
          </a:p>
        </p:txBody>
      </p:sp>
      <p:sp>
        <p:nvSpPr>
          <p:cNvPr id="16" name="TextBox 15"/>
          <p:cNvSpPr txBox="1"/>
          <p:nvPr/>
        </p:nvSpPr>
        <p:spPr>
          <a:xfrm>
            <a:off x="2595241" y="508030"/>
            <a:ext cx="2929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Mencari Reaksi Tumpuan :</a:t>
            </a:r>
            <a:endParaRPr lang="id-ID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/>
          <a:srcRect l="58557" t="31656" r="26697" b="52926"/>
          <a:stretch/>
        </p:blipFill>
        <p:spPr>
          <a:xfrm>
            <a:off x="6876256" y="595717"/>
            <a:ext cx="3600400" cy="1368152"/>
          </a:xfrm>
          <a:prstGeom prst="rect">
            <a:avLst/>
          </a:prstGeom>
        </p:spPr>
      </p:pic>
      <p:sp>
        <p:nvSpPr>
          <p:cNvPr id="18" name="Curved Right Arrow 17"/>
          <p:cNvSpPr/>
          <p:nvPr/>
        </p:nvSpPr>
        <p:spPr>
          <a:xfrm>
            <a:off x="7020272" y="1196752"/>
            <a:ext cx="216024" cy="64807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/>
          <a:srcRect l="57130" t="38147" r="38113" b="29395"/>
          <a:stretch/>
        </p:blipFill>
        <p:spPr>
          <a:xfrm>
            <a:off x="4667254" y="3534395"/>
            <a:ext cx="720080" cy="2880320"/>
          </a:xfrm>
          <a:prstGeom prst="rect">
            <a:avLst/>
          </a:prstGeom>
        </p:spPr>
      </p:pic>
      <p:sp>
        <p:nvSpPr>
          <p:cNvPr id="21" name="Curved Up Arrow 20"/>
          <p:cNvSpPr/>
          <p:nvPr/>
        </p:nvSpPr>
        <p:spPr>
          <a:xfrm>
            <a:off x="4660953" y="5694635"/>
            <a:ext cx="504056" cy="21602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22" name="Curved Up Arrow 21"/>
          <p:cNvSpPr/>
          <p:nvPr/>
        </p:nvSpPr>
        <p:spPr>
          <a:xfrm rot="10800000">
            <a:off x="4660953" y="3966443"/>
            <a:ext cx="504056" cy="21602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-1933096" y="2348880"/>
            <a:ext cx="0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395536" y="2348880"/>
            <a:ext cx="0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-1927854" y="2934816"/>
            <a:ext cx="0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395536" y="2970820"/>
            <a:ext cx="0" cy="4581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395536" y="3501009"/>
            <a:ext cx="0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-1933096" y="3501008"/>
            <a:ext cx="0" cy="4581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-2340768" y="4050941"/>
            <a:ext cx="9072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-221207" y="4050941"/>
            <a:ext cx="9072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-2114260" y="4201343"/>
            <a:ext cx="0" cy="504056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395536" y="4201343"/>
            <a:ext cx="0" cy="50405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7020272" y="2224609"/>
            <a:ext cx="0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9756576" y="2224609"/>
            <a:ext cx="0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7020272" y="2888940"/>
            <a:ext cx="0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9756576" y="2826804"/>
            <a:ext cx="0" cy="4581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6582101" y="3441688"/>
            <a:ext cx="9072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9396536" y="3429000"/>
            <a:ext cx="9072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7222408" y="3501009"/>
            <a:ext cx="0" cy="50405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V="1">
            <a:off x="9771210" y="3546885"/>
            <a:ext cx="0" cy="50405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3995936" y="4050941"/>
            <a:ext cx="5760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3275856" y="4053757"/>
            <a:ext cx="5760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flipH="1">
            <a:off x="4067944" y="6021288"/>
            <a:ext cx="4320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flipH="1">
            <a:off x="3491880" y="6022776"/>
            <a:ext cx="4320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3203848" y="3789040"/>
            <a:ext cx="0" cy="4851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3231108" y="5778698"/>
            <a:ext cx="0" cy="4851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2555776" y="4050941"/>
            <a:ext cx="504056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H="1">
            <a:off x="2627784" y="6021288"/>
            <a:ext cx="432048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-2556792" y="548680"/>
            <a:ext cx="35527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-1933096" y="260648"/>
            <a:ext cx="0" cy="4570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V="1">
            <a:off x="755576" y="332656"/>
            <a:ext cx="0" cy="4570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-989862" y="206788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3,00 m</a:t>
            </a:r>
            <a:endParaRPr lang="id-ID" dirty="0"/>
          </a:p>
        </p:txBody>
      </p:sp>
      <p:cxnSp>
        <p:nvCxnSpPr>
          <p:cNvPr id="75" name="Straight Connector 74"/>
          <p:cNvCxnSpPr/>
          <p:nvPr/>
        </p:nvCxnSpPr>
        <p:spPr>
          <a:xfrm>
            <a:off x="6582101" y="469801"/>
            <a:ext cx="35527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 flipV="1">
            <a:off x="6911396" y="260648"/>
            <a:ext cx="0" cy="4570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flipV="1">
            <a:off x="9684568" y="188640"/>
            <a:ext cx="0" cy="4570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V="1">
            <a:off x="8358485" y="162944"/>
            <a:ext cx="0" cy="4570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7179844" y="11982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1</a:t>
            </a:r>
            <a:r>
              <a:rPr lang="id-ID" dirty="0" smtClean="0"/>
              <a:t>,00 m</a:t>
            </a:r>
            <a:endParaRPr lang="id-ID" dirty="0"/>
          </a:p>
        </p:txBody>
      </p:sp>
      <p:sp>
        <p:nvSpPr>
          <p:cNvPr id="80" name="TextBox 79"/>
          <p:cNvSpPr txBox="1"/>
          <p:nvPr/>
        </p:nvSpPr>
        <p:spPr>
          <a:xfrm>
            <a:off x="8647140" y="93751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1</a:t>
            </a:r>
            <a:r>
              <a:rPr lang="id-ID" dirty="0" smtClean="0"/>
              <a:t>,00 m</a:t>
            </a:r>
            <a:endParaRPr lang="id-ID" dirty="0"/>
          </a:p>
        </p:txBody>
      </p:sp>
      <p:cxnSp>
        <p:nvCxnSpPr>
          <p:cNvPr id="82" name="Straight Connector 81"/>
          <p:cNvCxnSpPr/>
          <p:nvPr/>
        </p:nvCxnSpPr>
        <p:spPr>
          <a:xfrm>
            <a:off x="5856224" y="3376737"/>
            <a:ext cx="0" cy="30379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5726641" y="3861048"/>
            <a:ext cx="42953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5654633" y="6093296"/>
            <a:ext cx="42953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5868144" y="4941168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4,00 m</a:t>
            </a:r>
            <a:endParaRPr lang="id-ID" dirty="0"/>
          </a:p>
        </p:txBody>
      </p:sp>
      <p:sp>
        <p:nvSpPr>
          <p:cNvPr id="87" name="TextBox 86"/>
          <p:cNvSpPr txBox="1"/>
          <p:nvPr/>
        </p:nvSpPr>
        <p:spPr>
          <a:xfrm>
            <a:off x="7187884" y="3669592"/>
            <a:ext cx="731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>
                <a:solidFill>
                  <a:srgbClr val="FF0000"/>
                </a:solidFill>
              </a:rPr>
              <a:t>1,619</a:t>
            </a:r>
            <a:r>
              <a:rPr lang="id-ID" sz="1400" dirty="0" smtClean="0">
                <a:solidFill>
                  <a:srgbClr val="FF0000"/>
                </a:solidFill>
              </a:rPr>
              <a:t> </a:t>
            </a:r>
            <a:r>
              <a:rPr lang="id-ID" sz="1400" dirty="0" smtClean="0">
                <a:solidFill>
                  <a:srgbClr val="FF0000"/>
                </a:solidFill>
              </a:rPr>
              <a:t>t</a:t>
            </a:r>
            <a:endParaRPr lang="id-ID" sz="1400" dirty="0">
              <a:solidFill>
                <a:srgbClr val="FF0000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8925899" y="3707159"/>
            <a:ext cx="731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>
                <a:solidFill>
                  <a:srgbClr val="FF0000"/>
                </a:solidFill>
              </a:rPr>
              <a:t>0,381 </a:t>
            </a:r>
            <a:r>
              <a:rPr lang="id-ID" sz="1400" dirty="0" smtClean="0">
                <a:solidFill>
                  <a:srgbClr val="FF0000"/>
                </a:solidFill>
              </a:rPr>
              <a:t>t</a:t>
            </a:r>
            <a:endParaRPr lang="id-ID" sz="1400" dirty="0">
              <a:solidFill>
                <a:srgbClr val="FF0000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2420905" y="5602882"/>
            <a:ext cx="731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>
                <a:solidFill>
                  <a:srgbClr val="FF0000"/>
                </a:solidFill>
              </a:rPr>
              <a:t>0,319 </a:t>
            </a:r>
            <a:r>
              <a:rPr lang="id-ID" sz="1400" dirty="0" smtClean="0">
                <a:solidFill>
                  <a:srgbClr val="FF0000"/>
                </a:solidFill>
              </a:rPr>
              <a:t>t</a:t>
            </a:r>
            <a:endParaRPr lang="id-ID" sz="1400" dirty="0">
              <a:solidFill>
                <a:srgbClr val="FF0000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-2190990" y="1878244"/>
            <a:ext cx="15424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MAC = -1,695 tm</a:t>
            </a:r>
            <a:endParaRPr lang="id-ID" sz="1400" dirty="0"/>
          </a:p>
        </p:txBody>
      </p:sp>
      <p:sp>
        <p:nvSpPr>
          <p:cNvPr id="83" name="TextBox 82"/>
          <p:cNvSpPr txBox="1"/>
          <p:nvPr/>
        </p:nvSpPr>
        <p:spPr>
          <a:xfrm>
            <a:off x="173921" y="1005699"/>
            <a:ext cx="1473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MCA = 2,089 tm</a:t>
            </a:r>
            <a:endParaRPr lang="id-ID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-1169729" y="2375752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4,5 t</a:t>
            </a:r>
            <a:endParaRPr lang="id-ID" dirty="0"/>
          </a:p>
        </p:txBody>
      </p:sp>
      <p:sp>
        <p:nvSpPr>
          <p:cNvPr id="95" name="TextBox 94"/>
          <p:cNvSpPr txBox="1"/>
          <p:nvPr/>
        </p:nvSpPr>
        <p:spPr>
          <a:xfrm>
            <a:off x="-1255654" y="2930262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0,655 t</a:t>
            </a:r>
            <a:endParaRPr lang="id-ID" dirty="0"/>
          </a:p>
        </p:txBody>
      </p:sp>
      <p:sp>
        <p:nvSpPr>
          <p:cNvPr id="96" name="TextBox 95"/>
          <p:cNvSpPr txBox="1"/>
          <p:nvPr/>
        </p:nvSpPr>
        <p:spPr>
          <a:xfrm>
            <a:off x="-1346381" y="3508289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0,696 t</a:t>
            </a:r>
            <a:endParaRPr lang="id-ID" dirty="0"/>
          </a:p>
        </p:txBody>
      </p:sp>
      <p:sp>
        <p:nvSpPr>
          <p:cNvPr id="97" name="TextBox 96"/>
          <p:cNvSpPr txBox="1"/>
          <p:nvPr/>
        </p:nvSpPr>
        <p:spPr>
          <a:xfrm>
            <a:off x="-2478779" y="4843029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4,459 t</a:t>
            </a:r>
            <a:endParaRPr lang="id-ID" dirty="0"/>
          </a:p>
        </p:txBody>
      </p:sp>
      <p:sp>
        <p:nvSpPr>
          <p:cNvPr id="98" name="TextBox 97"/>
          <p:cNvSpPr txBox="1"/>
          <p:nvPr/>
        </p:nvSpPr>
        <p:spPr>
          <a:xfrm>
            <a:off x="-137718" y="4756502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4,541 t</a:t>
            </a:r>
            <a:endParaRPr lang="id-ID" dirty="0"/>
          </a:p>
        </p:txBody>
      </p:sp>
      <p:sp>
        <p:nvSpPr>
          <p:cNvPr id="100" name="TextBox 99"/>
          <p:cNvSpPr txBox="1"/>
          <p:nvPr/>
        </p:nvSpPr>
        <p:spPr>
          <a:xfrm>
            <a:off x="6634632" y="1844060"/>
            <a:ext cx="15520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MCD = -1,237 tm</a:t>
            </a:r>
            <a:endParaRPr lang="id-ID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8069831" y="231311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 t</a:t>
            </a:r>
            <a:endParaRPr lang="id-ID" dirty="0"/>
          </a:p>
        </p:txBody>
      </p:sp>
      <p:sp>
        <p:nvSpPr>
          <p:cNvPr id="101" name="TextBox 100"/>
          <p:cNvSpPr txBox="1"/>
          <p:nvPr/>
        </p:nvSpPr>
        <p:spPr>
          <a:xfrm>
            <a:off x="8137912" y="2915652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0,619 t</a:t>
            </a:r>
            <a:endParaRPr lang="id-ID" dirty="0"/>
          </a:p>
        </p:txBody>
      </p:sp>
      <p:sp>
        <p:nvSpPr>
          <p:cNvPr id="102" name="TextBox 101"/>
          <p:cNvSpPr txBox="1"/>
          <p:nvPr/>
        </p:nvSpPr>
        <p:spPr>
          <a:xfrm>
            <a:off x="4783391" y="4212230"/>
            <a:ext cx="15424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MCB = -0,852 tm</a:t>
            </a:r>
            <a:endParaRPr lang="id-ID" sz="1400" dirty="0"/>
          </a:p>
        </p:txBody>
      </p:sp>
      <p:sp>
        <p:nvSpPr>
          <p:cNvPr id="103" name="TextBox 102"/>
          <p:cNvSpPr txBox="1"/>
          <p:nvPr/>
        </p:nvSpPr>
        <p:spPr>
          <a:xfrm>
            <a:off x="5120510" y="5681703"/>
            <a:ext cx="16417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MBC = -0,4229 tm</a:t>
            </a:r>
            <a:endParaRPr lang="id-ID" sz="1400" dirty="0"/>
          </a:p>
        </p:txBody>
      </p:sp>
      <p:sp>
        <p:nvSpPr>
          <p:cNvPr id="8" name="TextBox 7"/>
          <p:cNvSpPr txBox="1"/>
          <p:nvPr/>
        </p:nvSpPr>
        <p:spPr>
          <a:xfrm rot="5400000">
            <a:off x="3879625" y="4705399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0,213 t</a:t>
            </a:r>
            <a:endParaRPr lang="id-ID" dirty="0"/>
          </a:p>
        </p:txBody>
      </p:sp>
      <p:sp>
        <p:nvSpPr>
          <p:cNvPr id="104" name="TextBox 103"/>
          <p:cNvSpPr txBox="1"/>
          <p:nvPr/>
        </p:nvSpPr>
        <p:spPr>
          <a:xfrm rot="5400000">
            <a:off x="3139346" y="4756502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0,106 t</a:t>
            </a:r>
            <a:endParaRPr lang="id-ID" dirty="0"/>
          </a:p>
        </p:txBody>
      </p:sp>
      <p:sp>
        <p:nvSpPr>
          <p:cNvPr id="105" name="TextBox 104"/>
          <p:cNvSpPr txBox="1"/>
          <p:nvPr/>
        </p:nvSpPr>
        <p:spPr>
          <a:xfrm>
            <a:off x="2368432" y="4212230"/>
            <a:ext cx="731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>
                <a:solidFill>
                  <a:srgbClr val="FF0000"/>
                </a:solidFill>
              </a:rPr>
              <a:t>0,319 </a:t>
            </a:r>
            <a:r>
              <a:rPr lang="id-ID" sz="1400" dirty="0" smtClean="0">
                <a:solidFill>
                  <a:srgbClr val="FF0000"/>
                </a:solidFill>
              </a:rPr>
              <a:t>t</a:t>
            </a:r>
            <a:endParaRPr lang="id-ID" sz="1400" dirty="0">
              <a:solidFill>
                <a:srgbClr val="FF0000"/>
              </a:solidFill>
            </a:endParaRPr>
          </a:p>
        </p:txBody>
      </p:sp>
      <p:pic>
        <p:nvPicPr>
          <p:cNvPr id="106" name="Picture 105"/>
          <p:cNvPicPr>
            <a:picLocks noChangeAspect="1"/>
          </p:cNvPicPr>
          <p:nvPr/>
        </p:nvPicPr>
        <p:blipFill rotWithShape="1">
          <a:blip r:embed="rId3"/>
          <a:srcRect l="47929" t="36843" r="48184" b="39544"/>
          <a:stretch/>
        </p:blipFill>
        <p:spPr>
          <a:xfrm>
            <a:off x="2643589" y="941225"/>
            <a:ext cx="1208331" cy="2362751"/>
          </a:xfrm>
          <a:prstGeom prst="rect">
            <a:avLst/>
          </a:prstGeom>
        </p:spPr>
      </p:pic>
      <p:sp>
        <p:nvSpPr>
          <p:cNvPr id="107" name="Curved Down Arrow 106"/>
          <p:cNvSpPr/>
          <p:nvPr/>
        </p:nvSpPr>
        <p:spPr>
          <a:xfrm>
            <a:off x="3231108" y="1489600"/>
            <a:ext cx="504056" cy="21602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108" name="Curved Down Arrow 107"/>
          <p:cNvSpPr/>
          <p:nvPr/>
        </p:nvSpPr>
        <p:spPr>
          <a:xfrm rot="10800000">
            <a:off x="3155643" y="2523266"/>
            <a:ext cx="648072" cy="28803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3669129" y="1459405"/>
            <a:ext cx="14734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MAE = 1,695 tm</a:t>
            </a:r>
            <a:endParaRPr lang="id-ID" sz="1400" dirty="0"/>
          </a:p>
        </p:txBody>
      </p:sp>
      <p:sp>
        <p:nvSpPr>
          <p:cNvPr id="110" name="TextBox 109"/>
          <p:cNvSpPr txBox="1"/>
          <p:nvPr/>
        </p:nvSpPr>
        <p:spPr>
          <a:xfrm>
            <a:off x="3803715" y="2555430"/>
            <a:ext cx="14636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MEA = 0,846 tm</a:t>
            </a:r>
            <a:endParaRPr lang="id-ID" sz="1400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2698875" y="1705624"/>
            <a:ext cx="49491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2648139" y="2840270"/>
            <a:ext cx="504056" cy="102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/>
          <p:nvPr/>
        </p:nvCxnSpPr>
        <p:spPr>
          <a:xfrm flipH="1">
            <a:off x="2148678" y="1756831"/>
            <a:ext cx="49491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/>
          <p:nvPr/>
        </p:nvCxnSpPr>
        <p:spPr>
          <a:xfrm flipV="1">
            <a:off x="2194819" y="2950899"/>
            <a:ext cx="504056" cy="102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/>
          <p:cNvSpPr txBox="1"/>
          <p:nvPr/>
        </p:nvSpPr>
        <p:spPr>
          <a:xfrm>
            <a:off x="2589836" y="2017159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0,565 t</a:t>
            </a:r>
            <a:endParaRPr lang="id-ID" dirty="0"/>
          </a:p>
        </p:txBody>
      </p:sp>
      <p:sp>
        <p:nvSpPr>
          <p:cNvPr id="114" name="TextBox 113"/>
          <p:cNvSpPr txBox="1"/>
          <p:nvPr/>
        </p:nvSpPr>
        <p:spPr>
          <a:xfrm>
            <a:off x="1975911" y="230825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0,282 t</a:t>
            </a:r>
            <a:endParaRPr lang="id-ID" dirty="0"/>
          </a:p>
        </p:txBody>
      </p:sp>
      <p:cxnSp>
        <p:nvCxnSpPr>
          <p:cNvPr id="115" name="Straight Connector 114"/>
          <p:cNvCxnSpPr/>
          <p:nvPr/>
        </p:nvCxnSpPr>
        <p:spPr>
          <a:xfrm>
            <a:off x="2124417" y="1556792"/>
            <a:ext cx="0" cy="4851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>
            <a:off x="2124417" y="2773910"/>
            <a:ext cx="0" cy="4851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/>
          <p:cNvCxnSpPr/>
          <p:nvPr/>
        </p:nvCxnSpPr>
        <p:spPr>
          <a:xfrm>
            <a:off x="1830051" y="3120342"/>
            <a:ext cx="504056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/>
          <p:nvPr/>
        </p:nvCxnSpPr>
        <p:spPr>
          <a:xfrm flipH="1">
            <a:off x="1763513" y="1916832"/>
            <a:ext cx="432048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/>
          <p:cNvSpPr txBox="1"/>
          <p:nvPr/>
        </p:nvSpPr>
        <p:spPr>
          <a:xfrm>
            <a:off x="1537088" y="3167893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0,847 t</a:t>
            </a:r>
            <a:endParaRPr lang="id-ID" dirty="0"/>
          </a:p>
        </p:txBody>
      </p:sp>
      <p:sp>
        <p:nvSpPr>
          <p:cNvPr id="120" name="TextBox 119"/>
          <p:cNvSpPr txBox="1"/>
          <p:nvPr/>
        </p:nvSpPr>
        <p:spPr>
          <a:xfrm>
            <a:off x="1246349" y="1907540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0,847 t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116705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9531" t="31656" r="40491" b="55361"/>
          <a:stretch/>
        </p:blipFill>
        <p:spPr>
          <a:xfrm>
            <a:off x="-1332656" y="765719"/>
            <a:ext cx="3024336" cy="1152128"/>
          </a:xfrm>
          <a:prstGeom prst="rect">
            <a:avLst/>
          </a:prstGeom>
        </p:spPr>
      </p:pic>
      <p:sp>
        <p:nvSpPr>
          <p:cNvPr id="5" name="Curved Right Arrow 4"/>
          <p:cNvSpPr/>
          <p:nvPr/>
        </p:nvSpPr>
        <p:spPr>
          <a:xfrm>
            <a:off x="-612576" y="1341783"/>
            <a:ext cx="216024" cy="64807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6" name="Curved Left Arrow 5"/>
          <p:cNvSpPr/>
          <p:nvPr/>
        </p:nvSpPr>
        <p:spPr>
          <a:xfrm>
            <a:off x="1259632" y="1341783"/>
            <a:ext cx="144016" cy="57606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-2149718" y="0"/>
            <a:ext cx="218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Free Body Diagram</a:t>
            </a:r>
            <a:endParaRPr lang="id-ID" dirty="0"/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-785447" y="2297632"/>
            <a:ext cx="0" cy="504056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1523635" y="2297632"/>
            <a:ext cx="0" cy="50405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/>
          <a:srcRect l="58557" t="31656" r="26697" b="52926"/>
          <a:stretch/>
        </p:blipFill>
        <p:spPr>
          <a:xfrm>
            <a:off x="4355976" y="692696"/>
            <a:ext cx="3600400" cy="1368152"/>
          </a:xfrm>
          <a:prstGeom prst="rect">
            <a:avLst/>
          </a:prstGeom>
        </p:spPr>
      </p:pic>
      <p:sp>
        <p:nvSpPr>
          <p:cNvPr id="19" name="Curved Right Arrow 18"/>
          <p:cNvSpPr/>
          <p:nvPr/>
        </p:nvSpPr>
        <p:spPr>
          <a:xfrm>
            <a:off x="4499992" y="1293731"/>
            <a:ext cx="216024" cy="64807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4427984" y="2373851"/>
            <a:ext cx="0" cy="50405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7250930" y="2373851"/>
            <a:ext cx="0" cy="50405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2"/>
          <a:srcRect l="57130" t="38147" r="38113" b="29395"/>
          <a:stretch/>
        </p:blipFill>
        <p:spPr>
          <a:xfrm>
            <a:off x="2738760" y="2325612"/>
            <a:ext cx="720080" cy="2880320"/>
          </a:xfrm>
          <a:prstGeom prst="rect">
            <a:avLst/>
          </a:prstGeom>
        </p:spPr>
      </p:pic>
      <p:sp>
        <p:nvSpPr>
          <p:cNvPr id="30" name="Curved Up Arrow 29"/>
          <p:cNvSpPr/>
          <p:nvPr/>
        </p:nvSpPr>
        <p:spPr>
          <a:xfrm>
            <a:off x="2732459" y="4485852"/>
            <a:ext cx="504056" cy="21602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1" name="Curved Up Arrow 30"/>
          <p:cNvSpPr/>
          <p:nvPr/>
        </p:nvSpPr>
        <p:spPr>
          <a:xfrm rot="10800000">
            <a:off x="2732459" y="2757660"/>
            <a:ext cx="504056" cy="21602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2051720" y="2842158"/>
            <a:ext cx="504056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H="1">
            <a:off x="2195736" y="4812505"/>
            <a:ext cx="432048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-1342801" y="2779794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4,459 t</a:t>
            </a:r>
            <a:endParaRPr lang="id-ID" dirty="0"/>
          </a:p>
        </p:txBody>
      </p:sp>
      <p:sp>
        <p:nvSpPr>
          <p:cNvPr id="37" name="TextBox 36"/>
          <p:cNvSpPr txBox="1"/>
          <p:nvPr/>
        </p:nvSpPr>
        <p:spPr>
          <a:xfrm>
            <a:off x="-1275769" y="1989098"/>
            <a:ext cx="15424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MAC = -1,695 tm</a:t>
            </a:r>
            <a:endParaRPr lang="id-ID" sz="1400" dirty="0"/>
          </a:p>
        </p:txBody>
      </p:sp>
      <p:sp>
        <p:nvSpPr>
          <p:cNvPr id="38" name="TextBox 37"/>
          <p:cNvSpPr txBox="1"/>
          <p:nvPr/>
        </p:nvSpPr>
        <p:spPr>
          <a:xfrm>
            <a:off x="646721" y="1863937"/>
            <a:ext cx="1473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MCA = 2,089 tm</a:t>
            </a:r>
            <a:endParaRPr lang="id-ID" sz="1400" dirty="0"/>
          </a:p>
        </p:txBody>
      </p:sp>
      <p:sp>
        <p:nvSpPr>
          <p:cNvPr id="39" name="TextBox 38"/>
          <p:cNvSpPr txBox="1"/>
          <p:nvPr/>
        </p:nvSpPr>
        <p:spPr>
          <a:xfrm>
            <a:off x="649139" y="2513760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4,541 t</a:t>
            </a:r>
            <a:endParaRPr lang="id-ID" dirty="0"/>
          </a:p>
        </p:txBody>
      </p:sp>
      <p:sp>
        <p:nvSpPr>
          <p:cNvPr id="48" name="TextBox 47"/>
          <p:cNvSpPr txBox="1"/>
          <p:nvPr/>
        </p:nvSpPr>
        <p:spPr>
          <a:xfrm>
            <a:off x="1896494" y="2951188"/>
            <a:ext cx="731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>
                <a:solidFill>
                  <a:srgbClr val="FF0000"/>
                </a:solidFill>
              </a:rPr>
              <a:t>0,319 </a:t>
            </a:r>
            <a:r>
              <a:rPr lang="id-ID" sz="1400" dirty="0" smtClean="0">
                <a:solidFill>
                  <a:srgbClr val="FF0000"/>
                </a:solidFill>
              </a:rPr>
              <a:t>t</a:t>
            </a:r>
            <a:endParaRPr lang="id-ID" sz="1400" dirty="0">
              <a:solidFill>
                <a:srgbClr val="FF0000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712074" y="4904013"/>
            <a:ext cx="731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>
                <a:solidFill>
                  <a:srgbClr val="FF0000"/>
                </a:solidFill>
              </a:rPr>
              <a:t>0,319 </a:t>
            </a:r>
            <a:r>
              <a:rPr lang="id-ID" sz="1400" dirty="0" smtClean="0">
                <a:solidFill>
                  <a:srgbClr val="FF0000"/>
                </a:solidFill>
              </a:rPr>
              <a:t>t</a:t>
            </a:r>
            <a:endParaRPr lang="id-ID" sz="1400" dirty="0">
              <a:solidFill>
                <a:srgbClr val="FF000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427984" y="2557895"/>
            <a:ext cx="731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>
                <a:solidFill>
                  <a:srgbClr val="FF0000"/>
                </a:solidFill>
              </a:rPr>
              <a:t>1,619</a:t>
            </a:r>
            <a:r>
              <a:rPr lang="id-ID" sz="1400" dirty="0" smtClean="0">
                <a:solidFill>
                  <a:srgbClr val="FF0000"/>
                </a:solidFill>
              </a:rPr>
              <a:t> </a:t>
            </a:r>
            <a:r>
              <a:rPr lang="id-ID" sz="1400" dirty="0" smtClean="0">
                <a:solidFill>
                  <a:srgbClr val="FF0000"/>
                </a:solidFill>
              </a:rPr>
              <a:t>t</a:t>
            </a:r>
            <a:endParaRPr lang="id-ID" sz="1400" dirty="0">
              <a:solidFill>
                <a:srgbClr val="FF000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268117" y="2688269"/>
            <a:ext cx="731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>
                <a:solidFill>
                  <a:srgbClr val="FF0000"/>
                </a:solidFill>
              </a:rPr>
              <a:t>0,381 </a:t>
            </a:r>
            <a:r>
              <a:rPr lang="id-ID" sz="1400" dirty="0" smtClean="0">
                <a:solidFill>
                  <a:srgbClr val="FF0000"/>
                </a:solidFill>
              </a:rPr>
              <a:t>t</a:t>
            </a:r>
            <a:endParaRPr lang="id-ID" sz="1400" dirty="0">
              <a:solidFill>
                <a:srgbClr val="FF00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798611" y="3063407"/>
            <a:ext cx="15424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MCB = -0,852 tm</a:t>
            </a:r>
            <a:endParaRPr lang="id-ID" sz="1400" dirty="0"/>
          </a:p>
        </p:txBody>
      </p:sp>
      <p:sp>
        <p:nvSpPr>
          <p:cNvPr id="56" name="TextBox 55"/>
          <p:cNvSpPr txBox="1"/>
          <p:nvPr/>
        </p:nvSpPr>
        <p:spPr>
          <a:xfrm>
            <a:off x="3231095" y="4478187"/>
            <a:ext cx="16417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MBC = -0,4229 tm</a:t>
            </a:r>
            <a:endParaRPr lang="id-ID" sz="1400" dirty="0"/>
          </a:p>
        </p:txBody>
      </p:sp>
      <p:sp>
        <p:nvSpPr>
          <p:cNvPr id="57" name="TextBox 56"/>
          <p:cNvSpPr txBox="1"/>
          <p:nvPr/>
        </p:nvSpPr>
        <p:spPr>
          <a:xfrm>
            <a:off x="4604148" y="1913077"/>
            <a:ext cx="15520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MCD = -1,237 tm</a:t>
            </a:r>
            <a:endParaRPr lang="id-ID" sz="1400" dirty="0"/>
          </a:p>
        </p:txBody>
      </p:sp>
      <p:pic>
        <p:nvPicPr>
          <p:cNvPr id="60" name="Picture 59"/>
          <p:cNvPicPr>
            <a:picLocks noChangeAspect="1"/>
          </p:cNvPicPr>
          <p:nvPr/>
        </p:nvPicPr>
        <p:blipFill rotWithShape="1">
          <a:blip r:embed="rId3"/>
          <a:srcRect l="47929" t="36843" r="48184" b="39544"/>
          <a:stretch/>
        </p:blipFill>
        <p:spPr>
          <a:xfrm>
            <a:off x="-2484100" y="3371184"/>
            <a:ext cx="1208331" cy="2362751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-2769922" y="3818211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0,847 t</a:t>
            </a:r>
            <a:endParaRPr lang="id-ID" dirty="0"/>
          </a:p>
        </p:txBody>
      </p:sp>
      <p:cxnSp>
        <p:nvCxnSpPr>
          <p:cNvPr id="66" name="Straight Arrow Connector 65"/>
          <p:cNvCxnSpPr/>
          <p:nvPr/>
        </p:nvCxnSpPr>
        <p:spPr>
          <a:xfrm flipH="1">
            <a:off x="-2916148" y="3818211"/>
            <a:ext cx="432048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-3039705" y="5549269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0,847 t</a:t>
            </a:r>
            <a:endParaRPr lang="id-ID" dirty="0"/>
          </a:p>
        </p:txBody>
      </p:sp>
      <p:cxnSp>
        <p:nvCxnSpPr>
          <p:cNvPr id="68" name="Straight Arrow Connector 67"/>
          <p:cNvCxnSpPr/>
          <p:nvPr/>
        </p:nvCxnSpPr>
        <p:spPr>
          <a:xfrm>
            <a:off x="-2769922" y="5301208"/>
            <a:ext cx="504056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-1455186" y="5517232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E</a:t>
            </a:r>
            <a:endParaRPr lang="id-ID" dirty="0"/>
          </a:p>
        </p:txBody>
      </p:sp>
      <p:sp>
        <p:nvSpPr>
          <p:cNvPr id="69" name="TextBox 68"/>
          <p:cNvSpPr txBox="1"/>
          <p:nvPr/>
        </p:nvSpPr>
        <p:spPr>
          <a:xfrm>
            <a:off x="-1164793" y="3898656"/>
            <a:ext cx="14734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MAE = 1,695 tm</a:t>
            </a:r>
            <a:endParaRPr lang="id-ID" sz="1400" dirty="0"/>
          </a:p>
        </p:txBody>
      </p:sp>
      <p:sp>
        <p:nvSpPr>
          <p:cNvPr id="70" name="Curved Down Arrow 69"/>
          <p:cNvSpPr/>
          <p:nvPr/>
        </p:nvSpPr>
        <p:spPr>
          <a:xfrm>
            <a:off x="-1816547" y="3955883"/>
            <a:ext cx="504056" cy="21602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71" name="Curved Down Arrow 70"/>
          <p:cNvSpPr/>
          <p:nvPr/>
        </p:nvSpPr>
        <p:spPr>
          <a:xfrm rot="10800000">
            <a:off x="-1969540" y="4974155"/>
            <a:ext cx="648072" cy="28803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-1414077" y="4991707"/>
            <a:ext cx="14636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MEA = 0,846 tm</a:t>
            </a:r>
            <a:endParaRPr lang="id-ID" sz="1400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-1564519" y="2973685"/>
            <a:ext cx="0" cy="39749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-2117759" y="269842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4,459 t</a:t>
            </a:r>
            <a:endParaRPr lang="id-ID" dirty="0"/>
          </a:p>
        </p:txBody>
      </p:sp>
      <p:cxnSp>
        <p:nvCxnSpPr>
          <p:cNvPr id="74" name="Straight Arrow Connector 73"/>
          <p:cNvCxnSpPr/>
          <p:nvPr/>
        </p:nvCxnSpPr>
        <p:spPr>
          <a:xfrm flipH="1" flipV="1">
            <a:off x="-1645504" y="5549269"/>
            <a:ext cx="24816" cy="49727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-1947098" y="606443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4,459 t</a:t>
            </a:r>
            <a:endParaRPr lang="id-ID" dirty="0"/>
          </a:p>
        </p:txBody>
      </p:sp>
      <p:cxnSp>
        <p:nvCxnSpPr>
          <p:cNvPr id="76" name="Straight Arrow Connector 75"/>
          <p:cNvCxnSpPr/>
          <p:nvPr/>
        </p:nvCxnSpPr>
        <p:spPr>
          <a:xfrm>
            <a:off x="-1736119" y="1617767"/>
            <a:ext cx="546907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-2425722" y="124262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0,847 t</a:t>
            </a:r>
            <a:endParaRPr lang="id-ID" dirty="0"/>
          </a:p>
        </p:txBody>
      </p:sp>
      <p:cxnSp>
        <p:nvCxnSpPr>
          <p:cNvPr id="78" name="Straight Arrow Connector 77"/>
          <p:cNvCxnSpPr/>
          <p:nvPr/>
        </p:nvCxnSpPr>
        <p:spPr>
          <a:xfrm flipH="1" flipV="1">
            <a:off x="1744242" y="1647817"/>
            <a:ext cx="544633" cy="3600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1629784" y="1232732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0,847 t</a:t>
            </a:r>
            <a:endParaRPr lang="id-ID" dirty="0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2984486" y="1796140"/>
            <a:ext cx="0" cy="55569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984486" y="1602064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6,16 t</a:t>
            </a:r>
            <a:endParaRPr lang="id-ID" dirty="0">
              <a:solidFill>
                <a:srgbClr val="FF0000"/>
              </a:solidFill>
            </a:endParaRPr>
          </a:p>
        </p:txBody>
      </p:sp>
      <p:cxnSp>
        <p:nvCxnSpPr>
          <p:cNvPr id="80" name="Straight Arrow Connector 79"/>
          <p:cNvCxnSpPr/>
          <p:nvPr/>
        </p:nvCxnSpPr>
        <p:spPr>
          <a:xfrm flipH="1" flipV="1">
            <a:off x="2893849" y="5207861"/>
            <a:ext cx="8096" cy="61589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2971556" y="5453314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6,16 t</a:t>
            </a:r>
            <a:endParaRPr lang="id-ID" dirty="0">
              <a:solidFill>
                <a:srgbClr val="FF0000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H="1" flipV="1">
            <a:off x="3889138" y="529353"/>
            <a:ext cx="471016" cy="98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3746233" y="538751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0,319 t</a:t>
            </a:r>
            <a:endParaRPr lang="id-ID" dirty="0"/>
          </a:p>
        </p:txBody>
      </p:sp>
      <p:cxnSp>
        <p:nvCxnSpPr>
          <p:cNvPr id="83" name="Straight Arrow Connector 82"/>
          <p:cNvCxnSpPr/>
          <p:nvPr/>
        </p:nvCxnSpPr>
        <p:spPr>
          <a:xfrm>
            <a:off x="3205560" y="472701"/>
            <a:ext cx="6208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2637898" y="45853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0,847 t</a:t>
            </a:r>
            <a:endParaRPr lang="id-ID" dirty="0"/>
          </a:p>
        </p:txBody>
      </p:sp>
      <p:sp>
        <p:nvSpPr>
          <p:cNvPr id="87" name="TextBox 86"/>
          <p:cNvSpPr txBox="1"/>
          <p:nvPr/>
        </p:nvSpPr>
        <p:spPr>
          <a:xfrm>
            <a:off x="3464428" y="1140052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0,528 t</a:t>
            </a:r>
            <a:endParaRPr lang="id-ID" dirty="0">
              <a:solidFill>
                <a:srgbClr val="FF0000"/>
              </a:solidFill>
            </a:endParaRPr>
          </a:p>
        </p:txBody>
      </p:sp>
      <p:cxnSp>
        <p:nvCxnSpPr>
          <p:cNvPr id="88" name="Straight Arrow Connector 87"/>
          <p:cNvCxnSpPr/>
          <p:nvPr/>
        </p:nvCxnSpPr>
        <p:spPr>
          <a:xfrm>
            <a:off x="3599010" y="1602064"/>
            <a:ext cx="620825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2578241" y="170325"/>
            <a:ext cx="2174668" cy="95538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91" name="Straight Arrow Connector 90"/>
          <p:cNvCxnSpPr/>
          <p:nvPr/>
        </p:nvCxnSpPr>
        <p:spPr>
          <a:xfrm flipH="1">
            <a:off x="7740352" y="1647817"/>
            <a:ext cx="72008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7633762" y="1250322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0,528 t</a:t>
            </a:r>
            <a:endParaRPr lang="id-ID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388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83517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2468</TotalTime>
  <Words>392</Words>
  <Application>Microsoft Office PowerPoint</Application>
  <PresentationFormat>On-screen Show (4:3)</PresentationFormat>
  <Paragraphs>105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Constantia</vt:lpstr>
      <vt:lpstr>Wingdings 2</vt:lpstr>
      <vt:lpstr>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-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ANALISA STRUKTUR I</dc:title>
  <dc:creator>user</dc:creator>
  <cp:lastModifiedBy>Agung Kristiawan</cp:lastModifiedBy>
  <cp:revision>188</cp:revision>
  <cp:lastPrinted>2018-02-14T04:11:56Z</cp:lastPrinted>
  <dcterms:created xsi:type="dcterms:W3CDTF">2010-08-20T01:33:42Z</dcterms:created>
  <dcterms:modified xsi:type="dcterms:W3CDTF">2021-05-24T13:00:02Z</dcterms:modified>
</cp:coreProperties>
</file>