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41"/>
  </p:notesMasterIdLst>
  <p:sldIdLst>
    <p:sldId id="256" r:id="rId3"/>
    <p:sldId id="313" r:id="rId4"/>
    <p:sldId id="314" r:id="rId5"/>
    <p:sldId id="259" r:id="rId6"/>
    <p:sldId id="297" r:id="rId7"/>
    <p:sldId id="296" r:id="rId8"/>
    <p:sldId id="295" r:id="rId9"/>
    <p:sldId id="294" r:id="rId10"/>
    <p:sldId id="299" r:id="rId11"/>
    <p:sldId id="303" r:id="rId12"/>
    <p:sldId id="302" r:id="rId13"/>
    <p:sldId id="301" r:id="rId14"/>
    <p:sldId id="300" r:id="rId15"/>
    <p:sldId id="304" r:id="rId16"/>
    <p:sldId id="307" r:id="rId17"/>
    <p:sldId id="306" r:id="rId18"/>
    <p:sldId id="305" r:id="rId19"/>
    <p:sldId id="311" r:id="rId20"/>
    <p:sldId id="329" r:id="rId21"/>
    <p:sldId id="330" r:id="rId22"/>
    <p:sldId id="331" r:id="rId23"/>
    <p:sldId id="315" r:id="rId24"/>
    <p:sldId id="310" r:id="rId25"/>
    <p:sldId id="309" r:id="rId26"/>
    <p:sldId id="308" r:id="rId27"/>
    <p:sldId id="316" r:id="rId28"/>
    <p:sldId id="322" r:id="rId29"/>
    <p:sldId id="321" r:id="rId30"/>
    <p:sldId id="320" r:id="rId31"/>
    <p:sldId id="327" r:id="rId32"/>
    <p:sldId id="319" r:id="rId33"/>
    <p:sldId id="318" r:id="rId34"/>
    <p:sldId id="317" r:id="rId35"/>
    <p:sldId id="328" r:id="rId36"/>
    <p:sldId id="323" r:id="rId37"/>
    <p:sldId id="324" r:id="rId38"/>
    <p:sldId id="325" r:id="rId39"/>
    <p:sldId id="326" r:id="rId40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FF"/>
    <a:srgbClr val="00FF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75" d="100"/>
          <a:sy n="75" d="100"/>
        </p:scale>
        <p:origin x="918" y="66"/>
      </p:cViewPr>
      <p:guideLst>
        <p:guide orient="horz" pos="218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15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9074D-E8FC-444D-B78B-59016E275218}" type="slidenum">
              <a:rPr lang="en-US"/>
              <a:pPr/>
              <a:t>4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97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>Search, Merge </a:t>
            </a:r>
            <a:r>
              <a:rPr lang="en-US" dirty="0" err="1" smtClean="0"/>
              <a:t>dan</a:t>
            </a:r>
            <a:r>
              <a:rPr lang="en-US" dirty="0" smtClean="0"/>
              <a:t> Sort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Pertemuan</a:t>
            </a:r>
            <a:r>
              <a:rPr lang="en-US" b="1" dirty="0" smtClean="0"/>
              <a:t> </a:t>
            </a:r>
            <a:r>
              <a:rPr lang="en-US" b="1" dirty="0" err="1" smtClean="0"/>
              <a:t>ke</a:t>
            </a:r>
            <a:r>
              <a:rPr lang="en-US" b="1" dirty="0" smtClean="0"/>
              <a:t> – (9&amp;10)</a:t>
            </a:r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endParaRPr lang="en-US" b="1" dirty="0" smtClean="0"/>
          </a:p>
          <a:p>
            <a:pPr>
              <a:spcBef>
                <a:spcPct val="0"/>
              </a:spcBef>
            </a:pPr>
            <a:r>
              <a:rPr lang="en-US" b="1" dirty="0" err="1" smtClean="0"/>
              <a:t>Khoiriya</a:t>
            </a:r>
            <a:r>
              <a:rPr lang="en-US" b="1" dirty="0" smtClean="0"/>
              <a:t> </a:t>
            </a:r>
            <a:r>
              <a:rPr lang="en-US" b="1" dirty="0" err="1" smtClean="0"/>
              <a:t>Latifa</a:t>
            </a:r>
            <a:r>
              <a:rPr lang="en-US" b="1" dirty="0" smtClean="0"/>
              <a:t>, </a:t>
            </a:r>
            <a:r>
              <a:rPr lang="en-US" b="1" dirty="0" err="1" smtClean="0"/>
              <a:t>M.Kom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2376487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:</a:t>
            </a:r>
          </a:p>
          <a:p>
            <a:pPr lvl="0" algn="just">
              <a:spcBef>
                <a:spcPts val="0"/>
              </a:spcBef>
            </a:pPr>
            <a:r>
              <a:rPr lang="en-US" dirty="0" err="1"/>
              <a:t>Mahasiswa</a:t>
            </a:r>
            <a:r>
              <a:rPr lang="en-US" dirty="0"/>
              <a:t> 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, </a:t>
            </a:r>
            <a:r>
              <a:rPr lang="en-US" dirty="0" err="1"/>
              <a:t>penggabungan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pengurutan</a:t>
            </a:r>
            <a:r>
              <a:rPr lang="en-US" dirty="0"/>
              <a:t> data </a:t>
            </a:r>
          </a:p>
          <a:p>
            <a:pPr algn="just">
              <a:spcBef>
                <a:spcPts val="0"/>
              </a:spcBef>
            </a:pP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, </a:t>
            </a:r>
            <a:r>
              <a:rPr lang="en-US" dirty="0" err="1"/>
              <a:t>penggabungan</a:t>
            </a:r>
            <a:r>
              <a:rPr lang="en-US" dirty="0"/>
              <a:t>, </a:t>
            </a:r>
            <a:r>
              <a:rPr lang="en-US" dirty="0" err="1"/>
              <a:t>pengurutan</a:t>
            </a:r>
            <a:r>
              <a:rPr lang="en-US" dirty="0"/>
              <a:t> 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 smtClean="0"/>
              <a:t>pemrograman</a:t>
            </a:r>
            <a:r>
              <a:rPr lang="en-US" dirty="0" smtClean="0"/>
              <a:t>.</a:t>
            </a:r>
          </a:p>
          <a:p>
            <a:pPr algn="just"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4715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838200"/>
          </a:xfrm>
        </p:spPr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Searching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900" y="2297113"/>
            <a:ext cx="7010400" cy="3773487"/>
          </a:xfrm>
        </p:spPr>
        <p:txBody>
          <a:bodyPr/>
          <a:lstStyle/>
          <a:p>
            <a:r>
              <a:rPr lang="en-US" sz="2000" dirty="0" err="1"/>
              <a:t>Pengertian</a:t>
            </a:r>
            <a:r>
              <a:rPr lang="en-US" sz="2000" dirty="0"/>
              <a:t> search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mencari</a:t>
            </a:r>
            <a:r>
              <a:rPr lang="en-US" sz="2000" dirty="0"/>
              <a:t> data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menelusuri</a:t>
            </a:r>
            <a:r>
              <a:rPr lang="en-US" sz="2000" dirty="0"/>
              <a:t> </a:t>
            </a:r>
            <a:r>
              <a:rPr lang="en-US" sz="2000" dirty="0" err="1"/>
              <a:t>tempat</a:t>
            </a:r>
            <a:r>
              <a:rPr lang="en-US" sz="2000" dirty="0"/>
              <a:t> </a:t>
            </a:r>
            <a:r>
              <a:rPr lang="en-US" sz="2000" dirty="0" err="1"/>
              <a:t>penyimpanan</a:t>
            </a:r>
            <a:r>
              <a:rPr lang="en-US" sz="2000" dirty="0"/>
              <a:t> data </a:t>
            </a:r>
            <a:r>
              <a:rPr lang="en-US" sz="2000" dirty="0" err="1"/>
              <a:t>tersebut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smtClean="0"/>
              <a:t>Searching </a:t>
            </a:r>
            <a:r>
              <a:rPr lang="en-US" sz="2000" dirty="0" err="1"/>
              <a:t>adalah</a:t>
            </a:r>
            <a:r>
              <a:rPr lang="en-US" sz="2000" dirty="0"/>
              <a:t> proses </a:t>
            </a:r>
            <a:r>
              <a:rPr lang="en-US" sz="2000" dirty="0" err="1"/>
              <a:t>mencari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 smtClean="0"/>
              <a:t>pencarian</a:t>
            </a:r>
            <a:endParaRPr lang="en-US" sz="2000" dirty="0" smtClean="0"/>
          </a:p>
          <a:p>
            <a:r>
              <a:rPr lang="en-US" sz="2000" dirty="0" smtClean="0"/>
              <a:t>Ada </a:t>
            </a:r>
            <a:r>
              <a:rPr lang="en-US" sz="2000" dirty="0" err="1" smtClean="0"/>
              <a:t>beberapa</a:t>
            </a:r>
            <a:r>
              <a:rPr lang="en-US" sz="2000" dirty="0" smtClean="0"/>
              <a:t> </a:t>
            </a:r>
            <a:r>
              <a:rPr lang="en-US" sz="2000" dirty="0" err="1" smtClean="0"/>
              <a:t>cara</a:t>
            </a:r>
            <a:r>
              <a:rPr lang="en-US" sz="2000" dirty="0" smtClean="0"/>
              <a:t> searching :</a:t>
            </a:r>
          </a:p>
          <a:p>
            <a:pPr marL="6858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Sequential Search </a:t>
            </a:r>
          </a:p>
          <a:p>
            <a:pPr marL="685800">
              <a:buFont typeface="+mj-lt"/>
              <a:buAutoNum type="arabicPeriod"/>
            </a:pPr>
            <a:r>
              <a:rPr lang="en-US" sz="2000" dirty="0" smtClean="0"/>
              <a:t>Index Sequential </a:t>
            </a:r>
            <a:r>
              <a:rPr lang="en-US" sz="2000" dirty="0" err="1" smtClean="0"/>
              <a:t>Seach</a:t>
            </a:r>
            <a:r>
              <a:rPr lang="en-US" sz="2000" dirty="0" smtClean="0"/>
              <a:t> </a:t>
            </a:r>
          </a:p>
          <a:p>
            <a:pPr marL="685800">
              <a:buFont typeface="+mj-lt"/>
              <a:buAutoNum type="arabicPeriod"/>
            </a:pPr>
            <a:r>
              <a:rPr lang="en-US" sz="2000" dirty="0" smtClean="0"/>
              <a:t>Binary Search </a:t>
            </a:r>
          </a:p>
          <a:p>
            <a:pPr marL="685800">
              <a:buFont typeface="+mj-lt"/>
              <a:buAutoNum type="arabicPeriod"/>
            </a:pPr>
            <a:r>
              <a:rPr lang="en-US" sz="2000" dirty="0" smtClean="0"/>
              <a:t>Fibonacci Search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80417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52600" y="596900"/>
            <a:ext cx="6735763" cy="537051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Array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 smtClean="0"/>
              <a:t>Dimensi</a:t>
            </a:r>
            <a:endParaRPr lang="en-US" b="1" dirty="0" smtClean="0"/>
          </a:p>
          <a:p>
            <a:pPr marL="0" indent="0">
              <a:buNone/>
            </a:pPr>
            <a:r>
              <a:rPr lang="en-US" dirty="0"/>
              <a:t>Array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array yang </a:t>
            </a:r>
            <a:r>
              <a:rPr lang="en-US" dirty="0" err="1"/>
              <a:t>memiliki</a:t>
            </a:r>
            <a:r>
              <a:rPr lang="en-US" dirty="0"/>
              <a:t> 1 index. 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01925" y="2128072"/>
            <a:ext cx="6886438" cy="2601856"/>
            <a:chOff x="-271463" y="-118258"/>
            <a:chExt cx="5691188" cy="1832758"/>
          </a:xfrm>
        </p:grpSpPr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1609725" y="0"/>
              <a:ext cx="1552575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Array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bertipe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integer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2344120" y="492110"/>
              <a:ext cx="0" cy="52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4644682" y="342900"/>
              <a:ext cx="0" cy="52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3609975" y="-118258"/>
              <a:ext cx="1809750" cy="461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Isian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dari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elemen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array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-271463" y="1400175"/>
              <a:ext cx="1000125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Array</a:t>
              </a:r>
            </a:p>
          </p:txBody>
        </p: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-23327" y="866775"/>
              <a:ext cx="1000125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Array Integer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862012" y="1557338"/>
              <a:ext cx="5429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609600" y="342900"/>
              <a:ext cx="0" cy="52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180975" y="0"/>
              <a:ext cx="9525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Nama Array </a:t>
              </a: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506692"/>
              </p:ext>
            </p:extLst>
          </p:nvPr>
        </p:nvGraphicFramePr>
        <p:xfrm>
          <a:off x="3680773" y="3581400"/>
          <a:ext cx="4332926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700"/>
                <a:gridCol w="949778"/>
                <a:gridCol w="870631"/>
                <a:gridCol w="870631"/>
                <a:gridCol w="633186"/>
              </a:tblGrid>
              <a:tr h="486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73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639359" y="5505748"/>
            <a:ext cx="6678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array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bertype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integer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bernama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ArrayInteger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kapasitas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Integer.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0300" y="342900"/>
            <a:ext cx="5537200" cy="61214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SEQUENTIAL SEARCH : </a:t>
            </a:r>
          </a:p>
          <a:p>
            <a:pPr marL="0" indent="0"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800" dirty="0" err="1" smtClean="0"/>
              <a:t>scanf</a:t>
            </a:r>
            <a:r>
              <a:rPr lang="en-US" sz="1800" dirty="0" smtClean="0"/>
              <a:t>(“%d”, &amp;N);</a:t>
            </a:r>
          </a:p>
          <a:p>
            <a:pPr marL="0" indent="0">
              <a:buNone/>
            </a:pPr>
            <a:r>
              <a:rPr lang="en-US" sz="1800" dirty="0"/>
              <a:t>f</a:t>
            </a:r>
            <a:r>
              <a:rPr lang="en-US" sz="1800" dirty="0" smtClean="0"/>
              <a:t>lag =0;</a:t>
            </a:r>
          </a:p>
          <a:p>
            <a:pPr marL="0" indent="0">
              <a:buNone/>
            </a:pPr>
            <a:r>
              <a:rPr lang="en-US" sz="1800" dirty="0" err="1" smtClean="0"/>
              <a:t>i</a:t>
            </a:r>
            <a:r>
              <a:rPr lang="en-US" sz="1800" dirty="0" smtClean="0"/>
              <a:t>=0;</a:t>
            </a:r>
          </a:p>
          <a:p>
            <a:pPr marL="0" indent="0">
              <a:buNone/>
            </a:pPr>
            <a:r>
              <a:rPr lang="en-US" sz="1800" dirty="0"/>
              <a:t>w</a:t>
            </a:r>
            <a:r>
              <a:rPr lang="en-US" sz="1800" dirty="0" smtClean="0"/>
              <a:t>hile (</a:t>
            </a:r>
            <a:r>
              <a:rPr lang="en-US" sz="1800" dirty="0" err="1" smtClean="0"/>
              <a:t>i</a:t>
            </a:r>
            <a:r>
              <a:rPr lang="en-US" sz="1800" dirty="0" smtClean="0"/>
              <a:t>&lt;=10)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{ if(A[</a:t>
            </a:r>
            <a:r>
              <a:rPr lang="en-US" sz="1800" dirty="0" err="1" smtClean="0"/>
              <a:t>i</a:t>
            </a:r>
            <a:r>
              <a:rPr lang="en-US" sz="1800" dirty="0" smtClean="0"/>
              <a:t>]==N)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flag = 1;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</a:t>
            </a:r>
            <a:r>
              <a:rPr lang="en-US" sz="1800" dirty="0" err="1" smtClean="0"/>
              <a:t>i</a:t>
            </a:r>
            <a:r>
              <a:rPr lang="en-US" sz="1800" dirty="0" smtClean="0"/>
              <a:t>++;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}</a:t>
            </a:r>
          </a:p>
          <a:p>
            <a:pPr marL="0" indent="0">
              <a:buNone/>
            </a:pPr>
            <a:r>
              <a:rPr lang="en-US" sz="1800" dirty="0" smtClean="0"/>
              <a:t>If (flag ==1)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(“ADA”);</a:t>
            </a:r>
          </a:p>
          <a:p>
            <a:pPr marL="0" indent="0">
              <a:buNone/>
            </a:pPr>
            <a:r>
              <a:rPr lang="en-US" sz="1800" dirty="0"/>
              <a:t>e</a:t>
            </a:r>
            <a:r>
              <a:rPr lang="en-US" sz="1800" dirty="0" smtClean="0"/>
              <a:t>lse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(“TIDAK ADA”)</a:t>
            </a:r>
          </a:p>
          <a:p>
            <a:pPr marL="0" indent="0">
              <a:buNone/>
            </a:pPr>
            <a:r>
              <a:rPr lang="en-US" sz="1800" dirty="0"/>
              <a:t>}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495814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4900" y="1485900"/>
            <a:ext cx="6096000" cy="4914901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scanf</a:t>
            </a:r>
            <a:r>
              <a:rPr lang="en-US" sz="2000" dirty="0"/>
              <a:t>(“%d”, &amp;n);</a:t>
            </a:r>
          </a:p>
          <a:p>
            <a:pPr marL="0" indent="0">
              <a:buNone/>
            </a:pPr>
            <a:r>
              <a:rPr lang="en-US" sz="2000" dirty="0"/>
              <a:t>f</a:t>
            </a:r>
            <a:r>
              <a:rPr lang="en-US" sz="2000" dirty="0" smtClean="0"/>
              <a:t>lag </a:t>
            </a:r>
            <a:r>
              <a:rPr lang="en-US" sz="2000" dirty="0"/>
              <a:t>=0;</a:t>
            </a:r>
          </a:p>
          <a:p>
            <a:pPr marL="0" indent="0">
              <a:buNone/>
            </a:pPr>
            <a:r>
              <a:rPr lang="en-US" sz="2000" dirty="0"/>
              <a:t>f</a:t>
            </a:r>
            <a:r>
              <a:rPr lang="en-US" sz="2000" dirty="0" smtClean="0"/>
              <a:t>or(</a:t>
            </a:r>
            <a:r>
              <a:rPr lang="en-US" sz="2000" dirty="0" err="1" smtClean="0"/>
              <a:t>i</a:t>
            </a:r>
            <a:r>
              <a:rPr lang="en-US" sz="2000" dirty="0" smtClean="0"/>
              <a:t>=0; </a:t>
            </a:r>
            <a:r>
              <a:rPr lang="en-US" sz="2000" dirty="0" err="1" smtClean="0"/>
              <a:t>i</a:t>
            </a:r>
            <a:r>
              <a:rPr lang="en-US" sz="2000" dirty="0" smtClean="0"/>
              <a:t>&lt;=10; </a:t>
            </a:r>
            <a:r>
              <a:rPr lang="en-US" sz="2000" dirty="0" err="1" smtClean="0"/>
              <a:t>i</a:t>
            </a:r>
            <a:r>
              <a:rPr lang="en-US" sz="2000" dirty="0" smtClean="0"/>
              <a:t>++)</a:t>
            </a:r>
          </a:p>
          <a:p>
            <a:pPr marL="0" indent="0">
              <a:buNone/>
            </a:pPr>
            <a:r>
              <a:rPr lang="en-US" sz="2000" dirty="0" smtClean="0"/>
              <a:t>{ if(A[</a:t>
            </a:r>
            <a:r>
              <a:rPr lang="en-US" sz="2000" dirty="0" err="1" smtClean="0"/>
              <a:t>i</a:t>
            </a:r>
            <a:r>
              <a:rPr lang="en-US" sz="2000" dirty="0" smtClean="0"/>
              <a:t>]==n)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flag=1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r>
              <a:rPr lang="en-US" sz="2000" dirty="0"/>
              <a:t>If (flag ==1)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printf</a:t>
            </a:r>
            <a:r>
              <a:rPr lang="en-US" sz="2000" dirty="0"/>
              <a:t>(“ADA”);</a:t>
            </a:r>
          </a:p>
          <a:p>
            <a:pPr marL="0" indent="0">
              <a:buNone/>
            </a:pPr>
            <a:r>
              <a:rPr lang="en-US" sz="2000" dirty="0"/>
              <a:t>e</a:t>
            </a:r>
            <a:r>
              <a:rPr lang="en-US" sz="2000" dirty="0" smtClean="0"/>
              <a:t>lse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(“TIDAK ADA”)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955800" y="406400"/>
            <a:ext cx="5740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For 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4569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33400"/>
            <a:ext cx="7010400" cy="5434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scanf</a:t>
            </a:r>
            <a:r>
              <a:rPr lang="en-US" sz="2000" dirty="0"/>
              <a:t>(“%d”, &amp;n);</a:t>
            </a:r>
          </a:p>
          <a:p>
            <a:pPr marL="0" indent="0">
              <a:buNone/>
            </a:pPr>
            <a:r>
              <a:rPr lang="en-US" sz="2000" dirty="0" err="1" smtClean="0"/>
              <a:t>jum</a:t>
            </a:r>
            <a:r>
              <a:rPr lang="en-US" sz="2000" dirty="0" smtClean="0"/>
              <a:t> </a:t>
            </a:r>
            <a:r>
              <a:rPr lang="en-US" sz="2000" dirty="0"/>
              <a:t>=0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 err="1" smtClean="0"/>
              <a:t>i</a:t>
            </a:r>
            <a:r>
              <a:rPr lang="en-US" sz="2000" dirty="0" smtClean="0"/>
              <a:t>=0;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w</a:t>
            </a:r>
            <a:r>
              <a:rPr lang="en-US" sz="2000" dirty="0" smtClean="0"/>
              <a:t>hile (</a:t>
            </a:r>
            <a:r>
              <a:rPr lang="en-US" sz="2000" dirty="0" err="1" smtClean="0"/>
              <a:t>i</a:t>
            </a:r>
            <a:r>
              <a:rPr lang="en-US" sz="2000" dirty="0" smtClean="0"/>
              <a:t>&lt;=10)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{ </a:t>
            </a:r>
            <a:r>
              <a:rPr lang="en-US" sz="2000" dirty="0" smtClean="0"/>
              <a:t>if(A[</a:t>
            </a:r>
            <a:r>
              <a:rPr lang="en-US" sz="2000" dirty="0" err="1" smtClean="0"/>
              <a:t>i</a:t>
            </a:r>
            <a:r>
              <a:rPr lang="en-US" sz="2000" dirty="0" smtClean="0"/>
              <a:t>]==</a:t>
            </a:r>
            <a:r>
              <a:rPr lang="en-US" sz="2000" dirty="0"/>
              <a:t>n)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b="1" dirty="0" err="1" smtClean="0">
                <a:solidFill>
                  <a:srgbClr val="FF0000"/>
                </a:solidFill>
              </a:rPr>
              <a:t>jum</a:t>
            </a:r>
            <a:r>
              <a:rPr lang="en-US" sz="2000" b="1" dirty="0" smtClean="0">
                <a:solidFill>
                  <a:srgbClr val="FF0000"/>
                </a:solidFill>
              </a:rPr>
              <a:t>=jum+1;  **************** &gt; </a:t>
            </a:r>
            <a:r>
              <a:rPr lang="en-US" sz="2000" b="1" dirty="0" err="1" smtClean="0">
                <a:solidFill>
                  <a:srgbClr val="FF0000"/>
                </a:solidFill>
              </a:rPr>
              <a:t>untuk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menghitung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indeks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i</a:t>
            </a:r>
            <a:r>
              <a:rPr lang="en-US" sz="2000" dirty="0" smtClean="0"/>
              <a:t>++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r>
              <a:rPr lang="en-US" sz="2000" dirty="0"/>
              <a:t>If </a:t>
            </a:r>
            <a:r>
              <a:rPr lang="en-US" sz="2000" dirty="0" smtClean="0"/>
              <a:t>(</a:t>
            </a:r>
            <a:r>
              <a:rPr lang="en-US" sz="2000" dirty="0" err="1" smtClean="0"/>
              <a:t>jum</a:t>
            </a:r>
            <a:r>
              <a:rPr lang="en-US" sz="2000" dirty="0" smtClean="0"/>
              <a:t>&gt;0)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printf</a:t>
            </a:r>
            <a:r>
              <a:rPr lang="en-US" sz="2000" dirty="0"/>
              <a:t>(“ADA”);</a:t>
            </a:r>
          </a:p>
          <a:p>
            <a:pPr marL="0" indent="0">
              <a:buNone/>
            </a:pPr>
            <a:r>
              <a:rPr lang="en-US" sz="2000" dirty="0"/>
              <a:t>e</a:t>
            </a:r>
            <a:r>
              <a:rPr lang="en-US" sz="2000" dirty="0" smtClean="0"/>
              <a:t>lse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(“TIDAK ADA”)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72925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7800" y="444500"/>
            <a:ext cx="5372100" cy="538321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scanf</a:t>
            </a:r>
            <a:r>
              <a:rPr lang="en-US" sz="1800" dirty="0"/>
              <a:t>(“%d”, &amp;n);</a:t>
            </a:r>
          </a:p>
          <a:p>
            <a:pPr marL="0" indent="0">
              <a:buNone/>
            </a:pPr>
            <a:r>
              <a:rPr lang="en-US" sz="1800" dirty="0" smtClean="0"/>
              <a:t>flag=0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r>
              <a:rPr lang="en-US" sz="1800" dirty="0" err="1"/>
              <a:t>i</a:t>
            </a:r>
            <a:r>
              <a:rPr lang="en-US" sz="1800" dirty="0"/>
              <a:t>=0;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While (</a:t>
            </a:r>
            <a:r>
              <a:rPr lang="en-US" sz="1800" b="1" dirty="0" err="1">
                <a:solidFill>
                  <a:srgbClr val="FF0000"/>
                </a:solidFill>
              </a:rPr>
              <a:t>i</a:t>
            </a:r>
            <a:r>
              <a:rPr lang="en-US" sz="1800" b="1" dirty="0">
                <a:solidFill>
                  <a:srgbClr val="FF0000"/>
                </a:solidFill>
              </a:rPr>
              <a:t>&lt;=</a:t>
            </a:r>
            <a:r>
              <a:rPr lang="en-US" sz="1800" b="1" dirty="0" smtClean="0">
                <a:solidFill>
                  <a:srgbClr val="FF0000"/>
                </a:solidFill>
              </a:rPr>
              <a:t>10 &amp;&amp; Flag ==0)</a:t>
            </a:r>
            <a:endParaRPr lang="en-US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800" dirty="0"/>
              <a:t>{ </a:t>
            </a:r>
            <a:r>
              <a:rPr lang="en-US" sz="1800" dirty="0" smtClean="0"/>
              <a:t>if(A[</a:t>
            </a:r>
            <a:r>
              <a:rPr lang="en-US" sz="1800" dirty="0" err="1" smtClean="0"/>
              <a:t>i</a:t>
            </a:r>
            <a:r>
              <a:rPr lang="en-US" sz="1800" dirty="0" smtClean="0"/>
              <a:t>]==</a:t>
            </a:r>
            <a:r>
              <a:rPr lang="en-US" sz="1800" dirty="0"/>
              <a:t>n)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smtClean="0"/>
              <a:t>flag =1;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i</a:t>
            </a:r>
            <a:r>
              <a:rPr lang="en-US" sz="1800" dirty="0"/>
              <a:t>++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pPr marL="0" indent="0">
              <a:buNone/>
            </a:pPr>
            <a:r>
              <a:rPr lang="en-US" sz="1800" dirty="0"/>
              <a:t>If </a:t>
            </a:r>
            <a:r>
              <a:rPr lang="en-US" sz="1800" dirty="0" smtClean="0"/>
              <a:t>(flag=1)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</a:t>
            </a:r>
            <a:r>
              <a:rPr lang="en-US" sz="1800" dirty="0" err="1"/>
              <a:t>printf</a:t>
            </a:r>
            <a:r>
              <a:rPr lang="en-US" sz="1800" dirty="0"/>
              <a:t>(“ADA”);</a:t>
            </a:r>
          </a:p>
          <a:p>
            <a:pPr marL="0" indent="0">
              <a:buNone/>
            </a:pPr>
            <a:r>
              <a:rPr lang="en-US" sz="1800" dirty="0"/>
              <a:t>Else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printf</a:t>
            </a:r>
            <a:r>
              <a:rPr lang="en-US" sz="1800" dirty="0"/>
              <a:t>(“TIDAK ADA”)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45611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30400" y="1295401"/>
            <a:ext cx="7010400" cy="37465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Sebuah</a:t>
            </a:r>
            <a:r>
              <a:rPr lang="en-US" dirty="0" smtClean="0"/>
              <a:t> array yang </a:t>
            </a:r>
            <a:r>
              <a:rPr lang="en-US" dirty="0" err="1" smtClean="0"/>
              <a:t>mempunyi</a:t>
            </a:r>
            <a:r>
              <a:rPr lang="en-US" dirty="0" smtClean="0"/>
              <a:t> 10 </a:t>
            </a:r>
            <a:r>
              <a:rPr lang="en-US" dirty="0" err="1" smtClean="0"/>
              <a:t>kapasitas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A[10]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isinya</a:t>
            </a:r>
            <a:r>
              <a:rPr lang="en-US" dirty="0" smtClean="0"/>
              <a:t>. </a:t>
            </a:r>
            <a:r>
              <a:rPr lang="en-US" dirty="0" err="1" smtClean="0"/>
              <a:t>Bagaimana</a:t>
            </a:r>
            <a:r>
              <a:rPr lang="en-US" dirty="0" smtClean="0"/>
              <a:t> program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menginput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mencocokan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 </a:t>
            </a:r>
            <a:r>
              <a:rPr lang="en-US" dirty="0" err="1" smtClean="0"/>
              <a:t>isi</a:t>
            </a:r>
            <a:r>
              <a:rPr lang="en-US" dirty="0" smtClean="0"/>
              <a:t> array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input yang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masukkan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876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0" y="1066801"/>
            <a:ext cx="7010400" cy="43561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</a:t>
            </a:r>
            <a:r>
              <a:rPr lang="en-US" dirty="0" err="1" smtClean="0"/>
              <a:t>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&amp;n)</a:t>
            </a:r>
          </a:p>
          <a:p>
            <a:pPr marL="0" indent="0">
              <a:buNone/>
            </a:pPr>
            <a:r>
              <a:rPr lang="en-US" dirty="0" err="1"/>
              <a:t>j</a:t>
            </a:r>
            <a:r>
              <a:rPr lang="en-US" dirty="0" err="1" smtClean="0"/>
              <a:t>um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/>
              <a:t>f</a:t>
            </a:r>
            <a:r>
              <a:rPr lang="en-US" dirty="0" smtClean="0"/>
              <a:t>or(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if(A[</a:t>
            </a:r>
            <a:r>
              <a:rPr lang="en-US" dirty="0" err="1" smtClean="0"/>
              <a:t>i</a:t>
            </a:r>
            <a:r>
              <a:rPr lang="en-US" dirty="0" smtClean="0"/>
              <a:t>]==n)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jum</a:t>
            </a:r>
            <a:r>
              <a:rPr lang="en-US" dirty="0" smtClean="0"/>
              <a:t>=jum+1;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/>
              <a:t>p</a:t>
            </a:r>
            <a:r>
              <a:rPr lang="en-US" dirty="0" err="1" smtClean="0"/>
              <a:t>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”, </a:t>
            </a:r>
            <a:r>
              <a:rPr lang="en-US" dirty="0" err="1" smtClean="0"/>
              <a:t>jum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7318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3900" y="812800"/>
            <a:ext cx="7010400" cy="55102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</a:t>
            </a:r>
            <a:r>
              <a:rPr lang="en-US" dirty="0" err="1" smtClean="0"/>
              <a:t>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, &amp;n);</a:t>
            </a:r>
          </a:p>
          <a:p>
            <a:pPr marL="0" indent="0">
              <a:buNone/>
            </a:pPr>
            <a:r>
              <a:rPr lang="en-US" dirty="0" err="1"/>
              <a:t>j</a:t>
            </a:r>
            <a:r>
              <a:rPr lang="en-US" dirty="0" err="1" smtClean="0"/>
              <a:t>um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 smtClean="0"/>
              <a:t>{ if (A[</a:t>
            </a:r>
            <a:r>
              <a:rPr lang="en-US" dirty="0" err="1" smtClean="0"/>
              <a:t>i</a:t>
            </a:r>
            <a:r>
              <a:rPr lang="en-US" dirty="0" smtClean="0"/>
              <a:t>] ==n)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jum</a:t>
            </a:r>
            <a:r>
              <a:rPr lang="en-US" dirty="0" smtClean="0"/>
              <a:t>=jum+1;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++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”,  </a:t>
            </a:r>
            <a:r>
              <a:rPr lang="en-US" dirty="0" err="1" smtClean="0"/>
              <a:t>jum</a:t>
            </a:r>
            <a:r>
              <a:rPr lang="en-US" dirty="0" smtClean="0"/>
              <a:t>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765375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yang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input data </a:t>
            </a:r>
            <a:r>
              <a:rPr lang="en-US" dirty="0" err="1" smtClean="0"/>
              <a:t>yng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masukkan</a:t>
            </a:r>
            <a:r>
              <a:rPr lang="en-US" dirty="0" smtClean="0"/>
              <a:t> : </a:t>
            </a:r>
          </a:p>
          <a:p>
            <a:r>
              <a:rPr lang="en-US" dirty="0" err="1" smtClean="0"/>
              <a:t>Contoh</a:t>
            </a:r>
            <a:r>
              <a:rPr lang="en-US" dirty="0" smtClean="0"/>
              <a:t> program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37402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20700"/>
            <a:ext cx="7010400" cy="5446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s</a:t>
            </a:r>
            <a:r>
              <a:rPr lang="en-US" dirty="0" err="1" smtClean="0"/>
              <a:t>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n);</a:t>
            </a:r>
          </a:p>
          <a:p>
            <a:pPr marL="0" indent="0">
              <a:buNone/>
            </a:pPr>
            <a:r>
              <a:rPr lang="en-US" dirty="0" err="1"/>
              <a:t>j</a:t>
            </a:r>
            <a:r>
              <a:rPr lang="en-US" dirty="0" err="1" smtClean="0"/>
              <a:t>um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/>
              <a:t>f</a:t>
            </a:r>
            <a:r>
              <a:rPr lang="en-US" dirty="0" smtClean="0"/>
              <a:t>or(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    if(A[</a:t>
            </a:r>
            <a:r>
              <a:rPr lang="en-US" dirty="0" err="1" smtClean="0"/>
              <a:t>i</a:t>
            </a:r>
            <a:r>
              <a:rPr lang="en-US" dirty="0" smtClean="0"/>
              <a:t>]==n)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printf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19851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66700"/>
            <a:ext cx="7010400" cy="5700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Mencari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nilai</a:t>
            </a:r>
            <a:r>
              <a:rPr lang="en-US" dirty="0" smtClean="0">
                <a:solidFill>
                  <a:srgbClr val="FF0000"/>
                </a:solidFill>
              </a:rPr>
              <a:t> maximal </a:t>
            </a:r>
            <a:r>
              <a:rPr lang="en-US" dirty="0" err="1" smtClean="0">
                <a:solidFill>
                  <a:srgbClr val="FF0000"/>
                </a:solidFill>
              </a:rPr>
              <a:t>dan</a:t>
            </a:r>
            <a:r>
              <a:rPr lang="en-US" dirty="0" smtClean="0">
                <a:solidFill>
                  <a:srgbClr val="FF0000"/>
                </a:solidFill>
              </a:rPr>
              <a:t> minimal </a:t>
            </a:r>
            <a:r>
              <a:rPr lang="en-US" dirty="0" err="1" smtClean="0">
                <a:solidFill>
                  <a:srgbClr val="FF0000"/>
                </a:solidFill>
              </a:rPr>
              <a:t>dalam</a:t>
            </a:r>
            <a:r>
              <a:rPr lang="en-US" dirty="0" smtClean="0">
                <a:solidFill>
                  <a:srgbClr val="FF0000"/>
                </a:solidFill>
              </a:rPr>
              <a:t> array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max A[0]; // max=0;</a:t>
            </a:r>
          </a:p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=1; // </a:t>
            </a: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 smtClean="0"/>
              <a:t>{ if(A[</a:t>
            </a:r>
            <a:r>
              <a:rPr lang="en-US" dirty="0" err="1" smtClean="0"/>
              <a:t>i</a:t>
            </a:r>
            <a:r>
              <a:rPr lang="en-US" dirty="0" smtClean="0"/>
              <a:t>]&gt;max)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max=A[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++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/>
              <a:t>p</a:t>
            </a:r>
            <a:r>
              <a:rPr lang="en-US" dirty="0" err="1" smtClean="0"/>
              <a:t>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max);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32110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787400"/>
            <a:ext cx="7010400" cy="5180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</a:t>
            </a:r>
            <a:r>
              <a:rPr lang="en-US" sz="2000" dirty="0" smtClean="0"/>
              <a:t>ax = A[0]; // max=0</a:t>
            </a:r>
          </a:p>
          <a:p>
            <a:pPr marL="0" indent="0">
              <a:buNone/>
            </a:pPr>
            <a:r>
              <a:rPr lang="en-US" sz="2000" dirty="0"/>
              <a:t>f</a:t>
            </a:r>
            <a:r>
              <a:rPr lang="en-US" sz="2000" dirty="0" smtClean="0"/>
              <a:t>or(</a:t>
            </a:r>
            <a:r>
              <a:rPr lang="en-US" sz="2000" dirty="0" err="1" smtClean="0"/>
              <a:t>i</a:t>
            </a:r>
            <a:r>
              <a:rPr lang="en-US" sz="2000" dirty="0" smtClean="0"/>
              <a:t>=1; </a:t>
            </a:r>
            <a:r>
              <a:rPr lang="en-US" sz="2000" dirty="0" err="1" smtClean="0"/>
              <a:t>i</a:t>
            </a:r>
            <a:r>
              <a:rPr lang="en-US" sz="2000" dirty="0" smtClean="0"/>
              <a:t>&lt;10; </a:t>
            </a:r>
            <a:r>
              <a:rPr lang="en-US" sz="2000" dirty="0" err="1" smtClean="0"/>
              <a:t>i</a:t>
            </a:r>
            <a:r>
              <a:rPr lang="en-US" sz="2000" dirty="0" smtClean="0"/>
              <a:t>++)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 smtClean="0"/>
              <a:t>If(A[</a:t>
            </a:r>
            <a:r>
              <a:rPr lang="en-US" sz="2000" dirty="0" err="1" smtClean="0"/>
              <a:t>i</a:t>
            </a:r>
            <a:r>
              <a:rPr lang="en-US" sz="2000" dirty="0" smtClean="0"/>
              <a:t>]&gt;max)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max=A[</a:t>
            </a:r>
            <a:r>
              <a:rPr lang="en-US" sz="2000" dirty="0" err="1" smtClean="0"/>
              <a:t>i</a:t>
            </a:r>
            <a:r>
              <a:rPr lang="en-US" sz="2000" dirty="0" smtClean="0"/>
              <a:t>];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err="1"/>
              <a:t>p</a:t>
            </a:r>
            <a:r>
              <a:rPr lang="en-US" sz="2000" dirty="0" err="1" smtClean="0"/>
              <a:t>rintf</a:t>
            </a:r>
            <a:r>
              <a:rPr lang="en-US" sz="2000" dirty="0" smtClean="0"/>
              <a:t>(“%</a:t>
            </a:r>
            <a:r>
              <a:rPr lang="en-US" sz="2000" dirty="0" err="1" smtClean="0"/>
              <a:t>i</a:t>
            </a:r>
            <a:r>
              <a:rPr lang="en-US" sz="2000" dirty="0" smtClean="0"/>
              <a:t>”, max);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5912131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33400"/>
            <a:ext cx="7010400" cy="54340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 j=0;</a:t>
            </a:r>
          </a:p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 smtClean="0"/>
              <a:t>{ if(A[</a:t>
            </a:r>
            <a:r>
              <a:rPr lang="en-US" dirty="0" err="1" smtClean="0"/>
              <a:t>i</a:t>
            </a:r>
            <a:r>
              <a:rPr lang="en-US" dirty="0" smtClean="0"/>
              <a:t>]&gt;A[j])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j=1;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/>
              <a:t>p</a:t>
            </a:r>
            <a:r>
              <a:rPr lang="en-US" dirty="0" err="1" smtClean="0"/>
              <a:t>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A[j])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6257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495300"/>
            <a:ext cx="7010400" cy="5548313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 err="1" smtClean="0">
                <a:solidFill>
                  <a:srgbClr val="FF0000"/>
                </a:solidFill>
              </a:rPr>
              <a:t>Contoh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kasus</a:t>
            </a:r>
            <a:r>
              <a:rPr lang="en-US" sz="1400" dirty="0" smtClean="0">
                <a:solidFill>
                  <a:srgbClr val="FF0000"/>
                </a:solidFill>
              </a:rPr>
              <a:t> :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program </a:t>
            </a:r>
            <a:r>
              <a:rPr lang="en-US" sz="1400" dirty="0" err="1" smtClean="0">
                <a:solidFill>
                  <a:srgbClr val="FF0000"/>
                </a:solidFill>
              </a:rPr>
              <a:t>untuk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menghitung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brp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angka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terbesar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dan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brp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jumlah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angka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terbesar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tersebut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dirty="0"/>
              <a:t>m</a:t>
            </a:r>
            <a:r>
              <a:rPr lang="en-US" sz="1600" dirty="0" smtClean="0"/>
              <a:t>ax = A[0];</a:t>
            </a:r>
          </a:p>
          <a:p>
            <a:pPr marL="0" indent="0"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=1;</a:t>
            </a:r>
          </a:p>
          <a:p>
            <a:pPr marL="0" indent="0">
              <a:buNone/>
            </a:pPr>
            <a:r>
              <a:rPr lang="en-US" sz="1600" dirty="0"/>
              <a:t>w</a:t>
            </a:r>
            <a:r>
              <a:rPr lang="en-US" sz="1600" dirty="0" smtClean="0"/>
              <a:t>hile(</a:t>
            </a:r>
            <a:r>
              <a:rPr lang="en-US" sz="1600" dirty="0" err="1" smtClean="0"/>
              <a:t>i</a:t>
            </a:r>
            <a:r>
              <a:rPr lang="en-US" sz="1600" dirty="0" smtClean="0"/>
              <a:t>&lt;=10)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{ if(A[</a:t>
            </a:r>
            <a:r>
              <a:rPr lang="en-US" sz="1600" dirty="0" err="1" smtClean="0"/>
              <a:t>i</a:t>
            </a:r>
            <a:r>
              <a:rPr lang="en-US" sz="1600" dirty="0" smtClean="0"/>
              <a:t>]&gt;max)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max=A[</a:t>
            </a:r>
            <a:r>
              <a:rPr lang="en-US" sz="1600" dirty="0" err="1" smtClean="0"/>
              <a:t>i</a:t>
            </a:r>
            <a:r>
              <a:rPr lang="en-US" sz="1600" dirty="0" smtClean="0"/>
              <a:t>]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</a:t>
            </a:r>
            <a:r>
              <a:rPr lang="en-US" sz="1600" dirty="0" err="1" smtClean="0"/>
              <a:t>i</a:t>
            </a:r>
            <a:r>
              <a:rPr lang="en-US" sz="1600" dirty="0" smtClean="0"/>
              <a:t>++</a:t>
            </a:r>
          </a:p>
          <a:p>
            <a:pPr marL="0" indent="0">
              <a:buNone/>
            </a:pPr>
            <a:r>
              <a:rPr lang="en-US" sz="1600" dirty="0" err="1"/>
              <a:t>p</a:t>
            </a:r>
            <a:r>
              <a:rPr lang="en-US" sz="1600" dirty="0" err="1" smtClean="0"/>
              <a:t>rintf</a:t>
            </a:r>
            <a:r>
              <a:rPr lang="en-US" sz="1600" dirty="0" smtClean="0"/>
              <a:t>(“%</a:t>
            </a:r>
            <a:r>
              <a:rPr lang="en-US" sz="1600" dirty="0" err="1" smtClean="0"/>
              <a:t>i</a:t>
            </a:r>
            <a:r>
              <a:rPr lang="en-US" sz="1600" dirty="0" smtClean="0"/>
              <a:t>”, max);</a:t>
            </a:r>
          </a:p>
          <a:p>
            <a:pPr marL="0" indent="0">
              <a:buNone/>
            </a:pPr>
            <a:r>
              <a:rPr lang="en-US" sz="1600" dirty="0" err="1"/>
              <a:t>j</a:t>
            </a:r>
            <a:r>
              <a:rPr lang="en-US" sz="1600" dirty="0" err="1" smtClean="0"/>
              <a:t>um</a:t>
            </a:r>
            <a:r>
              <a:rPr lang="en-US" sz="1600" dirty="0" smtClean="0"/>
              <a:t>=0;</a:t>
            </a:r>
          </a:p>
          <a:p>
            <a:pPr marL="0" indent="0"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=0</a:t>
            </a:r>
          </a:p>
          <a:p>
            <a:pPr marL="0" indent="0">
              <a:buNone/>
            </a:pPr>
            <a:r>
              <a:rPr lang="en-US" sz="1600" dirty="0"/>
              <a:t>w</a:t>
            </a:r>
            <a:r>
              <a:rPr lang="en-US" sz="1600" dirty="0" smtClean="0"/>
              <a:t>hile(</a:t>
            </a:r>
            <a:r>
              <a:rPr lang="en-US" sz="1600" dirty="0" err="1" smtClean="0"/>
              <a:t>i</a:t>
            </a:r>
            <a:r>
              <a:rPr lang="en-US" sz="1600" dirty="0" smtClean="0"/>
              <a:t>&lt;=10)</a:t>
            </a:r>
          </a:p>
          <a:p>
            <a:pPr marL="0" indent="0">
              <a:buNone/>
            </a:pPr>
            <a:r>
              <a:rPr lang="en-US" sz="1600" dirty="0" smtClean="0"/>
              <a:t>{ if (A[</a:t>
            </a:r>
            <a:r>
              <a:rPr lang="en-US" sz="1600" dirty="0" err="1" smtClean="0"/>
              <a:t>i</a:t>
            </a:r>
            <a:r>
              <a:rPr lang="en-US" sz="1600" dirty="0" smtClean="0"/>
              <a:t>]==max)</a:t>
            </a:r>
          </a:p>
          <a:p>
            <a:pPr marL="0" indent="0">
              <a:buNone/>
            </a:pPr>
            <a:r>
              <a:rPr lang="en-US" sz="1600" dirty="0" err="1"/>
              <a:t>j</a:t>
            </a:r>
            <a:r>
              <a:rPr lang="en-US" sz="1600" dirty="0" err="1" smtClean="0"/>
              <a:t>um</a:t>
            </a:r>
            <a:r>
              <a:rPr lang="en-US" sz="1600" dirty="0" smtClean="0"/>
              <a:t>++</a:t>
            </a:r>
          </a:p>
          <a:p>
            <a:pPr marL="0" indent="0"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++</a:t>
            </a:r>
          </a:p>
          <a:p>
            <a:pPr marL="0" indent="0">
              <a:buNone/>
            </a:pPr>
            <a:r>
              <a:rPr lang="en-US" sz="1600" dirty="0" smtClean="0"/>
              <a:t>}</a:t>
            </a:r>
          </a:p>
          <a:p>
            <a:pPr marL="0" indent="0">
              <a:buNone/>
            </a:pPr>
            <a:r>
              <a:rPr lang="en-US" sz="1600" dirty="0" err="1"/>
              <a:t>p</a:t>
            </a:r>
            <a:r>
              <a:rPr lang="en-US" sz="1600" dirty="0" err="1" smtClean="0"/>
              <a:t>rintff</a:t>
            </a:r>
            <a:r>
              <a:rPr lang="en-US" sz="1600" dirty="0" smtClean="0"/>
              <a:t> (“\</a:t>
            </a:r>
            <a:r>
              <a:rPr lang="en-US" sz="1600" dirty="0" err="1" smtClean="0"/>
              <a:t>n%i</a:t>
            </a:r>
            <a:r>
              <a:rPr lang="en-US" sz="1600" dirty="0" smtClean="0"/>
              <a:t>”, </a:t>
            </a:r>
            <a:r>
              <a:rPr lang="en-US" sz="1600" dirty="0" err="1" smtClean="0"/>
              <a:t>jum</a:t>
            </a:r>
            <a:r>
              <a:rPr lang="en-US" sz="1600" dirty="0" smtClean="0"/>
              <a:t>);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94597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400" y="228600"/>
            <a:ext cx="7010400" cy="54086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j</a:t>
            </a:r>
            <a:r>
              <a:rPr lang="en-US" sz="2000" dirty="0" err="1" smtClean="0"/>
              <a:t>um</a:t>
            </a:r>
            <a:r>
              <a:rPr lang="en-US" sz="2000" dirty="0" smtClean="0"/>
              <a:t> =1;</a:t>
            </a:r>
          </a:p>
          <a:p>
            <a:pPr marL="0" indent="0">
              <a:buNone/>
            </a:pPr>
            <a:r>
              <a:rPr lang="en-US" sz="2000" dirty="0"/>
              <a:t>m</a:t>
            </a:r>
            <a:r>
              <a:rPr lang="en-US" sz="2000" dirty="0" smtClean="0"/>
              <a:t>ax = A[0];</a:t>
            </a:r>
          </a:p>
          <a:p>
            <a:pPr marL="0" indent="0">
              <a:buNone/>
            </a:pPr>
            <a:r>
              <a:rPr lang="en-US" sz="2000" dirty="0" smtClean="0"/>
              <a:t>for (</a:t>
            </a:r>
            <a:r>
              <a:rPr lang="en-US" sz="2000" dirty="0" err="1" smtClean="0"/>
              <a:t>i</a:t>
            </a:r>
            <a:r>
              <a:rPr lang="en-US" sz="2000" dirty="0" smtClean="0"/>
              <a:t>=1; </a:t>
            </a:r>
            <a:r>
              <a:rPr lang="en-US" sz="2000" dirty="0" err="1" smtClean="0"/>
              <a:t>i</a:t>
            </a:r>
            <a:r>
              <a:rPr lang="en-US" sz="2000" dirty="0" smtClean="0"/>
              <a:t>&lt;=10; </a:t>
            </a:r>
            <a:r>
              <a:rPr lang="en-US" sz="2000" dirty="0" err="1" smtClean="0"/>
              <a:t>i</a:t>
            </a:r>
            <a:r>
              <a:rPr lang="en-US" sz="2000" dirty="0" smtClean="0"/>
              <a:t>++)</a:t>
            </a:r>
          </a:p>
          <a:p>
            <a:pPr marL="0" indent="0">
              <a:buNone/>
            </a:pPr>
            <a:r>
              <a:rPr lang="en-US" sz="2000" dirty="0" smtClean="0"/>
              <a:t>{ if (A[</a:t>
            </a:r>
            <a:r>
              <a:rPr lang="en-US" sz="2000" dirty="0" err="1" smtClean="0"/>
              <a:t>i</a:t>
            </a:r>
            <a:r>
              <a:rPr lang="en-US" sz="2000" dirty="0" smtClean="0"/>
              <a:t>]&gt;max)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{ max = A[</a:t>
            </a:r>
            <a:r>
              <a:rPr lang="en-US" sz="2000" dirty="0" err="1" smtClean="0"/>
              <a:t>i</a:t>
            </a:r>
            <a:r>
              <a:rPr lang="en-US" sz="2000" dirty="0" smtClean="0"/>
              <a:t>];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dirty="0" err="1" smtClean="0"/>
              <a:t>jum</a:t>
            </a:r>
            <a:r>
              <a:rPr lang="en-US" sz="2000" dirty="0" smtClean="0"/>
              <a:t>=1;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}</a:t>
            </a:r>
          </a:p>
          <a:p>
            <a:pPr marL="0" indent="0">
              <a:buNone/>
            </a:pPr>
            <a:r>
              <a:rPr lang="en-US" sz="2000" dirty="0"/>
              <a:t>e</a:t>
            </a:r>
            <a:r>
              <a:rPr lang="en-US" sz="2000" dirty="0" smtClean="0"/>
              <a:t>lse </a:t>
            </a:r>
          </a:p>
          <a:p>
            <a:pPr marL="0" indent="0">
              <a:buNone/>
            </a:pPr>
            <a:r>
              <a:rPr lang="en-US" sz="2000" dirty="0" smtClean="0"/>
              <a:t>{ if(A[</a:t>
            </a:r>
            <a:r>
              <a:rPr lang="en-US" sz="2000" dirty="0" err="1" smtClean="0"/>
              <a:t>i</a:t>
            </a:r>
            <a:r>
              <a:rPr lang="en-US" sz="2000" dirty="0" smtClean="0"/>
              <a:t>]==max)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jum</a:t>
            </a:r>
            <a:r>
              <a:rPr lang="en-US" sz="2000" dirty="0" smtClean="0"/>
              <a:t> = jum+1;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err="1"/>
              <a:t>p</a:t>
            </a:r>
            <a:r>
              <a:rPr lang="en-US" sz="2000" dirty="0" err="1" smtClean="0"/>
              <a:t>rintf</a:t>
            </a:r>
            <a:r>
              <a:rPr lang="en-US" sz="2000" dirty="0" smtClean="0"/>
              <a:t>(‘\</a:t>
            </a:r>
            <a:r>
              <a:rPr lang="en-US" sz="2000" dirty="0" err="1" smtClean="0"/>
              <a:t>nBil</a:t>
            </a:r>
            <a:r>
              <a:rPr lang="en-US" sz="2000" dirty="0" smtClean="0"/>
              <a:t> </a:t>
            </a:r>
            <a:r>
              <a:rPr lang="en-US" sz="2000" dirty="0" err="1" smtClean="0"/>
              <a:t>terbesar</a:t>
            </a:r>
            <a:r>
              <a:rPr lang="en-US" sz="2000" dirty="0" smtClean="0"/>
              <a:t> : %</a:t>
            </a:r>
            <a:r>
              <a:rPr lang="en-US" sz="2000" dirty="0" err="1" smtClean="0"/>
              <a:t>i</a:t>
            </a:r>
            <a:r>
              <a:rPr lang="en-US" sz="2000" dirty="0" smtClean="0"/>
              <a:t> “, max);</a:t>
            </a:r>
          </a:p>
          <a:p>
            <a:pPr marL="0" indent="0">
              <a:buNone/>
            </a:pPr>
            <a:r>
              <a:rPr lang="en-US" sz="2000" dirty="0" err="1"/>
              <a:t>p</a:t>
            </a:r>
            <a:r>
              <a:rPr lang="en-US" sz="2000" dirty="0" err="1" smtClean="0"/>
              <a:t>rintf</a:t>
            </a:r>
            <a:r>
              <a:rPr lang="en-US" sz="2000" dirty="0" smtClean="0"/>
              <a:t>(“\n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sebanyak</a:t>
            </a:r>
            <a:r>
              <a:rPr lang="en-US" sz="2000" dirty="0" smtClean="0"/>
              <a:t> : %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buah</a:t>
            </a:r>
            <a:r>
              <a:rPr lang="en-US" sz="2000" dirty="0" smtClean="0"/>
              <a:t>”, </a:t>
            </a:r>
            <a:r>
              <a:rPr lang="en-US" sz="2000" dirty="0" err="1" smtClean="0"/>
              <a:t>jum</a:t>
            </a:r>
            <a:r>
              <a:rPr lang="en-US" sz="2000" dirty="0" smtClean="0"/>
              <a:t>);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08065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Pencarian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array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membandingkan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yang </a:t>
            </a:r>
            <a:r>
              <a:rPr lang="en-US" dirty="0" err="1" smtClean="0"/>
              <a:t>berada</a:t>
            </a:r>
            <a:r>
              <a:rPr lang="en-US" dirty="0" smtClean="0"/>
              <a:t> di </a:t>
            </a:r>
            <a:r>
              <a:rPr lang="en-US" dirty="0" err="1" smtClean="0"/>
              <a:t>tengah</a:t>
            </a:r>
            <a:r>
              <a:rPr lang="en-US" dirty="0" smtClean="0"/>
              <a:t> array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</a:p>
          <a:p>
            <a:r>
              <a:rPr lang="en-US" dirty="0" smtClean="0"/>
              <a:t>Binary =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</a:p>
          <a:p>
            <a:r>
              <a:rPr lang="en-US" dirty="0" smtClean="0"/>
              <a:t>Data </a:t>
            </a:r>
            <a:r>
              <a:rPr lang="en-US" dirty="0" err="1" smtClean="0"/>
              <a:t>dibagi</a:t>
            </a:r>
            <a:r>
              <a:rPr lang="en-US" dirty="0" smtClean="0"/>
              <a:t> 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8095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Binary Search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Inputkan</a:t>
            </a:r>
            <a:r>
              <a:rPr lang="en-US" sz="1800" dirty="0" smtClean="0"/>
              <a:t> </a:t>
            </a:r>
            <a:r>
              <a:rPr lang="en-US" sz="1800" dirty="0" err="1" smtClean="0"/>
              <a:t>nilai</a:t>
            </a:r>
            <a:r>
              <a:rPr lang="en-US" sz="1800" dirty="0" smtClean="0"/>
              <a:t> N</a:t>
            </a:r>
          </a:p>
          <a:p>
            <a:r>
              <a:rPr lang="en-US" sz="1800" dirty="0" err="1" smtClean="0"/>
              <a:t>Tentukan</a:t>
            </a:r>
            <a:r>
              <a:rPr lang="en-US" sz="1800" dirty="0" smtClean="0"/>
              <a:t> L0</a:t>
            </a:r>
          </a:p>
          <a:p>
            <a:r>
              <a:rPr lang="en-US" sz="1800" dirty="0" smtClean="0"/>
              <a:t>Hi = n-1</a:t>
            </a:r>
          </a:p>
          <a:p>
            <a:r>
              <a:rPr lang="en-US" sz="1800" dirty="0" smtClean="0"/>
              <a:t>Flag = 0 (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ditemukan</a:t>
            </a:r>
            <a:r>
              <a:rPr lang="en-US" sz="1800" dirty="0" smtClean="0"/>
              <a:t>)</a:t>
            </a:r>
          </a:p>
          <a:p>
            <a:r>
              <a:rPr lang="en-US" sz="1800" dirty="0" err="1" smtClean="0"/>
              <a:t>Selama</a:t>
            </a:r>
            <a:r>
              <a:rPr lang="en-US" sz="1800" dirty="0" smtClean="0"/>
              <a:t> Lo &lt;=Hi </a:t>
            </a:r>
            <a:r>
              <a:rPr lang="en-US" sz="1800" dirty="0" err="1" smtClean="0"/>
              <a:t>dan</a:t>
            </a:r>
            <a:r>
              <a:rPr lang="en-US" sz="1800" dirty="0" smtClean="0"/>
              <a:t> Flag==0 </a:t>
            </a:r>
            <a:r>
              <a:rPr lang="en-US" sz="1800" dirty="0" err="1" smtClean="0"/>
              <a:t>maka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err="1" smtClean="0"/>
              <a:t>Hitung</a:t>
            </a:r>
            <a:r>
              <a:rPr lang="en-US" sz="1800" dirty="0" smtClean="0"/>
              <a:t> Mid = (Lo + Hi)/2</a:t>
            </a:r>
          </a:p>
          <a:p>
            <a:pPr marL="0" indent="0">
              <a:buNone/>
            </a:pPr>
            <a:r>
              <a:rPr lang="en-US" sz="1800" dirty="0" err="1" smtClean="0"/>
              <a:t>Bila</a:t>
            </a:r>
            <a:r>
              <a:rPr lang="en-US" sz="1800" dirty="0" smtClean="0"/>
              <a:t> N == A(Mid) </a:t>
            </a:r>
            <a:r>
              <a:rPr lang="en-US" sz="1800" dirty="0" err="1" smtClean="0"/>
              <a:t>isi</a:t>
            </a:r>
            <a:r>
              <a:rPr lang="en-US" sz="1800" dirty="0" smtClean="0"/>
              <a:t> Flag =1</a:t>
            </a:r>
          </a:p>
          <a:p>
            <a:pPr marL="0" indent="0">
              <a:buNone/>
            </a:pPr>
            <a:r>
              <a:rPr lang="en-US" sz="1800" dirty="0" err="1" smtClean="0"/>
              <a:t>Bila</a:t>
            </a:r>
            <a:r>
              <a:rPr lang="en-US" sz="1800" dirty="0" smtClean="0"/>
              <a:t> N &lt; A(Mid) , </a:t>
            </a:r>
            <a:r>
              <a:rPr lang="en-US" sz="1800" dirty="0" err="1" smtClean="0"/>
              <a:t>isi</a:t>
            </a:r>
            <a:r>
              <a:rPr lang="en-US" sz="1800" dirty="0" smtClean="0"/>
              <a:t> Hi = Mid -1 </a:t>
            </a:r>
          </a:p>
          <a:p>
            <a:pPr marL="0" indent="0">
              <a:buNone/>
            </a:pPr>
            <a:r>
              <a:rPr lang="en-US" sz="1800" dirty="0" err="1" smtClean="0"/>
              <a:t>Bila</a:t>
            </a:r>
            <a:r>
              <a:rPr lang="en-US" sz="1800" dirty="0" smtClean="0"/>
              <a:t> N &gt; A (Mid) , Isi Lo = Mid + 1</a:t>
            </a:r>
          </a:p>
          <a:p>
            <a:pPr marL="0" indent="0">
              <a:buNone/>
            </a:pPr>
            <a:r>
              <a:rPr lang="en-US" sz="1800" dirty="0" err="1" smtClean="0"/>
              <a:t>Bila</a:t>
            </a:r>
            <a:r>
              <a:rPr lang="en-US" sz="1800" dirty="0" smtClean="0"/>
              <a:t> Lo &gt; Hi , </a:t>
            </a:r>
            <a:r>
              <a:rPr lang="en-US" sz="1800" dirty="0" err="1" smtClean="0"/>
              <a:t>atau</a:t>
            </a:r>
            <a:r>
              <a:rPr lang="en-US" sz="1800" dirty="0" smtClean="0"/>
              <a:t> Flag ==1 , </a:t>
            </a:r>
            <a:r>
              <a:rPr lang="en-US" sz="1800" dirty="0" err="1" smtClean="0"/>
              <a:t>maka</a:t>
            </a:r>
            <a:r>
              <a:rPr lang="en-US" sz="1800" dirty="0" smtClean="0"/>
              <a:t> proses </a:t>
            </a:r>
            <a:r>
              <a:rPr lang="en-US" sz="1800" dirty="0" err="1" smtClean="0"/>
              <a:t>selesai</a:t>
            </a:r>
            <a:r>
              <a:rPr lang="en-US" sz="1800" dirty="0" smtClean="0"/>
              <a:t> </a:t>
            </a:r>
            <a:r>
              <a:rPr lang="en-US" sz="1800" dirty="0" err="1" smtClean="0"/>
              <a:t>cetak</a:t>
            </a:r>
            <a:r>
              <a:rPr lang="en-US" sz="1800" dirty="0" smtClean="0"/>
              <a:t> “ADA” </a:t>
            </a:r>
            <a:r>
              <a:rPr lang="en-US" sz="1800" dirty="0" err="1" smtClean="0"/>
              <a:t>atau</a:t>
            </a:r>
            <a:r>
              <a:rPr lang="en-US" sz="1800" dirty="0" smtClean="0"/>
              <a:t> “TIDAK ADA” 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32457113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500" y="397271"/>
            <a:ext cx="6324600" cy="613965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err="1"/>
              <a:t>scanf</a:t>
            </a:r>
            <a:r>
              <a:rPr lang="en-US" sz="1600" dirty="0"/>
              <a:t>("</a:t>
            </a:r>
            <a:r>
              <a:rPr lang="en-US" sz="1600" dirty="0" err="1"/>
              <a:t>Masukkan?Inputkan</a:t>
            </a:r>
            <a:r>
              <a:rPr lang="en-US" sz="1600" dirty="0"/>
              <a:t>  </a:t>
            </a:r>
            <a:r>
              <a:rPr lang="en-US" sz="1600" dirty="0" err="1"/>
              <a:t>elemen</a:t>
            </a:r>
            <a:r>
              <a:rPr lang="en-US" sz="1600" dirty="0"/>
              <a:t> Yang </a:t>
            </a:r>
            <a:r>
              <a:rPr lang="en-US" sz="1600" dirty="0" err="1"/>
              <a:t>mau</a:t>
            </a:r>
            <a:r>
              <a:rPr lang="en-US" sz="1600" dirty="0"/>
              <a:t> </a:t>
            </a:r>
            <a:r>
              <a:rPr lang="en-US" sz="1600" dirty="0" err="1"/>
              <a:t>Dicari</a:t>
            </a:r>
            <a:r>
              <a:rPr lang="en-US" sz="1600" dirty="0"/>
              <a:t> %</a:t>
            </a:r>
            <a:r>
              <a:rPr lang="en-US" sz="1600" dirty="0" err="1"/>
              <a:t>i</a:t>
            </a:r>
            <a:r>
              <a:rPr lang="en-US" sz="1600" dirty="0"/>
              <a:t>", &amp;N);</a:t>
            </a:r>
          </a:p>
          <a:p>
            <a:pPr marL="0" indent="0">
              <a:buNone/>
            </a:pPr>
            <a:r>
              <a:rPr lang="en-US" sz="1600" dirty="0"/>
              <a:t>    lo=0; hi=n-1; flag=0;</a:t>
            </a:r>
          </a:p>
          <a:p>
            <a:pPr marL="0" indent="0">
              <a:buNone/>
            </a:pPr>
            <a:r>
              <a:rPr lang="en-US" sz="1600" dirty="0"/>
              <a:t>    while(lo&lt;=hi &amp;&amp; flag==0)</a:t>
            </a:r>
          </a:p>
          <a:p>
            <a:pPr marL="0" indent="0">
              <a:buNone/>
            </a:pPr>
            <a:r>
              <a:rPr lang="en-US" sz="1600" dirty="0"/>
              <a:t>    {</a:t>
            </a:r>
          </a:p>
          <a:p>
            <a:pPr marL="0" indent="0">
              <a:buNone/>
            </a:pPr>
            <a:r>
              <a:rPr lang="en-US" sz="1600" dirty="0"/>
              <a:t>        mid=(</a:t>
            </a:r>
            <a:r>
              <a:rPr lang="en-US" sz="1600" dirty="0" err="1"/>
              <a:t>lo+hi</a:t>
            </a:r>
            <a:r>
              <a:rPr lang="en-US" sz="1600" dirty="0"/>
              <a:t>)/2;</a:t>
            </a:r>
          </a:p>
          <a:p>
            <a:pPr marL="0" indent="0">
              <a:buNone/>
            </a:pPr>
            <a:r>
              <a:rPr lang="en-US" sz="1600" dirty="0"/>
              <a:t>        if(N==A[mid])</a:t>
            </a:r>
          </a:p>
          <a:p>
            <a:pPr marL="0" indent="0">
              <a:buNone/>
            </a:pPr>
            <a:r>
              <a:rPr lang="en-US" sz="1600" dirty="0"/>
              <a:t>            flag=1;</a:t>
            </a:r>
          </a:p>
          <a:p>
            <a:pPr marL="0" indent="0">
              <a:buNone/>
            </a:pPr>
            <a:r>
              <a:rPr lang="en-US" sz="1600" dirty="0"/>
              <a:t>        else</a:t>
            </a:r>
          </a:p>
          <a:p>
            <a:pPr marL="0" indent="0">
              <a:buNone/>
            </a:pPr>
            <a:r>
              <a:rPr lang="en-US" sz="1600" dirty="0"/>
              <a:t>            if(N&lt;A[mid]) hi=mid-1;</a:t>
            </a:r>
          </a:p>
          <a:p>
            <a:pPr marL="0" indent="0">
              <a:buNone/>
            </a:pPr>
            <a:r>
              <a:rPr lang="en-US" sz="1600" dirty="0"/>
              <a:t>        else</a:t>
            </a:r>
          </a:p>
          <a:p>
            <a:pPr marL="0" indent="0">
              <a:buNone/>
            </a:pPr>
            <a:r>
              <a:rPr lang="en-US" sz="1600" dirty="0"/>
              <a:t>            lo=mid+1;</a:t>
            </a:r>
          </a:p>
          <a:p>
            <a:pPr marL="0" indent="0">
              <a:buNone/>
            </a:pPr>
            <a:r>
              <a:rPr lang="en-US" sz="1600" dirty="0"/>
              <a:t>    }</a:t>
            </a:r>
          </a:p>
          <a:p>
            <a:pPr marL="0" indent="0">
              <a:buNone/>
            </a:pPr>
            <a:r>
              <a:rPr lang="en-US" sz="1600" dirty="0"/>
              <a:t>    if(flag==1)</a:t>
            </a:r>
          </a:p>
          <a:p>
            <a:pPr marL="0" indent="0">
              <a:buNone/>
            </a:pPr>
            <a:r>
              <a:rPr lang="en-US" sz="1600" dirty="0"/>
              <a:t>        </a:t>
            </a:r>
            <a:r>
              <a:rPr lang="en-US" sz="1600" dirty="0" err="1"/>
              <a:t>printf</a:t>
            </a:r>
            <a:r>
              <a:rPr lang="en-US" sz="1600" dirty="0"/>
              <a:t>(" \n </a:t>
            </a:r>
            <a:r>
              <a:rPr lang="en-US" sz="1600" dirty="0" err="1"/>
              <a:t>Nilai</a:t>
            </a:r>
            <a:r>
              <a:rPr lang="en-US" sz="1600" dirty="0"/>
              <a:t> %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ditemukan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kolom</a:t>
            </a:r>
            <a:r>
              <a:rPr lang="en-US" sz="1600" dirty="0"/>
              <a:t> %</a:t>
            </a:r>
            <a:r>
              <a:rPr lang="en-US" sz="1600" dirty="0" err="1"/>
              <a:t>i</a:t>
            </a:r>
            <a:r>
              <a:rPr lang="en-US" sz="1600" dirty="0"/>
              <a:t>", N, mid);</a:t>
            </a:r>
          </a:p>
          <a:p>
            <a:pPr marL="0" indent="0">
              <a:buNone/>
            </a:pPr>
            <a:r>
              <a:rPr lang="en-US" sz="1600" dirty="0"/>
              <a:t>    else</a:t>
            </a:r>
          </a:p>
          <a:p>
            <a:pPr marL="0" indent="0">
              <a:buNone/>
            </a:pPr>
            <a:r>
              <a:rPr lang="en-US" sz="1600" dirty="0"/>
              <a:t>        </a:t>
            </a:r>
            <a:r>
              <a:rPr lang="en-US" sz="1600" dirty="0" err="1"/>
              <a:t>printf</a:t>
            </a:r>
            <a:r>
              <a:rPr lang="en-US" sz="1600" dirty="0"/>
              <a:t>(" \n </a:t>
            </a:r>
            <a:r>
              <a:rPr lang="en-US" sz="1600" dirty="0" err="1"/>
              <a:t>Nilai</a:t>
            </a:r>
            <a:r>
              <a:rPr lang="en-US" sz="1600" dirty="0"/>
              <a:t> %</a:t>
            </a:r>
            <a:r>
              <a:rPr lang="en-US" sz="1600" dirty="0" err="1"/>
              <a:t>i</a:t>
            </a:r>
            <a:r>
              <a:rPr lang="en-US" sz="1600" dirty="0"/>
              <a:t>  TIDAK </a:t>
            </a:r>
            <a:r>
              <a:rPr lang="en-US" sz="1600" dirty="0" err="1"/>
              <a:t>ditemukan</a:t>
            </a:r>
            <a:r>
              <a:rPr lang="en-US" sz="1600" dirty="0"/>
              <a:t> " , N, mid);</a:t>
            </a:r>
          </a:p>
        </p:txBody>
      </p:sp>
    </p:spTree>
    <p:extLst>
      <p:ext uri="{BB962C8B-B14F-4D97-AF65-F5344CB8AC3E}">
        <p14:creationId xmlns:p14="http://schemas.microsoft.com/office/powerpoint/2010/main" val="710680230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Merge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dimaksudkan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file. </a:t>
            </a:r>
          </a:p>
          <a:p>
            <a:r>
              <a:rPr lang="en-US" dirty="0" err="1"/>
              <a:t>Contoh</a:t>
            </a:r>
            <a:r>
              <a:rPr lang="en-US" dirty="0"/>
              <a:t> merge </a:t>
            </a:r>
            <a:r>
              <a:rPr lang="en-US" dirty="0" err="1"/>
              <a:t>dalam</a:t>
            </a:r>
            <a:r>
              <a:rPr lang="en-US" dirty="0"/>
              <a:t> array : </a:t>
            </a:r>
          </a:p>
          <a:p>
            <a:r>
              <a:rPr lang="en-US" dirty="0" err="1"/>
              <a:t>Menggabugkan</a:t>
            </a:r>
            <a:r>
              <a:rPr lang="en-US" dirty="0"/>
              <a:t> array A[5] </a:t>
            </a:r>
            <a:r>
              <a:rPr lang="en-US" dirty="0" err="1"/>
              <a:t>dan</a:t>
            </a:r>
            <a:r>
              <a:rPr lang="en-US" dirty="0"/>
              <a:t> B[7] </a:t>
            </a:r>
            <a:r>
              <a:rPr lang="en-US" dirty="0" err="1"/>
              <a:t>menjadi</a:t>
            </a:r>
            <a:r>
              <a:rPr lang="en-US" dirty="0"/>
              <a:t> array C. </a:t>
            </a:r>
            <a:r>
              <a:rPr lang="en-US" dirty="0" err="1"/>
              <a:t>ilustrasi</a:t>
            </a:r>
            <a:r>
              <a:rPr lang="en-US" dirty="0"/>
              <a:t> proses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</a:p>
          <a:p>
            <a:r>
              <a:rPr lang="en-US" dirty="0"/>
              <a:t>A = </a:t>
            </a:r>
            <a:r>
              <a:rPr lang="en-US" dirty="0" smtClean="0"/>
              <a:t>[1 , 2,  3,  4, 999] </a:t>
            </a:r>
            <a:endParaRPr lang="en-US" dirty="0"/>
          </a:p>
          <a:p>
            <a:r>
              <a:rPr lang="en-US" dirty="0"/>
              <a:t>B = 11 12 13 14 15 16 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9713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800" y="254000"/>
            <a:ext cx="7010400" cy="584200"/>
          </a:xfrm>
        </p:spPr>
        <p:txBody>
          <a:bodyPr/>
          <a:lstStyle/>
          <a:p>
            <a:r>
              <a:rPr lang="en-US" sz="2000" dirty="0" smtClean="0"/>
              <a:t>Merge 2 </a:t>
            </a:r>
            <a:r>
              <a:rPr lang="en-US" sz="2000" dirty="0" err="1" smtClean="0"/>
              <a:t>buah</a:t>
            </a:r>
            <a:r>
              <a:rPr lang="en-US" sz="2000" dirty="0" smtClean="0"/>
              <a:t> array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5300" y="838200"/>
            <a:ext cx="5245100" cy="58674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K=0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=0; j=0;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While(A[</a:t>
            </a:r>
            <a:r>
              <a:rPr lang="en-US" sz="1600" dirty="0" err="1" smtClean="0"/>
              <a:t>i</a:t>
            </a:r>
            <a:r>
              <a:rPr lang="en-US" sz="1600" dirty="0" smtClean="0"/>
              <a:t>] != 999 &amp;&amp; B[j] !=999)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if(A[</a:t>
            </a:r>
            <a:r>
              <a:rPr lang="en-US" sz="1600" dirty="0" err="1" smtClean="0"/>
              <a:t>i</a:t>
            </a:r>
            <a:r>
              <a:rPr lang="en-US" sz="1600" dirty="0" smtClean="0"/>
              <a:t>] &lt;= B[j])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{C[k]=A[</a:t>
            </a:r>
            <a:r>
              <a:rPr lang="en-US" sz="1600" dirty="0" err="1" smtClean="0"/>
              <a:t>i</a:t>
            </a:r>
            <a:r>
              <a:rPr lang="en-US" sz="1600" dirty="0" smtClean="0"/>
              <a:t>]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 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 </a:t>
            </a:r>
            <a:r>
              <a:rPr lang="en-US" sz="1600" dirty="0" err="1" smtClean="0"/>
              <a:t>i</a:t>
            </a:r>
            <a:r>
              <a:rPr lang="en-US" sz="1600" dirty="0" smtClean="0"/>
              <a:t>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C[k]=B[j];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j++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While(A[</a:t>
            </a:r>
            <a:r>
              <a:rPr lang="en-US" sz="1600" dirty="0" err="1" smtClean="0"/>
              <a:t>i</a:t>
            </a:r>
            <a:r>
              <a:rPr lang="en-US" sz="1600" dirty="0" smtClean="0"/>
              <a:t>] !=999)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c[k]=a[</a:t>
            </a:r>
            <a:r>
              <a:rPr lang="en-US" sz="1600" dirty="0" err="1" smtClean="0"/>
              <a:t>i</a:t>
            </a:r>
            <a:r>
              <a:rPr lang="en-US" sz="1600" dirty="0" smtClean="0"/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While(b[j] !=999)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C[k] = B[j]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++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C[k]=999;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655339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 </a:t>
            </a:r>
            <a:r>
              <a:rPr lang="en-US" dirty="0" err="1"/>
              <a:t>dalam</a:t>
            </a:r>
            <a:r>
              <a:rPr lang="en-US" dirty="0"/>
              <a:t> Array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Pengertian</a:t>
            </a:r>
            <a:r>
              <a:rPr lang="en-US" sz="1800" dirty="0"/>
              <a:t> Sort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mengurutkan</a:t>
            </a:r>
            <a:r>
              <a:rPr lang="en-US" sz="1800" dirty="0"/>
              <a:t> data yang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tempat</a:t>
            </a:r>
            <a:r>
              <a:rPr lang="en-US" sz="1800" dirty="0"/>
              <a:t> </a:t>
            </a:r>
            <a:r>
              <a:rPr lang="en-US" sz="1800" dirty="0" err="1"/>
              <a:t>penyimpanan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urutan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r>
              <a:rPr lang="en-US" sz="1800" dirty="0"/>
              <a:t> </a:t>
            </a:r>
            <a:r>
              <a:rPr lang="en-US" sz="1800" dirty="0" err="1"/>
              <a:t>baik</a:t>
            </a:r>
            <a:r>
              <a:rPr lang="en-US" sz="1800" dirty="0"/>
              <a:t> </a:t>
            </a:r>
            <a:r>
              <a:rPr lang="en-US" sz="1800" dirty="0" err="1"/>
              <a:t>urut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yang </a:t>
            </a:r>
            <a:r>
              <a:rPr lang="en-US" sz="1800" dirty="0" err="1"/>
              <a:t>kecil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(Ascending)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sebaliknya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kecil</a:t>
            </a:r>
            <a:r>
              <a:rPr lang="en-US" sz="1800" dirty="0"/>
              <a:t> (Descending) </a:t>
            </a:r>
          </a:p>
          <a:p>
            <a:r>
              <a:rPr lang="en-US" sz="1800" dirty="0"/>
              <a:t>Proses </a:t>
            </a:r>
            <a:r>
              <a:rPr lang="en-US" sz="1800" dirty="0" err="1"/>
              <a:t>pengurutannya</a:t>
            </a:r>
            <a:r>
              <a:rPr lang="en-US" sz="1800" dirty="0"/>
              <a:t> </a:t>
            </a:r>
            <a:r>
              <a:rPr lang="en-US" sz="1800" dirty="0" err="1"/>
              <a:t>disebut</a:t>
            </a:r>
            <a:r>
              <a:rPr lang="en-US" sz="1800" dirty="0"/>
              <a:t> sorting. </a:t>
            </a:r>
          </a:p>
          <a:p>
            <a:r>
              <a:rPr lang="en-US" sz="1800" dirty="0" err="1"/>
              <a:t>Contoh</a:t>
            </a:r>
            <a:r>
              <a:rPr lang="en-US" sz="1800" dirty="0"/>
              <a:t> : </a:t>
            </a:r>
          </a:p>
          <a:p>
            <a:r>
              <a:rPr lang="en-US" sz="1800" dirty="0"/>
              <a:t>array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dimensi</a:t>
            </a:r>
            <a:r>
              <a:rPr lang="en-US" sz="1800" dirty="0"/>
              <a:t> </a:t>
            </a:r>
            <a:r>
              <a:rPr lang="en-US" sz="1800" dirty="0" err="1"/>
              <a:t>misalnya</a:t>
            </a:r>
            <a:r>
              <a:rPr lang="en-US" sz="1800" dirty="0"/>
              <a:t> A[7]={12, 17, 10, 5, 25, 7, 15}</a:t>
            </a:r>
          </a:p>
          <a:p>
            <a:r>
              <a:rPr lang="en-US" sz="1800" dirty="0" err="1"/>
              <a:t>jika</a:t>
            </a:r>
            <a:r>
              <a:rPr lang="en-US" sz="1800" dirty="0"/>
              <a:t> array </a:t>
            </a:r>
            <a:r>
              <a:rPr lang="en-US" sz="1800" dirty="0" err="1"/>
              <a:t>diatas</a:t>
            </a:r>
            <a:r>
              <a:rPr lang="en-US" sz="1800" dirty="0"/>
              <a:t> </a:t>
            </a:r>
            <a:r>
              <a:rPr lang="en-US" sz="1800" dirty="0" err="1"/>
              <a:t>dikenakan</a:t>
            </a:r>
            <a:r>
              <a:rPr lang="en-US" sz="1800" dirty="0"/>
              <a:t> program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  </a:t>
            </a:r>
          </a:p>
          <a:p>
            <a:r>
              <a:rPr lang="en-US" sz="1800" dirty="0"/>
              <a:t>for (I=0; I&lt;=5; I++)</a:t>
            </a:r>
          </a:p>
          <a:p>
            <a:r>
              <a:rPr lang="en-US" sz="1800" dirty="0"/>
              <a:t>{</a:t>
            </a:r>
          </a:p>
          <a:p>
            <a:r>
              <a:rPr lang="en-US" sz="1800" dirty="0"/>
              <a:t>	A[I]= A[I+1]</a:t>
            </a:r>
          </a:p>
          <a:p>
            <a:r>
              <a:rPr lang="en-US" sz="1800" dirty="0"/>
              <a:t>}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747475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676972"/>
              </p:ext>
            </p:extLst>
          </p:nvPr>
        </p:nvGraphicFramePr>
        <p:xfrm>
          <a:off x="1752600" y="304800"/>
          <a:ext cx="7188200" cy="5930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9299"/>
                <a:gridCol w="2572473"/>
                <a:gridCol w="3996428"/>
              </a:tblGrid>
              <a:tr h="60994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</a:rPr>
                        <a:t>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</a:rPr>
                        <a:t>12  17  10  5   25  7  15 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Isi array awal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275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0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1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2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3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4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  <a:highlight>
                            <a:srgbClr val="D3D3D3"/>
                          </a:highlight>
                        </a:rPr>
                        <a:t>17  </a:t>
                      </a:r>
                      <a:r>
                        <a:rPr lang="en-US" sz="1800" dirty="0">
                          <a:effectLst/>
                        </a:rPr>
                        <a:t>17   10  5   25  7  15 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  <a:highlight>
                            <a:srgbClr val="D3D3D3"/>
                          </a:highlight>
                        </a:rPr>
                        <a:t>17   10</a:t>
                      </a:r>
                      <a:r>
                        <a:rPr lang="en-US" sz="1800" dirty="0">
                          <a:effectLst/>
                        </a:rPr>
                        <a:t>  10  5   25  7  15 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  <a:highlight>
                            <a:srgbClr val="D3D3D3"/>
                          </a:highlight>
                        </a:rPr>
                        <a:t>17   10  5</a:t>
                      </a:r>
                      <a:r>
                        <a:rPr lang="en-US" sz="1800" dirty="0">
                          <a:effectLst/>
                        </a:rPr>
                        <a:t>    5   25  7  15 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  <a:highlight>
                            <a:srgbClr val="D3D3D3"/>
                          </a:highlight>
                        </a:rPr>
                        <a:t>17   10  5   25</a:t>
                      </a:r>
                      <a:r>
                        <a:rPr lang="en-US" sz="1800" dirty="0">
                          <a:effectLst/>
                        </a:rPr>
                        <a:t>  25  7  15 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  <a:highlight>
                            <a:srgbClr val="D3D3D3"/>
                          </a:highlight>
                        </a:rPr>
                        <a:t>17   10  5   25  7</a:t>
                      </a:r>
                      <a:r>
                        <a:rPr lang="en-US" sz="1800" dirty="0">
                          <a:effectLst/>
                        </a:rPr>
                        <a:t>  7  15 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  <a:highlight>
                            <a:srgbClr val="D3D3D3"/>
                          </a:highlight>
                        </a:rPr>
                        <a:t>17   10  5   25  7   </a:t>
                      </a:r>
                      <a:r>
                        <a:rPr lang="en-US" sz="1800" dirty="0">
                          <a:effectLst/>
                        </a:rPr>
                        <a:t>15  15  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 Setelah A[0] = A[1]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Setelah A[1] = A[2]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Setelah A[2] = A[3]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Setelah A[3] = A[4]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Setelah A[4] = A[5]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Setelah A[5] = A[6]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9345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>
                          <a:effectLst/>
                        </a:rPr>
                        <a:t>17   10  5   25  7   15  15 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800" dirty="0">
                          <a:effectLst/>
                        </a:rPr>
                        <a:t>Isi array </a:t>
                      </a:r>
                      <a:r>
                        <a:rPr lang="en-US" sz="1800" dirty="0" err="1">
                          <a:effectLst/>
                        </a:rPr>
                        <a:t>terakhir</a:t>
                      </a:r>
                      <a:r>
                        <a:rPr lang="en-US" sz="1800" dirty="0">
                          <a:effectLst/>
                        </a:rPr>
                        <a:t> ;</a:t>
                      </a:r>
                      <a:r>
                        <a:rPr lang="en-US" sz="1800" dirty="0" err="1">
                          <a:effectLst/>
                        </a:rPr>
                        <a:t>isi</a:t>
                      </a:r>
                      <a:r>
                        <a:rPr lang="en-US" sz="1800" dirty="0">
                          <a:effectLst/>
                        </a:rPr>
                        <a:t> A[6] </a:t>
                      </a:r>
                      <a:r>
                        <a:rPr lang="en-US" sz="1800" dirty="0" err="1">
                          <a:effectLst/>
                        </a:rPr>
                        <a:t>tidak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berubah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terlihat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seperti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digesr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ke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kiri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9448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7010400" cy="838200"/>
          </a:xfrm>
        </p:spPr>
        <p:txBody>
          <a:bodyPr/>
          <a:lstStyle/>
          <a:p>
            <a:r>
              <a:rPr lang="en-US" dirty="0" smtClean="0"/>
              <a:t>Bubble Sort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75921"/>
            <a:ext cx="7010400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err="1"/>
              <a:t>Sudah</a:t>
            </a:r>
            <a:r>
              <a:rPr lang="en-US" sz="1800" dirty="0"/>
              <a:t> </a:t>
            </a:r>
            <a:r>
              <a:rPr lang="en-US" sz="1800" dirty="0" err="1"/>
              <a:t>ada</a:t>
            </a:r>
            <a:r>
              <a:rPr lang="en-US" sz="1800" dirty="0"/>
              <a:t> array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dimensi</a:t>
            </a:r>
            <a:r>
              <a:rPr lang="en-US" sz="1800" dirty="0"/>
              <a:t> yang </a:t>
            </a:r>
            <a:r>
              <a:rPr lang="en-US" sz="1800" dirty="0" err="1"/>
              <a:t>dibuat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int</a:t>
            </a:r>
            <a:r>
              <a:rPr lang="en-US" sz="1800" dirty="0"/>
              <a:t> A[n] </a:t>
            </a:r>
            <a:r>
              <a:rPr lang="en-US" sz="1800" dirty="0" err="1"/>
              <a:t>dimana</a:t>
            </a:r>
            <a:r>
              <a:rPr lang="en-US" sz="1800" dirty="0"/>
              <a:t> n = 7 </a:t>
            </a:r>
            <a:r>
              <a:rPr lang="en-US" sz="1800" dirty="0" err="1"/>
              <a:t>sudah</a:t>
            </a:r>
            <a:r>
              <a:rPr lang="en-US" sz="1800" dirty="0"/>
              <a:t> </a:t>
            </a:r>
            <a:r>
              <a:rPr lang="en-US" sz="1800" dirty="0" err="1"/>
              <a:t>disi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ilustrasi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 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A[7]={15, 10, 7, 22, 17, 5, 12} </a:t>
            </a:r>
            <a:r>
              <a:rPr lang="en-US" sz="1800" dirty="0" err="1"/>
              <a:t>sehingga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sorting </a:t>
            </a:r>
            <a:r>
              <a:rPr lang="en-US" sz="1800" dirty="0" err="1"/>
              <a:t>menjadi</a:t>
            </a:r>
            <a:r>
              <a:rPr lang="en-US" sz="1800" dirty="0"/>
              <a:t> {5, 7, 10, 12, 15, 17, 22}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algorithma</a:t>
            </a:r>
            <a:r>
              <a:rPr lang="en-US" sz="1800" dirty="0"/>
              <a:t> Bubble sort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 : </a:t>
            </a:r>
            <a:endParaRPr lang="en-US" sz="1800" dirty="0" smtClean="0"/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#define n 7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for (K=0; K&lt;=n-2; K++)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{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for </a:t>
            </a:r>
            <a:r>
              <a:rPr lang="en-US" sz="1800" dirty="0" smtClean="0"/>
              <a:t>(</a:t>
            </a:r>
            <a:r>
              <a:rPr lang="en-US" sz="1800" dirty="0" err="1" smtClean="0"/>
              <a:t>i</a:t>
            </a:r>
            <a:r>
              <a:rPr lang="en-US" sz="1800" dirty="0" smtClean="0"/>
              <a:t>=0</a:t>
            </a:r>
            <a:r>
              <a:rPr lang="en-US" sz="1800" dirty="0"/>
              <a:t>; </a:t>
            </a:r>
            <a:r>
              <a:rPr lang="en-US" sz="1800" dirty="0" err="1" smtClean="0"/>
              <a:t>i</a:t>
            </a:r>
            <a:r>
              <a:rPr lang="en-US" sz="1800" dirty="0" smtClean="0"/>
              <a:t>&lt;=</a:t>
            </a:r>
            <a:r>
              <a:rPr lang="en-US" sz="1800" dirty="0"/>
              <a:t>n-2-K; </a:t>
            </a:r>
            <a:r>
              <a:rPr lang="en-US" sz="1800" dirty="0" err="1" smtClean="0"/>
              <a:t>i</a:t>
            </a:r>
            <a:r>
              <a:rPr lang="en-US" sz="1800" dirty="0" smtClean="0"/>
              <a:t>++)</a:t>
            </a:r>
            <a:endParaRPr lang="en-US" sz="1800" dirty="0"/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{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	</a:t>
            </a:r>
            <a:r>
              <a:rPr lang="en-US" sz="1800" dirty="0" smtClean="0"/>
              <a:t>If(A[</a:t>
            </a:r>
            <a:r>
              <a:rPr lang="en-US" sz="1800" dirty="0" err="1" smtClean="0"/>
              <a:t>i</a:t>
            </a:r>
            <a:r>
              <a:rPr lang="en-US" sz="1800" dirty="0" smtClean="0"/>
              <a:t>] </a:t>
            </a:r>
            <a:r>
              <a:rPr lang="en-US" sz="1800" dirty="0"/>
              <a:t>&gt; </a:t>
            </a:r>
            <a:r>
              <a:rPr lang="en-US" sz="1800" dirty="0" smtClean="0"/>
              <a:t>A[i+1</a:t>
            </a:r>
            <a:r>
              <a:rPr lang="en-US" sz="1800" dirty="0"/>
              <a:t>])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	{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		</a:t>
            </a:r>
            <a:r>
              <a:rPr lang="en-US" sz="1800" dirty="0" smtClean="0"/>
              <a:t>X=A[</a:t>
            </a:r>
            <a:r>
              <a:rPr lang="en-US" sz="1800" dirty="0" err="1" smtClean="0"/>
              <a:t>i</a:t>
            </a:r>
            <a:r>
              <a:rPr lang="en-US" sz="1800" dirty="0" smtClean="0"/>
              <a:t>];</a:t>
            </a:r>
            <a:endParaRPr lang="en-US" sz="1800" dirty="0"/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		</a:t>
            </a:r>
            <a:r>
              <a:rPr lang="en-US" sz="1800" dirty="0" smtClean="0"/>
              <a:t>A[</a:t>
            </a:r>
            <a:r>
              <a:rPr lang="en-US" sz="1800" dirty="0" err="1" smtClean="0"/>
              <a:t>i</a:t>
            </a:r>
            <a:r>
              <a:rPr lang="en-US" sz="1800" dirty="0" smtClean="0"/>
              <a:t>] </a:t>
            </a:r>
            <a:r>
              <a:rPr lang="en-US" sz="1800" dirty="0"/>
              <a:t>= </a:t>
            </a:r>
            <a:r>
              <a:rPr lang="en-US" sz="1800" dirty="0" smtClean="0"/>
              <a:t>A[i+1</a:t>
            </a:r>
            <a:r>
              <a:rPr lang="en-US" sz="1800" dirty="0"/>
              <a:t>];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		</a:t>
            </a:r>
            <a:r>
              <a:rPr lang="en-US" sz="1800" dirty="0" smtClean="0"/>
              <a:t>A[i+1</a:t>
            </a:r>
            <a:r>
              <a:rPr lang="en-US" sz="1800" dirty="0"/>
              <a:t>]=X;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	}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	}</a:t>
            </a:r>
          </a:p>
          <a:p>
            <a:pPr marL="1257300" indent="0">
              <a:spcBef>
                <a:spcPts val="0"/>
              </a:spcBef>
              <a:buNone/>
            </a:pPr>
            <a:r>
              <a:rPr lang="en-US" sz="1800" dirty="0"/>
              <a:t>}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2844454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79600" y="343168"/>
            <a:ext cx="70739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Keterangan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 n 7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artinya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mendefinisikan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array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kapasitas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mengisi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array yang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buat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=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7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Proses loop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dilaksanakan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sebanyak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 kali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 :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 –(n-2)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Menukar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A[</a:t>
            </a:r>
            <a:r>
              <a:rPr lang="en-US" sz="16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A[I+1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SWAP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A[</a:t>
            </a:r>
            <a:r>
              <a:rPr lang="en-US" sz="16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A[i+1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komponen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pokok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algortihma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sorting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Comapare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if()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SWAP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pertukaran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buah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elemen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Proses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K=0 -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nomor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tahap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-1 , K=0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L=n-2-K;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for(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&lt;=L;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If(A[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&gt; A[i+1]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X=A[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A[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]=A[i+1];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A[i+1]=X;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}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A[0] &gt; A[1]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tukar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A[1]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A[0],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kemudian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lanjutkan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sampai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A[n-2]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7340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512445"/>
            <a:ext cx="57150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penulisan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program bubble sort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(K=0; K&lt;=n-2; K++)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for(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&lt;=n-1-K 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if (A[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]&gt;A[i+1]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X=A[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A[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]=A[i+1];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A[i+1]=X;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}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}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0327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08200" y="0"/>
            <a:ext cx="68580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#include &lt;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stdio.h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#include &lt;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string.h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#define n 7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void main ()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A[n] = { 15, 10, 7, 22, 17, 5, 12};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X,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Sort :\n”);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for (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&lt;=n-1;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(“%d”, A[I]);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(“\n”);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K=0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While (K&lt;=n-2)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{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while(</a:t>
            </a:r>
            <a:r>
              <a:rPr lang="en-US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n-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-K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{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If(A[</a:t>
            </a:r>
            <a:r>
              <a:rPr lang="en-US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]&gt;A[i+1]);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{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                X=A[</a:t>
            </a:r>
            <a:r>
              <a:rPr lang="en-US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     A[</a:t>
            </a:r>
            <a:r>
              <a:rPr lang="en-US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]=A[i+1];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    A[i+1=X;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}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 </a:t>
            </a:r>
            <a:r>
              <a:rPr lang="en-US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}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K++;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}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Sesudah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Sort :\n”);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For(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&lt;=n-1; 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(“%d”, A[</a:t>
            </a:r>
            <a:r>
              <a:rPr lang="en-US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]);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}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1356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36800" y="143161"/>
            <a:ext cx="6438900" cy="694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#include&lt;</a:t>
            </a:r>
            <a:r>
              <a:rPr lang="en-US" sz="1400" dirty="0" err="1"/>
              <a:t>stdio.h</a:t>
            </a:r>
            <a:r>
              <a:rPr lang="en-US" sz="1400" dirty="0"/>
              <a:t>&gt;</a:t>
            </a:r>
          </a:p>
          <a:p>
            <a:r>
              <a:rPr lang="en-US" sz="1400" dirty="0" err="1"/>
              <a:t>int</a:t>
            </a:r>
            <a:r>
              <a:rPr lang="en-US" sz="1400" dirty="0"/>
              <a:t> main(){</a:t>
            </a:r>
          </a:p>
          <a:p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int</a:t>
            </a:r>
            <a:r>
              <a:rPr lang="en-US" sz="1400" dirty="0"/>
              <a:t> </a:t>
            </a:r>
            <a:r>
              <a:rPr lang="en-US" sz="1400" dirty="0" err="1"/>
              <a:t>s,temp,i,j,a</a:t>
            </a:r>
            <a:r>
              <a:rPr lang="en-US" sz="1400" dirty="0"/>
              <a:t>[20];</a:t>
            </a:r>
          </a:p>
          <a:p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printf</a:t>
            </a:r>
            <a:r>
              <a:rPr lang="en-US" sz="1400" dirty="0"/>
              <a:t>("</a:t>
            </a:r>
            <a:r>
              <a:rPr lang="en-US" sz="1400" dirty="0" err="1"/>
              <a:t>Masukkan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Elemen</a:t>
            </a:r>
            <a:r>
              <a:rPr lang="en-US" sz="1400" dirty="0"/>
              <a:t> Yang Akan Di Sorting : ");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scanf</a:t>
            </a:r>
            <a:r>
              <a:rPr lang="en-US" sz="1400" dirty="0"/>
              <a:t>("%</a:t>
            </a:r>
            <a:r>
              <a:rPr lang="en-US" sz="1400" dirty="0" err="1"/>
              <a:t>d",&amp;s</a:t>
            </a:r>
            <a:r>
              <a:rPr lang="en-US" sz="1400" dirty="0"/>
              <a:t>);</a:t>
            </a:r>
          </a:p>
          <a:p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printf</a:t>
            </a:r>
            <a:r>
              <a:rPr lang="en-US" sz="1400" dirty="0"/>
              <a:t>(" </a:t>
            </a:r>
            <a:r>
              <a:rPr lang="en-US" sz="1400" dirty="0" err="1"/>
              <a:t>Masukkan</a:t>
            </a:r>
            <a:r>
              <a:rPr lang="en-US" sz="1400" dirty="0"/>
              <a:t>  %d elements: ",s);</a:t>
            </a:r>
          </a:p>
          <a:p>
            <a:r>
              <a:rPr lang="en-US" sz="1400" dirty="0"/>
              <a:t>  for(</a:t>
            </a:r>
            <a:r>
              <a:rPr lang="en-US" sz="1400" dirty="0" err="1"/>
              <a:t>i</a:t>
            </a:r>
            <a:r>
              <a:rPr lang="en-US" sz="1400" dirty="0"/>
              <a:t>=0;i&lt;</a:t>
            </a:r>
            <a:r>
              <a:rPr lang="en-US" sz="1400" dirty="0" err="1"/>
              <a:t>s;i</a:t>
            </a:r>
            <a:r>
              <a:rPr lang="en-US" sz="1400" dirty="0"/>
              <a:t>++)</a:t>
            </a:r>
          </a:p>
          <a:p>
            <a:r>
              <a:rPr lang="en-US" sz="1400" dirty="0"/>
              <a:t>  {</a:t>
            </a:r>
          </a:p>
          <a:p>
            <a:r>
              <a:rPr lang="en-US" sz="1400" dirty="0"/>
              <a:t>       </a:t>
            </a:r>
            <a:r>
              <a:rPr lang="en-US" sz="1400" dirty="0" err="1"/>
              <a:t>scanf</a:t>
            </a:r>
            <a:r>
              <a:rPr lang="en-US" sz="1400" dirty="0"/>
              <a:t>("%</a:t>
            </a:r>
            <a:r>
              <a:rPr lang="en-US" sz="1400" dirty="0" err="1"/>
              <a:t>d",&amp;a</a:t>
            </a:r>
            <a:r>
              <a:rPr lang="en-US" sz="1400" dirty="0"/>
              <a:t>[</a:t>
            </a:r>
            <a:r>
              <a:rPr lang="en-US" sz="1400" dirty="0" err="1"/>
              <a:t>i</a:t>
            </a:r>
            <a:r>
              <a:rPr lang="en-US" sz="1400" dirty="0"/>
              <a:t>]);</a:t>
            </a:r>
          </a:p>
          <a:p>
            <a:r>
              <a:rPr lang="en-US" sz="1400" dirty="0"/>
              <a:t>       </a:t>
            </a:r>
            <a:r>
              <a:rPr lang="en-US" sz="1400" dirty="0" err="1"/>
              <a:t>printf</a:t>
            </a:r>
            <a:r>
              <a:rPr lang="en-US" sz="1400" dirty="0"/>
              <a:t>("</a:t>
            </a:r>
            <a:r>
              <a:rPr lang="en-US" sz="1400" dirty="0" err="1"/>
              <a:t>Tampilkan</a:t>
            </a:r>
            <a:r>
              <a:rPr lang="en-US" sz="1400" dirty="0"/>
              <a:t> Elements </a:t>
            </a:r>
            <a:r>
              <a:rPr lang="en-US" sz="1400" dirty="0" err="1"/>
              <a:t>sebelum</a:t>
            </a:r>
            <a:r>
              <a:rPr lang="en-US" sz="1400" dirty="0"/>
              <a:t> Sorting : %d \n ", a[</a:t>
            </a:r>
            <a:r>
              <a:rPr lang="en-US" sz="1400" dirty="0" err="1"/>
              <a:t>i</a:t>
            </a:r>
            <a:r>
              <a:rPr lang="en-US" sz="1400" dirty="0"/>
              <a:t>]);</a:t>
            </a:r>
          </a:p>
          <a:p>
            <a:r>
              <a:rPr lang="en-US" sz="1400" dirty="0"/>
              <a:t>  }</a:t>
            </a:r>
          </a:p>
          <a:p>
            <a:endParaRPr lang="en-US" sz="1400" dirty="0"/>
          </a:p>
          <a:p>
            <a:r>
              <a:rPr lang="en-US" sz="1400" dirty="0"/>
              <a:t>  //Bubble sorting algorithm</a:t>
            </a:r>
          </a:p>
          <a:p>
            <a:r>
              <a:rPr lang="en-US" sz="1400" dirty="0"/>
              <a:t>  for(</a:t>
            </a:r>
            <a:r>
              <a:rPr lang="en-US" sz="1400" dirty="0" err="1"/>
              <a:t>i</a:t>
            </a:r>
            <a:r>
              <a:rPr lang="en-US" sz="1400" dirty="0"/>
              <a:t>=s-2;i&gt;=0;i--){</a:t>
            </a:r>
          </a:p>
          <a:p>
            <a:r>
              <a:rPr lang="en-US" sz="1400" dirty="0"/>
              <a:t>      for(j=0;j&lt;=</a:t>
            </a:r>
            <a:r>
              <a:rPr lang="en-US" sz="1400" dirty="0" err="1"/>
              <a:t>i;j</a:t>
            </a:r>
            <a:r>
              <a:rPr lang="en-US" sz="1400" dirty="0"/>
              <a:t>++){</a:t>
            </a:r>
          </a:p>
          <a:p>
            <a:r>
              <a:rPr lang="en-US" sz="1400" dirty="0"/>
              <a:t>           if(a[j]&gt;a[j+1]){</a:t>
            </a:r>
          </a:p>
          <a:p>
            <a:r>
              <a:rPr lang="en-US" sz="1400" dirty="0"/>
              <a:t>               temp=a[j];</a:t>
            </a:r>
          </a:p>
          <a:p>
            <a:r>
              <a:rPr lang="en-US" sz="1400" dirty="0"/>
              <a:t>              a[j]=a[j+1];</a:t>
            </a:r>
          </a:p>
          <a:p>
            <a:r>
              <a:rPr lang="en-US" sz="1400" dirty="0"/>
              <a:t>              a[j+1]=temp;</a:t>
            </a:r>
          </a:p>
          <a:p>
            <a:r>
              <a:rPr lang="en-US" sz="1400" dirty="0"/>
              <a:t>           }</a:t>
            </a:r>
          </a:p>
          <a:p>
            <a:r>
              <a:rPr lang="en-US" sz="1400" dirty="0"/>
              <a:t>      }</a:t>
            </a:r>
          </a:p>
          <a:p>
            <a:r>
              <a:rPr lang="en-US" sz="1400" dirty="0"/>
              <a:t>  }</a:t>
            </a:r>
          </a:p>
          <a:p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printf</a:t>
            </a:r>
            <a:r>
              <a:rPr lang="en-US" sz="1400" dirty="0"/>
              <a:t>("</a:t>
            </a:r>
            <a:r>
              <a:rPr lang="en-US" sz="1400" dirty="0" err="1"/>
              <a:t>Setelah</a:t>
            </a:r>
            <a:r>
              <a:rPr lang="en-US" sz="1400" dirty="0"/>
              <a:t>  sorting: ");</a:t>
            </a:r>
          </a:p>
          <a:p>
            <a:r>
              <a:rPr lang="en-US" sz="1400" dirty="0"/>
              <a:t>  for(</a:t>
            </a:r>
            <a:r>
              <a:rPr lang="en-US" sz="1400" dirty="0" err="1"/>
              <a:t>i</a:t>
            </a:r>
            <a:r>
              <a:rPr lang="en-US" sz="1400" dirty="0"/>
              <a:t>=0;i&lt;</a:t>
            </a:r>
            <a:r>
              <a:rPr lang="en-US" sz="1400" dirty="0" err="1"/>
              <a:t>s;i</a:t>
            </a:r>
            <a:r>
              <a:rPr lang="en-US" sz="1400" dirty="0"/>
              <a:t>++)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printf</a:t>
            </a:r>
            <a:r>
              <a:rPr lang="en-US" sz="1400" dirty="0"/>
              <a:t>(" \n %</a:t>
            </a:r>
            <a:r>
              <a:rPr lang="en-US" sz="1400" dirty="0" err="1"/>
              <a:t>d",a</a:t>
            </a:r>
            <a:r>
              <a:rPr lang="en-US" sz="1400" dirty="0"/>
              <a:t>[</a:t>
            </a:r>
            <a:r>
              <a:rPr lang="en-US" sz="1400" dirty="0" err="1"/>
              <a:t>i</a:t>
            </a:r>
            <a:r>
              <a:rPr lang="en-US" sz="1400" dirty="0"/>
              <a:t>]);</a:t>
            </a:r>
          </a:p>
          <a:p>
            <a:endParaRPr lang="en-US" sz="1400" dirty="0"/>
          </a:p>
          <a:p>
            <a:r>
              <a:rPr lang="en-US" sz="1400" dirty="0"/>
              <a:t>  return 0;</a:t>
            </a:r>
          </a:p>
          <a:p>
            <a:r>
              <a:rPr lang="en-US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02673954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Proses sort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pertahap</a:t>
            </a:r>
            <a:r>
              <a:rPr lang="en-US" dirty="0"/>
              <a:t> . </a:t>
            </a:r>
            <a:r>
              <a:rPr lang="en-US" dirty="0" err="1"/>
              <a:t>untuk</a:t>
            </a:r>
            <a:r>
              <a:rPr lang="en-US" dirty="0"/>
              <a:t> n=7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(n-1)=6 </a:t>
            </a:r>
            <a:r>
              <a:rPr lang="en-US" dirty="0" err="1"/>
              <a:t>tahap</a:t>
            </a:r>
            <a:r>
              <a:rPr lang="en-US" dirty="0"/>
              <a:t>. </a:t>
            </a:r>
            <a:r>
              <a:rPr lang="en-US" dirty="0" err="1"/>
              <a:t>Konsep</a:t>
            </a:r>
            <a:r>
              <a:rPr lang="en-US" dirty="0"/>
              <a:t> proses selection sort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(</a:t>
            </a:r>
            <a:r>
              <a:rPr lang="en-US" dirty="0" err="1"/>
              <a:t>memilih</a:t>
            </a:r>
            <a:r>
              <a:rPr lang="en-US" dirty="0"/>
              <a:t>)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menukarnya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paling </a:t>
            </a:r>
            <a:r>
              <a:rPr lang="en-US" dirty="0" err="1"/>
              <a:t>awal</a:t>
            </a:r>
            <a:r>
              <a:rPr lang="en-US" dirty="0"/>
              <a:t> (paling </a:t>
            </a:r>
            <a:r>
              <a:rPr lang="en-US" dirty="0" err="1"/>
              <a:t>kiri</a:t>
            </a:r>
            <a:r>
              <a:rPr lang="en-US" dirty="0"/>
              <a:t>)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4626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8500" y="502399"/>
            <a:ext cx="66929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Algorithma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selection sort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#define n 7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K=0;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 (K &lt;=n-2)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J=K;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=K+1;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while (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&lt;=n-1)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{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If(A[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&lt; A[J])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  J=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}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X=A[J];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A[J]=A[K];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A[K]=X;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K++;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27086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menunjuk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array yang </a:t>
            </a:r>
            <a:r>
              <a:rPr lang="en-US" dirty="0" err="1"/>
              <a:t>diperiksa</a:t>
            </a:r>
            <a:r>
              <a:rPr lang="en-US" dirty="0"/>
              <a:t> (</a:t>
            </a:r>
            <a:r>
              <a:rPr lang="en-US" dirty="0" err="1"/>
              <a:t>dari</a:t>
            </a:r>
            <a:r>
              <a:rPr lang="en-US" dirty="0"/>
              <a:t> 1 </a:t>
            </a:r>
            <a:r>
              <a:rPr lang="en-US" dirty="0" err="1"/>
              <a:t>sampai</a:t>
            </a:r>
            <a:r>
              <a:rPr lang="en-US" dirty="0"/>
              <a:t> 6)</a:t>
            </a:r>
          </a:p>
          <a:p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yang </a:t>
            </a:r>
            <a:r>
              <a:rPr lang="en-US" dirty="0" err="1"/>
              <a:t>ditunjuk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J </a:t>
            </a:r>
            <a:r>
              <a:rPr lang="en-US" dirty="0" err="1"/>
              <a:t>ditukar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ditunjuk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K.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 A[K]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3193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70100" y="0"/>
            <a:ext cx="6210300" cy="693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#include&lt;</a:t>
            </a:r>
            <a:r>
              <a:rPr lang="en-US" sz="1600" dirty="0" err="1"/>
              <a:t>stdio.h</a:t>
            </a:r>
            <a:r>
              <a:rPr lang="en-US" sz="1600" dirty="0"/>
              <a:t>&gt;</a:t>
            </a:r>
          </a:p>
          <a:p>
            <a:r>
              <a:rPr lang="en-US" sz="1600" dirty="0" err="1"/>
              <a:t>int</a:t>
            </a:r>
            <a:r>
              <a:rPr lang="en-US" sz="1600" dirty="0"/>
              <a:t> main(){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s,i,j,temp,a</a:t>
            </a:r>
            <a:r>
              <a:rPr lang="en-US" sz="1600" dirty="0"/>
              <a:t>[20];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("Enter total elements: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scanf</a:t>
            </a:r>
            <a:r>
              <a:rPr lang="en-US" sz="1600" dirty="0"/>
              <a:t>("%</a:t>
            </a:r>
            <a:r>
              <a:rPr lang="en-US" sz="1600" dirty="0" err="1"/>
              <a:t>d",&amp;s</a:t>
            </a:r>
            <a:r>
              <a:rPr lang="en-US" sz="1600" dirty="0"/>
              <a:t>);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("Enter %d elements: ",s);</a:t>
            </a:r>
          </a:p>
          <a:p>
            <a:r>
              <a:rPr lang="en-US" sz="1600" dirty="0"/>
              <a:t>  for(</a:t>
            </a:r>
            <a:r>
              <a:rPr lang="en-US" sz="1600" dirty="0" err="1"/>
              <a:t>i</a:t>
            </a:r>
            <a:r>
              <a:rPr lang="en-US" sz="1600" dirty="0"/>
              <a:t>=0;i&lt;</a:t>
            </a:r>
            <a:r>
              <a:rPr lang="en-US" sz="1600" dirty="0" err="1"/>
              <a:t>s;i</a:t>
            </a:r>
            <a:r>
              <a:rPr lang="en-US" sz="1600" dirty="0"/>
              <a:t>++)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scanf</a:t>
            </a:r>
            <a:r>
              <a:rPr lang="en-US" sz="1600" dirty="0"/>
              <a:t>("%</a:t>
            </a:r>
            <a:r>
              <a:rPr lang="en-US" sz="1600" dirty="0" err="1"/>
              <a:t>d",&amp;a</a:t>
            </a:r>
            <a:r>
              <a:rPr lang="en-US" sz="1600" dirty="0"/>
              <a:t>[</a:t>
            </a:r>
            <a:r>
              <a:rPr lang="en-US" sz="1600" dirty="0" err="1"/>
              <a:t>i</a:t>
            </a:r>
            <a:r>
              <a:rPr lang="en-US" sz="1600" dirty="0"/>
              <a:t>]);</a:t>
            </a:r>
          </a:p>
          <a:p>
            <a:endParaRPr lang="en-US" sz="1600" dirty="0"/>
          </a:p>
          <a:p>
            <a:r>
              <a:rPr lang="en-US" sz="1600" dirty="0"/>
              <a:t>  for(</a:t>
            </a:r>
            <a:r>
              <a:rPr lang="en-US" sz="1600" dirty="0" err="1"/>
              <a:t>i</a:t>
            </a:r>
            <a:r>
              <a:rPr lang="en-US" sz="1600" dirty="0"/>
              <a:t>=0;i&lt;</a:t>
            </a:r>
            <a:r>
              <a:rPr lang="en-US" sz="1600" dirty="0" err="1"/>
              <a:t>s;i</a:t>
            </a:r>
            <a:r>
              <a:rPr lang="en-US" sz="1600" dirty="0"/>
              <a:t>++){</a:t>
            </a:r>
          </a:p>
          <a:p>
            <a:r>
              <a:rPr lang="en-US" sz="1600" dirty="0"/>
              <a:t>      for(j=i+1;j&lt;</a:t>
            </a:r>
            <a:r>
              <a:rPr lang="en-US" sz="1600" dirty="0" err="1"/>
              <a:t>s;j</a:t>
            </a:r>
            <a:r>
              <a:rPr lang="en-US" sz="1600" dirty="0"/>
              <a:t>++){</a:t>
            </a:r>
          </a:p>
          <a:p>
            <a:r>
              <a:rPr lang="en-US" sz="1600" dirty="0"/>
              <a:t>           if(a[</a:t>
            </a:r>
            <a:r>
              <a:rPr lang="en-US" sz="1600" dirty="0" err="1"/>
              <a:t>i</a:t>
            </a:r>
            <a:r>
              <a:rPr lang="en-US" sz="1600" dirty="0"/>
              <a:t>]&gt;a[j]){</a:t>
            </a:r>
          </a:p>
          <a:p>
            <a:r>
              <a:rPr lang="en-US" sz="1600" dirty="0"/>
              <a:t>               temp=a[</a:t>
            </a:r>
            <a:r>
              <a:rPr lang="en-US" sz="1600" dirty="0" err="1"/>
              <a:t>i</a:t>
            </a:r>
            <a:r>
              <a:rPr lang="en-US" sz="1600" dirty="0"/>
              <a:t>];</a:t>
            </a:r>
          </a:p>
          <a:p>
            <a:r>
              <a:rPr lang="en-US" sz="1600" dirty="0"/>
              <a:t>              a[</a:t>
            </a:r>
            <a:r>
              <a:rPr lang="en-US" sz="1600" dirty="0" err="1"/>
              <a:t>i</a:t>
            </a:r>
            <a:r>
              <a:rPr lang="en-US" sz="1600" dirty="0"/>
              <a:t>]=a[j];</a:t>
            </a:r>
          </a:p>
          <a:p>
            <a:r>
              <a:rPr lang="en-US" sz="1600" dirty="0"/>
              <a:t>              a[j]=temp;</a:t>
            </a:r>
          </a:p>
          <a:p>
            <a:r>
              <a:rPr lang="en-US" sz="1600" dirty="0"/>
              <a:t>           }</a:t>
            </a:r>
          </a:p>
          <a:p>
            <a:r>
              <a:rPr lang="en-US" sz="1600" dirty="0"/>
              <a:t>      }</a:t>
            </a:r>
          </a:p>
          <a:p>
            <a:r>
              <a:rPr lang="en-US" sz="1600" dirty="0"/>
              <a:t>  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("After sorting is: ");</a:t>
            </a:r>
          </a:p>
          <a:p>
            <a:r>
              <a:rPr lang="en-US" sz="1600" dirty="0"/>
              <a:t>  for(</a:t>
            </a:r>
            <a:r>
              <a:rPr lang="en-US" sz="1600" dirty="0" err="1"/>
              <a:t>i</a:t>
            </a:r>
            <a:r>
              <a:rPr lang="en-US" sz="1600" dirty="0"/>
              <a:t>=0;i&lt;</a:t>
            </a:r>
            <a:r>
              <a:rPr lang="en-US" sz="1600" dirty="0" err="1"/>
              <a:t>s;i</a:t>
            </a:r>
            <a:r>
              <a:rPr lang="en-US" sz="1600" dirty="0"/>
              <a:t>++)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printf</a:t>
            </a:r>
            <a:r>
              <a:rPr lang="en-US" sz="1600" dirty="0"/>
              <a:t>(" %</a:t>
            </a:r>
            <a:r>
              <a:rPr lang="en-US" sz="1600" dirty="0" err="1"/>
              <a:t>d",a</a:t>
            </a:r>
            <a:r>
              <a:rPr lang="en-US" sz="1600" dirty="0"/>
              <a:t>[</a:t>
            </a:r>
            <a:r>
              <a:rPr lang="en-US" sz="1600" dirty="0" err="1"/>
              <a:t>i</a:t>
            </a:r>
            <a:r>
              <a:rPr lang="en-US" sz="1600" dirty="0"/>
              <a:t>]);</a:t>
            </a:r>
          </a:p>
          <a:p>
            <a:endParaRPr lang="en-US" sz="1600" dirty="0"/>
          </a:p>
          <a:p>
            <a:r>
              <a:rPr lang="en-US" sz="1600" dirty="0"/>
              <a:t>  return 0;</a:t>
            </a:r>
          </a:p>
          <a:p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37575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81100"/>
            <a:ext cx="7010400" cy="51943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err="1"/>
              <a:t>Konsep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Insertion Sort </a:t>
            </a:r>
            <a:r>
              <a:rPr lang="en-US" sz="1800" dirty="0" err="1"/>
              <a:t>adalah</a:t>
            </a:r>
            <a:r>
              <a:rPr lang="en-US" sz="1800" dirty="0"/>
              <a:t> : </a:t>
            </a: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lvl="0">
              <a:spcBef>
                <a:spcPts val="0"/>
              </a:spcBef>
            </a:pPr>
            <a:r>
              <a:rPr lang="en-US" sz="1800" dirty="0" err="1"/>
              <a:t>Dimulai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A[1] 	: </a:t>
            </a:r>
            <a:r>
              <a:rPr lang="en-US" sz="1800" dirty="0" err="1"/>
              <a:t>simpan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A[1]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 X. </a:t>
            </a:r>
          </a:p>
          <a:p>
            <a:pPr lvl="0">
              <a:spcBef>
                <a:spcPts val="0"/>
              </a:spcBef>
            </a:pPr>
            <a:r>
              <a:rPr lang="en-US" sz="1800" dirty="0"/>
              <a:t>TAHAP -1            	: </a:t>
            </a:r>
            <a:r>
              <a:rPr lang="en-US" sz="1800" dirty="0" err="1"/>
              <a:t>geser</a:t>
            </a:r>
            <a:r>
              <a:rPr lang="en-US" sz="1800" dirty="0"/>
              <a:t> (move)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langkah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kanan</a:t>
            </a:r>
            <a:r>
              <a:rPr lang="en-US" sz="1800" dirty="0"/>
              <a:t> </a:t>
            </a:r>
            <a:r>
              <a:rPr lang="en-US" sz="1800" dirty="0" err="1"/>
              <a:t>semua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yang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disebelah</a:t>
            </a:r>
            <a:r>
              <a:rPr lang="en-US" sz="1800" dirty="0"/>
              <a:t> </a:t>
            </a:r>
            <a:r>
              <a:rPr lang="en-US" sz="1800" dirty="0" err="1"/>
              <a:t>kiri</a:t>
            </a:r>
            <a:r>
              <a:rPr lang="en-US" sz="1800" dirty="0"/>
              <a:t> A[1]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persatu</a:t>
            </a:r>
            <a:r>
              <a:rPr lang="en-US" sz="1800" dirty="0"/>
              <a:t> </a:t>
            </a:r>
            <a:r>
              <a:rPr lang="en-US" sz="1800" dirty="0" err="1"/>
              <a:t>apabila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X.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insert – </a:t>
            </a:r>
            <a:r>
              <a:rPr lang="en-US" sz="1800" dirty="0" err="1"/>
              <a:t>kan</a:t>
            </a:r>
            <a:r>
              <a:rPr lang="en-US" sz="1800" dirty="0"/>
              <a:t> (</a:t>
            </a:r>
            <a:r>
              <a:rPr lang="en-US" sz="1800" dirty="0" err="1"/>
              <a:t>sisipkan</a:t>
            </a:r>
            <a:r>
              <a:rPr lang="en-US" sz="1800" dirty="0"/>
              <a:t>) X di </a:t>
            </a:r>
            <a:r>
              <a:rPr lang="en-US" sz="1800" dirty="0" err="1"/>
              <a:t>bekas</a:t>
            </a:r>
            <a:r>
              <a:rPr lang="en-US" sz="1800" dirty="0"/>
              <a:t> </a:t>
            </a:r>
            <a:r>
              <a:rPr lang="en-US" sz="1800" dirty="0" err="1"/>
              <a:t>tempat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yang </a:t>
            </a:r>
            <a:r>
              <a:rPr lang="en-US" sz="1800" dirty="0" err="1"/>
              <a:t>terakhir</a:t>
            </a:r>
            <a:r>
              <a:rPr lang="en-US" sz="1800" dirty="0"/>
              <a:t> di </a:t>
            </a:r>
            <a:r>
              <a:rPr lang="en-US" sz="1800" dirty="0" err="1"/>
              <a:t>geser</a:t>
            </a:r>
            <a:r>
              <a:rPr lang="en-US" sz="1800" dirty="0"/>
              <a:t>. </a:t>
            </a:r>
          </a:p>
          <a:p>
            <a:pPr lvl="0">
              <a:spcBef>
                <a:spcPts val="0"/>
              </a:spcBef>
            </a:pPr>
            <a:r>
              <a:rPr lang="en-US" sz="1800" dirty="0" err="1"/>
              <a:t>Instruksi</a:t>
            </a:r>
            <a:r>
              <a:rPr lang="en-US" sz="1800" dirty="0"/>
              <a:t> </a:t>
            </a:r>
            <a:r>
              <a:rPr lang="en-US" sz="1800" dirty="0" err="1"/>
              <a:t>unuk</a:t>
            </a:r>
            <a:r>
              <a:rPr lang="en-US" sz="1800" dirty="0"/>
              <a:t> </a:t>
            </a:r>
            <a:r>
              <a:rPr lang="en-US" sz="1800" dirty="0" err="1"/>
              <a:t>menggeser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langkah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kanan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: A[</a:t>
            </a:r>
            <a:r>
              <a:rPr lang="en-US" sz="1800" dirty="0" err="1"/>
              <a:t>i</a:t>
            </a:r>
            <a:r>
              <a:rPr lang="en-US" sz="1800" dirty="0"/>
              <a:t>]=A[i-1];</a:t>
            </a:r>
          </a:p>
          <a:p>
            <a:pPr lvl="0">
              <a:spcBef>
                <a:spcPts val="0"/>
              </a:spcBef>
            </a:pP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resiko</a:t>
            </a:r>
            <a:r>
              <a:rPr lang="en-US" sz="1800" dirty="0"/>
              <a:t> </a:t>
            </a:r>
            <a:r>
              <a:rPr lang="en-US" sz="1800" dirty="0" err="1"/>
              <a:t>isi</a:t>
            </a:r>
            <a:r>
              <a:rPr lang="en-US" sz="1800" dirty="0"/>
              <a:t> A[</a:t>
            </a:r>
            <a:r>
              <a:rPr lang="en-US" sz="1800" dirty="0" err="1"/>
              <a:t>i</a:t>
            </a:r>
            <a:r>
              <a:rPr lang="en-US" sz="1800" dirty="0"/>
              <a:t>] </a:t>
            </a:r>
            <a:r>
              <a:rPr lang="en-US" sz="1800" dirty="0" err="1"/>
              <a:t>sebelumnya</a:t>
            </a:r>
            <a:r>
              <a:rPr lang="en-US" sz="1800" dirty="0"/>
              <a:t> </a:t>
            </a:r>
            <a:r>
              <a:rPr lang="en-US" sz="1800" dirty="0" err="1"/>
              <a:t>hilang</a:t>
            </a:r>
            <a:r>
              <a:rPr lang="en-US" sz="1800" dirty="0"/>
              <a:t>.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sudah</a:t>
            </a:r>
            <a:r>
              <a:rPr lang="en-US" sz="1800" dirty="0"/>
              <a:t> </a:t>
            </a:r>
            <a:r>
              <a:rPr lang="en-US" sz="1800" dirty="0" err="1"/>
              <a:t>disimpan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 X. </a:t>
            </a:r>
          </a:p>
          <a:p>
            <a:pPr>
              <a:spcBef>
                <a:spcPts val="0"/>
              </a:spcBef>
            </a:pPr>
            <a:r>
              <a:rPr lang="en-US" sz="1800" dirty="0" err="1"/>
              <a:t>Lanjutkan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A[2] 	: </a:t>
            </a:r>
            <a:r>
              <a:rPr lang="en-US" sz="1800" dirty="0" err="1"/>
              <a:t>simpan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A[2]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 X </a:t>
            </a:r>
            <a:r>
              <a:rPr lang="en-US" sz="1800" dirty="0" err="1"/>
              <a:t>geser</a:t>
            </a:r>
            <a:r>
              <a:rPr lang="en-US" sz="1800" dirty="0"/>
              <a:t> (move)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langkah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kanan</a:t>
            </a:r>
            <a:r>
              <a:rPr lang="en-US" sz="1800" dirty="0"/>
              <a:t> </a:t>
            </a:r>
            <a:r>
              <a:rPr lang="en-US" sz="1800" dirty="0" err="1"/>
              <a:t>semua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yang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disebelah</a:t>
            </a:r>
            <a:r>
              <a:rPr lang="en-US" sz="1800" dirty="0"/>
              <a:t> </a:t>
            </a:r>
            <a:r>
              <a:rPr lang="en-US" sz="1800" dirty="0" err="1"/>
              <a:t>kiri</a:t>
            </a:r>
            <a:r>
              <a:rPr lang="en-US" sz="1800" dirty="0"/>
              <a:t> A[2]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persatu</a:t>
            </a:r>
            <a:r>
              <a:rPr lang="en-US" sz="1800" dirty="0"/>
              <a:t> </a:t>
            </a:r>
            <a:r>
              <a:rPr lang="en-US" sz="1800" dirty="0" err="1"/>
              <a:t>apabilai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X.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insert </a:t>
            </a:r>
            <a:r>
              <a:rPr lang="en-US" sz="1800" dirty="0" err="1"/>
              <a:t>kan</a:t>
            </a:r>
            <a:r>
              <a:rPr lang="en-US" sz="1800" dirty="0"/>
              <a:t> (</a:t>
            </a:r>
            <a:r>
              <a:rPr lang="en-US" sz="1800" dirty="0" err="1"/>
              <a:t>sisipkan</a:t>
            </a:r>
            <a:r>
              <a:rPr lang="en-US" sz="1800" dirty="0"/>
              <a:t>) X di </a:t>
            </a:r>
            <a:r>
              <a:rPr lang="en-US" sz="1800" dirty="0" err="1"/>
              <a:t>bekas</a:t>
            </a:r>
            <a:r>
              <a:rPr lang="en-US" sz="1800" dirty="0"/>
              <a:t> </a:t>
            </a:r>
            <a:r>
              <a:rPr lang="en-US" sz="1800" dirty="0" err="1"/>
              <a:t>tempat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yang </a:t>
            </a:r>
            <a:r>
              <a:rPr lang="en-US" sz="1800" dirty="0" err="1"/>
              <a:t>terakhir</a:t>
            </a:r>
            <a:r>
              <a:rPr lang="en-US" sz="1800" dirty="0"/>
              <a:t> </a:t>
            </a:r>
            <a:r>
              <a:rPr lang="en-US" sz="1800" dirty="0" err="1"/>
              <a:t>digeser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2843887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5500" y="1087547"/>
            <a:ext cx="6362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18288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Algorithma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insertion Sort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mengunakan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while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18288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#define n 7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18288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K=1;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18288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 (K &lt;=n-1)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18288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=K;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X=A[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While(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&gt;=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&amp;&amp; A[i-1] &gt;X)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A[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 A[i-1];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--;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}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]=X;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K++;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2898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5800" y="0"/>
            <a:ext cx="6591300" cy="693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#include&lt;</a:t>
            </a:r>
            <a:r>
              <a:rPr lang="en-US" sz="1600" dirty="0" err="1"/>
              <a:t>stdio.h</a:t>
            </a:r>
            <a:r>
              <a:rPr lang="en-US" sz="1600" dirty="0"/>
              <a:t>&gt;</a:t>
            </a:r>
          </a:p>
          <a:p>
            <a:r>
              <a:rPr lang="en-US" sz="1600" dirty="0" err="1"/>
              <a:t>int</a:t>
            </a:r>
            <a:r>
              <a:rPr lang="en-US" sz="1600" dirty="0"/>
              <a:t> main(){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i,j,s,temp,a</a:t>
            </a:r>
            <a:r>
              <a:rPr lang="en-US" sz="1600" dirty="0"/>
              <a:t>[20];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("Enter total elements: ");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scanf</a:t>
            </a:r>
            <a:r>
              <a:rPr lang="en-US" sz="1600" dirty="0"/>
              <a:t>("%</a:t>
            </a:r>
            <a:r>
              <a:rPr lang="en-US" sz="1600" dirty="0" err="1"/>
              <a:t>d",&amp;s</a:t>
            </a:r>
            <a:r>
              <a:rPr lang="en-US" sz="1600" dirty="0"/>
              <a:t>);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("Enter %d elements: ",s);</a:t>
            </a:r>
          </a:p>
          <a:p>
            <a:r>
              <a:rPr lang="en-US" sz="1600" dirty="0"/>
              <a:t>  for(</a:t>
            </a:r>
            <a:r>
              <a:rPr lang="en-US" sz="1600" dirty="0" err="1"/>
              <a:t>i</a:t>
            </a:r>
            <a:r>
              <a:rPr lang="en-US" sz="1600" dirty="0"/>
              <a:t>=0;i&lt;</a:t>
            </a:r>
            <a:r>
              <a:rPr lang="en-US" sz="1600" dirty="0" err="1"/>
              <a:t>s;i</a:t>
            </a:r>
            <a:r>
              <a:rPr lang="en-US" sz="1600" dirty="0"/>
              <a:t>++)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scanf</a:t>
            </a:r>
            <a:r>
              <a:rPr lang="en-US" sz="1600" dirty="0"/>
              <a:t>("%</a:t>
            </a:r>
            <a:r>
              <a:rPr lang="en-US" sz="1600" dirty="0" err="1"/>
              <a:t>d",&amp;a</a:t>
            </a:r>
            <a:r>
              <a:rPr lang="en-US" sz="1600" dirty="0"/>
              <a:t>[</a:t>
            </a:r>
            <a:r>
              <a:rPr lang="en-US" sz="1600" dirty="0" err="1"/>
              <a:t>i</a:t>
            </a:r>
            <a:r>
              <a:rPr lang="en-US" sz="1600" dirty="0"/>
              <a:t>]);</a:t>
            </a:r>
          </a:p>
          <a:p>
            <a:endParaRPr lang="en-US" sz="1600" dirty="0"/>
          </a:p>
          <a:p>
            <a:r>
              <a:rPr lang="en-US" sz="1600" dirty="0"/>
              <a:t>  for(</a:t>
            </a:r>
            <a:r>
              <a:rPr lang="en-US" sz="1600" dirty="0" err="1"/>
              <a:t>i</a:t>
            </a:r>
            <a:r>
              <a:rPr lang="en-US" sz="1600" dirty="0"/>
              <a:t>=1;i&lt;</a:t>
            </a:r>
            <a:r>
              <a:rPr lang="en-US" sz="1600" dirty="0" err="1"/>
              <a:t>s;i</a:t>
            </a:r>
            <a:r>
              <a:rPr lang="en-US" sz="1600" dirty="0"/>
              <a:t>++){</a:t>
            </a:r>
          </a:p>
          <a:p>
            <a:r>
              <a:rPr lang="en-US" sz="1600" dirty="0"/>
              <a:t>      temp=a[</a:t>
            </a:r>
            <a:r>
              <a:rPr lang="en-US" sz="1600" dirty="0" err="1"/>
              <a:t>i</a:t>
            </a:r>
            <a:r>
              <a:rPr lang="en-US" sz="1600" dirty="0"/>
              <a:t>];</a:t>
            </a:r>
          </a:p>
          <a:p>
            <a:r>
              <a:rPr lang="en-US" sz="1600" dirty="0"/>
              <a:t>      j=i-1;</a:t>
            </a:r>
          </a:p>
          <a:p>
            <a:r>
              <a:rPr lang="en-US" sz="1600" dirty="0"/>
              <a:t>      while((temp&lt;a[j])&amp;&amp;(j&gt;=0)){</a:t>
            </a:r>
          </a:p>
          <a:p>
            <a:r>
              <a:rPr lang="en-US" sz="1600" dirty="0"/>
              <a:t>      a[j+1]=a[j];</a:t>
            </a:r>
          </a:p>
          <a:p>
            <a:r>
              <a:rPr lang="en-US" sz="1600" dirty="0"/>
              <a:t>          j=j-1;</a:t>
            </a:r>
          </a:p>
          <a:p>
            <a:r>
              <a:rPr lang="en-US" sz="1600" dirty="0"/>
              <a:t>      }</a:t>
            </a:r>
          </a:p>
          <a:p>
            <a:r>
              <a:rPr lang="en-US" sz="1600" dirty="0"/>
              <a:t>      a[j+1]=temp;</a:t>
            </a:r>
          </a:p>
          <a:p>
            <a:r>
              <a:rPr lang="en-US" sz="1600" dirty="0"/>
              <a:t>  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("After sorting: ");</a:t>
            </a:r>
          </a:p>
          <a:p>
            <a:r>
              <a:rPr lang="en-US" sz="1600" dirty="0"/>
              <a:t>  for(</a:t>
            </a:r>
            <a:r>
              <a:rPr lang="en-US" sz="1600" dirty="0" err="1"/>
              <a:t>i</a:t>
            </a:r>
            <a:r>
              <a:rPr lang="en-US" sz="1600" dirty="0"/>
              <a:t>=0;i&lt;</a:t>
            </a:r>
            <a:r>
              <a:rPr lang="en-US" sz="1600" dirty="0" err="1"/>
              <a:t>s;i</a:t>
            </a:r>
            <a:r>
              <a:rPr lang="en-US" sz="1600" dirty="0"/>
              <a:t>++)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printf</a:t>
            </a:r>
            <a:r>
              <a:rPr lang="en-US" sz="1600" dirty="0"/>
              <a:t>(" %</a:t>
            </a:r>
            <a:r>
              <a:rPr lang="en-US" sz="1600" dirty="0" err="1"/>
              <a:t>d",a</a:t>
            </a:r>
            <a:r>
              <a:rPr lang="en-US" sz="1600" dirty="0"/>
              <a:t>[</a:t>
            </a:r>
            <a:r>
              <a:rPr lang="en-US" sz="1600" dirty="0" err="1"/>
              <a:t>i</a:t>
            </a:r>
            <a:r>
              <a:rPr lang="en-US" sz="1600" dirty="0"/>
              <a:t>]);</a:t>
            </a:r>
          </a:p>
          <a:p>
            <a:endParaRPr lang="en-US" sz="1600" dirty="0"/>
          </a:p>
          <a:p>
            <a:r>
              <a:rPr lang="en-US" sz="1600" dirty="0"/>
              <a:t>  return 0;</a:t>
            </a:r>
          </a:p>
          <a:p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24396177"/>
      </p:ext>
    </p:extLst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Shell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 err="1"/>
              <a:t>i</a:t>
            </a:r>
            <a:r>
              <a:rPr lang="en-US" sz="1800" dirty="0"/>
              <a:t>=k;</a:t>
            </a:r>
          </a:p>
          <a:p>
            <a:pPr marL="0" indent="0">
              <a:buNone/>
            </a:pPr>
            <a:r>
              <a:rPr lang="en-US" sz="1800" dirty="0"/>
              <a:t>                x=A[</a:t>
            </a:r>
            <a:r>
              <a:rPr lang="en-US" sz="1800" dirty="0" err="1"/>
              <a:t>i</a:t>
            </a:r>
            <a:r>
              <a:rPr lang="en-US" sz="1800" dirty="0"/>
              <a:t>];</a:t>
            </a:r>
          </a:p>
          <a:p>
            <a:pPr marL="0" indent="0">
              <a:buNone/>
            </a:pPr>
            <a:r>
              <a:rPr lang="en-US" sz="1800" dirty="0"/>
              <a:t>                while (</a:t>
            </a:r>
            <a:r>
              <a:rPr lang="en-US" sz="1800" dirty="0" err="1"/>
              <a:t>i</a:t>
            </a:r>
            <a:r>
              <a:rPr lang="en-US" sz="1800" dirty="0"/>
              <a:t>&gt;=</a:t>
            </a:r>
            <a:r>
              <a:rPr lang="en-US" sz="1800" dirty="0" err="1"/>
              <a:t>mulai+span</a:t>
            </a:r>
            <a:r>
              <a:rPr lang="en-US" sz="1800" dirty="0"/>
              <a:t> &amp;&amp; x &lt; A[1-span])</a:t>
            </a:r>
          </a:p>
          <a:p>
            <a:pPr marL="0" indent="0">
              <a:buNone/>
            </a:pPr>
            <a:r>
              <a:rPr lang="en-US" sz="1800" dirty="0"/>
              <a:t>                {</a:t>
            </a:r>
          </a:p>
          <a:p>
            <a:pPr marL="0" indent="0">
              <a:buNone/>
            </a:pPr>
            <a:r>
              <a:rPr lang="en-US" sz="1800" dirty="0"/>
              <a:t>                    A[</a:t>
            </a:r>
            <a:r>
              <a:rPr lang="en-US" sz="1800" dirty="0" err="1"/>
              <a:t>i</a:t>
            </a:r>
            <a:r>
              <a:rPr lang="en-US" sz="1800" dirty="0"/>
              <a:t>]=A[1-span];</a:t>
            </a:r>
          </a:p>
          <a:p>
            <a:pPr marL="0" indent="0">
              <a:buNone/>
            </a:pPr>
            <a:r>
              <a:rPr lang="en-US" sz="1800" dirty="0"/>
              <a:t>                    </a:t>
            </a:r>
            <a:r>
              <a:rPr lang="en-US" sz="1800" dirty="0" err="1"/>
              <a:t>i</a:t>
            </a:r>
            <a:r>
              <a:rPr lang="en-US" sz="1800" dirty="0"/>
              <a:t>=1-span;</a:t>
            </a:r>
          </a:p>
          <a:p>
            <a:pPr marL="0" indent="0">
              <a:buNone/>
            </a:pPr>
            <a:r>
              <a:rPr lang="en-US" sz="1800" dirty="0"/>
              <a:t>                }</a:t>
            </a:r>
          </a:p>
          <a:p>
            <a:pPr marL="0" indent="0">
              <a:buNone/>
            </a:pPr>
            <a:r>
              <a:rPr lang="en-US" sz="1800" dirty="0"/>
              <a:t>                A[</a:t>
            </a:r>
            <a:r>
              <a:rPr lang="en-US" sz="1800" dirty="0" err="1"/>
              <a:t>i</a:t>
            </a:r>
            <a:r>
              <a:rPr lang="en-US" sz="1800" dirty="0"/>
              <a:t>]=x;</a:t>
            </a:r>
          </a:p>
          <a:p>
            <a:pPr marL="0" indent="0">
              <a:buNone/>
            </a:pPr>
            <a:r>
              <a:rPr lang="en-US" sz="1800" dirty="0"/>
              <a:t>      </a:t>
            </a:r>
            <a:r>
              <a:rPr lang="en-US" sz="1800" dirty="0" smtClean="0"/>
              <a:t>         </a:t>
            </a:r>
            <a:r>
              <a:rPr lang="en-US" dirty="0"/>
              <a:t>k=</a:t>
            </a:r>
            <a:r>
              <a:rPr lang="en-US" dirty="0" err="1"/>
              <a:t>k+span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82240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2506</TotalTime>
  <Words>2026</Words>
  <Application>Microsoft Office PowerPoint</Application>
  <PresentationFormat>On-screen Show (4:3)</PresentationFormat>
  <Paragraphs>502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Tahoma</vt:lpstr>
      <vt:lpstr>Times New Roman</vt:lpstr>
      <vt:lpstr>Wingdings</vt:lpstr>
      <vt:lpstr>01158951</vt:lpstr>
      <vt:lpstr>Search, Merge dan Sort</vt:lpstr>
      <vt:lpstr>Pertemuan ke 9</vt:lpstr>
      <vt:lpstr>Definisi Searching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BINARY SEARCH  </vt:lpstr>
      <vt:lpstr>Konsep Binary Search </vt:lpstr>
      <vt:lpstr>PowerPoint Presentation</vt:lpstr>
      <vt:lpstr>Merge </vt:lpstr>
      <vt:lpstr>Merge 2 buah array </vt:lpstr>
      <vt:lpstr>Sort dalam Array </vt:lpstr>
      <vt:lpstr>PowerPoint Presentation</vt:lpstr>
      <vt:lpstr>Bubble Sort </vt:lpstr>
      <vt:lpstr>PowerPoint Presentation</vt:lpstr>
      <vt:lpstr>PowerPoint Presentation</vt:lpstr>
      <vt:lpstr>PowerPoint Presentation</vt:lpstr>
      <vt:lpstr>PowerPoint Presentation</vt:lpstr>
      <vt:lpstr>Selection Sort </vt:lpstr>
      <vt:lpstr>PowerPoint Presentation</vt:lpstr>
      <vt:lpstr>PowerPoint Presentation</vt:lpstr>
      <vt:lpstr>PowerPoint Presentation</vt:lpstr>
      <vt:lpstr>Insertion Sort </vt:lpstr>
      <vt:lpstr>PowerPoint Presentation</vt:lpstr>
      <vt:lpstr>PowerPoint Presentation</vt:lpstr>
      <vt:lpstr>Shell Sort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</dc:title>
  <dc:creator>gue</dc:creator>
  <cp:keywords/>
  <cp:lastModifiedBy>gue</cp:lastModifiedBy>
  <cp:revision>82</cp:revision>
  <dcterms:created xsi:type="dcterms:W3CDTF">2015-04-01T02:47:29Z</dcterms:created>
  <dcterms:modified xsi:type="dcterms:W3CDTF">2016-05-24T06:15:23Z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