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5" r:id="rId3"/>
    <p:sldId id="267" r:id="rId4"/>
    <p:sldId id="268" r:id="rId5"/>
    <p:sldId id="257" r:id="rId6"/>
    <p:sldId id="258" r:id="rId7"/>
    <p:sldId id="260" r:id="rId8"/>
    <p:sldId id="259" r:id="rId9"/>
    <p:sldId id="261" r:id="rId10"/>
    <p:sldId id="282" r:id="rId11"/>
    <p:sldId id="283" r:id="rId12"/>
    <p:sldId id="262" r:id="rId13"/>
    <p:sldId id="279" r:id="rId14"/>
    <p:sldId id="278" r:id="rId15"/>
    <p:sldId id="280" r:id="rId16"/>
    <p:sldId id="264" r:id="rId17"/>
    <p:sldId id="266" r:id="rId18"/>
    <p:sldId id="28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D49F-030E-40CC-B856-F630428816BF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273A179-F136-4AE7-93D1-2753AB4AAE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D49F-030E-40CC-B856-F630428816BF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3A179-F136-4AE7-93D1-2753AB4AAE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D49F-030E-40CC-B856-F630428816BF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273A179-F136-4AE7-93D1-2753AB4AAE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D49F-030E-40CC-B856-F630428816BF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3A179-F136-4AE7-93D1-2753AB4AAE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D49F-030E-40CC-B856-F630428816BF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3A179-F136-4AE7-93D1-2753AB4AAE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D49F-030E-40CC-B856-F630428816BF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3A179-F136-4AE7-93D1-2753AB4AAE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D49F-030E-40CC-B856-F630428816BF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3A179-F136-4AE7-93D1-2753AB4AAE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D49F-030E-40CC-B856-F630428816BF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3A179-F136-4AE7-93D1-2753AB4AAE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D49F-030E-40CC-B856-F630428816BF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273A179-F136-4AE7-93D1-2753AB4AAE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D49F-030E-40CC-B856-F630428816BF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3A179-F136-4AE7-93D1-2753AB4AAE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D49F-030E-40CC-B856-F630428816BF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3A179-F136-4AE7-93D1-2753AB4AAE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7F5D49F-030E-40CC-B856-F630428816BF}" type="datetimeFigureOut">
              <a:rPr lang="en-US" smtClean="0"/>
              <a:pPr/>
              <a:t>9/8/2020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273A179-F136-4AE7-93D1-2753AB4AAE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/>
              <a:t>SISTEM KENDALI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62" y="214290"/>
            <a:ext cx="7772400" cy="1143000"/>
          </a:xfrm>
        </p:spPr>
        <p:txBody>
          <a:bodyPr/>
          <a:lstStyle/>
          <a:p>
            <a:r>
              <a:rPr lang="id-ID" dirty="0"/>
              <a:t>KONTRAK PERKULIAHAN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910158"/>
          </a:xfrm>
        </p:spPr>
        <p:txBody>
          <a:bodyPr>
            <a:normAutofit/>
          </a:bodyPr>
          <a:lstStyle/>
          <a:p>
            <a:pPr marL="360363" indent="-360363">
              <a:buFont typeface="Wingdings" pitchFamily="2" charset="2"/>
              <a:buChar char="§"/>
            </a:pPr>
            <a:r>
              <a:rPr lang="id-ID" dirty="0"/>
              <a:t>SITEM PENILAIAN</a:t>
            </a:r>
          </a:p>
          <a:p>
            <a:pPr marL="720725" indent="-360363"/>
            <a:r>
              <a:rPr lang="en-US" dirty="0" err="1"/>
              <a:t>Tugas</a:t>
            </a:r>
            <a:r>
              <a:rPr lang="en-US" dirty="0"/>
              <a:t> 	: </a:t>
            </a:r>
            <a:r>
              <a:rPr lang="id-ID" dirty="0"/>
              <a:t>2</a:t>
            </a:r>
            <a:r>
              <a:rPr lang="en-US" dirty="0"/>
              <a:t>0%</a:t>
            </a:r>
            <a:endParaRPr lang="id-ID" dirty="0"/>
          </a:p>
          <a:p>
            <a:pPr marL="720725" indent="-360363"/>
            <a:r>
              <a:rPr lang="id-ID" dirty="0"/>
              <a:t>UTS	: 30%</a:t>
            </a:r>
            <a:endParaRPr lang="en-US" dirty="0"/>
          </a:p>
          <a:p>
            <a:pPr marL="720725" indent="-360363"/>
            <a:r>
              <a:rPr lang="en-US" dirty="0"/>
              <a:t>UAS	: </a:t>
            </a:r>
            <a:r>
              <a:rPr lang="id-ID" dirty="0"/>
              <a:t>5</a:t>
            </a:r>
            <a:r>
              <a:rPr lang="en-US" dirty="0"/>
              <a:t>0%</a:t>
            </a:r>
          </a:p>
          <a:p>
            <a:pPr marL="514350" indent="-250825">
              <a:buNone/>
            </a:pPr>
            <a:endParaRPr lang="id-ID" dirty="0"/>
          </a:p>
          <a:p>
            <a:pPr marL="514350" indent="-514350">
              <a:buFont typeface="Wingdings" pitchFamily="2" charset="2"/>
              <a:buChar char="§"/>
            </a:pPr>
            <a:r>
              <a:rPr lang="id-ID" dirty="0"/>
              <a:t>Tidak Menerima Keterlambatan Pengumpulan Tugas Terhitung Dari Tanggal Disepakati</a:t>
            </a:r>
            <a:endParaRPr lang="ar-A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sz="4900" dirty="0"/>
              <a:t>MATERI</a:t>
            </a:r>
            <a:br>
              <a:rPr lang="id-ID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250825">
              <a:buFont typeface="+mj-lt"/>
              <a:buAutoNum type="arabicPeriod"/>
            </a:pPr>
            <a:r>
              <a:rPr lang="en-US" dirty="0" err="1"/>
              <a:t>Pengantar</a:t>
            </a:r>
            <a:endParaRPr lang="en-US" dirty="0"/>
          </a:p>
          <a:p>
            <a:pPr marL="514350" indent="-250825">
              <a:buFont typeface="+mj-lt"/>
              <a:buAutoNum type="arabicPeriod"/>
            </a:pPr>
            <a:r>
              <a:rPr lang="id-ID" dirty="0"/>
              <a:t>Komponen Sistem K</a:t>
            </a:r>
            <a:r>
              <a:rPr lang="en-US" dirty="0" err="1"/>
              <a:t>endali</a:t>
            </a:r>
            <a:endParaRPr lang="en-US" dirty="0"/>
          </a:p>
          <a:p>
            <a:pPr marL="514350" indent="-250825">
              <a:buFont typeface="+mj-lt"/>
              <a:buAutoNum type="arabicPeriod"/>
            </a:pPr>
            <a:r>
              <a:rPr lang="en-US" dirty="0"/>
              <a:t>Review </a:t>
            </a:r>
            <a:r>
              <a:rPr lang="en-US" dirty="0" err="1"/>
              <a:t>Transformasi</a:t>
            </a:r>
            <a:r>
              <a:rPr lang="en-US" dirty="0"/>
              <a:t> Laplace</a:t>
            </a:r>
            <a:endParaRPr lang="id-ID" dirty="0"/>
          </a:p>
          <a:p>
            <a:pPr marL="514350" indent="-250825">
              <a:buFont typeface="+mj-lt"/>
              <a:buAutoNum type="arabicPeriod"/>
            </a:pPr>
            <a:r>
              <a:rPr lang="id-ID" dirty="0"/>
              <a:t>Fungsi Alih Dan Diagram Kotak</a:t>
            </a:r>
          </a:p>
          <a:p>
            <a:pPr marL="514350" indent="-250825">
              <a:buFont typeface="+mj-lt"/>
              <a:buAutoNum type="arabicPeriod"/>
            </a:pPr>
            <a:r>
              <a:rPr lang="id-ID" dirty="0"/>
              <a:t>Sistem Dinamik : Mekanik, Elektrik, Analog,elektronika, Fluida, Thermal, Lengan Robot</a:t>
            </a:r>
          </a:p>
          <a:p>
            <a:pPr marL="514350" indent="-250825">
              <a:buFont typeface="+mj-lt"/>
              <a:buAutoNum type="arabicPeriod"/>
            </a:pPr>
            <a:r>
              <a:rPr lang="id-ID" dirty="0"/>
              <a:t>Respon Dinamik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BAHAN BACAAN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/>
              <a:t>Teknik Kontrol Automatic, Katsuhiko Ogata,Erlangga</a:t>
            </a:r>
          </a:p>
          <a:p>
            <a:r>
              <a:rPr lang="id-ID" dirty="0"/>
              <a:t>Teknik Sistem Kontrol,Ir Sulasno, Ir Thomas Agus Prayitno, Graha Ilmu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KONTROL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/>
              <a:t>Kontrol harus mengandung tiga unsur utama :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Rencana yang jelas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Dapat melakukan pengukuran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Dapat melakukan tindakan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>
              <a:buNone/>
            </a:pPr>
            <a:r>
              <a:rPr lang="id-ID" dirty="0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/>
              <a:t>KONTROL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/>
              <a:t>Kontrol adalah suatu sistem yang membuat keluaran </a:t>
            </a:r>
            <a:r>
              <a:rPr lang="id-ID" u="sng" dirty="0"/>
              <a:t>suatu sistem</a:t>
            </a:r>
            <a:r>
              <a:rPr lang="id-ID" dirty="0"/>
              <a:t> sesuai dengan rencana yang diharapkan</a:t>
            </a:r>
          </a:p>
          <a:p>
            <a:endParaRPr lang="id-ID" dirty="0"/>
          </a:p>
          <a:p>
            <a:endParaRPr lang="id-ID" dirty="0"/>
          </a:p>
          <a:p>
            <a:pPr>
              <a:buNone/>
            </a:pPr>
            <a:r>
              <a:rPr lang="id-ID" dirty="0"/>
              <a:t>	</a:t>
            </a:r>
            <a:r>
              <a:rPr lang="id-ID" dirty="0">
                <a:solidFill>
                  <a:srgbClr val="00B0F0"/>
                </a:solidFill>
              </a:rPr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PROSES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/>
              <a:t>Sesuatu yang dikenakan kepadanya rencana, pengukuran, tindakan</a:t>
            </a:r>
          </a:p>
          <a:p>
            <a:pPr marL="0" indent="0">
              <a:buNone/>
            </a:pPr>
            <a:endParaRPr lang="id-ID" dirty="0"/>
          </a:p>
          <a:p>
            <a:pPr>
              <a:buNone/>
            </a:pPr>
            <a:r>
              <a:rPr lang="id-ID" dirty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id-ID" dirty="0"/>
              <a:t>Parameter Sistem Kontrol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1142984"/>
            <a:ext cx="8229600" cy="5429288"/>
          </a:xfrm>
        </p:spPr>
        <p:txBody>
          <a:bodyPr>
            <a:normAutofit fontScale="92500" lnSpcReduction="10000"/>
          </a:bodyPr>
          <a:lstStyle/>
          <a:p>
            <a:r>
              <a:rPr lang="id-ID" sz="2800" dirty="0"/>
              <a:t>Berdasarkan rencananya :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800" dirty="0"/>
              <a:t>Sistem pemantap (regulated),apabila diharapkan berupa keluaran sistem yang tetap pada satu nilai tertentu, contoh : catu daya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800" dirty="0"/>
              <a:t>Sistem pengikut (servo) adalah apabila keluaran proses selalu mengikuti masukan proses, contoh : mesin duplikat kunci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800" dirty="0"/>
              <a:t>Sistem terprogram (programmable) adalah apabila keluaran proses berubah berdasarkan fusi waktu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800" dirty="0"/>
              <a:t>Sistem optimal, adalah apabila diharapkan keluaran proses menghasilkan sesuatu yang paling baik / optimum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800" dirty="0"/>
              <a:t>Kontrol adaptif ,suatu sistem kontrol yang keluaran prosesnya mempunyai suatu keadaan tertentu baik berubah ataupun tetap walaupun keadaan sekelilingnya berubah - ubah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Parameter Sistem Kontrol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/>
              <a:t>Berdasarkan Pengukuran :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Umpan maju (feed forward), apabila masukan proses yang dijadikan sebagai pedoman untuk menentukan tindakan terhadap proses.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Umpan balik (feed back),apabila keluaran proses yang diukur ikut mempengaruhi suatu pengaturan</a:t>
            </a:r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E08BF-E843-4C3A-8638-6609E8C27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Kontrol</a:t>
            </a:r>
            <a:r>
              <a:rPr lang="en-US" dirty="0"/>
              <a:t> open loop / feed forward</a:t>
            </a:r>
          </a:p>
        </p:txBody>
      </p:sp>
      <p:pic>
        <p:nvPicPr>
          <p:cNvPr id="6" name="Picture 5" descr="Auto Tecno: Sistem Kontrol Open Loop dan Close Loop">
            <a:extLst>
              <a:ext uri="{FF2B5EF4-FFF2-40B4-BE49-F238E27FC236}">
                <a16:creationId xmlns:a16="http://schemas.microsoft.com/office/drawing/2014/main" id="{29DC65F0-1967-4414-A82F-6C724E4A8E8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98"/>
          <a:stretch/>
        </p:blipFill>
        <p:spPr bwMode="auto">
          <a:xfrm>
            <a:off x="1547664" y="2354504"/>
            <a:ext cx="5832648" cy="17945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49501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96260-DC54-4B93-AEB6-5294BF950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Kontrol</a:t>
            </a:r>
            <a:r>
              <a:rPr lang="en-US" dirty="0"/>
              <a:t> close loop / feed back</a:t>
            </a:r>
          </a:p>
        </p:txBody>
      </p:sp>
      <p:pic>
        <p:nvPicPr>
          <p:cNvPr id="5" name="Content Placeholder 4" descr="Pengertian Open Loop dan Close Loop">
            <a:extLst>
              <a:ext uri="{FF2B5EF4-FFF2-40B4-BE49-F238E27FC236}">
                <a16:creationId xmlns:a16="http://schemas.microsoft.com/office/drawing/2014/main" id="{6DA3D143-ED19-43BA-999E-7972F8BB7CC6}"/>
              </a:ext>
            </a:extLst>
          </p:cNvPr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56792"/>
            <a:ext cx="5400600" cy="36724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59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Parameter Sistem Kontrol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d-ID" dirty="0"/>
              <a:t>Berdasarkan tindakan :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Sistem manual apabila pelaku tindaka adalah manusia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Sistem otomatis apabila pelaku tindaka adalah peralatan atau bukan manusia</a:t>
            </a:r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None/>
            </a:pPr>
            <a:endParaRPr lang="id-ID" dirty="0"/>
          </a:p>
          <a:p>
            <a:pPr marL="514350" indent="-514350">
              <a:buNone/>
            </a:pPr>
            <a:r>
              <a:rPr lang="id-ID" dirty="0">
                <a:solidFill>
                  <a:srgbClr val="00B0F0"/>
                </a:solidFill>
              </a:rPr>
              <a:t>	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99385DF5-E912-4939-9C72-80679AA02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altLang="en-US"/>
              <a:t>Kontrol manual</a:t>
            </a:r>
            <a:endParaRPr lang="en-US" altLang="en-US"/>
          </a:p>
        </p:txBody>
      </p:sp>
      <p:sp>
        <p:nvSpPr>
          <p:cNvPr id="4099" name="Slide Number Placeholder 3">
            <a:extLst>
              <a:ext uri="{FF2B5EF4-FFF2-40B4-BE49-F238E27FC236}">
                <a16:creationId xmlns:a16="http://schemas.microsoft.com/office/drawing/2014/main" id="{3AB27B58-3DB8-49B0-8C47-1BE4C8E3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17" indent="-26377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55103" indent="-21102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77145" indent="-21102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99186" indent="-21102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16E2A8B-BF1B-430D-9881-86B9BD7FC3E3}" type="slidenum">
              <a:rPr lang="en-US" altLang="en-US">
                <a:solidFill>
                  <a:srgbClr val="FFFFFF"/>
                </a:solidFill>
                <a:latin typeface="Franklin Gothic Book" panose="020B0503020102020204" pitchFamily="34" charset="0"/>
              </a:rPr>
              <a:pPr/>
              <a:t>13</a:t>
            </a:fld>
            <a:endParaRPr lang="en-US" altLang="en-US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7172" name="Content Placeholder 4">
            <a:extLst>
              <a:ext uri="{FF2B5EF4-FFF2-40B4-BE49-F238E27FC236}">
                <a16:creationId xmlns:a16="http://schemas.microsoft.com/office/drawing/2014/main" id="{16DD7075-68D4-43E8-B815-F23D0A39D610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6205" y="1912328"/>
            <a:ext cx="7080738" cy="3956538"/>
          </a:xfrm>
          <a:noFill/>
        </p:spPr>
      </p:pic>
    </p:spTree>
    <p:extLst>
      <p:ext uri="{BB962C8B-B14F-4D97-AF65-F5344CB8AC3E}">
        <p14:creationId xmlns:p14="http://schemas.microsoft.com/office/powerpoint/2010/main" val="1581882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F1E89F71-30D4-4115-8B0C-0B375ACDD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altLang="en-US"/>
              <a:t>Kontrol otomatis</a:t>
            </a:r>
            <a:endParaRPr lang="en-US" altLang="en-US"/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id="{4B408548-7874-4640-B2D2-FD7200372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17" indent="-26377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55103" indent="-21102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77145" indent="-21102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99186" indent="-21102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DDC2B86-BCB6-4222-80E6-0122A46C3D87}" type="slidenum">
              <a:rPr lang="en-US" altLang="en-US">
                <a:solidFill>
                  <a:srgbClr val="FFFFFF"/>
                </a:solidFill>
                <a:latin typeface="Franklin Gothic Book" panose="020B0503020102020204" pitchFamily="34" charset="0"/>
              </a:rPr>
              <a:pPr/>
              <a:t>14</a:t>
            </a:fld>
            <a:endParaRPr lang="en-US" altLang="en-US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196" name="Content Placeholder 2">
            <a:extLst>
              <a:ext uri="{FF2B5EF4-FFF2-40B4-BE49-F238E27FC236}">
                <a16:creationId xmlns:a16="http://schemas.microsoft.com/office/drawing/2014/main" id="{CDC7F3B4-1475-46F2-A035-55782F695AA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8197" name="Picture 4">
            <a:extLst>
              <a:ext uri="{FF2B5EF4-FFF2-40B4-BE49-F238E27FC236}">
                <a16:creationId xmlns:a16="http://schemas.microsoft.com/office/drawing/2014/main" id="{7B032F58-51CE-4E28-8F0B-7DBE66739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174" y="1978270"/>
            <a:ext cx="7262446" cy="3914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3186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731C6AE2-B2DE-4C22-B057-F3C575031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altLang="en-US" dirty="0"/>
              <a:t>Kontrol otomatis</a:t>
            </a:r>
            <a:r>
              <a:rPr lang="en-US" altLang="en-US" dirty="0"/>
              <a:t> </a:t>
            </a: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6FCD2622-EEB3-4D5F-91FA-F79CC696B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17" indent="-26377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55103" indent="-21102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77145" indent="-21102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99186" indent="-21102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908A0F-9CC7-41CC-834F-5A6D02D14917}" type="slidenum">
              <a:rPr lang="en-US" altLang="en-US">
                <a:solidFill>
                  <a:srgbClr val="FFFFFF"/>
                </a:solidFill>
                <a:latin typeface="Franklin Gothic Book" panose="020B0503020102020204" pitchFamily="34" charset="0"/>
              </a:rPr>
              <a:pPr/>
              <a:t>15</a:t>
            </a:fld>
            <a:endParaRPr lang="en-US" altLang="en-US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9220" name="Picture 2">
            <a:extLst>
              <a:ext uri="{FF2B5EF4-FFF2-40B4-BE49-F238E27FC236}">
                <a16:creationId xmlns:a16="http://schemas.microsoft.com/office/drawing/2014/main" id="{CDD2AC12-2972-47BA-B61D-47DAB7AA88AC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08943" y="1846385"/>
            <a:ext cx="5716465" cy="3798277"/>
          </a:xfrm>
          <a:noFill/>
        </p:spPr>
      </p:pic>
    </p:spTree>
    <p:extLst>
      <p:ext uri="{BB962C8B-B14F-4D97-AF65-F5344CB8AC3E}">
        <p14:creationId xmlns:p14="http://schemas.microsoft.com/office/powerpoint/2010/main" val="9202943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Parameter Sistem Kontrol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/>
              <a:t>Berdasarkan penggunaanya 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Sistem Kontrol Otomatis, pada dasarnya sistem ini membuat satu faktor atau lebih bernilai tetap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Sistem Kontrol Terprogram, keluaran sistem telah terprogram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Tugas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Setelah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mengamati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2.4.dan2.5 dan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,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di </a:t>
            </a:r>
            <a:r>
              <a:rPr lang="en-US" dirty="0" err="1"/>
              <a:t>gambar</a:t>
            </a:r>
            <a:r>
              <a:rPr lang="en-US" dirty="0"/>
              <a:t> 2.4 </a:t>
            </a:r>
            <a:r>
              <a:rPr lang="en-US" dirty="0" err="1"/>
              <a:t>terwakili</a:t>
            </a:r>
            <a:r>
              <a:rPr lang="en-US" dirty="0"/>
              <a:t> oleh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di </a:t>
            </a:r>
            <a:r>
              <a:rPr lang="en-US" dirty="0" err="1"/>
              <a:t>gambar</a:t>
            </a:r>
            <a:r>
              <a:rPr lang="en-US" dirty="0"/>
              <a:t> 2.5 dan </a:t>
            </a:r>
            <a:r>
              <a:rPr lang="en-US" dirty="0" err="1"/>
              <a:t>jelaskan</a:t>
            </a:r>
            <a:endParaRPr lang="en-US" dirty="0"/>
          </a:p>
          <a:p>
            <a:pPr marL="514350" indent="-514350">
              <a:buFont typeface="Wingdings 2"/>
              <a:buAutoNum type="arabicPeriod" startAt="2"/>
            </a:pPr>
            <a:r>
              <a:rPr lang="id-ID" dirty="0"/>
              <a:t>Apakah pengaturan laulintas dapat dikatakan sebagai sistem kontrol ? Apakah rencana dan pengukuranya</a:t>
            </a:r>
            <a:endParaRPr lang="en-US" dirty="0"/>
          </a:p>
          <a:p>
            <a:pPr marL="514350" indent="-514350">
              <a:buFont typeface="Wingdings 2"/>
              <a:buAutoNum type="arabicPeriod" startAt="2"/>
            </a:pPr>
            <a:r>
              <a:rPr lang="en-US" dirty="0" err="1"/>
              <a:t>Jelaskan</a:t>
            </a:r>
            <a:r>
              <a:rPr lang="en-US" dirty="0"/>
              <a:t> system </a:t>
            </a:r>
            <a:r>
              <a:rPr lang="en-US" dirty="0" err="1"/>
              <a:t>berikut</a:t>
            </a:r>
            <a:r>
              <a:rPr lang="en-US" dirty="0"/>
              <a:t> dan </a:t>
            </a:r>
            <a:r>
              <a:rPr lang="en-US" dirty="0" err="1"/>
              <a:t>kenapa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control yang </a:t>
            </a:r>
            <a:r>
              <a:rPr lang="en-US" dirty="0" err="1"/>
              <a:t>otomatis</a:t>
            </a:r>
            <a:r>
              <a:rPr lang="en-US" dirty="0"/>
              <a:t> dan </a:t>
            </a:r>
            <a:r>
              <a:rPr lang="en-US" dirty="0" err="1"/>
              <a:t>buat</a:t>
            </a:r>
            <a:r>
              <a:rPr lang="en-US" dirty="0"/>
              <a:t> diagram </a:t>
            </a:r>
            <a:r>
              <a:rPr lang="en-US" dirty="0" err="1"/>
              <a:t>kotaknya</a:t>
            </a:r>
            <a:r>
              <a:rPr lang="en-US"/>
              <a:t> </a:t>
            </a:r>
            <a:endParaRPr lang="id-ID" dirty="0"/>
          </a:p>
          <a:p>
            <a:pPr marL="514350" indent="-514350">
              <a:buAutoNum type="arabicPeriod" startAt="2"/>
            </a:pPr>
            <a:endParaRPr lang="en-US" dirty="0"/>
          </a:p>
          <a:p>
            <a:pPr marL="514350" indent="-514350">
              <a:buNone/>
            </a:pPr>
            <a:endParaRPr lang="id-ID" dirty="0"/>
          </a:p>
          <a:p>
            <a:pPr marL="514350" indent="-514350">
              <a:buNone/>
            </a:pPr>
            <a:endParaRPr lang="id-ID" dirty="0"/>
          </a:p>
          <a:p>
            <a:pPr marL="514350" indent="-514350">
              <a:buNone/>
            </a:pPr>
            <a:endParaRPr lang="id-ID" dirty="0"/>
          </a:p>
          <a:p>
            <a:pPr marL="514350" indent="-514350">
              <a:buNone/>
            </a:pPr>
            <a:endParaRPr lang="id-ID" dirty="0"/>
          </a:p>
          <a:p>
            <a:pPr marL="514350" indent="-514350">
              <a:buNone/>
            </a:pPr>
            <a:endParaRPr lang="id-ID" dirty="0"/>
          </a:p>
          <a:p>
            <a:pPr marL="514350" indent="-514350">
              <a:buNone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1760C-DC4F-4C01-AEFD-8D60A07BA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Gambar </a:t>
            </a:r>
            <a:r>
              <a:rPr lang="en-US" dirty="0" err="1"/>
              <a:t>soal</a:t>
            </a:r>
            <a:r>
              <a:rPr lang="en-US" dirty="0"/>
              <a:t> no 5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E4FFE13-3449-459F-AEF3-8F924F617349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8771" y="1447800"/>
            <a:ext cx="5483658" cy="4572000"/>
          </a:xfrm>
          <a:noFill/>
        </p:spPr>
      </p:pic>
    </p:spTree>
    <p:extLst>
      <p:ext uri="{BB962C8B-B14F-4D97-AF65-F5344CB8AC3E}">
        <p14:creationId xmlns:p14="http://schemas.microsoft.com/office/powerpoint/2010/main" val="19992066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659</TotalTime>
  <Words>408</Words>
  <Application>Microsoft Office PowerPoint</Application>
  <PresentationFormat>On-screen Show (4:3)</PresentationFormat>
  <Paragraphs>76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Franklin Gothic Book</vt:lpstr>
      <vt:lpstr>Perpetua</vt:lpstr>
      <vt:lpstr>Wingdings</vt:lpstr>
      <vt:lpstr>Wingdings 2</vt:lpstr>
      <vt:lpstr>Equity</vt:lpstr>
      <vt:lpstr>SISTEM KENDALI</vt:lpstr>
      <vt:lpstr>KONTRAK PERKULIAHAN</vt:lpstr>
      <vt:lpstr>MATERI </vt:lpstr>
      <vt:lpstr>BAHAN BACAAN</vt:lpstr>
      <vt:lpstr>KONTROL</vt:lpstr>
      <vt:lpstr>KONTROL</vt:lpstr>
      <vt:lpstr>PROSES</vt:lpstr>
      <vt:lpstr>Parameter Sistem Kontrol</vt:lpstr>
      <vt:lpstr>Parameter Sistem Kontrol</vt:lpstr>
      <vt:lpstr>Kontrol open loop / feed forward</vt:lpstr>
      <vt:lpstr>Kontrol close loop / feed back</vt:lpstr>
      <vt:lpstr>Parameter Sistem Kontrol</vt:lpstr>
      <vt:lpstr>Kontrol manual</vt:lpstr>
      <vt:lpstr>Kontrol otomatis</vt:lpstr>
      <vt:lpstr>Kontrol otomatis </vt:lpstr>
      <vt:lpstr>Parameter Sistem Kontrol</vt:lpstr>
      <vt:lpstr>Tugas</vt:lpstr>
      <vt:lpstr>Gambar soal no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 KENDALI</dc:title>
  <dc:creator>Computer</dc:creator>
  <cp:lastModifiedBy>Thinkpad-T450</cp:lastModifiedBy>
  <cp:revision>33</cp:revision>
  <dcterms:created xsi:type="dcterms:W3CDTF">2019-09-04T02:46:53Z</dcterms:created>
  <dcterms:modified xsi:type="dcterms:W3CDTF">2020-09-08T03:51:47Z</dcterms:modified>
</cp:coreProperties>
</file>