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7772400" cy="10058400"/>
  <p:notesSz cx="7772400" cy="10058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462" y="-17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63347"/>
            <a:ext cx="59715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16799"/>
              </a:lnSpc>
              <a:spcBef>
                <a:spcPts val="100"/>
              </a:spcBef>
            </a:pPr>
            <a:r>
              <a:rPr sz="1200" spc="-45" dirty="0">
                <a:latin typeface="Arial"/>
                <a:cs typeface="Arial"/>
              </a:rPr>
              <a:t>1. </a:t>
            </a:r>
            <a:r>
              <a:rPr sz="1200" spc="-85" dirty="0">
                <a:latin typeface="Arial"/>
                <a:cs typeface="Arial"/>
              </a:rPr>
              <a:t>Rencanakan </a:t>
            </a:r>
            <a:r>
              <a:rPr sz="1200" spc="-60" dirty="0">
                <a:latin typeface="Arial"/>
                <a:cs typeface="Arial"/>
              </a:rPr>
              <a:t>penulangan </a:t>
            </a:r>
            <a:r>
              <a:rPr sz="1200" spc="-35" dirty="0">
                <a:latin typeface="Arial"/>
                <a:cs typeface="Arial"/>
              </a:rPr>
              <a:t>kolom </a:t>
            </a:r>
            <a:r>
              <a:rPr sz="1200" spc="-130" dirty="0">
                <a:latin typeface="Arial"/>
                <a:cs typeface="Arial"/>
              </a:rPr>
              <a:t>AB </a:t>
            </a:r>
            <a:r>
              <a:rPr sz="1200" spc="-75" dirty="0">
                <a:latin typeface="Arial"/>
                <a:cs typeface="Arial"/>
              </a:rPr>
              <a:t>yang </a:t>
            </a:r>
            <a:r>
              <a:rPr sz="1200" spc="-55" dirty="0">
                <a:latin typeface="Arial"/>
                <a:cs typeface="Arial"/>
              </a:rPr>
              <a:t>merupakan </a:t>
            </a:r>
            <a:r>
              <a:rPr sz="1200" spc="-60" dirty="0">
                <a:latin typeface="Arial"/>
                <a:cs typeface="Arial"/>
              </a:rPr>
              <a:t>bagian </a:t>
            </a:r>
            <a:r>
              <a:rPr sz="1200" spc="-30" dirty="0">
                <a:latin typeface="Arial"/>
                <a:cs typeface="Arial"/>
              </a:rPr>
              <a:t>dari </a:t>
            </a:r>
            <a:r>
              <a:rPr sz="1200" spc="-15" dirty="0">
                <a:latin typeface="Arial"/>
                <a:cs typeface="Arial"/>
              </a:rPr>
              <a:t>portal </a:t>
            </a:r>
            <a:r>
              <a:rPr sz="1200" spc="-125" dirty="0">
                <a:latin typeface="Arial"/>
                <a:cs typeface="Arial"/>
              </a:rPr>
              <a:t>TIDAK </a:t>
            </a:r>
            <a:r>
              <a:rPr sz="1200" spc="-170" dirty="0">
                <a:latin typeface="Arial"/>
                <a:cs typeface="Arial"/>
              </a:rPr>
              <a:t>BERGOYANG  </a:t>
            </a:r>
            <a:r>
              <a:rPr sz="1200" spc="-80" dirty="0">
                <a:latin typeface="Arial"/>
                <a:cs typeface="Arial"/>
              </a:rPr>
              <a:t>Dengan </a:t>
            </a:r>
            <a:r>
              <a:rPr sz="1200" spc="-75" dirty="0">
                <a:latin typeface="Arial"/>
                <a:cs typeface="Arial"/>
              </a:rPr>
              <a:t>Pembebanan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65" dirty="0">
                <a:latin typeface="Arial"/>
                <a:cs typeface="Arial"/>
              </a:rPr>
              <a:t>sbb: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7066" y="4588890"/>
            <a:ext cx="3600068" cy="11618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"/>
                <a:cs typeface="Arial"/>
              </a:rPr>
              <a:t>Kontrol </a:t>
            </a:r>
            <a:r>
              <a:rPr sz="1200" spc="-75" dirty="0">
                <a:latin typeface="Arial"/>
                <a:cs typeface="Arial"/>
              </a:rPr>
              <a:t>Kelangsingan </a:t>
            </a:r>
            <a:r>
              <a:rPr sz="1200" spc="-65" dirty="0">
                <a:latin typeface="Arial"/>
                <a:cs typeface="Arial"/>
              </a:rPr>
              <a:t>Kolom </a:t>
            </a:r>
            <a:r>
              <a:rPr sz="1200" spc="-95" dirty="0">
                <a:latin typeface="Arial"/>
                <a:cs typeface="Arial"/>
              </a:rPr>
              <a:t>AB: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97180" algn="l"/>
                <a:tab pos="525780" algn="l"/>
              </a:tabLst>
            </a:pPr>
            <a:r>
              <a:rPr sz="1200" spc="-105" dirty="0">
                <a:latin typeface="Arial"/>
                <a:cs typeface="Arial"/>
              </a:rPr>
              <a:t>Lu	=	</a:t>
            </a:r>
            <a:r>
              <a:rPr sz="1200" spc="-55" dirty="0">
                <a:latin typeface="Arial"/>
                <a:cs typeface="Arial"/>
              </a:rPr>
              <a:t>4,5 </a:t>
            </a:r>
            <a:r>
              <a:rPr sz="1200" spc="-70" dirty="0">
                <a:latin typeface="Arial"/>
                <a:cs typeface="Arial"/>
              </a:rPr>
              <a:t>– </a:t>
            </a:r>
            <a:r>
              <a:rPr sz="1200" spc="-30" dirty="0">
                <a:latin typeface="Arial"/>
                <a:cs typeface="Arial"/>
              </a:rPr>
              <a:t>0.50/2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5" dirty="0">
                <a:latin typeface="Arial"/>
                <a:cs typeface="Arial"/>
              </a:rPr>
              <a:t>4.25 </a:t>
            </a:r>
            <a:r>
              <a:rPr sz="1200" spc="-45" dirty="0">
                <a:latin typeface="Arial"/>
                <a:cs typeface="Arial"/>
              </a:rPr>
              <a:t>m</a:t>
            </a:r>
            <a:r>
              <a:rPr sz="1200" spc="24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; </a:t>
            </a:r>
            <a:r>
              <a:rPr sz="1200" spc="15" dirty="0">
                <a:latin typeface="Arial"/>
                <a:cs typeface="Arial"/>
              </a:rPr>
              <a:t>r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0" dirty="0">
                <a:latin typeface="Arial"/>
                <a:cs typeface="Arial"/>
              </a:rPr>
              <a:t>0.3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h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  <a:tabLst>
                <a:tab pos="525780" algn="l"/>
              </a:tabLst>
            </a:pPr>
            <a:r>
              <a:rPr sz="1200" spc="-60" dirty="0">
                <a:latin typeface="Tahoma"/>
                <a:cs typeface="Tahoma"/>
              </a:rPr>
              <a:t>I</a:t>
            </a:r>
            <a:r>
              <a:rPr sz="1200" spc="-60" dirty="0">
                <a:latin typeface="Arial"/>
                <a:cs typeface="Arial"/>
              </a:rPr>
              <a:t>gk 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0,70 </a:t>
            </a:r>
            <a:r>
              <a:rPr sz="1200" spc="-55" dirty="0">
                <a:latin typeface="Tahoma"/>
                <a:cs typeface="Tahoma"/>
              </a:rPr>
              <a:t>I</a:t>
            </a:r>
            <a:r>
              <a:rPr sz="1200" spc="-55" dirty="0">
                <a:latin typeface="Arial"/>
                <a:cs typeface="Arial"/>
              </a:rPr>
              <a:t>g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5" dirty="0">
                <a:latin typeface="Arial"/>
                <a:cs typeface="Arial"/>
              </a:rPr>
              <a:t>0,70 </a:t>
            </a:r>
            <a:r>
              <a:rPr sz="1200" spc="-40" dirty="0">
                <a:latin typeface="Arial"/>
                <a:cs typeface="Arial"/>
              </a:rPr>
              <a:t>(1/12.400.300</a:t>
            </a:r>
            <a:r>
              <a:rPr sz="1200" spc="-60" baseline="38194" dirty="0">
                <a:latin typeface="Arial"/>
                <a:cs typeface="Arial"/>
              </a:rPr>
              <a:t>3</a:t>
            </a:r>
            <a:r>
              <a:rPr sz="1200" spc="-40" dirty="0">
                <a:latin typeface="Arial"/>
                <a:cs typeface="Arial"/>
              </a:rPr>
              <a:t>)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50" dirty="0" smtClean="0">
                <a:latin typeface="Arial"/>
                <a:cs typeface="Arial"/>
              </a:rPr>
              <a:t>6,3.10</a:t>
            </a:r>
            <a:r>
              <a:rPr sz="1200" spc="-75" baseline="38194" dirty="0" smtClean="0">
                <a:latin typeface="Arial"/>
                <a:cs typeface="Arial"/>
              </a:rPr>
              <a:t>8</a:t>
            </a:r>
            <a:r>
              <a:rPr lang="en-US" sz="1200" spc="-75" baseline="38194" dirty="0" smtClean="0">
                <a:latin typeface="Arial"/>
                <a:cs typeface="Arial"/>
              </a:rPr>
              <a:t> mm^4</a:t>
            </a:r>
            <a:endParaRPr sz="1200" baseline="38194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525780" algn="l"/>
              </a:tabLst>
            </a:pPr>
            <a:r>
              <a:rPr sz="1200" spc="-50" dirty="0">
                <a:latin typeface="Tahoma"/>
                <a:cs typeface="Tahoma"/>
              </a:rPr>
              <a:t>I</a:t>
            </a:r>
            <a:r>
              <a:rPr sz="1200" spc="-50" dirty="0">
                <a:latin typeface="Arial"/>
                <a:cs typeface="Arial"/>
              </a:rPr>
              <a:t>gb 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0,35 </a:t>
            </a:r>
            <a:r>
              <a:rPr sz="1200" spc="-55" dirty="0">
                <a:latin typeface="Tahoma"/>
                <a:cs typeface="Tahoma"/>
              </a:rPr>
              <a:t>I</a:t>
            </a:r>
            <a:r>
              <a:rPr sz="1200" spc="-55" dirty="0">
                <a:latin typeface="Arial"/>
                <a:cs typeface="Arial"/>
              </a:rPr>
              <a:t>g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5" dirty="0">
                <a:latin typeface="Arial"/>
                <a:cs typeface="Arial"/>
              </a:rPr>
              <a:t>0,35 </a:t>
            </a:r>
            <a:r>
              <a:rPr sz="1200" spc="-40" dirty="0">
                <a:latin typeface="Arial"/>
                <a:cs typeface="Arial"/>
              </a:rPr>
              <a:t>(1/12.250.500</a:t>
            </a:r>
            <a:r>
              <a:rPr sz="1200" spc="-60" baseline="38194" dirty="0">
                <a:latin typeface="Arial"/>
                <a:cs typeface="Arial"/>
              </a:rPr>
              <a:t>3</a:t>
            </a:r>
            <a:r>
              <a:rPr sz="1200" spc="-40" dirty="0">
                <a:latin typeface="Arial"/>
                <a:cs typeface="Arial"/>
              </a:rPr>
              <a:t>)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0" dirty="0">
                <a:latin typeface="Arial"/>
                <a:cs typeface="Arial"/>
              </a:rPr>
              <a:t>9,11.</a:t>
            </a:r>
            <a:r>
              <a:rPr sz="1200" spc="-195" dirty="0">
                <a:latin typeface="Arial"/>
                <a:cs typeface="Arial"/>
              </a:rPr>
              <a:t> </a:t>
            </a:r>
            <a:r>
              <a:rPr sz="1200" spc="-55" dirty="0" smtClean="0">
                <a:latin typeface="Arial"/>
                <a:cs typeface="Arial"/>
              </a:rPr>
              <a:t>10</a:t>
            </a:r>
            <a:r>
              <a:rPr sz="1200" spc="-82" baseline="38194" dirty="0" smtClean="0">
                <a:latin typeface="Arial"/>
                <a:cs typeface="Arial"/>
              </a:rPr>
              <a:t>8</a:t>
            </a:r>
            <a:r>
              <a:rPr lang="en-US" sz="1200" spc="-82" baseline="38194" dirty="0" smtClean="0">
                <a:latin typeface="Arial"/>
                <a:cs typeface="Arial"/>
              </a:rPr>
              <a:t> mm^4</a:t>
            </a:r>
            <a:endParaRPr sz="1200" baseline="38194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7066" y="5921121"/>
            <a:ext cx="386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0" dirty="0">
                <a:latin typeface="Arial"/>
                <a:cs typeface="Arial"/>
              </a:rPr>
              <a:t>Ψa</a:t>
            </a:r>
            <a:r>
              <a:rPr sz="1200" spc="114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43354" y="6042786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4">
                <a:moveTo>
                  <a:pt x="0" y="0"/>
                </a:moveTo>
                <a:lnTo>
                  <a:pt x="429768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42845" y="5831204"/>
            <a:ext cx="14497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75" spc="547" baseline="6535" dirty="0">
                <a:latin typeface="Arial"/>
                <a:cs typeface="Arial"/>
              </a:rPr>
              <a:t> </a:t>
            </a:r>
            <a:r>
              <a:rPr sz="1275" spc="-150" baseline="6535" dirty="0">
                <a:latin typeface="Arial"/>
                <a:cs typeface="Arial"/>
              </a:rPr>
              <a:t> </a:t>
            </a:r>
            <a:r>
              <a:rPr sz="1275" spc="-187" baseline="3267" dirty="0">
                <a:latin typeface="Arial"/>
                <a:cs typeface="Arial"/>
              </a:rPr>
              <a:t>𝐸𝐼</a:t>
            </a:r>
            <a:r>
              <a:rPr sz="1050" spc="-187" baseline="-7936" dirty="0">
                <a:latin typeface="Arial"/>
                <a:cs typeface="Arial"/>
              </a:rPr>
              <a:t>𝑘</a:t>
            </a:r>
            <a:r>
              <a:rPr sz="1050" spc="-187" baseline="-7936" dirty="0">
                <a:latin typeface="Times New Roman"/>
                <a:cs typeface="Times New Roman"/>
              </a:rPr>
              <a:t>/</a:t>
            </a:r>
            <a:r>
              <a:rPr sz="1050" spc="-187" baseline="-7936" dirty="0">
                <a:latin typeface="Arial"/>
                <a:cs typeface="Arial"/>
              </a:rPr>
              <a:t>𝑙𝑘 </a:t>
            </a:r>
            <a:r>
              <a:rPr lang="en-US" sz="1050" spc="-187" baseline="-7936" dirty="0" smtClean="0">
                <a:latin typeface="Arial"/>
                <a:cs typeface="Arial"/>
              </a:rPr>
              <a:t>                      </a:t>
            </a:r>
            <a:r>
              <a:rPr sz="1800" spc="-157" baseline="-32407" dirty="0" smtClean="0">
                <a:latin typeface="Arial"/>
                <a:cs typeface="Arial"/>
              </a:rPr>
              <a:t>= </a:t>
            </a:r>
            <a:r>
              <a:rPr sz="850" spc="-110" dirty="0">
                <a:latin typeface="Arial"/>
                <a:cs typeface="Arial"/>
              </a:rPr>
              <a:t>𝐸 </a:t>
            </a:r>
            <a:r>
              <a:rPr sz="850" spc="-40" dirty="0">
                <a:latin typeface="Times New Roman"/>
                <a:cs typeface="Times New Roman"/>
              </a:rPr>
              <a:t>. </a:t>
            </a:r>
            <a:r>
              <a:rPr sz="850" spc="30" dirty="0">
                <a:latin typeface="Times New Roman"/>
                <a:cs typeface="Times New Roman"/>
              </a:rPr>
              <a:t>1,12 </a:t>
            </a:r>
            <a:r>
              <a:rPr sz="850" spc="-40" dirty="0">
                <a:latin typeface="Times New Roman"/>
                <a:cs typeface="Times New Roman"/>
              </a:rPr>
              <a:t>. </a:t>
            </a:r>
            <a:r>
              <a:rPr sz="850" spc="50" dirty="0">
                <a:latin typeface="Times New Roman"/>
                <a:cs typeface="Times New Roman"/>
              </a:rPr>
              <a:t>10</a:t>
            </a:r>
            <a:r>
              <a:rPr sz="1050" spc="75" baseline="23809" dirty="0">
                <a:latin typeface="Times New Roman"/>
                <a:cs typeface="Times New Roman"/>
              </a:rPr>
              <a:t>9</a:t>
            </a:r>
            <a:r>
              <a:rPr sz="1050" spc="-82" baseline="23809" dirty="0">
                <a:latin typeface="Times New Roman"/>
                <a:cs typeface="Times New Roman"/>
              </a:rPr>
              <a:t> </a:t>
            </a:r>
            <a:r>
              <a:rPr sz="850" spc="60" dirty="0">
                <a:latin typeface="Times New Roman"/>
                <a:cs typeface="Times New Roman"/>
              </a:rPr>
              <a:t>/4,5</a:t>
            </a:r>
            <a:endParaRPr sz="8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30654" y="6041517"/>
            <a:ext cx="141795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4845" algn="l"/>
              </a:tabLst>
            </a:pPr>
            <a:r>
              <a:rPr sz="1275" spc="547" baseline="3267" dirty="0">
                <a:latin typeface="Arial"/>
                <a:cs typeface="Arial"/>
              </a:rPr>
              <a:t> </a:t>
            </a:r>
            <a:r>
              <a:rPr sz="1275" spc="-150" baseline="3267" dirty="0">
                <a:latin typeface="Arial"/>
                <a:cs typeface="Arial"/>
              </a:rPr>
              <a:t> </a:t>
            </a:r>
            <a:r>
              <a:rPr sz="850" spc="-175" dirty="0">
                <a:latin typeface="Arial"/>
                <a:cs typeface="Arial"/>
              </a:rPr>
              <a:t>𝐸𝐼</a:t>
            </a:r>
            <a:r>
              <a:rPr sz="1050" spc="-262" baseline="-15873" dirty="0">
                <a:latin typeface="Arial"/>
                <a:cs typeface="Arial"/>
              </a:rPr>
              <a:t>𝑏    </a:t>
            </a:r>
            <a:r>
              <a:rPr sz="1050" spc="-254" baseline="-15873" dirty="0">
                <a:latin typeface="Arial"/>
                <a:cs typeface="Arial"/>
              </a:rPr>
              <a:t> </a:t>
            </a:r>
            <a:r>
              <a:rPr sz="850" spc="-130" dirty="0">
                <a:latin typeface="Times New Roman"/>
                <a:cs typeface="Times New Roman"/>
              </a:rPr>
              <a:t>/</a:t>
            </a:r>
            <a:r>
              <a:rPr sz="850" spc="-130" dirty="0">
                <a:latin typeface="Arial"/>
                <a:cs typeface="Arial"/>
              </a:rPr>
              <a:t>𝑙𝑏	</a:t>
            </a:r>
            <a:r>
              <a:rPr sz="850" spc="-110" dirty="0">
                <a:latin typeface="Arial"/>
                <a:cs typeface="Arial"/>
              </a:rPr>
              <a:t>𝐸 </a:t>
            </a:r>
            <a:r>
              <a:rPr sz="850" spc="-40" dirty="0">
                <a:latin typeface="Times New Roman"/>
                <a:cs typeface="Times New Roman"/>
              </a:rPr>
              <a:t>. </a:t>
            </a:r>
            <a:r>
              <a:rPr sz="850" spc="20" dirty="0">
                <a:latin typeface="Times New Roman"/>
                <a:cs typeface="Times New Roman"/>
              </a:rPr>
              <a:t>9,11 </a:t>
            </a:r>
            <a:r>
              <a:rPr sz="850" spc="-40" dirty="0">
                <a:latin typeface="Times New Roman"/>
                <a:cs typeface="Times New Roman"/>
              </a:rPr>
              <a:t>. </a:t>
            </a:r>
            <a:r>
              <a:rPr sz="850" spc="50" dirty="0">
                <a:latin typeface="Times New Roman"/>
                <a:cs typeface="Times New Roman"/>
              </a:rPr>
              <a:t>10</a:t>
            </a:r>
            <a:r>
              <a:rPr sz="1050" spc="75" baseline="19841" dirty="0">
                <a:latin typeface="Times New Roman"/>
                <a:cs typeface="Times New Roman"/>
              </a:rPr>
              <a:t>8</a:t>
            </a:r>
            <a:r>
              <a:rPr sz="1050" spc="-195" baseline="19841" dirty="0">
                <a:latin typeface="Times New Roman"/>
                <a:cs typeface="Times New Roman"/>
              </a:rPr>
              <a:t> </a:t>
            </a:r>
            <a:r>
              <a:rPr sz="850" spc="105" dirty="0">
                <a:latin typeface="Times New Roman"/>
                <a:cs typeface="Times New Roman"/>
              </a:rPr>
              <a:t>/6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52954" y="6042786"/>
            <a:ext cx="828040" cy="0"/>
          </a:xfrm>
          <a:custGeom>
            <a:avLst/>
            <a:gdLst/>
            <a:ahLst/>
            <a:cxnLst/>
            <a:rect l="l" t="t" r="r" b="b"/>
            <a:pathLst>
              <a:path w="828039">
                <a:moveTo>
                  <a:pt x="0" y="0"/>
                </a:moveTo>
                <a:lnTo>
                  <a:pt x="827836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74846" y="5921121"/>
            <a:ext cx="54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0,922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17066" y="6164960"/>
            <a:ext cx="2153285" cy="132842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0" dirty="0">
                <a:latin typeface="Arial"/>
                <a:cs typeface="Arial"/>
              </a:rPr>
              <a:t>Ψb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0 </a:t>
            </a:r>
            <a:r>
              <a:rPr sz="1200" spc="-20" dirty="0">
                <a:latin typeface="Arial"/>
                <a:cs typeface="Arial"/>
              </a:rPr>
              <a:t>(jepit) </a:t>
            </a:r>
            <a:r>
              <a:rPr sz="1200" spc="-15" dirty="0">
                <a:latin typeface="Arial"/>
                <a:cs typeface="Arial"/>
              </a:rPr>
              <a:t>; </a:t>
            </a:r>
            <a:r>
              <a:rPr sz="1200" spc="-35" dirty="0">
                <a:latin typeface="Arial"/>
                <a:cs typeface="Arial"/>
              </a:rPr>
              <a:t>referensi </a:t>
            </a:r>
            <a:r>
              <a:rPr sz="1200" spc="-30" dirty="0">
                <a:latin typeface="Arial"/>
                <a:cs typeface="Arial"/>
              </a:rPr>
              <a:t>lain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2700" marR="78105">
              <a:lnSpc>
                <a:spcPct val="101699"/>
              </a:lnSpc>
              <a:spcBef>
                <a:spcPts val="730"/>
              </a:spcBef>
            </a:pPr>
            <a:r>
              <a:rPr sz="1200" spc="-35" dirty="0">
                <a:latin typeface="Arial"/>
                <a:cs typeface="Arial"/>
              </a:rPr>
              <a:t>Untuk </a:t>
            </a:r>
            <a:r>
              <a:rPr sz="1200" spc="-15" dirty="0">
                <a:latin typeface="Arial"/>
                <a:cs typeface="Arial"/>
              </a:rPr>
              <a:t>struktur </a:t>
            </a:r>
            <a:r>
              <a:rPr sz="1200" spc="-25" dirty="0">
                <a:latin typeface="Arial"/>
                <a:cs typeface="Arial"/>
              </a:rPr>
              <a:t>tidak </a:t>
            </a:r>
            <a:r>
              <a:rPr sz="1200" spc="-60" dirty="0">
                <a:latin typeface="Arial"/>
                <a:cs typeface="Arial"/>
              </a:rPr>
              <a:t>bergoyang </a:t>
            </a:r>
            <a:r>
              <a:rPr sz="1200" spc="-15" dirty="0">
                <a:latin typeface="Arial"/>
                <a:cs typeface="Arial"/>
              </a:rPr>
              <a:t>:  </a:t>
            </a:r>
            <a:r>
              <a:rPr sz="1200" spc="-50" dirty="0">
                <a:latin typeface="Arial"/>
                <a:cs typeface="Arial"/>
              </a:rPr>
              <a:t>Dari nomogram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297180">
              <a:lnSpc>
                <a:spcPct val="100000"/>
              </a:lnSpc>
              <a:spcBef>
                <a:spcPts val="770"/>
              </a:spcBef>
              <a:tabLst>
                <a:tab pos="525780" algn="l"/>
                <a:tab pos="757555" algn="l"/>
              </a:tabLst>
            </a:pPr>
            <a:r>
              <a:rPr sz="1200" spc="-55" dirty="0">
                <a:latin typeface="Arial"/>
                <a:cs typeface="Arial"/>
              </a:rPr>
              <a:t>k	</a:t>
            </a: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0,62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200" spc="-40" dirty="0">
                <a:latin typeface="Arial"/>
                <a:cs typeface="Arial"/>
              </a:rPr>
              <a:t>atau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2054" y="7468361"/>
            <a:ext cx="1946910" cy="5835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  <a:tabLst>
                <a:tab pos="240665" algn="l"/>
                <a:tab pos="472440" algn="l"/>
              </a:tabLst>
            </a:pPr>
            <a:r>
              <a:rPr sz="1200" spc="-55" dirty="0">
                <a:latin typeface="Arial"/>
                <a:cs typeface="Arial"/>
              </a:rPr>
              <a:t>k	</a:t>
            </a: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25" dirty="0">
                <a:latin typeface="Times New Roman"/>
                <a:cs typeface="Times New Roman"/>
              </a:rPr>
              <a:t>0,7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0,05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(</a:t>
            </a:r>
            <a:r>
              <a:rPr sz="1200" spc="-40" dirty="0">
                <a:latin typeface="Arial"/>
                <a:cs typeface="Arial"/>
              </a:rPr>
              <a:t>𝜓</a:t>
            </a:r>
            <a:r>
              <a:rPr sz="1275" spc="-60" baseline="-16339" dirty="0">
                <a:latin typeface="Arial"/>
                <a:cs typeface="Arial"/>
              </a:rPr>
              <a:t>𝐴</a:t>
            </a:r>
            <a:r>
              <a:rPr sz="1275" spc="150" baseline="-16339" dirty="0">
                <a:latin typeface="Arial"/>
                <a:cs typeface="Arial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70" dirty="0">
                <a:latin typeface="Arial"/>
                <a:cs typeface="Arial"/>
              </a:rPr>
              <a:t>𝜓</a:t>
            </a:r>
            <a:r>
              <a:rPr sz="1275" spc="-104" baseline="-16339" dirty="0">
                <a:latin typeface="Arial"/>
                <a:cs typeface="Arial"/>
              </a:rPr>
              <a:t>𝐵</a:t>
            </a:r>
            <a:r>
              <a:rPr sz="1275" spc="-232" baseline="-16339" dirty="0">
                <a:latin typeface="Arial"/>
                <a:cs typeface="Arial"/>
              </a:rPr>
              <a:t> </a:t>
            </a:r>
            <a:r>
              <a:rPr sz="1200" spc="95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755"/>
              </a:spcBef>
              <a:tabLst>
                <a:tab pos="472440" algn="l"/>
              </a:tabLst>
            </a:pP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25" dirty="0">
                <a:latin typeface="Times New Roman"/>
                <a:cs typeface="Times New Roman"/>
              </a:rPr>
              <a:t>0,7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35" dirty="0">
                <a:latin typeface="Times New Roman"/>
                <a:cs typeface="Times New Roman"/>
              </a:rPr>
              <a:t>0,05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Times New Roman"/>
                <a:cs typeface="Times New Roman"/>
              </a:rPr>
              <a:t>(0,922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0)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4219" y="7468361"/>
            <a:ext cx="466725" cy="5835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240" dirty="0">
                <a:latin typeface="Arial"/>
                <a:cs typeface="Arial"/>
              </a:rPr>
              <a:t>≤</a:t>
            </a:r>
            <a:r>
              <a:rPr sz="1200" spc="430" dirty="0">
                <a:latin typeface="Arial"/>
                <a:cs typeface="Arial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1,0</a:t>
            </a:r>
            <a:endParaRPr sz="1200">
              <a:latin typeface="Times New Roman"/>
              <a:cs typeface="Times New Roman"/>
            </a:endParaRPr>
          </a:p>
          <a:p>
            <a:pPr marL="29209">
              <a:lnSpc>
                <a:spcPct val="100000"/>
              </a:lnSpc>
              <a:spcBef>
                <a:spcPts val="755"/>
              </a:spcBef>
            </a:pPr>
            <a:r>
              <a:rPr sz="1200" spc="240" dirty="0">
                <a:latin typeface="Arial"/>
                <a:cs typeface="Arial"/>
              </a:rPr>
              <a:t>≤</a:t>
            </a:r>
            <a:r>
              <a:rPr sz="1200" spc="425" dirty="0">
                <a:latin typeface="Arial"/>
                <a:cs typeface="Arial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1,0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0983" y="8401050"/>
            <a:ext cx="4514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40" dirty="0">
                <a:latin typeface="Arial"/>
                <a:cs typeface="Arial"/>
              </a:rPr>
              <a:t>≤</a:t>
            </a:r>
            <a:r>
              <a:rPr sz="1200" spc="450" dirty="0">
                <a:latin typeface="Arial"/>
                <a:cs typeface="Arial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1,0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02054" y="8026145"/>
            <a:ext cx="1586865" cy="114109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855"/>
              </a:spcBef>
              <a:tabLst>
                <a:tab pos="472440" algn="l"/>
              </a:tabLst>
            </a:pP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0,75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  <a:tabLst>
                <a:tab pos="227965" algn="l"/>
                <a:tab pos="459740" algn="l"/>
              </a:tabLst>
            </a:pPr>
            <a:r>
              <a:rPr sz="1200" spc="-55" dirty="0">
                <a:latin typeface="Arial"/>
                <a:cs typeface="Arial"/>
              </a:rPr>
              <a:t>k	</a:t>
            </a: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0,85 </a:t>
            </a:r>
            <a:r>
              <a:rPr sz="1200" spc="-105" dirty="0">
                <a:latin typeface="Arial"/>
                <a:cs typeface="Arial"/>
              </a:rPr>
              <a:t>+ </a:t>
            </a:r>
            <a:r>
              <a:rPr sz="1200" spc="-85" dirty="0">
                <a:latin typeface="Arial"/>
                <a:cs typeface="Arial"/>
              </a:rPr>
              <a:t>0,05(𝜓</a:t>
            </a:r>
            <a:r>
              <a:rPr sz="1275" spc="-127" baseline="-16339" dirty="0">
                <a:latin typeface="Arial"/>
                <a:cs typeface="Arial"/>
              </a:rPr>
              <a:t>𝑚𝑖𝑛</a:t>
            </a:r>
            <a:r>
              <a:rPr sz="1275" spc="-60" baseline="-16339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755"/>
              </a:spcBef>
              <a:tabLst>
                <a:tab pos="472440" algn="l"/>
              </a:tabLst>
            </a:pP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0,85 </a:t>
            </a:r>
            <a:r>
              <a:rPr sz="1200" spc="-105" dirty="0">
                <a:latin typeface="Arial"/>
                <a:cs typeface="Arial"/>
              </a:rPr>
              <a:t>+ </a:t>
            </a:r>
            <a:r>
              <a:rPr sz="1200" spc="-60" dirty="0">
                <a:latin typeface="Arial"/>
                <a:cs typeface="Arial"/>
              </a:rPr>
              <a:t>0,05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(0)</a:t>
            </a: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755"/>
              </a:spcBef>
              <a:tabLst>
                <a:tab pos="472440" algn="l"/>
              </a:tabLst>
            </a:pPr>
            <a:r>
              <a:rPr sz="1200" spc="-105" dirty="0">
                <a:latin typeface="Arial"/>
                <a:cs typeface="Arial"/>
              </a:rPr>
              <a:t>=	</a:t>
            </a:r>
            <a:r>
              <a:rPr sz="1200" spc="-55" dirty="0">
                <a:latin typeface="Arial"/>
                <a:cs typeface="Arial"/>
              </a:rPr>
              <a:t>0,85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75203" y="3884803"/>
            <a:ext cx="452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" baseline="6172" dirty="0">
                <a:latin typeface="Arial"/>
                <a:cs typeface="Arial"/>
              </a:rPr>
              <a:t>L</a:t>
            </a:r>
            <a:r>
              <a:rPr sz="600" spc="-5" dirty="0">
                <a:latin typeface="Arial"/>
                <a:cs typeface="Arial"/>
              </a:rPr>
              <a:t>b </a:t>
            </a:r>
            <a:r>
              <a:rPr sz="1350" baseline="6172" dirty="0">
                <a:latin typeface="Arial"/>
                <a:cs typeface="Arial"/>
              </a:rPr>
              <a:t>= </a:t>
            </a:r>
            <a:r>
              <a:rPr sz="1350" spc="-7" baseline="6172" dirty="0">
                <a:latin typeface="Arial"/>
                <a:cs typeface="Arial"/>
              </a:rPr>
              <a:t>6</a:t>
            </a:r>
            <a:r>
              <a:rPr sz="1350" spc="-232" baseline="6172" dirty="0">
                <a:latin typeface="Arial"/>
                <a:cs typeface="Arial"/>
              </a:rPr>
              <a:t> </a:t>
            </a:r>
            <a:r>
              <a:rPr sz="1350" baseline="6172" dirty="0">
                <a:latin typeface="Arial"/>
                <a:cs typeface="Arial"/>
              </a:rPr>
              <a:t>m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64404" y="1353058"/>
            <a:ext cx="5861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Arial"/>
                <a:cs typeface="Arial"/>
              </a:rPr>
              <a:t>Pu</a:t>
            </a:r>
            <a:r>
              <a:rPr sz="975" spc="-15" baseline="-12820" dirty="0">
                <a:latin typeface="Arial"/>
                <a:cs typeface="Arial"/>
              </a:rPr>
              <a:t>2 </a:t>
            </a:r>
            <a:r>
              <a:rPr sz="1000" spc="-5" dirty="0">
                <a:latin typeface="Arial"/>
                <a:cs typeface="Arial"/>
              </a:rPr>
              <a:t>= </a:t>
            </a:r>
            <a:r>
              <a:rPr sz="1000" dirty="0">
                <a:latin typeface="Arial"/>
                <a:cs typeface="Arial"/>
              </a:rPr>
              <a:t>40</a:t>
            </a:r>
            <a:r>
              <a:rPr sz="1000" spc="-1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25269" y="1391158"/>
            <a:ext cx="6394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Arial"/>
                <a:cs typeface="Arial"/>
              </a:rPr>
              <a:t>Pu</a:t>
            </a:r>
            <a:r>
              <a:rPr sz="1050" spc="-7" baseline="-11904" dirty="0">
                <a:latin typeface="Arial"/>
                <a:cs typeface="Arial"/>
              </a:rPr>
              <a:t>1 </a:t>
            </a:r>
            <a:r>
              <a:rPr sz="1100" dirty="0">
                <a:latin typeface="Arial"/>
                <a:cs typeface="Arial"/>
              </a:rPr>
              <a:t>= </a:t>
            </a:r>
            <a:r>
              <a:rPr sz="1100" spc="-5" dirty="0">
                <a:latin typeface="Arial"/>
                <a:cs typeface="Arial"/>
              </a:rPr>
              <a:t>40</a:t>
            </a:r>
            <a:r>
              <a:rPr sz="1100" spc="-1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62405" y="2308860"/>
            <a:ext cx="325755" cy="203200"/>
          </a:xfrm>
          <a:custGeom>
            <a:avLst/>
            <a:gdLst/>
            <a:ahLst/>
            <a:cxnLst/>
            <a:rect l="l" t="t" r="r" b="b"/>
            <a:pathLst>
              <a:path w="325755" h="203200">
                <a:moveTo>
                  <a:pt x="325755" y="0"/>
                </a:moveTo>
                <a:lnTo>
                  <a:pt x="267187" y="3272"/>
                </a:lnTo>
                <a:lnTo>
                  <a:pt x="212068" y="12707"/>
                </a:lnTo>
                <a:lnTo>
                  <a:pt x="161318" y="27733"/>
                </a:lnTo>
                <a:lnTo>
                  <a:pt x="115854" y="47775"/>
                </a:lnTo>
                <a:lnTo>
                  <a:pt x="76597" y="72262"/>
                </a:lnTo>
                <a:lnTo>
                  <a:pt x="44464" y="100621"/>
                </a:lnTo>
                <a:lnTo>
                  <a:pt x="20374" y="132279"/>
                </a:lnTo>
                <a:lnTo>
                  <a:pt x="5246" y="166663"/>
                </a:lnTo>
                <a:lnTo>
                  <a:pt x="0" y="203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90064" y="2308225"/>
            <a:ext cx="325755" cy="203200"/>
          </a:xfrm>
          <a:custGeom>
            <a:avLst/>
            <a:gdLst/>
            <a:ahLst/>
            <a:cxnLst/>
            <a:rect l="l" t="t" r="r" b="b"/>
            <a:pathLst>
              <a:path w="325755" h="203200">
                <a:moveTo>
                  <a:pt x="0" y="0"/>
                </a:moveTo>
                <a:lnTo>
                  <a:pt x="58567" y="3272"/>
                </a:lnTo>
                <a:lnTo>
                  <a:pt x="113686" y="12707"/>
                </a:lnTo>
                <a:lnTo>
                  <a:pt x="164436" y="27733"/>
                </a:lnTo>
                <a:lnTo>
                  <a:pt x="209900" y="47775"/>
                </a:lnTo>
                <a:lnTo>
                  <a:pt x="249157" y="72262"/>
                </a:lnTo>
                <a:lnTo>
                  <a:pt x="281290" y="100621"/>
                </a:lnTo>
                <a:lnTo>
                  <a:pt x="305380" y="132279"/>
                </a:lnTo>
                <a:lnTo>
                  <a:pt x="320508" y="166663"/>
                </a:lnTo>
                <a:lnTo>
                  <a:pt x="325755" y="203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67432" y="2452623"/>
            <a:ext cx="76200" cy="76835"/>
          </a:xfrm>
          <a:custGeom>
            <a:avLst/>
            <a:gdLst/>
            <a:ahLst/>
            <a:cxnLst/>
            <a:rect l="l" t="t" r="r" b="b"/>
            <a:pathLst>
              <a:path w="76200" h="76835">
                <a:moveTo>
                  <a:pt x="76200" y="0"/>
                </a:moveTo>
                <a:lnTo>
                  <a:pt x="0" y="761"/>
                </a:lnTo>
                <a:lnTo>
                  <a:pt x="38862" y="7658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03400" y="3388995"/>
            <a:ext cx="311785" cy="221615"/>
          </a:xfrm>
          <a:custGeom>
            <a:avLst/>
            <a:gdLst/>
            <a:ahLst/>
            <a:cxnLst/>
            <a:rect l="l" t="t" r="r" b="b"/>
            <a:pathLst>
              <a:path w="311785" h="221614">
                <a:moveTo>
                  <a:pt x="0" y="221614"/>
                </a:moveTo>
                <a:lnTo>
                  <a:pt x="56048" y="218045"/>
                </a:lnTo>
                <a:lnTo>
                  <a:pt x="108799" y="207754"/>
                </a:lnTo>
                <a:lnTo>
                  <a:pt x="157371" y="191365"/>
                </a:lnTo>
                <a:lnTo>
                  <a:pt x="200886" y="169504"/>
                </a:lnTo>
                <a:lnTo>
                  <a:pt x="238462" y="142797"/>
                </a:lnTo>
                <a:lnTo>
                  <a:pt x="269221" y="111868"/>
                </a:lnTo>
                <a:lnTo>
                  <a:pt x="292281" y="77342"/>
                </a:lnTo>
                <a:lnTo>
                  <a:pt x="306762" y="39844"/>
                </a:lnTo>
                <a:lnTo>
                  <a:pt x="31178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89075" y="3390265"/>
            <a:ext cx="311785" cy="221615"/>
          </a:xfrm>
          <a:custGeom>
            <a:avLst/>
            <a:gdLst/>
            <a:ahLst/>
            <a:cxnLst/>
            <a:rect l="l" t="t" r="r" b="b"/>
            <a:pathLst>
              <a:path w="311785" h="221614">
                <a:moveTo>
                  <a:pt x="311785" y="221614"/>
                </a:moveTo>
                <a:lnTo>
                  <a:pt x="255736" y="218045"/>
                </a:lnTo>
                <a:lnTo>
                  <a:pt x="202985" y="207754"/>
                </a:lnTo>
                <a:lnTo>
                  <a:pt x="154413" y="191365"/>
                </a:lnTo>
                <a:lnTo>
                  <a:pt x="110898" y="169504"/>
                </a:lnTo>
                <a:lnTo>
                  <a:pt x="73322" y="142797"/>
                </a:lnTo>
                <a:lnTo>
                  <a:pt x="42563" y="111868"/>
                </a:lnTo>
                <a:lnTo>
                  <a:pt x="19503" y="77342"/>
                </a:lnTo>
                <a:lnTo>
                  <a:pt x="5022" y="39844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35550" y="2304414"/>
            <a:ext cx="325755" cy="203200"/>
          </a:xfrm>
          <a:custGeom>
            <a:avLst/>
            <a:gdLst/>
            <a:ahLst/>
            <a:cxnLst/>
            <a:rect l="l" t="t" r="r" b="b"/>
            <a:pathLst>
              <a:path w="325754" h="203200">
                <a:moveTo>
                  <a:pt x="0" y="0"/>
                </a:moveTo>
                <a:lnTo>
                  <a:pt x="58567" y="3272"/>
                </a:lnTo>
                <a:lnTo>
                  <a:pt x="113686" y="12707"/>
                </a:lnTo>
                <a:lnTo>
                  <a:pt x="164436" y="27733"/>
                </a:lnTo>
                <a:lnTo>
                  <a:pt x="209900" y="47775"/>
                </a:lnTo>
                <a:lnTo>
                  <a:pt x="249157" y="72262"/>
                </a:lnTo>
                <a:lnTo>
                  <a:pt x="281290" y="100621"/>
                </a:lnTo>
                <a:lnTo>
                  <a:pt x="305380" y="132279"/>
                </a:lnTo>
                <a:lnTo>
                  <a:pt x="320508" y="166663"/>
                </a:lnTo>
                <a:lnTo>
                  <a:pt x="325754" y="203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07890" y="2303779"/>
            <a:ext cx="325755" cy="203200"/>
          </a:xfrm>
          <a:custGeom>
            <a:avLst/>
            <a:gdLst/>
            <a:ahLst/>
            <a:cxnLst/>
            <a:rect l="l" t="t" r="r" b="b"/>
            <a:pathLst>
              <a:path w="325754" h="203200">
                <a:moveTo>
                  <a:pt x="325755" y="0"/>
                </a:moveTo>
                <a:lnTo>
                  <a:pt x="267187" y="3272"/>
                </a:lnTo>
                <a:lnTo>
                  <a:pt x="212068" y="12707"/>
                </a:lnTo>
                <a:lnTo>
                  <a:pt x="161318" y="27733"/>
                </a:lnTo>
                <a:lnTo>
                  <a:pt x="115854" y="47775"/>
                </a:lnTo>
                <a:lnTo>
                  <a:pt x="76597" y="72262"/>
                </a:lnTo>
                <a:lnTo>
                  <a:pt x="44464" y="100621"/>
                </a:lnTo>
                <a:lnTo>
                  <a:pt x="20374" y="132279"/>
                </a:lnTo>
                <a:lnTo>
                  <a:pt x="5246" y="166663"/>
                </a:lnTo>
                <a:lnTo>
                  <a:pt x="0" y="203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81346" y="2447798"/>
            <a:ext cx="76200" cy="77470"/>
          </a:xfrm>
          <a:custGeom>
            <a:avLst/>
            <a:gdLst/>
            <a:ahLst/>
            <a:cxnLst/>
            <a:rect l="l" t="t" r="r" b="b"/>
            <a:pathLst>
              <a:path w="76200" h="77469">
                <a:moveTo>
                  <a:pt x="0" y="0"/>
                </a:moveTo>
                <a:lnTo>
                  <a:pt x="36702" y="76961"/>
                </a:lnTo>
                <a:lnTo>
                  <a:pt x="76200" y="15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09159" y="3384550"/>
            <a:ext cx="311785" cy="221615"/>
          </a:xfrm>
          <a:custGeom>
            <a:avLst/>
            <a:gdLst/>
            <a:ahLst/>
            <a:cxnLst/>
            <a:rect l="l" t="t" r="r" b="b"/>
            <a:pathLst>
              <a:path w="311785" h="221614">
                <a:moveTo>
                  <a:pt x="311785" y="221614"/>
                </a:moveTo>
                <a:lnTo>
                  <a:pt x="255736" y="218045"/>
                </a:lnTo>
                <a:lnTo>
                  <a:pt x="202985" y="207754"/>
                </a:lnTo>
                <a:lnTo>
                  <a:pt x="154413" y="191365"/>
                </a:lnTo>
                <a:lnTo>
                  <a:pt x="110898" y="169504"/>
                </a:lnTo>
                <a:lnTo>
                  <a:pt x="73322" y="142797"/>
                </a:lnTo>
                <a:lnTo>
                  <a:pt x="42563" y="111868"/>
                </a:lnTo>
                <a:lnTo>
                  <a:pt x="19503" y="77342"/>
                </a:lnTo>
                <a:lnTo>
                  <a:pt x="5022" y="39844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3484" y="3385820"/>
            <a:ext cx="311785" cy="221615"/>
          </a:xfrm>
          <a:custGeom>
            <a:avLst/>
            <a:gdLst/>
            <a:ahLst/>
            <a:cxnLst/>
            <a:rect l="l" t="t" r="r" b="b"/>
            <a:pathLst>
              <a:path w="311785" h="221614">
                <a:moveTo>
                  <a:pt x="0" y="221614"/>
                </a:moveTo>
                <a:lnTo>
                  <a:pt x="56048" y="218045"/>
                </a:lnTo>
                <a:lnTo>
                  <a:pt x="108799" y="207754"/>
                </a:lnTo>
                <a:lnTo>
                  <a:pt x="157371" y="191365"/>
                </a:lnTo>
                <a:lnTo>
                  <a:pt x="200886" y="169504"/>
                </a:lnTo>
                <a:lnTo>
                  <a:pt x="238462" y="142797"/>
                </a:lnTo>
                <a:lnTo>
                  <a:pt x="269221" y="111868"/>
                </a:lnTo>
                <a:lnTo>
                  <a:pt x="292281" y="77342"/>
                </a:lnTo>
                <a:lnTo>
                  <a:pt x="306762" y="39844"/>
                </a:lnTo>
                <a:lnTo>
                  <a:pt x="31178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24330" y="1920875"/>
            <a:ext cx="8890" cy="1828800"/>
          </a:xfrm>
          <a:custGeom>
            <a:avLst/>
            <a:gdLst/>
            <a:ahLst/>
            <a:cxnLst/>
            <a:rect l="l" t="t" r="r" b="b"/>
            <a:pathLst>
              <a:path w="8889" h="1828800">
                <a:moveTo>
                  <a:pt x="0" y="0"/>
                </a:moveTo>
                <a:lnTo>
                  <a:pt x="8889" y="18288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33220" y="1920875"/>
            <a:ext cx="3543300" cy="0"/>
          </a:xfrm>
          <a:custGeom>
            <a:avLst/>
            <a:gdLst/>
            <a:ahLst/>
            <a:cxnLst/>
            <a:rect l="l" t="t" r="r" b="b"/>
            <a:pathLst>
              <a:path w="3543300">
                <a:moveTo>
                  <a:pt x="0" y="0"/>
                </a:moveTo>
                <a:lnTo>
                  <a:pt x="35433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167629" y="1920875"/>
            <a:ext cx="8890" cy="1828800"/>
          </a:xfrm>
          <a:custGeom>
            <a:avLst/>
            <a:gdLst/>
            <a:ahLst/>
            <a:cxnLst/>
            <a:rect l="l" t="t" r="r" b="b"/>
            <a:pathLst>
              <a:path w="8889" h="1828800">
                <a:moveTo>
                  <a:pt x="0" y="0"/>
                </a:moveTo>
                <a:lnTo>
                  <a:pt x="8890" y="182880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15160" y="2149475"/>
            <a:ext cx="2962910" cy="0"/>
          </a:xfrm>
          <a:custGeom>
            <a:avLst/>
            <a:gdLst/>
            <a:ahLst/>
            <a:cxnLst/>
            <a:rect l="l" t="t" r="r" b="b"/>
            <a:pathLst>
              <a:path w="2962910">
                <a:moveTo>
                  <a:pt x="0" y="0"/>
                </a:moveTo>
                <a:lnTo>
                  <a:pt x="296291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15160" y="2149475"/>
            <a:ext cx="0" cy="1600200"/>
          </a:xfrm>
          <a:custGeom>
            <a:avLst/>
            <a:gdLst/>
            <a:ahLst/>
            <a:cxnLst/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78070" y="2149475"/>
            <a:ext cx="0" cy="1600200"/>
          </a:xfrm>
          <a:custGeom>
            <a:avLst/>
            <a:gdLst/>
            <a:ahLst/>
            <a:cxnLst/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39544" y="3758565"/>
            <a:ext cx="676910" cy="0"/>
          </a:xfrm>
          <a:custGeom>
            <a:avLst/>
            <a:gdLst/>
            <a:ahLst/>
            <a:cxnLst/>
            <a:rect l="l" t="t" r="r" b="b"/>
            <a:pathLst>
              <a:path w="676910">
                <a:moveTo>
                  <a:pt x="0" y="0"/>
                </a:moveTo>
                <a:lnTo>
                  <a:pt x="67691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38275" y="3764915"/>
            <a:ext cx="676910" cy="11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95825" y="3749675"/>
            <a:ext cx="676910" cy="0"/>
          </a:xfrm>
          <a:custGeom>
            <a:avLst/>
            <a:gdLst/>
            <a:ahLst/>
            <a:cxnLst/>
            <a:rect l="l" t="t" r="r" b="b"/>
            <a:pathLst>
              <a:path w="676910">
                <a:moveTo>
                  <a:pt x="0" y="0"/>
                </a:moveTo>
                <a:lnTo>
                  <a:pt x="67691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94554" y="3756025"/>
            <a:ext cx="676910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91335" y="2033270"/>
            <a:ext cx="3217545" cy="8890"/>
          </a:xfrm>
          <a:custGeom>
            <a:avLst/>
            <a:gdLst/>
            <a:ahLst/>
            <a:cxnLst/>
            <a:rect l="l" t="t" r="r" b="b"/>
            <a:pathLst>
              <a:path w="3217545" h="8889">
                <a:moveTo>
                  <a:pt x="0" y="8889"/>
                </a:moveTo>
                <a:lnTo>
                  <a:pt x="3217544" y="0"/>
                </a:lnTo>
              </a:path>
            </a:pathLst>
          </a:custGeom>
          <a:ln w="6350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82445" y="2042160"/>
            <a:ext cx="0" cy="1716405"/>
          </a:xfrm>
          <a:custGeom>
            <a:avLst/>
            <a:gdLst/>
            <a:ahLst/>
            <a:cxnLst/>
            <a:rect l="l" t="t" r="r" b="b"/>
            <a:pathLst>
              <a:path h="1716404">
                <a:moveTo>
                  <a:pt x="0" y="0"/>
                </a:moveTo>
                <a:lnTo>
                  <a:pt x="0" y="1716405"/>
                </a:lnTo>
              </a:path>
            </a:pathLst>
          </a:custGeom>
          <a:ln w="6350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26659" y="2033270"/>
            <a:ext cx="0" cy="1716405"/>
          </a:xfrm>
          <a:custGeom>
            <a:avLst/>
            <a:gdLst/>
            <a:ahLst/>
            <a:cxnLst/>
            <a:rect l="l" t="t" r="r" b="b"/>
            <a:pathLst>
              <a:path h="1716404">
                <a:moveTo>
                  <a:pt x="0" y="0"/>
                </a:moveTo>
                <a:lnTo>
                  <a:pt x="0" y="1716404"/>
                </a:lnTo>
              </a:path>
            </a:pathLst>
          </a:custGeom>
          <a:ln w="6350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45614" y="1537969"/>
            <a:ext cx="76200" cy="377825"/>
          </a:xfrm>
          <a:custGeom>
            <a:avLst/>
            <a:gdLst/>
            <a:ahLst/>
            <a:cxnLst/>
            <a:rect l="l" t="t" r="r" b="b"/>
            <a:pathLst>
              <a:path w="76200" h="377825">
                <a:moveTo>
                  <a:pt x="31750" y="250825"/>
                </a:moveTo>
                <a:lnTo>
                  <a:pt x="0" y="250825"/>
                </a:lnTo>
                <a:lnTo>
                  <a:pt x="38100" y="377825"/>
                </a:lnTo>
                <a:lnTo>
                  <a:pt x="70485" y="269875"/>
                </a:lnTo>
                <a:lnTo>
                  <a:pt x="34543" y="269875"/>
                </a:lnTo>
                <a:lnTo>
                  <a:pt x="31750" y="267080"/>
                </a:lnTo>
                <a:lnTo>
                  <a:pt x="31750" y="250825"/>
                </a:lnTo>
                <a:close/>
              </a:path>
              <a:path w="76200" h="377825">
                <a:moveTo>
                  <a:pt x="41656" y="0"/>
                </a:moveTo>
                <a:lnTo>
                  <a:pt x="34543" y="0"/>
                </a:lnTo>
                <a:lnTo>
                  <a:pt x="31750" y="2794"/>
                </a:lnTo>
                <a:lnTo>
                  <a:pt x="31750" y="267080"/>
                </a:lnTo>
                <a:lnTo>
                  <a:pt x="34543" y="269875"/>
                </a:lnTo>
                <a:lnTo>
                  <a:pt x="41656" y="269875"/>
                </a:lnTo>
                <a:lnTo>
                  <a:pt x="44450" y="267080"/>
                </a:lnTo>
                <a:lnTo>
                  <a:pt x="44450" y="2794"/>
                </a:lnTo>
                <a:lnTo>
                  <a:pt x="41656" y="0"/>
                </a:lnTo>
                <a:close/>
              </a:path>
              <a:path w="76200" h="377825">
                <a:moveTo>
                  <a:pt x="76200" y="250825"/>
                </a:moveTo>
                <a:lnTo>
                  <a:pt x="44450" y="250825"/>
                </a:lnTo>
                <a:lnTo>
                  <a:pt x="44450" y="267080"/>
                </a:lnTo>
                <a:lnTo>
                  <a:pt x="41656" y="269875"/>
                </a:lnTo>
                <a:lnTo>
                  <a:pt x="70485" y="269875"/>
                </a:lnTo>
                <a:lnTo>
                  <a:pt x="76200" y="250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97450" y="1541144"/>
            <a:ext cx="76200" cy="377825"/>
          </a:xfrm>
          <a:custGeom>
            <a:avLst/>
            <a:gdLst/>
            <a:ahLst/>
            <a:cxnLst/>
            <a:rect l="l" t="t" r="r" b="b"/>
            <a:pathLst>
              <a:path w="76200" h="377825">
                <a:moveTo>
                  <a:pt x="31750" y="250825"/>
                </a:moveTo>
                <a:lnTo>
                  <a:pt x="0" y="250825"/>
                </a:lnTo>
                <a:lnTo>
                  <a:pt x="38100" y="377825"/>
                </a:lnTo>
                <a:lnTo>
                  <a:pt x="70485" y="269875"/>
                </a:lnTo>
                <a:lnTo>
                  <a:pt x="34544" y="269875"/>
                </a:lnTo>
                <a:lnTo>
                  <a:pt x="31750" y="267080"/>
                </a:lnTo>
                <a:lnTo>
                  <a:pt x="31750" y="250825"/>
                </a:lnTo>
                <a:close/>
              </a:path>
              <a:path w="76200" h="377825">
                <a:moveTo>
                  <a:pt x="41655" y="0"/>
                </a:moveTo>
                <a:lnTo>
                  <a:pt x="34544" y="0"/>
                </a:lnTo>
                <a:lnTo>
                  <a:pt x="31750" y="2794"/>
                </a:lnTo>
                <a:lnTo>
                  <a:pt x="31750" y="267080"/>
                </a:lnTo>
                <a:lnTo>
                  <a:pt x="34544" y="269875"/>
                </a:lnTo>
                <a:lnTo>
                  <a:pt x="41655" y="269875"/>
                </a:lnTo>
                <a:lnTo>
                  <a:pt x="44450" y="267080"/>
                </a:lnTo>
                <a:lnTo>
                  <a:pt x="44450" y="2794"/>
                </a:lnTo>
                <a:lnTo>
                  <a:pt x="41655" y="0"/>
                </a:lnTo>
                <a:close/>
              </a:path>
              <a:path w="76200" h="377825">
                <a:moveTo>
                  <a:pt x="76200" y="250825"/>
                </a:moveTo>
                <a:lnTo>
                  <a:pt x="44450" y="250825"/>
                </a:lnTo>
                <a:lnTo>
                  <a:pt x="44450" y="267080"/>
                </a:lnTo>
                <a:lnTo>
                  <a:pt x="41655" y="269875"/>
                </a:lnTo>
                <a:lnTo>
                  <a:pt x="70485" y="269875"/>
                </a:lnTo>
                <a:lnTo>
                  <a:pt x="76200" y="250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08879" y="2033270"/>
            <a:ext cx="692150" cy="8890"/>
          </a:xfrm>
          <a:custGeom>
            <a:avLst/>
            <a:gdLst/>
            <a:ahLst/>
            <a:cxnLst/>
            <a:rect l="l" t="t" r="r" b="b"/>
            <a:pathLst>
              <a:path w="692150" h="8889">
                <a:moveTo>
                  <a:pt x="0" y="0"/>
                </a:moveTo>
                <a:lnTo>
                  <a:pt x="692150" y="888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19675" y="3747134"/>
            <a:ext cx="692150" cy="8890"/>
          </a:xfrm>
          <a:custGeom>
            <a:avLst/>
            <a:gdLst/>
            <a:ahLst/>
            <a:cxnLst/>
            <a:rect l="l" t="t" r="r" b="b"/>
            <a:pathLst>
              <a:path w="692150" h="8889">
                <a:moveTo>
                  <a:pt x="0" y="0"/>
                </a:moveTo>
                <a:lnTo>
                  <a:pt x="692150" y="888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21325" y="1976120"/>
            <a:ext cx="0" cy="852805"/>
          </a:xfrm>
          <a:custGeom>
            <a:avLst/>
            <a:gdLst/>
            <a:ahLst/>
            <a:cxnLst/>
            <a:rect l="l" t="t" r="r" b="b"/>
            <a:pathLst>
              <a:path h="852805">
                <a:moveTo>
                  <a:pt x="0" y="0"/>
                </a:moveTo>
                <a:lnTo>
                  <a:pt x="0" y="852804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1325" y="3060064"/>
            <a:ext cx="0" cy="753110"/>
          </a:xfrm>
          <a:custGeom>
            <a:avLst/>
            <a:gdLst/>
            <a:ahLst/>
            <a:cxnLst/>
            <a:rect l="l" t="t" r="r" b="b"/>
            <a:pathLst>
              <a:path h="753110">
                <a:moveTo>
                  <a:pt x="0" y="0"/>
                </a:moveTo>
                <a:lnTo>
                  <a:pt x="0" y="75310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02275" y="2011045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5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20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5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20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02275" y="2011045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5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20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5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20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01640" y="3718559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5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5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1640" y="3718559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5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5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04644" y="4106545"/>
            <a:ext cx="3602354" cy="0"/>
          </a:xfrm>
          <a:custGeom>
            <a:avLst/>
            <a:gdLst/>
            <a:ahLst/>
            <a:cxnLst/>
            <a:rect l="l" t="t" r="r" b="b"/>
            <a:pathLst>
              <a:path w="3602354">
                <a:moveTo>
                  <a:pt x="0" y="0"/>
                </a:moveTo>
                <a:lnTo>
                  <a:pt x="360235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82445" y="3963670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38725" y="3963670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17134" y="4087495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4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4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17134" y="4087495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4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4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9585" y="4077970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4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4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59585" y="4077970"/>
            <a:ext cx="46990" cy="66040"/>
          </a:xfrm>
          <a:custGeom>
            <a:avLst/>
            <a:gdLst/>
            <a:ahLst/>
            <a:cxnLst/>
            <a:rect l="l" t="t" r="r" b="b"/>
            <a:pathLst>
              <a:path w="46989" h="66039">
                <a:moveTo>
                  <a:pt x="23494" y="0"/>
                </a:moveTo>
                <a:lnTo>
                  <a:pt x="14358" y="2587"/>
                </a:lnTo>
                <a:lnTo>
                  <a:pt x="6889" y="9651"/>
                </a:lnTo>
                <a:lnTo>
                  <a:pt x="1849" y="20145"/>
                </a:lnTo>
                <a:lnTo>
                  <a:pt x="0" y="33019"/>
                </a:lnTo>
                <a:lnTo>
                  <a:pt x="1849" y="45894"/>
                </a:lnTo>
                <a:lnTo>
                  <a:pt x="6889" y="56387"/>
                </a:lnTo>
                <a:lnTo>
                  <a:pt x="14358" y="63452"/>
                </a:lnTo>
                <a:lnTo>
                  <a:pt x="23494" y="66039"/>
                </a:lnTo>
                <a:lnTo>
                  <a:pt x="32631" y="63452"/>
                </a:lnTo>
                <a:lnTo>
                  <a:pt x="40100" y="56387"/>
                </a:lnTo>
                <a:lnTo>
                  <a:pt x="45140" y="45894"/>
                </a:lnTo>
                <a:lnTo>
                  <a:pt x="46989" y="33019"/>
                </a:lnTo>
                <a:lnTo>
                  <a:pt x="45140" y="20145"/>
                </a:lnTo>
                <a:lnTo>
                  <a:pt x="40100" y="9651"/>
                </a:lnTo>
                <a:lnTo>
                  <a:pt x="32631" y="2587"/>
                </a:lnTo>
                <a:lnTo>
                  <a:pt x="2349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080514" y="2636266"/>
            <a:ext cx="6311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spc="-15" baseline="6172" dirty="0">
                <a:latin typeface="Arial"/>
                <a:cs typeface="Arial"/>
              </a:rPr>
              <a:t>M</a:t>
            </a:r>
            <a:r>
              <a:rPr sz="600" spc="-10" dirty="0">
                <a:latin typeface="Arial"/>
                <a:cs typeface="Arial"/>
              </a:rPr>
              <a:t>u </a:t>
            </a:r>
            <a:r>
              <a:rPr sz="1350" baseline="6172" dirty="0">
                <a:latin typeface="Arial"/>
                <a:cs typeface="Arial"/>
              </a:rPr>
              <a:t>= </a:t>
            </a:r>
            <a:r>
              <a:rPr sz="1350" spc="-7" baseline="6172" dirty="0">
                <a:latin typeface="Arial"/>
                <a:cs typeface="Arial"/>
              </a:rPr>
              <a:t>12</a:t>
            </a:r>
            <a:r>
              <a:rPr sz="1350" spc="172" baseline="6172" dirty="0">
                <a:latin typeface="Arial"/>
                <a:cs typeface="Arial"/>
              </a:rPr>
              <a:t> </a:t>
            </a:r>
            <a:r>
              <a:rPr sz="1350" baseline="6172" dirty="0">
                <a:latin typeface="Arial"/>
                <a:cs typeface="Arial"/>
              </a:rPr>
              <a:t>tm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979929" y="3178810"/>
            <a:ext cx="1114425" cy="231140"/>
          </a:xfrm>
          <a:custGeom>
            <a:avLst/>
            <a:gdLst/>
            <a:ahLst/>
            <a:cxnLst/>
            <a:rect l="l" t="t" r="r" b="b"/>
            <a:pathLst>
              <a:path w="1114425" h="231139">
                <a:moveTo>
                  <a:pt x="0" y="231140"/>
                </a:moveTo>
                <a:lnTo>
                  <a:pt x="1114425" y="231140"/>
                </a:lnTo>
                <a:lnTo>
                  <a:pt x="1114425" y="0"/>
                </a:lnTo>
                <a:lnTo>
                  <a:pt x="0" y="0"/>
                </a:lnTo>
                <a:lnTo>
                  <a:pt x="0" y="2311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071370" y="3217291"/>
            <a:ext cx="5029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spc="-15" baseline="6172" dirty="0">
                <a:latin typeface="Arial"/>
                <a:cs typeface="Arial"/>
              </a:rPr>
              <a:t>M</a:t>
            </a:r>
            <a:r>
              <a:rPr sz="600" spc="-10" dirty="0">
                <a:latin typeface="Arial"/>
                <a:cs typeface="Arial"/>
              </a:rPr>
              <a:t>u </a:t>
            </a:r>
            <a:r>
              <a:rPr sz="1350" baseline="6172" dirty="0">
                <a:latin typeface="Arial"/>
                <a:cs typeface="Arial"/>
              </a:rPr>
              <a:t>= </a:t>
            </a:r>
            <a:r>
              <a:rPr sz="1350" spc="-7" baseline="6172" dirty="0">
                <a:latin typeface="Arial"/>
                <a:cs typeface="Arial"/>
              </a:rPr>
              <a:t>8</a:t>
            </a:r>
            <a:r>
              <a:rPr sz="1350" spc="-209" baseline="6172" dirty="0">
                <a:latin typeface="Arial"/>
                <a:cs typeface="Arial"/>
              </a:rPr>
              <a:t> </a:t>
            </a:r>
            <a:r>
              <a:rPr sz="1350" baseline="6172" dirty="0">
                <a:latin typeface="Arial"/>
                <a:cs typeface="Arial"/>
              </a:rPr>
              <a:t>tm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287136" y="2866390"/>
            <a:ext cx="544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-7" baseline="6172" dirty="0">
                <a:latin typeface="Arial"/>
                <a:cs typeface="Arial"/>
              </a:rPr>
              <a:t>L</a:t>
            </a:r>
            <a:r>
              <a:rPr sz="600" spc="-5" dirty="0">
                <a:latin typeface="Arial"/>
                <a:cs typeface="Arial"/>
              </a:rPr>
              <a:t>k </a:t>
            </a:r>
            <a:r>
              <a:rPr sz="1350" baseline="6172" dirty="0">
                <a:latin typeface="Arial"/>
                <a:cs typeface="Arial"/>
              </a:rPr>
              <a:t>= </a:t>
            </a:r>
            <a:r>
              <a:rPr sz="1350" spc="-7" baseline="6172" dirty="0">
                <a:latin typeface="Arial"/>
                <a:cs typeface="Arial"/>
              </a:rPr>
              <a:t>4,5</a:t>
            </a:r>
            <a:r>
              <a:rPr sz="1350" spc="-232" baseline="6172" dirty="0">
                <a:latin typeface="Arial"/>
                <a:cs typeface="Arial"/>
              </a:rPr>
              <a:t> </a:t>
            </a:r>
            <a:r>
              <a:rPr sz="1350" baseline="6172" dirty="0">
                <a:latin typeface="Arial"/>
                <a:cs typeface="Arial"/>
              </a:rPr>
              <a:t>m</a:t>
            </a:r>
            <a:endParaRPr sz="1350" baseline="6172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918200" y="2077085"/>
            <a:ext cx="1521460" cy="965200"/>
          </a:xfrm>
          <a:custGeom>
            <a:avLst/>
            <a:gdLst/>
            <a:ahLst/>
            <a:cxnLst/>
            <a:rect l="l" t="t" r="r" b="b"/>
            <a:pathLst>
              <a:path w="1521459" h="965200">
                <a:moveTo>
                  <a:pt x="0" y="965200"/>
                </a:moveTo>
                <a:lnTo>
                  <a:pt x="1521459" y="965200"/>
                </a:lnTo>
                <a:lnTo>
                  <a:pt x="1521459" y="0"/>
                </a:lnTo>
                <a:lnTo>
                  <a:pt x="0" y="0"/>
                </a:lnTo>
                <a:lnTo>
                  <a:pt x="0" y="965200"/>
                </a:lnTo>
                <a:close/>
              </a:path>
            </a:pathLst>
          </a:custGeom>
          <a:ln w="9525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6016116" y="2115057"/>
            <a:ext cx="1234440" cy="722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R="5080">
              <a:lnSpc>
                <a:spcPct val="100699"/>
              </a:lnSpc>
              <a:spcBef>
                <a:spcPts val="90"/>
              </a:spcBef>
              <a:tabLst>
                <a:tab pos="571500" algn="l"/>
              </a:tabLst>
            </a:pPr>
            <a:r>
              <a:rPr sz="900" spc="-5" dirty="0">
                <a:latin typeface="Tahoma"/>
                <a:cs typeface="Tahoma"/>
              </a:rPr>
              <a:t>Balok	: </a:t>
            </a:r>
            <a:r>
              <a:rPr sz="900" dirty="0">
                <a:latin typeface="Tahoma"/>
                <a:cs typeface="Tahoma"/>
              </a:rPr>
              <a:t>250/500  </a:t>
            </a:r>
            <a:r>
              <a:rPr sz="900" spc="-5" dirty="0">
                <a:latin typeface="Tahoma"/>
                <a:cs typeface="Tahoma"/>
              </a:rPr>
              <a:t>Kolom </a:t>
            </a:r>
            <a:r>
              <a:rPr sz="900" dirty="0">
                <a:latin typeface="Tahoma"/>
                <a:cs typeface="Tahoma"/>
              </a:rPr>
              <a:t>AB </a:t>
            </a:r>
            <a:r>
              <a:rPr sz="900" spc="-5" dirty="0">
                <a:latin typeface="Tahoma"/>
                <a:cs typeface="Tahoma"/>
              </a:rPr>
              <a:t>: </a:t>
            </a:r>
            <a:r>
              <a:rPr sz="900" b="1" spc="-5" dirty="0">
                <a:latin typeface="Tahoma"/>
                <a:cs typeface="Tahoma"/>
              </a:rPr>
              <a:t>400/300  </a:t>
            </a:r>
            <a:r>
              <a:rPr sz="900" spc="-5" dirty="0">
                <a:latin typeface="Tahoma"/>
                <a:cs typeface="Tahoma"/>
              </a:rPr>
              <a:t>Kolom CD : </a:t>
            </a:r>
            <a:r>
              <a:rPr sz="900" dirty="0">
                <a:latin typeface="Tahoma"/>
                <a:cs typeface="Tahoma"/>
              </a:rPr>
              <a:t>300/400  </a:t>
            </a:r>
            <a:endParaRPr lang="en-US" sz="900" dirty="0" smtClean="0">
              <a:latin typeface="Tahoma"/>
              <a:cs typeface="Tahoma"/>
            </a:endParaRPr>
          </a:p>
          <a:p>
            <a:pPr marR="5080">
              <a:lnSpc>
                <a:spcPct val="100699"/>
              </a:lnSpc>
              <a:spcBef>
                <a:spcPts val="90"/>
              </a:spcBef>
              <a:tabLst>
                <a:tab pos="571500" algn="l"/>
              </a:tabLst>
            </a:pPr>
            <a:r>
              <a:rPr sz="900" dirty="0" smtClean="0">
                <a:latin typeface="Tahoma"/>
                <a:cs typeface="Tahoma"/>
              </a:rPr>
              <a:t>fc</a:t>
            </a:r>
            <a:r>
              <a:rPr sz="900" dirty="0">
                <a:latin typeface="Tahoma"/>
                <a:cs typeface="Tahoma"/>
              </a:rPr>
              <a:t>’	</a:t>
            </a:r>
            <a:r>
              <a:rPr sz="900" spc="-5" dirty="0">
                <a:latin typeface="Tahoma"/>
                <a:cs typeface="Tahoma"/>
              </a:rPr>
              <a:t>: </a:t>
            </a:r>
            <a:r>
              <a:rPr sz="900" dirty="0">
                <a:latin typeface="Tahoma"/>
                <a:cs typeface="Tahoma"/>
              </a:rPr>
              <a:t>20</a:t>
            </a:r>
            <a:r>
              <a:rPr sz="900" spc="21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MPa</a:t>
            </a:r>
          </a:p>
          <a:p>
            <a:pPr>
              <a:lnSpc>
                <a:spcPct val="100000"/>
              </a:lnSpc>
              <a:tabLst>
                <a:tab pos="571500" algn="l"/>
              </a:tabLst>
            </a:pPr>
            <a:r>
              <a:rPr sz="900" dirty="0">
                <a:latin typeface="Tahoma"/>
                <a:cs typeface="Tahoma"/>
              </a:rPr>
              <a:t>fy	</a:t>
            </a:r>
            <a:r>
              <a:rPr sz="900" spc="-5" dirty="0">
                <a:latin typeface="Tahoma"/>
                <a:cs typeface="Tahoma"/>
              </a:rPr>
              <a:t>:   </a:t>
            </a:r>
            <a:r>
              <a:rPr sz="900" dirty="0">
                <a:latin typeface="Tahoma"/>
                <a:cs typeface="Tahoma"/>
              </a:rPr>
              <a:t>400</a:t>
            </a:r>
            <a:r>
              <a:rPr sz="900" spc="-95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MPa</a:t>
            </a:r>
          </a:p>
        </p:txBody>
      </p:sp>
      <p:sp>
        <p:nvSpPr>
          <p:cNvPr id="64" name="object 64"/>
          <p:cNvSpPr/>
          <p:nvPr/>
        </p:nvSpPr>
        <p:spPr>
          <a:xfrm>
            <a:off x="2076450" y="3321050"/>
            <a:ext cx="76200" cy="134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79950" y="3321684"/>
            <a:ext cx="76200" cy="1346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438275" y="3712590"/>
            <a:ext cx="6769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" algn="ctr">
              <a:lnSpc>
                <a:spcPct val="100000"/>
              </a:lnSpc>
              <a:spcBef>
                <a:spcPts val="105"/>
              </a:spcBef>
            </a:pPr>
            <a:r>
              <a:rPr sz="1100" spc="-95" dirty="0"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740154" y="1929130"/>
            <a:ext cx="102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35" dirty="0">
                <a:latin typeface="Arial"/>
                <a:cs typeface="Arial"/>
              </a:rPr>
              <a:t>B</a:t>
            </a:r>
            <a:endParaRPr sz="11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 rot="5400000">
            <a:off x="1644968" y="4298633"/>
            <a:ext cx="217170" cy="306705"/>
          </a:xfrm>
          <a:custGeom>
            <a:avLst/>
            <a:gdLst/>
            <a:ahLst/>
            <a:cxnLst/>
            <a:rect l="l" t="t" r="r" b="b"/>
            <a:pathLst>
              <a:path w="217169" h="306705">
                <a:moveTo>
                  <a:pt x="0" y="306704"/>
                </a:moveTo>
                <a:lnTo>
                  <a:pt x="217170" y="306704"/>
                </a:lnTo>
                <a:lnTo>
                  <a:pt x="217170" y="0"/>
                </a:lnTo>
                <a:lnTo>
                  <a:pt x="0" y="0"/>
                </a:lnTo>
                <a:lnTo>
                  <a:pt x="0" y="30670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1219200" y="1915794"/>
            <a:ext cx="137795" cy="2336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bject 68"/>
          <p:cNvSpPr/>
          <p:nvPr/>
        </p:nvSpPr>
        <p:spPr>
          <a:xfrm rot="5400000">
            <a:off x="4922203" y="4299268"/>
            <a:ext cx="217170" cy="305436"/>
          </a:xfrm>
          <a:custGeom>
            <a:avLst/>
            <a:gdLst/>
            <a:ahLst/>
            <a:cxnLst/>
            <a:rect l="l" t="t" r="r" b="b"/>
            <a:pathLst>
              <a:path w="217169" h="306705">
                <a:moveTo>
                  <a:pt x="0" y="306704"/>
                </a:moveTo>
                <a:lnTo>
                  <a:pt x="217170" y="306704"/>
                </a:lnTo>
                <a:lnTo>
                  <a:pt x="217170" y="0"/>
                </a:lnTo>
                <a:lnTo>
                  <a:pt x="0" y="0"/>
                </a:lnTo>
                <a:lnTo>
                  <a:pt x="0" y="30670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066" y="6737984"/>
            <a:ext cx="1250315" cy="54673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200" spc="-60" dirty="0">
                <a:latin typeface="Arial"/>
                <a:cs typeface="Arial"/>
              </a:rPr>
              <a:t>Kolom </a:t>
            </a:r>
            <a:r>
              <a:rPr sz="1200" spc="-80" dirty="0">
                <a:latin typeface="Arial"/>
                <a:cs typeface="Arial"/>
              </a:rPr>
              <a:t>Pendek </a:t>
            </a:r>
            <a:r>
              <a:rPr sz="1200" spc="-30" dirty="0">
                <a:latin typeface="Arial"/>
                <a:cs typeface="Arial"/>
              </a:rPr>
              <a:t>bila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812800">
              <a:lnSpc>
                <a:spcPct val="100000"/>
              </a:lnSpc>
              <a:spcBef>
                <a:spcPts val="615"/>
              </a:spcBef>
            </a:pPr>
            <a:r>
              <a:rPr sz="1200" spc="-240" dirty="0">
                <a:latin typeface="Arial"/>
                <a:cs typeface="Arial"/>
              </a:rPr>
              <a:t>𝑘</a:t>
            </a:r>
            <a:r>
              <a:rPr sz="1200" spc="-155" dirty="0">
                <a:latin typeface="Arial"/>
                <a:cs typeface="Arial"/>
              </a:rPr>
              <a:t> </a:t>
            </a:r>
            <a:r>
              <a:rPr sz="1200" spc="-240" dirty="0">
                <a:latin typeface="Arial"/>
                <a:cs typeface="Arial"/>
              </a:rPr>
              <a:t>𝐿𝑢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25370" y="7294244"/>
            <a:ext cx="98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40" dirty="0">
                <a:latin typeface="Arial"/>
                <a:cs typeface="Arial"/>
              </a:rPr>
              <a:t>𝑟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29866" y="7313803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131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54935" y="7076313"/>
            <a:ext cx="940435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ts val="1175"/>
              </a:lnSpc>
              <a:spcBef>
                <a:spcPts val="100"/>
              </a:spcBef>
            </a:pPr>
            <a:r>
              <a:rPr sz="1200" spc="60" dirty="0">
                <a:latin typeface="Arial"/>
                <a:cs typeface="Arial"/>
              </a:rPr>
              <a:t>𝑀</a:t>
            </a:r>
            <a:r>
              <a:rPr sz="1275" spc="67" baseline="-16339" dirty="0">
                <a:latin typeface="Times New Roman"/>
                <a:cs typeface="Times New Roman"/>
              </a:rPr>
              <a:t>1</a:t>
            </a:r>
            <a:endParaRPr sz="1275" baseline="-16339">
              <a:latin typeface="Times New Roman"/>
              <a:cs typeface="Times New Roman"/>
            </a:endParaRPr>
          </a:p>
          <a:p>
            <a:pPr marL="12700">
              <a:lnSpc>
                <a:spcPts val="860"/>
              </a:lnSpc>
            </a:pPr>
            <a:r>
              <a:rPr sz="1200" spc="240" dirty="0">
                <a:latin typeface="Arial"/>
                <a:cs typeface="Arial"/>
              </a:rPr>
              <a:t>≤ </a:t>
            </a:r>
            <a:r>
              <a:rPr sz="1200" spc="60" dirty="0">
                <a:latin typeface="Times New Roman"/>
                <a:cs typeface="Times New Roman"/>
              </a:rPr>
              <a:t>34 </a:t>
            </a:r>
            <a:r>
              <a:rPr sz="1200" spc="195" dirty="0">
                <a:latin typeface="Arial"/>
                <a:cs typeface="Arial"/>
              </a:rPr>
              <a:t>−</a:t>
            </a:r>
            <a:r>
              <a:rPr sz="1200" spc="-185" dirty="0">
                <a:latin typeface="Arial"/>
                <a:cs typeface="Arial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ts val="1120"/>
              </a:lnSpc>
            </a:pPr>
            <a:r>
              <a:rPr sz="1200" spc="85" dirty="0">
                <a:latin typeface="Arial"/>
                <a:cs typeface="Arial"/>
              </a:rPr>
              <a:t>𝑀</a:t>
            </a:r>
            <a:r>
              <a:rPr sz="1275" spc="67" baseline="-16339" dirty="0">
                <a:latin typeface="Times New Roman"/>
                <a:cs typeface="Times New Roman"/>
              </a:rPr>
              <a:t>2</a:t>
            </a:r>
            <a:endParaRPr sz="1275" baseline="-16339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02203" y="7313803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7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22319" y="7192136"/>
            <a:ext cx="153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95" dirty="0">
                <a:latin typeface="Arial"/>
                <a:cs typeface="Arial"/>
              </a:rPr>
              <a:t>→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73346" y="7313803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97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60647" y="7076313"/>
            <a:ext cx="2621154" cy="426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ts val="1175"/>
              </a:lnSpc>
              <a:spcBef>
                <a:spcPts val="100"/>
              </a:spcBef>
            </a:pPr>
            <a:r>
              <a:rPr sz="1200" spc="30" dirty="0">
                <a:latin typeface="Arial"/>
                <a:cs typeface="Arial"/>
              </a:rPr>
              <a:t>𝑀</a:t>
            </a:r>
            <a:r>
              <a:rPr sz="1275" spc="44" baseline="-16339" dirty="0">
                <a:latin typeface="Times New Roman"/>
                <a:cs typeface="Times New Roman"/>
              </a:rPr>
              <a:t>1</a:t>
            </a:r>
            <a:endParaRPr sz="1275" baseline="-16339" dirty="0">
              <a:latin typeface="Times New Roman"/>
              <a:cs typeface="Times New Roman"/>
            </a:endParaRPr>
          </a:p>
          <a:p>
            <a:pPr marL="244475">
              <a:lnSpc>
                <a:spcPts val="860"/>
              </a:lnSpc>
            </a:pPr>
            <a:r>
              <a:rPr sz="1200" spc="215" dirty="0">
                <a:latin typeface="Times New Roman"/>
                <a:cs typeface="Times New Roman"/>
              </a:rPr>
              <a:t>=</a:t>
            </a:r>
            <a:r>
              <a:rPr sz="1800" spc="322" baseline="2314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800" spc="322" baseline="2314" dirty="0">
                <a:latin typeface="Times New Roman"/>
                <a:cs typeface="Times New Roman"/>
              </a:rPr>
              <a:t> </a:t>
            </a:r>
            <a:r>
              <a:rPr sz="1200" spc="-265" dirty="0">
                <a:latin typeface="Arial"/>
                <a:cs typeface="Arial"/>
              </a:rPr>
              <a:t>𝑢𝑛𝑡𝑢𝑘 </a:t>
            </a:r>
            <a:r>
              <a:rPr sz="1200" spc="-254" dirty="0">
                <a:latin typeface="Arial"/>
                <a:cs typeface="Arial"/>
              </a:rPr>
              <a:t>𝑘𝑒𝑙𝑒𝑛𝑔𝑘𝑢𝑛𝑔𝑎𝑛</a:t>
            </a:r>
            <a:r>
              <a:rPr sz="1200" spc="-250" dirty="0">
                <a:latin typeface="Arial"/>
                <a:cs typeface="Arial"/>
              </a:rPr>
              <a:t> </a:t>
            </a:r>
            <a:r>
              <a:rPr sz="1200" spc="-285" dirty="0">
                <a:latin typeface="Arial"/>
                <a:cs typeface="Arial"/>
              </a:rPr>
              <a:t>𝑡𝑢𝑛𝑔𝑔𝑎𝑙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120"/>
              </a:lnSpc>
            </a:pPr>
            <a:r>
              <a:rPr sz="1200" spc="45" dirty="0">
                <a:latin typeface="Arial"/>
                <a:cs typeface="Arial"/>
              </a:rPr>
              <a:t>𝑀</a:t>
            </a:r>
            <a:r>
              <a:rPr sz="1275" spc="67" baseline="-16339" dirty="0">
                <a:latin typeface="Times New Roman"/>
                <a:cs typeface="Times New Roman"/>
              </a:rPr>
              <a:t>2</a:t>
            </a:r>
            <a:endParaRPr sz="1275" baseline="-16339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1217" y="7629906"/>
            <a:ext cx="725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30" dirty="0">
                <a:latin typeface="Times New Roman"/>
                <a:cs typeface="Times New Roman"/>
              </a:rPr>
              <a:t>0,62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4,20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83917" y="7867396"/>
            <a:ext cx="701040" cy="0"/>
          </a:xfrm>
          <a:custGeom>
            <a:avLst/>
            <a:gdLst/>
            <a:ahLst/>
            <a:cxnLst/>
            <a:rect l="l" t="t" r="r" b="b"/>
            <a:pathLst>
              <a:path w="701039">
                <a:moveTo>
                  <a:pt x="0" y="0"/>
                </a:moveTo>
                <a:lnTo>
                  <a:pt x="701040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14370" y="7745730"/>
            <a:ext cx="7677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40" dirty="0">
                <a:latin typeface="Arial"/>
                <a:cs typeface="Arial"/>
              </a:rPr>
              <a:t>≤ </a:t>
            </a:r>
            <a:r>
              <a:rPr sz="1200" spc="60" dirty="0">
                <a:latin typeface="Times New Roman"/>
                <a:cs typeface="Times New Roman"/>
              </a:rPr>
              <a:t>34 </a:t>
            </a:r>
            <a:r>
              <a:rPr sz="1200" spc="195" dirty="0">
                <a:latin typeface="Arial"/>
                <a:cs typeface="Arial"/>
              </a:rPr>
              <a:t>−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83990" y="7594854"/>
            <a:ext cx="193040" cy="46164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375"/>
              </a:spcBef>
            </a:pPr>
            <a:r>
              <a:rPr sz="1200" spc="60" dirty="0">
                <a:latin typeface="Times New Roman"/>
                <a:cs typeface="Times New Roman"/>
              </a:rPr>
              <a:t>8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200" spc="55" dirty="0">
                <a:latin typeface="Times New Roman"/>
                <a:cs typeface="Times New Roman"/>
              </a:rPr>
              <a:t>12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96690" y="7867396"/>
            <a:ext cx="203200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2691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897126" y="7771638"/>
            <a:ext cx="1274445" cy="543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200" spc="25" dirty="0">
                <a:latin typeface="Times New Roman"/>
                <a:cs typeface="Times New Roman"/>
              </a:rPr>
              <a:t>0,3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0,30</a:t>
            </a:r>
            <a:endParaRPr sz="1200">
              <a:latin typeface="Times New Roman"/>
              <a:cs typeface="Times New Roman"/>
            </a:endParaRPr>
          </a:p>
          <a:p>
            <a:pPr marL="257810">
              <a:lnSpc>
                <a:spcPct val="100000"/>
              </a:lnSpc>
              <a:spcBef>
                <a:spcPts val="600"/>
              </a:spcBef>
              <a:tabLst>
                <a:tab pos="836930" algn="l"/>
                <a:tab pos="1093470" algn="l"/>
              </a:tabLst>
            </a:pPr>
            <a:r>
              <a:rPr sz="1200" spc="55" dirty="0">
                <a:latin typeface="Times New Roman"/>
                <a:cs typeface="Times New Roman"/>
              </a:rPr>
              <a:t>2</a:t>
            </a:r>
            <a:r>
              <a:rPr sz="1200" spc="65" dirty="0">
                <a:latin typeface="Times New Roman"/>
                <a:cs typeface="Times New Roman"/>
              </a:rPr>
              <a:t>8</a:t>
            </a:r>
            <a:r>
              <a:rPr sz="1200" spc="-50" dirty="0">
                <a:latin typeface="Times New Roman"/>
                <a:cs typeface="Times New Roman"/>
              </a:rPr>
              <a:t>,</a:t>
            </a:r>
            <a:r>
              <a:rPr sz="1200" spc="55" dirty="0">
                <a:latin typeface="Times New Roman"/>
                <a:cs typeface="Times New Roman"/>
              </a:rPr>
              <a:t>9</a:t>
            </a:r>
            <a:r>
              <a:rPr sz="1200" spc="60" dirty="0">
                <a:latin typeface="Times New Roman"/>
                <a:cs typeface="Times New Roman"/>
              </a:rPr>
              <a:t>3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220" dirty="0">
                <a:latin typeface="Times New Roman"/>
                <a:cs typeface="Times New Roman"/>
              </a:rPr>
              <a:t>&gt;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55" dirty="0">
                <a:latin typeface="Times New Roman"/>
                <a:cs typeface="Times New Roman"/>
              </a:rPr>
              <a:t>26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06139" y="8106917"/>
            <a:ext cx="1152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Arial"/>
                <a:cs typeface="Arial"/>
              </a:rPr>
              <a:t>( </a:t>
            </a:r>
            <a:r>
              <a:rPr sz="1200" spc="-60" dirty="0">
                <a:latin typeface="Arial"/>
                <a:cs typeface="Arial"/>
              </a:rPr>
              <a:t>Kolom </a:t>
            </a:r>
            <a:r>
              <a:rPr sz="1200" spc="-85" dirty="0">
                <a:latin typeface="Arial"/>
                <a:cs typeface="Arial"/>
              </a:rPr>
              <a:t>Langsing</a:t>
            </a:r>
            <a:r>
              <a:rPr sz="1200" spc="-160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7066" y="8478773"/>
            <a:ext cx="2329180" cy="76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5" dirty="0">
                <a:latin typeface="Arial"/>
                <a:cs typeface="Arial"/>
              </a:rPr>
              <a:t>Pembesaran </a:t>
            </a:r>
            <a:r>
              <a:rPr sz="1200" spc="-50" dirty="0">
                <a:latin typeface="Arial"/>
                <a:cs typeface="Arial"/>
              </a:rPr>
              <a:t>momen </a:t>
            </a:r>
            <a:r>
              <a:rPr sz="1200" spc="-70" dirty="0">
                <a:latin typeface="Arial"/>
                <a:cs typeface="Arial"/>
              </a:rPr>
              <a:t>pada </a:t>
            </a:r>
            <a:r>
              <a:rPr sz="1200" spc="-60" dirty="0">
                <a:latin typeface="Arial"/>
                <a:cs typeface="Arial"/>
              </a:rPr>
              <a:t>Kolom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AB: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marL="640080" marR="956944">
              <a:lnSpc>
                <a:spcPct val="101699"/>
              </a:lnSpc>
            </a:pPr>
            <a:r>
              <a:rPr sz="1200" spc="-5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1200" spc="-7" baseline="-10416" dirty="0">
                <a:solidFill>
                  <a:srgbClr val="FF0000"/>
                </a:solidFill>
                <a:latin typeface="Arial"/>
                <a:cs typeface="Arial"/>
              </a:rPr>
              <a:t>1 </a:t>
            </a:r>
            <a:r>
              <a:rPr sz="1200" spc="-105" dirty="0">
                <a:solidFill>
                  <a:srgbClr val="FF0000"/>
                </a:solidFill>
                <a:latin typeface="Arial"/>
                <a:cs typeface="Arial"/>
              </a:rPr>
              <a:t>= </a:t>
            </a: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8 </a:t>
            </a:r>
            <a:r>
              <a:rPr sz="1200" spc="10" dirty="0">
                <a:solidFill>
                  <a:srgbClr val="FF0000"/>
                </a:solidFill>
                <a:latin typeface="Arial"/>
                <a:cs typeface="Arial"/>
              </a:rPr>
              <a:t>tm  </a:t>
            </a:r>
            <a:r>
              <a:rPr sz="1200" spc="-5" dirty="0">
                <a:latin typeface="Arial"/>
                <a:cs typeface="Arial"/>
              </a:rPr>
              <a:t>M</a:t>
            </a:r>
            <a:r>
              <a:rPr sz="1200" spc="-7" baseline="-10416" dirty="0">
                <a:latin typeface="Arial"/>
                <a:cs typeface="Arial"/>
              </a:rPr>
              <a:t>2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5" dirty="0">
                <a:latin typeface="Arial"/>
                <a:cs typeface="Arial"/>
              </a:rPr>
              <a:t>12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tm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14400" y="1193291"/>
            <a:ext cx="6025896" cy="5029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01495" y="3060700"/>
            <a:ext cx="1598295" cy="2248535"/>
          </a:xfrm>
          <a:custGeom>
            <a:avLst/>
            <a:gdLst/>
            <a:ahLst/>
            <a:cxnLst/>
            <a:rect l="l" t="t" r="r" b="b"/>
            <a:pathLst>
              <a:path w="1598295" h="2248535">
                <a:moveTo>
                  <a:pt x="0" y="0"/>
                </a:moveTo>
                <a:lnTo>
                  <a:pt x="1598295" y="2248535"/>
                </a:lnTo>
              </a:path>
            </a:pathLst>
          </a:custGeom>
          <a:ln w="254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375661" y="4701666"/>
            <a:ext cx="2070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35" dirty="0">
                <a:solidFill>
                  <a:srgbClr val="FF0000"/>
                </a:solidFill>
                <a:latin typeface="Arial"/>
                <a:cs typeface="Arial"/>
              </a:rPr>
              <a:t>0.55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51886" y="3864990"/>
            <a:ext cx="280035" cy="386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800" spc="-35" dirty="0">
                <a:solidFill>
                  <a:srgbClr val="FF0000"/>
                </a:solidFill>
                <a:latin typeface="Arial"/>
                <a:cs typeface="Arial"/>
              </a:rPr>
              <a:t>0.65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±</a:t>
            </a:r>
            <a:r>
              <a:rPr sz="800" spc="-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FF0000"/>
                </a:solidFill>
                <a:latin typeface="Arial"/>
                <a:cs typeface="Arial"/>
              </a:rPr>
              <a:t>0.62</a:t>
            </a:r>
            <a:endParaRPr sz="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87625" y="4173854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479" y="0"/>
                </a:moveTo>
                <a:lnTo>
                  <a:pt x="13716" y="1849"/>
                </a:lnTo>
                <a:lnTo>
                  <a:pt x="6572" y="6889"/>
                </a:lnTo>
                <a:lnTo>
                  <a:pt x="1762" y="14358"/>
                </a:lnTo>
                <a:lnTo>
                  <a:pt x="0" y="23495"/>
                </a:lnTo>
                <a:lnTo>
                  <a:pt x="1762" y="32631"/>
                </a:lnTo>
                <a:lnTo>
                  <a:pt x="6572" y="40100"/>
                </a:lnTo>
                <a:lnTo>
                  <a:pt x="13715" y="45140"/>
                </a:lnTo>
                <a:lnTo>
                  <a:pt x="22479" y="46990"/>
                </a:lnTo>
                <a:lnTo>
                  <a:pt x="31315" y="45140"/>
                </a:lnTo>
                <a:lnTo>
                  <a:pt x="38496" y="40100"/>
                </a:lnTo>
                <a:lnTo>
                  <a:pt x="43320" y="32631"/>
                </a:lnTo>
                <a:lnTo>
                  <a:pt x="45085" y="23495"/>
                </a:lnTo>
                <a:lnTo>
                  <a:pt x="43320" y="14358"/>
                </a:lnTo>
                <a:lnTo>
                  <a:pt x="38496" y="6889"/>
                </a:lnTo>
                <a:lnTo>
                  <a:pt x="31315" y="1849"/>
                </a:lnTo>
                <a:lnTo>
                  <a:pt x="22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87625" y="4173854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479" y="0"/>
                </a:moveTo>
                <a:lnTo>
                  <a:pt x="13716" y="1849"/>
                </a:lnTo>
                <a:lnTo>
                  <a:pt x="6572" y="6889"/>
                </a:lnTo>
                <a:lnTo>
                  <a:pt x="1762" y="14358"/>
                </a:lnTo>
                <a:lnTo>
                  <a:pt x="0" y="23495"/>
                </a:lnTo>
                <a:lnTo>
                  <a:pt x="1762" y="32631"/>
                </a:lnTo>
                <a:lnTo>
                  <a:pt x="6572" y="40100"/>
                </a:lnTo>
                <a:lnTo>
                  <a:pt x="13715" y="45140"/>
                </a:lnTo>
                <a:lnTo>
                  <a:pt x="22479" y="46990"/>
                </a:lnTo>
                <a:lnTo>
                  <a:pt x="31315" y="45140"/>
                </a:lnTo>
                <a:lnTo>
                  <a:pt x="38496" y="40100"/>
                </a:lnTo>
                <a:lnTo>
                  <a:pt x="43320" y="32631"/>
                </a:lnTo>
                <a:lnTo>
                  <a:pt x="45085" y="23495"/>
                </a:lnTo>
                <a:lnTo>
                  <a:pt x="43320" y="14358"/>
                </a:lnTo>
                <a:lnTo>
                  <a:pt x="38496" y="6889"/>
                </a:lnTo>
                <a:lnTo>
                  <a:pt x="31315" y="1849"/>
                </a:lnTo>
                <a:lnTo>
                  <a:pt x="22479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66134" y="5285104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605" y="0"/>
                </a:moveTo>
                <a:lnTo>
                  <a:pt x="13769" y="1849"/>
                </a:lnTo>
                <a:lnTo>
                  <a:pt x="6588" y="6889"/>
                </a:lnTo>
                <a:lnTo>
                  <a:pt x="1764" y="14358"/>
                </a:lnTo>
                <a:lnTo>
                  <a:pt x="0" y="23495"/>
                </a:lnTo>
                <a:lnTo>
                  <a:pt x="1764" y="32631"/>
                </a:lnTo>
                <a:lnTo>
                  <a:pt x="6588" y="40100"/>
                </a:lnTo>
                <a:lnTo>
                  <a:pt x="13769" y="45140"/>
                </a:lnTo>
                <a:lnTo>
                  <a:pt x="22605" y="46990"/>
                </a:lnTo>
                <a:lnTo>
                  <a:pt x="31368" y="45140"/>
                </a:lnTo>
                <a:lnTo>
                  <a:pt x="38512" y="40100"/>
                </a:lnTo>
                <a:lnTo>
                  <a:pt x="43322" y="32631"/>
                </a:lnTo>
                <a:lnTo>
                  <a:pt x="45085" y="23495"/>
                </a:lnTo>
                <a:lnTo>
                  <a:pt x="43322" y="14358"/>
                </a:lnTo>
                <a:lnTo>
                  <a:pt x="38512" y="6889"/>
                </a:lnTo>
                <a:lnTo>
                  <a:pt x="31368" y="1849"/>
                </a:lnTo>
                <a:lnTo>
                  <a:pt x="22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66134" y="5285104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605" y="0"/>
                </a:moveTo>
                <a:lnTo>
                  <a:pt x="13769" y="1849"/>
                </a:lnTo>
                <a:lnTo>
                  <a:pt x="6588" y="6889"/>
                </a:lnTo>
                <a:lnTo>
                  <a:pt x="1764" y="14358"/>
                </a:lnTo>
                <a:lnTo>
                  <a:pt x="0" y="23495"/>
                </a:lnTo>
                <a:lnTo>
                  <a:pt x="1764" y="32631"/>
                </a:lnTo>
                <a:lnTo>
                  <a:pt x="6588" y="40100"/>
                </a:lnTo>
                <a:lnTo>
                  <a:pt x="13769" y="45140"/>
                </a:lnTo>
                <a:lnTo>
                  <a:pt x="22605" y="46990"/>
                </a:lnTo>
                <a:lnTo>
                  <a:pt x="31368" y="45140"/>
                </a:lnTo>
                <a:lnTo>
                  <a:pt x="38512" y="40100"/>
                </a:lnTo>
                <a:lnTo>
                  <a:pt x="43322" y="32631"/>
                </a:lnTo>
                <a:lnTo>
                  <a:pt x="45085" y="23495"/>
                </a:lnTo>
                <a:lnTo>
                  <a:pt x="43322" y="14358"/>
                </a:lnTo>
                <a:lnTo>
                  <a:pt x="38512" y="6889"/>
                </a:lnTo>
                <a:lnTo>
                  <a:pt x="31368" y="1849"/>
                </a:lnTo>
                <a:lnTo>
                  <a:pt x="2260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84985" y="3060700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606" y="0"/>
                </a:moveTo>
                <a:lnTo>
                  <a:pt x="13769" y="1849"/>
                </a:lnTo>
                <a:lnTo>
                  <a:pt x="6588" y="6889"/>
                </a:lnTo>
                <a:lnTo>
                  <a:pt x="1764" y="14358"/>
                </a:lnTo>
                <a:lnTo>
                  <a:pt x="0" y="23495"/>
                </a:lnTo>
                <a:lnTo>
                  <a:pt x="1764" y="32631"/>
                </a:lnTo>
                <a:lnTo>
                  <a:pt x="6588" y="40100"/>
                </a:lnTo>
                <a:lnTo>
                  <a:pt x="13769" y="45140"/>
                </a:lnTo>
                <a:lnTo>
                  <a:pt x="22606" y="46990"/>
                </a:lnTo>
                <a:lnTo>
                  <a:pt x="31368" y="45140"/>
                </a:lnTo>
                <a:lnTo>
                  <a:pt x="38512" y="40100"/>
                </a:lnTo>
                <a:lnTo>
                  <a:pt x="43322" y="32631"/>
                </a:lnTo>
                <a:lnTo>
                  <a:pt x="45084" y="23495"/>
                </a:lnTo>
                <a:lnTo>
                  <a:pt x="43322" y="14358"/>
                </a:lnTo>
                <a:lnTo>
                  <a:pt x="38512" y="6889"/>
                </a:lnTo>
                <a:lnTo>
                  <a:pt x="31368" y="1849"/>
                </a:lnTo>
                <a:lnTo>
                  <a:pt x="2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84985" y="3060700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22606" y="0"/>
                </a:moveTo>
                <a:lnTo>
                  <a:pt x="13769" y="1849"/>
                </a:lnTo>
                <a:lnTo>
                  <a:pt x="6588" y="6889"/>
                </a:lnTo>
                <a:lnTo>
                  <a:pt x="1764" y="14358"/>
                </a:lnTo>
                <a:lnTo>
                  <a:pt x="0" y="23495"/>
                </a:lnTo>
                <a:lnTo>
                  <a:pt x="1764" y="32631"/>
                </a:lnTo>
                <a:lnTo>
                  <a:pt x="6588" y="40100"/>
                </a:lnTo>
                <a:lnTo>
                  <a:pt x="13769" y="45140"/>
                </a:lnTo>
                <a:lnTo>
                  <a:pt x="22606" y="46990"/>
                </a:lnTo>
                <a:lnTo>
                  <a:pt x="31368" y="45140"/>
                </a:lnTo>
                <a:lnTo>
                  <a:pt x="38512" y="40100"/>
                </a:lnTo>
                <a:lnTo>
                  <a:pt x="43322" y="32631"/>
                </a:lnTo>
                <a:lnTo>
                  <a:pt x="45084" y="23495"/>
                </a:lnTo>
                <a:lnTo>
                  <a:pt x="43322" y="14358"/>
                </a:lnTo>
                <a:lnTo>
                  <a:pt x="38512" y="6889"/>
                </a:lnTo>
                <a:lnTo>
                  <a:pt x="31368" y="1849"/>
                </a:lnTo>
                <a:lnTo>
                  <a:pt x="22606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2385" y="1080261"/>
            <a:ext cx="371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M</a:t>
            </a:r>
            <a:r>
              <a:rPr sz="1200" spc="-89" baseline="-10416" dirty="0">
                <a:latin typeface="Arial"/>
                <a:cs typeface="Arial"/>
              </a:rPr>
              <a:t>C</a:t>
            </a:r>
            <a:r>
              <a:rPr sz="1200" spc="44" baseline="-10416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72257" y="1100073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2" baseline="6944" dirty="0">
                <a:latin typeface="Arial"/>
                <a:cs typeface="Arial"/>
              </a:rPr>
              <a:t>δ</a:t>
            </a:r>
            <a:r>
              <a:rPr sz="800" spc="-55" dirty="0">
                <a:latin typeface="Arial"/>
                <a:cs typeface="Arial"/>
              </a:rPr>
              <a:t>ns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1800" spc="-7" baseline="6944" dirty="0">
                <a:latin typeface="Arial"/>
                <a:cs typeface="Arial"/>
              </a:rPr>
              <a:t>M</a:t>
            </a:r>
            <a:r>
              <a:rPr sz="800" spc="-5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82470" y="1424685"/>
            <a:ext cx="105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latin typeface="Arial"/>
                <a:cs typeface="Arial"/>
              </a:rPr>
              <a:t>δ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1717" y="1494789"/>
            <a:ext cx="1187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60" dirty="0">
                <a:latin typeface="Arial"/>
                <a:cs typeface="Arial"/>
              </a:rPr>
              <a:t>ns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42133" y="1424685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0175" y="1345438"/>
            <a:ext cx="1816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4" dirty="0">
                <a:latin typeface="Arial"/>
                <a:cs typeface="Arial"/>
              </a:rPr>
              <a:t>𝐶</a:t>
            </a:r>
            <a:r>
              <a:rPr sz="1200" spc="142" baseline="-13888" dirty="0">
                <a:latin typeface="Arial"/>
                <a:cs typeface="Arial"/>
              </a:rPr>
              <a:t>𝑚</a:t>
            </a:r>
            <a:endParaRPr sz="1200" baseline="-13888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86914" y="1560322"/>
            <a:ext cx="1936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70" dirty="0">
                <a:latin typeface="Times New Roman"/>
                <a:cs typeface="Times New Roman"/>
              </a:rPr>
              <a:t>1</a:t>
            </a:r>
            <a:r>
              <a:rPr sz="1000" spc="160" dirty="0">
                <a:latin typeface="Arial"/>
                <a:cs typeface="Arial"/>
              </a:rPr>
              <a:t>−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2951" y="1510030"/>
            <a:ext cx="1473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45" dirty="0">
                <a:latin typeface="Arial"/>
                <a:cs typeface="Arial"/>
              </a:rPr>
              <a:t>𝑃</a:t>
            </a:r>
            <a:r>
              <a:rPr sz="800" spc="-185" dirty="0">
                <a:latin typeface="Arial"/>
                <a:cs typeface="Arial"/>
              </a:rPr>
              <a:t>𝑢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80842" y="1648713"/>
            <a:ext cx="36131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Times New Roman"/>
                <a:cs typeface="Times New Roman"/>
              </a:rPr>
              <a:t>0,75.</a:t>
            </a:r>
            <a:r>
              <a:rPr sz="800" spc="-30" dirty="0">
                <a:latin typeface="Arial"/>
                <a:cs typeface="Arial"/>
              </a:rPr>
              <a:t>𝑃𝑐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93542" y="1663700"/>
            <a:ext cx="350520" cy="0"/>
          </a:xfrm>
          <a:custGeom>
            <a:avLst/>
            <a:gdLst/>
            <a:ahLst/>
            <a:cxnLst/>
            <a:rect l="l" t="t" r="r" b="b"/>
            <a:pathLst>
              <a:path w="350519">
                <a:moveTo>
                  <a:pt x="0" y="0"/>
                </a:moveTo>
                <a:lnTo>
                  <a:pt x="350519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99614" y="1539494"/>
            <a:ext cx="544830" cy="0"/>
          </a:xfrm>
          <a:custGeom>
            <a:avLst/>
            <a:gdLst/>
            <a:ahLst/>
            <a:cxnLst/>
            <a:rect l="l" t="t" r="r" b="b"/>
            <a:pathLst>
              <a:path w="544830">
                <a:moveTo>
                  <a:pt x="0" y="0"/>
                </a:moveTo>
                <a:lnTo>
                  <a:pt x="54437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07207" y="1424685"/>
            <a:ext cx="329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Arial"/>
                <a:cs typeface="Arial"/>
              </a:rPr>
              <a:t>≥</a:t>
            </a:r>
            <a:r>
              <a:rPr sz="1200" spc="-12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1,0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7250" y="2043430"/>
            <a:ext cx="1111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95" dirty="0">
                <a:latin typeface="Arial"/>
                <a:cs typeface="Arial"/>
              </a:rPr>
              <a:t>𝑚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51050" y="1976373"/>
            <a:ext cx="11322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560" algn="l"/>
              </a:tabLst>
            </a:pPr>
            <a:r>
              <a:rPr sz="1100" spc="-170" dirty="0">
                <a:latin typeface="Arial"/>
                <a:cs typeface="Arial"/>
              </a:rPr>
              <a:t>𝐶	</a:t>
            </a:r>
            <a:r>
              <a:rPr sz="1100" spc="200" dirty="0">
                <a:latin typeface="Times New Roman"/>
                <a:cs typeface="Times New Roman"/>
              </a:rPr>
              <a:t>=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20" dirty="0">
                <a:latin typeface="Times New Roman"/>
                <a:cs typeface="Times New Roman"/>
              </a:rPr>
              <a:t>0,6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200" dirty="0">
                <a:latin typeface="Times New Roman"/>
                <a:cs typeface="Times New Roman"/>
              </a:rPr>
              <a:t>+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20" dirty="0">
                <a:latin typeface="Times New Roman"/>
                <a:cs typeface="Times New Roman"/>
              </a:rPr>
              <a:t>0,4</a:t>
            </a:r>
            <a:r>
              <a:rPr sz="1650" u="sng" spc="-179" baseline="3282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67" baseline="4513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𝑀</a:t>
            </a:r>
            <a:r>
              <a:rPr sz="975" u="sng" spc="67" baseline="427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975" baseline="4273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28314" y="2084577"/>
            <a:ext cx="1549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5" dirty="0">
                <a:latin typeface="Arial"/>
                <a:cs typeface="Arial"/>
              </a:rPr>
              <a:t>𝑀</a:t>
            </a:r>
            <a:r>
              <a:rPr sz="975" spc="44" baseline="-12820" dirty="0">
                <a:latin typeface="Times New Roman"/>
                <a:cs typeface="Times New Roman"/>
              </a:rPr>
              <a:t>2</a:t>
            </a:r>
            <a:endParaRPr sz="975" baseline="-1282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18915" y="2084577"/>
            <a:ext cx="1549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5" dirty="0">
                <a:latin typeface="Arial"/>
                <a:cs typeface="Arial"/>
              </a:rPr>
              <a:t>𝑀</a:t>
            </a:r>
            <a:r>
              <a:rPr sz="975" spc="44" baseline="-12820" dirty="0">
                <a:latin typeface="Times New Roman"/>
                <a:cs typeface="Times New Roman"/>
              </a:rPr>
              <a:t>2</a:t>
            </a:r>
            <a:endParaRPr sz="975" baseline="-1282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66059" y="1976373"/>
            <a:ext cx="32016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20" dirty="0">
                <a:latin typeface="Arial"/>
                <a:cs typeface="Arial"/>
              </a:rPr>
              <a:t>≥ </a:t>
            </a:r>
            <a:r>
              <a:rPr sz="1100" spc="30" dirty="0">
                <a:latin typeface="Times New Roman"/>
                <a:cs typeface="Times New Roman"/>
              </a:rPr>
              <a:t>0,40 </a:t>
            </a:r>
            <a:r>
              <a:rPr sz="1100" spc="-175" dirty="0">
                <a:latin typeface="Arial"/>
                <a:cs typeface="Arial"/>
              </a:rPr>
              <a:t>→</a:t>
            </a:r>
            <a:r>
              <a:rPr sz="1650" u="sng" spc="-262" baseline="3282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67" baseline="4513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𝑀</a:t>
            </a:r>
            <a:r>
              <a:rPr sz="975" u="sng" spc="67" baseline="427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975" spc="67" baseline="42735" dirty="0">
                <a:latin typeface="Times New Roman"/>
                <a:cs typeface="Times New Roman"/>
              </a:rPr>
              <a:t> </a:t>
            </a:r>
            <a:r>
              <a:rPr sz="1100" spc="200" dirty="0">
                <a:latin typeface="Times New Roman"/>
                <a:cs typeface="Times New Roman"/>
              </a:rPr>
              <a:t>=</a:t>
            </a:r>
            <a:r>
              <a:rPr sz="1650" spc="300" baseline="2525" dirty="0">
                <a:latin typeface="Times New Roman"/>
                <a:cs typeface="Times New Roman"/>
              </a:rPr>
              <a:t> </a:t>
            </a:r>
            <a:r>
              <a:rPr sz="1100" spc="200" dirty="0">
                <a:latin typeface="Times New Roman"/>
                <a:cs typeface="Times New Roman"/>
              </a:rPr>
              <a:t>+</a:t>
            </a:r>
            <a:r>
              <a:rPr sz="1650" spc="480" baseline="2525" dirty="0">
                <a:latin typeface="Times New Roman"/>
                <a:cs typeface="Times New Roman"/>
              </a:rPr>
              <a:t> </a:t>
            </a:r>
            <a:r>
              <a:rPr sz="1100" spc="-240" dirty="0">
                <a:latin typeface="Arial"/>
                <a:cs typeface="Arial"/>
              </a:rPr>
              <a:t>𝑢𝑛𝑡𝑢𝑘 </a:t>
            </a:r>
            <a:r>
              <a:rPr sz="1100" spc="-235" dirty="0">
                <a:latin typeface="Arial"/>
                <a:cs typeface="Arial"/>
              </a:rPr>
              <a:t>𝑘𝑒𝑙𝑒𝑛𝑔𝑘𝑢𝑛𝑔𝑎𝑛 </a:t>
            </a:r>
            <a:r>
              <a:rPr sz="1100" spc="-260" dirty="0">
                <a:latin typeface="Arial"/>
                <a:cs typeface="Arial"/>
              </a:rPr>
              <a:t>𝑡𝑢𝑛𝑔𝑔𝑎𝑙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2133" y="2328418"/>
            <a:ext cx="880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15" dirty="0">
                <a:latin typeface="Times New Roman"/>
                <a:cs typeface="Times New Roman"/>
              </a:rPr>
              <a:t>=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0,6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+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0,4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75" spc="67" baseline="45751" dirty="0">
                <a:latin typeface="Times New Roman"/>
                <a:cs typeface="Times New Roman"/>
              </a:rPr>
              <a:t>8</a:t>
            </a:r>
            <a:endParaRPr sz="1275" baseline="4575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06039" y="2448814"/>
            <a:ext cx="14478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40" dirty="0">
                <a:latin typeface="Times New Roman"/>
                <a:cs typeface="Times New Roman"/>
              </a:rPr>
              <a:t>12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118739" y="2450083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72385" y="2550921"/>
            <a:ext cx="1598930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194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0,866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10" dirty="0">
                <a:latin typeface="Arial"/>
                <a:cs typeface="Arial"/>
              </a:rPr>
              <a:t>Pu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5" dirty="0">
                <a:latin typeface="Arial"/>
                <a:cs typeface="Arial"/>
              </a:rPr>
              <a:t>57 </a:t>
            </a:r>
            <a:r>
              <a:rPr sz="1200" spc="65" dirty="0">
                <a:latin typeface="Arial"/>
                <a:cs typeface="Arial"/>
              </a:rPr>
              <a:t>t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570.000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2385" y="3354451"/>
            <a:ext cx="371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40" dirty="0">
                <a:latin typeface="Arial"/>
                <a:cs typeface="Arial"/>
              </a:rPr>
              <a:t>Pc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07310" y="3308730"/>
            <a:ext cx="26670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35" dirty="0">
                <a:latin typeface="Arial"/>
                <a:cs typeface="Arial"/>
              </a:rPr>
              <a:t>𝜋</a:t>
            </a:r>
            <a:r>
              <a:rPr sz="850" spc="-185" dirty="0">
                <a:latin typeface="Arial"/>
                <a:cs typeface="Arial"/>
              </a:rPr>
              <a:t> </a:t>
            </a:r>
            <a:r>
              <a:rPr sz="1050" spc="52" baseline="23809" dirty="0">
                <a:latin typeface="Times New Roman"/>
                <a:cs typeface="Times New Roman"/>
              </a:rPr>
              <a:t>2</a:t>
            </a:r>
            <a:r>
              <a:rPr sz="1050" spc="-195" baseline="23809" dirty="0">
                <a:latin typeface="Times New Roman"/>
                <a:cs typeface="Times New Roman"/>
              </a:rPr>
              <a:t> </a:t>
            </a:r>
            <a:r>
              <a:rPr sz="850" spc="-215" dirty="0">
                <a:latin typeface="Arial"/>
                <a:cs typeface="Arial"/>
              </a:rPr>
              <a:t>𝐸𝐼</a:t>
            </a:r>
            <a:endParaRPr sz="8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55494" y="3474847"/>
            <a:ext cx="36639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20" dirty="0">
                <a:latin typeface="Times New Roman"/>
                <a:cs typeface="Times New Roman"/>
              </a:rPr>
              <a:t>(</a:t>
            </a:r>
            <a:r>
              <a:rPr sz="850" spc="-120" dirty="0">
                <a:latin typeface="Arial"/>
                <a:cs typeface="Arial"/>
              </a:rPr>
              <a:t>𝑘</a:t>
            </a:r>
            <a:r>
              <a:rPr sz="850" spc="-120" dirty="0">
                <a:latin typeface="Times New Roman"/>
                <a:cs typeface="Times New Roman"/>
              </a:rPr>
              <a:t>.</a:t>
            </a:r>
            <a:r>
              <a:rPr sz="850" spc="-120" dirty="0">
                <a:latin typeface="Arial"/>
                <a:cs typeface="Arial"/>
              </a:rPr>
              <a:t>𝑙𝑢</a:t>
            </a:r>
            <a:r>
              <a:rPr sz="850" spc="-175" dirty="0">
                <a:latin typeface="Arial"/>
                <a:cs typeface="Arial"/>
              </a:rPr>
              <a:t> </a:t>
            </a:r>
            <a:r>
              <a:rPr sz="850" spc="55" dirty="0">
                <a:latin typeface="Times New Roman"/>
                <a:cs typeface="Times New Roman"/>
              </a:rPr>
              <a:t>)</a:t>
            </a:r>
            <a:r>
              <a:rPr sz="1050" spc="82" baseline="19841" dirty="0">
                <a:latin typeface="Times New Roman"/>
                <a:cs typeface="Times New Roman"/>
              </a:rPr>
              <a:t>2</a:t>
            </a:r>
            <a:endParaRPr sz="1050" baseline="19841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568194" y="3476116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776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45333" y="3919601"/>
            <a:ext cx="378460" cy="0"/>
          </a:xfrm>
          <a:custGeom>
            <a:avLst/>
            <a:gdLst/>
            <a:ahLst/>
            <a:cxnLst/>
            <a:rect l="l" t="t" r="r" b="b"/>
            <a:pathLst>
              <a:path w="378460">
                <a:moveTo>
                  <a:pt x="0" y="0"/>
                </a:moveTo>
                <a:lnTo>
                  <a:pt x="378256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77819" y="3919601"/>
            <a:ext cx="104139" cy="0"/>
          </a:xfrm>
          <a:custGeom>
            <a:avLst/>
            <a:gdLst/>
            <a:ahLst/>
            <a:cxnLst/>
            <a:rect l="l" t="t" r="r" b="b"/>
            <a:pathLst>
              <a:path w="104139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107438" y="3790315"/>
            <a:ext cx="273304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20"/>
              </a:lnSpc>
              <a:spcBef>
                <a:spcPts val="100"/>
              </a:spcBef>
            </a:pPr>
            <a:r>
              <a:rPr sz="1200" spc="5" dirty="0">
                <a:latin typeface="Times New Roman"/>
                <a:cs typeface="Times New Roman"/>
              </a:rPr>
              <a:t>EI</a:t>
            </a:r>
            <a:r>
              <a:rPr sz="1200" spc="310" dirty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050" spc="22" baseline="47619" dirty="0">
                <a:latin typeface="Times New Roman"/>
                <a:cs typeface="Times New Roman"/>
              </a:rPr>
              <a:t>0,4 </a:t>
            </a:r>
            <a:r>
              <a:rPr sz="1050" spc="-232" baseline="47619" dirty="0">
                <a:latin typeface="Arial"/>
                <a:cs typeface="Arial"/>
              </a:rPr>
              <a:t>𝐸𝑐 </a:t>
            </a:r>
            <a:r>
              <a:rPr sz="1050" spc="-202" baseline="47619" dirty="0">
                <a:latin typeface="Times New Roman"/>
                <a:cs typeface="Times New Roman"/>
              </a:rPr>
              <a:t>.</a:t>
            </a:r>
            <a:r>
              <a:rPr sz="1050" spc="-202" baseline="47619" dirty="0">
                <a:latin typeface="Arial"/>
                <a:cs typeface="Arial"/>
              </a:rPr>
              <a:t>𝐼𝑔</a:t>
            </a:r>
            <a:r>
              <a:rPr sz="1050" spc="-120" baseline="47619" dirty="0">
                <a:latin typeface="Arial"/>
                <a:cs typeface="Arial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; </a:t>
            </a:r>
            <a:r>
              <a:rPr lang="en-US" sz="1000" spc="-20" dirty="0" smtClean="0">
                <a:latin typeface="Times New Roman"/>
                <a:cs typeface="Times New Roman"/>
              </a:rPr>
              <a:t>              </a:t>
            </a:r>
            <a:r>
              <a:rPr sz="1000" spc="-265" dirty="0" smtClean="0">
                <a:latin typeface="Arial"/>
                <a:cs typeface="Arial"/>
              </a:rPr>
              <a:t>𝐼𝑔 </a:t>
            </a:r>
            <a:r>
              <a:rPr sz="1000" spc="180" dirty="0">
                <a:latin typeface="Times New Roman"/>
                <a:cs typeface="Times New Roman"/>
              </a:rPr>
              <a:t>= </a:t>
            </a:r>
            <a:r>
              <a:rPr sz="1050" spc="52" baseline="47619" dirty="0">
                <a:latin typeface="Times New Roman"/>
                <a:cs typeface="Times New Roman"/>
              </a:rPr>
              <a:t>1 </a:t>
            </a:r>
            <a:r>
              <a:rPr sz="1000" spc="25" dirty="0">
                <a:latin typeface="Times New Roman"/>
                <a:cs typeface="Times New Roman"/>
              </a:rPr>
              <a:t>400. </a:t>
            </a:r>
            <a:r>
              <a:rPr sz="1000" spc="45" dirty="0">
                <a:latin typeface="Times New Roman"/>
                <a:cs typeface="Times New Roman"/>
              </a:rPr>
              <a:t>300</a:t>
            </a:r>
            <a:r>
              <a:rPr sz="1050" spc="67" baseline="27777" dirty="0">
                <a:latin typeface="Times New Roman"/>
                <a:cs typeface="Times New Roman"/>
              </a:rPr>
              <a:t>3 </a:t>
            </a:r>
            <a:r>
              <a:rPr sz="1000" spc="180" dirty="0">
                <a:latin typeface="Times New Roman"/>
                <a:cs typeface="Times New Roman"/>
              </a:rPr>
              <a:t>= </a:t>
            </a:r>
            <a:r>
              <a:rPr sz="1000" dirty="0">
                <a:latin typeface="Times New Roman"/>
                <a:cs typeface="Times New Roman"/>
              </a:rPr>
              <a:t>9. </a:t>
            </a:r>
            <a:r>
              <a:rPr sz="1000" spc="45" dirty="0">
                <a:latin typeface="Times New Roman"/>
                <a:cs typeface="Times New Roman"/>
              </a:rPr>
              <a:t>10</a:t>
            </a:r>
            <a:r>
              <a:rPr sz="1050" spc="67" baseline="27777" dirty="0">
                <a:latin typeface="Times New Roman"/>
                <a:cs typeface="Times New Roman"/>
              </a:rPr>
              <a:t>8</a:t>
            </a:r>
            <a:r>
              <a:rPr sz="1050" spc="104" baseline="27777" dirty="0">
                <a:latin typeface="Times New Roman"/>
                <a:cs typeface="Times New Roman"/>
              </a:rPr>
              <a:t> </a:t>
            </a:r>
            <a:r>
              <a:rPr sz="1000" spc="75" dirty="0">
                <a:latin typeface="Arial"/>
                <a:cs typeface="Arial"/>
              </a:rPr>
              <a:t>𝑚𝑚</a:t>
            </a:r>
            <a:r>
              <a:rPr sz="1050" spc="112" baseline="27777" dirty="0">
                <a:latin typeface="Times New Roman"/>
                <a:cs typeface="Times New Roman"/>
              </a:rPr>
              <a:t>4</a:t>
            </a:r>
            <a:endParaRPr sz="1050" baseline="27777" dirty="0">
              <a:latin typeface="Times New Roman"/>
              <a:cs typeface="Times New Roman"/>
            </a:endParaRPr>
          </a:p>
          <a:p>
            <a:pPr marL="475615">
              <a:lnSpc>
                <a:spcPts val="620"/>
              </a:lnSpc>
              <a:tabLst>
                <a:tab pos="1270000" algn="l"/>
              </a:tabLst>
            </a:pPr>
            <a:r>
              <a:rPr sz="700" spc="5" dirty="0">
                <a:latin typeface="Times New Roman"/>
                <a:cs typeface="Times New Roman"/>
              </a:rPr>
              <a:t>(1+</a:t>
            </a:r>
            <a:r>
              <a:rPr sz="700" spc="5" dirty="0">
                <a:latin typeface="Arial"/>
                <a:cs typeface="Arial"/>
              </a:rPr>
              <a:t>𝛽</a:t>
            </a:r>
            <a:r>
              <a:rPr sz="900" spc="7" baseline="-13888" dirty="0">
                <a:latin typeface="Arial"/>
                <a:cs typeface="Arial"/>
              </a:rPr>
              <a:t>𝑑</a:t>
            </a:r>
            <a:r>
              <a:rPr sz="900" spc="-127" baseline="-13888" dirty="0">
                <a:latin typeface="Arial"/>
                <a:cs typeface="Arial"/>
              </a:rPr>
              <a:t> </a:t>
            </a:r>
            <a:r>
              <a:rPr sz="700" spc="55" dirty="0">
                <a:latin typeface="Times New Roman"/>
                <a:cs typeface="Times New Roman"/>
              </a:rPr>
              <a:t>)	</a:t>
            </a:r>
            <a:r>
              <a:rPr sz="700" spc="30" dirty="0">
                <a:latin typeface="Times New Roman"/>
                <a:cs typeface="Times New Roman"/>
              </a:rPr>
              <a:t>12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342133" y="4159122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005963" y="4162679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39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521966" y="4106697"/>
            <a:ext cx="751205" cy="312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34300"/>
              </a:lnSpc>
              <a:spcBef>
                <a:spcPts val="100"/>
              </a:spcBef>
            </a:pPr>
            <a:r>
              <a:rPr sz="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0,4 </a:t>
            </a:r>
            <a:r>
              <a:rPr sz="7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 </a:t>
            </a:r>
            <a:r>
              <a:rPr sz="7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4700 </a:t>
            </a:r>
            <a:r>
              <a:rPr sz="700" u="sng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𝑓𝑐′ </a:t>
            </a:r>
            <a:r>
              <a:rPr sz="700" u="sng" spc="-1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𝐼</a:t>
            </a:r>
            <a:r>
              <a:rPr sz="900" u="sng" spc="-277" baseline="-925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𝑔 </a:t>
            </a:r>
            <a:r>
              <a:rPr sz="900" spc="-240" baseline="-9259" dirty="0">
                <a:latin typeface="Arial"/>
                <a:cs typeface="Arial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(1+</a:t>
            </a:r>
            <a:r>
              <a:rPr sz="700" spc="5" dirty="0">
                <a:latin typeface="Arial"/>
                <a:cs typeface="Arial"/>
              </a:rPr>
              <a:t>𝛽</a:t>
            </a:r>
            <a:r>
              <a:rPr sz="900" spc="7" baseline="-13888" dirty="0">
                <a:latin typeface="Arial"/>
                <a:cs typeface="Arial"/>
              </a:rPr>
              <a:t>𝑑</a:t>
            </a:r>
            <a:r>
              <a:rPr sz="900" spc="-120" baseline="-13888" dirty="0">
                <a:latin typeface="Arial"/>
                <a:cs typeface="Arial"/>
              </a:rPr>
              <a:t> </a:t>
            </a:r>
            <a:r>
              <a:rPr sz="700" spc="55" dirty="0">
                <a:latin typeface="Times New Roman"/>
                <a:cs typeface="Times New Roman"/>
              </a:rPr>
              <a:t>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2133" y="4482210"/>
            <a:ext cx="1676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5" dirty="0">
                <a:latin typeface="Arial"/>
                <a:cs typeface="Arial"/>
              </a:rPr>
              <a:t>4729. 10</a:t>
            </a:r>
            <a:r>
              <a:rPr sz="1200" spc="-82" baseline="38194" dirty="0">
                <a:latin typeface="Arial"/>
                <a:cs typeface="Arial"/>
              </a:rPr>
              <a:t>9 </a:t>
            </a:r>
            <a:r>
              <a:rPr sz="1200" spc="-20" dirty="0">
                <a:latin typeface="Arial"/>
                <a:cs typeface="Arial"/>
              </a:rPr>
              <a:t>N/mm</a:t>
            </a:r>
            <a:r>
              <a:rPr sz="1200" spc="-30" baseline="38194" dirty="0">
                <a:latin typeface="Arial"/>
                <a:cs typeface="Arial"/>
              </a:rPr>
              <a:t>2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mm</a:t>
            </a:r>
            <a:r>
              <a:rPr sz="1200" spc="-60" baseline="38194" dirty="0">
                <a:latin typeface="Arial"/>
                <a:cs typeface="Arial"/>
              </a:rPr>
              <a:t>4</a:t>
            </a:r>
            <a:endParaRPr sz="1200" baseline="38194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33345" y="4942458"/>
            <a:ext cx="7366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150" dirty="0">
                <a:latin typeface="Arial"/>
                <a:cs typeface="Arial"/>
              </a:rPr>
              <a:t>𝑑</a:t>
            </a:r>
            <a:endParaRPr sz="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72385" y="4887595"/>
            <a:ext cx="3657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sz="900" spc="-175" dirty="0">
                <a:latin typeface="Arial"/>
                <a:cs typeface="Arial"/>
              </a:rPr>
              <a:t>𝛽	</a:t>
            </a:r>
            <a:r>
              <a:rPr sz="900" spc="160" dirty="0">
                <a:latin typeface="Times New Roman"/>
                <a:cs typeface="Times New Roman"/>
              </a:rPr>
              <a:t>=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44826" y="4852542"/>
            <a:ext cx="164274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140" dirty="0">
                <a:latin typeface="Arial"/>
                <a:cs typeface="Arial"/>
              </a:rPr>
              <a:t>𝑏𝑒𝑏𝑎𝑛 </a:t>
            </a:r>
            <a:r>
              <a:rPr sz="650" spc="-180" dirty="0">
                <a:latin typeface="Arial"/>
                <a:cs typeface="Arial"/>
              </a:rPr>
              <a:t>𝑡𝑒𝑡𝑎𝑝</a:t>
            </a:r>
            <a:r>
              <a:rPr sz="650" spc="-190" dirty="0">
                <a:latin typeface="Arial"/>
                <a:cs typeface="Arial"/>
              </a:rPr>
              <a:t>𝑎𝑘𝑠𝑖𝑎𝑙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spc="-170" dirty="0">
                <a:latin typeface="Arial"/>
                <a:cs typeface="Arial"/>
              </a:rPr>
              <a:t>𝑡𝑒𝑟𝑓𝑎𝑘𝑡𝑜𝑟  </a:t>
            </a:r>
            <a:r>
              <a:rPr sz="650" spc="-85" dirty="0">
                <a:latin typeface="Arial"/>
                <a:cs typeface="Arial"/>
              </a:rPr>
              <a:t>𝑚𝑎𝑘𝑠𝑖𝑚𝑢𝑚</a:t>
            </a:r>
            <a:endParaRPr sz="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56458" y="4977510"/>
            <a:ext cx="141986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spc="-140" dirty="0">
                <a:latin typeface="Arial"/>
                <a:cs typeface="Arial"/>
              </a:rPr>
              <a:t>𝑏𝑒𝑏𝑎𝑛 </a:t>
            </a:r>
            <a:r>
              <a:rPr sz="650" spc="-190" dirty="0">
                <a:latin typeface="Arial"/>
                <a:cs typeface="Arial"/>
              </a:rPr>
              <a:t>𝑎𝑘𝑠𝑖𝑎𝑙</a:t>
            </a:r>
            <a:r>
              <a:rPr sz="650" spc="140" dirty="0">
                <a:latin typeface="Arial"/>
                <a:cs typeface="Arial"/>
              </a:rPr>
              <a:t> </a:t>
            </a:r>
            <a:r>
              <a:rPr sz="650" spc="-170" dirty="0">
                <a:latin typeface="Arial"/>
                <a:cs typeface="Arial"/>
              </a:rPr>
              <a:t>𝑡𝑒𝑟𝑓𝑎𝑘𝑡𝑜𝑟 </a:t>
            </a:r>
            <a:r>
              <a:rPr sz="650" spc="-85" dirty="0">
                <a:latin typeface="Arial"/>
                <a:cs typeface="Arial"/>
              </a:rPr>
              <a:t>𝑚𝑎𝑘𝑠𝑖𝑚𝑢𝑚</a:t>
            </a:r>
            <a:endParaRPr sz="6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557526" y="4981829"/>
            <a:ext cx="1663064" cy="0"/>
          </a:xfrm>
          <a:custGeom>
            <a:avLst/>
            <a:gdLst/>
            <a:ahLst/>
            <a:cxnLst/>
            <a:rect l="l" t="t" r="r" b="b"/>
            <a:pathLst>
              <a:path w="1663064">
                <a:moveTo>
                  <a:pt x="0" y="0"/>
                </a:moveTo>
                <a:lnTo>
                  <a:pt x="1662938" y="0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098294" y="5238115"/>
            <a:ext cx="1022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0" dirty="0">
                <a:latin typeface="Arial"/>
                <a:cs typeface="Arial"/>
              </a:rPr>
              <a:t>𝛽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66873" y="5302123"/>
            <a:ext cx="768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65" dirty="0">
                <a:latin typeface="Arial"/>
                <a:cs typeface="Arial"/>
              </a:rPr>
              <a:t>𝑑</a:t>
            </a:r>
            <a:endParaRPr sz="7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23845" y="5163439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5120" algn="l"/>
                <a:tab pos="744220" algn="l"/>
              </a:tabLst>
            </a:pPr>
            <a:r>
              <a:rPr sz="1500" spc="270" baseline="-33333" dirty="0">
                <a:latin typeface="Times New Roman"/>
                <a:cs typeface="Times New Roman"/>
              </a:rPr>
              <a:t>=</a:t>
            </a:r>
            <a:r>
              <a:rPr sz="1000" u="sng" spc="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7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1,2</a:t>
            </a:r>
            <a:r>
              <a:rPr sz="700" u="sng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00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𝑃</a:t>
            </a:r>
            <a:r>
              <a:rPr sz="900" u="sng" spc="-82" baseline="-1388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𝐷	</a:t>
            </a:r>
            <a:endParaRPr sz="900" baseline="-13888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80817" y="5340477"/>
            <a:ext cx="59372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15" dirty="0">
                <a:latin typeface="Times New Roman"/>
                <a:cs typeface="Times New Roman"/>
              </a:rPr>
              <a:t>1,2 </a:t>
            </a:r>
            <a:r>
              <a:rPr sz="700" spc="-55" dirty="0">
                <a:latin typeface="Arial"/>
                <a:cs typeface="Arial"/>
              </a:rPr>
              <a:t>𝑃</a:t>
            </a:r>
            <a:r>
              <a:rPr sz="900" spc="-82" baseline="-13888" dirty="0">
                <a:latin typeface="Arial"/>
                <a:cs typeface="Arial"/>
              </a:rPr>
              <a:t>𝐷 </a:t>
            </a:r>
            <a:r>
              <a:rPr sz="700" spc="40" dirty="0">
                <a:latin typeface="Times New Roman"/>
                <a:cs typeface="Times New Roman"/>
              </a:rPr>
              <a:t>+1,6</a:t>
            </a:r>
            <a:r>
              <a:rPr sz="700" spc="-95" dirty="0">
                <a:latin typeface="Times New Roman"/>
                <a:cs typeface="Times New Roman"/>
              </a:rPr>
              <a:t> </a:t>
            </a:r>
            <a:r>
              <a:rPr sz="700" spc="-105" dirty="0">
                <a:latin typeface="Arial"/>
                <a:cs typeface="Arial"/>
              </a:rPr>
              <a:t>𝑃</a:t>
            </a:r>
            <a:r>
              <a:rPr sz="900" spc="-157" baseline="-13888" dirty="0">
                <a:latin typeface="Arial"/>
                <a:cs typeface="Arial"/>
              </a:rPr>
              <a:t>𝐿</a:t>
            </a:r>
            <a:endParaRPr sz="900" baseline="-13888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67583" y="5315839"/>
            <a:ext cx="6604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25" dirty="0">
                <a:latin typeface="Arial"/>
                <a:cs typeface="Arial"/>
              </a:rPr>
              <a:t>𝑑</a:t>
            </a:r>
            <a:endParaRPr sz="5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173095" y="5238115"/>
            <a:ext cx="1392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5" dirty="0">
                <a:latin typeface="Arial"/>
                <a:cs typeface="Arial"/>
              </a:rPr>
              <a:t>(</a:t>
            </a:r>
            <a:r>
              <a:rPr sz="800" spc="-75" dirty="0">
                <a:latin typeface="Arial"/>
                <a:cs typeface="Arial"/>
              </a:rPr>
              <a:t>𝛽 </a:t>
            </a:r>
            <a:r>
              <a:rPr sz="800" spc="145" dirty="0">
                <a:latin typeface="Times New Roman"/>
                <a:cs typeface="Times New Roman"/>
              </a:rPr>
              <a:t>= </a:t>
            </a:r>
            <a:r>
              <a:rPr sz="800" spc="15" dirty="0">
                <a:latin typeface="Times New Roman"/>
                <a:cs typeface="Times New Roman"/>
              </a:rPr>
              <a:t>0.6 </a:t>
            </a:r>
            <a:r>
              <a:rPr sz="800" spc="-260" dirty="0">
                <a:latin typeface="Arial"/>
                <a:cs typeface="Arial"/>
              </a:rPr>
              <a:t>𝑏𝑖𝑙𝑎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200" dirty="0">
                <a:latin typeface="Arial"/>
                <a:cs typeface="Arial"/>
              </a:rPr>
              <a:t>𝑡𝑑𝑘</a:t>
            </a:r>
            <a:r>
              <a:rPr sz="800" spc="-185" dirty="0">
                <a:latin typeface="Arial"/>
                <a:cs typeface="Arial"/>
              </a:rPr>
              <a:t> </a:t>
            </a:r>
            <a:r>
              <a:rPr sz="800" spc="-180" dirty="0">
                <a:latin typeface="Arial"/>
                <a:cs typeface="Arial"/>
              </a:rPr>
              <a:t>𝑑𝑖𝑡𝑒𝑛𝑡𝑢𝑘𝑎𝑛</a:t>
            </a:r>
            <a:r>
              <a:rPr sz="800" spc="-180" dirty="0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72257" y="5640705"/>
            <a:ext cx="26670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35" dirty="0">
                <a:latin typeface="Arial"/>
                <a:cs typeface="Arial"/>
              </a:rPr>
              <a:t>𝜋</a:t>
            </a:r>
            <a:r>
              <a:rPr sz="850" spc="-185" dirty="0">
                <a:latin typeface="Arial"/>
                <a:cs typeface="Arial"/>
              </a:rPr>
              <a:t> </a:t>
            </a:r>
            <a:r>
              <a:rPr sz="1050" spc="52" baseline="23809" dirty="0">
                <a:latin typeface="Times New Roman"/>
                <a:cs typeface="Times New Roman"/>
              </a:rPr>
              <a:t>2</a:t>
            </a:r>
            <a:r>
              <a:rPr sz="1050" spc="-195" baseline="23809" dirty="0">
                <a:latin typeface="Times New Roman"/>
                <a:cs typeface="Times New Roman"/>
              </a:rPr>
              <a:t> </a:t>
            </a:r>
            <a:r>
              <a:rPr sz="850" spc="-215" dirty="0">
                <a:latin typeface="Arial"/>
                <a:cs typeface="Arial"/>
              </a:rPr>
              <a:t>𝐸𝐼</a:t>
            </a:r>
            <a:endParaRPr sz="8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534666" y="5808090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776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072385" y="5686425"/>
            <a:ext cx="1744345" cy="27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95"/>
              </a:lnSpc>
              <a:spcBef>
                <a:spcPts val="100"/>
              </a:spcBef>
              <a:tabLst>
                <a:tab pos="880110" algn="l"/>
              </a:tabLst>
            </a:pPr>
            <a:r>
              <a:rPr sz="1200" spc="-140" dirty="0">
                <a:latin typeface="Arial"/>
                <a:cs typeface="Arial"/>
              </a:rPr>
              <a:t>Pc    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	= </a:t>
            </a:r>
            <a:r>
              <a:rPr sz="1200" spc="-65" dirty="0">
                <a:latin typeface="Arial"/>
                <a:cs typeface="Arial"/>
              </a:rPr>
              <a:t>3665289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462280">
              <a:lnSpc>
                <a:spcPts val="775"/>
              </a:lnSpc>
            </a:pPr>
            <a:r>
              <a:rPr sz="850" spc="-125" dirty="0">
                <a:latin typeface="Times New Roman"/>
                <a:cs typeface="Times New Roman"/>
              </a:rPr>
              <a:t>(</a:t>
            </a:r>
            <a:r>
              <a:rPr sz="850" spc="-125" dirty="0">
                <a:latin typeface="Arial"/>
                <a:cs typeface="Arial"/>
              </a:rPr>
              <a:t>𝑘</a:t>
            </a:r>
            <a:r>
              <a:rPr sz="850" spc="-125" dirty="0">
                <a:latin typeface="Times New Roman"/>
                <a:cs typeface="Times New Roman"/>
              </a:rPr>
              <a:t>.</a:t>
            </a:r>
            <a:r>
              <a:rPr sz="850" spc="-125" dirty="0">
                <a:latin typeface="Arial"/>
                <a:cs typeface="Arial"/>
              </a:rPr>
              <a:t>𝑙𝑢 </a:t>
            </a:r>
            <a:r>
              <a:rPr sz="850" spc="45" dirty="0">
                <a:latin typeface="Times New Roman"/>
                <a:cs typeface="Times New Roman"/>
              </a:rPr>
              <a:t>)</a:t>
            </a:r>
            <a:r>
              <a:rPr sz="1050" spc="67" baseline="19841" dirty="0">
                <a:latin typeface="Times New Roman"/>
                <a:cs typeface="Times New Roman"/>
              </a:rPr>
              <a:t>2</a:t>
            </a:r>
            <a:endParaRPr sz="1050" baseline="19841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072385" y="6015609"/>
            <a:ext cx="198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7" baseline="6944" dirty="0">
                <a:latin typeface="Arial"/>
                <a:cs typeface="Arial"/>
              </a:rPr>
              <a:t>δ</a:t>
            </a:r>
            <a:r>
              <a:rPr sz="800" spc="-60" dirty="0">
                <a:latin typeface="Arial"/>
                <a:cs typeface="Arial"/>
              </a:rPr>
              <a:t>ns</a:t>
            </a:r>
            <a:endParaRPr sz="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42133" y="5995796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5" dirty="0">
                <a:latin typeface="Arial"/>
                <a:cs typeface="Arial"/>
              </a:rPr>
              <a:t>=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789047" y="5916548"/>
            <a:ext cx="3352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70" dirty="0">
                <a:latin typeface="Times New Roman"/>
                <a:cs typeface="Times New Roman"/>
              </a:rPr>
              <a:t>0</a:t>
            </a:r>
            <a:r>
              <a:rPr sz="1000" spc="-55" dirty="0">
                <a:latin typeface="Times New Roman"/>
                <a:cs typeface="Times New Roman"/>
              </a:rPr>
              <a:t>,</a:t>
            </a:r>
            <a:r>
              <a:rPr sz="1000" spc="50" dirty="0">
                <a:latin typeface="Times New Roman"/>
                <a:cs typeface="Times New Roman"/>
              </a:rPr>
              <a:t>866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86914" y="6128385"/>
            <a:ext cx="1936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70" dirty="0">
                <a:latin typeface="Times New Roman"/>
                <a:cs typeface="Times New Roman"/>
              </a:rPr>
              <a:t>1</a:t>
            </a:r>
            <a:r>
              <a:rPr sz="1000" spc="160" dirty="0">
                <a:latin typeface="Arial"/>
                <a:cs typeface="Arial"/>
              </a:rPr>
              <a:t>−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50007" y="6078092"/>
            <a:ext cx="36385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40" dirty="0">
                <a:latin typeface="Times New Roman"/>
                <a:cs typeface="Times New Roman"/>
              </a:rPr>
              <a:t>570000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653410" y="6216776"/>
            <a:ext cx="7112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30" dirty="0">
                <a:latin typeface="Times New Roman"/>
                <a:cs typeface="Times New Roman"/>
              </a:rPr>
              <a:t>0,75 </a:t>
            </a:r>
            <a:r>
              <a:rPr sz="800" spc="-40" dirty="0">
                <a:latin typeface="Times New Roman"/>
                <a:cs typeface="Times New Roman"/>
              </a:rPr>
              <a:t>.</a:t>
            </a:r>
            <a:r>
              <a:rPr sz="800" spc="80" dirty="0">
                <a:latin typeface="Times New Roman"/>
                <a:cs typeface="Times New Roman"/>
              </a:rPr>
              <a:t> </a:t>
            </a:r>
            <a:r>
              <a:rPr sz="800" spc="40" dirty="0">
                <a:latin typeface="Times New Roman"/>
                <a:cs typeface="Times New Roman"/>
              </a:rPr>
              <a:t>3665289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666110" y="6231763"/>
            <a:ext cx="757555" cy="0"/>
          </a:xfrm>
          <a:custGeom>
            <a:avLst/>
            <a:gdLst/>
            <a:ahLst/>
            <a:cxnLst/>
            <a:rect l="l" t="t" r="r" b="b"/>
            <a:pathLst>
              <a:path w="757554">
                <a:moveTo>
                  <a:pt x="0" y="0"/>
                </a:moveTo>
                <a:lnTo>
                  <a:pt x="757427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99614" y="6110604"/>
            <a:ext cx="923925" cy="0"/>
          </a:xfrm>
          <a:custGeom>
            <a:avLst/>
            <a:gdLst/>
            <a:ahLst/>
            <a:cxnLst/>
            <a:rect l="l" t="t" r="r" b="b"/>
            <a:pathLst>
              <a:path w="923925">
                <a:moveTo>
                  <a:pt x="0" y="0"/>
                </a:moveTo>
                <a:lnTo>
                  <a:pt x="923848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450463" y="5995796"/>
            <a:ext cx="317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6695" algn="l"/>
              </a:tabLst>
            </a:pPr>
            <a:r>
              <a:rPr sz="1200" spc="-65" dirty="0">
                <a:latin typeface="Arial"/>
                <a:cs typeface="Arial"/>
              </a:rPr>
              <a:t>≥	</a:t>
            </a: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417066" y="6321933"/>
            <a:ext cx="2580005" cy="281622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R="92075" algn="ctr">
              <a:lnSpc>
                <a:spcPct val="100000"/>
              </a:lnSpc>
              <a:spcBef>
                <a:spcPts val="855"/>
              </a:spcBef>
            </a:pPr>
            <a:r>
              <a:rPr sz="1200" spc="-105" dirty="0">
                <a:latin typeface="Arial"/>
                <a:cs typeface="Arial"/>
              </a:rPr>
              <a:t>=  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1,0934</a:t>
            </a:r>
            <a:endParaRPr sz="1200">
              <a:latin typeface="Arial"/>
              <a:cs typeface="Arial"/>
            </a:endParaRPr>
          </a:p>
          <a:p>
            <a:pPr marL="668020">
              <a:lnSpc>
                <a:spcPct val="100000"/>
              </a:lnSpc>
              <a:spcBef>
                <a:spcPts val="755"/>
              </a:spcBef>
            </a:pPr>
            <a:r>
              <a:rPr sz="1200" spc="-60" dirty="0">
                <a:latin typeface="Arial"/>
                <a:cs typeface="Arial"/>
              </a:rPr>
              <a:t>M</a:t>
            </a:r>
            <a:r>
              <a:rPr sz="1200" spc="-89" baseline="-10416" dirty="0">
                <a:latin typeface="Arial"/>
                <a:cs typeface="Arial"/>
              </a:rPr>
              <a:t>C    </a:t>
            </a:r>
            <a:r>
              <a:rPr sz="1200" spc="-105" dirty="0">
                <a:latin typeface="Arial"/>
                <a:cs typeface="Arial"/>
              </a:rPr>
              <a:t>=   </a:t>
            </a:r>
            <a:r>
              <a:rPr sz="1200" spc="-55" dirty="0">
                <a:latin typeface="Arial"/>
                <a:cs typeface="Arial"/>
              </a:rPr>
              <a:t>δ</a:t>
            </a:r>
            <a:r>
              <a:rPr sz="1200" spc="-82" baseline="-10416" dirty="0">
                <a:latin typeface="Arial"/>
                <a:cs typeface="Arial"/>
              </a:rPr>
              <a:t>ns 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M</a:t>
            </a:r>
            <a:r>
              <a:rPr sz="1200" spc="-7" baseline="-10416" dirty="0">
                <a:latin typeface="Arial"/>
                <a:cs typeface="Arial"/>
              </a:rPr>
              <a:t>2</a:t>
            </a:r>
            <a:endParaRPr sz="1200" baseline="-10416">
              <a:latin typeface="Arial"/>
              <a:cs typeface="Arial"/>
            </a:endParaRPr>
          </a:p>
          <a:p>
            <a:pPr marL="937260">
              <a:lnSpc>
                <a:spcPct val="100000"/>
              </a:lnSpc>
              <a:spcBef>
                <a:spcPts val="25"/>
              </a:spcBef>
            </a:pP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1,0934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12.10</a:t>
            </a:r>
            <a:r>
              <a:rPr sz="1200" spc="-82" baseline="38194" dirty="0">
                <a:latin typeface="Arial"/>
                <a:cs typeface="Arial"/>
              </a:rPr>
              <a:t>7</a:t>
            </a:r>
            <a:endParaRPr sz="1200" baseline="38194">
              <a:latin typeface="Arial"/>
              <a:cs typeface="Arial"/>
            </a:endParaRPr>
          </a:p>
          <a:p>
            <a:pPr marL="937260">
              <a:lnSpc>
                <a:spcPct val="100000"/>
              </a:lnSpc>
              <a:spcBef>
                <a:spcPts val="25"/>
              </a:spcBef>
              <a:tabLst>
                <a:tab pos="1896110" algn="l"/>
              </a:tabLst>
            </a:pPr>
            <a:r>
              <a:rPr sz="1200" spc="-105" dirty="0">
                <a:latin typeface="Arial"/>
                <a:cs typeface="Arial"/>
              </a:rPr>
              <a:t>=   </a:t>
            </a:r>
            <a:r>
              <a:rPr sz="1200" spc="-55" dirty="0">
                <a:latin typeface="Arial"/>
                <a:cs typeface="Arial"/>
              </a:rPr>
              <a:t>13,12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10</a:t>
            </a:r>
            <a:r>
              <a:rPr sz="1200" spc="-82" baseline="38194" dirty="0">
                <a:latin typeface="Arial"/>
                <a:cs typeface="Arial"/>
              </a:rPr>
              <a:t>7	</a:t>
            </a:r>
            <a:r>
              <a:rPr sz="1200" spc="-60" dirty="0">
                <a:latin typeface="Arial"/>
                <a:cs typeface="Arial"/>
              </a:rPr>
              <a:t>Nmm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70" dirty="0">
                <a:latin typeface="Arial"/>
                <a:cs typeface="Arial"/>
              </a:rPr>
              <a:t>Penulangan </a:t>
            </a:r>
            <a:r>
              <a:rPr sz="1200" spc="-35" dirty="0">
                <a:latin typeface="Arial"/>
                <a:cs typeface="Arial"/>
              </a:rPr>
              <a:t>kolom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95" dirty="0">
                <a:latin typeface="Arial"/>
                <a:cs typeface="Arial"/>
              </a:rPr>
              <a:t>AB: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668020">
              <a:lnSpc>
                <a:spcPct val="100000"/>
              </a:lnSpc>
              <a:spcBef>
                <a:spcPts val="5"/>
              </a:spcBef>
            </a:pPr>
            <a:r>
              <a:rPr sz="1200" spc="-110" dirty="0">
                <a:latin typeface="Arial"/>
                <a:cs typeface="Arial"/>
              </a:rPr>
              <a:t>Pu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0" dirty="0">
                <a:latin typeface="Arial"/>
                <a:cs typeface="Arial"/>
              </a:rPr>
              <a:t>57. 10</a:t>
            </a:r>
            <a:r>
              <a:rPr sz="1200" spc="-75" baseline="38194" dirty="0">
                <a:latin typeface="Arial"/>
                <a:cs typeface="Arial"/>
              </a:rPr>
              <a:t>4 </a:t>
            </a:r>
            <a:r>
              <a:rPr sz="1200" spc="-95" dirty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668020">
              <a:lnSpc>
                <a:spcPct val="100000"/>
              </a:lnSpc>
              <a:spcBef>
                <a:spcPts val="20"/>
              </a:spcBef>
              <a:tabLst>
                <a:tab pos="1847850" algn="l"/>
              </a:tabLst>
            </a:pPr>
            <a:r>
              <a:rPr sz="1200" spc="-60" dirty="0">
                <a:latin typeface="Arial"/>
                <a:cs typeface="Arial"/>
              </a:rPr>
              <a:t>M</a:t>
            </a:r>
            <a:r>
              <a:rPr sz="1200" spc="-89" baseline="-10416" dirty="0">
                <a:latin typeface="Arial"/>
                <a:cs typeface="Arial"/>
              </a:rPr>
              <a:t>C   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13,12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10</a:t>
            </a:r>
            <a:r>
              <a:rPr sz="1200" spc="-75" baseline="38194" dirty="0">
                <a:latin typeface="Arial"/>
                <a:cs typeface="Arial"/>
              </a:rPr>
              <a:t>7	</a:t>
            </a:r>
            <a:r>
              <a:rPr sz="1200" spc="-60" dirty="0">
                <a:latin typeface="Arial"/>
                <a:cs typeface="Arial"/>
              </a:rPr>
              <a:t>Nmm</a:t>
            </a:r>
            <a:endParaRPr sz="1200">
              <a:latin typeface="Arial"/>
              <a:cs typeface="Arial"/>
            </a:endParaRPr>
          </a:p>
          <a:p>
            <a:pPr marL="676910">
              <a:lnSpc>
                <a:spcPct val="100000"/>
              </a:lnSpc>
              <a:spcBef>
                <a:spcPts val="25"/>
              </a:spcBef>
              <a:tabLst>
                <a:tab pos="926465" algn="l"/>
              </a:tabLst>
            </a:pPr>
            <a:r>
              <a:rPr sz="1200" spc="-75" dirty="0">
                <a:latin typeface="Arial"/>
                <a:cs typeface="Arial"/>
              </a:rPr>
              <a:t>e	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M</a:t>
            </a:r>
            <a:r>
              <a:rPr sz="1200" spc="-67" baseline="-10416" dirty="0">
                <a:latin typeface="Arial"/>
                <a:cs typeface="Arial"/>
              </a:rPr>
              <a:t>C</a:t>
            </a:r>
            <a:r>
              <a:rPr sz="1200" spc="-45" dirty="0">
                <a:latin typeface="Arial"/>
                <a:cs typeface="Arial"/>
              </a:rPr>
              <a:t>/P</a:t>
            </a:r>
            <a:r>
              <a:rPr sz="1200" spc="-67" baseline="-10416" dirty="0">
                <a:latin typeface="Arial"/>
                <a:cs typeface="Arial"/>
              </a:rPr>
              <a:t>u</a:t>
            </a:r>
            <a:endParaRPr sz="1200" baseline="-10416">
              <a:latin typeface="Arial"/>
              <a:cs typeface="Arial"/>
            </a:endParaRPr>
          </a:p>
          <a:p>
            <a:pPr marL="20955" algn="ctr">
              <a:lnSpc>
                <a:spcPct val="100000"/>
              </a:lnSpc>
              <a:spcBef>
                <a:spcPts val="25"/>
              </a:spcBef>
            </a:pPr>
            <a:r>
              <a:rPr sz="1200" spc="-105" dirty="0">
                <a:latin typeface="Arial"/>
                <a:cs typeface="Arial"/>
              </a:rPr>
              <a:t>=    </a:t>
            </a:r>
            <a:r>
              <a:rPr sz="1200" spc="-60" dirty="0">
                <a:latin typeface="Arial"/>
                <a:cs typeface="Arial"/>
              </a:rPr>
              <a:t>230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mm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676910">
              <a:lnSpc>
                <a:spcPct val="100000"/>
              </a:lnSpc>
            </a:pPr>
            <a:r>
              <a:rPr sz="1200" spc="-30" dirty="0">
                <a:latin typeface="Arial"/>
                <a:cs typeface="Arial"/>
              </a:rPr>
              <a:t>e</a:t>
            </a:r>
            <a:r>
              <a:rPr sz="1200" spc="-44" baseline="-10416" dirty="0">
                <a:latin typeface="Arial"/>
                <a:cs typeface="Arial"/>
              </a:rPr>
              <a:t>min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15 </a:t>
            </a:r>
            <a:r>
              <a:rPr sz="1200" spc="-105" dirty="0">
                <a:latin typeface="Arial"/>
                <a:cs typeface="Arial"/>
              </a:rPr>
              <a:t>+ </a:t>
            </a:r>
            <a:r>
              <a:rPr sz="1200" spc="-60" dirty="0">
                <a:latin typeface="Arial"/>
                <a:cs typeface="Arial"/>
              </a:rPr>
              <a:t>0.03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 marL="937260">
              <a:lnSpc>
                <a:spcPct val="100000"/>
              </a:lnSpc>
              <a:spcBef>
                <a:spcPts val="25"/>
              </a:spcBef>
            </a:pP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15 </a:t>
            </a:r>
            <a:r>
              <a:rPr sz="1200" spc="-105" dirty="0">
                <a:latin typeface="Arial"/>
                <a:cs typeface="Arial"/>
              </a:rPr>
              <a:t>+ </a:t>
            </a:r>
            <a:r>
              <a:rPr sz="1200" spc="-60" dirty="0">
                <a:latin typeface="Arial"/>
                <a:cs typeface="Arial"/>
              </a:rPr>
              <a:t>0,03 </a:t>
            </a:r>
            <a:r>
              <a:rPr sz="1200" spc="-35" dirty="0">
                <a:latin typeface="Arial"/>
                <a:cs typeface="Arial"/>
              </a:rPr>
              <a:t>. </a:t>
            </a:r>
            <a:r>
              <a:rPr sz="1200" spc="-65" dirty="0">
                <a:latin typeface="Arial"/>
                <a:cs typeface="Arial"/>
              </a:rPr>
              <a:t>300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24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mm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334000" y="3464305"/>
            <a:ext cx="762000" cy="326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5410200" y="4159122"/>
            <a:ext cx="1651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Ec</a:t>
            </a:r>
            <a:r>
              <a:rPr lang="en-US" dirty="0" smtClean="0"/>
              <a:t> = 4700.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ϒ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= 4700.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ϒ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= ……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7066" y="1452118"/>
            <a:ext cx="1464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Dari diagram </a:t>
            </a:r>
            <a:r>
              <a:rPr sz="1200" spc="-40" dirty="0">
                <a:latin typeface="Arial"/>
                <a:cs typeface="Arial"/>
              </a:rPr>
              <a:t>interaksi</a:t>
            </a:r>
            <a:r>
              <a:rPr sz="1200" spc="-13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86966" y="2425700"/>
            <a:ext cx="963930" cy="0"/>
          </a:xfrm>
          <a:custGeom>
            <a:avLst/>
            <a:gdLst/>
            <a:ahLst/>
            <a:cxnLst/>
            <a:rect l="l" t="t" r="r" b="b"/>
            <a:pathLst>
              <a:path w="963930">
                <a:moveTo>
                  <a:pt x="0" y="0"/>
                </a:moveTo>
                <a:lnTo>
                  <a:pt x="9634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74266" y="1817878"/>
            <a:ext cx="2976880" cy="796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sz="1200" b="1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Sumbu </a:t>
            </a:r>
            <a:r>
              <a:rPr sz="1200" b="1" u="heavy" spc="-11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Y</a:t>
            </a:r>
            <a:r>
              <a:rPr sz="1200" b="1" spc="-114" dirty="0">
                <a:latin typeface="Trebuchet MS"/>
                <a:cs typeface="Trebuchet MS"/>
              </a:rPr>
              <a:t> </a:t>
            </a:r>
            <a:r>
              <a:rPr sz="1200" spc="-15" dirty="0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Times New Roman"/>
              <a:cs typeface="Times New Roman"/>
            </a:endParaRPr>
          </a:p>
          <a:p>
            <a:pPr marL="400685">
              <a:lnSpc>
                <a:spcPct val="100000"/>
              </a:lnSpc>
              <a:tabLst>
                <a:tab pos="1832610" algn="l"/>
              </a:tabLst>
            </a:pPr>
            <a:r>
              <a:rPr sz="1200" spc="-190" dirty="0">
                <a:latin typeface="Arial"/>
                <a:cs typeface="Arial"/>
              </a:rPr>
              <a:t>𝑃𝑢	</a:t>
            </a:r>
            <a:r>
              <a:rPr sz="1200" spc="60" dirty="0">
                <a:latin typeface="Times New Roman"/>
                <a:cs typeface="Times New Roman"/>
              </a:rPr>
              <a:t>57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10</a:t>
            </a:r>
            <a:r>
              <a:rPr sz="1275" spc="82" baseline="29411" dirty="0">
                <a:latin typeface="Times New Roman"/>
                <a:cs typeface="Times New Roman"/>
              </a:rPr>
              <a:t>4</a:t>
            </a:r>
            <a:endParaRPr sz="1275" baseline="29411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spc="-65" dirty="0">
                <a:latin typeface="Arial"/>
                <a:cs typeface="Arial"/>
              </a:rPr>
              <a:t>𝜑</a:t>
            </a:r>
            <a:r>
              <a:rPr sz="1200" spc="-65" dirty="0">
                <a:latin typeface="Times New Roman"/>
                <a:cs typeface="Times New Roman"/>
              </a:rPr>
              <a:t>. </a:t>
            </a:r>
            <a:r>
              <a:rPr sz="1200" spc="-114" dirty="0">
                <a:latin typeface="Arial"/>
                <a:cs typeface="Arial"/>
              </a:rPr>
              <a:t>𝐴𝑔</a:t>
            </a:r>
            <a:r>
              <a:rPr sz="1200" spc="-114" dirty="0">
                <a:latin typeface="Times New Roman"/>
                <a:cs typeface="Times New Roman"/>
              </a:rPr>
              <a:t>. </a:t>
            </a:r>
            <a:r>
              <a:rPr sz="1200" spc="15" dirty="0">
                <a:latin typeface="Times New Roman"/>
                <a:cs typeface="Times New Roman"/>
              </a:rPr>
              <a:t>0,85. </a:t>
            </a:r>
            <a:r>
              <a:rPr sz="1200" spc="-145" dirty="0">
                <a:latin typeface="Arial"/>
                <a:cs typeface="Arial"/>
              </a:rPr>
              <a:t>𝑓𝑐</a:t>
            </a:r>
            <a:r>
              <a:rPr sz="1275" spc="-217" baseline="22875" dirty="0">
                <a:latin typeface="Arial"/>
                <a:cs typeface="Arial"/>
              </a:rPr>
              <a:t>′ </a:t>
            </a:r>
            <a:r>
              <a:rPr sz="1800" spc="322" baseline="37037" dirty="0">
                <a:latin typeface="Times New Roman"/>
                <a:cs typeface="Times New Roman"/>
              </a:rPr>
              <a:t>= </a:t>
            </a:r>
            <a:r>
              <a:rPr sz="1200" spc="35" dirty="0">
                <a:latin typeface="Times New Roman"/>
                <a:cs typeface="Times New Roman"/>
              </a:rPr>
              <a:t>0,65 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60" dirty="0">
                <a:latin typeface="Times New Roman"/>
                <a:cs typeface="Times New Roman"/>
              </a:rPr>
              <a:t>400 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60" dirty="0">
                <a:latin typeface="Times New Roman"/>
                <a:cs typeface="Times New Roman"/>
              </a:rPr>
              <a:t>300 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30" dirty="0">
                <a:latin typeface="Times New Roman"/>
                <a:cs typeface="Times New Roman"/>
              </a:rPr>
              <a:t>0,85 </a:t>
            </a:r>
            <a:r>
              <a:rPr sz="1200" spc="-55" dirty="0">
                <a:latin typeface="Times New Roman"/>
                <a:cs typeface="Times New Roman"/>
              </a:rPr>
              <a:t>. </a:t>
            </a:r>
            <a:r>
              <a:rPr sz="1200" spc="55" dirty="0">
                <a:latin typeface="Times New Roman"/>
                <a:cs typeface="Times New Roman"/>
              </a:rPr>
              <a:t>20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49219" y="2425700"/>
            <a:ext cx="1689100" cy="0"/>
          </a:xfrm>
          <a:custGeom>
            <a:avLst/>
            <a:gdLst/>
            <a:ahLst/>
            <a:cxnLst/>
            <a:rect l="l" t="t" r="r" b="b"/>
            <a:pathLst>
              <a:path w="1689100">
                <a:moveTo>
                  <a:pt x="0" y="0"/>
                </a:moveTo>
                <a:lnTo>
                  <a:pt x="168884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68621" y="2304033"/>
            <a:ext cx="533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15" dirty="0">
                <a:latin typeface="Times New Roman"/>
                <a:cs typeface="Times New Roman"/>
              </a:rPr>
              <a:t>=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0,43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354" y="2957830"/>
            <a:ext cx="663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heavy" spc="-6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Sumbu X</a:t>
            </a:r>
            <a:r>
              <a:rPr sz="1200" b="1" u="heavy" spc="-1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200" b="1" u="heavy" spc="-1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: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86966" y="3566033"/>
            <a:ext cx="946785" cy="0"/>
          </a:xfrm>
          <a:custGeom>
            <a:avLst/>
            <a:gdLst/>
            <a:ahLst/>
            <a:cxnLst/>
            <a:rect l="l" t="t" r="r" b="b"/>
            <a:pathLst>
              <a:path w="946785">
                <a:moveTo>
                  <a:pt x="0" y="0"/>
                </a:moveTo>
                <a:lnTo>
                  <a:pt x="946708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53742" y="3328543"/>
            <a:ext cx="835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5490" algn="l"/>
              </a:tabLst>
            </a:pPr>
            <a:r>
              <a:rPr sz="1200" spc="-215" dirty="0">
                <a:latin typeface="Arial"/>
                <a:cs typeface="Arial"/>
              </a:rPr>
              <a:t>𝑃</a:t>
            </a:r>
            <a:r>
              <a:rPr sz="1200" spc="-285" dirty="0">
                <a:latin typeface="Arial"/>
                <a:cs typeface="Arial"/>
              </a:rPr>
              <a:t>𝑢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-409" dirty="0">
                <a:latin typeface="Arial"/>
                <a:cs typeface="Arial"/>
              </a:rPr>
              <a:t>𝑒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4266" y="3546475"/>
            <a:ext cx="1202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3630" algn="l"/>
              </a:tabLst>
            </a:pPr>
            <a:r>
              <a:rPr sz="1200" spc="-105" dirty="0">
                <a:latin typeface="Arial"/>
                <a:cs typeface="Arial"/>
              </a:rPr>
              <a:t>𝜑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95" dirty="0">
                <a:latin typeface="Arial"/>
                <a:cs typeface="Arial"/>
              </a:rPr>
              <a:t>𝐴</a:t>
            </a:r>
            <a:r>
              <a:rPr sz="1200" spc="-204" dirty="0">
                <a:latin typeface="Arial"/>
                <a:cs typeface="Arial"/>
              </a:rPr>
              <a:t>𝑔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0</a:t>
            </a:r>
            <a:r>
              <a:rPr sz="1200" spc="-50" dirty="0">
                <a:latin typeface="Times New Roman"/>
                <a:cs typeface="Times New Roman"/>
              </a:rPr>
              <a:t>,</a:t>
            </a:r>
            <a:r>
              <a:rPr sz="1200" spc="55" dirty="0">
                <a:latin typeface="Times New Roman"/>
                <a:cs typeface="Times New Roman"/>
              </a:rPr>
              <a:t>8</a:t>
            </a:r>
            <a:r>
              <a:rPr sz="1200" spc="65" dirty="0">
                <a:latin typeface="Times New Roman"/>
                <a:cs typeface="Times New Roman"/>
              </a:rPr>
              <a:t>5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325" dirty="0">
                <a:latin typeface="Arial"/>
                <a:cs typeface="Arial"/>
              </a:rPr>
              <a:t>𝑓</a:t>
            </a:r>
            <a:r>
              <a:rPr sz="1200" spc="-465" dirty="0">
                <a:latin typeface="Arial"/>
                <a:cs typeface="Arial"/>
              </a:rPr>
              <a:t>𝑐</a:t>
            </a:r>
            <a:r>
              <a:rPr sz="1200" spc="85" dirty="0">
                <a:latin typeface="Arial"/>
                <a:cs typeface="Arial"/>
              </a:rPr>
              <a:t>′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-315" dirty="0">
                <a:latin typeface="Arial"/>
                <a:cs typeface="Arial"/>
              </a:rPr>
              <a:t>𝑕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66339" y="3566033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5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845435" y="3444366"/>
            <a:ext cx="578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6700" algn="l"/>
              </a:tabLst>
            </a:pPr>
            <a:r>
              <a:rPr sz="1200" spc="250" dirty="0">
                <a:latin typeface="Arial"/>
                <a:cs typeface="Arial"/>
              </a:rPr>
              <a:t> 	   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=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9959" y="3328543"/>
            <a:ext cx="588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0" dirty="0">
                <a:latin typeface="Times New Roman"/>
                <a:cs typeface="Times New Roman"/>
              </a:rPr>
              <a:t>57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10</a:t>
            </a:r>
            <a:r>
              <a:rPr sz="1275" spc="82" baseline="29411" dirty="0">
                <a:latin typeface="Times New Roman"/>
                <a:cs typeface="Times New Roman"/>
              </a:rPr>
              <a:t>4</a:t>
            </a:r>
            <a:endParaRPr sz="1275" baseline="29411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86022" y="3566033"/>
            <a:ext cx="1605280" cy="0"/>
          </a:xfrm>
          <a:custGeom>
            <a:avLst/>
            <a:gdLst/>
            <a:ahLst/>
            <a:cxnLst/>
            <a:rect l="l" t="t" r="r" b="b"/>
            <a:pathLst>
              <a:path w="1605279">
                <a:moveTo>
                  <a:pt x="0" y="0"/>
                </a:moveTo>
                <a:lnTo>
                  <a:pt x="1605026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37784" y="3444366"/>
            <a:ext cx="100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4" dirty="0">
                <a:latin typeface="Arial"/>
                <a:cs typeface="Arial"/>
              </a:rPr>
              <a:t> 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81040" y="3328543"/>
            <a:ext cx="276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Times New Roman"/>
                <a:cs typeface="Times New Roman"/>
              </a:rPr>
              <a:t>230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73322" y="3546475"/>
            <a:ext cx="2068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3400" algn="l"/>
              </a:tabLst>
            </a:pPr>
            <a:r>
              <a:rPr sz="1200" spc="65" dirty="0">
                <a:latin typeface="Times New Roman"/>
                <a:cs typeface="Times New Roman"/>
              </a:rPr>
              <a:t>0</a:t>
            </a:r>
            <a:r>
              <a:rPr sz="1200" spc="-50" dirty="0">
                <a:latin typeface="Times New Roman"/>
                <a:cs typeface="Times New Roman"/>
              </a:rPr>
              <a:t>,</a:t>
            </a:r>
            <a:r>
              <a:rPr sz="1200" spc="55" dirty="0">
                <a:latin typeface="Times New Roman"/>
                <a:cs typeface="Times New Roman"/>
              </a:rPr>
              <a:t>6</a:t>
            </a:r>
            <a:r>
              <a:rPr sz="1200" spc="60" dirty="0">
                <a:latin typeface="Times New Roman"/>
                <a:cs typeface="Times New Roman"/>
              </a:rPr>
              <a:t>5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40</a:t>
            </a:r>
            <a:r>
              <a:rPr sz="1200" spc="60" dirty="0">
                <a:latin typeface="Times New Roman"/>
                <a:cs typeface="Times New Roman"/>
              </a:rPr>
              <a:t>0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30</a:t>
            </a:r>
            <a:r>
              <a:rPr sz="1200" spc="60" dirty="0">
                <a:latin typeface="Times New Roman"/>
                <a:cs typeface="Times New Roman"/>
              </a:rPr>
              <a:t>0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0</a:t>
            </a:r>
            <a:r>
              <a:rPr sz="1200" spc="-50" dirty="0">
                <a:latin typeface="Times New Roman"/>
                <a:cs typeface="Times New Roman"/>
              </a:rPr>
              <a:t>,</a:t>
            </a:r>
            <a:r>
              <a:rPr sz="1200" spc="55" dirty="0">
                <a:latin typeface="Times New Roman"/>
                <a:cs typeface="Times New Roman"/>
              </a:rPr>
              <a:t>8</a:t>
            </a:r>
            <a:r>
              <a:rPr sz="1200" spc="60" dirty="0">
                <a:latin typeface="Times New Roman"/>
                <a:cs typeface="Times New Roman"/>
              </a:rPr>
              <a:t>5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.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55" dirty="0">
                <a:latin typeface="Times New Roman"/>
                <a:cs typeface="Times New Roman"/>
              </a:rPr>
              <a:t>2</a:t>
            </a:r>
            <a:r>
              <a:rPr sz="1200" spc="60" dirty="0">
                <a:latin typeface="Times New Roman"/>
                <a:cs typeface="Times New Roman"/>
              </a:rPr>
              <a:t>0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55" dirty="0">
                <a:latin typeface="Times New Roman"/>
                <a:cs typeface="Times New Roman"/>
              </a:rPr>
              <a:t>300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260213" y="3566033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512" y="0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567553" y="3444366"/>
            <a:ext cx="133565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4" dirty="0">
                <a:latin typeface="Arial"/>
                <a:cs typeface="Arial"/>
              </a:rPr>
              <a:t>   </a:t>
            </a:r>
            <a:r>
              <a:rPr sz="1200" spc="-145" dirty="0">
                <a:latin typeface="Arial"/>
                <a:cs typeface="Arial"/>
              </a:rPr>
              <a:t> </a:t>
            </a:r>
            <a:r>
              <a:rPr sz="1200" spc="215" dirty="0">
                <a:latin typeface="Times New Roman"/>
                <a:cs typeface="Times New Roman"/>
              </a:rPr>
              <a:t>=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spc="30" dirty="0">
                <a:latin typeface="Times New Roman"/>
                <a:cs typeface="Times New Roman"/>
              </a:rPr>
              <a:t>0,33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74266" y="4284090"/>
            <a:ext cx="144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9630" algn="l"/>
              </a:tabLst>
            </a:pPr>
            <a:r>
              <a:rPr sz="1200" spc="-50" dirty="0">
                <a:latin typeface="Arial"/>
                <a:cs typeface="Arial"/>
              </a:rPr>
              <a:t>Dari</a:t>
            </a:r>
            <a:r>
              <a:rPr sz="1200" spc="21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Grafik	</a:t>
            </a:r>
            <a:r>
              <a:rPr sz="1200" spc="15" dirty="0">
                <a:latin typeface="Arial"/>
                <a:cs typeface="Arial"/>
              </a:rPr>
              <a:t>r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0,034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61130" y="4284090"/>
            <a:ext cx="929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425" algn="l"/>
                <a:tab pos="875030" algn="l"/>
              </a:tabLst>
            </a:pPr>
            <a:r>
              <a:rPr sz="1200" spc="-15" dirty="0">
                <a:latin typeface="Arial"/>
                <a:cs typeface="Arial"/>
              </a:rPr>
              <a:t>;	</a:t>
            </a:r>
            <a:r>
              <a:rPr sz="1200" spc="-75" dirty="0">
                <a:latin typeface="Arial"/>
                <a:cs typeface="Arial"/>
              </a:rPr>
              <a:t>ρ</a:t>
            </a:r>
            <a:r>
              <a:rPr sz="1200" spc="-104" baseline="-10416" dirty="0">
                <a:latin typeface="Arial"/>
                <a:cs typeface="Arial"/>
              </a:rPr>
              <a:t>g</a:t>
            </a:r>
            <a:r>
              <a:rPr sz="1200" spc="67" baseline="-10416" dirty="0">
                <a:latin typeface="Arial"/>
                <a:cs typeface="Arial"/>
              </a:rPr>
              <a:t>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r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β</a:t>
            </a:r>
            <a:r>
              <a:rPr sz="1200" dirty="0">
                <a:latin typeface="Arial"/>
                <a:cs typeface="Arial"/>
              </a:rPr>
              <a:t>	</a:t>
            </a:r>
            <a:r>
              <a:rPr sz="1200" spc="-15" dirty="0">
                <a:latin typeface="Arial"/>
                <a:cs typeface="Arial"/>
              </a:rPr>
              <a:t>;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1581" y="4284090"/>
            <a:ext cx="1257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untuk </a:t>
            </a:r>
            <a:r>
              <a:rPr sz="1200" spc="-15" dirty="0">
                <a:latin typeface="Arial"/>
                <a:cs typeface="Arial"/>
              </a:rPr>
              <a:t>fc’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55" dirty="0">
                <a:latin typeface="Arial"/>
                <a:cs typeface="Arial"/>
              </a:rPr>
              <a:t>20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-75" dirty="0">
                <a:latin typeface="Arial"/>
                <a:cs typeface="Arial"/>
              </a:rPr>
              <a:t>MPa,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42457" y="4284090"/>
            <a:ext cx="520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Arial"/>
                <a:cs typeface="Arial"/>
              </a:rPr>
              <a:t>β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0,80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74266" y="4655946"/>
            <a:ext cx="246951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latin typeface="Arial"/>
                <a:cs typeface="Arial"/>
              </a:rPr>
              <a:t>Sehingga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:</a:t>
            </a:r>
            <a:endParaRPr sz="1200">
              <a:latin typeface="Arial"/>
              <a:cs typeface="Arial"/>
            </a:endParaRPr>
          </a:p>
          <a:p>
            <a:pPr marL="789940">
              <a:lnSpc>
                <a:spcPct val="100000"/>
              </a:lnSpc>
              <a:spcBef>
                <a:spcPts val="25"/>
              </a:spcBef>
            </a:pPr>
            <a:r>
              <a:rPr sz="1200" spc="-70" dirty="0">
                <a:latin typeface="Arial"/>
                <a:cs typeface="Arial"/>
              </a:rPr>
              <a:t>ρ</a:t>
            </a:r>
            <a:r>
              <a:rPr sz="1200" spc="-104" baseline="-10416" dirty="0">
                <a:latin typeface="Arial"/>
                <a:cs typeface="Arial"/>
              </a:rPr>
              <a:t>g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0,034 </a:t>
            </a:r>
            <a:r>
              <a:rPr sz="1200" spc="-35" dirty="0">
                <a:latin typeface="Arial"/>
                <a:cs typeface="Arial"/>
              </a:rPr>
              <a:t>. </a:t>
            </a:r>
            <a:r>
              <a:rPr sz="1200" spc="-55" dirty="0">
                <a:latin typeface="Arial"/>
                <a:cs typeface="Arial"/>
              </a:rPr>
              <a:t>0,80 </a:t>
            </a:r>
            <a:r>
              <a:rPr sz="1200" spc="-105" dirty="0">
                <a:latin typeface="Arial"/>
                <a:cs typeface="Arial"/>
              </a:rPr>
              <a:t>=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60" dirty="0">
                <a:latin typeface="Arial"/>
                <a:cs typeface="Arial"/>
              </a:rPr>
              <a:t>0,0272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16835" y="5213730"/>
            <a:ext cx="1560195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Ast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80" dirty="0">
                <a:latin typeface="Arial"/>
                <a:cs typeface="Arial"/>
              </a:rPr>
              <a:t>ρ</a:t>
            </a:r>
            <a:r>
              <a:rPr sz="1200" spc="-120" baseline="-10416" dirty="0">
                <a:latin typeface="Arial"/>
                <a:cs typeface="Arial"/>
              </a:rPr>
              <a:t>g </a:t>
            </a:r>
            <a:r>
              <a:rPr sz="1200" spc="-35" dirty="0">
                <a:latin typeface="Arial"/>
                <a:cs typeface="Arial"/>
              </a:rPr>
              <a:t>. </a:t>
            </a:r>
            <a:r>
              <a:rPr sz="1200" spc="-40" dirty="0">
                <a:latin typeface="Arial"/>
                <a:cs typeface="Arial"/>
              </a:rPr>
              <a:t>b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200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35"/>
              </a:spcBef>
            </a:pP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0" dirty="0">
                <a:latin typeface="Arial"/>
                <a:cs typeface="Arial"/>
              </a:rPr>
              <a:t>0,0272 </a:t>
            </a:r>
            <a:r>
              <a:rPr sz="1200" spc="-35" dirty="0">
                <a:latin typeface="Arial"/>
                <a:cs typeface="Arial"/>
              </a:rPr>
              <a:t>. </a:t>
            </a:r>
            <a:r>
              <a:rPr sz="1200" spc="-65" dirty="0">
                <a:latin typeface="Arial"/>
                <a:cs typeface="Arial"/>
              </a:rPr>
              <a:t>400 </a:t>
            </a:r>
            <a:r>
              <a:rPr sz="1200" spc="-35" dirty="0">
                <a:latin typeface="Arial"/>
                <a:cs typeface="Arial"/>
              </a:rPr>
              <a:t>.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65" dirty="0">
                <a:latin typeface="Arial"/>
                <a:cs typeface="Arial"/>
              </a:rPr>
              <a:t>300</a:t>
            </a:r>
            <a:endParaRPr sz="12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25"/>
              </a:spcBef>
            </a:pP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5" dirty="0">
                <a:latin typeface="Arial"/>
                <a:cs typeface="Arial"/>
              </a:rPr>
              <a:t>3264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mm</a:t>
            </a:r>
            <a:r>
              <a:rPr sz="1200" spc="-60" baseline="38194" dirty="0">
                <a:latin typeface="Arial"/>
                <a:cs typeface="Arial"/>
              </a:rPr>
              <a:t>2</a:t>
            </a:r>
            <a:endParaRPr sz="1200" baseline="38194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74266" y="5959221"/>
            <a:ext cx="18821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latin typeface="Arial"/>
                <a:cs typeface="Arial"/>
              </a:rPr>
              <a:t>Dipasang </a:t>
            </a:r>
            <a:r>
              <a:rPr sz="1200" spc="-60" dirty="0">
                <a:latin typeface="Arial"/>
                <a:cs typeface="Arial"/>
              </a:rPr>
              <a:t>10 </a:t>
            </a:r>
            <a:r>
              <a:rPr sz="1200" spc="-90" dirty="0">
                <a:latin typeface="Arial"/>
                <a:cs typeface="Arial"/>
              </a:rPr>
              <a:t>D22 </a:t>
            </a:r>
            <a:r>
              <a:rPr sz="1200" spc="-105" dirty="0">
                <a:latin typeface="Arial"/>
                <a:cs typeface="Arial"/>
              </a:rPr>
              <a:t>= </a:t>
            </a:r>
            <a:r>
              <a:rPr sz="1200" spc="-65" dirty="0">
                <a:latin typeface="Arial"/>
                <a:cs typeface="Arial"/>
              </a:rPr>
              <a:t>3803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40" dirty="0">
                <a:latin typeface="Arial"/>
                <a:cs typeface="Arial"/>
              </a:rPr>
              <a:t>mm</a:t>
            </a:r>
            <a:r>
              <a:rPr sz="1200" spc="-60" baseline="38194" dirty="0">
                <a:latin typeface="Arial"/>
                <a:cs typeface="Arial"/>
              </a:rPr>
              <a:t>2</a:t>
            </a:r>
            <a:endParaRPr sz="1200" baseline="38194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6384" y="5049520"/>
            <a:ext cx="657225" cy="8128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201295">
              <a:lnSpc>
                <a:spcPct val="100000"/>
              </a:lnSpc>
            </a:pPr>
            <a:r>
              <a:rPr sz="800" spc="-40" dirty="0">
                <a:latin typeface="Arial"/>
                <a:cs typeface="Arial"/>
              </a:rPr>
              <a:t>10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D22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452234" y="4790757"/>
            <a:ext cx="0" cy="554990"/>
          </a:xfrm>
          <a:custGeom>
            <a:avLst/>
            <a:gdLst/>
            <a:ahLst/>
            <a:cxnLst/>
            <a:rect l="l" t="t" r="r" b="b"/>
            <a:pathLst>
              <a:path h="554989">
                <a:moveTo>
                  <a:pt x="0" y="0"/>
                </a:moveTo>
                <a:lnTo>
                  <a:pt x="0" y="554672"/>
                </a:lnTo>
              </a:path>
            </a:pathLst>
          </a:custGeom>
          <a:ln w="13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52234" y="5558790"/>
            <a:ext cx="0" cy="543560"/>
          </a:xfrm>
          <a:custGeom>
            <a:avLst/>
            <a:gdLst/>
            <a:ahLst/>
            <a:cxnLst/>
            <a:rect l="l" t="t" r="r" b="b"/>
            <a:pathLst>
              <a:path h="543560">
                <a:moveTo>
                  <a:pt x="0" y="0"/>
                </a:moveTo>
                <a:lnTo>
                  <a:pt x="0" y="543242"/>
                </a:lnTo>
              </a:path>
            </a:pathLst>
          </a:custGeom>
          <a:ln w="13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8575" y="4841875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125095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90640" y="6027420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125094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69329" y="6313804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02" y="0"/>
                </a:lnTo>
              </a:path>
            </a:pathLst>
          </a:custGeom>
          <a:ln w="13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90807" y="6313804"/>
            <a:ext cx="185420" cy="0"/>
          </a:xfrm>
          <a:custGeom>
            <a:avLst/>
            <a:gdLst/>
            <a:ahLst/>
            <a:cxnLst/>
            <a:rect l="l" t="t" r="r" b="b"/>
            <a:pathLst>
              <a:path w="185420">
                <a:moveTo>
                  <a:pt x="0" y="0"/>
                </a:moveTo>
                <a:lnTo>
                  <a:pt x="185102" y="0"/>
                </a:lnTo>
              </a:path>
            </a:pathLst>
          </a:custGeom>
          <a:ln w="133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87440" y="6240145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50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50815" y="6252209"/>
            <a:ext cx="0" cy="125095"/>
          </a:xfrm>
          <a:custGeom>
            <a:avLst/>
            <a:gdLst/>
            <a:ahLst/>
            <a:cxnLst/>
            <a:rect l="l" t="t" r="r" b="b"/>
            <a:pathLst>
              <a:path h="125095">
                <a:moveTo>
                  <a:pt x="0" y="125094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544692" y="6247257"/>
            <a:ext cx="3594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-37" baseline="6944" dirty="0">
                <a:latin typeface="Arial"/>
                <a:cs typeface="Arial"/>
              </a:rPr>
              <a:t>h</a:t>
            </a:r>
            <a:r>
              <a:rPr sz="500" spc="-25" dirty="0">
                <a:latin typeface="Arial"/>
                <a:cs typeface="Arial"/>
              </a:rPr>
              <a:t>k </a:t>
            </a:r>
            <a:r>
              <a:rPr sz="1200" spc="-104" baseline="6944" dirty="0">
                <a:latin typeface="Arial"/>
                <a:cs typeface="Arial"/>
              </a:rPr>
              <a:t>=</a:t>
            </a:r>
            <a:r>
              <a:rPr sz="1200" spc="-82" baseline="6944" dirty="0">
                <a:latin typeface="Arial"/>
                <a:cs typeface="Arial"/>
              </a:rPr>
              <a:t> </a:t>
            </a:r>
            <a:r>
              <a:rPr sz="1200" spc="-60" baseline="6944" dirty="0">
                <a:latin typeface="Arial"/>
                <a:cs typeface="Arial"/>
              </a:rPr>
              <a:t>300</a:t>
            </a:r>
            <a:endParaRPr sz="1200" baseline="6944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68973" y="5386196"/>
            <a:ext cx="52070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-37" baseline="6944" dirty="0">
                <a:latin typeface="Arial"/>
                <a:cs typeface="Arial"/>
              </a:rPr>
              <a:t>b</a:t>
            </a:r>
            <a:r>
              <a:rPr sz="500" spc="-25" dirty="0">
                <a:latin typeface="Arial"/>
                <a:cs typeface="Arial"/>
              </a:rPr>
              <a:t>k </a:t>
            </a:r>
            <a:r>
              <a:rPr sz="1200" spc="-75" baseline="6944" dirty="0">
                <a:latin typeface="Arial"/>
                <a:cs typeface="Arial"/>
              </a:rPr>
              <a:t>=400</a:t>
            </a:r>
            <a:r>
              <a:rPr sz="1200" spc="-232" baseline="6944" dirty="0">
                <a:latin typeface="Arial"/>
                <a:cs typeface="Arial"/>
              </a:rPr>
              <a:t> </a:t>
            </a:r>
            <a:r>
              <a:rPr sz="1200" spc="-52" baseline="6944" dirty="0">
                <a:latin typeface="Arial"/>
                <a:cs typeface="Arial"/>
              </a:rPr>
              <a:t>mm</a:t>
            </a:r>
            <a:endParaRPr sz="1200" baseline="6944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23509" y="4865370"/>
            <a:ext cx="933450" cy="1176020"/>
          </a:xfrm>
          <a:custGeom>
            <a:avLst/>
            <a:gdLst/>
            <a:ahLst/>
            <a:cxnLst/>
            <a:rect l="l" t="t" r="r" b="b"/>
            <a:pathLst>
              <a:path w="933450" h="1176020">
                <a:moveTo>
                  <a:pt x="0" y="1176019"/>
                </a:moveTo>
                <a:lnTo>
                  <a:pt x="933450" y="1176019"/>
                </a:lnTo>
                <a:lnTo>
                  <a:pt x="933450" y="0"/>
                </a:lnTo>
                <a:lnTo>
                  <a:pt x="0" y="0"/>
                </a:lnTo>
                <a:lnTo>
                  <a:pt x="0" y="11760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67337" y="5767387"/>
            <a:ext cx="8255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71147" y="5049837"/>
            <a:ext cx="82550" cy="99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40107" y="5758497"/>
            <a:ext cx="82550" cy="99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40107" y="5049202"/>
            <a:ext cx="82550" cy="996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71147" y="5612447"/>
            <a:ext cx="8255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71147" y="5222557"/>
            <a:ext cx="82550" cy="996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940107" y="5562917"/>
            <a:ext cx="82550" cy="996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945822" y="5374322"/>
            <a:ext cx="82550" cy="99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70195" y="5702934"/>
            <a:ext cx="36195" cy="67945"/>
          </a:xfrm>
          <a:custGeom>
            <a:avLst/>
            <a:gdLst/>
            <a:ahLst/>
            <a:cxnLst/>
            <a:rect l="l" t="t" r="r" b="b"/>
            <a:pathLst>
              <a:path w="36195" h="67945">
                <a:moveTo>
                  <a:pt x="0" y="67944"/>
                </a:moveTo>
                <a:lnTo>
                  <a:pt x="3619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38140" y="5771515"/>
            <a:ext cx="44450" cy="86360"/>
          </a:xfrm>
          <a:custGeom>
            <a:avLst/>
            <a:gdLst/>
            <a:ahLst/>
            <a:cxnLst/>
            <a:rect l="l" t="t" r="r" b="b"/>
            <a:pathLst>
              <a:path w="44450" h="86360">
                <a:moveTo>
                  <a:pt x="0" y="86360"/>
                </a:moveTo>
                <a:lnTo>
                  <a:pt x="444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45822" y="5197157"/>
            <a:ext cx="82550" cy="99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71147" y="5420042"/>
            <a:ext cx="82550" cy="99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076321" y="6629400"/>
            <a:ext cx="1502283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581400" y="75438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 = 400 mm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724400" y="6934200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dirty="0" smtClean="0"/>
              <a:t>= 300 mm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1371600" y="7913132"/>
            <a:ext cx="3675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’ = p + </a:t>
            </a:r>
            <a:r>
              <a:rPr lang="en-US" dirty="0" err="1" smtClean="0"/>
              <a:t>besi</a:t>
            </a:r>
            <a:r>
              <a:rPr lang="en-US" dirty="0" smtClean="0"/>
              <a:t> </a:t>
            </a:r>
            <a:r>
              <a:rPr lang="en-US" dirty="0" err="1" smtClean="0"/>
              <a:t>sengkang</a:t>
            </a:r>
            <a:r>
              <a:rPr lang="en-US" dirty="0" smtClean="0"/>
              <a:t> + 0,5 </a:t>
            </a:r>
            <a:r>
              <a:rPr lang="en-US" dirty="0" err="1" smtClean="0"/>
              <a:t>tul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d’ = 50 mm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9948" y="1083563"/>
            <a:ext cx="5344667" cy="5141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01570" y="4218558"/>
            <a:ext cx="208279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75" dirty="0">
                <a:solidFill>
                  <a:srgbClr val="FF0000"/>
                </a:solidFill>
                <a:latin typeface="Trebuchet MS"/>
                <a:cs typeface="Trebuchet MS"/>
              </a:rPr>
              <a:t>0.</a:t>
            </a:r>
            <a:r>
              <a:rPr sz="800" b="1" spc="-65" dirty="0">
                <a:solidFill>
                  <a:srgbClr val="FF0000"/>
                </a:solidFill>
                <a:latin typeface="Trebuchet MS"/>
                <a:cs typeface="Trebuchet MS"/>
              </a:rPr>
              <a:t>43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21914" y="4331970"/>
            <a:ext cx="1722120" cy="0"/>
          </a:xfrm>
          <a:custGeom>
            <a:avLst/>
            <a:gdLst/>
            <a:ahLst/>
            <a:cxnLst/>
            <a:rect l="l" t="t" r="r" b="b"/>
            <a:pathLst>
              <a:path w="1722120">
                <a:moveTo>
                  <a:pt x="0" y="0"/>
                </a:moveTo>
                <a:lnTo>
                  <a:pt x="1722120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54195" y="4323079"/>
            <a:ext cx="13970" cy="1381125"/>
          </a:xfrm>
          <a:custGeom>
            <a:avLst/>
            <a:gdLst/>
            <a:ahLst/>
            <a:cxnLst/>
            <a:rect l="l" t="t" r="r" b="b"/>
            <a:pathLst>
              <a:path w="13970" h="1381125">
                <a:moveTo>
                  <a:pt x="0" y="0"/>
                </a:moveTo>
                <a:lnTo>
                  <a:pt x="13969" y="1381125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256659" y="5675757"/>
            <a:ext cx="208279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spc="-75" dirty="0">
                <a:solidFill>
                  <a:srgbClr val="FF0000"/>
                </a:solidFill>
                <a:latin typeface="Trebuchet MS"/>
                <a:cs typeface="Trebuchet MS"/>
              </a:rPr>
              <a:t>0.</a:t>
            </a:r>
            <a:r>
              <a:rPr sz="800" b="1" spc="-65" dirty="0">
                <a:solidFill>
                  <a:srgbClr val="FF0000"/>
                </a:solidFill>
                <a:latin typeface="Trebuchet MS"/>
                <a:cs typeface="Trebuchet MS"/>
              </a:rPr>
              <a:t>33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10100" y="1196339"/>
            <a:ext cx="227329" cy="232410"/>
          </a:xfrm>
          <a:custGeom>
            <a:avLst/>
            <a:gdLst/>
            <a:ahLst/>
            <a:cxnLst/>
            <a:rect l="l" t="t" r="r" b="b"/>
            <a:pathLst>
              <a:path w="227329" h="232409">
                <a:moveTo>
                  <a:pt x="0" y="232409"/>
                </a:moveTo>
                <a:lnTo>
                  <a:pt x="227329" y="232409"/>
                </a:lnTo>
                <a:lnTo>
                  <a:pt x="227329" y="0"/>
                </a:lnTo>
                <a:lnTo>
                  <a:pt x="0" y="0"/>
                </a:lnTo>
                <a:lnTo>
                  <a:pt x="0" y="232409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29275" y="1202055"/>
            <a:ext cx="380365" cy="232410"/>
          </a:xfrm>
          <a:custGeom>
            <a:avLst/>
            <a:gdLst/>
            <a:ahLst/>
            <a:cxnLst/>
            <a:rect l="l" t="t" r="r" b="b"/>
            <a:pathLst>
              <a:path w="380364" h="232409">
                <a:moveTo>
                  <a:pt x="0" y="232409"/>
                </a:moveTo>
                <a:lnTo>
                  <a:pt x="380364" y="232409"/>
                </a:lnTo>
                <a:lnTo>
                  <a:pt x="380364" y="0"/>
                </a:lnTo>
                <a:lnTo>
                  <a:pt x="0" y="0"/>
                </a:lnTo>
                <a:lnTo>
                  <a:pt x="0" y="232409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09640" y="1854200"/>
            <a:ext cx="581660" cy="52324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R="53975" algn="r">
              <a:lnSpc>
                <a:spcPct val="100000"/>
              </a:lnSpc>
            </a:pPr>
            <a:r>
              <a:rPr sz="800" b="1" spc="-40" dirty="0">
                <a:solidFill>
                  <a:srgbClr val="FF0000"/>
                </a:solidFill>
                <a:latin typeface="Arial"/>
                <a:cs typeface="Arial"/>
              </a:rPr>
              <a:t>√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450</Words>
  <Application>Microsoft Office PowerPoint</Application>
  <PresentationFormat>Custom</PresentationFormat>
  <Paragraphs>162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Tahoma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QUANTA</cp:lastModifiedBy>
  <cp:revision>5</cp:revision>
  <dcterms:created xsi:type="dcterms:W3CDTF">2018-09-10T05:38:48Z</dcterms:created>
  <dcterms:modified xsi:type="dcterms:W3CDTF">2021-11-16T02:07:33Z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2014-01-17T00:00:00Z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2018-09-10T00:00:00Z</vt:filetime>
  </property>
</Properties>
</file>