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48"/>
  </p:notesMasterIdLst>
  <p:handoutMasterIdLst>
    <p:handoutMasterId r:id="rId49"/>
  </p:handoutMasterIdLst>
  <p:sldIdLst>
    <p:sldId id="568" r:id="rId2"/>
    <p:sldId id="558" r:id="rId3"/>
    <p:sldId id="559" r:id="rId4"/>
    <p:sldId id="504" r:id="rId5"/>
    <p:sldId id="561" r:id="rId6"/>
    <p:sldId id="506" r:id="rId7"/>
    <p:sldId id="562" r:id="rId8"/>
    <p:sldId id="563" r:id="rId9"/>
    <p:sldId id="509" r:id="rId10"/>
    <p:sldId id="510" r:id="rId11"/>
    <p:sldId id="511" r:id="rId12"/>
    <p:sldId id="513" r:id="rId13"/>
    <p:sldId id="514" r:id="rId14"/>
    <p:sldId id="564" r:id="rId15"/>
    <p:sldId id="570" r:id="rId16"/>
    <p:sldId id="516" r:id="rId17"/>
    <p:sldId id="517" r:id="rId18"/>
    <p:sldId id="518" r:id="rId19"/>
    <p:sldId id="519" r:id="rId20"/>
    <p:sldId id="521" r:id="rId21"/>
    <p:sldId id="522" r:id="rId22"/>
    <p:sldId id="525" r:id="rId23"/>
    <p:sldId id="527" r:id="rId24"/>
    <p:sldId id="528" r:id="rId25"/>
    <p:sldId id="530" r:id="rId26"/>
    <p:sldId id="531" r:id="rId27"/>
    <p:sldId id="532" r:id="rId28"/>
    <p:sldId id="534" r:id="rId29"/>
    <p:sldId id="535" r:id="rId30"/>
    <p:sldId id="536" r:id="rId31"/>
    <p:sldId id="537" r:id="rId32"/>
    <p:sldId id="569" r:id="rId33"/>
    <p:sldId id="565" r:id="rId34"/>
    <p:sldId id="539" r:id="rId35"/>
    <p:sldId id="566" r:id="rId36"/>
    <p:sldId id="541" r:id="rId37"/>
    <p:sldId id="567" r:id="rId38"/>
    <p:sldId id="543" r:id="rId39"/>
    <p:sldId id="544" r:id="rId40"/>
    <p:sldId id="545" r:id="rId41"/>
    <p:sldId id="547" r:id="rId42"/>
    <p:sldId id="548" r:id="rId43"/>
    <p:sldId id="549" r:id="rId44"/>
    <p:sldId id="555" r:id="rId45"/>
    <p:sldId id="556" r:id="rId46"/>
    <p:sldId id="557" r:id="rId47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38" autoAdjust="0"/>
    <p:restoredTop sz="94622" autoAdjust="0"/>
  </p:normalViewPr>
  <p:slideViewPr>
    <p:cSldViewPr snapToGrid="0">
      <p:cViewPr varScale="1">
        <p:scale>
          <a:sx n="50" d="100"/>
          <a:sy n="50" d="100"/>
        </p:scale>
        <p:origin x="907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D86D5E-BDC0-4E34-A39A-2AE62AC7DA18}" type="doc">
      <dgm:prSet loTypeId="urn:microsoft.com/office/officeart/2005/8/layout/default#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AA57947-118C-4DEF-93DC-C38976F63F16}">
      <dgm:prSet phldrT="[Text]" custT="1"/>
      <dgm:spPr/>
      <dgm:t>
        <a:bodyPr/>
        <a:lstStyle/>
        <a:p>
          <a:pPr algn="ctr"/>
          <a:r>
            <a:rPr lang="en-US" sz="2400" dirty="0" smtClean="0">
              <a:latin typeface="+mj-lt"/>
            </a:rPr>
            <a:t>1</a:t>
          </a:r>
          <a:r>
            <a:rPr lang="id-ID" sz="2400" dirty="0" smtClean="0">
              <a:latin typeface="+mj-lt"/>
            </a:rPr>
            <a:t>. </a:t>
          </a:r>
          <a:r>
            <a:rPr lang="en-US" sz="2400" dirty="0" smtClean="0">
              <a:latin typeface="+mj-lt"/>
            </a:rPr>
            <a:t> </a:t>
          </a:r>
          <a:r>
            <a:rPr lang="en-US" sz="2400" dirty="0" err="1" smtClean="0">
              <a:latin typeface="+mj-lt"/>
            </a:rPr>
            <a:t>Identifikasi</a:t>
          </a:r>
          <a:r>
            <a:rPr lang="en-US" sz="2400" dirty="0" smtClean="0">
              <a:latin typeface="+mj-lt"/>
            </a:rPr>
            <a:t>, </a:t>
          </a:r>
          <a:r>
            <a:rPr lang="en-US" sz="2400" dirty="0" err="1" smtClean="0">
              <a:latin typeface="+mj-lt"/>
            </a:rPr>
            <a:t>Pencatatan</a:t>
          </a:r>
          <a:r>
            <a:rPr lang="en-US" sz="2400" dirty="0" smtClean="0">
              <a:latin typeface="+mj-lt"/>
            </a:rPr>
            <a:t> </a:t>
          </a:r>
          <a:r>
            <a:rPr lang="en-US" sz="2400" dirty="0" err="1" smtClean="0">
              <a:latin typeface="+mj-lt"/>
            </a:rPr>
            <a:t>dan</a:t>
          </a:r>
          <a:r>
            <a:rPr lang="en-US" sz="2400" dirty="0" smtClean="0">
              <a:latin typeface="+mj-lt"/>
            </a:rPr>
            <a:t> </a:t>
          </a:r>
          <a:r>
            <a:rPr lang="en-US" sz="2400" dirty="0" err="1" smtClean="0">
              <a:latin typeface="+mj-lt"/>
            </a:rPr>
            <a:t>Pendataan</a:t>
          </a:r>
          <a:endParaRPr lang="en-US" sz="2400" dirty="0"/>
        </a:p>
      </dgm:t>
    </dgm:pt>
    <dgm:pt modelId="{841B8E5F-C417-4B8C-AB1C-DBDBA8E0A302}" type="parTrans" cxnId="{19CA303E-174E-4C76-B6C8-8368601604F4}">
      <dgm:prSet/>
      <dgm:spPr/>
      <dgm:t>
        <a:bodyPr/>
        <a:lstStyle/>
        <a:p>
          <a:endParaRPr lang="en-US" sz="2800"/>
        </a:p>
      </dgm:t>
    </dgm:pt>
    <dgm:pt modelId="{BA98C80E-543B-478B-A6FE-391B1C00545D}" type="sibTrans" cxnId="{19CA303E-174E-4C76-B6C8-8368601604F4}">
      <dgm:prSet/>
      <dgm:spPr/>
      <dgm:t>
        <a:bodyPr/>
        <a:lstStyle/>
        <a:p>
          <a:endParaRPr lang="en-US" sz="2800"/>
        </a:p>
      </dgm:t>
    </dgm:pt>
    <dgm:pt modelId="{C5413CA0-6408-4976-8FA1-9448050F22A2}">
      <dgm:prSet phldrT="[Text]" custT="1"/>
      <dgm:spPr/>
      <dgm:t>
        <a:bodyPr/>
        <a:lstStyle/>
        <a:p>
          <a:r>
            <a:rPr lang="id-ID" sz="2400" smtClean="0">
              <a:latin typeface="+mj-lt"/>
            </a:rPr>
            <a:t>2</a:t>
          </a:r>
          <a:r>
            <a:rPr lang="en-US" sz="2400" smtClean="0">
              <a:latin typeface="+mj-lt"/>
            </a:rPr>
            <a:t>. Pelaporan</a:t>
          </a:r>
          <a:endParaRPr lang="en-US" sz="2400" dirty="0"/>
        </a:p>
      </dgm:t>
    </dgm:pt>
    <dgm:pt modelId="{7D63E508-F820-4058-B2B5-53A62ACCAA6C}" type="parTrans" cxnId="{50636F8B-1C10-42A4-A10D-DBC23869384A}">
      <dgm:prSet/>
      <dgm:spPr/>
      <dgm:t>
        <a:bodyPr/>
        <a:lstStyle/>
        <a:p>
          <a:endParaRPr lang="en-US" sz="2800"/>
        </a:p>
      </dgm:t>
    </dgm:pt>
    <dgm:pt modelId="{81FDFAB9-BDC8-40D0-BCD3-C8E27A382A04}" type="sibTrans" cxnId="{50636F8B-1C10-42A4-A10D-DBC23869384A}">
      <dgm:prSet/>
      <dgm:spPr/>
      <dgm:t>
        <a:bodyPr/>
        <a:lstStyle/>
        <a:p>
          <a:endParaRPr lang="en-US" sz="2800"/>
        </a:p>
      </dgm:t>
    </dgm:pt>
    <dgm:pt modelId="{6BA6AE56-52F0-4512-817E-F02F0CC58C29}">
      <dgm:prSet phldrT="[Text]" custT="1"/>
      <dgm:spPr/>
      <dgm:t>
        <a:bodyPr/>
        <a:lstStyle/>
        <a:p>
          <a:r>
            <a:rPr lang="en-US" sz="2400" smtClean="0">
              <a:latin typeface="+mj-lt"/>
            </a:rPr>
            <a:t>7. Jumlah Limbah B3 yang dikelola</a:t>
          </a:r>
          <a:endParaRPr lang="en-US" sz="2400" dirty="0"/>
        </a:p>
      </dgm:t>
    </dgm:pt>
    <dgm:pt modelId="{C61C2B6E-A262-44E0-B1FA-3758789B56CB}" type="parTrans" cxnId="{10C5FB2B-6662-4A52-8ABD-F0AE60B93A3D}">
      <dgm:prSet/>
      <dgm:spPr/>
      <dgm:t>
        <a:bodyPr/>
        <a:lstStyle/>
        <a:p>
          <a:endParaRPr lang="en-US" sz="2800"/>
        </a:p>
      </dgm:t>
    </dgm:pt>
    <dgm:pt modelId="{248F6AC3-2626-4229-9944-5FE4016D8FE9}" type="sibTrans" cxnId="{10C5FB2B-6662-4A52-8ABD-F0AE60B93A3D}">
      <dgm:prSet/>
      <dgm:spPr/>
      <dgm:t>
        <a:bodyPr/>
        <a:lstStyle/>
        <a:p>
          <a:endParaRPr lang="en-US" sz="2800"/>
        </a:p>
      </dgm:t>
    </dgm:pt>
    <dgm:pt modelId="{078528CB-53A5-4797-893F-6D10AAEA4CA8}">
      <dgm:prSet phldrT="[Text]" custT="1"/>
      <dgm:spPr/>
      <dgm:t>
        <a:bodyPr/>
        <a:lstStyle/>
        <a:p>
          <a:r>
            <a:rPr lang="id-ID" sz="2400" smtClean="0">
              <a:latin typeface="+mj-lt"/>
            </a:rPr>
            <a:t>3</a:t>
          </a:r>
          <a:r>
            <a:rPr lang="en-US" sz="2400" smtClean="0">
              <a:latin typeface="+mj-lt"/>
            </a:rPr>
            <a:t>. Status Perizinan</a:t>
          </a:r>
          <a:endParaRPr lang="en-US" sz="2400" dirty="0"/>
        </a:p>
      </dgm:t>
    </dgm:pt>
    <dgm:pt modelId="{44E2DCCA-8E5D-48F0-9F59-C88EFDAC85A6}" type="parTrans" cxnId="{458AC121-1407-4913-95C9-14CC742B94C3}">
      <dgm:prSet/>
      <dgm:spPr/>
      <dgm:t>
        <a:bodyPr/>
        <a:lstStyle/>
        <a:p>
          <a:endParaRPr lang="en-US" sz="2800"/>
        </a:p>
      </dgm:t>
    </dgm:pt>
    <dgm:pt modelId="{6E93B5D1-9F9B-4F68-A711-39F023CBF472}" type="sibTrans" cxnId="{458AC121-1407-4913-95C9-14CC742B94C3}">
      <dgm:prSet/>
      <dgm:spPr/>
      <dgm:t>
        <a:bodyPr/>
        <a:lstStyle/>
        <a:p>
          <a:endParaRPr lang="en-US" sz="2800"/>
        </a:p>
      </dgm:t>
    </dgm:pt>
    <dgm:pt modelId="{32755C68-AF36-414B-A55C-515E9CA8324E}">
      <dgm:prSet phldrT="[Text]" custT="1"/>
      <dgm:spPr/>
      <dgm:t>
        <a:bodyPr/>
        <a:lstStyle/>
        <a:p>
          <a:r>
            <a:rPr lang="id-ID" sz="2400" smtClean="0">
              <a:latin typeface="+mj-lt"/>
            </a:rPr>
            <a:t>4</a:t>
          </a:r>
          <a:r>
            <a:rPr lang="en-US" sz="2400" smtClean="0">
              <a:latin typeface="+mj-lt"/>
            </a:rPr>
            <a:t>.Pemenuhan Ketentuan Izin</a:t>
          </a:r>
          <a:endParaRPr lang="en-US" sz="2400" dirty="0"/>
        </a:p>
      </dgm:t>
    </dgm:pt>
    <dgm:pt modelId="{78395757-2895-47D5-8E3F-71E26B81D1AB}" type="parTrans" cxnId="{29CBF10E-EFA9-4F2E-AD3B-9C3EED64AB67}">
      <dgm:prSet/>
      <dgm:spPr/>
      <dgm:t>
        <a:bodyPr/>
        <a:lstStyle/>
        <a:p>
          <a:endParaRPr lang="en-US" sz="2800"/>
        </a:p>
      </dgm:t>
    </dgm:pt>
    <dgm:pt modelId="{DEC2C811-99A2-44F1-A36A-F73F9E97C14E}" type="sibTrans" cxnId="{29CBF10E-EFA9-4F2E-AD3B-9C3EED64AB67}">
      <dgm:prSet/>
      <dgm:spPr/>
      <dgm:t>
        <a:bodyPr/>
        <a:lstStyle/>
        <a:p>
          <a:endParaRPr lang="en-US" sz="2800"/>
        </a:p>
      </dgm:t>
    </dgm:pt>
    <dgm:pt modelId="{033C3DBB-782E-4551-8907-50F7A290C572}">
      <dgm:prSet phldrT="[Text]" custT="1"/>
      <dgm:spPr/>
      <dgm:t>
        <a:bodyPr/>
        <a:lstStyle/>
        <a:p>
          <a:r>
            <a:rPr lang="en-US" sz="2400" smtClean="0">
              <a:latin typeface="+mj-lt"/>
            </a:rPr>
            <a:t>6. </a:t>
          </a:r>
          <a:r>
            <a:rPr lang="en-US" sz="2400" i="1" smtClean="0">
              <a:latin typeface="+mn-lt"/>
            </a:rPr>
            <a:t>Open Dumping,</a:t>
          </a:r>
          <a:r>
            <a:rPr lang="id-ID" sz="2400" i="1" smtClean="0">
              <a:latin typeface="+mn-lt"/>
            </a:rPr>
            <a:t> </a:t>
          </a:r>
          <a:r>
            <a:rPr lang="en-US" sz="2400" i="1" smtClean="0">
              <a:latin typeface="+mn-lt"/>
            </a:rPr>
            <a:t>open burning </a:t>
          </a:r>
          <a:r>
            <a:rPr lang="en-US" sz="2400" smtClean="0">
              <a:latin typeface="+mj-lt"/>
            </a:rPr>
            <a:t>Pemulihan Lahan Terkontaminasi </a:t>
          </a:r>
          <a:endParaRPr lang="en-US" sz="2400" dirty="0"/>
        </a:p>
      </dgm:t>
    </dgm:pt>
    <dgm:pt modelId="{53DFDD28-3779-4258-AB58-02C724E1C941}" type="parTrans" cxnId="{5E660B69-E477-45E8-BECA-2D821FE31B08}">
      <dgm:prSet/>
      <dgm:spPr/>
      <dgm:t>
        <a:bodyPr/>
        <a:lstStyle/>
        <a:p>
          <a:endParaRPr lang="en-US" sz="2800"/>
        </a:p>
      </dgm:t>
    </dgm:pt>
    <dgm:pt modelId="{2BE4D2AC-6DE3-438E-8C3F-BBF830A2D48F}" type="sibTrans" cxnId="{5E660B69-E477-45E8-BECA-2D821FE31B08}">
      <dgm:prSet/>
      <dgm:spPr/>
      <dgm:t>
        <a:bodyPr/>
        <a:lstStyle/>
        <a:p>
          <a:endParaRPr lang="en-US" sz="2800"/>
        </a:p>
      </dgm:t>
    </dgm:pt>
    <dgm:pt modelId="{E89C409C-4ED4-41FF-97CE-3823AE6D9E36}">
      <dgm:prSet phldrT="[Text]" custT="1"/>
      <dgm:spPr/>
      <dgm:t>
        <a:bodyPr/>
        <a:lstStyle/>
        <a:p>
          <a:r>
            <a:rPr lang="en-US" sz="2400" smtClean="0">
              <a:latin typeface="+mj-lt"/>
            </a:rPr>
            <a:t>8. Pengelolaan Limbah B3 oleh pihak ke-3</a:t>
          </a:r>
          <a:endParaRPr lang="en-US" sz="2400" dirty="0"/>
        </a:p>
      </dgm:t>
    </dgm:pt>
    <dgm:pt modelId="{62ECB12D-4B0E-428D-BBC9-BABC2DBC4062}" type="parTrans" cxnId="{7C66EEC9-51DC-42E3-B312-EC3822F9CA59}">
      <dgm:prSet/>
      <dgm:spPr/>
      <dgm:t>
        <a:bodyPr/>
        <a:lstStyle/>
        <a:p>
          <a:endParaRPr lang="en-US" sz="2800"/>
        </a:p>
      </dgm:t>
    </dgm:pt>
    <dgm:pt modelId="{447103E3-8D91-4715-8D41-F9429298C578}" type="sibTrans" cxnId="{7C66EEC9-51DC-42E3-B312-EC3822F9CA59}">
      <dgm:prSet/>
      <dgm:spPr/>
      <dgm:t>
        <a:bodyPr/>
        <a:lstStyle/>
        <a:p>
          <a:endParaRPr lang="en-US" sz="2800"/>
        </a:p>
      </dgm:t>
    </dgm:pt>
    <dgm:pt modelId="{9740AB49-FDBA-450E-94EC-DA51FF3E8BBE}">
      <dgm:prSet phldrT="[Text]" custT="1"/>
      <dgm:spPr/>
      <dgm:t>
        <a:bodyPr/>
        <a:lstStyle/>
        <a:p>
          <a:r>
            <a:rPr lang="en-US" sz="2400" smtClean="0"/>
            <a:t>9. </a:t>
          </a:r>
          <a:r>
            <a:rPr lang="en-US" sz="2400" i="1" smtClean="0"/>
            <a:t>Dumping</a:t>
          </a:r>
          <a:r>
            <a:rPr lang="en-US" sz="2400" smtClean="0"/>
            <a:t> dan pengelolaan limbah B3 cara tertentu</a:t>
          </a:r>
          <a:endParaRPr lang="en-US" sz="2400" dirty="0"/>
        </a:p>
      </dgm:t>
    </dgm:pt>
    <dgm:pt modelId="{5A53C926-07EE-4DE8-B456-7ABA96AB1873}" type="parTrans" cxnId="{328B5D44-C076-4913-B9D6-EAAD0280A2CD}">
      <dgm:prSet/>
      <dgm:spPr/>
      <dgm:t>
        <a:bodyPr/>
        <a:lstStyle/>
        <a:p>
          <a:endParaRPr lang="en-US" sz="2800"/>
        </a:p>
      </dgm:t>
    </dgm:pt>
    <dgm:pt modelId="{44BD8A95-8FC2-43B7-94AA-423AD88B88E7}" type="sibTrans" cxnId="{328B5D44-C076-4913-B9D6-EAAD0280A2CD}">
      <dgm:prSet/>
      <dgm:spPr/>
      <dgm:t>
        <a:bodyPr/>
        <a:lstStyle/>
        <a:p>
          <a:endParaRPr lang="en-US" sz="2800"/>
        </a:p>
      </dgm:t>
    </dgm:pt>
    <dgm:pt modelId="{F7E8ADD2-630B-4C16-8471-D73CE8A533B4}">
      <dgm:prSet phldrT="[Text]" custT="1"/>
      <dgm:spPr/>
      <dgm:t>
        <a:bodyPr/>
        <a:lstStyle/>
        <a:p>
          <a:r>
            <a:rPr lang="en-US" sz="2400" smtClean="0"/>
            <a:t>5. </a:t>
          </a:r>
          <a:r>
            <a:rPr lang="id-ID" sz="2400" smtClean="0"/>
            <a:t>Struktur dan Tanggungjawab</a:t>
          </a:r>
          <a:endParaRPr lang="en-US" sz="2400" dirty="0"/>
        </a:p>
      </dgm:t>
    </dgm:pt>
    <dgm:pt modelId="{365BC9C1-CD68-4647-8F19-3F9537E24FAF}" type="parTrans" cxnId="{B03FD633-E118-4132-B5BB-6D0AAF0FC3AD}">
      <dgm:prSet/>
      <dgm:spPr/>
      <dgm:t>
        <a:bodyPr/>
        <a:lstStyle/>
        <a:p>
          <a:endParaRPr lang="en-US" sz="2400"/>
        </a:p>
      </dgm:t>
    </dgm:pt>
    <dgm:pt modelId="{C9AA6270-CFE5-404A-934B-60C45FE883C8}" type="sibTrans" cxnId="{B03FD633-E118-4132-B5BB-6D0AAF0FC3AD}">
      <dgm:prSet/>
      <dgm:spPr/>
      <dgm:t>
        <a:bodyPr/>
        <a:lstStyle/>
        <a:p>
          <a:endParaRPr lang="en-US" sz="2400"/>
        </a:p>
      </dgm:t>
    </dgm:pt>
    <dgm:pt modelId="{EB19AA58-C24B-4B35-9626-34C85B987A9F}" type="pres">
      <dgm:prSet presAssocID="{E9D86D5E-BDC0-4E34-A39A-2AE62AC7DA1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613BAD-1FB9-4438-8C6D-E68CD461B92F}" type="pres">
      <dgm:prSet presAssocID="{FAA57947-118C-4DEF-93DC-C38976F63F16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C3FD69-3F4F-486A-AD4D-A7BB30FAE863}" type="pres">
      <dgm:prSet presAssocID="{BA98C80E-543B-478B-A6FE-391B1C00545D}" presName="sibTrans" presStyleCnt="0"/>
      <dgm:spPr/>
      <dgm:t>
        <a:bodyPr/>
        <a:lstStyle/>
        <a:p>
          <a:endParaRPr lang="en-US"/>
        </a:p>
      </dgm:t>
    </dgm:pt>
    <dgm:pt modelId="{8317E36D-FF39-4EAA-A360-211AF4CD0D63}" type="pres">
      <dgm:prSet presAssocID="{C5413CA0-6408-4976-8FA1-9448050F22A2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B542B-DCFC-4CAB-8E35-87FEA3B921D7}" type="pres">
      <dgm:prSet presAssocID="{81FDFAB9-BDC8-40D0-BCD3-C8E27A382A04}" presName="sibTrans" presStyleCnt="0"/>
      <dgm:spPr/>
      <dgm:t>
        <a:bodyPr/>
        <a:lstStyle/>
        <a:p>
          <a:endParaRPr lang="en-US"/>
        </a:p>
      </dgm:t>
    </dgm:pt>
    <dgm:pt modelId="{CDDE105D-E1A5-4C9D-87E6-ECF39F546965}" type="pres">
      <dgm:prSet presAssocID="{078528CB-53A5-4797-893F-6D10AAEA4CA8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8A7D4D-F312-4C26-98D7-02E167734E69}" type="pres">
      <dgm:prSet presAssocID="{6E93B5D1-9F9B-4F68-A711-39F023CBF472}" presName="sibTrans" presStyleCnt="0"/>
      <dgm:spPr/>
      <dgm:t>
        <a:bodyPr/>
        <a:lstStyle/>
        <a:p>
          <a:endParaRPr lang="en-US"/>
        </a:p>
      </dgm:t>
    </dgm:pt>
    <dgm:pt modelId="{95E388B5-52FE-4608-A0C7-5808080E115E}" type="pres">
      <dgm:prSet presAssocID="{32755C68-AF36-414B-A55C-515E9CA8324E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BF39F4-944B-4D39-9767-AB5ACD1C8303}" type="pres">
      <dgm:prSet presAssocID="{DEC2C811-99A2-44F1-A36A-F73F9E97C14E}" presName="sibTrans" presStyleCnt="0"/>
      <dgm:spPr/>
      <dgm:t>
        <a:bodyPr/>
        <a:lstStyle/>
        <a:p>
          <a:endParaRPr lang="en-US"/>
        </a:p>
      </dgm:t>
    </dgm:pt>
    <dgm:pt modelId="{31A94BF8-1F64-4FD7-A884-8F54D3881F1F}" type="pres">
      <dgm:prSet presAssocID="{033C3DBB-782E-4551-8907-50F7A290C572}" presName="node" presStyleLbl="node1" presStyleIdx="4" presStyleCnt="9" custScaleY="100000" custLinFactX="11120" custLinFactNeighborX="100000" custLinFactNeighborY="37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FD2DF4-3AC0-4BF5-B0CA-17229613C7AB}" type="pres">
      <dgm:prSet presAssocID="{2BE4D2AC-6DE3-438E-8C3F-BBF830A2D48F}" presName="sibTrans" presStyleCnt="0"/>
      <dgm:spPr/>
      <dgm:t>
        <a:bodyPr/>
        <a:lstStyle/>
        <a:p>
          <a:endParaRPr lang="en-US"/>
        </a:p>
      </dgm:t>
    </dgm:pt>
    <dgm:pt modelId="{B01BD1B4-1D58-4EE4-B47B-7E71FE208C49}" type="pres">
      <dgm:prSet presAssocID="{6BA6AE56-52F0-4512-817E-F02F0CC58C29}" presName="node" presStyleLbl="node1" presStyleIdx="5" presStyleCnt="9" custLinFactX="-100000" custLinFactY="22608" custLinFactNeighborX="-119591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1250DF-78DB-40C6-88DC-48865870CC94}" type="pres">
      <dgm:prSet presAssocID="{248F6AC3-2626-4229-9944-5FE4016D8FE9}" presName="sibTrans" presStyleCnt="0"/>
      <dgm:spPr/>
      <dgm:t>
        <a:bodyPr/>
        <a:lstStyle/>
        <a:p>
          <a:endParaRPr lang="en-US"/>
        </a:p>
      </dgm:t>
    </dgm:pt>
    <dgm:pt modelId="{1A98DB34-0310-4062-8FD0-7F13D5A3F16F}" type="pres">
      <dgm:prSet presAssocID="{E89C409C-4ED4-41FF-97CE-3823AE6D9E36}" presName="node" presStyleLbl="node1" presStyleIdx="6" presStyleCnt="9" custLinFactX="8847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1398DE-CEC0-4526-BE42-FB745612A54A}" type="pres">
      <dgm:prSet presAssocID="{447103E3-8D91-4715-8D41-F9429298C578}" presName="sibTrans" presStyleCnt="0"/>
      <dgm:spPr/>
      <dgm:t>
        <a:bodyPr/>
        <a:lstStyle/>
        <a:p>
          <a:endParaRPr lang="en-US"/>
        </a:p>
      </dgm:t>
    </dgm:pt>
    <dgm:pt modelId="{A58A91F5-3517-40E6-9DEE-51BF00CE2A10}" type="pres">
      <dgm:prSet presAssocID="{9740AB49-FDBA-450E-94EC-DA51FF3E8BBE}" presName="node" presStyleLbl="node1" presStyleIdx="7" presStyleCnt="9" custLinFactX="10625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675D4B-0ECD-4D05-8C5A-204DB4A99754}" type="pres">
      <dgm:prSet presAssocID="{44BD8A95-8FC2-43B7-94AA-423AD88B88E7}" presName="sibTrans" presStyleCnt="0"/>
      <dgm:spPr/>
      <dgm:t>
        <a:bodyPr/>
        <a:lstStyle/>
        <a:p>
          <a:endParaRPr lang="en-US"/>
        </a:p>
      </dgm:t>
    </dgm:pt>
    <dgm:pt modelId="{BCA73C54-2510-498C-82C2-833CC9029F2C}" type="pres">
      <dgm:prSet presAssocID="{F7E8ADD2-630B-4C16-8471-D73CE8A533B4}" presName="node" presStyleLbl="node1" presStyleIdx="8" presStyleCnt="9" custLinFactX="-11153" custLinFactY="-16583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66EEC9-51DC-42E3-B312-EC3822F9CA59}" srcId="{E9D86D5E-BDC0-4E34-A39A-2AE62AC7DA18}" destId="{E89C409C-4ED4-41FF-97CE-3823AE6D9E36}" srcOrd="6" destOrd="0" parTransId="{62ECB12D-4B0E-428D-BBC9-BABC2DBC4062}" sibTransId="{447103E3-8D91-4715-8D41-F9429298C578}"/>
    <dgm:cxn modelId="{92519F5B-3876-479A-AC80-5706245EEDCC}" type="presOf" srcId="{033C3DBB-782E-4551-8907-50F7A290C572}" destId="{31A94BF8-1F64-4FD7-A884-8F54D3881F1F}" srcOrd="0" destOrd="0" presId="urn:microsoft.com/office/officeart/2005/8/layout/default#1"/>
    <dgm:cxn modelId="{6925B03C-6076-4E66-A026-BF66AAA5820A}" type="presOf" srcId="{078528CB-53A5-4797-893F-6D10AAEA4CA8}" destId="{CDDE105D-E1A5-4C9D-87E6-ECF39F546965}" srcOrd="0" destOrd="0" presId="urn:microsoft.com/office/officeart/2005/8/layout/default#1"/>
    <dgm:cxn modelId="{99A309D3-8504-4D9B-B63C-5655FFC6D427}" type="presOf" srcId="{9740AB49-FDBA-450E-94EC-DA51FF3E8BBE}" destId="{A58A91F5-3517-40E6-9DEE-51BF00CE2A10}" srcOrd="0" destOrd="0" presId="urn:microsoft.com/office/officeart/2005/8/layout/default#1"/>
    <dgm:cxn modelId="{82E1CC84-E7DD-4C18-AFB8-4C5C5840F83B}" type="presOf" srcId="{E89C409C-4ED4-41FF-97CE-3823AE6D9E36}" destId="{1A98DB34-0310-4062-8FD0-7F13D5A3F16F}" srcOrd="0" destOrd="0" presId="urn:microsoft.com/office/officeart/2005/8/layout/default#1"/>
    <dgm:cxn modelId="{EFE7DFC9-1EDB-4A7A-ABEC-A47136741FF4}" type="presOf" srcId="{6BA6AE56-52F0-4512-817E-F02F0CC58C29}" destId="{B01BD1B4-1D58-4EE4-B47B-7E71FE208C49}" srcOrd="0" destOrd="0" presId="urn:microsoft.com/office/officeart/2005/8/layout/default#1"/>
    <dgm:cxn modelId="{B03FD633-E118-4132-B5BB-6D0AAF0FC3AD}" srcId="{E9D86D5E-BDC0-4E34-A39A-2AE62AC7DA18}" destId="{F7E8ADD2-630B-4C16-8471-D73CE8A533B4}" srcOrd="8" destOrd="0" parTransId="{365BC9C1-CD68-4647-8F19-3F9537E24FAF}" sibTransId="{C9AA6270-CFE5-404A-934B-60C45FE883C8}"/>
    <dgm:cxn modelId="{19CA303E-174E-4C76-B6C8-8368601604F4}" srcId="{E9D86D5E-BDC0-4E34-A39A-2AE62AC7DA18}" destId="{FAA57947-118C-4DEF-93DC-C38976F63F16}" srcOrd="0" destOrd="0" parTransId="{841B8E5F-C417-4B8C-AB1C-DBDBA8E0A302}" sibTransId="{BA98C80E-543B-478B-A6FE-391B1C00545D}"/>
    <dgm:cxn modelId="{29CBF10E-EFA9-4F2E-AD3B-9C3EED64AB67}" srcId="{E9D86D5E-BDC0-4E34-A39A-2AE62AC7DA18}" destId="{32755C68-AF36-414B-A55C-515E9CA8324E}" srcOrd="3" destOrd="0" parTransId="{78395757-2895-47D5-8E3F-71E26B81D1AB}" sibTransId="{DEC2C811-99A2-44F1-A36A-F73F9E97C14E}"/>
    <dgm:cxn modelId="{141D471E-03B2-4321-BC46-27860721B131}" type="presOf" srcId="{32755C68-AF36-414B-A55C-515E9CA8324E}" destId="{95E388B5-52FE-4608-A0C7-5808080E115E}" srcOrd="0" destOrd="0" presId="urn:microsoft.com/office/officeart/2005/8/layout/default#1"/>
    <dgm:cxn modelId="{50636F8B-1C10-42A4-A10D-DBC23869384A}" srcId="{E9D86D5E-BDC0-4E34-A39A-2AE62AC7DA18}" destId="{C5413CA0-6408-4976-8FA1-9448050F22A2}" srcOrd="1" destOrd="0" parTransId="{7D63E508-F820-4058-B2B5-53A62ACCAA6C}" sibTransId="{81FDFAB9-BDC8-40D0-BCD3-C8E27A382A04}"/>
    <dgm:cxn modelId="{A5FDB582-6A8B-496B-9D17-48D688B446A5}" type="presOf" srcId="{C5413CA0-6408-4976-8FA1-9448050F22A2}" destId="{8317E36D-FF39-4EAA-A360-211AF4CD0D63}" srcOrd="0" destOrd="0" presId="urn:microsoft.com/office/officeart/2005/8/layout/default#1"/>
    <dgm:cxn modelId="{2C2E5717-B34A-4BF6-BC33-F78E34F74130}" type="presOf" srcId="{F7E8ADD2-630B-4C16-8471-D73CE8A533B4}" destId="{BCA73C54-2510-498C-82C2-833CC9029F2C}" srcOrd="0" destOrd="0" presId="urn:microsoft.com/office/officeart/2005/8/layout/default#1"/>
    <dgm:cxn modelId="{4D386339-84BB-4C68-A38A-BFC645683AD7}" type="presOf" srcId="{FAA57947-118C-4DEF-93DC-C38976F63F16}" destId="{51613BAD-1FB9-4438-8C6D-E68CD461B92F}" srcOrd="0" destOrd="0" presId="urn:microsoft.com/office/officeart/2005/8/layout/default#1"/>
    <dgm:cxn modelId="{7DCC9046-6EBE-478F-9AF8-304B0B1F0EAE}" type="presOf" srcId="{E9D86D5E-BDC0-4E34-A39A-2AE62AC7DA18}" destId="{EB19AA58-C24B-4B35-9626-34C85B987A9F}" srcOrd="0" destOrd="0" presId="urn:microsoft.com/office/officeart/2005/8/layout/default#1"/>
    <dgm:cxn modelId="{10C5FB2B-6662-4A52-8ABD-F0AE60B93A3D}" srcId="{E9D86D5E-BDC0-4E34-A39A-2AE62AC7DA18}" destId="{6BA6AE56-52F0-4512-817E-F02F0CC58C29}" srcOrd="5" destOrd="0" parTransId="{C61C2B6E-A262-44E0-B1FA-3758789B56CB}" sibTransId="{248F6AC3-2626-4229-9944-5FE4016D8FE9}"/>
    <dgm:cxn modelId="{458AC121-1407-4913-95C9-14CC742B94C3}" srcId="{E9D86D5E-BDC0-4E34-A39A-2AE62AC7DA18}" destId="{078528CB-53A5-4797-893F-6D10AAEA4CA8}" srcOrd="2" destOrd="0" parTransId="{44E2DCCA-8E5D-48F0-9F59-C88EFDAC85A6}" sibTransId="{6E93B5D1-9F9B-4F68-A711-39F023CBF472}"/>
    <dgm:cxn modelId="{328B5D44-C076-4913-B9D6-EAAD0280A2CD}" srcId="{E9D86D5E-BDC0-4E34-A39A-2AE62AC7DA18}" destId="{9740AB49-FDBA-450E-94EC-DA51FF3E8BBE}" srcOrd="7" destOrd="0" parTransId="{5A53C926-07EE-4DE8-B456-7ABA96AB1873}" sibTransId="{44BD8A95-8FC2-43B7-94AA-423AD88B88E7}"/>
    <dgm:cxn modelId="{5E660B69-E477-45E8-BECA-2D821FE31B08}" srcId="{E9D86D5E-BDC0-4E34-A39A-2AE62AC7DA18}" destId="{033C3DBB-782E-4551-8907-50F7A290C572}" srcOrd="4" destOrd="0" parTransId="{53DFDD28-3779-4258-AB58-02C724E1C941}" sibTransId="{2BE4D2AC-6DE3-438E-8C3F-BBF830A2D48F}"/>
    <dgm:cxn modelId="{66F40A67-F9BA-40C3-9153-C4A50920D525}" type="presParOf" srcId="{EB19AA58-C24B-4B35-9626-34C85B987A9F}" destId="{51613BAD-1FB9-4438-8C6D-E68CD461B92F}" srcOrd="0" destOrd="0" presId="urn:microsoft.com/office/officeart/2005/8/layout/default#1"/>
    <dgm:cxn modelId="{919EDD7C-0D75-4B18-B0C3-3B6CC05ED681}" type="presParOf" srcId="{EB19AA58-C24B-4B35-9626-34C85B987A9F}" destId="{27C3FD69-3F4F-486A-AD4D-A7BB30FAE863}" srcOrd="1" destOrd="0" presId="urn:microsoft.com/office/officeart/2005/8/layout/default#1"/>
    <dgm:cxn modelId="{CCD40EA9-CAED-4EA6-B29F-38EB477F3E0C}" type="presParOf" srcId="{EB19AA58-C24B-4B35-9626-34C85B987A9F}" destId="{8317E36D-FF39-4EAA-A360-211AF4CD0D63}" srcOrd="2" destOrd="0" presId="urn:microsoft.com/office/officeart/2005/8/layout/default#1"/>
    <dgm:cxn modelId="{4426F4FA-F89A-4BEA-801F-7C95683C33B5}" type="presParOf" srcId="{EB19AA58-C24B-4B35-9626-34C85B987A9F}" destId="{C2BB542B-DCFC-4CAB-8E35-87FEA3B921D7}" srcOrd="3" destOrd="0" presId="urn:microsoft.com/office/officeart/2005/8/layout/default#1"/>
    <dgm:cxn modelId="{B92C53A9-35E0-498F-8075-983F48E72309}" type="presParOf" srcId="{EB19AA58-C24B-4B35-9626-34C85B987A9F}" destId="{CDDE105D-E1A5-4C9D-87E6-ECF39F546965}" srcOrd="4" destOrd="0" presId="urn:microsoft.com/office/officeart/2005/8/layout/default#1"/>
    <dgm:cxn modelId="{75E78461-601F-4B3C-AA92-732AF76FD46F}" type="presParOf" srcId="{EB19AA58-C24B-4B35-9626-34C85B987A9F}" destId="{358A7D4D-F312-4C26-98D7-02E167734E69}" srcOrd="5" destOrd="0" presId="urn:microsoft.com/office/officeart/2005/8/layout/default#1"/>
    <dgm:cxn modelId="{2D4EF880-819E-42C3-8567-BCE7EB8C5A8B}" type="presParOf" srcId="{EB19AA58-C24B-4B35-9626-34C85B987A9F}" destId="{95E388B5-52FE-4608-A0C7-5808080E115E}" srcOrd="6" destOrd="0" presId="urn:microsoft.com/office/officeart/2005/8/layout/default#1"/>
    <dgm:cxn modelId="{30677E74-0C2B-4410-ADC7-F6984A304497}" type="presParOf" srcId="{EB19AA58-C24B-4B35-9626-34C85B987A9F}" destId="{13BF39F4-944B-4D39-9767-AB5ACD1C8303}" srcOrd="7" destOrd="0" presId="urn:microsoft.com/office/officeart/2005/8/layout/default#1"/>
    <dgm:cxn modelId="{B6E98638-C3C5-4AA0-A688-743AB1552A8E}" type="presParOf" srcId="{EB19AA58-C24B-4B35-9626-34C85B987A9F}" destId="{31A94BF8-1F64-4FD7-A884-8F54D3881F1F}" srcOrd="8" destOrd="0" presId="urn:microsoft.com/office/officeart/2005/8/layout/default#1"/>
    <dgm:cxn modelId="{584CDD0E-1D9E-49A7-B35C-C92EB5D4AE4B}" type="presParOf" srcId="{EB19AA58-C24B-4B35-9626-34C85B987A9F}" destId="{9AFD2DF4-3AC0-4BF5-B0CA-17229613C7AB}" srcOrd="9" destOrd="0" presId="urn:microsoft.com/office/officeart/2005/8/layout/default#1"/>
    <dgm:cxn modelId="{6BECC5EA-F685-4556-AD66-801A92029F06}" type="presParOf" srcId="{EB19AA58-C24B-4B35-9626-34C85B987A9F}" destId="{B01BD1B4-1D58-4EE4-B47B-7E71FE208C49}" srcOrd="10" destOrd="0" presId="urn:microsoft.com/office/officeart/2005/8/layout/default#1"/>
    <dgm:cxn modelId="{F56F7CF4-3306-462F-B1EB-3D36F4532E2C}" type="presParOf" srcId="{EB19AA58-C24B-4B35-9626-34C85B987A9F}" destId="{DE1250DF-78DB-40C6-88DC-48865870CC94}" srcOrd="11" destOrd="0" presId="urn:microsoft.com/office/officeart/2005/8/layout/default#1"/>
    <dgm:cxn modelId="{A9204F28-3195-4D14-AE46-766192D0009E}" type="presParOf" srcId="{EB19AA58-C24B-4B35-9626-34C85B987A9F}" destId="{1A98DB34-0310-4062-8FD0-7F13D5A3F16F}" srcOrd="12" destOrd="0" presId="urn:microsoft.com/office/officeart/2005/8/layout/default#1"/>
    <dgm:cxn modelId="{C2C472BB-9483-4BB1-A62F-37AB8726E6FD}" type="presParOf" srcId="{EB19AA58-C24B-4B35-9626-34C85B987A9F}" destId="{4C1398DE-CEC0-4526-BE42-FB745612A54A}" srcOrd="13" destOrd="0" presId="urn:microsoft.com/office/officeart/2005/8/layout/default#1"/>
    <dgm:cxn modelId="{D17729EE-2D10-4D51-8C9F-C45B7EF08256}" type="presParOf" srcId="{EB19AA58-C24B-4B35-9626-34C85B987A9F}" destId="{A58A91F5-3517-40E6-9DEE-51BF00CE2A10}" srcOrd="14" destOrd="0" presId="urn:microsoft.com/office/officeart/2005/8/layout/default#1"/>
    <dgm:cxn modelId="{819D0BC3-5712-4C01-8B46-5F6862B77223}" type="presParOf" srcId="{EB19AA58-C24B-4B35-9626-34C85B987A9F}" destId="{1F675D4B-0ECD-4D05-8C5A-204DB4A99754}" srcOrd="15" destOrd="0" presId="urn:microsoft.com/office/officeart/2005/8/layout/default#1"/>
    <dgm:cxn modelId="{8492AF5C-538E-4B50-8C57-DFE4F9F64E1C}" type="presParOf" srcId="{EB19AA58-C24B-4B35-9626-34C85B987A9F}" destId="{BCA73C54-2510-498C-82C2-833CC9029F2C}" srcOrd="1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84A727-32C8-4E14-9449-A3FA9508BD27}" type="doc">
      <dgm:prSet loTypeId="urn:microsoft.com/office/officeart/2005/8/layout/radial3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8CAC0665-941F-4C2F-9771-A845A0C8A127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id-ID" b="1" dirty="0" smtClean="0"/>
            <a:t>ASPEK PENILAIAN</a:t>
          </a:r>
          <a:endParaRPr lang="id-ID" b="1" dirty="0"/>
        </a:p>
      </dgm:t>
    </dgm:pt>
    <dgm:pt modelId="{12218B6A-1D15-4669-8D79-C530A3BA883B}" type="parTrans" cxnId="{5D07826B-2822-4151-AADE-97CC48C5E19C}">
      <dgm:prSet/>
      <dgm:spPr/>
      <dgm:t>
        <a:bodyPr/>
        <a:lstStyle/>
        <a:p>
          <a:endParaRPr lang="id-ID" b="1"/>
        </a:p>
      </dgm:t>
    </dgm:pt>
    <dgm:pt modelId="{57F82697-404A-4329-809A-C5F44F838745}" type="sibTrans" cxnId="{5D07826B-2822-4151-AADE-97CC48C5E19C}">
      <dgm:prSet/>
      <dgm:spPr/>
      <dgm:t>
        <a:bodyPr/>
        <a:lstStyle/>
        <a:p>
          <a:endParaRPr lang="id-ID" b="1"/>
        </a:p>
      </dgm:t>
    </dgm:pt>
    <dgm:pt modelId="{B6629026-499F-4411-B2A3-119A2D6CAAFE}">
      <dgm:prSet phldrT="[Text]"/>
      <dgm:spPr/>
      <dgm:t>
        <a:bodyPr/>
        <a:lstStyle/>
        <a:p>
          <a:r>
            <a:rPr lang="id-ID" b="1" dirty="0" smtClean="0"/>
            <a:t>RENCANA PENGELOLAAN</a:t>
          </a:r>
          <a:endParaRPr lang="id-ID" b="1" dirty="0"/>
        </a:p>
      </dgm:t>
    </dgm:pt>
    <dgm:pt modelId="{A11011F8-506B-4481-888D-32370FFD673A}" type="parTrans" cxnId="{F5AAEEB4-04E4-4A1E-8A96-CE66A83205F5}">
      <dgm:prSet/>
      <dgm:spPr/>
      <dgm:t>
        <a:bodyPr/>
        <a:lstStyle/>
        <a:p>
          <a:endParaRPr lang="id-ID" b="1"/>
        </a:p>
      </dgm:t>
    </dgm:pt>
    <dgm:pt modelId="{F07BBACD-F89D-431E-9D7C-35860C318535}" type="sibTrans" cxnId="{F5AAEEB4-04E4-4A1E-8A96-CE66A83205F5}">
      <dgm:prSet/>
      <dgm:spPr/>
      <dgm:t>
        <a:bodyPr/>
        <a:lstStyle/>
        <a:p>
          <a:endParaRPr lang="id-ID" b="1"/>
        </a:p>
      </dgm:t>
    </dgm:pt>
    <dgm:pt modelId="{8BF27531-5C30-43D2-A4B0-C537C6B1D5BE}">
      <dgm:prSet phldrT="[Text]"/>
      <dgm:spPr/>
      <dgm:t>
        <a:bodyPr/>
        <a:lstStyle/>
        <a:p>
          <a:r>
            <a:rPr lang="id-ID" b="1" dirty="0" smtClean="0"/>
            <a:t>PENGELOLAAN CECERAN</a:t>
          </a:r>
          <a:endParaRPr lang="id-ID" b="1" dirty="0"/>
        </a:p>
      </dgm:t>
    </dgm:pt>
    <dgm:pt modelId="{A7566892-8DF4-4D06-9079-7E461FD60E80}" type="parTrans" cxnId="{FA58A72A-2341-40DA-A7A1-BFDB5E4BD892}">
      <dgm:prSet/>
      <dgm:spPr/>
      <dgm:t>
        <a:bodyPr/>
        <a:lstStyle/>
        <a:p>
          <a:endParaRPr lang="id-ID" b="1"/>
        </a:p>
      </dgm:t>
    </dgm:pt>
    <dgm:pt modelId="{5CAF15B7-DE0E-47E8-891F-EF97C84E23F1}" type="sibTrans" cxnId="{FA58A72A-2341-40DA-A7A1-BFDB5E4BD892}">
      <dgm:prSet/>
      <dgm:spPr/>
      <dgm:t>
        <a:bodyPr/>
        <a:lstStyle/>
        <a:p>
          <a:endParaRPr lang="id-ID" b="1"/>
        </a:p>
      </dgm:t>
    </dgm:pt>
    <dgm:pt modelId="{D8F263E0-19CD-4CD4-AED8-9FA6D453A011}">
      <dgm:prSet phldrT="[Text]"/>
      <dgm:spPr/>
      <dgm:t>
        <a:bodyPr/>
        <a:lstStyle/>
        <a:p>
          <a:r>
            <a:rPr lang="id-ID" b="1" dirty="0" smtClean="0"/>
            <a:t>JUMLAH CECERAN</a:t>
          </a:r>
          <a:endParaRPr lang="id-ID" b="1" dirty="0"/>
        </a:p>
      </dgm:t>
    </dgm:pt>
    <dgm:pt modelId="{379A3474-5DFF-4E44-9E76-9A5E5A6B2EA7}" type="parTrans" cxnId="{C5CE934D-56DA-45A1-9172-B0E9293DDC05}">
      <dgm:prSet/>
      <dgm:spPr/>
      <dgm:t>
        <a:bodyPr/>
        <a:lstStyle/>
        <a:p>
          <a:endParaRPr lang="id-ID" b="1"/>
        </a:p>
      </dgm:t>
    </dgm:pt>
    <dgm:pt modelId="{FB1E5929-6759-4C65-AE9C-8F1582488726}" type="sibTrans" cxnId="{C5CE934D-56DA-45A1-9172-B0E9293DDC05}">
      <dgm:prSet/>
      <dgm:spPr/>
      <dgm:t>
        <a:bodyPr/>
        <a:lstStyle/>
        <a:p>
          <a:endParaRPr lang="id-ID" b="1"/>
        </a:p>
      </dgm:t>
    </dgm:pt>
    <dgm:pt modelId="{14ECC85D-5E9F-473E-9C7E-B9A6AC15E430}">
      <dgm:prSet phldrT="[Text]"/>
      <dgm:spPr/>
      <dgm:t>
        <a:bodyPr/>
        <a:lstStyle/>
        <a:p>
          <a:endParaRPr lang="id-ID" b="1" dirty="0"/>
        </a:p>
      </dgm:t>
    </dgm:pt>
    <dgm:pt modelId="{4CE31BCD-6999-4459-886F-72B463AB099E}" type="parTrans" cxnId="{9BDBAD95-C3B5-478B-A2EA-F8E3ED8A50CE}">
      <dgm:prSet/>
      <dgm:spPr/>
      <dgm:t>
        <a:bodyPr/>
        <a:lstStyle/>
        <a:p>
          <a:endParaRPr lang="id-ID" b="1"/>
        </a:p>
      </dgm:t>
    </dgm:pt>
    <dgm:pt modelId="{55D56831-ED22-4448-97BA-039ADCF23DA3}" type="sibTrans" cxnId="{9BDBAD95-C3B5-478B-A2EA-F8E3ED8A50CE}">
      <dgm:prSet/>
      <dgm:spPr/>
      <dgm:t>
        <a:bodyPr/>
        <a:lstStyle/>
        <a:p>
          <a:endParaRPr lang="id-ID" b="1"/>
        </a:p>
      </dgm:t>
    </dgm:pt>
    <dgm:pt modelId="{AC4B6D6C-7EE0-48B9-A06C-41447AC5A755}" type="pres">
      <dgm:prSet presAssocID="{5484A727-32C8-4E14-9449-A3FA9508BD2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A8415C7-DA77-4FF8-9360-335F809395C0}" type="pres">
      <dgm:prSet presAssocID="{5484A727-32C8-4E14-9449-A3FA9508BD27}" presName="radial" presStyleCnt="0">
        <dgm:presLayoutVars>
          <dgm:animLvl val="ctr"/>
        </dgm:presLayoutVars>
      </dgm:prSet>
      <dgm:spPr/>
      <dgm:t>
        <a:bodyPr/>
        <a:lstStyle/>
        <a:p>
          <a:endParaRPr lang="en-US"/>
        </a:p>
      </dgm:t>
    </dgm:pt>
    <dgm:pt modelId="{FD28CBED-3A95-4F26-8195-126DE6314D18}" type="pres">
      <dgm:prSet presAssocID="{8CAC0665-941F-4C2F-9771-A845A0C8A127}" presName="centerShape" presStyleLbl="vennNode1" presStyleIdx="0" presStyleCnt="4"/>
      <dgm:spPr/>
      <dgm:t>
        <a:bodyPr/>
        <a:lstStyle/>
        <a:p>
          <a:endParaRPr lang="id-ID"/>
        </a:p>
      </dgm:t>
    </dgm:pt>
    <dgm:pt modelId="{16C9837B-6840-42BE-8BF6-5408B52447D4}" type="pres">
      <dgm:prSet presAssocID="{B6629026-499F-4411-B2A3-119A2D6CAAFE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B1DF468-4B98-413F-BEE3-8C30A328911D}" type="pres">
      <dgm:prSet presAssocID="{8BF27531-5C30-43D2-A4B0-C537C6B1D5BE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90905D4-2750-44D9-8645-168219303D8B}" type="pres">
      <dgm:prSet presAssocID="{D8F263E0-19CD-4CD4-AED8-9FA6D453A011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BDBAD95-C3B5-478B-A2EA-F8E3ED8A50CE}" srcId="{5484A727-32C8-4E14-9449-A3FA9508BD27}" destId="{14ECC85D-5E9F-473E-9C7E-B9A6AC15E430}" srcOrd="1" destOrd="0" parTransId="{4CE31BCD-6999-4459-886F-72B463AB099E}" sibTransId="{55D56831-ED22-4448-97BA-039ADCF23DA3}"/>
    <dgm:cxn modelId="{C135A39D-7CC6-4D2E-AE2F-10E551D9534E}" type="presOf" srcId="{8BF27531-5C30-43D2-A4B0-C537C6B1D5BE}" destId="{2B1DF468-4B98-413F-BEE3-8C30A328911D}" srcOrd="0" destOrd="0" presId="urn:microsoft.com/office/officeart/2005/8/layout/radial3"/>
    <dgm:cxn modelId="{512C3530-DA8D-48CF-85CE-D3B92CF7C73F}" type="presOf" srcId="{D8F263E0-19CD-4CD4-AED8-9FA6D453A011}" destId="{390905D4-2750-44D9-8645-168219303D8B}" srcOrd="0" destOrd="0" presId="urn:microsoft.com/office/officeart/2005/8/layout/radial3"/>
    <dgm:cxn modelId="{5D07826B-2822-4151-AADE-97CC48C5E19C}" srcId="{5484A727-32C8-4E14-9449-A3FA9508BD27}" destId="{8CAC0665-941F-4C2F-9771-A845A0C8A127}" srcOrd="0" destOrd="0" parTransId="{12218B6A-1D15-4669-8D79-C530A3BA883B}" sibTransId="{57F82697-404A-4329-809A-C5F44F838745}"/>
    <dgm:cxn modelId="{4EB17424-B624-4BB8-9D17-4CDEC4018FC4}" type="presOf" srcId="{5484A727-32C8-4E14-9449-A3FA9508BD27}" destId="{AC4B6D6C-7EE0-48B9-A06C-41447AC5A755}" srcOrd="0" destOrd="0" presId="urn:microsoft.com/office/officeart/2005/8/layout/radial3"/>
    <dgm:cxn modelId="{F5AAEEB4-04E4-4A1E-8A96-CE66A83205F5}" srcId="{8CAC0665-941F-4C2F-9771-A845A0C8A127}" destId="{B6629026-499F-4411-B2A3-119A2D6CAAFE}" srcOrd="0" destOrd="0" parTransId="{A11011F8-506B-4481-888D-32370FFD673A}" sibTransId="{F07BBACD-F89D-431E-9D7C-35860C318535}"/>
    <dgm:cxn modelId="{C5CE934D-56DA-45A1-9172-B0E9293DDC05}" srcId="{8CAC0665-941F-4C2F-9771-A845A0C8A127}" destId="{D8F263E0-19CD-4CD4-AED8-9FA6D453A011}" srcOrd="2" destOrd="0" parTransId="{379A3474-5DFF-4E44-9E76-9A5E5A6B2EA7}" sibTransId="{FB1E5929-6759-4C65-AE9C-8F1582488726}"/>
    <dgm:cxn modelId="{A19EC6A5-ADF2-4B50-90D4-34F116D4345A}" type="presOf" srcId="{B6629026-499F-4411-B2A3-119A2D6CAAFE}" destId="{16C9837B-6840-42BE-8BF6-5408B52447D4}" srcOrd="0" destOrd="0" presId="urn:microsoft.com/office/officeart/2005/8/layout/radial3"/>
    <dgm:cxn modelId="{DE7C600B-4995-45AC-A305-EBD06721C014}" type="presOf" srcId="{8CAC0665-941F-4C2F-9771-A845A0C8A127}" destId="{FD28CBED-3A95-4F26-8195-126DE6314D18}" srcOrd="0" destOrd="0" presId="urn:microsoft.com/office/officeart/2005/8/layout/radial3"/>
    <dgm:cxn modelId="{FA58A72A-2341-40DA-A7A1-BFDB5E4BD892}" srcId="{8CAC0665-941F-4C2F-9771-A845A0C8A127}" destId="{8BF27531-5C30-43D2-A4B0-C537C6B1D5BE}" srcOrd="1" destOrd="0" parTransId="{A7566892-8DF4-4D06-9079-7E461FD60E80}" sibTransId="{5CAF15B7-DE0E-47E8-891F-EF97C84E23F1}"/>
    <dgm:cxn modelId="{05DF0719-2EC1-4BB1-8E72-4FFA1210412E}" type="presParOf" srcId="{AC4B6D6C-7EE0-48B9-A06C-41447AC5A755}" destId="{1A8415C7-DA77-4FF8-9360-335F809395C0}" srcOrd="0" destOrd="0" presId="urn:microsoft.com/office/officeart/2005/8/layout/radial3"/>
    <dgm:cxn modelId="{27749E7D-F9A7-42BD-BF50-029EE62D7854}" type="presParOf" srcId="{1A8415C7-DA77-4FF8-9360-335F809395C0}" destId="{FD28CBED-3A95-4F26-8195-126DE6314D18}" srcOrd="0" destOrd="0" presId="urn:microsoft.com/office/officeart/2005/8/layout/radial3"/>
    <dgm:cxn modelId="{7A2800BC-76AC-4C21-A091-6B4007FCE376}" type="presParOf" srcId="{1A8415C7-DA77-4FF8-9360-335F809395C0}" destId="{16C9837B-6840-42BE-8BF6-5408B52447D4}" srcOrd="1" destOrd="0" presId="urn:microsoft.com/office/officeart/2005/8/layout/radial3"/>
    <dgm:cxn modelId="{F33AAA78-CCD3-4F63-B6F4-CB3D886A15A8}" type="presParOf" srcId="{1A8415C7-DA77-4FF8-9360-335F809395C0}" destId="{2B1DF468-4B98-413F-BEE3-8C30A328911D}" srcOrd="2" destOrd="0" presId="urn:microsoft.com/office/officeart/2005/8/layout/radial3"/>
    <dgm:cxn modelId="{A2AA0594-DA69-409D-AC68-715B83AEC2E4}" type="presParOf" srcId="{1A8415C7-DA77-4FF8-9360-335F809395C0}" destId="{390905D4-2750-44D9-8645-168219303D8B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613BAD-1FB9-4438-8C6D-E68CD461B92F}">
      <dsp:nvSpPr>
        <dsp:cNvPr id="0" name=""/>
        <dsp:cNvSpPr/>
      </dsp:nvSpPr>
      <dsp:spPr>
        <a:xfrm>
          <a:off x="403995" y="3949"/>
          <a:ext cx="2533681" cy="152020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+mj-lt"/>
            </a:rPr>
            <a:t>1</a:t>
          </a:r>
          <a:r>
            <a:rPr lang="id-ID" sz="2400" kern="1200" dirty="0" smtClean="0">
              <a:latin typeface="+mj-lt"/>
            </a:rPr>
            <a:t>. </a:t>
          </a:r>
          <a:r>
            <a:rPr lang="en-US" sz="2400" kern="1200" dirty="0" smtClean="0">
              <a:latin typeface="+mj-lt"/>
            </a:rPr>
            <a:t> </a:t>
          </a:r>
          <a:r>
            <a:rPr lang="en-US" sz="2400" kern="1200" dirty="0" err="1" smtClean="0">
              <a:latin typeface="+mj-lt"/>
            </a:rPr>
            <a:t>Identifikasi</a:t>
          </a:r>
          <a:r>
            <a:rPr lang="en-US" sz="2400" kern="1200" dirty="0" smtClean="0">
              <a:latin typeface="+mj-lt"/>
            </a:rPr>
            <a:t>, </a:t>
          </a:r>
          <a:r>
            <a:rPr lang="en-US" sz="2400" kern="1200" dirty="0" err="1" smtClean="0">
              <a:latin typeface="+mj-lt"/>
            </a:rPr>
            <a:t>Pencatatan</a:t>
          </a:r>
          <a:r>
            <a:rPr lang="en-US" sz="2400" kern="1200" dirty="0" smtClean="0">
              <a:latin typeface="+mj-lt"/>
            </a:rPr>
            <a:t> </a:t>
          </a:r>
          <a:r>
            <a:rPr lang="en-US" sz="2400" kern="1200" dirty="0" err="1" smtClean="0">
              <a:latin typeface="+mj-lt"/>
            </a:rPr>
            <a:t>dan</a:t>
          </a:r>
          <a:r>
            <a:rPr lang="en-US" sz="2400" kern="1200" dirty="0" smtClean="0">
              <a:latin typeface="+mj-lt"/>
            </a:rPr>
            <a:t> </a:t>
          </a:r>
          <a:r>
            <a:rPr lang="en-US" sz="2400" kern="1200" dirty="0" err="1" smtClean="0">
              <a:latin typeface="+mj-lt"/>
            </a:rPr>
            <a:t>Pendataan</a:t>
          </a:r>
          <a:endParaRPr lang="en-US" sz="2400" kern="1200" dirty="0"/>
        </a:p>
      </dsp:txBody>
      <dsp:txXfrm>
        <a:off x="403995" y="3949"/>
        <a:ext cx="2533681" cy="1520208"/>
      </dsp:txXfrm>
    </dsp:sp>
    <dsp:sp modelId="{8317E36D-FF39-4EAA-A360-211AF4CD0D63}">
      <dsp:nvSpPr>
        <dsp:cNvPr id="0" name=""/>
        <dsp:cNvSpPr/>
      </dsp:nvSpPr>
      <dsp:spPr>
        <a:xfrm>
          <a:off x="3191045" y="3949"/>
          <a:ext cx="2533681" cy="1520208"/>
        </a:xfrm>
        <a:prstGeom prst="rect">
          <a:avLst/>
        </a:prstGeom>
        <a:solidFill>
          <a:schemeClr val="accent3">
            <a:hueOff val="1406283"/>
            <a:satOff val="-2110"/>
            <a:lumOff val="-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smtClean="0">
              <a:latin typeface="+mj-lt"/>
            </a:rPr>
            <a:t>2</a:t>
          </a:r>
          <a:r>
            <a:rPr lang="en-US" sz="2400" kern="1200" smtClean="0">
              <a:latin typeface="+mj-lt"/>
            </a:rPr>
            <a:t>. Pelaporan</a:t>
          </a:r>
          <a:endParaRPr lang="en-US" sz="2400" kern="1200" dirty="0"/>
        </a:p>
      </dsp:txBody>
      <dsp:txXfrm>
        <a:off x="3191045" y="3949"/>
        <a:ext cx="2533681" cy="1520208"/>
      </dsp:txXfrm>
    </dsp:sp>
    <dsp:sp modelId="{CDDE105D-E1A5-4C9D-87E6-ECF39F546965}">
      <dsp:nvSpPr>
        <dsp:cNvPr id="0" name=""/>
        <dsp:cNvSpPr/>
      </dsp:nvSpPr>
      <dsp:spPr>
        <a:xfrm>
          <a:off x="5978094" y="3949"/>
          <a:ext cx="2533681" cy="1520208"/>
        </a:xfrm>
        <a:prstGeom prst="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smtClean="0">
              <a:latin typeface="+mj-lt"/>
            </a:rPr>
            <a:t>3</a:t>
          </a:r>
          <a:r>
            <a:rPr lang="en-US" sz="2400" kern="1200" smtClean="0">
              <a:latin typeface="+mj-lt"/>
            </a:rPr>
            <a:t>. Status Perizinan</a:t>
          </a:r>
          <a:endParaRPr lang="en-US" sz="2400" kern="1200" dirty="0"/>
        </a:p>
      </dsp:txBody>
      <dsp:txXfrm>
        <a:off x="5978094" y="3949"/>
        <a:ext cx="2533681" cy="1520208"/>
      </dsp:txXfrm>
    </dsp:sp>
    <dsp:sp modelId="{95E388B5-52FE-4608-A0C7-5808080E115E}">
      <dsp:nvSpPr>
        <dsp:cNvPr id="0" name=""/>
        <dsp:cNvSpPr/>
      </dsp:nvSpPr>
      <dsp:spPr>
        <a:xfrm>
          <a:off x="403995" y="1777526"/>
          <a:ext cx="2533681" cy="1520208"/>
        </a:xfrm>
        <a:prstGeom prst="rect">
          <a:avLst/>
        </a:prstGeom>
        <a:solidFill>
          <a:schemeClr val="accent3">
            <a:hueOff val="4218849"/>
            <a:satOff val="-6330"/>
            <a:lumOff val="-10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smtClean="0">
              <a:latin typeface="+mj-lt"/>
            </a:rPr>
            <a:t>4</a:t>
          </a:r>
          <a:r>
            <a:rPr lang="en-US" sz="2400" kern="1200" smtClean="0">
              <a:latin typeface="+mj-lt"/>
            </a:rPr>
            <a:t>.Pemenuhan Ketentuan Izin</a:t>
          </a:r>
          <a:endParaRPr lang="en-US" sz="2400" kern="1200" dirty="0"/>
        </a:p>
      </dsp:txBody>
      <dsp:txXfrm>
        <a:off x="403995" y="1777526"/>
        <a:ext cx="2533681" cy="1520208"/>
      </dsp:txXfrm>
    </dsp:sp>
    <dsp:sp modelId="{31A94BF8-1F64-4FD7-A884-8F54D3881F1F}">
      <dsp:nvSpPr>
        <dsp:cNvPr id="0" name=""/>
        <dsp:cNvSpPr/>
      </dsp:nvSpPr>
      <dsp:spPr>
        <a:xfrm>
          <a:off x="6006472" y="1834732"/>
          <a:ext cx="2533681" cy="1520208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+mj-lt"/>
            </a:rPr>
            <a:t>6. </a:t>
          </a:r>
          <a:r>
            <a:rPr lang="en-US" sz="2400" i="1" kern="1200" smtClean="0">
              <a:latin typeface="+mn-lt"/>
            </a:rPr>
            <a:t>Open Dumping,</a:t>
          </a:r>
          <a:r>
            <a:rPr lang="id-ID" sz="2400" i="1" kern="1200" smtClean="0">
              <a:latin typeface="+mn-lt"/>
            </a:rPr>
            <a:t> </a:t>
          </a:r>
          <a:r>
            <a:rPr lang="en-US" sz="2400" i="1" kern="1200" smtClean="0">
              <a:latin typeface="+mn-lt"/>
            </a:rPr>
            <a:t>open burning </a:t>
          </a:r>
          <a:r>
            <a:rPr lang="en-US" sz="2400" kern="1200" smtClean="0">
              <a:latin typeface="+mj-lt"/>
            </a:rPr>
            <a:t>Pemulihan Lahan Terkontaminasi </a:t>
          </a:r>
          <a:endParaRPr lang="en-US" sz="2400" kern="1200" dirty="0"/>
        </a:p>
      </dsp:txBody>
      <dsp:txXfrm>
        <a:off x="6006472" y="1834732"/>
        <a:ext cx="2533681" cy="1520208"/>
      </dsp:txXfrm>
    </dsp:sp>
    <dsp:sp modelId="{B01BD1B4-1D58-4EE4-B47B-7E71FE208C49}">
      <dsp:nvSpPr>
        <dsp:cNvPr id="0" name=""/>
        <dsp:cNvSpPr/>
      </dsp:nvSpPr>
      <dsp:spPr>
        <a:xfrm>
          <a:off x="414358" y="3555053"/>
          <a:ext cx="2533681" cy="1520208"/>
        </a:xfrm>
        <a:prstGeom prst="rect">
          <a:avLst/>
        </a:prstGeom>
        <a:solidFill>
          <a:schemeClr val="accent3">
            <a:hueOff val="7031415"/>
            <a:satOff val="-10550"/>
            <a:lumOff val="-17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+mj-lt"/>
            </a:rPr>
            <a:t>7. Jumlah Limbah B3 yang dikelola</a:t>
          </a:r>
          <a:endParaRPr lang="en-US" sz="2400" kern="1200" dirty="0"/>
        </a:p>
      </dsp:txBody>
      <dsp:txXfrm>
        <a:off x="414358" y="3555053"/>
        <a:ext cx="2533681" cy="1520208"/>
      </dsp:txXfrm>
    </dsp:sp>
    <dsp:sp modelId="{1A98DB34-0310-4062-8FD0-7F13D5A3F16F}">
      <dsp:nvSpPr>
        <dsp:cNvPr id="0" name=""/>
        <dsp:cNvSpPr/>
      </dsp:nvSpPr>
      <dsp:spPr>
        <a:xfrm>
          <a:off x="3161832" y="3551103"/>
          <a:ext cx="2533681" cy="1520208"/>
        </a:xfrm>
        <a:prstGeom prst="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>
              <a:latin typeface="+mj-lt"/>
            </a:rPr>
            <a:t>8. Pengelolaan Limbah B3 oleh pihak ke-3</a:t>
          </a:r>
          <a:endParaRPr lang="en-US" sz="2400" kern="1200" dirty="0"/>
        </a:p>
      </dsp:txBody>
      <dsp:txXfrm>
        <a:off x="3161832" y="3551103"/>
        <a:ext cx="2533681" cy="1520208"/>
      </dsp:txXfrm>
    </dsp:sp>
    <dsp:sp modelId="{A58A91F5-3517-40E6-9DEE-51BF00CE2A10}">
      <dsp:nvSpPr>
        <dsp:cNvPr id="0" name=""/>
        <dsp:cNvSpPr/>
      </dsp:nvSpPr>
      <dsp:spPr>
        <a:xfrm>
          <a:off x="5993930" y="3551103"/>
          <a:ext cx="2533681" cy="1520208"/>
        </a:xfrm>
        <a:prstGeom prst="rect">
          <a:avLst/>
        </a:prstGeom>
        <a:solidFill>
          <a:schemeClr val="accent3">
            <a:hueOff val="9843981"/>
            <a:satOff val="-14770"/>
            <a:lumOff val="-24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9. </a:t>
          </a:r>
          <a:r>
            <a:rPr lang="en-US" sz="2400" i="1" kern="1200" smtClean="0"/>
            <a:t>Dumping</a:t>
          </a:r>
          <a:r>
            <a:rPr lang="en-US" sz="2400" kern="1200" smtClean="0"/>
            <a:t> dan pengelolaan limbah B3 cara tertentu</a:t>
          </a:r>
          <a:endParaRPr lang="en-US" sz="2400" kern="1200" dirty="0"/>
        </a:p>
      </dsp:txBody>
      <dsp:txXfrm>
        <a:off x="5993930" y="3551103"/>
        <a:ext cx="2533681" cy="1520208"/>
      </dsp:txXfrm>
    </dsp:sp>
    <dsp:sp modelId="{BCA73C54-2510-498C-82C2-833CC9029F2C}">
      <dsp:nvSpPr>
        <dsp:cNvPr id="0" name=""/>
        <dsp:cNvSpPr/>
      </dsp:nvSpPr>
      <dsp:spPr>
        <a:xfrm>
          <a:off x="3161832" y="1778798"/>
          <a:ext cx="2533681" cy="1520208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5. </a:t>
          </a:r>
          <a:r>
            <a:rPr lang="id-ID" sz="2400" kern="1200" smtClean="0"/>
            <a:t>Struktur dan Tanggungjawab</a:t>
          </a:r>
          <a:endParaRPr lang="en-US" sz="2400" kern="1200" dirty="0"/>
        </a:p>
      </dsp:txBody>
      <dsp:txXfrm>
        <a:off x="3161832" y="1778798"/>
        <a:ext cx="2533681" cy="15202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8CBED-3A95-4F26-8195-126DE6314D18}">
      <dsp:nvSpPr>
        <dsp:cNvPr id="0" name=""/>
        <dsp:cNvSpPr/>
      </dsp:nvSpPr>
      <dsp:spPr>
        <a:xfrm>
          <a:off x="3421679" y="1482807"/>
          <a:ext cx="3110967" cy="3110967"/>
        </a:xfrm>
        <a:prstGeom prst="ellipse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b="1" kern="1200" dirty="0" smtClean="0"/>
            <a:t>ASPEK PENILAIAN</a:t>
          </a:r>
          <a:endParaRPr lang="id-ID" sz="3600" b="1" kern="1200" dirty="0"/>
        </a:p>
      </dsp:txBody>
      <dsp:txXfrm>
        <a:off x="3877270" y="1938398"/>
        <a:ext cx="2199785" cy="2199785"/>
      </dsp:txXfrm>
    </dsp:sp>
    <dsp:sp modelId="{16C9837B-6840-42BE-8BF6-5408B52447D4}">
      <dsp:nvSpPr>
        <dsp:cNvPr id="0" name=""/>
        <dsp:cNvSpPr/>
      </dsp:nvSpPr>
      <dsp:spPr>
        <a:xfrm>
          <a:off x="4199421" y="236574"/>
          <a:ext cx="1555483" cy="1555483"/>
        </a:xfrm>
        <a:prstGeom prst="ellipse">
          <a:avLst/>
        </a:prstGeom>
        <a:solidFill>
          <a:schemeClr val="accent2">
            <a:alpha val="50000"/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/>
            <a:t>RENCANA PENGELOLAAN</a:t>
          </a:r>
          <a:endParaRPr lang="id-ID" sz="1300" b="1" kern="1200" dirty="0"/>
        </a:p>
      </dsp:txBody>
      <dsp:txXfrm>
        <a:off x="4427216" y="464369"/>
        <a:ext cx="1099893" cy="1099893"/>
      </dsp:txXfrm>
    </dsp:sp>
    <dsp:sp modelId="{2B1DF468-4B98-413F-BEE3-8C30A328911D}">
      <dsp:nvSpPr>
        <dsp:cNvPr id="0" name=""/>
        <dsp:cNvSpPr/>
      </dsp:nvSpPr>
      <dsp:spPr>
        <a:xfrm>
          <a:off x="5952235" y="3272537"/>
          <a:ext cx="1555483" cy="1555483"/>
        </a:xfrm>
        <a:prstGeom prst="ellipse">
          <a:avLst/>
        </a:prstGeom>
        <a:solidFill>
          <a:schemeClr val="accent2">
            <a:alpha val="50000"/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/>
            <a:t>PENGELOLAAN CECERAN</a:t>
          </a:r>
          <a:endParaRPr lang="id-ID" sz="1300" b="1" kern="1200" dirty="0"/>
        </a:p>
      </dsp:txBody>
      <dsp:txXfrm>
        <a:off x="6180030" y="3500332"/>
        <a:ext cx="1099893" cy="1099893"/>
      </dsp:txXfrm>
    </dsp:sp>
    <dsp:sp modelId="{390905D4-2750-44D9-8645-168219303D8B}">
      <dsp:nvSpPr>
        <dsp:cNvPr id="0" name=""/>
        <dsp:cNvSpPr/>
      </dsp:nvSpPr>
      <dsp:spPr>
        <a:xfrm>
          <a:off x="2446607" y="3272537"/>
          <a:ext cx="1555483" cy="1555483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/>
            <a:t>JUMLAH CECERAN</a:t>
          </a:r>
          <a:endParaRPr lang="id-ID" sz="1300" b="1" kern="1200" dirty="0"/>
        </a:p>
      </dsp:txBody>
      <dsp:txXfrm>
        <a:off x="2674402" y="3500332"/>
        <a:ext cx="1099893" cy="10998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32E7E-BD0B-4565-9307-A20E5B06FBF1}" type="datetimeFigureOut">
              <a:rPr lang="id-ID" smtClean="0"/>
              <a:t>26/11/2020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6E21A-FD38-4800-A339-EDFB78D366F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090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41384-43C4-431B-BDF1-1F888A886068}" type="datetimeFigureOut">
              <a:rPr lang="id-ID" smtClean="0"/>
              <a:t>26/11/2020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FCD7C-8B8C-42E3-A707-02D46843AAA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420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2332986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2787129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2787129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1744915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4500" y="1243013"/>
            <a:ext cx="5969000" cy="3357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KEMENTERIAN LINGKUNGAN HIDUP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3C0C6F-5078-4EB9-BB2C-6E13A95B472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78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884984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7910691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3060175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4252257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2787466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788683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741790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4500" y="1243013"/>
            <a:ext cx="5969000" cy="33575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985EF9-9090-403F-B42C-0C7EF02C54B5}" type="slidenum">
              <a:rPr lang="id-ID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id-ID" smtClean="0"/>
          </a:p>
        </p:txBody>
      </p:sp>
    </p:spTree>
    <p:extLst>
      <p:ext uri="{BB962C8B-B14F-4D97-AF65-F5344CB8AC3E}">
        <p14:creationId xmlns:p14="http://schemas.microsoft.com/office/powerpoint/2010/main" val="589069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1834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248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9328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2467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428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087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71863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1349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5957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0864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479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6EADD-9FA6-4311-85F6-B80F20BB4DD3}" type="datetimeFigureOut">
              <a:rPr lang="id-ID" smtClean="0"/>
              <a:pPr/>
              <a:t>26/11/2020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37B9F-A2BD-490D-BE95-DE398C406234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005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jpeg"/><Relationship Id="rId4" Type="http://schemas.openxmlformats.org/officeDocument/2006/relationships/image" Target="../media/image1.emf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ORM%20EVALUASI%20PLB3%20PROPER%202012-2013%20revisi2_baru%20cheklist%20(update%20040313).xls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9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486833"/>
              </p:ext>
            </p:extLst>
          </p:nvPr>
        </p:nvGraphicFramePr>
        <p:xfrm>
          <a:off x="9979572" y="128440"/>
          <a:ext cx="2124575" cy="1453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CorelDRAW" r:id="rId3" imgW="18361301" imgH="12563116" progId="CorelDraw.Graphic.17">
                  <p:embed/>
                </p:oleObj>
              </mc:Choice>
              <mc:Fallback>
                <p:oleObj name="CorelDRAW" r:id="rId3" imgW="18361301" imgH="12563116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79572" y="128440"/>
                        <a:ext cx="2124575" cy="1453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6762058" y="2203001"/>
            <a:ext cx="831329" cy="669324"/>
          </a:xfrm>
          <a:prstGeom prst="rect">
            <a:avLst/>
          </a:prstGeom>
          <a:solidFill>
            <a:srgbClr val="999900"/>
          </a:solidFill>
          <a:ln w="9525" algn="in">
            <a:solidFill>
              <a:srgbClr val="FFFFFF"/>
            </a:solidFill>
            <a:miter lim="800000"/>
            <a:headEnd/>
            <a:tailEnd/>
          </a:ln>
          <a:effectLst>
            <a:outerShdw dist="107763" dir="18900000" algn="ctr" rotWithShape="0">
              <a:srgbClr val="7373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5621952" y="3083385"/>
            <a:ext cx="1093853" cy="1058466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>
            <a:outerShdw dist="107763" dir="18900000" algn="ctr" rotWithShape="0">
              <a:srgbClr val="7373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6116279" y="4473755"/>
            <a:ext cx="1079269" cy="1120727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10273066" y="4219029"/>
            <a:ext cx="1752099" cy="1920829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>
            <a:outerShdw dist="107763" dir="18900000" algn="ctr" rotWithShape="0">
              <a:srgbClr val="9999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7469171" y="3693412"/>
            <a:ext cx="1575150" cy="1229688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>
            <a:outerShdw dist="107763" dir="18900000" algn="ctr" rotWithShape="0">
              <a:srgbClr val="6666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5388596" y="5232070"/>
            <a:ext cx="1327209" cy="1509869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10"/>
          <p:cNvSpPr>
            <a:spLocks noChangeArrowheads="1"/>
          </p:cNvSpPr>
          <p:nvPr/>
        </p:nvSpPr>
        <p:spPr bwMode="auto">
          <a:xfrm>
            <a:off x="7194998" y="3314417"/>
            <a:ext cx="831329" cy="9495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in">
            <a:solidFill>
              <a:srgbClr val="FFFFFF"/>
            </a:solidFill>
            <a:miter lim="800000"/>
            <a:headEnd/>
            <a:tailEnd/>
          </a:ln>
          <a:effectLst>
            <a:outerShdw dist="107763" dir="18900000" algn="ctr" rotWithShape="0">
              <a:srgbClr val="7373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6486612" y="4602147"/>
            <a:ext cx="1691828" cy="18834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in">
            <a:solidFill>
              <a:srgbClr val="FFFFFF"/>
            </a:solidFill>
            <a:miter lim="800000"/>
            <a:headEnd/>
            <a:tailEnd/>
          </a:ln>
          <a:effectLst>
            <a:outerShdw dist="107763" dir="18900000" algn="ctr" rotWithShape="0">
              <a:srgbClr val="868686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8002373" y="2903964"/>
            <a:ext cx="831329" cy="871678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>
            <a:outerShdw dist="107763" dir="8100000" algn="ctr" rotWithShape="0">
              <a:srgbClr val="6666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3"/>
          <p:cNvSpPr>
            <a:spLocks noChangeArrowheads="1"/>
          </p:cNvSpPr>
          <p:nvPr/>
        </p:nvSpPr>
        <p:spPr bwMode="auto">
          <a:xfrm>
            <a:off x="8088163" y="3169738"/>
            <a:ext cx="1166777" cy="1167425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7" name="Picture 14" descr="battery-clipart-nicubunu_Batter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137" y="3267105"/>
            <a:ext cx="939996" cy="1027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5947029" y="3918626"/>
            <a:ext cx="1225117" cy="1260818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>
            <a:outerShdw dist="107763" dir="18900000" algn="ctr" rotWithShape="0">
              <a:srgbClr val="868686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18"/>
          <p:cNvSpPr>
            <a:spLocks noChangeArrowheads="1"/>
          </p:cNvSpPr>
          <p:nvPr/>
        </p:nvSpPr>
        <p:spPr bwMode="auto">
          <a:xfrm>
            <a:off x="7830072" y="4838158"/>
            <a:ext cx="933423" cy="902808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19"/>
          <p:cNvSpPr>
            <a:spLocks noChangeArrowheads="1"/>
          </p:cNvSpPr>
          <p:nvPr/>
        </p:nvSpPr>
        <p:spPr bwMode="auto">
          <a:xfrm>
            <a:off x="8355199" y="4818113"/>
            <a:ext cx="2027276" cy="1976839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>
            <a:outerShdw dist="107763" dir="13500000" algn="ctr" rotWithShape="0">
              <a:srgbClr val="9999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" name="Picture 20" descr="Househols-hazardous-was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345" y="4857742"/>
            <a:ext cx="2029197" cy="1927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652430" y="1291203"/>
            <a:ext cx="904253" cy="1634394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>
            <a:outerShdw dist="107763" dir="18900000" algn="ctr" rotWithShape="0">
              <a:srgbClr val="6666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" name="Picture 42" descr="lumichromebulbs_1_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039" y="1251348"/>
            <a:ext cx="763437" cy="1476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9218131" y="1760440"/>
            <a:ext cx="2486422" cy="1895286"/>
          </a:xfrm>
          <a:prstGeom prst="rect">
            <a:avLst/>
          </a:prstGeom>
          <a:solidFill>
            <a:srgbClr val="FFFFFF"/>
          </a:solidFill>
          <a:ln w="9525" algn="in">
            <a:solidFill>
              <a:srgbClr val="999900"/>
            </a:solidFill>
            <a:miter lim="800000"/>
            <a:headEnd/>
            <a:tailEnd/>
          </a:ln>
          <a:effectLst>
            <a:outerShdw dist="107763" dir="18900000" algn="ctr" rotWithShape="0">
              <a:srgbClr val="737300">
                <a:alpha val="50000"/>
              </a:srgbClr>
            </a:outerShdw>
          </a:effec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5" name="Picture 16" descr="Battery12v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297" y="3993915"/>
            <a:ext cx="1109096" cy="115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46" name="Picture 2" descr="D:\Dari Deskstop\Bahan e waste\eWast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6827" y="1875791"/>
            <a:ext cx="2208120" cy="165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D:\Dari Deskstop\Bahan e waste\trun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2833" y="4266135"/>
            <a:ext cx="1352563" cy="179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/>
        </p:nvSpPr>
        <p:spPr>
          <a:xfrm>
            <a:off x="1690330" y="-3098"/>
            <a:ext cx="6004999" cy="4289129"/>
          </a:xfrm>
          <a:custGeom>
            <a:avLst/>
            <a:gdLst>
              <a:gd name="connsiteX0" fmla="*/ 0 w 1368152"/>
              <a:gd name="connsiteY0" fmla="*/ 0 h 2736304"/>
              <a:gd name="connsiteX1" fmla="*/ 1368152 w 1368152"/>
              <a:gd name="connsiteY1" fmla="*/ 0 h 2736304"/>
              <a:gd name="connsiteX2" fmla="*/ 1368152 w 1368152"/>
              <a:gd name="connsiteY2" fmla="*/ 2736304 h 2736304"/>
              <a:gd name="connsiteX3" fmla="*/ 0 w 1368152"/>
              <a:gd name="connsiteY3" fmla="*/ 2736304 h 2736304"/>
              <a:gd name="connsiteX4" fmla="*/ 0 w 1368152"/>
              <a:gd name="connsiteY4" fmla="*/ 0 h 2736304"/>
              <a:gd name="connsiteX0" fmla="*/ 0 w 2199425"/>
              <a:gd name="connsiteY0" fmla="*/ 11876 h 2748180"/>
              <a:gd name="connsiteX1" fmla="*/ 2199425 w 2199425"/>
              <a:gd name="connsiteY1" fmla="*/ 0 h 2748180"/>
              <a:gd name="connsiteX2" fmla="*/ 1368152 w 2199425"/>
              <a:gd name="connsiteY2" fmla="*/ 2748180 h 2748180"/>
              <a:gd name="connsiteX3" fmla="*/ 0 w 2199425"/>
              <a:gd name="connsiteY3" fmla="*/ 2748180 h 2748180"/>
              <a:gd name="connsiteX4" fmla="*/ 0 w 2199425"/>
              <a:gd name="connsiteY4" fmla="*/ 11876 h 2748180"/>
              <a:gd name="connsiteX0" fmla="*/ 320634 w 2520059"/>
              <a:gd name="connsiteY0" fmla="*/ 11876 h 2748180"/>
              <a:gd name="connsiteX1" fmla="*/ 2520059 w 2520059"/>
              <a:gd name="connsiteY1" fmla="*/ 0 h 2748180"/>
              <a:gd name="connsiteX2" fmla="*/ 1688786 w 2520059"/>
              <a:gd name="connsiteY2" fmla="*/ 2748180 h 2748180"/>
              <a:gd name="connsiteX3" fmla="*/ 0 w 2520059"/>
              <a:gd name="connsiteY3" fmla="*/ 1905032 h 2748180"/>
              <a:gd name="connsiteX4" fmla="*/ 320634 w 2520059"/>
              <a:gd name="connsiteY4" fmla="*/ 11876 h 2748180"/>
              <a:gd name="connsiteX0" fmla="*/ 320634 w 2520059"/>
              <a:gd name="connsiteY0" fmla="*/ 11876 h 2783806"/>
              <a:gd name="connsiteX1" fmla="*/ 2520059 w 2520059"/>
              <a:gd name="connsiteY1" fmla="*/ 0 h 2783806"/>
              <a:gd name="connsiteX2" fmla="*/ 1676911 w 2520059"/>
              <a:gd name="connsiteY2" fmla="*/ 2783806 h 2783806"/>
              <a:gd name="connsiteX3" fmla="*/ 0 w 2520059"/>
              <a:gd name="connsiteY3" fmla="*/ 1905032 h 2783806"/>
              <a:gd name="connsiteX4" fmla="*/ 320634 w 2520059"/>
              <a:gd name="connsiteY4" fmla="*/ 11876 h 2783806"/>
              <a:gd name="connsiteX0" fmla="*/ 320634 w 2520059"/>
              <a:gd name="connsiteY0" fmla="*/ 11876 h 2843183"/>
              <a:gd name="connsiteX1" fmla="*/ 2520059 w 2520059"/>
              <a:gd name="connsiteY1" fmla="*/ 0 h 2843183"/>
              <a:gd name="connsiteX2" fmla="*/ 1629410 w 2520059"/>
              <a:gd name="connsiteY2" fmla="*/ 2843183 h 2843183"/>
              <a:gd name="connsiteX3" fmla="*/ 0 w 2520059"/>
              <a:gd name="connsiteY3" fmla="*/ 1905032 h 2843183"/>
              <a:gd name="connsiteX4" fmla="*/ 320634 w 2520059"/>
              <a:gd name="connsiteY4" fmla="*/ 11876 h 284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59" h="2843183">
                <a:moveTo>
                  <a:pt x="320634" y="11876"/>
                </a:moveTo>
                <a:lnTo>
                  <a:pt x="2520059" y="0"/>
                </a:lnTo>
                <a:lnTo>
                  <a:pt x="1629410" y="2843183"/>
                </a:lnTo>
                <a:lnTo>
                  <a:pt x="0" y="1905032"/>
                </a:lnTo>
                <a:lnTo>
                  <a:pt x="320634" y="1187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209619" y="853832"/>
            <a:ext cx="3981729" cy="143662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 KRITERIA PROPERDA PENGELOLAAN LIMBAH 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BAHAN BERBAHAYA DAN BERACUN  </a:t>
            </a:r>
            <a:br>
              <a:rPr lang="en-US" sz="3200" b="1" dirty="0" smtClean="0">
                <a:solidFill>
                  <a:schemeClr val="bg1"/>
                </a:solidFill>
                <a:latin typeface="Sportscenter" panose="02000507060000020004" pitchFamily="2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TAHUN 2017</a:t>
            </a:r>
            <a:endParaRPr lang="id-ID" sz="3200" b="1" dirty="0">
              <a:solidFill>
                <a:schemeClr val="bg1"/>
              </a:solidFill>
              <a:latin typeface="Sportscenter" panose="02000507060000020004" pitchFamily="2" charset="0"/>
            </a:endParaRPr>
          </a:p>
        </p:txBody>
      </p:sp>
      <p:sp>
        <p:nvSpPr>
          <p:cNvPr id="15" name="Isosceles Triangle 14"/>
          <p:cNvSpPr/>
          <p:nvPr/>
        </p:nvSpPr>
        <p:spPr>
          <a:xfrm rot="13401301">
            <a:off x="4344320" y="4329012"/>
            <a:ext cx="872890" cy="2796115"/>
          </a:xfrm>
          <a:prstGeom prst="triangle">
            <a:avLst>
              <a:gd name="adj" fmla="val 10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18652795">
            <a:off x="2629256" y="1847622"/>
            <a:ext cx="1701381" cy="3702141"/>
          </a:xfrm>
          <a:prstGeom prst="triangle">
            <a:avLst>
              <a:gd name="adj" fmla="val 1579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07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" y="38"/>
            <a:ext cx="12179531" cy="657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" name="Elbow Connector 101"/>
          <p:cNvCxnSpPr/>
          <p:nvPr/>
        </p:nvCxnSpPr>
        <p:spPr>
          <a:xfrm rot="10800000" flipV="1">
            <a:off x="685799" y="1889438"/>
            <a:ext cx="3700384" cy="454544"/>
          </a:xfrm>
          <a:prstGeom prst="bentConnector3">
            <a:avLst>
              <a:gd name="adj1" fmla="val 2580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952638" y="1731346"/>
            <a:ext cx="3877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Perlindungan dan Pengelolaan Lingkungan Hidup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10670" y="1292966"/>
            <a:ext cx="30538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>
                <a:solidFill>
                  <a:srgbClr val="FF0000"/>
                </a:solidFill>
              </a:rPr>
              <a:t>UU 32/2009 (Pasal 58 – 61)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332450" y="3176977"/>
            <a:ext cx="24642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Pemerintahan Daerah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178371" y="2838328"/>
            <a:ext cx="1465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>
                <a:solidFill>
                  <a:srgbClr val="FF0000"/>
                </a:solidFill>
              </a:rPr>
              <a:t>UU 23/2014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6829158" y="1345421"/>
            <a:ext cx="1097280" cy="1097280"/>
            <a:chOff x="6719371" y="5475026"/>
            <a:chExt cx="1097280" cy="1097280"/>
          </a:xfrm>
        </p:grpSpPr>
        <p:sp>
          <p:nvSpPr>
            <p:cNvPr id="45" name="Teardrop 44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46" name="Group 45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8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sp>
        <p:nvSpPr>
          <p:cNvPr id="59" name="Rectangle 58"/>
          <p:cNvSpPr/>
          <p:nvPr/>
        </p:nvSpPr>
        <p:spPr>
          <a:xfrm>
            <a:off x="10013159" y="4454128"/>
            <a:ext cx="17796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Izin Lingkungan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194288" y="5719967"/>
            <a:ext cx="2605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Pengelolaan Limbah B3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0300456" y="4099871"/>
            <a:ext cx="14045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>
                <a:solidFill>
                  <a:srgbClr val="FF0000"/>
                </a:solidFill>
              </a:rPr>
              <a:t>PP 27/2012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0158060" y="5284368"/>
            <a:ext cx="15343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>
                <a:solidFill>
                  <a:srgbClr val="FF0000"/>
                </a:solidFill>
              </a:rPr>
              <a:t>PP </a:t>
            </a:r>
            <a:r>
              <a:rPr lang="en-US" sz="2000" b="1" dirty="0">
                <a:solidFill>
                  <a:srgbClr val="FF0000"/>
                </a:solidFill>
              </a:rPr>
              <a:t>101/2014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2322311" y="55168"/>
            <a:ext cx="985589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PERATURAN PENGELOLAAN LIMBAH B3</a:t>
            </a:r>
          </a:p>
        </p:txBody>
      </p:sp>
      <p:grpSp>
        <p:nvGrpSpPr>
          <p:cNvPr id="67" name="Group 66"/>
          <p:cNvGrpSpPr/>
          <p:nvPr/>
        </p:nvGrpSpPr>
        <p:grpSpPr>
          <a:xfrm rot="10800000">
            <a:off x="4295157" y="1345421"/>
            <a:ext cx="1097280" cy="1097280"/>
            <a:chOff x="6719371" y="5475026"/>
            <a:chExt cx="1097280" cy="1097280"/>
          </a:xfrm>
        </p:grpSpPr>
        <p:sp>
          <p:nvSpPr>
            <p:cNvPr id="68" name="Teardrop 6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9" name="Group 6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6885957" y="2650662"/>
            <a:ext cx="1097280" cy="1097280"/>
            <a:chOff x="6719371" y="5475026"/>
            <a:chExt cx="1097280" cy="1097280"/>
          </a:xfrm>
        </p:grpSpPr>
        <p:sp>
          <p:nvSpPr>
            <p:cNvPr id="73" name="Teardrop 72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74" name="Group 73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6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 rot="10800000">
            <a:off x="4351956" y="2650662"/>
            <a:ext cx="1097280" cy="1097280"/>
            <a:chOff x="6719371" y="5475026"/>
            <a:chExt cx="1097280" cy="1097280"/>
          </a:xfrm>
        </p:grpSpPr>
        <p:sp>
          <p:nvSpPr>
            <p:cNvPr id="78" name="Teardrop 7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79" name="Group 7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6829158" y="3975197"/>
            <a:ext cx="1097280" cy="1097280"/>
            <a:chOff x="6719371" y="5475026"/>
            <a:chExt cx="1097280" cy="1097280"/>
          </a:xfrm>
        </p:grpSpPr>
        <p:sp>
          <p:nvSpPr>
            <p:cNvPr id="83" name="Teardrop 82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84" name="Group 83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85" name="Oval 84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6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 rot="10800000">
            <a:off x="4295157" y="3975197"/>
            <a:ext cx="1097280" cy="1097280"/>
            <a:chOff x="6719371" y="5475026"/>
            <a:chExt cx="1097280" cy="1097280"/>
          </a:xfrm>
        </p:grpSpPr>
        <p:sp>
          <p:nvSpPr>
            <p:cNvPr id="88" name="Teardrop 8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89" name="Group 8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90" name="Oval 8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92" name="Group 91"/>
          <p:cNvGrpSpPr/>
          <p:nvPr/>
        </p:nvGrpSpPr>
        <p:grpSpPr>
          <a:xfrm>
            <a:off x="6885957" y="5246370"/>
            <a:ext cx="1097280" cy="1097280"/>
            <a:chOff x="6719371" y="5475026"/>
            <a:chExt cx="1097280" cy="1097280"/>
          </a:xfrm>
        </p:grpSpPr>
        <p:sp>
          <p:nvSpPr>
            <p:cNvPr id="93" name="Teardrop 92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94" name="Group 93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95" name="Oval 94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6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97" name="Group 96"/>
          <p:cNvGrpSpPr/>
          <p:nvPr/>
        </p:nvGrpSpPr>
        <p:grpSpPr>
          <a:xfrm rot="10800000">
            <a:off x="4351956" y="5246370"/>
            <a:ext cx="1097280" cy="1097280"/>
            <a:chOff x="6719371" y="5475026"/>
            <a:chExt cx="1097280" cy="1097280"/>
          </a:xfrm>
        </p:grpSpPr>
        <p:sp>
          <p:nvSpPr>
            <p:cNvPr id="98" name="Teardrop 9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99" name="Group 9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100" name="Oval 9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sp>
        <p:nvSpPr>
          <p:cNvPr id="103" name="Rectangle 102"/>
          <p:cNvSpPr/>
          <p:nvPr/>
        </p:nvSpPr>
        <p:spPr>
          <a:xfrm>
            <a:off x="685799" y="1490097"/>
            <a:ext cx="236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 smtClean="0">
                <a:solidFill>
                  <a:srgbClr val="FF0000"/>
                </a:solidFill>
              </a:rPr>
              <a:t>PermenLH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</a:rPr>
              <a:t>02/2008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37717" y="1890207"/>
            <a:ext cx="27115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Pemanfaatan Limbah B3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37717" y="2725014"/>
            <a:ext cx="32587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 smtClean="0">
                <a:solidFill>
                  <a:srgbClr val="FF0000"/>
                </a:solidFill>
              </a:rPr>
              <a:t>PermenLH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</a:rPr>
              <a:t>0</a:t>
            </a:r>
            <a:r>
              <a:rPr lang="en-US" sz="2000" b="1" dirty="0">
                <a:solidFill>
                  <a:srgbClr val="FF0000"/>
                </a:solidFill>
              </a:rPr>
              <a:t>5</a:t>
            </a:r>
            <a:r>
              <a:rPr lang="id-ID" sz="2000" b="1" dirty="0">
                <a:solidFill>
                  <a:srgbClr val="FF0000"/>
                </a:solidFill>
              </a:rPr>
              <a:t>/200</a:t>
            </a:r>
            <a:r>
              <a:rPr lang="en-US" sz="2000" b="1" dirty="0">
                <a:solidFill>
                  <a:srgbClr val="FF0000"/>
                </a:solidFill>
              </a:rPr>
              <a:t>9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647699" y="3052084"/>
            <a:ext cx="32106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sz="2000" dirty="0" err="1"/>
              <a:t>Pengelolaan</a:t>
            </a:r>
            <a:r>
              <a:rPr lang="en-US" sz="2000" dirty="0"/>
              <a:t> </a:t>
            </a:r>
            <a:r>
              <a:rPr lang="en-US" sz="2000" dirty="0" err="1"/>
              <a:t>Limbah</a:t>
            </a:r>
            <a:r>
              <a:rPr lang="en-US" sz="2000" dirty="0"/>
              <a:t> </a:t>
            </a:r>
            <a:r>
              <a:rPr lang="id-ID" sz="2000" dirty="0"/>
              <a:t>di Pelabuhan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637717" y="4144800"/>
            <a:ext cx="2628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 smtClean="0">
                <a:solidFill>
                  <a:srgbClr val="FF0000"/>
                </a:solidFill>
              </a:rPr>
              <a:t>PermenLH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</a:rPr>
              <a:t>18/2009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90549" y="4506809"/>
            <a:ext cx="28003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Tata Cara Perizinan </a:t>
            </a:r>
            <a:r>
              <a:rPr lang="en-US" sz="2000" dirty="0" err="1"/>
              <a:t>Pengelolaan</a:t>
            </a:r>
            <a:r>
              <a:rPr lang="en-US" sz="2000" dirty="0"/>
              <a:t> </a:t>
            </a:r>
            <a:r>
              <a:rPr lang="id-ID" sz="2000" dirty="0"/>
              <a:t>Limbah B3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533399" y="5764145"/>
            <a:ext cx="3305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dirty="0"/>
              <a:t>NSPK (Norma, Standar, Prosedur, Kriteria) Pengelolaan Limbah B3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637717" y="5406392"/>
            <a:ext cx="24570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 smtClean="0">
                <a:solidFill>
                  <a:srgbClr val="FF0000"/>
                </a:solidFill>
              </a:rPr>
              <a:t>PermenLH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</a:rPr>
              <a:t>30/2009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164759" y="1605527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7297598" y="2937220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sz="32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7297598" y="4252522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3</a:t>
            </a:r>
            <a:endParaRPr lang="en-US" sz="32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7297598" y="5490919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4</a:t>
            </a:r>
            <a:endParaRPr lang="en-US" sz="3200" b="1" dirty="0"/>
          </a:p>
        </p:txBody>
      </p:sp>
      <p:sp>
        <p:nvSpPr>
          <p:cNvPr id="117" name="TextBox 116"/>
          <p:cNvSpPr txBox="1"/>
          <p:nvPr/>
        </p:nvSpPr>
        <p:spPr>
          <a:xfrm>
            <a:off x="4710959" y="1605527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5</a:t>
            </a:r>
            <a:endParaRPr lang="en-US" sz="3200" b="1" dirty="0"/>
          </a:p>
        </p:txBody>
      </p:sp>
      <p:sp>
        <p:nvSpPr>
          <p:cNvPr id="118" name="TextBox 117"/>
          <p:cNvSpPr txBox="1"/>
          <p:nvPr/>
        </p:nvSpPr>
        <p:spPr>
          <a:xfrm>
            <a:off x="4715120" y="2922487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6</a:t>
            </a:r>
            <a:endParaRPr lang="en-US" sz="32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4710958" y="4292841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7</a:t>
            </a:r>
            <a:endParaRPr lang="en-US" sz="3200" b="1" dirty="0"/>
          </a:p>
        </p:txBody>
      </p:sp>
      <p:sp>
        <p:nvSpPr>
          <p:cNvPr id="120" name="TextBox 119"/>
          <p:cNvSpPr txBox="1"/>
          <p:nvPr/>
        </p:nvSpPr>
        <p:spPr>
          <a:xfrm>
            <a:off x="4735104" y="5528217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8</a:t>
            </a:r>
            <a:endParaRPr lang="en-US" sz="3200" b="1" dirty="0"/>
          </a:p>
        </p:txBody>
      </p:sp>
      <p:cxnSp>
        <p:nvCxnSpPr>
          <p:cNvPr id="111" name="Elbow Connector 110"/>
          <p:cNvCxnSpPr/>
          <p:nvPr/>
        </p:nvCxnSpPr>
        <p:spPr>
          <a:xfrm rot="10800000" flipV="1">
            <a:off x="637717" y="3325309"/>
            <a:ext cx="3700384" cy="454544"/>
          </a:xfrm>
          <a:prstGeom prst="bentConnector3">
            <a:avLst>
              <a:gd name="adj1" fmla="val 2580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111"/>
          <p:cNvCxnSpPr/>
          <p:nvPr/>
        </p:nvCxnSpPr>
        <p:spPr>
          <a:xfrm rot="10800000" flipV="1">
            <a:off x="713916" y="4798251"/>
            <a:ext cx="3700384" cy="454544"/>
          </a:xfrm>
          <a:prstGeom prst="bentConnector3">
            <a:avLst>
              <a:gd name="adj1" fmla="val 2580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lbow Connector 120"/>
          <p:cNvCxnSpPr/>
          <p:nvPr/>
        </p:nvCxnSpPr>
        <p:spPr>
          <a:xfrm rot="10800000" flipV="1">
            <a:off x="722984" y="5994032"/>
            <a:ext cx="3700384" cy="454544"/>
          </a:xfrm>
          <a:prstGeom prst="bentConnector3">
            <a:avLst>
              <a:gd name="adj1" fmla="val 14478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/>
          <p:cNvCxnSpPr/>
          <p:nvPr/>
        </p:nvCxnSpPr>
        <p:spPr>
          <a:xfrm>
            <a:off x="7904276" y="1889438"/>
            <a:ext cx="3739561" cy="549794"/>
          </a:xfrm>
          <a:prstGeom prst="bentConnector3">
            <a:avLst>
              <a:gd name="adj1" fmla="val 1536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Elbow Connector 122"/>
          <p:cNvCxnSpPr/>
          <p:nvPr/>
        </p:nvCxnSpPr>
        <p:spPr>
          <a:xfrm>
            <a:off x="7973614" y="3125956"/>
            <a:ext cx="3739561" cy="549794"/>
          </a:xfrm>
          <a:prstGeom prst="bentConnector3">
            <a:avLst>
              <a:gd name="adj1" fmla="val 1536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lbow Connector 123"/>
          <p:cNvCxnSpPr/>
          <p:nvPr/>
        </p:nvCxnSpPr>
        <p:spPr>
          <a:xfrm>
            <a:off x="7924958" y="4519983"/>
            <a:ext cx="3739561" cy="549794"/>
          </a:xfrm>
          <a:prstGeom prst="bentConnector3">
            <a:avLst>
              <a:gd name="adj1" fmla="val 1536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Elbow Connector 124"/>
          <p:cNvCxnSpPr/>
          <p:nvPr/>
        </p:nvCxnSpPr>
        <p:spPr>
          <a:xfrm>
            <a:off x="7965447" y="5795010"/>
            <a:ext cx="3739561" cy="549794"/>
          </a:xfrm>
          <a:prstGeom prst="bentConnector3">
            <a:avLst>
              <a:gd name="adj1" fmla="val 1536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4183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" y="38"/>
            <a:ext cx="12179531" cy="657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952638" y="1731346"/>
            <a:ext cx="3877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Tata Cara Pemulihan </a:t>
            </a:r>
            <a:r>
              <a:rPr lang="en-US" sz="2000" dirty="0" err="1"/>
              <a:t>Lahan</a:t>
            </a:r>
            <a:r>
              <a:rPr lang="en-US" sz="2000" dirty="0"/>
              <a:t> </a:t>
            </a:r>
            <a:r>
              <a:rPr lang="en-US" sz="2000" dirty="0" err="1"/>
              <a:t>Terk</a:t>
            </a:r>
            <a:r>
              <a:rPr lang="id-ID" sz="2000" dirty="0"/>
              <a:t>ontaminasi Limbah B3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72670" y="1292966"/>
            <a:ext cx="2290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 smtClean="0">
                <a:solidFill>
                  <a:srgbClr val="FF0000"/>
                </a:solidFill>
              </a:rPr>
              <a:t>Permen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</a:rPr>
              <a:t>LH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</a:rPr>
              <a:t>33/2009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27600" y="3176977"/>
            <a:ext cx="31069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defRPr/>
            </a:pPr>
            <a:r>
              <a:rPr lang="en-US" sz="2000" dirty="0" err="1"/>
              <a:t>Simbol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Label </a:t>
            </a:r>
            <a:r>
              <a:rPr lang="en-US" sz="2000" dirty="0" err="1"/>
              <a:t>Limbah</a:t>
            </a:r>
            <a:r>
              <a:rPr lang="en-US" sz="2000" dirty="0"/>
              <a:t> B3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67920" y="2838328"/>
            <a:ext cx="23323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 smtClean="0">
                <a:solidFill>
                  <a:srgbClr val="FF0000"/>
                </a:solidFill>
              </a:rPr>
              <a:t>PermenLH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id-ID" sz="2000" b="1" dirty="0" smtClean="0">
                <a:solidFill>
                  <a:srgbClr val="FF0000"/>
                </a:solidFill>
              </a:rPr>
              <a:t>14/2013</a:t>
            </a:r>
            <a:endParaRPr lang="id-ID" sz="2000" b="1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29158" y="1345421"/>
            <a:ext cx="1097280" cy="1097280"/>
            <a:chOff x="6719371" y="5475026"/>
            <a:chExt cx="1097280" cy="1097280"/>
          </a:xfrm>
        </p:grpSpPr>
        <p:sp>
          <p:nvSpPr>
            <p:cNvPr id="8" name="Teardrop 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9" name="Group 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sp>
        <p:nvSpPr>
          <p:cNvPr id="12" name="Rectangle 11"/>
          <p:cNvSpPr/>
          <p:nvPr/>
        </p:nvSpPr>
        <p:spPr>
          <a:xfrm>
            <a:off x="8454464" y="4454128"/>
            <a:ext cx="32760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sz="2000" dirty="0" smtClean="0"/>
              <a:t>Tata Cara </a:t>
            </a:r>
            <a:r>
              <a:rPr lang="en-US" sz="2000" dirty="0" err="1" smtClean="0"/>
              <a:t>Uji</a:t>
            </a:r>
            <a:r>
              <a:rPr lang="en-US" sz="2000" dirty="0" smtClean="0"/>
              <a:t> </a:t>
            </a:r>
            <a:r>
              <a:rPr lang="en-US" sz="2000" dirty="0" err="1" smtClean="0"/>
              <a:t>Karakteristik</a:t>
            </a:r>
            <a:r>
              <a:rPr lang="en-US" sz="2000" dirty="0" smtClean="0"/>
              <a:t> LB3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56917" y="5606447"/>
            <a:ext cx="39624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 smtClean="0"/>
              <a:t>P</a:t>
            </a:r>
            <a:r>
              <a:rPr lang="en-US" sz="2000" dirty="0" err="1" smtClean="0"/>
              <a:t>ersyaratan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tata</a:t>
            </a:r>
            <a:r>
              <a:rPr lang="en-US" sz="2000" dirty="0" smtClean="0"/>
              <a:t> </a:t>
            </a:r>
            <a:r>
              <a:rPr lang="en-US" sz="2000" dirty="0" err="1" smtClean="0"/>
              <a:t>cara</a:t>
            </a:r>
            <a:r>
              <a:rPr lang="en-US" sz="2000" dirty="0" smtClean="0"/>
              <a:t>  </a:t>
            </a:r>
            <a:r>
              <a:rPr lang="en-US" sz="2000" dirty="0" err="1" smtClean="0"/>
              <a:t>penimbunan</a:t>
            </a:r>
            <a:r>
              <a:rPr lang="en-US" sz="2000" dirty="0" smtClean="0"/>
              <a:t> </a:t>
            </a:r>
            <a:r>
              <a:rPr lang="en-US" sz="2000" dirty="0" err="1" smtClean="0"/>
              <a:t>Limbah</a:t>
            </a:r>
            <a:r>
              <a:rPr lang="en-US" sz="2000" dirty="0" smtClean="0"/>
              <a:t> B3</a:t>
            </a:r>
          </a:p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Di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fasilitas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penimbusan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akhir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94288" y="4141227"/>
            <a:ext cx="25250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 smtClean="0">
                <a:solidFill>
                  <a:srgbClr val="FF0000"/>
                </a:solidFill>
              </a:rPr>
              <a:t>P</a:t>
            </a:r>
            <a:r>
              <a:rPr lang="en-US" sz="2000" b="1" dirty="0" smtClean="0">
                <a:solidFill>
                  <a:srgbClr val="FF0000"/>
                </a:solidFill>
              </a:rPr>
              <a:t>ERMEN LHK 55/2015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29360" y="5227218"/>
            <a:ext cx="25250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 smtClean="0">
                <a:solidFill>
                  <a:srgbClr val="FF0000"/>
                </a:solidFill>
              </a:rPr>
              <a:t>P</a:t>
            </a:r>
            <a:r>
              <a:rPr lang="en-US" sz="2000" b="1" dirty="0" smtClean="0">
                <a:solidFill>
                  <a:srgbClr val="FF0000"/>
                </a:solidFill>
              </a:rPr>
              <a:t>ERMEN LHK 63/2016</a:t>
            </a:r>
            <a:endParaRPr lang="en-US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431287" y="4378"/>
            <a:ext cx="985589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Sportscenter" panose="02000507060000020004" pitchFamily="2" charset="0"/>
              </a:rPr>
              <a:t>PERATURAN PENGELOLAAN LIMBAH B3</a:t>
            </a:r>
          </a:p>
        </p:txBody>
      </p:sp>
      <p:grpSp>
        <p:nvGrpSpPr>
          <p:cNvPr id="17" name="Group 16"/>
          <p:cNvGrpSpPr/>
          <p:nvPr/>
        </p:nvGrpSpPr>
        <p:grpSpPr>
          <a:xfrm rot="10800000">
            <a:off x="4295157" y="1345421"/>
            <a:ext cx="1097280" cy="1097280"/>
            <a:chOff x="6719371" y="5475026"/>
            <a:chExt cx="1097280" cy="1097280"/>
          </a:xfrm>
        </p:grpSpPr>
        <p:sp>
          <p:nvSpPr>
            <p:cNvPr id="18" name="Teardrop 1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9" name="Group 1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6885957" y="2650662"/>
            <a:ext cx="1097280" cy="1097280"/>
            <a:chOff x="6719371" y="5475026"/>
            <a:chExt cx="1097280" cy="1097280"/>
          </a:xfrm>
        </p:grpSpPr>
        <p:sp>
          <p:nvSpPr>
            <p:cNvPr id="23" name="Teardrop 22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4" name="Group 23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6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 rot="10800000">
            <a:off x="4351956" y="2650662"/>
            <a:ext cx="1097280" cy="1097280"/>
            <a:chOff x="6719371" y="5475026"/>
            <a:chExt cx="1097280" cy="1097280"/>
          </a:xfrm>
        </p:grpSpPr>
        <p:sp>
          <p:nvSpPr>
            <p:cNvPr id="28" name="Teardrop 2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29" name="Group 2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6829158" y="3975197"/>
            <a:ext cx="1097280" cy="1097280"/>
            <a:chOff x="6719371" y="5475026"/>
            <a:chExt cx="1097280" cy="1097280"/>
          </a:xfrm>
        </p:grpSpPr>
        <p:sp>
          <p:nvSpPr>
            <p:cNvPr id="33" name="Teardrop 32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4" name="Group 33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 rot="10800000">
            <a:off x="4295157" y="3975197"/>
            <a:ext cx="1097280" cy="1097280"/>
            <a:chOff x="6719371" y="5475026"/>
            <a:chExt cx="1097280" cy="1097280"/>
          </a:xfrm>
        </p:grpSpPr>
        <p:sp>
          <p:nvSpPr>
            <p:cNvPr id="38" name="Teardrop 3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9" name="Group 3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885957" y="5341620"/>
            <a:ext cx="1097280" cy="1097280"/>
            <a:chOff x="6719371" y="5475026"/>
            <a:chExt cx="1097280" cy="1097280"/>
          </a:xfrm>
        </p:grpSpPr>
        <p:sp>
          <p:nvSpPr>
            <p:cNvPr id="43" name="Teardrop 42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44" name="Group 43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6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 rot="10800000">
            <a:off x="4351956" y="5341620"/>
            <a:ext cx="1097280" cy="1097280"/>
            <a:chOff x="6719371" y="5475026"/>
            <a:chExt cx="1097280" cy="1097280"/>
          </a:xfrm>
        </p:grpSpPr>
        <p:sp>
          <p:nvSpPr>
            <p:cNvPr id="48" name="Teardrop 47"/>
            <p:cNvSpPr/>
            <p:nvPr/>
          </p:nvSpPr>
          <p:spPr>
            <a:xfrm rot="13500000">
              <a:off x="6719371" y="5475026"/>
              <a:ext cx="1097280" cy="1097280"/>
            </a:xfrm>
            <a:prstGeom prst="teardrop">
              <a:avLst>
                <a:gd name="adj" fmla="val 195754"/>
              </a:avLst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49" name="Group 48"/>
            <p:cNvGrpSpPr/>
            <p:nvPr/>
          </p:nvGrpSpPr>
          <p:grpSpPr>
            <a:xfrm rot="10800000">
              <a:off x="6806650" y="5562612"/>
              <a:ext cx="914400" cy="914400"/>
              <a:chOff x="634503" y="1564242"/>
              <a:chExt cx="2290857" cy="2290613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634503" y="1564242"/>
                <a:ext cx="2290857" cy="2290613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1" name="Oval 5"/>
              <p:cNvSpPr/>
              <p:nvPr/>
            </p:nvSpPr>
            <p:spPr>
              <a:xfrm>
                <a:off x="961997" y="1891534"/>
                <a:ext cx="1635870" cy="16360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6040" tIns="66040" rIns="66040" bIns="66040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/>
              </a:p>
            </p:txBody>
          </p:sp>
        </p:grpSp>
      </p:grpSp>
      <p:sp>
        <p:nvSpPr>
          <p:cNvPr id="52" name="Rectangle 51"/>
          <p:cNvSpPr/>
          <p:nvPr/>
        </p:nvSpPr>
        <p:spPr>
          <a:xfrm>
            <a:off x="438149" y="1318647"/>
            <a:ext cx="34389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>
                <a:solidFill>
                  <a:srgbClr val="FF0000"/>
                </a:solidFill>
              </a:rPr>
              <a:t>Kep. Ka. Bapedal Nomor : Kep- 01/BAPEDAL/09/1995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71017" y="1951939"/>
            <a:ext cx="37530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Tata Cara &amp; Persyaratan Teknis Penyimpanan &amp; Pengumpulan </a:t>
            </a:r>
            <a:r>
              <a:rPr lang="id-ID" sz="2000" dirty="0" smtClean="0"/>
              <a:t>LB3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28167" y="2801214"/>
            <a:ext cx="32587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>
                <a:solidFill>
                  <a:srgbClr val="FF0000"/>
                </a:solidFill>
              </a:rPr>
              <a:t>Kep. Ka. Bapedal Nomor : Kep- 02/BAPEDAL/09/1995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09117" y="3470199"/>
            <a:ext cx="32106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Dokumen Limbah B3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28166" y="4011450"/>
            <a:ext cx="32015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>
                <a:solidFill>
                  <a:srgbClr val="FF0000"/>
                </a:solidFill>
              </a:rPr>
              <a:t>Kep. Ka. Bapedal Nomor : Kep- 03/BAPEDAL/09/1995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00049" y="4621065"/>
            <a:ext cx="28003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dirty="0"/>
              <a:t>Persyaratan Teknis Pengolahan Limbah B3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95299" y="6047010"/>
            <a:ext cx="3305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dirty="0"/>
              <a:t>Tata Laksana Pengawasan Pengelolaan Limbah B3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28167" y="5387342"/>
            <a:ext cx="32015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</a:pPr>
            <a:r>
              <a:rPr lang="id-ID" sz="2000" b="1" dirty="0">
                <a:solidFill>
                  <a:srgbClr val="FF0000"/>
                </a:solidFill>
              </a:rPr>
              <a:t>Kep. Ka. Bapedal Nomor : Kep-02/BAPEDAL/01/98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164759" y="1605527"/>
            <a:ext cx="265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9</a:t>
            </a:r>
            <a:endParaRPr lang="en-US" sz="32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7103954" y="2937220"/>
            <a:ext cx="726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10</a:t>
            </a:r>
            <a:endParaRPr lang="en-US" sz="32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7106586" y="4252522"/>
            <a:ext cx="857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11</a:t>
            </a:r>
            <a:endParaRPr lang="en-US" sz="32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7125636" y="5586169"/>
            <a:ext cx="783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12</a:t>
            </a:r>
            <a:endParaRPr lang="en-US" sz="32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4577609" y="1605527"/>
            <a:ext cx="650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13</a:t>
            </a:r>
            <a:endParaRPr lang="en-US" sz="3200" b="1" dirty="0"/>
          </a:p>
        </p:txBody>
      </p:sp>
      <p:sp>
        <p:nvSpPr>
          <p:cNvPr id="65" name="TextBox 64"/>
          <p:cNvSpPr txBox="1"/>
          <p:nvPr/>
        </p:nvSpPr>
        <p:spPr>
          <a:xfrm>
            <a:off x="4581770" y="2922487"/>
            <a:ext cx="646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14</a:t>
            </a:r>
            <a:endParaRPr lang="en-US" sz="32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4542808" y="4292841"/>
            <a:ext cx="669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15</a:t>
            </a:r>
            <a:endParaRPr lang="en-US" sz="32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4601754" y="5623467"/>
            <a:ext cx="626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16</a:t>
            </a:r>
            <a:endParaRPr lang="en-US" sz="3200" b="1" dirty="0"/>
          </a:p>
        </p:txBody>
      </p:sp>
      <p:cxnSp>
        <p:nvCxnSpPr>
          <p:cNvPr id="68" name="Elbow Connector 67"/>
          <p:cNvCxnSpPr/>
          <p:nvPr/>
        </p:nvCxnSpPr>
        <p:spPr>
          <a:xfrm rot="10800000" flipV="1">
            <a:off x="685799" y="1889437"/>
            <a:ext cx="3700384" cy="770387"/>
          </a:xfrm>
          <a:prstGeom prst="bentConnector3">
            <a:avLst>
              <a:gd name="adj1" fmla="val 1036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/>
          <p:nvPr/>
        </p:nvCxnSpPr>
        <p:spPr>
          <a:xfrm rot="10800000" flipV="1">
            <a:off x="637717" y="3325309"/>
            <a:ext cx="3700384" cy="545000"/>
          </a:xfrm>
          <a:prstGeom prst="bentConnector3">
            <a:avLst>
              <a:gd name="adj1" fmla="val 2014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>
            <a:stCxn id="40" idx="2"/>
          </p:cNvCxnSpPr>
          <p:nvPr/>
        </p:nvCxnSpPr>
        <p:spPr>
          <a:xfrm rot="10800000" flipV="1">
            <a:off x="713916" y="4527691"/>
            <a:ext cx="3676842" cy="725104"/>
          </a:xfrm>
          <a:prstGeom prst="bentConnector3">
            <a:avLst>
              <a:gd name="adj1" fmla="val 24095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 rot="10800000" flipV="1">
            <a:off x="637716" y="5994031"/>
            <a:ext cx="3785652" cy="689633"/>
          </a:xfrm>
          <a:prstGeom prst="bentConnector3">
            <a:avLst>
              <a:gd name="adj1" fmla="val 24336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/>
          <p:nvPr/>
        </p:nvCxnSpPr>
        <p:spPr>
          <a:xfrm>
            <a:off x="7904276" y="1889438"/>
            <a:ext cx="3739561" cy="549794"/>
          </a:xfrm>
          <a:prstGeom prst="bentConnector3">
            <a:avLst>
              <a:gd name="adj1" fmla="val 1536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/>
          <p:nvPr/>
        </p:nvCxnSpPr>
        <p:spPr>
          <a:xfrm>
            <a:off x="7973614" y="3125956"/>
            <a:ext cx="3739561" cy="549794"/>
          </a:xfrm>
          <a:prstGeom prst="bentConnector3">
            <a:avLst>
              <a:gd name="adj1" fmla="val 1536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/>
          <p:nvPr/>
        </p:nvCxnSpPr>
        <p:spPr>
          <a:xfrm>
            <a:off x="7924958" y="4519983"/>
            <a:ext cx="3739561" cy="549794"/>
          </a:xfrm>
          <a:prstGeom prst="bentConnector3">
            <a:avLst>
              <a:gd name="adj1" fmla="val 13322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/>
          <p:cNvCxnSpPr/>
          <p:nvPr/>
        </p:nvCxnSpPr>
        <p:spPr>
          <a:xfrm>
            <a:off x="7965447" y="5795010"/>
            <a:ext cx="3769094" cy="871145"/>
          </a:xfrm>
          <a:prstGeom prst="bentConnector3">
            <a:avLst>
              <a:gd name="adj1" fmla="val 100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4801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  <p:sp>
        <p:nvSpPr>
          <p:cNvPr id="41" name="Title 1"/>
          <p:cNvSpPr txBox="1">
            <a:spLocks/>
          </p:cNvSpPr>
          <p:nvPr/>
        </p:nvSpPr>
        <p:spPr>
          <a:xfrm>
            <a:off x="2524891" y="264644"/>
            <a:ext cx="6124261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id-ID" sz="3600" b="1" dirty="0" smtClean="0">
                <a:latin typeface="Sportscenter" panose="02000507060000020004" pitchFamily="2" charset="0"/>
                <a:ea typeface="ＭＳ Ｐゴシック" pitchFamily="34" charset="-128"/>
                <a:cs typeface="Lucida Sans Unicode" pitchFamily="34" charset="0"/>
              </a:rPr>
              <a:t>PENGELOLAAN LIMBAH B3</a:t>
            </a:r>
            <a:endParaRPr lang="id-ID" sz="3600" b="1" dirty="0">
              <a:latin typeface="Sportscenter" panose="02000507060000020004" pitchFamily="2" charset="0"/>
              <a:ea typeface="ＭＳ Ｐゴシック" pitchFamily="34" charset="-128"/>
              <a:cs typeface="Lucida Sans Unicode" pitchFamily="34" charset="0"/>
            </a:endParaRPr>
          </a:p>
        </p:txBody>
      </p:sp>
      <p:sp>
        <p:nvSpPr>
          <p:cNvPr id="31" name="Hexagon 30" descr="C:\Users\KLH\Pictures\INDUSTRI PROPER 2008\9 PANASONIC MI\x-pmi4.jpg"/>
          <p:cNvSpPr/>
          <p:nvPr/>
        </p:nvSpPr>
        <p:spPr>
          <a:xfrm>
            <a:off x="4131662" y="1027242"/>
            <a:ext cx="2286000" cy="1828800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3" cstate="print"/>
            <a:srcRect/>
            <a:stretch>
              <a:fillRect l="-8000" r="-8000"/>
            </a:stretch>
          </a:blipFill>
          <a:ln w="76200">
            <a:solidFill>
              <a:schemeClr val="tx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Hexagon 32"/>
          <p:cNvSpPr/>
          <p:nvPr/>
        </p:nvSpPr>
        <p:spPr>
          <a:xfrm>
            <a:off x="4162097" y="2957667"/>
            <a:ext cx="2286000" cy="1828800"/>
          </a:xfrm>
          <a:prstGeom prst="hexagon">
            <a:avLst>
              <a:gd name="adj" fmla="val 25000"/>
              <a:gd name="vf" fmla="val 115470"/>
            </a:avLst>
          </a:prstGeom>
          <a:blipFill rotWithShape="0">
            <a:blip r:embed="rId4"/>
            <a:srcRect/>
            <a:stretch>
              <a:fillRect t="-1000" b="-1000"/>
            </a:stretch>
          </a:blipFill>
          <a:ln w="76200">
            <a:solidFill>
              <a:srgbClr val="92D05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6" name="Hexagon 35"/>
          <p:cNvSpPr/>
          <p:nvPr/>
        </p:nvSpPr>
        <p:spPr>
          <a:xfrm>
            <a:off x="4162097" y="4870621"/>
            <a:ext cx="2286000" cy="1828800"/>
          </a:xfrm>
          <a:prstGeom prst="hexagon">
            <a:avLst>
              <a:gd name="adj" fmla="val 25000"/>
              <a:gd name="vf" fmla="val 115470"/>
            </a:avLst>
          </a:prstGeom>
          <a:blipFill rotWithShape="0">
            <a:blip r:embed="rId5"/>
            <a:srcRect/>
            <a:stretch>
              <a:fillRect/>
            </a:stretch>
          </a:blipFill>
          <a:ln w="76200">
            <a:solidFill>
              <a:srgbClr val="FFC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Hexagon 36" descr="P1010033"/>
          <p:cNvSpPr/>
          <p:nvPr/>
        </p:nvSpPr>
        <p:spPr>
          <a:xfrm>
            <a:off x="6036417" y="1998792"/>
            <a:ext cx="2293020" cy="1828800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6" cstate="print"/>
            <a:srcRect/>
            <a:stretch>
              <a:fillRect l="-7000" r="-7000"/>
            </a:stretch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2" name="Hexagon 41"/>
          <p:cNvSpPr/>
          <p:nvPr/>
        </p:nvSpPr>
        <p:spPr>
          <a:xfrm>
            <a:off x="6043437" y="3919244"/>
            <a:ext cx="2286000" cy="1828800"/>
          </a:xfrm>
          <a:prstGeom prst="hexagon">
            <a:avLst>
              <a:gd name="adj" fmla="val 25000"/>
              <a:gd name="vf" fmla="val 115470"/>
            </a:avLst>
          </a:prstGeom>
          <a:blipFill rotWithShape="0">
            <a:blip r:embed="rId7"/>
            <a:srcRect/>
            <a:stretch>
              <a:fillRect t="-8000" b="-8000"/>
            </a:stretch>
          </a:blipFill>
          <a:ln w="76200">
            <a:solidFill>
              <a:srgbClr val="00B0F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13" name="Straight Connector 12"/>
          <p:cNvCxnSpPr>
            <a:stCxn id="31" idx="3"/>
          </p:cNvCxnSpPr>
          <p:nvPr/>
        </p:nvCxnSpPr>
        <p:spPr>
          <a:xfrm flipH="1">
            <a:off x="857250" y="1941642"/>
            <a:ext cx="3274412" cy="0"/>
          </a:xfrm>
          <a:prstGeom prst="line">
            <a:avLst/>
          </a:prstGeom>
          <a:ln w="762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4"/>
          <p:cNvSpPr/>
          <p:nvPr/>
        </p:nvSpPr>
        <p:spPr>
          <a:xfrm>
            <a:off x="971550" y="1387135"/>
            <a:ext cx="3467100" cy="49354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6896" tIns="56896" rIns="56896" bIns="30480" numCol="1" spcCol="1270" anchor="t" anchorCtr="0">
            <a:noAutofit/>
          </a:bodyPr>
          <a:lstStyle/>
          <a:p>
            <a:pPr lvl="0" algn="l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P</a:t>
            </a:r>
            <a:r>
              <a:rPr lang="en-US" sz="1600" b="1" kern="1200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ENGURANGAN, </a:t>
            </a:r>
            <a:r>
              <a:rPr lang="id-ID" sz="1600" b="1" kern="1200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PENYIMPANAN &amp;</a:t>
            </a:r>
            <a:r>
              <a:rPr lang="en-US" sz="1600" b="1" kern="1200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 </a:t>
            </a:r>
            <a:r>
              <a:rPr lang="id-ID" sz="1600" b="1" kern="1200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PENGUMPULAN</a:t>
            </a:r>
            <a:endParaRPr lang="id-ID" sz="1600" b="1" kern="1200" dirty="0">
              <a:solidFill>
                <a:schemeClr val="tx1"/>
              </a:solidFill>
              <a:latin typeface="Sportscenter" panose="02000507060000020004" pitchFamily="2" charset="0"/>
            </a:endParaRPr>
          </a:p>
        </p:txBody>
      </p:sp>
      <p:sp>
        <p:nvSpPr>
          <p:cNvPr id="44" name="Rounded Rectangle 20"/>
          <p:cNvSpPr/>
          <p:nvPr/>
        </p:nvSpPr>
        <p:spPr>
          <a:xfrm>
            <a:off x="9359018" y="2468748"/>
            <a:ext cx="2123818" cy="3640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6896" tIns="56896" rIns="56896" bIns="30480" numCol="1" spcCol="1270" anchor="t" anchorCtr="0">
            <a:noAutofit/>
          </a:bodyPr>
          <a:lstStyle/>
          <a:p>
            <a:pPr lvl="0" algn="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d-ID" sz="1600" b="1" kern="1200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PENGOLAHAN</a:t>
            </a:r>
            <a:endParaRPr lang="id-ID" sz="1600" b="1" kern="1200" dirty="0">
              <a:solidFill>
                <a:schemeClr val="tx1"/>
              </a:solidFill>
              <a:latin typeface="Sportscenter" panose="02000507060000020004" pitchFamily="2" charset="0"/>
            </a:endParaRPr>
          </a:p>
        </p:txBody>
      </p:sp>
      <p:sp>
        <p:nvSpPr>
          <p:cNvPr id="45" name="Rounded Rectangle 24"/>
          <p:cNvSpPr/>
          <p:nvPr/>
        </p:nvSpPr>
        <p:spPr>
          <a:xfrm>
            <a:off x="9359018" y="4419601"/>
            <a:ext cx="2178982" cy="50021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6896" tIns="56896" rIns="56896" bIns="30480" numCol="1" spcCol="1270" anchor="t" anchorCtr="0">
            <a:noAutofit/>
          </a:bodyPr>
          <a:lstStyle/>
          <a:p>
            <a:pPr lvl="0" algn="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d-ID" sz="1600" b="1" kern="1200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PENIMBUNAN</a:t>
            </a:r>
            <a:endParaRPr lang="id-ID" sz="1600" b="1" kern="1200" dirty="0">
              <a:solidFill>
                <a:schemeClr val="tx1"/>
              </a:solidFill>
              <a:latin typeface="Sportscenter" panose="02000507060000020004" pitchFamily="2" charset="0"/>
            </a:endParaRPr>
          </a:p>
        </p:txBody>
      </p:sp>
      <p:sp>
        <p:nvSpPr>
          <p:cNvPr id="46" name="Rounded Rectangle 16"/>
          <p:cNvSpPr/>
          <p:nvPr/>
        </p:nvSpPr>
        <p:spPr>
          <a:xfrm>
            <a:off x="1058052" y="5397503"/>
            <a:ext cx="2866248" cy="35054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6896" tIns="56896" rIns="56896" bIns="30480" numCol="1" spcCol="1270" anchor="t" anchorCtr="0">
            <a:noAutofit/>
          </a:bodyPr>
          <a:lstStyle/>
          <a:p>
            <a:pPr lvl="0" algn="l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d-ID" sz="1600" b="1" kern="1200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PENGANGKUTAN</a:t>
            </a:r>
            <a:endParaRPr lang="id-ID" sz="1600" b="1" kern="1200" dirty="0">
              <a:solidFill>
                <a:schemeClr val="tx1"/>
              </a:solidFill>
              <a:latin typeface="Sportscenter" panose="02000507060000020004" pitchFamily="2" charset="0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H="1">
            <a:off x="887685" y="3872067"/>
            <a:ext cx="3274412" cy="0"/>
          </a:xfrm>
          <a:prstGeom prst="line">
            <a:avLst/>
          </a:prstGeom>
          <a:ln w="76200">
            <a:solidFill>
              <a:srgbClr val="92D05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8"/>
          <p:cNvSpPr/>
          <p:nvPr/>
        </p:nvSpPr>
        <p:spPr>
          <a:xfrm>
            <a:off x="952500" y="3491099"/>
            <a:ext cx="2419350" cy="37099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6896" tIns="56896" rIns="56896" bIns="30480" numCol="1" spcCol="1270" anchor="t" anchorCtr="0">
            <a:noAutofit/>
          </a:bodyPr>
          <a:lstStyle/>
          <a:p>
            <a:pPr lvl="0" algn="l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d-ID" sz="1600" b="1" kern="1200" dirty="0" smtClean="0">
                <a:solidFill>
                  <a:schemeClr val="tx1"/>
                </a:solidFill>
                <a:latin typeface="Sportscenter" panose="02000507060000020004" pitchFamily="2" charset="0"/>
              </a:rPr>
              <a:t>PEMANFAATAN</a:t>
            </a:r>
            <a:endParaRPr lang="id-ID" sz="1400" b="1" kern="1200" dirty="0">
              <a:solidFill>
                <a:schemeClr val="tx1"/>
              </a:solidFill>
              <a:latin typeface="Sportscenter" panose="02000507060000020004" pitchFamily="2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878926" y="5789938"/>
            <a:ext cx="3274412" cy="0"/>
          </a:xfrm>
          <a:prstGeom prst="line">
            <a:avLst/>
          </a:prstGeom>
          <a:ln w="76200"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8329437" y="2918109"/>
            <a:ext cx="3274412" cy="0"/>
          </a:xfrm>
          <a:prstGeom prst="line">
            <a:avLst/>
          </a:prstGeom>
          <a:ln w="762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8329437" y="4829484"/>
            <a:ext cx="3274412" cy="0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9579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73216395"/>
              </p:ext>
            </p:extLst>
          </p:nvPr>
        </p:nvGraphicFramePr>
        <p:xfrm>
          <a:off x="2628900" y="1477938"/>
          <a:ext cx="8915772" cy="5075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 bwMode="auto">
          <a:xfrm>
            <a:off x="1102685" y="706934"/>
            <a:ext cx="9985109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portscenter" panose="02000507060000020004" pitchFamily="2" charset="0"/>
                <a:cs typeface="ＭＳ Ｐゴシック" charset="0"/>
              </a:rPr>
              <a:t>ASPEK </a:t>
            </a: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portscenter" panose="02000507060000020004" pitchFamily="2" charset="0"/>
                <a:cs typeface="ＭＳ Ｐゴシック" charset="0"/>
              </a:rPr>
              <a:t>PENILAIAN </a:t>
            </a:r>
            <a:r>
              <a:rPr lang="en-US" sz="3200" b="1" dirty="0" smtClean="0">
                <a:latin typeface="Sportscenter" panose="02000507060000020004" pitchFamily="2" charset="0"/>
                <a:cs typeface="ＭＳ Ｐゴシック" charset="0"/>
              </a:rPr>
              <a:t>PENGELOLAAN LIMBAH B3 </a:t>
            </a: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portscenter" panose="02000507060000020004" pitchFamily="2" charset="0"/>
                <a:cs typeface="ＭＳ Ｐゴシック" charset="0"/>
              </a:rPr>
              <a:t>201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Sportscenter" panose="02000507060000020004" pitchFamily="2" charset="0"/>
                <a:cs typeface="ＭＳ Ｐゴシック" charset="0"/>
              </a:rPr>
              <a:t>7</a:t>
            </a:r>
          </a:p>
        </p:txBody>
      </p:sp>
      <p:sp>
        <p:nvSpPr>
          <p:cNvPr id="5" name="Oval 4"/>
          <p:cNvSpPr/>
          <p:nvPr/>
        </p:nvSpPr>
        <p:spPr>
          <a:xfrm>
            <a:off x="5848350" y="3343672"/>
            <a:ext cx="2590800" cy="144016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2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 Same Side Corner Rectangle 39"/>
          <p:cNvSpPr/>
          <p:nvPr/>
        </p:nvSpPr>
        <p:spPr>
          <a:xfrm>
            <a:off x="2285144" y="2467739"/>
            <a:ext cx="2372728" cy="1771191"/>
          </a:xfrm>
          <a:prstGeom prst="round2SameRect">
            <a:avLst>
              <a:gd name="adj1" fmla="val 8000"/>
              <a:gd name="adj2" fmla="val 0"/>
            </a:avLst>
          </a:pr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1" name="Group 40"/>
          <p:cNvGrpSpPr/>
          <p:nvPr/>
        </p:nvGrpSpPr>
        <p:grpSpPr>
          <a:xfrm>
            <a:off x="2285144" y="4238931"/>
            <a:ext cx="2372728" cy="761612"/>
            <a:chOff x="5493" y="3119214"/>
            <a:chExt cx="2372728" cy="761612"/>
          </a:xfrm>
        </p:grpSpPr>
        <p:sp>
          <p:nvSpPr>
            <p:cNvPr id="54" name="Rectangle 53"/>
            <p:cNvSpPr/>
            <p:nvPr/>
          </p:nvSpPr>
          <p:spPr>
            <a:xfrm>
              <a:off x="5493" y="3119214"/>
              <a:ext cx="2372728" cy="761612"/>
            </a:xfrm>
            <a:prstGeom prst="rect">
              <a:avLst/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Rectangle 54"/>
            <p:cNvSpPr/>
            <p:nvPr/>
          </p:nvSpPr>
          <p:spPr>
            <a:xfrm>
              <a:off x="5493" y="3119214"/>
              <a:ext cx="1670935" cy="7616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43" name="Oval 42"/>
          <p:cNvSpPr/>
          <p:nvPr/>
        </p:nvSpPr>
        <p:spPr>
          <a:xfrm>
            <a:off x="4023200" y="4359906"/>
            <a:ext cx="830454" cy="830454"/>
          </a:xfrm>
          <a:prstGeom prst="ellipse">
            <a:avLst/>
          </a:pr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4" name="Round Same Side Corner Rectangle 43"/>
          <p:cNvSpPr/>
          <p:nvPr/>
        </p:nvSpPr>
        <p:spPr>
          <a:xfrm>
            <a:off x="5059395" y="2467739"/>
            <a:ext cx="2372728" cy="1771191"/>
          </a:xfrm>
          <a:prstGeom prst="round2SameRect">
            <a:avLst>
              <a:gd name="adj1" fmla="val 8000"/>
              <a:gd name="adj2" fmla="val 0"/>
            </a:avLst>
          </a:prstGeom>
        </p:spPr>
        <p:style>
          <a:lnRef idx="2">
            <a:schemeClr val="accent5">
              <a:hueOff val="-4966938"/>
              <a:satOff val="19906"/>
              <a:lumOff val="4314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5" name="Group 44"/>
          <p:cNvGrpSpPr/>
          <p:nvPr/>
        </p:nvGrpSpPr>
        <p:grpSpPr>
          <a:xfrm>
            <a:off x="5059395" y="4238931"/>
            <a:ext cx="2372728" cy="761612"/>
            <a:chOff x="2779744" y="3119214"/>
            <a:chExt cx="2372728" cy="761612"/>
          </a:xfrm>
        </p:grpSpPr>
        <p:sp>
          <p:nvSpPr>
            <p:cNvPr id="52" name="Rectangle 51"/>
            <p:cNvSpPr/>
            <p:nvPr/>
          </p:nvSpPr>
          <p:spPr>
            <a:xfrm>
              <a:off x="2779744" y="3119214"/>
              <a:ext cx="2372728" cy="761612"/>
            </a:xfrm>
            <a:prstGeom prst="rect">
              <a:avLst/>
            </a:prstGeom>
          </p:spPr>
          <p:style>
            <a:lnRef idx="2">
              <a:schemeClr val="accent5">
                <a:hueOff val="-4966938"/>
                <a:satOff val="19906"/>
                <a:lumOff val="4314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Rectangle 52"/>
            <p:cNvSpPr/>
            <p:nvPr/>
          </p:nvSpPr>
          <p:spPr>
            <a:xfrm>
              <a:off x="2779744" y="3119214"/>
              <a:ext cx="1670935" cy="7616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46" name="Oval 45"/>
          <p:cNvSpPr/>
          <p:nvPr/>
        </p:nvSpPr>
        <p:spPr>
          <a:xfrm>
            <a:off x="6797451" y="4359906"/>
            <a:ext cx="830454" cy="830454"/>
          </a:xfrm>
          <a:prstGeom prst="ellipse">
            <a:avLst/>
          </a:pr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fillRef>
          <a:effectRef idx="0"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Round Same Side Corner Rectangle 46"/>
          <p:cNvSpPr/>
          <p:nvPr/>
        </p:nvSpPr>
        <p:spPr>
          <a:xfrm>
            <a:off x="7833646" y="2467739"/>
            <a:ext cx="2372728" cy="1771191"/>
          </a:xfrm>
          <a:prstGeom prst="round2SameRect">
            <a:avLst>
              <a:gd name="adj1" fmla="val 8000"/>
              <a:gd name="adj2" fmla="val 0"/>
            </a:avLst>
          </a:prstGeom>
        </p:spPr>
        <p:style>
          <a:lnRef idx="2">
            <a:schemeClr val="accent5">
              <a:hueOff val="-9933876"/>
              <a:satOff val="39811"/>
              <a:lumOff val="8628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8" name="Group 47"/>
          <p:cNvGrpSpPr/>
          <p:nvPr/>
        </p:nvGrpSpPr>
        <p:grpSpPr>
          <a:xfrm>
            <a:off x="7833646" y="4238931"/>
            <a:ext cx="2372728" cy="761612"/>
            <a:chOff x="5553995" y="3119214"/>
            <a:chExt cx="2372728" cy="761612"/>
          </a:xfrm>
        </p:grpSpPr>
        <p:sp>
          <p:nvSpPr>
            <p:cNvPr id="50" name="Rectangle 49"/>
            <p:cNvSpPr/>
            <p:nvPr/>
          </p:nvSpPr>
          <p:spPr>
            <a:xfrm>
              <a:off x="5553995" y="3119214"/>
              <a:ext cx="2372728" cy="761612"/>
            </a:xfrm>
            <a:prstGeom prst="rect">
              <a:avLst/>
            </a:prstGeom>
          </p:spPr>
          <p:style>
            <a:lnRef idx="2">
              <a:schemeClr val="accent5">
                <a:hueOff val="-9933876"/>
                <a:satOff val="39811"/>
                <a:lumOff val="8628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Rectangle 50"/>
            <p:cNvSpPr/>
            <p:nvPr/>
          </p:nvSpPr>
          <p:spPr>
            <a:xfrm>
              <a:off x="5553995" y="3119214"/>
              <a:ext cx="1670935" cy="7616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49" name="Oval 48"/>
          <p:cNvSpPr/>
          <p:nvPr/>
        </p:nvSpPr>
        <p:spPr>
          <a:xfrm>
            <a:off x="9571702" y="4359906"/>
            <a:ext cx="830454" cy="830454"/>
          </a:xfrm>
          <a:prstGeom prst="ellipse">
            <a:avLst/>
          </a:pr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fillRef>
          <a:effectRef idx="0"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6" name="Rectangle 55"/>
          <p:cNvSpPr/>
          <p:nvPr/>
        </p:nvSpPr>
        <p:spPr>
          <a:xfrm>
            <a:off x="2525350" y="3014780"/>
            <a:ext cx="19130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dirty="0" smtClean="0">
                <a:solidFill>
                  <a:srgbClr val="0070C0"/>
                </a:solidFill>
              </a:rPr>
              <a:t>IDENTIFIKASI LIMBAH B3</a:t>
            </a:r>
            <a:endParaRPr lang="id-ID" sz="2400" dirty="0">
              <a:solidFill>
                <a:srgbClr val="0070C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210103" y="2633035"/>
            <a:ext cx="20597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dirty="0" smtClean="0">
                <a:solidFill>
                  <a:srgbClr val="0070C0"/>
                </a:solidFill>
              </a:rPr>
              <a:t>PENCATATAN JENIS &amp; </a:t>
            </a:r>
          </a:p>
          <a:p>
            <a:pPr algn="ctr"/>
            <a:r>
              <a:rPr lang="id-ID" sz="2400" dirty="0" smtClean="0">
                <a:solidFill>
                  <a:srgbClr val="0070C0"/>
                </a:solidFill>
              </a:rPr>
              <a:t>VOLUME </a:t>
            </a:r>
          </a:p>
          <a:p>
            <a:pPr algn="ctr"/>
            <a:r>
              <a:rPr lang="id-ID" sz="2400" dirty="0" smtClean="0">
                <a:solidFill>
                  <a:srgbClr val="0070C0"/>
                </a:solidFill>
              </a:rPr>
              <a:t>LIMBAH B3</a:t>
            </a:r>
            <a:endParaRPr lang="id-ID" sz="2400" dirty="0">
              <a:solidFill>
                <a:srgbClr val="0070C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947946" y="2828452"/>
            <a:ext cx="21532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dirty="0" smtClean="0">
                <a:solidFill>
                  <a:srgbClr val="0070C0"/>
                </a:solidFill>
              </a:rPr>
              <a:t>PENDATAAN PENGELOLAAN LANJUTAN</a:t>
            </a:r>
            <a:endParaRPr lang="id-ID" sz="2400" dirty="0">
              <a:solidFill>
                <a:srgbClr val="0070C0"/>
              </a:solidFill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2095500" y="1689398"/>
            <a:ext cx="8110874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Sportscenter" panose="02000507060000020004" pitchFamily="2" charset="0"/>
              </a:rPr>
              <a:t>LINGKUP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IDENTIFIKASI</a:t>
            </a:r>
            <a:r>
              <a:rPr lang="id-ID" sz="2800" b="1" dirty="0">
                <a:latin typeface="Sportscenter" panose="02000507060000020004" pitchFamily="2" charset="0"/>
              </a:rPr>
              <a:t>, PENCATATAN &amp; PENDATAAN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870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343400" y="1660768"/>
            <a:ext cx="3722732" cy="4473332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16" name="Rectangle 1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648200" y="1191903"/>
            <a:ext cx="3017882" cy="90646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Rectangle 20"/>
          <p:cNvSpPr/>
          <p:nvPr/>
        </p:nvSpPr>
        <p:spPr>
          <a:xfrm>
            <a:off x="0" y="26172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" name="Group 2"/>
          <p:cNvGrpSpPr/>
          <p:nvPr/>
        </p:nvGrpSpPr>
        <p:grpSpPr>
          <a:xfrm>
            <a:off x="468268" y="1660768"/>
            <a:ext cx="3722732" cy="4473332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20693" y="1207535"/>
            <a:ext cx="3017882" cy="931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8" name="Group 17"/>
          <p:cNvGrpSpPr/>
          <p:nvPr/>
        </p:nvGrpSpPr>
        <p:grpSpPr>
          <a:xfrm>
            <a:off x="8161382" y="1660768"/>
            <a:ext cx="3722732" cy="447333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</p:grpSpPr>
        <p:sp>
          <p:nvSpPr>
            <p:cNvPr id="19" name="Rectangle 1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8513807" y="1184824"/>
            <a:ext cx="3017882" cy="9419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3215680" y="260648"/>
            <a:ext cx="8413245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>
                <a:latin typeface="Sportscenter" panose="02000507060000020004" pitchFamily="2" charset="0"/>
              </a:rPr>
              <a:t>KRITERIA IDENTIFIKASI, PENCATATAN &amp; PENDATAAN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6982" y="2477193"/>
            <a:ext cx="3523403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just"/>
            <a:r>
              <a:rPr lang="id-ID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Se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luruh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limbah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B3 yang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dihasilkan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atau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potensial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dihasilkan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teridentifikasi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tercatat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terdata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0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pengelolaannya</a:t>
            </a:r>
            <a:endParaRPr lang="en-US" sz="20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4385968" y="2388635"/>
            <a:ext cx="359598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id-ID" sz="2000" dirty="0"/>
              <a:t>Tidak </a:t>
            </a:r>
            <a:r>
              <a:rPr lang="en-US" sz="2000" dirty="0" err="1"/>
              <a:t>mengidentifikasi</a:t>
            </a:r>
            <a:r>
              <a:rPr lang="en-US" sz="2000" dirty="0"/>
              <a:t> </a:t>
            </a:r>
            <a:r>
              <a:rPr lang="id-ID" sz="2000" dirty="0"/>
              <a:t>seluruh limbah</a:t>
            </a:r>
            <a:r>
              <a:rPr lang="en-US" sz="2000" dirty="0"/>
              <a:t> B3</a:t>
            </a:r>
          </a:p>
          <a:p>
            <a:pPr marL="342900" lvl="0" indent="-342900">
              <a:buFont typeface="+mj-lt"/>
              <a:buAutoNum type="alphaLcPeriod"/>
            </a:pPr>
            <a:r>
              <a:rPr lang="id-ID" sz="2000" dirty="0"/>
              <a:t>Tidak melakukan Pencatatan jenis LB3 yang dihasilkan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teratur</a:t>
            </a:r>
            <a:endParaRPr lang="en-US" sz="2000" dirty="0"/>
          </a:p>
          <a:p>
            <a:pPr marL="342900" lvl="0" indent="-342900">
              <a:buFont typeface="+mj-lt"/>
              <a:buAutoNum type="alphaLcPeriod"/>
            </a:pPr>
            <a:r>
              <a:rPr lang="id-ID" sz="2000" dirty="0"/>
              <a:t>Tidak seluruh LB3 dilakukan pendataan pengelolaan lanjutan.</a:t>
            </a:r>
            <a:endParaRPr lang="en-US" sz="2000" dirty="0"/>
          </a:p>
          <a:p>
            <a:pPr marL="342900" lvl="0" indent="-342900">
              <a:buFont typeface="+mj-lt"/>
              <a:buAutoNum type="alphaLcPeriod"/>
            </a:pP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kesalahan</a:t>
            </a:r>
            <a:r>
              <a:rPr lang="en-US" sz="2000" dirty="0"/>
              <a:t> yang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</a:t>
            </a:r>
            <a:r>
              <a:rPr lang="en-US" sz="2000" dirty="0" err="1"/>
              <a:t>sebelumnya</a:t>
            </a:r>
            <a:r>
              <a:rPr lang="en-US" sz="2000" dirty="0"/>
              <a:t>. 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8464420" y="2388635"/>
            <a:ext cx="30672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cs typeface="Arial" pitchFamily="34" charset="0"/>
              </a:rPr>
              <a:t>---</a:t>
            </a:r>
            <a:endParaRPr lang="id-ID" sz="1600" dirty="0"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4450" y="1412279"/>
            <a:ext cx="1901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BIRU</a:t>
            </a:r>
            <a:endParaRPr lang="en-US" sz="2800" dirty="0">
              <a:solidFill>
                <a:schemeClr val="bg1"/>
              </a:solidFill>
              <a:latin typeface="Sportscenter" panose="02000507060000020004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45384" y="1394204"/>
            <a:ext cx="2276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MERAH</a:t>
            </a:r>
            <a:endParaRPr lang="en-US" sz="2800" dirty="0">
              <a:solidFill>
                <a:schemeClr val="bg1"/>
              </a:solidFill>
              <a:latin typeface="Sportscenter" panose="02000507060000020004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047439" y="1394204"/>
            <a:ext cx="1901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HITAM</a:t>
            </a:r>
            <a:endParaRPr lang="en-US" sz="2800" dirty="0">
              <a:solidFill>
                <a:schemeClr val="bg1"/>
              </a:solidFill>
              <a:latin typeface="Sportscenter" panose="02000507060000020004" pitchFamily="2" charset="0"/>
            </a:endParaRPr>
          </a:p>
        </p:txBody>
      </p:sp>
      <p:sp>
        <p:nvSpPr>
          <p:cNvPr id="29" name="Parallelogram 28"/>
          <p:cNvSpPr/>
          <p:nvPr/>
        </p:nvSpPr>
        <p:spPr>
          <a:xfrm>
            <a:off x="2556814" y="148927"/>
            <a:ext cx="768085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latin typeface="Agency FB" pitchFamily="34" charset="0"/>
              </a:rPr>
              <a:t>1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103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343400" y="1660768"/>
            <a:ext cx="3722732" cy="4930532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16" name="Rectangle 1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0" y="26172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" name="Group 2"/>
          <p:cNvGrpSpPr/>
          <p:nvPr/>
        </p:nvGrpSpPr>
        <p:grpSpPr>
          <a:xfrm>
            <a:off x="468268" y="1660768"/>
            <a:ext cx="3722732" cy="4930532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161382" y="1660768"/>
            <a:ext cx="3722732" cy="493053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</p:grpSpPr>
        <p:sp>
          <p:nvSpPr>
            <p:cNvPr id="19" name="Rectangle 1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3215680" y="260648"/>
            <a:ext cx="8413245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3200" b="1" dirty="0">
                <a:latin typeface="Sportscenter" panose="02000507060000020004" pitchFamily="2" charset="0"/>
              </a:rPr>
              <a:t>KRITERIA PELAPORAN PENGELOLAAN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3200" b="1" dirty="0">
                <a:latin typeface="Sportscenter" panose="02000507060000020004" pitchFamily="2" charset="0"/>
              </a:rPr>
              <a:t>LIMBAH B3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2785" y="2304262"/>
            <a:ext cx="3708215" cy="39703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id-ID" dirty="0">
                <a:latin typeface="+mn-lt"/>
              </a:rPr>
              <a:t>Melakukan pelaporan khusus pengelolaan limbah B3 secara teratur dengan substansi </a:t>
            </a:r>
            <a:r>
              <a:rPr lang="id-ID" dirty="0" smtClean="0">
                <a:latin typeface="+mn-lt"/>
              </a:rPr>
              <a:t>pelaporan sekurang-kurangnya memuat data logbook LB3, neraca LB3 dan manifest LB3</a:t>
            </a:r>
            <a:endParaRPr lang="id-ID" dirty="0">
              <a:latin typeface="+mn-lt"/>
            </a:endParaRPr>
          </a:p>
          <a:p>
            <a:pPr marL="342900" lvl="0" indent="-342900">
              <a:buFont typeface="+mj-lt"/>
              <a:buAutoNum type="alphaLcPeriod"/>
            </a:pPr>
            <a:r>
              <a:rPr lang="id-ID" dirty="0">
                <a:latin typeface="+mn-lt"/>
              </a:rPr>
              <a:t>Frekuensi pelaporan sesuai dengan ketentuan dalam izin atau peraturan (paling sedikit 1 kali dalam 3 bulan).</a:t>
            </a:r>
          </a:p>
          <a:p>
            <a:pPr marL="342900" lvl="0" indent="-342900">
              <a:buFont typeface="+mj-lt"/>
              <a:buAutoNum type="alphaLcPeriod"/>
            </a:pPr>
            <a:r>
              <a:rPr lang="id-ID" dirty="0">
                <a:latin typeface="+mn-lt"/>
              </a:rPr>
              <a:t>Menyampaikan </a:t>
            </a:r>
            <a:r>
              <a:rPr lang="id-ID" dirty="0" smtClean="0">
                <a:latin typeface="+mn-lt"/>
              </a:rPr>
              <a:t>pelaporan kepada Instansi sesuai yang tercantum dalam izin (KLHK, BLH Provinsi dan BLH Kabupaten/Kota)</a:t>
            </a:r>
            <a:endParaRPr lang="id-ID" dirty="0">
              <a:latin typeface="+mn-lt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4367808" y="2188668"/>
            <a:ext cx="3698324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id-ID" sz="1700" dirty="0"/>
              <a:t>Tidak m</a:t>
            </a:r>
            <a:r>
              <a:rPr lang="en-US" sz="1700" dirty="0" err="1"/>
              <a:t>elakukan</a:t>
            </a:r>
            <a:r>
              <a:rPr lang="en-US" sz="1700" dirty="0"/>
              <a:t> </a:t>
            </a:r>
            <a:r>
              <a:rPr lang="en-US" sz="1700" dirty="0" err="1"/>
              <a:t>pelaporan</a:t>
            </a:r>
            <a:r>
              <a:rPr lang="en-US" sz="1700" dirty="0"/>
              <a:t> </a:t>
            </a:r>
            <a:r>
              <a:rPr lang="id-ID" sz="1700" dirty="0"/>
              <a:t>khusus </a:t>
            </a:r>
            <a:r>
              <a:rPr lang="en-US" sz="1700" dirty="0" err="1"/>
              <a:t>pengelolaan</a:t>
            </a:r>
            <a:r>
              <a:rPr lang="en-US" sz="1700" dirty="0"/>
              <a:t> </a:t>
            </a:r>
            <a:r>
              <a:rPr lang="en-US" sz="1700" dirty="0" err="1"/>
              <a:t>limbah</a:t>
            </a:r>
            <a:r>
              <a:rPr lang="en-US" sz="1700" dirty="0"/>
              <a:t> B3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1700" dirty="0" smtClean="0"/>
              <a:t>Tidak melakukan </a:t>
            </a:r>
            <a:r>
              <a:rPr lang="id-ID" sz="1700" dirty="0"/>
              <a:t>pelaporan khusus pengelolaan limbah B3 secara teratur dengan substansi pelaporan </a:t>
            </a:r>
            <a:r>
              <a:rPr lang="id-ID" sz="1700" dirty="0" smtClean="0"/>
              <a:t>sekurang-kurangnya memuat data logbook </a:t>
            </a:r>
            <a:r>
              <a:rPr lang="id-ID" sz="1700" dirty="0"/>
              <a:t>LB3, neraca </a:t>
            </a:r>
            <a:r>
              <a:rPr lang="id-ID" sz="1700" dirty="0" smtClean="0"/>
              <a:t>LB3 dan </a:t>
            </a:r>
            <a:r>
              <a:rPr lang="id-ID" sz="1700" dirty="0"/>
              <a:t>manifest </a:t>
            </a:r>
            <a:r>
              <a:rPr lang="id-ID" sz="1700" dirty="0" smtClean="0"/>
              <a:t>LB3</a:t>
            </a:r>
            <a:endParaRPr lang="en-US" sz="1700" dirty="0"/>
          </a:p>
          <a:p>
            <a:pPr marL="342900" lvl="0" indent="-342900">
              <a:buFont typeface="+mj-lt"/>
              <a:buAutoNum type="alphaLcPeriod"/>
            </a:pPr>
            <a:r>
              <a:rPr lang="en-US" sz="1700" dirty="0" err="1"/>
              <a:t>Frekuensi</a:t>
            </a:r>
            <a:r>
              <a:rPr lang="en-US" sz="1700" dirty="0"/>
              <a:t> </a:t>
            </a:r>
            <a:r>
              <a:rPr lang="en-US" sz="1700" dirty="0" err="1"/>
              <a:t>pelaporan</a:t>
            </a:r>
            <a:r>
              <a:rPr lang="id-ID" sz="1700" dirty="0"/>
              <a:t> tidak sesuai dengan </a:t>
            </a:r>
            <a:r>
              <a:rPr lang="en-US" sz="1700" dirty="0" err="1"/>
              <a:t>ketentuan</a:t>
            </a:r>
            <a:r>
              <a:rPr lang="en-US" sz="1700" dirty="0"/>
              <a:t> </a:t>
            </a:r>
            <a:r>
              <a:rPr lang="id-ID" sz="1700" dirty="0"/>
              <a:t>izin atau peraturan (paling sedikit 1 kali dalam 3 bulan)</a:t>
            </a:r>
            <a:endParaRPr lang="en-US" sz="1700" dirty="0"/>
          </a:p>
          <a:p>
            <a:pPr marL="342900" indent="-342900">
              <a:buFont typeface="+mj-lt"/>
              <a:buAutoNum type="alphaLcPeriod"/>
            </a:pPr>
            <a:r>
              <a:rPr lang="id-ID" sz="1700" dirty="0" smtClean="0"/>
              <a:t>Tidak menyampaikan </a:t>
            </a:r>
            <a:r>
              <a:rPr lang="id-ID" sz="1700" dirty="0"/>
              <a:t>pelaporan kepada Instansi sesuai yang tercantum dalam izin (KLHK, BLH Provinsi dan BLH </a:t>
            </a:r>
            <a:r>
              <a:rPr lang="id-ID" sz="1700" dirty="0" smtClean="0"/>
              <a:t>Kabupaten/Kota</a:t>
            </a:r>
            <a:r>
              <a:rPr lang="id-ID" sz="1700" dirty="0"/>
              <a:t>)</a:t>
            </a:r>
            <a:endParaRPr lang="en-US" sz="1700" dirty="0"/>
          </a:p>
        </p:txBody>
      </p:sp>
      <p:sp>
        <p:nvSpPr>
          <p:cNvPr id="34" name="Rectangle 33"/>
          <p:cNvSpPr/>
          <p:nvPr/>
        </p:nvSpPr>
        <p:spPr>
          <a:xfrm>
            <a:off x="4648200" y="1191903"/>
            <a:ext cx="3017882" cy="90646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Rectangle 34"/>
          <p:cNvSpPr/>
          <p:nvPr/>
        </p:nvSpPr>
        <p:spPr>
          <a:xfrm>
            <a:off x="820693" y="1207535"/>
            <a:ext cx="3017882" cy="931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6" name="Rectangle 35"/>
          <p:cNvSpPr/>
          <p:nvPr/>
        </p:nvSpPr>
        <p:spPr>
          <a:xfrm>
            <a:off x="8513807" y="1184824"/>
            <a:ext cx="3017882" cy="94198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TextBox 36"/>
          <p:cNvSpPr txBox="1"/>
          <p:nvPr/>
        </p:nvSpPr>
        <p:spPr>
          <a:xfrm>
            <a:off x="1314450" y="1412279"/>
            <a:ext cx="1901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BIRU</a:t>
            </a:r>
            <a:endParaRPr lang="en-US" sz="2800" dirty="0">
              <a:solidFill>
                <a:schemeClr val="bg1"/>
              </a:solidFill>
              <a:latin typeface="Sportscenter" panose="02000507060000020004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45384" y="1394204"/>
            <a:ext cx="2276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MERAH</a:t>
            </a:r>
            <a:endParaRPr lang="en-US" sz="2800" dirty="0">
              <a:solidFill>
                <a:schemeClr val="bg1"/>
              </a:solidFill>
              <a:latin typeface="Sportscenter" panose="02000507060000020004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047439" y="1394204"/>
            <a:ext cx="1901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Sportscenter" panose="02000507060000020004" pitchFamily="2" charset="0"/>
              </a:rPr>
              <a:t>HITAM</a:t>
            </a:r>
            <a:endParaRPr lang="en-US" sz="2800" dirty="0">
              <a:solidFill>
                <a:schemeClr val="bg1"/>
              </a:solidFill>
              <a:latin typeface="Sportscenter" panose="02000507060000020004" pitchFamily="2" charset="0"/>
            </a:endParaRPr>
          </a:p>
        </p:txBody>
      </p:sp>
      <p:sp>
        <p:nvSpPr>
          <p:cNvPr id="23" name="Parallelogram 22"/>
          <p:cNvSpPr/>
          <p:nvPr/>
        </p:nvSpPr>
        <p:spPr>
          <a:xfrm>
            <a:off x="3215680" y="188389"/>
            <a:ext cx="768085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2</a:t>
            </a:r>
            <a:endParaRPr lang="id-ID" sz="2800" b="1" dirty="0">
              <a:latin typeface="Agency FB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0107" y="6274580"/>
            <a:ext cx="12070342" cy="583420"/>
            <a:chOff x="70107" y="5738053"/>
            <a:chExt cx="12070342" cy="1119947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577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343400" y="1660768"/>
            <a:ext cx="3722732" cy="4930532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20" name="Rectangle 1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0" y="26172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3" name="Group 22"/>
          <p:cNvGrpSpPr/>
          <p:nvPr/>
        </p:nvGrpSpPr>
        <p:grpSpPr>
          <a:xfrm>
            <a:off x="468268" y="1660768"/>
            <a:ext cx="3722732" cy="4930532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5" name="Rectangle 2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161382" y="1660768"/>
            <a:ext cx="3722732" cy="493053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</p:grpSpPr>
        <p:sp>
          <p:nvSpPr>
            <p:cNvPr id="28" name="Rectangle 2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820694" y="260648"/>
            <a:ext cx="1080823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3A. KRITERIA PERIZINAN PENGELOLAAN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LIMBAH B3 (PENYIMPANAN)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463820" y="2188668"/>
            <a:ext cx="36023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id-ID" sz="2000" dirty="0"/>
              <a:t>Tidak memiliki izin atau masa berlaku izin telah habis tetapi tidak mengajukan perpanjangan.</a:t>
            </a:r>
            <a:endParaRPr lang="en-US" sz="2000" dirty="0"/>
          </a:p>
          <a:p>
            <a:pPr marL="342900" indent="-342900">
              <a:buFont typeface="+mj-lt"/>
              <a:buAutoNum type="alphaLcPeriod"/>
            </a:pPr>
            <a:r>
              <a:rPr lang="id-ID" sz="2000" dirty="0"/>
              <a:t>Telah mengajukan izin, namun belum menyelesaikan persyaratan teknis</a:t>
            </a:r>
            <a:endParaRPr lang="en-US" sz="2000" dirty="0"/>
          </a:p>
          <a:p>
            <a:pPr marL="342900" indent="-342900">
              <a:buFont typeface="+mj-lt"/>
              <a:buAutoNum type="alphaLcPeriod"/>
            </a:pP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mengajukan</a:t>
            </a:r>
            <a:r>
              <a:rPr lang="en-US" sz="2000" dirty="0"/>
              <a:t> </a:t>
            </a:r>
            <a:r>
              <a:rPr lang="en-US" sz="2000" dirty="0" err="1"/>
              <a:t>perpanjangan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namun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pengawasan</a:t>
            </a:r>
            <a:r>
              <a:rPr lang="en-US" sz="2000" dirty="0"/>
              <a:t> </a:t>
            </a:r>
            <a:r>
              <a:rPr lang="id-ID" sz="2000" dirty="0"/>
              <a:t>ditemukan ketidaksesuaian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ketentuan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sebelumnya</a:t>
            </a:r>
            <a:endParaRPr lang="en-US" sz="2000" dirty="0"/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789371" y="2281587"/>
            <a:ext cx="30672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cs typeface="Arial" pitchFamily="34" charset="0"/>
              </a:rPr>
              <a:t>---</a:t>
            </a:r>
            <a:endParaRPr lang="id-ID" sz="1600" dirty="0"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8649" y="2188668"/>
            <a:ext cx="3409951" cy="34778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yang </a:t>
            </a:r>
            <a:r>
              <a:rPr lang="en-US" sz="2000" dirty="0" err="1"/>
              <a:t>dipersyaratkan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masih</a:t>
            </a:r>
            <a:r>
              <a:rPr lang="en-US" sz="2000" dirty="0"/>
              <a:t> </a:t>
            </a:r>
            <a:r>
              <a:rPr lang="en-US" sz="2000" dirty="0" err="1"/>
              <a:t>berlaku</a:t>
            </a:r>
            <a:endParaRPr lang="en-US" sz="2000" dirty="0"/>
          </a:p>
          <a:p>
            <a:pPr marL="342900" lvl="0" indent="-342900">
              <a:buFont typeface="+mj-lt"/>
              <a:buAutoNum type="alphaLcPeriod"/>
            </a:pP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mengajukan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ketentuan</a:t>
            </a:r>
            <a:r>
              <a:rPr lang="en-US" sz="2000" dirty="0"/>
              <a:t> </a:t>
            </a:r>
            <a:r>
              <a:rPr lang="id-ID" sz="2000" dirty="0"/>
              <a:t>serta melengkapi persyaratan teknis.</a:t>
            </a:r>
            <a:endParaRPr lang="en-US" sz="2000" dirty="0"/>
          </a:p>
          <a:p>
            <a:pPr marL="342900" indent="-342900">
              <a:buFont typeface="+mj-lt"/>
              <a:buAutoNum type="alphaLcPeriod"/>
            </a:pP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mengajukan</a:t>
            </a:r>
            <a:r>
              <a:rPr lang="en-US" sz="2000" dirty="0"/>
              <a:t> </a:t>
            </a:r>
            <a:r>
              <a:rPr lang="en-US" sz="2000" dirty="0" err="1"/>
              <a:t>perpanjangan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ketentuan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sebelumnya</a:t>
            </a:r>
            <a:r>
              <a:rPr lang="en-US" sz="2000" dirty="0"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20693" y="1207535"/>
            <a:ext cx="3017882" cy="931220"/>
            <a:chOff x="820693" y="1207535"/>
            <a:chExt cx="3017882" cy="931220"/>
          </a:xfrm>
        </p:grpSpPr>
        <p:sp>
          <p:nvSpPr>
            <p:cNvPr id="45" name="Rectangle 44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648200" y="1191903"/>
            <a:ext cx="3017882" cy="906467"/>
            <a:chOff x="4648200" y="1191903"/>
            <a:chExt cx="3017882" cy="906467"/>
          </a:xfrm>
        </p:grpSpPr>
        <p:sp>
          <p:nvSpPr>
            <p:cNvPr id="44" name="Rectangle 43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TextBox 47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513807" y="1184824"/>
            <a:ext cx="3017882" cy="941980"/>
            <a:chOff x="8513807" y="1184824"/>
            <a:chExt cx="3017882" cy="941980"/>
          </a:xfrm>
        </p:grpSpPr>
        <p:sp>
          <p:nvSpPr>
            <p:cNvPr id="46" name="Rectangle 45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TextBox 48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30" name="Parallelogram 29"/>
          <p:cNvSpPr/>
          <p:nvPr/>
        </p:nvSpPr>
        <p:spPr>
          <a:xfrm>
            <a:off x="2788456" y="131239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3A</a:t>
            </a:r>
            <a:endParaRPr lang="id-ID" sz="2800" b="1" dirty="0">
              <a:latin typeface="Agency FB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0107" y="6024233"/>
            <a:ext cx="12070342" cy="833767"/>
            <a:chOff x="70107" y="5738053"/>
            <a:chExt cx="12070342" cy="1119947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51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" y="38"/>
            <a:ext cx="12179531" cy="657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4343400" y="1660768"/>
            <a:ext cx="3722732" cy="4930532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21" name="Rectangle 2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26172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4" name="Group 23"/>
          <p:cNvGrpSpPr/>
          <p:nvPr/>
        </p:nvGrpSpPr>
        <p:grpSpPr>
          <a:xfrm>
            <a:off x="468268" y="1660768"/>
            <a:ext cx="3722732" cy="4930532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6" name="Rectangle 2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61382" y="1660768"/>
            <a:ext cx="3722732" cy="493053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</p:grpSpPr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20693" y="1207535"/>
            <a:ext cx="3017882" cy="931220"/>
            <a:chOff x="820693" y="1207535"/>
            <a:chExt cx="3017882" cy="931220"/>
          </a:xfrm>
        </p:grpSpPr>
        <p:sp>
          <p:nvSpPr>
            <p:cNvPr id="43" name="Rectangle 42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TextBox 43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648200" y="1191903"/>
            <a:ext cx="3017882" cy="906467"/>
            <a:chOff x="4648200" y="1191903"/>
            <a:chExt cx="3017882" cy="906467"/>
          </a:xfrm>
        </p:grpSpPr>
        <p:sp>
          <p:nvSpPr>
            <p:cNvPr id="46" name="Rectangle 45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513807" y="1184824"/>
            <a:ext cx="3017882" cy="941980"/>
            <a:chOff x="8513807" y="1184824"/>
            <a:chExt cx="3017882" cy="941980"/>
          </a:xfrm>
        </p:grpSpPr>
        <p:sp>
          <p:nvSpPr>
            <p:cNvPr id="49" name="Rectangle 48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TextBox 49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365888" y="260648"/>
            <a:ext cx="10263037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3B. KRITERIA PERIZINAN PENGELOLAAN LIMBAH B3 (PEMANFAATAN &amp; PENGOLAHAN)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663703" y="2188668"/>
            <a:ext cx="324204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mengajukan</a:t>
            </a:r>
            <a:r>
              <a:rPr lang="en-US" sz="2400" dirty="0"/>
              <a:t> </a:t>
            </a:r>
            <a:r>
              <a:rPr lang="en-US" sz="2400" dirty="0" err="1"/>
              <a:t>perpanjangan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en-US" sz="2400" dirty="0" err="1"/>
              <a:t>namun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pengawasan</a:t>
            </a:r>
            <a:r>
              <a:rPr lang="en-US" sz="2400" dirty="0"/>
              <a:t> </a:t>
            </a:r>
            <a:r>
              <a:rPr lang="id-ID" sz="2400" dirty="0"/>
              <a:t>ditemukan ketidaksesuaian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en-US" sz="2400" dirty="0" err="1" smtClean="0"/>
              <a:t>sebelumnya</a:t>
            </a:r>
            <a:endParaRPr lang="en-US" sz="2400" dirty="0" smtClean="0"/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561656" y="2471237"/>
            <a:ext cx="306726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pengelolaan</a:t>
            </a:r>
            <a:r>
              <a:rPr lang="en-US" sz="2400" dirty="0"/>
              <a:t> </a:t>
            </a:r>
            <a:r>
              <a:rPr lang="en-US" sz="2400" dirty="0" err="1"/>
              <a:t>limbah</a:t>
            </a:r>
            <a:r>
              <a:rPr lang="en-US" sz="2400" dirty="0"/>
              <a:t> B3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id-ID" sz="2400" dirty="0"/>
              <a:t>atau masa berlaku izin telah habis tetapi tidak mengajukan perpanjangan</a:t>
            </a:r>
            <a:endParaRPr lang="id-ID" sz="2400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8649" y="2188668"/>
            <a:ext cx="3390901" cy="304698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yang </a:t>
            </a:r>
            <a:r>
              <a:rPr lang="en-US" sz="2400" dirty="0" err="1"/>
              <a:t>dipersyaratkan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endParaRPr lang="en-US" sz="24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mengajukan</a:t>
            </a:r>
            <a:r>
              <a:rPr lang="en-US" sz="2400" dirty="0"/>
              <a:t> </a:t>
            </a:r>
            <a:r>
              <a:rPr lang="en-US" sz="2400" dirty="0" err="1"/>
              <a:t>perpanjangan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en-US" sz="2400" dirty="0" err="1"/>
              <a:t>sebelumnya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5" name="Parallelogram 24"/>
          <p:cNvSpPr/>
          <p:nvPr/>
        </p:nvSpPr>
        <p:spPr>
          <a:xfrm>
            <a:off x="1925067" y="131238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3 B</a:t>
            </a:r>
            <a:endParaRPr lang="id-ID" sz="2800" b="1" dirty="0">
              <a:latin typeface="Agency FB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70107" y="6192123"/>
            <a:ext cx="12070342" cy="665877"/>
            <a:chOff x="70107" y="5738053"/>
            <a:chExt cx="12070342" cy="111994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041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4343400" y="1660768"/>
            <a:ext cx="3722732" cy="4454688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grpSpPr>
        <p:sp>
          <p:nvSpPr>
            <p:cNvPr id="22" name="Rectangle 2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0" y="26172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6" name="Group 25"/>
          <p:cNvGrpSpPr/>
          <p:nvPr/>
        </p:nvGrpSpPr>
        <p:grpSpPr>
          <a:xfrm>
            <a:off x="468268" y="1660768"/>
            <a:ext cx="3722732" cy="4454688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7" name="Rectangle 26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161382" y="1660768"/>
            <a:ext cx="3722732" cy="4454688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</p:grpSpPr>
        <p:sp>
          <p:nvSpPr>
            <p:cNvPr id="30" name="Rectangle 2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ectangle 33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20693" y="1207535"/>
            <a:ext cx="3017882" cy="931220"/>
            <a:chOff x="820693" y="1207535"/>
            <a:chExt cx="3017882" cy="931220"/>
          </a:xfrm>
        </p:grpSpPr>
        <p:sp>
          <p:nvSpPr>
            <p:cNvPr id="44" name="Rectangle 43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TextBox 44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648200" y="1191903"/>
            <a:ext cx="3017882" cy="906467"/>
            <a:chOff x="4648200" y="1191903"/>
            <a:chExt cx="3017882" cy="906467"/>
          </a:xfrm>
        </p:grpSpPr>
        <p:sp>
          <p:nvSpPr>
            <p:cNvPr id="47" name="Rectangle 46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TextBox 47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513807" y="1184824"/>
            <a:ext cx="3017882" cy="941980"/>
            <a:chOff x="8513807" y="1184824"/>
            <a:chExt cx="3017882" cy="941980"/>
          </a:xfrm>
        </p:grpSpPr>
        <p:sp>
          <p:nvSpPr>
            <p:cNvPr id="50" name="Rectangle 49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TextBox 50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365888" y="260648"/>
            <a:ext cx="10263037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3C. KRITERIA PERIZINAN PENGELOLAAN LIMBAH B3 (PENIMBUNAN)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416053" y="2188668"/>
            <a:ext cx="365007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mengajukan</a:t>
            </a:r>
            <a:r>
              <a:rPr lang="en-US" sz="2000" dirty="0"/>
              <a:t> </a:t>
            </a:r>
            <a:r>
              <a:rPr lang="en-US" sz="2000" dirty="0" err="1"/>
              <a:t>perpanjangan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namun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pengawasan</a:t>
            </a:r>
            <a:r>
              <a:rPr lang="en-US" sz="2000" dirty="0"/>
              <a:t> </a:t>
            </a:r>
            <a:r>
              <a:rPr lang="id-ID" sz="2000" dirty="0"/>
              <a:t>ditemukan ketidaksesuaian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ketentuan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 smtClean="0"/>
              <a:t>sebelumnya</a:t>
            </a:r>
            <a:endParaRPr lang="en-US" sz="2000" dirty="0" smtClean="0"/>
          </a:p>
          <a:p>
            <a:pPr marL="342900" indent="-342900">
              <a:buFont typeface="+mj-lt"/>
              <a:buAutoNum type="alphaLcPeriod"/>
            </a:pP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Telah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mengajukan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izin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namun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persyaratan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teknis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izin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belum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dipenuhi</a:t>
            </a:r>
            <a:endParaRPr lang="en-US" sz="2000" dirty="0"/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561656" y="2388722"/>
            <a:ext cx="306726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pengelolaan</a:t>
            </a:r>
            <a:r>
              <a:rPr lang="en-US" sz="2000" dirty="0"/>
              <a:t> </a:t>
            </a:r>
            <a:r>
              <a:rPr lang="en-US" sz="2000" dirty="0" err="1"/>
              <a:t>limbah</a:t>
            </a:r>
            <a:r>
              <a:rPr lang="en-US" sz="2000" dirty="0"/>
              <a:t> B3 </a:t>
            </a:r>
            <a:r>
              <a:rPr lang="en-US" sz="2000" dirty="0" err="1"/>
              <a:t>tanpa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id-ID" sz="2000" dirty="0"/>
              <a:t>atau masa berlaku izin telah habis tetapi tidak mengajukan perpanjangan</a:t>
            </a:r>
            <a:endParaRPr lang="id-ID" sz="2000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269" y="2188668"/>
            <a:ext cx="3570332" cy="34778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lphaLcPeriod"/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yang </a:t>
            </a:r>
            <a:r>
              <a:rPr lang="en-US" sz="2000" dirty="0" err="1"/>
              <a:t>dipersyaratkan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masih</a:t>
            </a:r>
            <a:r>
              <a:rPr lang="en-US" sz="2000" dirty="0"/>
              <a:t> </a:t>
            </a:r>
            <a:r>
              <a:rPr lang="en-US" sz="2000" dirty="0" err="1"/>
              <a:t>berlaku</a:t>
            </a:r>
            <a:endParaRPr lang="en-US" sz="2000" dirty="0"/>
          </a:p>
          <a:p>
            <a:pPr marL="342900" indent="-342900">
              <a:buFont typeface="+mj-lt"/>
              <a:buAutoNum type="alphaLcPeriod"/>
            </a:pP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mengajukan</a:t>
            </a:r>
            <a:r>
              <a:rPr lang="en-US" sz="2000" dirty="0"/>
              <a:t> </a:t>
            </a:r>
            <a:r>
              <a:rPr lang="en-US" sz="2000" dirty="0" err="1"/>
              <a:t>perpanjangan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ketentuan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sebelumnya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Persyaratan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teknis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telah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dipenuhi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namun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penetapan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izin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masih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Arial"/>
                <a:cs typeface="Arial"/>
              </a:rPr>
              <a:t>dalam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 proses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218" y="6189222"/>
            <a:ext cx="7177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Catatan</a:t>
            </a:r>
            <a:r>
              <a:rPr lang="en-US" sz="2000" b="1" dirty="0" smtClean="0"/>
              <a:t>: </a:t>
            </a:r>
            <a:r>
              <a:rPr lang="en-US" sz="2000" b="1" dirty="0" err="1" smtClean="0"/>
              <a:t>Kriteria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huruf</a:t>
            </a:r>
            <a:r>
              <a:rPr lang="en-US" sz="2000" b="1" dirty="0" smtClean="0"/>
              <a:t> c </a:t>
            </a:r>
            <a:r>
              <a:rPr lang="en-US" sz="2000" b="1" dirty="0" err="1" smtClean="0"/>
              <a:t>hanya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berlaku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untuk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penghasil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limbah</a:t>
            </a:r>
            <a:r>
              <a:rPr lang="en-US" sz="2000" b="1" dirty="0" smtClean="0"/>
              <a:t> B3</a:t>
            </a:r>
          </a:p>
        </p:txBody>
      </p:sp>
      <p:sp>
        <p:nvSpPr>
          <p:cNvPr id="31" name="Parallelogram 30"/>
          <p:cNvSpPr/>
          <p:nvPr/>
        </p:nvSpPr>
        <p:spPr>
          <a:xfrm>
            <a:off x="1906017" y="131238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3C</a:t>
            </a:r>
            <a:endParaRPr lang="id-ID" sz="28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82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643" y="629816"/>
            <a:ext cx="10478955" cy="1143000"/>
          </a:xfrm>
        </p:spPr>
        <p:txBody>
          <a:bodyPr>
            <a:normAutofit/>
          </a:bodyPr>
          <a:lstStyle/>
          <a:p>
            <a:pPr algn="r"/>
            <a:r>
              <a:rPr lang="id-ID" sz="32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KEWENANGAN PENERBITAN IZIN</a:t>
            </a:r>
            <a:r>
              <a:rPr lang="en-US" sz="32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en-US" sz="32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US" sz="32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(UU 23/2014+PP 101/2014)</a:t>
            </a:r>
            <a:endParaRPr lang="id-ID" sz="3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738889"/>
              </p:ext>
            </p:extLst>
          </p:nvPr>
        </p:nvGraphicFramePr>
        <p:xfrm>
          <a:off x="838200" y="1825625"/>
          <a:ext cx="10515600" cy="387096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{D03447BB-5D67-496B-8E87-E561075AD55C}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0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6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d-ID" sz="2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effectLst/>
                        </a:rPr>
                        <a:t>BUPATI/WALIKOTA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effectLst/>
                        </a:rPr>
                        <a:t>GUBERNUR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effectLst/>
                        </a:rPr>
                        <a:t>MENTERI</a:t>
                      </a:r>
                      <a:endParaRPr lang="id-ID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effectLst/>
                        </a:rPr>
                        <a:t>PENYIMPANAN</a:t>
                      </a:r>
                      <a:endParaRPr lang="id-ID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effectLst/>
                          <a:sym typeface="Wingdings 2" panose="05020102010507070707" pitchFamily="18" charset="2"/>
                        </a:rPr>
                        <a:t></a:t>
                      </a:r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effectLst/>
                        </a:rPr>
                        <a:t>PENGUMPULAN</a:t>
                      </a:r>
                      <a:endParaRPr lang="id-ID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effectLst/>
                          <a:sym typeface="Wingdings 2" panose="05020102010507070707" pitchFamily="18" charset="2"/>
                        </a:rPr>
                        <a:t></a:t>
                      </a:r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effectLst/>
                          <a:sym typeface="Wingdings 2" panose="05020102010507070707" pitchFamily="18" charset="2"/>
                        </a:rPr>
                        <a:t></a:t>
                      </a:r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>
                          <a:effectLst/>
                          <a:sym typeface="Wingdings 2" panose="05020102010507070707" pitchFamily="18" charset="2"/>
                        </a:rPr>
                        <a:t></a:t>
                      </a:r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effectLst/>
                        </a:rPr>
                        <a:t>PENGANGKUTAN</a:t>
                      </a:r>
                      <a:endParaRPr lang="id-ID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effectLst/>
                          <a:sym typeface="Wingdings 2" panose="05020102010507070707" pitchFamily="18" charset="2"/>
                        </a:rPr>
                        <a:t></a:t>
                      </a:r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effectLst/>
                        </a:rPr>
                        <a:t>PEMANFAATAN</a:t>
                      </a:r>
                      <a:endParaRPr lang="id-ID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effectLst/>
                          <a:sym typeface="Wingdings 2" panose="05020102010507070707" pitchFamily="18" charset="2"/>
                        </a:rPr>
                        <a:t></a:t>
                      </a:r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effectLst/>
                        </a:rPr>
                        <a:t>PENGOLAHAN</a:t>
                      </a:r>
                      <a:endParaRPr lang="id-ID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effectLst/>
                          <a:sym typeface="Wingdings 2" panose="05020102010507070707" pitchFamily="18" charset="2"/>
                        </a:rPr>
                        <a:t></a:t>
                      </a:r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1800" dirty="0" smtClean="0">
                          <a:effectLst/>
                        </a:rPr>
                        <a:t>PENIMBUNAN</a:t>
                      </a:r>
                      <a:endParaRPr lang="id-ID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effectLst/>
                          <a:sym typeface="Wingdings 2" panose="05020102010507070707" pitchFamily="18" charset="2"/>
                        </a:rPr>
                        <a:t></a:t>
                      </a:r>
                      <a:endParaRPr lang="id-ID" sz="3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337A-DD22-46E9-AEE4-33F2DA76A486}" type="slidenum">
              <a:rPr lang="id-ID" smtClean="0"/>
              <a:pPr/>
              <a:t>12</a:t>
            </a:fld>
            <a:endParaRPr lang="id-ID"/>
          </a:p>
        </p:txBody>
      </p:sp>
      <p:grpSp>
        <p:nvGrpSpPr>
          <p:cNvPr id="6" name="Group 5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07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4343400" y="1660768"/>
            <a:ext cx="3722732" cy="3742065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2" name="Rectangle 2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0" y="26172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5" name="Group 24"/>
          <p:cNvGrpSpPr/>
          <p:nvPr/>
        </p:nvGrpSpPr>
        <p:grpSpPr>
          <a:xfrm>
            <a:off x="468268" y="1660768"/>
            <a:ext cx="3722732" cy="3901832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Rectangle 2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61382" y="1660768"/>
            <a:ext cx="3722732" cy="390183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20693" y="1207535"/>
            <a:ext cx="3017882" cy="931220"/>
            <a:chOff x="820693" y="1207535"/>
            <a:chExt cx="3017882" cy="931220"/>
          </a:xfrm>
        </p:grpSpPr>
        <p:sp>
          <p:nvSpPr>
            <p:cNvPr id="43" name="Rectangle 42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TextBox 43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648200" y="1191903"/>
            <a:ext cx="3017882" cy="906467"/>
            <a:chOff x="4648200" y="1191903"/>
            <a:chExt cx="3017882" cy="906467"/>
          </a:xfrm>
        </p:grpSpPr>
        <p:sp>
          <p:nvSpPr>
            <p:cNvPr id="46" name="Rectangle 45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513807" y="1184824"/>
            <a:ext cx="3017882" cy="941980"/>
            <a:chOff x="8513807" y="1184824"/>
            <a:chExt cx="3017882" cy="941980"/>
          </a:xfrm>
        </p:grpSpPr>
        <p:sp>
          <p:nvSpPr>
            <p:cNvPr id="49" name="Rectangle 48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TextBox 49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365888" y="260648"/>
            <a:ext cx="10263037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>
                <a:latin typeface="Sportscenter" panose="02000507060000020004" pitchFamily="2" charset="0"/>
              </a:rPr>
              <a:t>4</a:t>
            </a:r>
            <a:r>
              <a:rPr lang="id-ID" sz="2800" b="1" dirty="0" smtClean="0">
                <a:latin typeface="Sportscenter" panose="02000507060000020004" pitchFamily="2" charset="0"/>
              </a:rPr>
              <a:t>. KRITERIA PEMENUHAN KETENTUAN IZIN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530353" y="2188668"/>
            <a:ext cx="3402429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just" eaLnBrk="1" hangingPunct="1"/>
            <a:r>
              <a:rPr lang="en-US" sz="2200" dirty="0" err="1"/>
              <a:t>Memenuhi</a:t>
            </a:r>
            <a:r>
              <a:rPr lang="en-US" sz="2200" dirty="0"/>
              <a:t> </a:t>
            </a:r>
            <a:r>
              <a:rPr lang="en-US" sz="2200" dirty="0" err="1"/>
              <a:t>kurang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90%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ketentuan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persyaratan</a:t>
            </a:r>
            <a:r>
              <a:rPr lang="en-US" sz="2200" dirty="0"/>
              <a:t> </a:t>
            </a:r>
            <a:r>
              <a:rPr lang="en-US" sz="2200" dirty="0" err="1"/>
              <a:t>izin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ditemukan</a:t>
            </a:r>
            <a:r>
              <a:rPr lang="en-US" sz="2200" dirty="0"/>
              <a:t> </a:t>
            </a:r>
            <a:r>
              <a:rPr lang="id-ID" sz="2200" dirty="0"/>
              <a:t>fakta </a:t>
            </a:r>
            <a:r>
              <a:rPr lang="en-US" sz="2200" dirty="0" err="1"/>
              <a:t>pencemaran</a:t>
            </a:r>
            <a:r>
              <a:rPr lang="en-US" sz="2200" dirty="0"/>
              <a:t> </a:t>
            </a:r>
            <a:r>
              <a:rPr lang="en-US" sz="2200" dirty="0" err="1"/>
              <a:t>lingkungan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/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id-ID" sz="2200" dirty="0"/>
              <a:t>tidak ditemukan </a:t>
            </a:r>
            <a:r>
              <a:rPr lang="en-US" sz="2200" dirty="0" err="1"/>
              <a:t>gangguan</a:t>
            </a:r>
            <a:r>
              <a:rPr lang="en-US" sz="2200" dirty="0"/>
              <a:t> </a:t>
            </a:r>
            <a:r>
              <a:rPr lang="en-US" sz="2200" dirty="0" err="1"/>
              <a:t>kesehatan</a:t>
            </a:r>
            <a:r>
              <a:rPr lang="en-US" sz="2200" dirty="0"/>
              <a:t> </a:t>
            </a:r>
            <a:r>
              <a:rPr lang="en-US" sz="2200" dirty="0" err="1"/>
              <a:t>manusia</a:t>
            </a:r>
            <a:endParaRPr lang="en-US" altLang="id-ID" sz="2200" dirty="0">
              <a:latin typeface="Calibri" panose="020F0502020204030204" pitchFamily="34" charset="0"/>
            </a:endParaRPr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362950" y="2281587"/>
            <a:ext cx="3265975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id-ID" sz="2200" dirty="0"/>
              <a:t>D</a:t>
            </a:r>
            <a:r>
              <a:rPr lang="en-US" sz="2200" dirty="0" err="1"/>
              <a:t>itemukan</a:t>
            </a:r>
            <a:r>
              <a:rPr lang="en-US" sz="2200" dirty="0"/>
              <a:t> </a:t>
            </a:r>
            <a:r>
              <a:rPr lang="id-ID" sz="2200" dirty="0"/>
              <a:t>fakta </a:t>
            </a:r>
            <a:r>
              <a:rPr lang="en-US" sz="2200" dirty="0" err="1"/>
              <a:t>pencemaran</a:t>
            </a:r>
            <a:r>
              <a:rPr lang="en-US" sz="2200" dirty="0"/>
              <a:t> </a:t>
            </a:r>
            <a:r>
              <a:rPr lang="en-US" sz="2200" dirty="0" err="1"/>
              <a:t>lingkungan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/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id-ID" sz="2200" dirty="0"/>
              <a:t>ditemukan </a:t>
            </a:r>
            <a:r>
              <a:rPr lang="en-US" sz="2200" dirty="0" err="1"/>
              <a:t>gangguan</a:t>
            </a:r>
            <a:r>
              <a:rPr lang="en-US" sz="2200" dirty="0"/>
              <a:t> </a:t>
            </a:r>
            <a:r>
              <a:rPr lang="en-US" sz="2200" dirty="0" err="1"/>
              <a:t>kesehatan</a:t>
            </a:r>
            <a:r>
              <a:rPr lang="en-US" sz="2200" dirty="0"/>
              <a:t> </a:t>
            </a:r>
            <a:r>
              <a:rPr lang="en-US" sz="2200" dirty="0" err="1"/>
              <a:t>manusia</a:t>
            </a:r>
            <a:r>
              <a:rPr lang="en-US" sz="2200" dirty="0"/>
              <a:t> </a:t>
            </a:r>
            <a:r>
              <a:rPr lang="id-ID" sz="2200" dirty="0"/>
              <a:t>akibat limbah B3</a:t>
            </a:r>
            <a:endParaRPr lang="en-US" altLang="id-ID" sz="2200" dirty="0"/>
          </a:p>
        </p:txBody>
      </p:sp>
      <p:sp>
        <p:nvSpPr>
          <p:cNvPr id="6" name="Rectangle 5"/>
          <p:cNvSpPr/>
          <p:nvPr/>
        </p:nvSpPr>
        <p:spPr>
          <a:xfrm>
            <a:off x="505673" y="2398218"/>
            <a:ext cx="3685328" cy="212365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n-US" sz="2200" dirty="0" err="1"/>
              <a:t>Memenuhi</a:t>
            </a:r>
            <a:r>
              <a:rPr lang="en-US" sz="2200" dirty="0"/>
              <a:t> </a:t>
            </a:r>
            <a:r>
              <a:rPr lang="en-US" sz="2200" u="sng" dirty="0"/>
              <a:t>&gt;</a:t>
            </a:r>
            <a:r>
              <a:rPr lang="en-US" sz="2200" dirty="0"/>
              <a:t> 90%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ketentuan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persyaratan</a:t>
            </a:r>
            <a:r>
              <a:rPr lang="en-US" sz="2200" dirty="0"/>
              <a:t> </a:t>
            </a:r>
            <a:r>
              <a:rPr lang="en-US" sz="2200" dirty="0" err="1"/>
              <a:t>izin</a:t>
            </a:r>
            <a:r>
              <a:rPr lang="en-US" sz="2200" dirty="0"/>
              <a:t>,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ditemukan</a:t>
            </a:r>
            <a:r>
              <a:rPr lang="en-US" sz="2200" dirty="0"/>
              <a:t> </a:t>
            </a:r>
            <a:r>
              <a:rPr lang="id-ID" sz="2200" dirty="0"/>
              <a:t>fakta </a:t>
            </a:r>
            <a:r>
              <a:rPr lang="en-US" sz="2200" dirty="0" err="1"/>
              <a:t>pencemaran</a:t>
            </a:r>
            <a:r>
              <a:rPr lang="en-US" sz="2200" dirty="0"/>
              <a:t> </a:t>
            </a:r>
            <a:r>
              <a:rPr lang="en-US" sz="2200" dirty="0" err="1"/>
              <a:t>lingkungan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/</a:t>
            </a:r>
            <a:r>
              <a:rPr lang="en-US" sz="2200" dirty="0" err="1"/>
              <a:t>atau</a:t>
            </a:r>
            <a:r>
              <a:rPr lang="id-ID" sz="2200" dirty="0"/>
              <a:t> tidak ditemukan</a:t>
            </a:r>
            <a:r>
              <a:rPr lang="en-US" sz="2200" dirty="0"/>
              <a:t> </a:t>
            </a:r>
            <a:r>
              <a:rPr lang="en-US" sz="2200" dirty="0" err="1"/>
              <a:t>gangguan</a:t>
            </a:r>
            <a:r>
              <a:rPr lang="en-US" sz="2200" dirty="0"/>
              <a:t> </a:t>
            </a:r>
            <a:r>
              <a:rPr lang="en-US" sz="2200" dirty="0" err="1"/>
              <a:t>kesehatan</a:t>
            </a:r>
            <a:r>
              <a:rPr lang="en-US" sz="2200" dirty="0"/>
              <a:t> </a:t>
            </a:r>
            <a:r>
              <a:rPr lang="en-US" sz="2200" dirty="0" err="1"/>
              <a:t>manusia</a:t>
            </a:r>
            <a:endParaRPr lang="en-US" altLang="id-ID" sz="2200" dirty="0"/>
          </a:p>
        </p:txBody>
      </p:sp>
      <p:sp>
        <p:nvSpPr>
          <p:cNvPr id="2" name="Rectangle 1"/>
          <p:cNvSpPr/>
          <p:nvPr/>
        </p:nvSpPr>
        <p:spPr>
          <a:xfrm>
            <a:off x="505673" y="5306600"/>
            <a:ext cx="102812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d-ID" b="1" dirty="0" smtClean="0">
                <a:latin typeface="Calibri" panose="020F0502020204030204" pitchFamily="34" charset="0"/>
              </a:rPr>
              <a:t>CATATAN :</a:t>
            </a:r>
          </a:p>
          <a:p>
            <a:pPr eaLnBrk="1" hangingPunct="1"/>
            <a:r>
              <a:rPr lang="en-US" b="1" dirty="0" err="1" smtClean="0">
                <a:latin typeface="Calibri" panose="020F0502020204030204" pitchFamily="34" charset="0"/>
              </a:rPr>
              <a:t>Pemenuhan</a:t>
            </a:r>
            <a:r>
              <a:rPr lang="en-US" b="1" dirty="0" smtClean="0">
                <a:latin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</a:rPr>
              <a:t>terhadap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</a:rPr>
              <a:t>ketentuan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</a:rPr>
              <a:t>teknis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id-ID" b="1" dirty="0" smtClean="0">
                <a:latin typeface="Calibri" panose="020F0502020204030204" pitchFamily="34" charset="0"/>
              </a:rPr>
              <a:t>(TPS LIMBAH B3 DLL) </a:t>
            </a:r>
            <a:r>
              <a:rPr lang="en-US" b="1" dirty="0" err="1" smtClean="0">
                <a:latin typeface="Calibri" panose="020F0502020204030204" pitchFamily="34" charset="0"/>
              </a:rPr>
              <a:t>selain</a:t>
            </a:r>
            <a:r>
              <a:rPr lang="en-US" b="1" dirty="0" smtClean="0">
                <a:latin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</a:rPr>
              <a:t>Baku </a:t>
            </a:r>
            <a:r>
              <a:rPr lang="en-US" b="1" dirty="0" err="1">
                <a:latin typeface="Calibri" panose="020F0502020204030204" pitchFamily="34" charset="0"/>
              </a:rPr>
              <a:t>Mutu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</a:rPr>
              <a:t>Lingkungan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</a:rPr>
              <a:t>seperti</a:t>
            </a:r>
            <a:r>
              <a:rPr lang="en-US" b="1" dirty="0">
                <a:latin typeface="Calibri" panose="020F0502020204030204" pitchFamily="34" charset="0"/>
              </a:rPr>
              <a:t> : </a:t>
            </a:r>
            <a:r>
              <a:rPr lang="en-US" b="1" dirty="0" err="1">
                <a:latin typeface="Calibri" panose="020F0502020204030204" pitchFamily="34" charset="0"/>
              </a:rPr>
              <a:t>Emisi</a:t>
            </a:r>
            <a:r>
              <a:rPr lang="en-US" b="1" dirty="0">
                <a:latin typeface="Calibri" panose="020F0502020204030204" pitchFamily="34" charset="0"/>
              </a:rPr>
              <a:t>, Effluent </a:t>
            </a:r>
            <a:r>
              <a:rPr lang="en-US" b="1" dirty="0" err="1">
                <a:latin typeface="Calibri" panose="020F0502020204030204" pitchFamily="34" charset="0"/>
              </a:rPr>
              <a:t>dan</a:t>
            </a:r>
            <a:r>
              <a:rPr lang="en-US" b="1" dirty="0">
                <a:latin typeface="Calibri" panose="020F0502020204030204" pitchFamily="34" charset="0"/>
              </a:rPr>
              <a:t> Standard </a:t>
            </a:r>
            <a:r>
              <a:rPr lang="en-US" b="1" dirty="0" err="1">
                <a:latin typeface="Calibri" panose="020F0502020204030204" pitchFamily="34" charset="0"/>
              </a:rPr>
              <a:t>Mutu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31" name="Parallelogram 30"/>
          <p:cNvSpPr/>
          <p:nvPr/>
        </p:nvSpPr>
        <p:spPr>
          <a:xfrm>
            <a:off x="3227790" y="260648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4A</a:t>
            </a:r>
            <a:endParaRPr lang="id-ID" sz="28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29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 bwMode="auto">
          <a:xfrm>
            <a:off x="1028700" y="188640"/>
            <a:ext cx="2680173" cy="54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id-ID" sz="24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CATATAN</a:t>
            </a:r>
            <a:endParaRPr lang="en-US" sz="2400" b="1" dirty="0" smtClean="0">
              <a:latin typeface="Sportscenter" panose="02000507060000020004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8700" y="735907"/>
            <a:ext cx="1038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cs typeface="Arial" pitchFamily="34" charset="0"/>
              </a:rPr>
              <a:t>Ketentuan pemenuhan izin diberlakukan jika izin telah ada, sebagai contoh </a:t>
            </a:r>
          </a:p>
          <a:p>
            <a:r>
              <a:rPr lang="id-ID" dirty="0" smtClean="0">
                <a:cs typeface="Arial" pitchFamily="34" charset="0"/>
              </a:rPr>
              <a:t>apabila </a:t>
            </a:r>
            <a:r>
              <a:rPr lang="id-ID" dirty="0">
                <a:cs typeface="Arial" pitchFamily="34" charset="0"/>
              </a:rPr>
              <a:t>tidak memiliki izin TPS </a:t>
            </a:r>
            <a:r>
              <a:rPr lang="id-ID" dirty="0" smtClean="0">
                <a:cs typeface="Arial" pitchFamily="34" charset="0"/>
              </a:rPr>
              <a:t>LB3, </a:t>
            </a:r>
            <a:r>
              <a:rPr lang="id-ID" dirty="0">
                <a:cs typeface="Arial" pitchFamily="34" charset="0"/>
              </a:rPr>
              <a:t>tidak perlu mengisi ceklist TPS</a:t>
            </a:r>
            <a:r>
              <a:rPr lang="id-ID" dirty="0" smtClean="0">
                <a:cs typeface="Arial" pitchFamily="34" charset="0"/>
              </a:rPr>
              <a:t>.</a:t>
            </a:r>
            <a:endParaRPr lang="en-US" dirty="0">
              <a:cs typeface="Arial" pitchFamily="34" charset="0"/>
            </a:endParaRPr>
          </a:p>
        </p:txBody>
      </p:sp>
      <p:sp>
        <p:nvSpPr>
          <p:cNvPr id="16" name="Round Same Side Corner Rectangle 15"/>
          <p:cNvSpPr/>
          <p:nvPr/>
        </p:nvSpPr>
        <p:spPr>
          <a:xfrm>
            <a:off x="971550" y="1400201"/>
            <a:ext cx="10854626" cy="4842331"/>
          </a:xfrm>
          <a:prstGeom prst="round2SameRect">
            <a:avLst>
              <a:gd name="adj1" fmla="val 8000"/>
              <a:gd name="adj2" fmla="val 0"/>
            </a:avLst>
          </a:prstGeom>
          <a:noFill/>
          <a:ln w="28575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hueOff val="2340759"/>
              <a:satOff val="-2919"/>
              <a:lumOff val="68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7" name="Group 16"/>
          <p:cNvGrpSpPr/>
          <p:nvPr/>
        </p:nvGrpSpPr>
        <p:grpSpPr>
          <a:xfrm>
            <a:off x="971550" y="6153344"/>
            <a:ext cx="10854626" cy="495106"/>
            <a:chOff x="2779744" y="3119214"/>
            <a:chExt cx="2372728" cy="761612"/>
          </a:xfrm>
        </p:grpSpPr>
        <p:sp>
          <p:nvSpPr>
            <p:cNvPr id="19" name="Rectangle 18"/>
            <p:cNvSpPr/>
            <p:nvPr/>
          </p:nvSpPr>
          <p:spPr>
            <a:xfrm>
              <a:off x="2779744" y="3119214"/>
              <a:ext cx="2372728" cy="761612"/>
            </a:xfrm>
            <a:prstGeom prst="rect">
              <a:avLst/>
            </a:prstGeom>
          </p:spPr>
          <p:style>
            <a:lnRef idx="2">
              <a:schemeClr val="accent2">
                <a:hueOff val="2340759"/>
                <a:satOff val="-2919"/>
                <a:lumOff val="686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2779744" y="3119214"/>
              <a:ext cx="1670935" cy="7616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18" name="Oval 17"/>
          <p:cNvSpPr/>
          <p:nvPr/>
        </p:nvSpPr>
        <p:spPr>
          <a:xfrm>
            <a:off x="245596" y="5693892"/>
            <a:ext cx="1097280" cy="1097280"/>
          </a:xfrm>
          <a:prstGeom prst="ellipse">
            <a:avLst/>
          </a:prstGeom>
          <a:solidFill>
            <a:srgbClr val="00B0F0">
              <a:alpha val="90000"/>
            </a:srgbClr>
          </a:solidFill>
        </p:spPr>
        <p:style>
          <a:lnRef idx="2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lnRef>
          <a:fillRef idx="1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fillRef>
          <a:effectRef idx="0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ectangle 11"/>
          <p:cNvSpPr/>
          <p:nvPr/>
        </p:nvSpPr>
        <p:spPr>
          <a:xfrm>
            <a:off x="1028700" y="1533551"/>
            <a:ext cx="107974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AutoNum type="arabicPeriod"/>
            </a:pPr>
            <a:r>
              <a:rPr lang="id-ID" sz="2000" dirty="0">
                <a:ea typeface="ＭＳ Ｐゴシック" panose="020B0600070205080204" pitchFamily="34" charset="-128"/>
                <a:cs typeface="Arial" pitchFamily="34" charset="0"/>
              </a:rPr>
              <a:t>Penilaian ketentuan teknis berdasarkan </a:t>
            </a:r>
            <a:r>
              <a:rPr lang="id-ID" sz="2000" dirty="0">
                <a:ea typeface="ＭＳ Ｐゴシック" panose="020B0600070205080204" pitchFamily="34" charset="-128"/>
                <a:cs typeface="Arial" pitchFamily="34" charset="0"/>
                <a:hlinkClick r:id="rId3" action="ppaction://hlinkfile"/>
              </a:rPr>
              <a:t>checklist P.01-P.1</a:t>
            </a:r>
            <a:r>
              <a:rPr lang="en-US" sz="2000" dirty="0">
                <a:ea typeface="ＭＳ Ｐゴシック" panose="020B0600070205080204" pitchFamily="34" charset="-128"/>
                <a:cs typeface="Arial" pitchFamily="34" charset="0"/>
                <a:hlinkClick r:id="rId3" action="ppaction://hlinkfile"/>
              </a:rPr>
              <a:t>1</a:t>
            </a:r>
            <a:r>
              <a:rPr lang="id-ID" sz="2000" dirty="0">
                <a:ea typeface="ＭＳ Ｐゴシック" panose="020B0600070205080204" pitchFamily="34" charset="-128"/>
                <a:cs typeface="Arial" pitchFamily="34" charset="0"/>
                <a:hlinkClick r:id="rId3" action="ppaction://hlinkfile"/>
              </a:rPr>
              <a:t> </a:t>
            </a:r>
            <a:r>
              <a:rPr lang="id-ID" sz="2000" dirty="0">
                <a:ea typeface="ＭＳ Ｐゴシック" panose="020B0600070205080204" pitchFamily="34" charset="-128"/>
                <a:cs typeface="Arial" pitchFamily="34" charset="0"/>
              </a:rPr>
              <a:t>(% penaatan)</a:t>
            </a:r>
            <a:r>
              <a:rPr lang="en-US" sz="2000" dirty="0" smtClean="0">
                <a:ea typeface="ＭＳ Ｐゴシック" panose="020B0600070205080204" pitchFamily="34" charset="-128"/>
                <a:cs typeface="Arial" pitchFamily="34" charset="0"/>
              </a:rPr>
              <a:t>,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sz="2000" dirty="0" smtClean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id-ID" altLang="id-ID" sz="2000" b="1" dirty="0" smtClean="0">
                <a:ea typeface="ＭＳ Ｐゴシック" panose="020B0600070205080204" pitchFamily="34" charset="-128"/>
                <a:cs typeface="Arial" pitchFamily="34" charset="0"/>
              </a:rPr>
              <a:t>Indikator </a:t>
            </a:r>
            <a:r>
              <a:rPr lang="id-ID" altLang="id-ID" sz="2000" b="1" dirty="0">
                <a:ea typeface="ＭＳ Ｐゴシック" panose="020B0600070205080204" pitchFamily="34" charset="-128"/>
                <a:cs typeface="Arial" pitchFamily="34" charset="0"/>
              </a:rPr>
              <a:t>adanya pencemaran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dan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/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atau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kontaminasi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pada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id-ID" altLang="id-ID" sz="2000" b="1" dirty="0">
                <a:ea typeface="ＭＳ Ｐゴシック" panose="020B0600070205080204" pitchFamily="34" charset="-128"/>
                <a:cs typeface="Arial" pitchFamily="34" charset="0"/>
              </a:rPr>
              <a:t>lingkungan meliputi:</a:t>
            </a:r>
            <a:endParaRPr lang="en-US" altLang="id-ID" sz="2000" b="1" dirty="0">
              <a:ea typeface="ＭＳ Ｐゴシック" panose="020B0600070205080204" pitchFamily="34" charset="-128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id-ID" altLang="id-ID" sz="2000" b="1" dirty="0">
                <a:ea typeface="ＭＳ Ｐゴシック" panose="020B0600070205080204" pitchFamily="34" charset="-128"/>
                <a:cs typeface="Arial" pitchFamily="34" charset="0"/>
              </a:rPr>
              <a:t>Temuan adanya fakta tentang kematian suatu jenis 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biota/species parameter </a:t>
            </a:r>
            <a:r>
              <a:rPr lang="id-ID" altLang="id-ID" sz="2000" b="1" dirty="0">
                <a:ea typeface="ＭＳ Ｐゴシック" panose="020B0600070205080204" pitchFamily="34" charset="-128"/>
                <a:cs typeface="Arial" pitchFamily="34" charset="0"/>
              </a:rPr>
              <a:t>akibat adanya timbulan limbah atau kegiatan pengelolaan limbah B3 di suatu perusahaan (kematian ikan dan/atau makhluk lain);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dan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/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atau</a:t>
            </a:r>
            <a:endParaRPr lang="en-US" altLang="id-ID" sz="2000" b="1" dirty="0">
              <a:ea typeface="ＭＳ Ｐゴシック" panose="020B0600070205080204" pitchFamily="34" charset="-128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Melampaui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ketentuan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baku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mutu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dalam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izin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yang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dipersyaratkan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; 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dan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/</a:t>
            </a:r>
            <a:r>
              <a:rPr lang="en-US" altLang="id-ID" sz="2000" b="1" dirty="0" err="1">
                <a:ea typeface="ＭＳ Ｐゴシック" panose="020B0600070205080204" pitchFamily="34" charset="-128"/>
                <a:cs typeface="Arial" pitchFamily="34" charset="0"/>
              </a:rPr>
              <a:t>atau</a:t>
            </a:r>
            <a:endParaRPr lang="en-US" altLang="id-ID" sz="2000" b="1" dirty="0">
              <a:ea typeface="ＭＳ Ｐゴシック" panose="020B0600070205080204" pitchFamily="34" charset="-128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id-ID" altLang="id-ID" sz="2000" b="1" dirty="0">
                <a:ea typeface="ＭＳ Ｐゴシック" panose="020B0600070205080204" pitchFamily="34" charset="-128"/>
                <a:cs typeface="Arial" pitchFamily="34" charset="0"/>
              </a:rPr>
              <a:t>Temuan adanya indikasi kegiatan pengelolaan limbah B3 yang tidak sesuai dengan ketentuan yang berlaku dan disertai oleh adanya kontaminasi lahan/ pencemaran lingkungan oleh limbah yang dikelolanya; dan/atau</a:t>
            </a:r>
            <a:endParaRPr lang="en-US" altLang="id-ID" sz="2000" b="1" dirty="0">
              <a:ea typeface="ＭＳ Ｐゴシック" panose="020B0600070205080204" pitchFamily="34" charset="-128"/>
              <a:cs typeface="Arial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id-ID" altLang="id-ID" sz="2000" b="1" dirty="0">
                <a:ea typeface="ＭＳ Ｐゴシック" panose="020B0600070205080204" pitchFamily="34" charset="-128"/>
                <a:cs typeface="Arial" pitchFamily="34" charset="0"/>
              </a:rPr>
              <a:t>Informasi hasil penelitian yang menyimpulkan bahwa telah terjadi kepunahan/penurunan populasi suatu jenis makhluk hidup akibat adanya timbulan dan pengelolaan limbah</a:t>
            </a:r>
            <a:r>
              <a:rPr lang="en-US" altLang="id-ID" sz="2000" b="1" dirty="0">
                <a:ea typeface="ＭＳ Ｐゴシック" panose="020B0600070205080204" pitchFamily="34" charset="-128"/>
                <a:cs typeface="Arial" pitchFamily="34" charset="0"/>
              </a:rPr>
              <a:t> B3</a:t>
            </a:r>
            <a:r>
              <a:rPr lang="id-ID" altLang="id-ID" sz="2000" b="1" dirty="0">
                <a:ea typeface="ＭＳ Ｐゴシック" panose="020B0600070205080204" pitchFamily="34" charset="-128"/>
                <a:cs typeface="Arial" pitchFamily="34" charset="0"/>
              </a:rPr>
              <a:t> di suatu perusahaan</a:t>
            </a:r>
            <a:r>
              <a:rPr lang="id-ID" sz="2000" dirty="0">
                <a:cs typeface="Arial" pitchFamily="34" charset="0"/>
              </a:rPr>
              <a:t>.</a:t>
            </a:r>
            <a:endParaRPr lang="id-ID" altLang="id-ID" sz="2000" b="1" dirty="0">
              <a:ea typeface="ＭＳ Ｐゴシック" panose="020B0600070205080204" pitchFamily="34" charset="-128"/>
              <a:cs typeface="Arial" pitchFamily="34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924218"/>
              </p:ext>
            </p:extLst>
          </p:nvPr>
        </p:nvGraphicFramePr>
        <p:xfrm>
          <a:off x="10241401" y="44511"/>
          <a:ext cx="1772718" cy="1212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CorelDRAW" r:id="rId4" imgW="18361301" imgH="12563116" progId="CorelDraw.Graphic.17">
                  <p:embed/>
                </p:oleObj>
              </mc:Choice>
              <mc:Fallback>
                <p:oleObj name="CorelDRAW" r:id="rId4" imgW="18361301" imgH="12563116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41401" y="44511"/>
                        <a:ext cx="1772718" cy="1212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608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141366"/>
              </p:ext>
            </p:extLst>
          </p:nvPr>
        </p:nvGraphicFramePr>
        <p:xfrm>
          <a:off x="299546" y="124250"/>
          <a:ext cx="11587654" cy="6639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4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94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4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1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KETENTUAN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YA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TIDAK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KETERANGAN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3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PENGEMASAN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pengemasan limbah B3 dilakukan sesuai dengan bentuk limbah B3?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pengemasan limbah B3 dilakukan sesuai dengan karakteristik limbah B3?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pengemasan limbah B3 dilengkapi dengan simbol label limbah B3?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penempatan limbah B3 disesuaikan dengan jenis dan karakteristik limbah B3?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50" u="none" strike="noStrike">
                          <a:effectLst/>
                          <a:latin typeface="Arial Narrow" panose="020B0606020202030204" pitchFamily="34" charset="0"/>
                        </a:rPr>
                        <a:t>apakah kondisi kemasan limbah B3 bebas karat?</a:t>
                      </a:r>
                      <a:endParaRPr lang="fi-FI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kondisi kemasan limbah B3 tidak bocor?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kondisi kemasan limbah B3 tidak meluber?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236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2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BANGUNAN DAN PENYIMPANAN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bagian luar bangunan diberi papan nama? 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bagian luar diberi simbol limbah B3 sesuai dengan karakteristik limbah B3 yang disimpan?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limbah B3 terlindung dari hujan dan sinar matahari?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50" u="none" strike="noStrike">
                          <a:effectLst/>
                          <a:latin typeface="Arial Narrow" panose="020B0606020202030204" pitchFamily="34" charset="0"/>
                        </a:rPr>
                        <a:t>apakah bangunan mempunyai sistem ventilasi?</a:t>
                      </a:r>
                      <a:endParaRPr lang="fi-FI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bangunan memiliki saluran dan bak penampung tumpahan (jika menyimpan limbah B3 cair)?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penyimpanan menggunakan sistem blok / sel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masing-masing blok/sel dipisahkan gang/tanggul?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kemasan/limbah limbah B3 diberi alas / pallet?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tumpukan limbah B3 maksimal 3 lapis?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limbah B3 disimpan sesuai dengan masa penyimpanan dalam izin?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92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(jika baru mengajukan izin, tidak perlu diisi)</a:t>
                      </a:r>
                      <a:endParaRPr lang="en-US" sz="1050" b="0" i="1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9236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92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PEMANTAUAN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adakah  logbook/catatan untuk mencatat keluar masuk limbah limbah B3?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jumlah dan jenis limbah B3 sesuai dengan yang tercatat di logbook/catatan?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9236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923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PENGELOLAAN LANJUTAN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632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melakukan pengelolaan lanjutan terhadap limbah B3 yang disimpan? (diserahkan ke pihak ketiga/dimanfaatkan internal)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9236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923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LAIN-LAIN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tersediakah  alat tanggap darurat yang mudah dijangkau?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22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tersediakah  fasilitas P3K yang mudah dijangkau?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23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memiliki SOP penyimpanan?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24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memiliki SOP tanggap darurat?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754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u="none" strike="noStrike">
                          <a:effectLst/>
                          <a:latin typeface="Arial Narrow" panose="020B0606020202030204" pitchFamily="34" charset="0"/>
                        </a:rPr>
                        <a:t>tersediakah  pagar, pintu darurat dan rute evakuasi? (sesuai dengan SOP penyimpanan dan tanggap darurat)</a:t>
                      </a:r>
                      <a:endParaRPr lang="es-E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9329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26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>
                          <a:effectLst/>
                          <a:latin typeface="Arial Narrow" panose="020B0606020202030204" pitchFamily="34" charset="0"/>
                        </a:rPr>
                        <a:t>apakah kebersihan / housekeeping terkelola dengan baik?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√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Arial Narrow" panose="020B0606020202030204" pitchFamily="34" charset="0"/>
                        </a:rPr>
                        <a:t>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18" marR="4618" marT="4618" marB="0" anchor="ctr"/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88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>
            <a:off x="971550" y="1362101"/>
            <a:ext cx="10854626" cy="4842331"/>
          </a:xfrm>
          <a:prstGeom prst="round2SameRect">
            <a:avLst>
              <a:gd name="adj1" fmla="val 8000"/>
              <a:gd name="adj2" fmla="val 0"/>
            </a:avLst>
          </a:prstGeom>
          <a:noFill/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hueOff val="2340759"/>
              <a:satOff val="-2919"/>
              <a:lumOff val="68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oup 11"/>
          <p:cNvGrpSpPr/>
          <p:nvPr/>
        </p:nvGrpSpPr>
        <p:grpSpPr>
          <a:xfrm>
            <a:off x="971550" y="6115244"/>
            <a:ext cx="10854626" cy="495106"/>
            <a:chOff x="2779744" y="3119214"/>
            <a:chExt cx="2372728" cy="761612"/>
          </a:xfrm>
          <a:solidFill>
            <a:schemeClr val="accent3">
              <a:lumMod val="50000"/>
            </a:schemeClr>
          </a:solidFill>
        </p:grpSpPr>
        <p:sp>
          <p:nvSpPr>
            <p:cNvPr id="13" name="Rectangle 12"/>
            <p:cNvSpPr/>
            <p:nvPr/>
          </p:nvSpPr>
          <p:spPr>
            <a:xfrm>
              <a:off x="2779744" y="3119214"/>
              <a:ext cx="2372728" cy="761612"/>
            </a:xfrm>
            <a:prstGeom prst="rect">
              <a:avLst/>
            </a:prstGeom>
            <a:grpFill/>
          </p:spPr>
          <p:style>
            <a:lnRef idx="2">
              <a:schemeClr val="accent2">
                <a:hueOff val="2340759"/>
                <a:satOff val="-2919"/>
                <a:lumOff val="686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2779744" y="3119214"/>
              <a:ext cx="1670935" cy="7616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2" name="Title 1"/>
          <p:cNvSpPr txBox="1">
            <a:spLocks/>
          </p:cNvSpPr>
          <p:nvPr/>
        </p:nvSpPr>
        <p:spPr>
          <a:xfrm>
            <a:off x="2133600" y="174627"/>
            <a:ext cx="9223158" cy="1119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Sportscenter" panose="02000507060000020004" pitchFamily="2" charset="0"/>
              </a:rPr>
              <a:t>PENGEMASAN LIMBAH B3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Sportscenter" panose="02000507060000020004" pitchFamily="2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Sportscenter" panose="02000507060000020004" pitchFamily="2" charset="0"/>
              </a:rPr>
              <a:t>(PP 101/2014)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Sportscenter" panose="02000507060000020004" pitchFamily="2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19200" y="1461544"/>
            <a:ext cx="10382250" cy="489654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Pengemasan Limbah B3 dilakukan dengan menggunakan kemasan yang :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Terbuat dari bahan yang dapat mengemas Limbah B3 sesuai dengan karakteristik Limbah B3 yang akan disimpan;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Mampu mengungkung Limbah B3 untuk tetap berada dalam kemasan;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000" dirty="0">
                <a:solidFill>
                  <a:sysClr val="windowText" lastClr="000000"/>
                </a:solidFill>
                <a:latin typeface="Calibri" panose="020F0502020204030204"/>
              </a:rPr>
              <a:t>M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emiliki penutup yang kuat untuk mencegah terjadinya tumpahan saat dilakukan penyimpanan, pemindahan atau pengangkutan; dan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000" dirty="0">
                <a:solidFill>
                  <a:sysClr val="windowText" lastClr="000000"/>
                </a:solidFill>
                <a:latin typeface="Calibri" panose="020F0502020204030204"/>
              </a:rPr>
              <a:t>B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erada dalam kondisi baik, tidak bocor, tidak berkarat, atau tidak rusak.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Kemasan Limbah B3 wajib dilekati Label Limbah B3 dan Simbol Limbah B3.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Limbah B3 paling sedikit meliputi keterangan mengenai :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000" dirty="0">
                <a:solidFill>
                  <a:sysClr val="windowText" lastClr="000000"/>
                </a:solidFill>
                <a:latin typeface="Calibri" panose="020F0502020204030204"/>
              </a:rPr>
              <a:t>N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ama Limbah B3;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000" dirty="0">
                <a:solidFill>
                  <a:sysClr val="windowText" lastClr="000000"/>
                </a:solidFill>
                <a:latin typeface="Calibri" panose="020F0502020204030204"/>
              </a:rPr>
              <a:t>I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dentitas Penghasil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Limbah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 B3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; 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000" dirty="0">
                <a:solidFill>
                  <a:sysClr val="windowText" lastClr="000000"/>
                </a:solidFill>
                <a:latin typeface="Calibri" panose="020F0502020204030204"/>
              </a:rPr>
              <a:t>T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anggal dihasilkannya Limbah B3; dan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d-ID" sz="2000" dirty="0">
                <a:solidFill>
                  <a:sysClr val="windowText" lastClr="000000"/>
                </a:solidFill>
                <a:latin typeface="Calibri" panose="020F0502020204030204"/>
              </a:rPr>
              <a:t>T</a:t>
            </a:r>
            <a:r>
              <a:rPr kumimoji="0" lang="id-ID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anggal Pengemasan Limbah B3.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64646" y="5636742"/>
            <a:ext cx="1097280" cy="1097280"/>
          </a:xfrm>
          <a:prstGeom prst="ellipse">
            <a:avLst/>
          </a:prstGeom>
          <a:solidFill>
            <a:srgbClr val="00B0F0">
              <a:alpha val="90000"/>
            </a:srgbClr>
          </a:solidFill>
        </p:spPr>
        <p:style>
          <a:lnRef idx="2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lnRef>
          <a:fillRef idx="1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fillRef>
          <a:effectRef idx="0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Group 14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77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3107" y="411251"/>
            <a:ext cx="7674543" cy="6294349"/>
            <a:chOff x="3199566" y="1871308"/>
            <a:chExt cx="5305978" cy="4472749"/>
          </a:xfrm>
        </p:grpSpPr>
        <p:pic>
          <p:nvPicPr>
            <p:cNvPr id="2056" name="Picture 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824" t="12389" r="32150" b="16995"/>
            <a:stretch>
              <a:fillRect/>
            </a:stretch>
          </p:blipFill>
          <p:spPr bwMode="auto">
            <a:xfrm>
              <a:off x="3199566" y="2895741"/>
              <a:ext cx="1619250" cy="1595783"/>
            </a:xfrm>
            <a:prstGeom prst="rect">
              <a:avLst/>
            </a:prstGeom>
            <a:noFill/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821" t="11504" r="32603" b="19403"/>
            <a:stretch>
              <a:fillRect/>
            </a:stretch>
          </p:blipFill>
          <p:spPr bwMode="auto">
            <a:xfrm>
              <a:off x="4150704" y="1883327"/>
              <a:ext cx="1666185" cy="1689652"/>
            </a:xfrm>
            <a:prstGeom prst="rect">
              <a:avLst/>
            </a:prstGeom>
            <a:noFill/>
          </p:spPr>
        </p:pic>
        <p:pic>
          <p:nvPicPr>
            <p:cNvPr id="2054" name="Picture 10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696" t="13274" r="32655" b="18102"/>
            <a:stretch>
              <a:fillRect/>
            </a:stretch>
          </p:blipFill>
          <p:spPr bwMode="auto">
            <a:xfrm>
              <a:off x="5986937" y="1871308"/>
              <a:ext cx="1666185" cy="1666185"/>
            </a:xfrm>
            <a:prstGeom prst="rect">
              <a:avLst/>
            </a:prstGeom>
            <a:noFill/>
          </p:spPr>
        </p:pic>
        <p:pic>
          <p:nvPicPr>
            <p:cNvPr id="2053" name="Picture 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696" t="13052" r="32649" b="17880"/>
            <a:stretch>
              <a:fillRect/>
            </a:stretch>
          </p:blipFill>
          <p:spPr bwMode="auto">
            <a:xfrm>
              <a:off x="6886294" y="2853086"/>
              <a:ext cx="1619250" cy="1619250"/>
            </a:xfrm>
            <a:prstGeom prst="rect">
              <a:avLst/>
            </a:prstGeom>
            <a:noFill/>
          </p:spPr>
        </p:pic>
        <p:pic>
          <p:nvPicPr>
            <p:cNvPr id="2052" name="Picture 1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696" t="13525" r="32298" b="17880"/>
            <a:stretch>
              <a:fillRect/>
            </a:stretch>
          </p:blipFill>
          <p:spPr bwMode="auto">
            <a:xfrm>
              <a:off x="5086564" y="2866121"/>
              <a:ext cx="1666185" cy="1642718"/>
            </a:xfrm>
            <a:prstGeom prst="rect">
              <a:avLst/>
            </a:prstGeom>
            <a:noFill/>
          </p:spPr>
        </p:pic>
        <p:pic>
          <p:nvPicPr>
            <p:cNvPr id="2051" name="Picture 16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821" t="13274" r="32603" b="17635"/>
            <a:stretch>
              <a:fillRect/>
            </a:stretch>
          </p:blipFill>
          <p:spPr bwMode="auto">
            <a:xfrm>
              <a:off x="4150702" y="3825449"/>
              <a:ext cx="1619250" cy="1619250"/>
            </a:xfrm>
            <a:prstGeom prst="rect">
              <a:avLst/>
            </a:prstGeom>
            <a:noFill/>
          </p:spPr>
        </p:pic>
        <p:pic>
          <p:nvPicPr>
            <p:cNvPr id="2050" name="Picture 19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696" t="13052" r="32721" b="18312"/>
            <a:stretch>
              <a:fillRect/>
            </a:stretch>
          </p:blipFill>
          <p:spPr bwMode="auto">
            <a:xfrm>
              <a:off x="5982005" y="3788946"/>
              <a:ext cx="1624181" cy="1624181"/>
            </a:xfrm>
            <a:prstGeom prst="rect">
              <a:avLst/>
            </a:prstGeom>
            <a:noFill/>
          </p:spPr>
        </p:pic>
        <p:pic>
          <p:nvPicPr>
            <p:cNvPr id="2049" name="Picture 22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821" t="12833" r="32634" b="18102"/>
            <a:stretch>
              <a:fillRect/>
            </a:stretch>
          </p:blipFill>
          <p:spPr bwMode="auto">
            <a:xfrm>
              <a:off x="5086564" y="4724807"/>
              <a:ext cx="1595783" cy="1619250"/>
            </a:xfrm>
            <a:prstGeom prst="rect">
              <a:avLst/>
            </a:prstGeom>
            <a:noFill/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34E02-E706-42CB-BF24-9B33F40355D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379391" y="260195"/>
            <a:ext cx="56228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2800" b="1" dirty="0">
                <a:latin typeface="Sportscenter" panose="02000507060000020004" pitchFamily="2" charset="0"/>
              </a:rPr>
              <a:t>SIMBOL LIMBAH B3 SESUAI PERMEN LH 14/2013 TENTANG SIMBOL DAN LABEL LIMBAH B3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365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4"/>
          <p:cNvGrpSpPr/>
          <p:nvPr/>
        </p:nvGrpSpPr>
        <p:grpSpPr>
          <a:xfrm>
            <a:off x="1478237" y="1619250"/>
            <a:ext cx="10090372" cy="4690070"/>
            <a:chOff x="1032937" y="931405"/>
            <a:chExt cx="10087744" cy="5133877"/>
          </a:xfrm>
        </p:grpSpPr>
        <p:grpSp>
          <p:nvGrpSpPr>
            <p:cNvPr id="3" name="Group 1"/>
            <p:cNvGrpSpPr/>
            <p:nvPr/>
          </p:nvGrpSpPr>
          <p:grpSpPr>
            <a:xfrm>
              <a:off x="1032937" y="959882"/>
              <a:ext cx="3048000" cy="5105400"/>
              <a:chOff x="4367808" y="952500"/>
              <a:chExt cx="3048000" cy="5105400"/>
            </a:xfrm>
          </p:grpSpPr>
          <p:grpSp>
            <p:nvGrpSpPr>
              <p:cNvPr id="6" name="Group 2"/>
              <p:cNvGrpSpPr/>
              <p:nvPr/>
            </p:nvGrpSpPr>
            <p:grpSpPr>
              <a:xfrm>
                <a:off x="4367808" y="952500"/>
                <a:ext cx="3048000" cy="5105400"/>
                <a:chOff x="609600" y="914400"/>
                <a:chExt cx="3048000" cy="5105400"/>
              </a:xfrm>
            </p:grpSpPr>
            <p:grpSp>
              <p:nvGrpSpPr>
                <p:cNvPr id="7" name="Group 3"/>
                <p:cNvGrpSpPr/>
                <p:nvPr/>
              </p:nvGrpSpPr>
              <p:grpSpPr>
                <a:xfrm>
                  <a:off x="609600" y="914400"/>
                  <a:ext cx="3048000" cy="5105400"/>
                  <a:chOff x="1447800" y="990600"/>
                  <a:chExt cx="3048000" cy="5105400"/>
                </a:xfrm>
              </p:grpSpPr>
              <p:grpSp>
                <p:nvGrpSpPr>
                  <p:cNvPr id="17" name="Group 4"/>
                  <p:cNvGrpSpPr/>
                  <p:nvPr/>
                </p:nvGrpSpPr>
                <p:grpSpPr>
                  <a:xfrm>
                    <a:off x="1447800" y="990600"/>
                    <a:ext cx="3048000" cy="5105400"/>
                    <a:chOff x="1447800" y="990600"/>
                    <a:chExt cx="3048000" cy="5105400"/>
                  </a:xfrm>
                </p:grpSpPr>
                <p:sp>
                  <p:nvSpPr>
                    <p:cNvPr id="10" name="Rectangle 9"/>
                    <p:cNvSpPr/>
                    <p:nvPr/>
                  </p:nvSpPr>
                  <p:spPr>
                    <a:xfrm>
                      <a:off x="1524000" y="1066800"/>
                      <a:ext cx="2895600" cy="1600200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" name="Rounded Rectangle 10"/>
                    <p:cNvSpPr/>
                    <p:nvPr/>
                  </p:nvSpPr>
                  <p:spPr>
                    <a:xfrm>
                      <a:off x="1447800" y="990600"/>
                      <a:ext cx="3048000" cy="76200"/>
                    </a:xfrm>
                    <a:prstGeom prst="round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" name="Rectangle 11"/>
                    <p:cNvSpPr/>
                    <p:nvPr/>
                  </p:nvSpPr>
                  <p:spPr>
                    <a:xfrm>
                      <a:off x="1524000" y="4419600"/>
                      <a:ext cx="2895600" cy="1600200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1524000" y="2743200"/>
                      <a:ext cx="2895600" cy="1600200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" name="Rounded Rectangle 13"/>
                    <p:cNvSpPr/>
                    <p:nvPr/>
                  </p:nvSpPr>
                  <p:spPr>
                    <a:xfrm>
                      <a:off x="1447800" y="2667000"/>
                      <a:ext cx="3048000" cy="76200"/>
                    </a:xfrm>
                    <a:prstGeom prst="round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" name="Rounded Rectangle 14"/>
                    <p:cNvSpPr/>
                    <p:nvPr/>
                  </p:nvSpPr>
                  <p:spPr>
                    <a:xfrm>
                      <a:off x="1447800" y="4343400"/>
                      <a:ext cx="3048000" cy="76200"/>
                    </a:xfrm>
                    <a:prstGeom prst="round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" name="Rounded Rectangle 15"/>
                    <p:cNvSpPr/>
                    <p:nvPr/>
                  </p:nvSpPr>
                  <p:spPr>
                    <a:xfrm>
                      <a:off x="1447800" y="6019800"/>
                      <a:ext cx="3048000" cy="76200"/>
                    </a:xfrm>
                    <a:prstGeom prst="round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8" name="Picture 7"/>
                  <p:cNvPicPr/>
                  <p:nvPr/>
                </p:nvPicPr>
                <p:blipFill>
                  <a:blip r:embed="rId2" cstate="print"/>
                  <a:srcRect l="-18261"/>
                  <a:stretch>
                    <a:fillRect/>
                  </a:stretch>
                </p:blipFill>
                <p:spPr bwMode="auto">
                  <a:xfrm>
                    <a:off x="2671936" y="1524000"/>
                    <a:ext cx="466342" cy="76581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9" name="Picture 8"/>
                  <p:cNvPicPr/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2514600" y="2785492"/>
                    <a:ext cx="914400" cy="6096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</p:pic>
            </p:grpSp>
          </p:grpSp>
          <p:sp>
            <p:nvSpPr>
              <p:cNvPr id="4" name="Rectangle 3"/>
              <p:cNvSpPr/>
              <p:nvPr/>
            </p:nvSpPr>
            <p:spPr>
              <a:xfrm rot="2697549">
                <a:off x="5512560" y="3531150"/>
                <a:ext cx="758497" cy="648000"/>
              </a:xfrm>
              <a:prstGeom prst="rect">
                <a:avLst/>
              </a:prstGeom>
              <a:solidFill>
                <a:sysClr val="window" lastClr="FFFFFF"/>
              </a:solidFill>
              <a:ln w="158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8416" t="12594" r="32290" b="17516"/>
              <a:stretch>
                <a:fillRect/>
              </a:stretch>
            </p:blipFill>
            <p:spPr bwMode="auto">
              <a:xfrm>
                <a:off x="5174022" y="3356992"/>
                <a:ext cx="1302186" cy="10245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" name="Group 16"/>
            <p:cNvGrpSpPr/>
            <p:nvPr/>
          </p:nvGrpSpPr>
          <p:grpSpPr>
            <a:xfrm>
              <a:off x="4590909" y="940034"/>
              <a:ext cx="3048000" cy="5105400"/>
              <a:chOff x="4367808" y="952500"/>
              <a:chExt cx="3048000" cy="5105400"/>
            </a:xfrm>
          </p:grpSpPr>
          <p:grpSp>
            <p:nvGrpSpPr>
              <p:cNvPr id="23" name="Group 2"/>
              <p:cNvGrpSpPr/>
              <p:nvPr/>
            </p:nvGrpSpPr>
            <p:grpSpPr>
              <a:xfrm>
                <a:off x="4367808" y="952500"/>
                <a:ext cx="3048000" cy="5105400"/>
                <a:chOff x="609600" y="914400"/>
                <a:chExt cx="3048000" cy="5105400"/>
              </a:xfrm>
            </p:grpSpPr>
            <p:grpSp>
              <p:nvGrpSpPr>
                <p:cNvPr id="24" name="Group 3"/>
                <p:cNvGrpSpPr/>
                <p:nvPr/>
              </p:nvGrpSpPr>
              <p:grpSpPr>
                <a:xfrm>
                  <a:off x="609600" y="914400"/>
                  <a:ext cx="3048000" cy="5105400"/>
                  <a:chOff x="1447800" y="990600"/>
                  <a:chExt cx="3048000" cy="5105400"/>
                </a:xfrm>
              </p:grpSpPr>
              <p:grpSp>
                <p:nvGrpSpPr>
                  <p:cNvPr id="34" name="Group 4"/>
                  <p:cNvGrpSpPr/>
                  <p:nvPr/>
                </p:nvGrpSpPr>
                <p:grpSpPr>
                  <a:xfrm>
                    <a:off x="1447800" y="990600"/>
                    <a:ext cx="3048000" cy="5105400"/>
                    <a:chOff x="1447800" y="990600"/>
                    <a:chExt cx="3048000" cy="5105400"/>
                  </a:xfrm>
                </p:grpSpPr>
                <p:sp>
                  <p:nvSpPr>
                    <p:cNvPr id="27" name="Rectangle 26"/>
                    <p:cNvSpPr/>
                    <p:nvPr/>
                  </p:nvSpPr>
                  <p:spPr>
                    <a:xfrm>
                      <a:off x="1524000" y="1066800"/>
                      <a:ext cx="2895600" cy="1600200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8" name="Rounded Rectangle 27"/>
                    <p:cNvSpPr/>
                    <p:nvPr/>
                  </p:nvSpPr>
                  <p:spPr>
                    <a:xfrm>
                      <a:off x="1447800" y="990600"/>
                      <a:ext cx="3048000" cy="76200"/>
                    </a:xfrm>
                    <a:prstGeom prst="round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1524000" y="4419600"/>
                      <a:ext cx="2895600" cy="1600200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1524000" y="2743200"/>
                      <a:ext cx="2895600" cy="1600200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1" name="Rounded Rectangle 30"/>
                    <p:cNvSpPr/>
                    <p:nvPr/>
                  </p:nvSpPr>
                  <p:spPr>
                    <a:xfrm>
                      <a:off x="1447800" y="2667000"/>
                      <a:ext cx="3048000" cy="76200"/>
                    </a:xfrm>
                    <a:prstGeom prst="round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2" name="Rounded Rectangle 31"/>
                    <p:cNvSpPr/>
                    <p:nvPr/>
                  </p:nvSpPr>
                  <p:spPr>
                    <a:xfrm>
                      <a:off x="1447800" y="4343400"/>
                      <a:ext cx="3048000" cy="76200"/>
                    </a:xfrm>
                    <a:prstGeom prst="round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3" name="Rounded Rectangle 32"/>
                    <p:cNvSpPr/>
                    <p:nvPr/>
                  </p:nvSpPr>
                  <p:spPr>
                    <a:xfrm>
                      <a:off x="1447800" y="6019800"/>
                      <a:ext cx="3048000" cy="76200"/>
                    </a:xfrm>
                    <a:prstGeom prst="roundRect">
                      <a:avLst/>
                    </a:prstGeom>
                    <a:gradFill rotWithShape="1">
                      <a:gsLst>
                        <a:gs pos="0">
                          <a:srgbClr val="455F51">
                            <a:tint val="96000"/>
                            <a:shade val="99000"/>
                            <a:satMod val="140000"/>
                          </a:srgbClr>
                        </a:gs>
                        <a:gs pos="65000">
                          <a:srgbClr val="455F51">
                            <a:tint val="100000"/>
                            <a:shade val="80000"/>
                            <a:satMod val="130000"/>
                          </a:srgbClr>
                        </a:gs>
                        <a:gs pos="100000">
                          <a:srgbClr val="455F51">
                            <a:tint val="100000"/>
                            <a:shade val="48000"/>
                            <a:satMod val="120000"/>
                          </a:srgbClr>
                        </a:gs>
                      </a:gsLst>
                      <a:lin ang="16200000" scaled="0"/>
                    </a:gra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id-ID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d-ID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25" name="Picture 24"/>
                  <p:cNvPicPr/>
                  <p:nvPr/>
                </p:nvPicPr>
                <p:blipFill>
                  <a:blip r:embed="rId2" cstate="print"/>
                  <a:srcRect l="-18261"/>
                  <a:stretch>
                    <a:fillRect/>
                  </a:stretch>
                </p:blipFill>
                <p:spPr bwMode="auto">
                  <a:xfrm>
                    <a:off x="2671936" y="1524000"/>
                    <a:ext cx="466342" cy="76581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26" name="Picture 25"/>
                  <p:cNvPicPr/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2514600" y="2785492"/>
                    <a:ext cx="914400" cy="6096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blurRad="50800" dist="762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</p:pic>
            </p:grpSp>
          </p:grpSp>
          <p:sp>
            <p:nvSpPr>
              <p:cNvPr id="19" name="Rectangle 18"/>
              <p:cNvSpPr/>
              <p:nvPr/>
            </p:nvSpPr>
            <p:spPr>
              <a:xfrm rot="2697549">
                <a:off x="5078078" y="3510890"/>
                <a:ext cx="648000" cy="648000"/>
              </a:xfrm>
              <a:prstGeom prst="rect">
                <a:avLst/>
              </a:prstGeom>
              <a:solidFill>
                <a:sysClr val="window" lastClr="FFFFFF"/>
              </a:solidFill>
              <a:ln w="158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2697549">
                <a:off x="6086190" y="3510890"/>
                <a:ext cx="648000" cy="648000"/>
              </a:xfrm>
              <a:prstGeom prst="rect">
                <a:avLst/>
              </a:prstGeom>
              <a:solidFill>
                <a:sysClr val="window" lastClr="FFFFFF"/>
              </a:solidFill>
              <a:ln w="158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8498" t="13407" r="32762" b="17688"/>
              <a:stretch>
                <a:fillRect/>
              </a:stretch>
            </p:blipFill>
            <p:spPr bwMode="auto">
              <a:xfrm>
                <a:off x="4871864" y="3356992"/>
                <a:ext cx="1008112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28416" t="12594" r="32290" b="17516"/>
              <a:stretch>
                <a:fillRect/>
              </a:stretch>
            </p:blipFill>
            <p:spPr bwMode="auto">
              <a:xfrm>
                <a:off x="5879976" y="3284984"/>
                <a:ext cx="1080120" cy="1080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" name="Group 33"/>
            <p:cNvGrpSpPr/>
            <p:nvPr/>
          </p:nvGrpSpPr>
          <p:grpSpPr>
            <a:xfrm>
              <a:off x="8072681" y="931405"/>
              <a:ext cx="3048000" cy="5105400"/>
              <a:chOff x="2843808" y="952500"/>
              <a:chExt cx="3048000" cy="5105400"/>
            </a:xfrm>
          </p:grpSpPr>
          <p:grpSp>
            <p:nvGrpSpPr>
              <p:cNvPr id="45" name="Group 4"/>
              <p:cNvGrpSpPr/>
              <p:nvPr/>
            </p:nvGrpSpPr>
            <p:grpSpPr>
              <a:xfrm>
                <a:off x="2843808" y="952500"/>
                <a:ext cx="3048000" cy="5105400"/>
                <a:chOff x="1447800" y="990600"/>
                <a:chExt cx="3048000" cy="51054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1524000" y="1066800"/>
                  <a:ext cx="2895600" cy="1600200"/>
                </a:xfrm>
                <a:prstGeom prst="rect">
                  <a:avLst/>
                </a:prstGeom>
                <a:gradFill rotWithShape="1">
                  <a:gsLst>
                    <a:gs pos="0">
                      <a:srgbClr val="455F51">
                        <a:tint val="96000"/>
                        <a:shade val="99000"/>
                        <a:satMod val="140000"/>
                      </a:srgbClr>
                    </a:gs>
                    <a:gs pos="65000">
                      <a:srgbClr val="455F51">
                        <a:tint val="100000"/>
                        <a:shade val="80000"/>
                        <a:satMod val="130000"/>
                      </a:srgbClr>
                    </a:gs>
                    <a:gs pos="100000">
                      <a:srgbClr val="455F51">
                        <a:tint val="100000"/>
                        <a:shade val="48000"/>
                        <a:satMod val="120000"/>
                      </a:srgbClr>
                    </a:gs>
                  </a:gsLst>
                  <a:lin ang="16200000" scaled="0"/>
                </a:gra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>
                  <a:off x="1447800" y="990600"/>
                  <a:ext cx="3048000" cy="76200"/>
                </a:xfrm>
                <a:prstGeom prst="roundRect">
                  <a:avLst/>
                </a:prstGeom>
                <a:gradFill rotWithShape="1">
                  <a:gsLst>
                    <a:gs pos="0">
                      <a:srgbClr val="455F51">
                        <a:tint val="96000"/>
                        <a:shade val="99000"/>
                        <a:satMod val="140000"/>
                      </a:srgbClr>
                    </a:gs>
                    <a:gs pos="65000">
                      <a:srgbClr val="455F51">
                        <a:tint val="100000"/>
                        <a:shade val="80000"/>
                        <a:satMod val="130000"/>
                      </a:srgbClr>
                    </a:gs>
                    <a:gs pos="100000">
                      <a:srgbClr val="455F51">
                        <a:tint val="100000"/>
                        <a:shade val="48000"/>
                        <a:satMod val="120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1524000" y="4437698"/>
                  <a:ext cx="2895600" cy="1600199"/>
                </a:xfrm>
                <a:prstGeom prst="rect">
                  <a:avLst/>
                </a:prstGeom>
                <a:gradFill rotWithShape="1">
                  <a:gsLst>
                    <a:gs pos="0">
                      <a:srgbClr val="455F51">
                        <a:tint val="96000"/>
                        <a:shade val="99000"/>
                        <a:satMod val="140000"/>
                      </a:srgbClr>
                    </a:gs>
                    <a:gs pos="65000">
                      <a:srgbClr val="455F51">
                        <a:tint val="100000"/>
                        <a:shade val="80000"/>
                        <a:satMod val="130000"/>
                      </a:srgbClr>
                    </a:gs>
                    <a:gs pos="100000">
                      <a:srgbClr val="455F51">
                        <a:tint val="100000"/>
                        <a:shade val="48000"/>
                        <a:satMod val="120000"/>
                      </a:srgbClr>
                    </a:gs>
                  </a:gsLst>
                  <a:lin ang="16200000" scaled="0"/>
                </a:gra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1524000" y="2743200"/>
                  <a:ext cx="2895600" cy="1600200"/>
                </a:xfrm>
                <a:prstGeom prst="rect">
                  <a:avLst/>
                </a:prstGeom>
                <a:gradFill rotWithShape="1">
                  <a:gsLst>
                    <a:gs pos="0">
                      <a:srgbClr val="455F51">
                        <a:tint val="96000"/>
                        <a:shade val="99000"/>
                        <a:satMod val="140000"/>
                      </a:srgbClr>
                    </a:gs>
                    <a:gs pos="65000">
                      <a:srgbClr val="455F51">
                        <a:tint val="100000"/>
                        <a:shade val="80000"/>
                        <a:satMod val="130000"/>
                      </a:srgbClr>
                    </a:gs>
                    <a:gs pos="100000">
                      <a:srgbClr val="455F51">
                        <a:tint val="100000"/>
                        <a:shade val="48000"/>
                        <a:satMod val="120000"/>
                      </a:srgbClr>
                    </a:gs>
                  </a:gsLst>
                  <a:lin ang="16200000" scaled="0"/>
                </a:gra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Rounded Rectangle 41"/>
                <p:cNvSpPr/>
                <p:nvPr/>
              </p:nvSpPr>
              <p:spPr>
                <a:xfrm>
                  <a:off x="1447800" y="2667000"/>
                  <a:ext cx="3048000" cy="76200"/>
                </a:xfrm>
                <a:prstGeom prst="roundRect">
                  <a:avLst/>
                </a:prstGeom>
                <a:gradFill rotWithShape="1">
                  <a:gsLst>
                    <a:gs pos="0">
                      <a:srgbClr val="455F51">
                        <a:tint val="96000"/>
                        <a:shade val="99000"/>
                        <a:satMod val="140000"/>
                      </a:srgbClr>
                    </a:gs>
                    <a:gs pos="65000">
                      <a:srgbClr val="455F51">
                        <a:tint val="100000"/>
                        <a:shade val="80000"/>
                        <a:satMod val="130000"/>
                      </a:srgbClr>
                    </a:gs>
                    <a:gs pos="100000">
                      <a:srgbClr val="455F51">
                        <a:tint val="100000"/>
                        <a:shade val="48000"/>
                        <a:satMod val="120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1447800" y="4343400"/>
                  <a:ext cx="3048000" cy="76200"/>
                </a:xfrm>
                <a:prstGeom prst="roundRect">
                  <a:avLst/>
                </a:prstGeom>
                <a:gradFill rotWithShape="1">
                  <a:gsLst>
                    <a:gs pos="0">
                      <a:srgbClr val="455F51">
                        <a:tint val="96000"/>
                        <a:shade val="99000"/>
                        <a:satMod val="140000"/>
                      </a:srgbClr>
                    </a:gs>
                    <a:gs pos="65000">
                      <a:srgbClr val="455F51">
                        <a:tint val="100000"/>
                        <a:shade val="80000"/>
                        <a:satMod val="130000"/>
                      </a:srgbClr>
                    </a:gs>
                    <a:gs pos="100000">
                      <a:srgbClr val="455F51">
                        <a:tint val="100000"/>
                        <a:shade val="48000"/>
                        <a:satMod val="120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1447800" y="6019800"/>
                  <a:ext cx="3048000" cy="76200"/>
                </a:xfrm>
                <a:prstGeom prst="roundRect">
                  <a:avLst/>
                </a:prstGeom>
                <a:gradFill rotWithShape="1">
                  <a:gsLst>
                    <a:gs pos="0">
                      <a:srgbClr val="455F51">
                        <a:tint val="96000"/>
                        <a:shade val="99000"/>
                        <a:satMod val="140000"/>
                      </a:srgbClr>
                    </a:gs>
                    <a:gs pos="65000">
                      <a:srgbClr val="455F51">
                        <a:tint val="100000"/>
                        <a:shade val="80000"/>
                        <a:satMod val="130000"/>
                      </a:srgbClr>
                    </a:gs>
                    <a:gs pos="100000">
                      <a:srgbClr val="455F51">
                        <a:tint val="100000"/>
                        <a:shade val="48000"/>
                        <a:satMod val="120000"/>
                      </a:srgbClr>
                    </a:gs>
                  </a:gsLst>
                  <a:lin ang="16200000" scaled="0"/>
                </a:gra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id-ID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6" name="Rectangle 35"/>
              <p:cNvSpPr/>
              <p:nvPr/>
            </p:nvSpPr>
            <p:spPr>
              <a:xfrm rot="2697549">
                <a:off x="4058134" y="3510890"/>
                <a:ext cx="648000" cy="648000"/>
              </a:xfrm>
              <a:prstGeom prst="rect">
                <a:avLst/>
              </a:prstGeom>
              <a:solidFill>
                <a:sysClr val="window" lastClr="FFFFFF"/>
              </a:solidFill>
              <a:ln w="1587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37" name="Picture 36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7092BE"/>
                  </a:clrFrom>
                  <a:clrTo>
                    <a:srgbClr val="7092B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851920" y="3310508"/>
                <a:ext cx="1064654" cy="1054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46" name="TextBox 45"/>
          <p:cNvSpPr txBox="1"/>
          <p:nvPr/>
        </p:nvSpPr>
        <p:spPr>
          <a:xfrm>
            <a:off x="157245" y="353363"/>
            <a:ext cx="114679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id-ID" sz="2800" b="1" kern="0" dirty="0" smtClean="0">
                <a:solidFill>
                  <a:prstClr val="black"/>
                </a:solidFill>
                <a:latin typeface="Sportscenter" panose="02000507060000020004" pitchFamily="2" charset="0"/>
              </a:rPr>
              <a:t>SIMBOL LIMBAH B3 SESUAI PERMEN LH 14/2013 </a:t>
            </a:r>
            <a:endParaRPr lang="en-US" sz="2800" b="1" kern="0" dirty="0" smtClean="0">
              <a:solidFill>
                <a:prstClr val="black"/>
              </a:solidFill>
              <a:latin typeface="Sportscenter" panose="02000507060000020004" pitchFamily="2" charset="0"/>
            </a:endParaRPr>
          </a:p>
          <a:p>
            <a:pPr algn="r">
              <a:defRPr/>
            </a:pPr>
            <a:r>
              <a:rPr lang="id-ID" sz="2800" b="1" kern="0" dirty="0" smtClean="0">
                <a:solidFill>
                  <a:prstClr val="black"/>
                </a:solidFill>
                <a:latin typeface="Sportscenter" panose="02000507060000020004" pitchFamily="2" charset="0"/>
              </a:rPr>
              <a:t>TENTANG SIMBOL DAN LABEL LIMBAH B3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831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4" y="182538"/>
            <a:ext cx="10561173" cy="796950"/>
          </a:xfrm>
        </p:spPr>
        <p:txBody>
          <a:bodyPr>
            <a:noAutofit/>
          </a:bodyPr>
          <a:lstStyle/>
          <a:p>
            <a:pPr algn="r"/>
            <a:r>
              <a:rPr lang="id-ID" sz="2800" b="1" dirty="0" smtClean="0">
                <a:latin typeface="Sportscenter" panose="02000507060000020004" pitchFamily="2" charset="0"/>
              </a:rPr>
              <a:t>WAKTU PENYIMPANAN LIMBAH B3 </a:t>
            </a:r>
            <a:br>
              <a:rPr lang="id-ID" sz="2800" b="1" dirty="0" smtClean="0">
                <a:latin typeface="Sportscenter" panose="02000507060000020004" pitchFamily="2" charset="0"/>
              </a:rPr>
            </a:br>
            <a:r>
              <a:rPr lang="id-ID" sz="2800" b="1" dirty="0" smtClean="0">
                <a:latin typeface="Sportscenter" panose="02000507060000020004" pitchFamily="2" charset="0"/>
              </a:rPr>
              <a:t>(PP 101/2014)</a:t>
            </a:r>
            <a:endParaRPr lang="id-ID" sz="2800" b="1" dirty="0">
              <a:latin typeface="Sportscenter" panose="02000507060000020004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376217"/>
              </p:ext>
            </p:extLst>
          </p:nvPr>
        </p:nvGraphicFramePr>
        <p:xfrm>
          <a:off x="593304" y="1106242"/>
          <a:ext cx="11217696" cy="4480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88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200" dirty="0" smtClean="0"/>
                        <a:t>LIMBAH B3 YANG DISIMPAN</a:t>
                      </a:r>
                      <a:endParaRPr lang="id-ID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200" dirty="0" smtClean="0"/>
                        <a:t>WAKTU PENYIMPANAN (MAKSIMUM)</a:t>
                      </a:r>
                      <a:endParaRPr lang="id-ID" sz="22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Font typeface="Webdings" panose="05030102010509060703" pitchFamily="18" charset="2"/>
                        <a:buNone/>
                      </a:pPr>
                      <a:r>
                        <a:rPr lang="id-ID" sz="2200" kern="1200" dirty="0" smtClean="0">
                          <a:effectLst/>
                        </a:rPr>
                        <a:t>Limbah B3 yang dihasilkan 50 (lima puluh) kilogram per hari atau lebih;</a:t>
                      </a:r>
                      <a:endParaRPr lang="id-ID" sz="2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200" kern="1200" dirty="0" smtClean="0">
                          <a:effectLst/>
                        </a:rPr>
                        <a:t>90 (sembilan puluh) hari sejak Limbah B3 dihasilkan</a:t>
                      </a:r>
                      <a:endParaRPr lang="id-ID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  <a:defRPr/>
                      </a:pPr>
                      <a:r>
                        <a:rPr lang="id-ID" sz="2200" kern="1200" dirty="0" smtClean="0">
                          <a:effectLst/>
                        </a:rPr>
                        <a:t>Limbah B3 yang dihasilkan kurang dari 50 (lima puluh) kilogram per hari untuk Limbah B3 kategori 1;</a:t>
                      </a:r>
                      <a:endParaRPr lang="id-ID" sz="2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200" kern="1200" dirty="0" smtClean="0">
                          <a:effectLst/>
                        </a:rPr>
                        <a:t>180 (seratus delapan puluh) hari sejak Limbah B3 dihasilkan</a:t>
                      </a:r>
                      <a:endParaRPr lang="id-ID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ebdings" panose="05030102010509060703" pitchFamily="18" charset="2"/>
                        <a:buNone/>
                      </a:pPr>
                      <a:r>
                        <a:rPr lang="id-ID" sz="2200" kern="1200" dirty="0" smtClean="0">
                          <a:effectLst/>
                        </a:rPr>
                        <a:t>Limbah B3 yang dihasilkan kurang dari 50 (lima puluh) kilogram per hari untuk Limbah B3 kategori 2 dari sumber tidak spesifik dan dari sumber spesifik umum; </a:t>
                      </a:r>
                      <a:endParaRPr lang="id-ID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200" kern="1200" dirty="0" smtClean="0">
                          <a:effectLst/>
                        </a:rPr>
                        <a:t>365 (tiga ratus enam puluh lima) hari sejak Limbah B3 dihasilkan</a:t>
                      </a:r>
                      <a:endParaRPr lang="id-ID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ebdings" panose="05030102010509060703" pitchFamily="18" charset="2"/>
                        <a:buNone/>
                        <a:tabLst/>
                        <a:defRPr/>
                      </a:pPr>
                      <a:r>
                        <a:rPr lang="id-ID" sz="2200" kern="1200" dirty="0" smtClean="0">
                          <a:effectLst/>
                        </a:rPr>
                        <a:t>Limbah B3 kategori 2 dari sumber spesifik khusus.</a:t>
                      </a:r>
                      <a:endParaRPr lang="id-ID" sz="2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200" kern="1200" dirty="0" smtClean="0">
                          <a:effectLst/>
                        </a:rPr>
                        <a:t>365 (tiga ratus enam puluh lima) hari sejak Limbah B3 dihasilkan </a:t>
                      </a:r>
                      <a:endParaRPr lang="id-ID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337A-DD22-46E9-AEE4-33F2DA76A486}" type="slidenum">
              <a:rPr lang="id-ID" sz="1000" smtClean="0"/>
              <a:pPr/>
              <a:t>19</a:t>
            </a:fld>
            <a:endParaRPr lang="id-ID" sz="1000"/>
          </a:p>
        </p:txBody>
      </p:sp>
      <p:sp>
        <p:nvSpPr>
          <p:cNvPr id="5" name="TextBox 4"/>
          <p:cNvSpPr txBox="1"/>
          <p:nvPr/>
        </p:nvSpPr>
        <p:spPr>
          <a:xfrm>
            <a:off x="514350" y="5785187"/>
            <a:ext cx="1127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 smtClean="0"/>
              <a:t>Catatan: </a:t>
            </a:r>
          </a:p>
          <a:p>
            <a:r>
              <a:rPr lang="id-ID" sz="2000" b="1" dirty="0" smtClean="0"/>
              <a:t>Jumlah </a:t>
            </a:r>
            <a:r>
              <a:rPr lang="id-ID" sz="2000" b="1" dirty="0"/>
              <a:t>50 (lima puluh) kilogram per hari merupakan jumlah kumulatif dari 1 (satu) atau lebih nama limbah B3</a:t>
            </a:r>
          </a:p>
        </p:txBody>
      </p:sp>
    </p:spTree>
    <p:extLst>
      <p:ext uri="{BB962C8B-B14F-4D97-AF65-F5344CB8AC3E}">
        <p14:creationId xmlns:p14="http://schemas.microsoft.com/office/powerpoint/2010/main" val="371352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4343400" y="1794118"/>
            <a:ext cx="3722732" cy="4436354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1" name="Rectangle 5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ectangle 5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53" name="Rectangle 52"/>
          <p:cNvSpPr/>
          <p:nvPr/>
        </p:nvSpPr>
        <p:spPr>
          <a:xfrm>
            <a:off x="0" y="275058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4" name="Group 53"/>
          <p:cNvGrpSpPr/>
          <p:nvPr/>
        </p:nvGrpSpPr>
        <p:grpSpPr>
          <a:xfrm>
            <a:off x="468268" y="1794118"/>
            <a:ext cx="3722732" cy="4436354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5" name="Rectangle 5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Rectangle 5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218532" y="1794118"/>
            <a:ext cx="3722732" cy="4436354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8" name="Rectangle 5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Rectangle 5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820693" y="1340885"/>
            <a:ext cx="3017882" cy="931220"/>
            <a:chOff x="820693" y="1207535"/>
            <a:chExt cx="3017882" cy="931220"/>
          </a:xfrm>
        </p:grpSpPr>
        <p:sp>
          <p:nvSpPr>
            <p:cNvPr id="61" name="Rectangle 60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TextBox 61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648200" y="1325253"/>
            <a:ext cx="3017882" cy="906467"/>
            <a:chOff x="4648200" y="1191903"/>
            <a:chExt cx="3017882" cy="906467"/>
          </a:xfrm>
        </p:grpSpPr>
        <p:sp>
          <p:nvSpPr>
            <p:cNvPr id="64" name="Rectangle 63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5" name="TextBox 64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8570957" y="1318174"/>
            <a:ext cx="3017882" cy="941980"/>
            <a:chOff x="8513807" y="1184824"/>
            <a:chExt cx="3017882" cy="941980"/>
          </a:xfrm>
        </p:grpSpPr>
        <p:sp>
          <p:nvSpPr>
            <p:cNvPr id="67" name="Rectangle 66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TextBox 67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23289" y="432098"/>
            <a:ext cx="11433351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>
                <a:latin typeface="Sportscenter" panose="02000507060000020004" pitchFamily="2" charset="0"/>
              </a:rPr>
              <a:t>4</a:t>
            </a:r>
            <a:r>
              <a:rPr lang="id-ID" sz="2400" b="1" dirty="0" smtClean="0">
                <a:latin typeface="Sportscenter" panose="02000507060000020004" pitchFamily="2" charset="0"/>
              </a:rPr>
              <a:t>. </a:t>
            </a:r>
            <a:r>
              <a:rPr lang="id-ID" sz="2800" b="1" dirty="0" smtClean="0">
                <a:latin typeface="Sportscenter" panose="02000507060000020004" pitchFamily="2" charset="0"/>
              </a:rPr>
              <a:t>KRITERIA PEMENUHAN KETENTUAN IZIN</a:t>
            </a:r>
            <a:endParaRPr lang="en-US" sz="2800" b="1" dirty="0" smtClean="0">
              <a:latin typeface="Sportscenter" panose="02000507060000020004" pitchFamily="2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400" b="1" dirty="0" smtClean="0">
              <a:latin typeface="Sportscenter" panose="02000507060000020004" pitchFamily="2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 smtClean="0">
                <a:latin typeface="Sportscenter" panose="02000507060000020004" pitchFamily="2" charset="0"/>
              </a:rPr>
              <a:t>(EMISI DARI KEGIATAN PENGOLAHAN DAN/ATAU PEMANFAATAN LIMBAH B3) </a:t>
            </a:r>
            <a:endParaRPr lang="en-US" sz="20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367560" y="2260154"/>
            <a:ext cx="369857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b="1" dirty="0" err="1">
                <a:latin typeface="+mn-lt"/>
              </a:rPr>
              <a:t>Tidak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mengukur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seluruh</a:t>
            </a:r>
            <a:r>
              <a:rPr lang="en-US" b="1" dirty="0">
                <a:latin typeface="+mn-lt"/>
              </a:rPr>
              <a:t> parameter yang </a:t>
            </a:r>
            <a:r>
              <a:rPr lang="en-US" b="1" dirty="0" err="1">
                <a:latin typeface="+mn-lt"/>
              </a:rPr>
              <a:t>dipersyaratkan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dalam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 smtClean="0">
                <a:latin typeface="+mn-lt"/>
              </a:rPr>
              <a:t>izin</a:t>
            </a:r>
            <a:r>
              <a:rPr lang="en-US" b="1" dirty="0" smtClean="0">
                <a:latin typeface="+mn-lt"/>
              </a:rPr>
              <a:t>/</a:t>
            </a:r>
            <a:r>
              <a:rPr lang="en-US" b="1" dirty="0" err="1" smtClean="0">
                <a:latin typeface="+mn-lt"/>
              </a:rPr>
              <a:t>peraturan</a:t>
            </a:r>
            <a:r>
              <a:rPr lang="en-US" b="1" dirty="0" smtClean="0">
                <a:latin typeface="+mn-lt"/>
              </a:rPr>
              <a:t>  yang </a:t>
            </a:r>
            <a:r>
              <a:rPr lang="en-US" b="1" dirty="0" err="1" smtClean="0">
                <a:latin typeface="+mn-lt"/>
              </a:rPr>
              <a:t>berlaku</a:t>
            </a:r>
            <a:r>
              <a:rPr lang="en-US" b="1" dirty="0" smtClean="0">
                <a:latin typeface="+mn-lt"/>
              </a:rPr>
              <a:t>  </a:t>
            </a:r>
            <a:r>
              <a:rPr lang="en-US" b="1" dirty="0" err="1" smtClean="0">
                <a:latin typeface="+mn-lt"/>
              </a:rPr>
              <a:t>dalam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 err="1" smtClean="0">
                <a:latin typeface="+mn-lt"/>
              </a:rPr>
              <a:t>ranah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 err="1" smtClean="0">
                <a:latin typeface="+mn-lt"/>
              </a:rPr>
              <a:t>pengelolaan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 err="1" smtClean="0">
                <a:latin typeface="+mn-lt"/>
              </a:rPr>
              <a:t>limbah</a:t>
            </a:r>
            <a:r>
              <a:rPr lang="en-US" b="1" dirty="0" smtClean="0">
                <a:latin typeface="+mn-lt"/>
              </a:rPr>
              <a:t> B3   </a:t>
            </a:r>
            <a:endParaRPr lang="en-US" b="1" dirty="0">
              <a:latin typeface="+mn-lt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b="1" dirty="0">
                <a:latin typeface="+mn-lt"/>
              </a:rPr>
              <a:t>Terdapat parameter yang tidak menaati BME yang dipersyaratkan dalam izin;</a:t>
            </a:r>
            <a:endParaRPr lang="en-US" b="1" dirty="0">
              <a:latin typeface="+mn-lt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b="1" dirty="0" err="1">
                <a:latin typeface="+mn-lt"/>
              </a:rPr>
              <a:t>Frekuensi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pengukuran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tidak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sesuai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dengan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ketentuan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dalam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izin</a:t>
            </a:r>
            <a:r>
              <a:rPr lang="en-US" b="1" dirty="0">
                <a:latin typeface="+mn-lt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+mn-lt"/>
              </a:rPr>
              <a:t>Tidak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pernah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melakukan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pengukuran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emisi</a:t>
            </a:r>
            <a:r>
              <a:rPr lang="en-US" b="1" dirty="0">
                <a:latin typeface="+mn-lt"/>
              </a:rPr>
              <a:t> </a:t>
            </a:r>
            <a:r>
              <a:rPr lang="id-ID" b="1" dirty="0">
                <a:latin typeface="+mn-lt"/>
              </a:rPr>
              <a:t>dan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belum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mendapat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sanksi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administrasi</a:t>
            </a:r>
            <a:endParaRPr lang="en-US" sz="1600" b="1" dirty="0">
              <a:latin typeface="+mn-lt"/>
              <a:ea typeface="ＭＳ Ｐゴシック" charset="-128"/>
            </a:endParaRPr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420101" y="2491138"/>
            <a:ext cx="34936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chemeClr val="hlink"/>
              </a:buClr>
              <a:buSzPct val="60000"/>
            </a:pPr>
            <a:r>
              <a:rPr lang="id-ID" sz="2000" dirty="0">
                <a:latin typeface="+mn-lt"/>
              </a:rPr>
              <a:t>D</a:t>
            </a:r>
            <a:r>
              <a:rPr lang="en-US" sz="2000" dirty="0" err="1">
                <a:latin typeface="+mn-lt"/>
              </a:rPr>
              <a:t>itemukan</a:t>
            </a:r>
            <a:r>
              <a:rPr lang="en-US" sz="2000" dirty="0">
                <a:latin typeface="+mn-lt"/>
              </a:rPr>
              <a:t> </a:t>
            </a:r>
            <a:r>
              <a:rPr lang="id-ID" sz="2000" dirty="0">
                <a:latin typeface="+mn-lt"/>
              </a:rPr>
              <a:t>fakta </a:t>
            </a:r>
            <a:r>
              <a:rPr lang="en-US" sz="2000" dirty="0" err="1">
                <a:latin typeface="+mn-lt"/>
              </a:rPr>
              <a:t>pencemaran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lingkungan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dan</a:t>
            </a:r>
            <a:r>
              <a:rPr lang="en-US" sz="2000" dirty="0">
                <a:latin typeface="+mn-lt"/>
              </a:rPr>
              <a:t>/</a:t>
            </a:r>
            <a:r>
              <a:rPr lang="en-US" sz="2000" dirty="0" err="1">
                <a:latin typeface="+mn-lt"/>
              </a:rPr>
              <a:t>atau</a:t>
            </a:r>
            <a:r>
              <a:rPr lang="en-US" sz="2000" dirty="0">
                <a:latin typeface="+mn-lt"/>
              </a:rPr>
              <a:t> </a:t>
            </a:r>
            <a:r>
              <a:rPr lang="id-ID" sz="2000" dirty="0">
                <a:latin typeface="+mn-lt"/>
              </a:rPr>
              <a:t>ditemukan </a:t>
            </a:r>
            <a:r>
              <a:rPr lang="en-US" sz="2000" dirty="0" err="1">
                <a:latin typeface="+mn-lt"/>
              </a:rPr>
              <a:t>gangguan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kesehatan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manusia</a:t>
            </a:r>
            <a:endParaRPr lang="en-US" b="1" dirty="0">
              <a:latin typeface="+mn-lt"/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701" y="2322018"/>
            <a:ext cx="3543300" cy="18651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b="1" dirty="0" err="1">
                <a:latin typeface="Calibri" pitchFamily="34" charset="0"/>
                <a:ea typeface="ＭＳ Ｐゴシック" charset="-128"/>
              </a:rPr>
              <a:t>Mengukur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seluruh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parameter;</a:t>
            </a:r>
          </a:p>
          <a:p>
            <a:pPr marL="342900" lvl="0" indent="-342900">
              <a:spcBef>
                <a:spcPct val="20000"/>
              </a:spcBef>
              <a:buSzPct val="100000"/>
              <a:buFont typeface="+mj-lt"/>
              <a:buAutoNum type="arabicPeriod"/>
            </a:pPr>
            <a:r>
              <a:rPr lang="en-US" b="1" dirty="0" err="1">
                <a:latin typeface="Calibri" pitchFamily="34" charset="0"/>
                <a:ea typeface="ＭＳ Ｐゴシック" charset="-128"/>
              </a:rPr>
              <a:t>Seluruh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parameter 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memenuhi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BME;</a:t>
            </a:r>
          </a:p>
          <a:p>
            <a:pPr marL="342900" lvl="0" indent="-342900">
              <a:spcBef>
                <a:spcPct val="20000"/>
              </a:spcBef>
              <a:buSzPct val="100000"/>
              <a:buFont typeface="+mj-lt"/>
              <a:buAutoNum type="arabicPeriod"/>
              <a:defRPr/>
            </a:pPr>
            <a:r>
              <a:rPr lang="en-US" b="1" dirty="0" err="1">
                <a:latin typeface="Calibri" pitchFamily="34" charset="0"/>
                <a:ea typeface="ＭＳ Ｐゴシック" charset="-128"/>
              </a:rPr>
              <a:t>Frekuensi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pengukuran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sesuai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dengan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ketentuan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izin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/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peraturan</a:t>
            </a:r>
            <a:r>
              <a:rPr lang="en-US" b="1" dirty="0">
                <a:latin typeface="Calibri" pitchFamily="34" charset="0"/>
                <a:ea typeface="ＭＳ Ｐゴシック" charset="-128"/>
              </a:rPr>
              <a:t> yang </a:t>
            </a:r>
            <a:r>
              <a:rPr lang="en-US" b="1" dirty="0" err="1">
                <a:latin typeface="Calibri" pitchFamily="34" charset="0"/>
                <a:ea typeface="ＭＳ Ｐゴシック" charset="-128"/>
              </a:rPr>
              <a:t>berlaku</a:t>
            </a:r>
            <a:endParaRPr lang="en-US" b="1" dirty="0"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25" name="Parallelogram 24"/>
          <p:cNvSpPr/>
          <p:nvPr/>
        </p:nvSpPr>
        <p:spPr>
          <a:xfrm>
            <a:off x="3483781" y="197446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4B</a:t>
            </a:r>
            <a:endParaRPr lang="id-ID" sz="2800" b="1" dirty="0">
              <a:latin typeface="Agency FB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127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1361926" y="2303204"/>
            <a:ext cx="10258574" cy="329749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  <a:defRPr/>
            </a:pPr>
            <a:r>
              <a:rPr lang="id-ID" sz="2800" dirty="0" smtClean="0"/>
              <a:t>Pengukuran emisi wajib dilakukan oleh laboratorium yang terakreditasi/rujukan gubernur/sesuai i</a:t>
            </a:r>
            <a:r>
              <a:rPr lang="en-US" sz="2800" dirty="0" smtClean="0"/>
              <a:t>z</a:t>
            </a:r>
            <a:r>
              <a:rPr lang="id-ID" sz="2800" dirty="0" smtClean="0"/>
              <a:t>in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id-ID" sz="2800" dirty="0" smtClean="0"/>
              <a:t>Apabila perusahaan memanfaatkan limbah B3 (oli bekas/majun bekas/ sawdust terkontaminasi LB3, dll) untuk substitusi bahan bakar di boiler, maka evaluasi kualitas emisi udara pada cerobong boiler dievaluasi  masuk ranah pengelolaan limbah B3.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543101"/>
            <a:ext cx="952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>
              <a:buFont typeface="+mj-lt"/>
              <a:buAutoNum type="alphaLcPeriod"/>
            </a:pPr>
            <a:r>
              <a:rPr lang="id-ID" sz="2400" b="1" dirty="0" smtClean="0">
                <a:latin typeface="+mn-lt"/>
              </a:rPr>
              <a:t>Emisi dari kegiatan pengolahan dan/atau pemanfaatan limbah B3</a:t>
            </a:r>
            <a:endParaRPr lang="en-US" sz="2400" b="1" dirty="0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23289" y="374948"/>
            <a:ext cx="11433351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200" b="1" dirty="0" smtClean="0">
                <a:latin typeface="Sportscenter" panose="02000507060000020004" pitchFamily="2" charset="0"/>
              </a:rPr>
              <a:t>PEMENUHAN KETENTUAN IZIN</a:t>
            </a:r>
            <a:endParaRPr lang="id-ID" sz="2800" b="1" dirty="0" smtClean="0">
              <a:latin typeface="Sportscenter" panose="02000507060000020004" pitchFamily="2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 smtClean="0">
                <a:latin typeface="Sportscenter" panose="02000507060000020004" pitchFamily="2" charset="0"/>
              </a:rPr>
              <a:t>(EMISI DARI KEGIATAN PENGOLAHAN DAN/ATAU PEMANFAATAN LIMBAH B3) </a:t>
            </a:r>
            <a:endParaRPr lang="en-US" sz="2400" b="1" dirty="0">
              <a:latin typeface="Sportscenter" panose="02000507060000020004" pitchFamily="2" charset="0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>
            <a:off x="971550" y="2092698"/>
            <a:ext cx="10854626" cy="3883134"/>
          </a:xfrm>
          <a:prstGeom prst="round2SameRect">
            <a:avLst>
              <a:gd name="adj1" fmla="val 8000"/>
              <a:gd name="adj2" fmla="val 0"/>
            </a:avLst>
          </a:prstGeom>
          <a:noFill/>
          <a:ln w="28575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hueOff val="2340759"/>
              <a:satOff val="-2919"/>
              <a:lumOff val="68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971550" y="5886644"/>
            <a:ext cx="10854626" cy="495106"/>
            <a:chOff x="2779744" y="3119214"/>
            <a:chExt cx="2372728" cy="761612"/>
          </a:xfrm>
          <a:solidFill>
            <a:srgbClr val="FFC000"/>
          </a:solidFill>
        </p:grpSpPr>
        <p:sp>
          <p:nvSpPr>
            <p:cNvPr id="9" name="Rectangle 8"/>
            <p:cNvSpPr/>
            <p:nvPr/>
          </p:nvSpPr>
          <p:spPr>
            <a:xfrm>
              <a:off x="2779744" y="3119214"/>
              <a:ext cx="2372728" cy="761612"/>
            </a:xfrm>
            <a:prstGeom prst="rect">
              <a:avLst/>
            </a:prstGeom>
            <a:grpFill/>
          </p:spPr>
          <p:style>
            <a:lnRef idx="2">
              <a:schemeClr val="accent2">
                <a:hueOff val="2340759"/>
                <a:satOff val="-2919"/>
                <a:lumOff val="686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2779744" y="3119214"/>
              <a:ext cx="1670935" cy="7616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11" name="Oval 10"/>
          <p:cNvSpPr/>
          <p:nvPr/>
        </p:nvSpPr>
        <p:spPr>
          <a:xfrm>
            <a:off x="264646" y="5408142"/>
            <a:ext cx="1097280" cy="1097280"/>
          </a:xfrm>
          <a:prstGeom prst="ellipse">
            <a:avLst/>
          </a:prstGeom>
          <a:solidFill>
            <a:srgbClr val="00B0F0">
              <a:alpha val="90000"/>
            </a:srgbClr>
          </a:solidFill>
        </p:spPr>
        <p:style>
          <a:lnRef idx="2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lnRef>
          <a:fillRef idx="1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fillRef>
          <a:effectRef idx="0"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oup 11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49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  <p:grpSp>
        <p:nvGrpSpPr>
          <p:cNvPr id="51" name="Group 50"/>
          <p:cNvGrpSpPr/>
          <p:nvPr/>
        </p:nvGrpSpPr>
        <p:grpSpPr>
          <a:xfrm>
            <a:off x="4343400" y="1679818"/>
            <a:ext cx="3722732" cy="4885012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2" name="Rectangle 5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Rectangle 52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0" y="263628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5" name="Group 54"/>
          <p:cNvGrpSpPr/>
          <p:nvPr/>
        </p:nvGrpSpPr>
        <p:grpSpPr>
          <a:xfrm>
            <a:off x="468268" y="1679818"/>
            <a:ext cx="3722732" cy="3863732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6" name="Rectangle 5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Rectangle 56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218532" y="1679818"/>
            <a:ext cx="3722732" cy="386373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9" name="Rectangle 5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0" name="Rectangle 5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20693" y="1226585"/>
            <a:ext cx="3017882" cy="931220"/>
            <a:chOff x="820693" y="1207535"/>
            <a:chExt cx="3017882" cy="931220"/>
          </a:xfrm>
        </p:grpSpPr>
        <p:sp>
          <p:nvSpPr>
            <p:cNvPr id="62" name="Rectangle 61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3" name="TextBox 62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648200" y="1210953"/>
            <a:ext cx="3017882" cy="906467"/>
            <a:chOff x="4648200" y="1191903"/>
            <a:chExt cx="3017882" cy="906467"/>
          </a:xfrm>
        </p:grpSpPr>
        <p:sp>
          <p:nvSpPr>
            <p:cNvPr id="65" name="Rectangle 64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TextBox 65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570957" y="1203874"/>
            <a:ext cx="3017882" cy="941980"/>
            <a:chOff x="8513807" y="1184824"/>
            <a:chExt cx="3017882" cy="941980"/>
          </a:xfrm>
        </p:grpSpPr>
        <p:sp>
          <p:nvSpPr>
            <p:cNvPr id="68" name="Rectangle 67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9" name="TextBox 68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1942444" y="383191"/>
            <a:ext cx="9933247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b="1" dirty="0">
                <a:latin typeface="Sportscenter" panose="02000507060000020004" pitchFamily="2" charset="0"/>
              </a:rPr>
              <a:t>4</a:t>
            </a:r>
            <a:r>
              <a:rPr lang="id-ID" sz="2000" b="1" dirty="0" smtClean="0">
                <a:latin typeface="Sportscenter" panose="02000507060000020004" pitchFamily="2" charset="0"/>
              </a:rPr>
              <a:t>. </a:t>
            </a:r>
            <a:r>
              <a:rPr lang="id-ID" sz="2400" b="1" dirty="0" smtClean="0">
                <a:latin typeface="Sportscenter" panose="02000507060000020004" pitchFamily="2" charset="0"/>
              </a:rPr>
              <a:t>KRITERIA PEMENUHAN KETENTUAN IZIN</a:t>
            </a:r>
            <a:endParaRPr lang="id-ID" sz="2000" b="1" dirty="0" smtClean="0">
              <a:latin typeface="Sportscenter" panose="02000507060000020004" pitchFamily="2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 smtClean="0">
              <a:latin typeface="Sportscenter" panose="02000507060000020004" pitchFamily="2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 smtClean="0">
                <a:latin typeface="Sportscenter" panose="02000507060000020004" pitchFamily="2" charset="0"/>
              </a:rPr>
              <a:t>(EFLUEN DARI KEGIATAN PENIMBUNAN DAN/ATAU KEGIATAN PENGELOLAAN LIMBAH B3 LAINNYA TERMASUK SUMUR PANTAU) </a:t>
            </a:r>
            <a:endParaRPr lang="en-US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367560" y="2317513"/>
            <a:ext cx="355724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+mn-lt"/>
              </a:rPr>
              <a:t>Tidak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mengukur</a:t>
            </a:r>
            <a:r>
              <a:rPr lang="en-US" dirty="0">
                <a:latin typeface="+mn-lt"/>
              </a:rPr>
              <a:t> s</a:t>
            </a:r>
            <a:r>
              <a:rPr lang="id-ID" dirty="0">
                <a:latin typeface="+mn-lt"/>
              </a:rPr>
              <a:t>el</a:t>
            </a:r>
            <a:r>
              <a:rPr lang="en-US" dirty="0">
                <a:latin typeface="+mn-lt"/>
              </a:rPr>
              <a:t>u</a:t>
            </a:r>
            <a:r>
              <a:rPr lang="id-ID" dirty="0">
                <a:latin typeface="+mn-lt"/>
              </a:rPr>
              <a:t>ruh</a:t>
            </a:r>
            <a:r>
              <a:rPr lang="en-US" dirty="0">
                <a:latin typeface="+mn-lt"/>
              </a:rPr>
              <a:t> parameter yang </a:t>
            </a:r>
            <a:r>
              <a:rPr lang="en-US" dirty="0" err="1">
                <a:latin typeface="+mn-lt"/>
              </a:rPr>
              <a:t>dipersyaratkan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dalam</a:t>
            </a:r>
            <a:r>
              <a:rPr lang="en-US" dirty="0">
                <a:latin typeface="+mn-lt"/>
              </a:rPr>
              <a:t>  </a:t>
            </a:r>
            <a:r>
              <a:rPr lang="en-US" dirty="0" err="1">
                <a:latin typeface="+mn-lt"/>
              </a:rPr>
              <a:t>izin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atau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peraturan</a:t>
            </a:r>
            <a:r>
              <a:rPr lang="en-US" dirty="0">
                <a:latin typeface="+mn-lt"/>
              </a:rPr>
              <a:t> </a:t>
            </a:r>
            <a:r>
              <a:rPr lang="id-ID" dirty="0">
                <a:latin typeface="+mn-lt"/>
              </a:rPr>
              <a:t> dan 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ketentuan</a:t>
            </a:r>
            <a:r>
              <a:rPr lang="en-US" dirty="0">
                <a:latin typeface="+mn-lt"/>
              </a:rPr>
              <a:t> yang </a:t>
            </a:r>
            <a:r>
              <a:rPr lang="en-US" dirty="0" err="1" smtClean="0">
                <a:latin typeface="+mn-lt"/>
              </a:rPr>
              <a:t>berlaku</a:t>
            </a:r>
            <a:r>
              <a:rPr lang="en-US" dirty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dalam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ranah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pengelolaan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limbah</a:t>
            </a:r>
            <a:r>
              <a:rPr lang="en-US" dirty="0" smtClean="0">
                <a:latin typeface="+mn-lt"/>
              </a:rPr>
              <a:t> B3</a:t>
            </a:r>
            <a:endParaRPr lang="en-US" dirty="0">
              <a:latin typeface="+mn-lt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dirty="0">
                <a:latin typeface="+mn-lt"/>
              </a:rPr>
              <a:t>Terdapat parameter yang tidak menaati BMAL dan/atau Baku Mutu air sumur pantau yang dipersyaratkan dalam izin;</a:t>
            </a:r>
            <a:endParaRPr lang="en-US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dirty="0">
                <a:latin typeface="+mn-lt"/>
              </a:rPr>
              <a:t>Melakukan kesalahan yang sama dalam penilaian periode sebelumnya</a:t>
            </a:r>
            <a:endParaRPr lang="en-US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dirty="0">
                <a:latin typeface="+mn-lt"/>
              </a:rPr>
              <a:t>Frekuensi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pengukuran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tidak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sesuai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dengan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ketentuan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dalam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izin</a:t>
            </a:r>
            <a:endParaRPr lang="en-US" dirty="0">
              <a:latin typeface="+mn-lt"/>
            </a:endParaRPr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237582" y="2319687"/>
            <a:ext cx="363810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Tidak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memenuhi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ketentuan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dan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persyaratan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izin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dengan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ditemukan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id-ID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fakta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pencemaran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lingkungan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dan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/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atau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gangguan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kesehatan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manusia</a:t>
            </a:r>
            <a:endParaRPr lang="en-US" sz="1600" dirty="0">
              <a:solidFill>
                <a:schemeClr val="tx1">
                  <a:lumMod val="85000"/>
                </a:schemeClr>
              </a:solidFill>
              <a:latin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600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Melakukan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sz="1600" i="1" dirty="0">
                <a:latin typeface="+mn-lt"/>
              </a:rPr>
              <a:t>by-pass</a:t>
            </a:r>
            <a:endParaRPr lang="en-US" sz="16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0703" y="2367841"/>
            <a:ext cx="3674098" cy="23083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Mengukur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seluruh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parameter yang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dipersyaratkan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dalam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izin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;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Seluruh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parameter </a:t>
            </a:r>
            <a:r>
              <a:rPr lang="id-ID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menaati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BM</a:t>
            </a:r>
            <a:r>
              <a:rPr lang="id-ID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AL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dan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/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atau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Baku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Mutu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air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sumur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pantau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Frekuensi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pengukuran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sesuai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dengan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ketentuan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izin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/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peraturan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yang 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  <a:latin typeface="+mn-lt"/>
              </a:rPr>
              <a:t>berlaku</a:t>
            </a:r>
            <a:endParaRPr lang="en-US" sz="1600" dirty="0">
              <a:solidFill>
                <a:schemeClr val="tx1">
                  <a:lumMod val="85000"/>
                </a:schemeClr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3289" y="5700256"/>
            <a:ext cx="37677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/>
              <a:t>Catatan</a:t>
            </a:r>
            <a:r>
              <a:rPr lang="en-US" sz="1600" b="1" dirty="0" smtClean="0"/>
              <a:t> :</a:t>
            </a:r>
          </a:p>
          <a:p>
            <a:r>
              <a:rPr lang="id-ID" sz="1600" b="1" dirty="0" smtClean="0"/>
              <a:t>Pengukuran Effluen wajib dilakukan oleh Laboratorium Terakriditasi/Rujukan Gubernur/Sesuai ijin</a:t>
            </a:r>
            <a:endParaRPr lang="id-ID" sz="1600" b="1" dirty="0"/>
          </a:p>
        </p:txBody>
      </p:sp>
      <p:sp>
        <p:nvSpPr>
          <p:cNvPr id="26" name="Parallelogram 25"/>
          <p:cNvSpPr/>
          <p:nvPr/>
        </p:nvSpPr>
        <p:spPr>
          <a:xfrm>
            <a:off x="4191000" y="121503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4C</a:t>
            </a:r>
            <a:endParaRPr lang="id-ID" sz="28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85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343400" y="1832218"/>
            <a:ext cx="3722732" cy="4378082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0" y="278868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3" name="Group 22"/>
          <p:cNvGrpSpPr/>
          <p:nvPr/>
        </p:nvGrpSpPr>
        <p:grpSpPr>
          <a:xfrm>
            <a:off x="468268" y="1832218"/>
            <a:ext cx="3722732" cy="4378082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5" name="Rectangle 2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218532" y="1832218"/>
            <a:ext cx="3722732" cy="437808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Rectangle 2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20693" y="1378985"/>
            <a:ext cx="3017882" cy="931220"/>
            <a:chOff x="820693" y="1207535"/>
            <a:chExt cx="3017882" cy="931220"/>
          </a:xfrm>
        </p:grpSpPr>
        <p:sp>
          <p:nvSpPr>
            <p:cNvPr id="34" name="Rectangle 33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TextBox 42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648200" y="1363353"/>
            <a:ext cx="3017882" cy="906467"/>
            <a:chOff x="4648200" y="1191903"/>
            <a:chExt cx="3017882" cy="906467"/>
          </a:xfrm>
        </p:grpSpPr>
        <p:sp>
          <p:nvSpPr>
            <p:cNvPr id="45" name="Rectangle 44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TextBox 45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570957" y="1356274"/>
            <a:ext cx="3017882" cy="941980"/>
            <a:chOff x="8513807" y="1184824"/>
            <a:chExt cx="3017882" cy="941980"/>
          </a:xfrm>
        </p:grpSpPr>
        <p:sp>
          <p:nvSpPr>
            <p:cNvPr id="48" name="Rectangle 47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TextBox 48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23289" y="527348"/>
            <a:ext cx="11433351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>
                <a:latin typeface="Sportscenter" panose="02000507060000020004" pitchFamily="2" charset="0"/>
              </a:rPr>
              <a:t>4</a:t>
            </a:r>
            <a:r>
              <a:rPr lang="id-ID" sz="2400" b="1" dirty="0" smtClean="0">
                <a:latin typeface="Sportscenter" panose="02000507060000020004" pitchFamily="2" charset="0"/>
              </a:rPr>
              <a:t>. </a:t>
            </a:r>
            <a:r>
              <a:rPr lang="id-ID" sz="2800" b="1" dirty="0" smtClean="0">
                <a:latin typeface="Sportscenter" panose="02000507060000020004" pitchFamily="2" charset="0"/>
              </a:rPr>
              <a:t>KRITERIA PEMENUHAN KETENTUAN IZIN</a:t>
            </a:r>
            <a:endParaRPr lang="en-US" sz="2800" b="1" dirty="0" smtClean="0">
              <a:latin typeface="Sportscenter" panose="02000507060000020004" pitchFamily="2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dirty="0" smtClean="0">
              <a:latin typeface="Sportscenter" panose="02000507060000020004" pitchFamily="2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latin typeface="Sportscenter" panose="02000507060000020004" pitchFamily="2" charset="0"/>
              </a:rPr>
              <a:t>(STANDAR MUTU PRODUK DAN/ATAU KUALITAS LIMBAH B3 UNTUK PEMANFAATAN : BATAKO, KOMPOS DAN LAIN-LAIN) </a:t>
            </a:r>
            <a:endParaRPr lang="en-US" sz="1600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344181" y="2512518"/>
            <a:ext cx="372195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Tidak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memenuhi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salah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satu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persyaratan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standar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mutu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;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Frekuensi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pengukuran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tidak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sesuai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dengan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ketentuan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izin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atau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peraturan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perundang-undangan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Melakukan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pemanfaatan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limbah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B3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produk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samping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dan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dalam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proses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pengajuan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penetapan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dari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Menteri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(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penetapan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limbah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B3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produk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samping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belum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  <a:latin typeface="+mn-lt"/>
              </a:rPr>
              <a:t>diterbitkan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)</a:t>
            </a:r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471927" y="2433987"/>
            <a:ext cx="338471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err="1">
                <a:latin typeface="+mn-lt"/>
              </a:rPr>
              <a:t>Tidak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memenuhi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ketentuan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persyaratan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izin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ditemukan</a:t>
            </a:r>
            <a:r>
              <a:rPr lang="en-US" dirty="0">
                <a:latin typeface="+mn-lt"/>
              </a:rPr>
              <a:t> </a:t>
            </a:r>
            <a:r>
              <a:rPr lang="id-ID" dirty="0">
                <a:latin typeface="+mn-lt"/>
              </a:rPr>
              <a:t>fakta</a:t>
            </a:r>
            <a:r>
              <a:rPr lang="en-US" dirty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pencemaran</a:t>
            </a:r>
            <a:r>
              <a:rPr lang="en-US" dirty="0" smtClean="0">
                <a:latin typeface="+mn-lt"/>
              </a:rPr>
              <a:t>/</a:t>
            </a:r>
            <a:r>
              <a:rPr lang="en-US" dirty="0" err="1" smtClean="0">
                <a:latin typeface="+mn-lt"/>
              </a:rPr>
              <a:t>kontaminasi</a:t>
            </a:r>
            <a:r>
              <a:rPr lang="en-US" dirty="0" smtClean="0">
                <a:latin typeface="+mn-lt"/>
              </a:rPr>
              <a:t>  </a:t>
            </a:r>
            <a:r>
              <a:rPr lang="en-US" dirty="0" err="1" smtClean="0">
                <a:latin typeface="+mn-lt"/>
              </a:rPr>
              <a:t>lingkungan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dan</a:t>
            </a:r>
            <a:r>
              <a:rPr lang="en-US" dirty="0">
                <a:latin typeface="+mn-lt"/>
              </a:rPr>
              <a:t>/</a:t>
            </a:r>
            <a:r>
              <a:rPr lang="en-US" dirty="0" err="1">
                <a:latin typeface="+mn-lt"/>
              </a:rPr>
              <a:t>atau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gangguan</a:t>
            </a:r>
            <a:r>
              <a:rPr lang="en-US" dirty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kesehatan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>
                <a:latin typeface="+mn-lt"/>
              </a:rPr>
              <a:t>manusia</a:t>
            </a:r>
            <a:endParaRPr lang="en-US" dirty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err="1">
                <a:latin typeface="+mn-lt"/>
              </a:rPr>
              <a:t>Melakukan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pemanfaatan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limbah</a:t>
            </a:r>
            <a:r>
              <a:rPr lang="en-US" dirty="0">
                <a:latin typeface="+mn-lt"/>
              </a:rPr>
              <a:t> B3 </a:t>
            </a:r>
            <a:r>
              <a:rPr lang="en-US" dirty="0" err="1">
                <a:latin typeface="+mn-lt"/>
              </a:rPr>
              <a:t>produk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samping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tidak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mengajukan</a:t>
            </a:r>
            <a:r>
              <a:rPr lang="en-US" dirty="0">
                <a:latin typeface="+mn-lt"/>
              </a:rPr>
              <a:t> proses </a:t>
            </a:r>
            <a:r>
              <a:rPr lang="en-US" dirty="0" err="1">
                <a:latin typeface="+mn-lt"/>
              </a:rPr>
              <a:t>pengajuan</a:t>
            </a:r>
            <a:r>
              <a:rPr lang="en-US" dirty="0">
                <a:latin typeface="+mn-lt"/>
              </a:rPr>
              <a:t>  </a:t>
            </a:r>
            <a:r>
              <a:rPr lang="en-US" dirty="0" err="1">
                <a:latin typeface="+mn-lt"/>
              </a:rPr>
              <a:t>penetapan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dari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Menteri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sebagai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produk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samping</a:t>
            </a:r>
            <a:endParaRPr lang="en-US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4722" y="2512518"/>
            <a:ext cx="3666278" cy="31393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+mn-lt"/>
              </a:rPr>
              <a:t>Seluruh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persyaratan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standar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mutu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dan</a:t>
            </a:r>
            <a:r>
              <a:rPr lang="en-US" dirty="0">
                <a:latin typeface="+mn-lt"/>
              </a:rPr>
              <a:t>/ </a:t>
            </a:r>
            <a:r>
              <a:rPr lang="en-US" dirty="0" err="1">
                <a:latin typeface="+mn-lt"/>
              </a:rPr>
              <a:t>atau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kualitas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limbah</a:t>
            </a:r>
            <a:r>
              <a:rPr lang="en-US" dirty="0">
                <a:latin typeface="+mn-lt"/>
              </a:rPr>
              <a:t> B3 </a:t>
            </a:r>
            <a:r>
              <a:rPr lang="en-US" dirty="0" err="1">
                <a:latin typeface="+mn-lt"/>
              </a:rPr>
              <a:t>memenuhi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ketentuan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izin</a:t>
            </a:r>
            <a:r>
              <a:rPr lang="en-US" dirty="0">
                <a:latin typeface="+mn-lt"/>
              </a:rPr>
              <a:t>; </a:t>
            </a:r>
            <a:r>
              <a:rPr lang="en-US" dirty="0" err="1">
                <a:latin typeface="+mn-lt"/>
              </a:rPr>
              <a:t>dan</a:t>
            </a:r>
            <a:endParaRPr lang="en-US" dirty="0">
              <a:latin typeface="+mn-lt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latin typeface="+mn-lt"/>
              </a:rPr>
              <a:t>Frekuensi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pengukuran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sesuai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dengan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ketentuan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izin</a:t>
            </a:r>
            <a:r>
              <a:rPr lang="en-US" dirty="0">
                <a:latin typeface="+mn-lt"/>
              </a:rPr>
              <a:t>/</a:t>
            </a:r>
            <a:r>
              <a:rPr lang="en-US" dirty="0" err="1">
                <a:latin typeface="+mn-lt"/>
              </a:rPr>
              <a:t>peraturan</a:t>
            </a:r>
            <a:r>
              <a:rPr lang="en-US" dirty="0">
                <a:latin typeface="+mn-lt"/>
              </a:rPr>
              <a:t> yang </a:t>
            </a:r>
            <a:r>
              <a:rPr lang="en-US" dirty="0" err="1">
                <a:latin typeface="+mn-lt"/>
              </a:rPr>
              <a:t>berlaku</a:t>
            </a:r>
            <a:r>
              <a:rPr lang="en-US" dirty="0">
                <a:latin typeface="+mn-lt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+mn-lt"/>
              </a:rPr>
              <a:t>Melakukan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pemanfaatan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limbah</a:t>
            </a:r>
            <a:r>
              <a:rPr lang="en-US" dirty="0">
                <a:latin typeface="+mn-lt"/>
              </a:rPr>
              <a:t> B3 </a:t>
            </a:r>
            <a:r>
              <a:rPr lang="en-US" dirty="0" err="1">
                <a:latin typeface="+mn-lt"/>
              </a:rPr>
              <a:t>produk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samping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sudah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ada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penetapan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dari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Menteri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sebagai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produk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sehingga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tidak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diperlukan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izin</a:t>
            </a:r>
            <a:endParaRPr lang="en-US" dirty="0">
              <a:latin typeface="+mn-lt"/>
            </a:endParaRPr>
          </a:p>
        </p:txBody>
      </p:sp>
      <p:sp>
        <p:nvSpPr>
          <p:cNvPr id="31" name="Parallelogram 30"/>
          <p:cNvSpPr/>
          <p:nvPr/>
        </p:nvSpPr>
        <p:spPr>
          <a:xfrm>
            <a:off x="3512356" y="184447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4D</a:t>
            </a:r>
            <a:endParaRPr lang="id-ID" sz="2800" b="1" dirty="0">
              <a:latin typeface="Agency FB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919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93895" y="1600200"/>
            <a:ext cx="10478955" cy="502920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107340" y="1918171"/>
            <a:ext cx="9998809" cy="4005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algn="just">
              <a:spcBef>
                <a:spcPts val="0"/>
              </a:spcBef>
              <a:buFontTx/>
              <a:buAutoNum type="arabicPeriod"/>
              <a:defRPr/>
            </a:pPr>
            <a:r>
              <a:rPr lang="id-ID" sz="2400" dirty="0" smtClean="0">
                <a:cs typeface="Arial" pitchFamily="34" charset="0"/>
              </a:rPr>
              <a:t>Analisa kualitas limbah B3 yang dipersyaratkan dalam ijin seperti kandungan silika, karbon, dll untuk pemanfaatan abu batubara dalam pembuatan batako/paving block harus sesuai ketentuan dalam ijin.</a:t>
            </a:r>
          </a:p>
          <a:p>
            <a:pPr marL="355600" indent="-355600" algn="just">
              <a:spcBef>
                <a:spcPts val="0"/>
              </a:spcBef>
              <a:buFontTx/>
              <a:buAutoNum type="arabicPeriod"/>
              <a:defRPr/>
            </a:pPr>
            <a:endParaRPr lang="id-ID" sz="1200" dirty="0" smtClean="0">
              <a:solidFill>
                <a:srgbClr val="000090"/>
              </a:solidFill>
              <a:cs typeface="Arial" pitchFamily="34" charset="0"/>
            </a:endParaRPr>
          </a:p>
          <a:p>
            <a:pPr marL="355600" indent="-355600" algn="just">
              <a:spcBef>
                <a:spcPts val="0"/>
              </a:spcBef>
              <a:buFontTx/>
              <a:buAutoNum type="arabicPeriod"/>
              <a:defRPr/>
            </a:pPr>
            <a:r>
              <a:rPr lang="id-ID" sz="2400" dirty="0" smtClean="0">
                <a:solidFill>
                  <a:srgbClr val="000090"/>
                </a:solidFill>
                <a:cs typeface="Arial" pitchFamily="34" charset="0"/>
              </a:rPr>
              <a:t>Uji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kuat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tekan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,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toleransi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kadar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pencemar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dalam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limbah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B3 yang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akan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dimanfaatkan</a:t>
            </a:r>
            <a:r>
              <a:rPr lang="id-ID" sz="2400" dirty="0" smtClean="0">
                <a:solidFill>
                  <a:srgbClr val="000090"/>
                </a:solidFill>
                <a:cs typeface="Arial" pitchFamily="34" charset="0"/>
              </a:rPr>
              <a:t> (TCLP) untuk pemanfaatan batako/paving block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harus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sesuai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dengan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yang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dipersyaratkan</a:t>
            </a:r>
            <a:endParaRPr lang="id-ID" sz="2400" dirty="0" smtClean="0">
              <a:solidFill>
                <a:srgbClr val="000090"/>
              </a:solidFill>
              <a:cs typeface="Arial" pitchFamily="34" charset="0"/>
            </a:endParaRPr>
          </a:p>
          <a:p>
            <a:pPr marL="355600" indent="-355600" algn="just">
              <a:spcBef>
                <a:spcPts val="0"/>
              </a:spcBef>
              <a:buFontTx/>
              <a:buAutoNum type="arabicPeriod"/>
              <a:defRPr/>
            </a:pPr>
            <a:endParaRPr lang="id-ID" sz="1200" dirty="0" smtClean="0">
              <a:solidFill>
                <a:srgbClr val="000090"/>
              </a:solidFill>
              <a:cs typeface="Arial" pitchFamily="34" charset="0"/>
            </a:endParaRPr>
          </a:p>
          <a:p>
            <a:pPr marL="355600" indent="-355600" algn="just">
              <a:spcBef>
                <a:spcPts val="0"/>
              </a:spcBef>
              <a:buFontTx/>
              <a:buAutoNum type="arabicPeriod"/>
              <a:defRPr/>
            </a:pPr>
            <a:r>
              <a:rPr lang="id-ID" sz="2400" dirty="0" smtClean="0">
                <a:solidFill>
                  <a:srgbClr val="000090"/>
                </a:solidFill>
                <a:cs typeface="Arial" pitchFamily="34" charset="0"/>
              </a:rPr>
              <a:t>Standar Nasional Indonesia (SNI) atau standar internasional untuk pemanfaatan limbah B3 seperti paving block, batako, kompos, dll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,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harus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000090"/>
                </a:solidFill>
                <a:cs typeface="Arial" pitchFamily="34" charset="0"/>
              </a:rPr>
              <a:t>dipenuhi</a:t>
            </a:r>
            <a:r>
              <a:rPr lang="en-US" sz="2400" dirty="0" smtClean="0">
                <a:solidFill>
                  <a:srgbClr val="000090"/>
                </a:solidFill>
                <a:cs typeface="Arial" pitchFamily="34" charset="0"/>
              </a:rPr>
              <a:t>.</a:t>
            </a:r>
            <a:endParaRPr lang="id-ID" sz="2400" dirty="0">
              <a:solidFill>
                <a:srgbClr val="000090"/>
              </a:solidFill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93894" y="729270"/>
            <a:ext cx="105170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id-ID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</a:t>
            </a:r>
            <a:r>
              <a:rPr lang="en-US" altLang="id-ID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r>
              <a:rPr lang="en-US" altLang="id-ID" sz="2400" b="1" dirty="0" smtClean="0">
                <a:solidFill>
                  <a:srgbClr val="FFFFF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altLang="id-ID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Standar</a:t>
            </a:r>
            <a:r>
              <a:rPr lang="en-US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altLang="id-ID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Mutu</a:t>
            </a:r>
            <a:r>
              <a:rPr lang="en-US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altLang="id-ID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Produk</a:t>
            </a:r>
            <a:r>
              <a:rPr lang="en-US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altLang="id-ID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dan</a:t>
            </a:r>
            <a:r>
              <a:rPr lang="en-US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/</a:t>
            </a:r>
            <a:r>
              <a:rPr lang="en-US" altLang="id-ID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atau</a:t>
            </a:r>
            <a:r>
              <a:rPr lang="en-US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altLang="id-ID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kualitas</a:t>
            </a:r>
            <a:r>
              <a:rPr lang="en-US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altLang="id-ID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limbah</a:t>
            </a:r>
            <a:r>
              <a:rPr lang="en-US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B3 </a:t>
            </a:r>
            <a:r>
              <a:rPr lang="en-US" altLang="id-ID" sz="2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untuk</a:t>
            </a:r>
            <a:r>
              <a:rPr lang="id-ID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en-US" altLang="id-ID" sz="2400" b="1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r" eaLnBrk="1" hangingPunct="1"/>
            <a:r>
              <a:rPr lang="en-US" altLang="id-ID" sz="2400" b="1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pemanfaatan</a:t>
            </a:r>
            <a:r>
              <a:rPr lang="en-US" altLang="id-ID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n-US" altLang="id-ID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107339" y="5981700"/>
            <a:ext cx="9998809" cy="516570"/>
            <a:chOff x="96103" y="2651221"/>
            <a:chExt cx="1633418" cy="362964"/>
          </a:xfrm>
        </p:grpSpPr>
        <p:sp>
          <p:nvSpPr>
            <p:cNvPr id="10" name="Rectangle 9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sp>
        <p:nvSpPr>
          <p:cNvPr id="12" name="Title 1"/>
          <p:cNvSpPr txBox="1">
            <a:spLocks/>
          </p:cNvSpPr>
          <p:nvPr/>
        </p:nvSpPr>
        <p:spPr>
          <a:xfrm>
            <a:off x="3143250" y="143348"/>
            <a:ext cx="8229600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d-ID" sz="36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4</a:t>
            </a:r>
            <a:r>
              <a:rPr lang="en-US" sz="36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. P</a:t>
            </a:r>
            <a:r>
              <a:rPr lang="id-ID" sz="36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emenuhan</a:t>
            </a:r>
            <a:r>
              <a:rPr lang="en-US" sz="36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 </a:t>
            </a:r>
            <a:r>
              <a:rPr lang="en-US" sz="3600" b="1" dirty="0" err="1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Ketentuan</a:t>
            </a:r>
            <a:r>
              <a:rPr lang="en-US" sz="36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 </a:t>
            </a:r>
            <a:r>
              <a:rPr lang="en-US" sz="3600" b="1" dirty="0" err="1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Izin</a:t>
            </a:r>
            <a:endParaRPr lang="en-US" sz="3600" b="1" dirty="0">
              <a:latin typeface="Sportscenter" panose="02000507060000020004" pitchFamily="2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373441"/>
              </p:ext>
            </p:extLst>
          </p:nvPr>
        </p:nvGraphicFramePr>
        <p:xfrm>
          <a:off x="220718" y="75158"/>
          <a:ext cx="1482752" cy="1014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CorelDRAW" r:id="rId3" imgW="18361301" imgH="12563116" progId="CorelDraw.Graphic.17">
                  <p:embed/>
                </p:oleObj>
              </mc:Choice>
              <mc:Fallback>
                <p:oleObj name="CorelDRAW" r:id="rId3" imgW="18361301" imgH="12563116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718" y="75158"/>
                        <a:ext cx="1482752" cy="10145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383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4343400" y="2156068"/>
            <a:ext cx="3722732" cy="3180958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Rectangle 2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6" name="Rectangle 25"/>
          <p:cNvSpPr/>
          <p:nvPr/>
        </p:nvSpPr>
        <p:spPr>
          <a:xfrm>
            <a:off x="0" y="31125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7" name="Group 26"/>
          <p:cNvGrpSpPr/>
          <p:nvPr/>
        </p:nvGrpSpPr>
        <p:grpSpPr>
          <a:xfrm>
            <a:off x="468268" y="2156068"/>
            <a:ext cx="3722732" cy="3180958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Rectangle 2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218532" y="2156068"/>
            <a:ext cx="3722732" cy="3180958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20693" y="1702835"/>
            <a:ext cx="3017882" cy="931220"/>
            <a:chOff x="820693" y="1207535"/>
            <a:chExt cx="3017882" cy="931220"/>
          </a:xfrm>
        </p:grpSpPr>
        <p:sp>
          <p:nvSpPr>
            <p:cNvPr id="45" name="Rectangle 44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TextBox 45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648200" y="1687203"/>
            <a:ext cx="3017882" cy="906467"/>
            <a:chOff x="4648200" y="1191903"/>
            <a:chExt cx="3017882" cy="906467"/>
          </a:xfrm>
        </p:grpSpPr>
        <p:sp>
          <p:nvSpPr>
            <p:cNvPr id="48" name="Rectangle 47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TextBox 48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570957" y="1680124"/>
            <a:ext cx="3017882" cy="941980"/>
            <a:chOff x="8513807" y="1184824"/>
            <a:chExt cx="3017882" cy="941980"/>
          </a:xfrm>
        </p:grpSpPr>
        <p:sp>
          <p:nvSpPr>
            <p:cNvPr id="51" name="Rectangle 50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TextBox 51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23289" y="432048"/>
            <a:ext cx="11433351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200" b="1" dirty="0" smtClean="0">
                <a:latin typeface="Sportscenter" panose="02000507060000020004" pitchFamily="2" charset="0"/>
              </a:rPr>
              <a:t>5. STRUKTUR DAN TANGGUNG JAWAB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682392" y="2990841"/>
            <a:ext cx="30672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+mn-lt"/>
              </a:rPr>
              <a:t>-</a:t>
            </a:r>
            <a:r>
              <a:rPr lang="id-ID" sz="2800" dirty="0" smtClean="0">
                <a:latin typeface="+mn-lt"/>
              </a:rPr>
              <a:t>--</a:t>
            </a:r>
            <a:endParaRPr lang="en-US" sz="2800" dirty="0">
              <a:latin typeface="+mn-lt"/>
            </a:endParaRP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4485591" y="3063087"/>
            <a:ext cx="350434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/>
              <a:t>divisi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endParaRPr lang="en-US" sz="2400" dirty="0"/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57060" y="2961500"/>
            <a:ext cx="33577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 smtClean="0">
                <a:cs typeface="Arial"/>
              </a:rPr>
              <a:t>Memiliki</a:t>
            </a:r>
            <a:r>
              <a:rPr lang="en-US" sz="2400" dirty="0" smtClean="0">
                <a:cs typeface="Arial"/>
              </a:rPr>
              <a:t> </a:t>
            </a:r>
            <a:r>
              <a:rPr lang="en-US" sz="2400" dirty="0" err="1" smtClean="0">
                <a:cs typeface="Arial"/>
              </a:rPr>
              <a:t>divisi</a:t>
            </a:r>
            <a:r>
              <a:rPr lang="en-US" sz="2400" dirty="0" smtClean="0">
                <a:cs typeface="Arial"/>
              </a:rPr>
              <a:t> </a:t>
            </a:r>
            <a:r>
              <a:rPr lang="en-US" sz="2400" dirty="0" err="1" smtClean="0">
                <a:cs typeface="Arial"/>
              </a:rPr>
              <a:t>khusus</a:t>
            </a:r>
            <a:r>
              <a:rPr lang="en-US" sz="2400" dirty="0" smtClean="0">
                <a:cs typeface="Arial"/>
              </a:rPr>
              <a:t> </a:t>
            </a:r>
            <a:r>
              <a:rPr lang="en-US" sz="2400" dirty="0" err="1" smtClean="0">
                <a:cs typeface="Arial"/>
              </a:rPr>
              <a:t>bidang</a:t>
            </a:r>
            <a:r>
              <a:rPr lang="en-US" sz="2400" dirty="0" smtClean="0">
                <a:cs typeface="Arial"/>
              </a:rPr>
              <a:t> </a:t>
            </a:r>
            <a:r>
              <a:rPr lang="en-US" sz="2400" dirty="0" err="1" smtClean="0">
                <a:cs typeface="Arial"/>
              </a:rPr>
              <a:t>lingkungan</a:t>
            </a:r>
            <a:endParaRPr lang="en-US" sz="2400" dirty="0">
              <a:cs typeface="Arial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23289" y="5479960"/>
            <a:ext cx="10053792" cy="8640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 smtClean="0"/>
              <a:t>Catatan</a:t>
            </a:r>
            <a:r>
              <a:rPr lang="en-US" sz="2400" dirty="0" smtClean="0"/>
              <a:t>: </a:t>
            </a:r>
            <a:r>
              <a:rPr lang="en-US" sz="2400" dirty="0" err="1" smtClean="0"/>
              <a:t>Sudah</a:t>
            </a:r>
            <a:r>
              <a:rPr lang="en-US" sz="2400" dirty="0" smtClean="0"/>
              <a:t> 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kriteria</a:t>
            </a:r>
            <a:r>
              <a:rPr lang="en-US" sz="2400" dirty="0" smtClean="0"/>
              <a:t> </a:t>
            </a:r>
            <a:r>
              <a:rPr lang="en-US" sz="2400" dirty="0" err="1" smtClean="0"/>
              <a:t>namun</a:t>
            </a:r>
            <a:r>
              <a:rPr lang="en-US" sz="2400" dirty="0" smtClean="0"/>
              <a:t> </a:t>
            </a:r>
            <a:r>
              <a:rPr lang="en-US" sz="2400" dirty="0" err="1" smtClean="0"/>
              <a:t>belum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penilaian</a:t>
            </a:r>
            <a:r>
              <a:rPr lang="en-US" sz="2400" dirty="0" smtClean="0"/>
              <a:t>.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 </a:t>
            </a:r>
            <a:r>
              <a:rPr lang="en-US" sz="2400" dirty="0" err="1" smtClean="0"/>
              <a:t>Kriteria</a:t>
            </a:r>
            <a:r>
              <a:rPr lang="en-US" sz="2400" dirty="0" smtClean="0"/>
              <a:t> no.5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diterapkan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periode</a:t>
            </a:r>
            <a:r>
              <a:rPr lang="en-US" sz="2400" dirty="0" smtClean="0"/>
              <a:t> proper </a:t>
            </a:r>
            <a:r>
              <a:rPr lang="en-US" sz="2400" dirty="0" err="1" smtClean="0"/>
              <a:t>berikutnya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1" name="Parallelogram 30"/>
          <p:cNvSpPr/>
          <p:nvPr/>
        </p:nvSpPr>
        <p:spPr>
          <a:xfrm>
            <a:off x="4648899" y="464579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5</a:t>
            </a:r>
            <a:endParaRPr lang="id-ID" sz="28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44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34" y="337700"/>
            <a:ext cx="10972800" cy="1143000"/>
          </a:xfrm>
        </p:spPr>
        <p:txBody>
          <a:bodyPr>
            <a:noAutofit/>
          </a:bodyPr>
          <a:lstStyle/>
          <a:p>
            <a:pPr algn="r"/>
            <a:r>
              <a:rPr lang="id-ID" sz="24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6. </a:t>
            </a:r>
            <a:r>
              <a:rPr lang="en-US" sz="24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O</a:t>
            </a:r>
            <a:r>
              <a:rPr lang="id-ID" sz="2400" b="1" dirty="0" smtClean="0">
                <a:latin typeface="Sportscenter" panose="02000507060000020004" pitchFamily="2" charset="0"/>
                <a:ea typeface="ＭＳ Ｐゴシック" panose="020B0600070205080204" pitchFamily="34" charset="-128"/>
              </a:rPr>
              <a:t>PEN DUMPING, OPEN BURNING, PENGELOLAAN TUMPAHAN DAN PENANGANAN MEDIA TERKONTAMINASI LIMBAH B3</a:t>
            </a:r>
            <a:endParaRPr lang="id-ID" sz="2400" b="1" dirty="0">
              <a:latin typeface="Sportscenter" panose="02000507060000020004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39235451"/>
              </p:ext>
            </p:extLst>
          </p:nvPr>
        </p:nvGraphicFramePr>
        <p:xfrm>
          <a:off x="1143000" y="1028700"/>
          <a:ext cx="9954327" cy="5064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1527870" y="6125234"/>
            <a:ext cx="9217024" cy="40011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000" b="1" dirty="0" err="1">
                <a:latin typeface="Arial" charset="0"/>
              </a:rPr>
              <a:t>Melakukan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kewajiban</a:t>
            </a:r>
            <a:r>
              <a:rPr lang="en-US" sz="2000" b="1" dirty="0">
                <a:latin typeface="Arial" charset="0"/>
              </a:rPr>
              <a:t> yang </a:t>
            </a:r>
            <a:r>
              <a:rPr lang="en-US" sz="2000" b="1" dirty="0" err="1">
                <a:latin typeface="Arial" charset="0"/>
              </a:rPr>
              <a:t>tercantum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dalam</a:t>
            </a:r>
            <a:r>
              <a:rPr lang="en-US" sz="2000" b="1" dirty="0">
                <a:latin typeface="Arial" charset="0"/>
              </a:rPr>
              <a:t> SSPLT</a:t>
            </a:r>
          </a:p>
        </p:txBody>
      </p:sp>
    </p:spTree>
    <p:extLst>
      <p:ext uri="{BB962C8B-B14F-4D97-AF65-F5344CB8AC3E}">
        <p14:creationId xmlns:p14="http://schemas.microsoft.com/office/powerpoint/2010/main" val="30441560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210050" y="1451217"/>
            <a:ext cx="4076700" cy="5249925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0" y="240768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3" name="Group 22"/>
          <p:cNvGrpSpPr/>
          <p:nvPr/>
        </p:nvGrpSpPr>
        <p:grpSpPr>
          <a:xfrm>
            <a:off x="334918" y="1451218"/>
            <a:ext cx="3722732" cy="5249924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5" name="Rectangle 2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458200" y="1451218"/>
            <a:ext cx="3521163" cy="2742410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Rectangle 2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87343" y="997985"/>
            <a:ext cx="3017882" cy="931220"/>
            <a:chOff x="820693" y="1207535"/>
            <a:chExt cx="3017882" cy="931220"/>
          </a:xfrm>
        </p:grpSpPr>
        <p:sp>
          <p:nvSpPr>
            <p:cNvPr id="34" name="Rectangle 33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TextBox 42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514850" y="982353"/>
            <a:ext cx="3017882" cy="906467"/>
            <a:chOff x="4648200" y="1191903"/>
            <a:chExt cx="3017882" cy="906467"/>
          </a:xfrm>
        </p:grpSpPr>
        <p:sp>
          <p:nvSpPr>
            <p:cNvPr id="45" name="Rectangle 44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TextBox 45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609057" y="975274"/>
            <a:ext cx="3017882" cy="941980"/>
            <a:chOff x="8513807" y="1184824"/>
            <a:chExt cx="3017882" cy="941980"/>
          </a:xfrm>
        </p:grpSpPr>
        <p:sp>
          <p:nvSpPr>
            <p:cNvPr id="48" name="Rectangle 47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TextBox 48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056954" y="271249"/>
            <a:ext cx="9875441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 smtClean="0">
                <a:latin typeface="Sportscenter" panose="02000507060000020004" pitchFamily="2" charset="0"/>
              </a:rPr>
              <a:t>KRITERIA </a:t>
            </a:r>
            <a:r>
              <a:rPr lang="en-US" sz="2400" b="1" dirty="0">
                <a:latin typeface="Sportscenter" panose="02000507060000020004" pitchFamily="2" charset="0"/>
              </a:rPr>
              <a:t>O</a:t>
            </a:r>
            <a:r>
              <a:rPr lang="id-ID" sz="2400" b="1" dirty="0">
                <a:latin typeface="Sportscenter" panose="02000507060000020004" pitchFamily="2" charset="0"/>
              </a:rPr>
              <a:t>PEN DUMPING, OPEN BURNING, PENGELOLAAN TUMPAHAN DAN PENANGANAN MEDIA TERKONTAMINASI LIMBAH B3</a:t>
            </a:r>
            <a:endParaRPr lang="en-US" sz="20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176418" y="1930606"/>
            <a:ext cx="4034132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id-ID" sz="1600" dirty="0">
                <a:ea typeface="ＭＳ Ｐゴシック" charset="-128"/>
                <a:cs typeface="Arial" pitchFamily="34" charset="0"/>
              </a:rPr>
              <a:t>Ditemukan open dumping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limbah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B3 </a:t>
            </a:r>
            <a:r>
              <a:rPr lang="id-ID" sz="1600" dirty="0">
                <a:ea typeface="ＭＳ Ｐゴシック" charset="-128"/>
                <a:cs typeface="Arial" pitchFamily="34" charset="0"/>
              </a:rPr>
              <a:t>pada saat </a:t>
            </a:r>
            <a:r>
              <a:rPr lang="id-ID" sz="1600" dirty="0" smtClean="0">
                <a:ea typeface="ＭＳ Ｐゴシック" charset="-128"/>
                <a:cs typeface="Arial" pitchFamily="34" charset="0"/>
              </a:rPr>
              <a:t>pemantauan</a:t>
            </a: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Memiliki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rencana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pengelolaan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penanganan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tanah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terkontaminasi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tumpahan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(spill)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namun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tidak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sesuai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dengan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ketentuan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dalam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peraturan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 smtClean="0">
                <a:ea typeface="ＭＳ Ｐゴシック" charset="-128"/>
                <a:cs typeface="Arial" pitchFamily="34" charset="0"/>
              </a:rPr>
              <a:t>perundang-undangan</a:t>
            </a:r>
            <a:endParaRPr lang="id-ID" sz="1600" dirty="0" smtClean="0">
              <a:ea typeface="ＭＳ Ｐゴシック" charset="-128"/>
              <a:cs typeface="Arial" pitchFamily="34" charset="0"/>
            </a:endParaRPr>
          </a:p>
          <a:p>
            <a:pPr marL="285750" lvl="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Pelaksanaan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clean up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/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atau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pemulihan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lahan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terkontaminasi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limbah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B3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penanganan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tumpahan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/spill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tidak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sesuai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dengan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rencana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yang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telah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 smtClean="0">
                <a:ea typeface="ＭＳ Ｐゴシック" charset="-128"/>
                <a:cs typeface="Arial" pitchFamily="34" charset="0"/>
              </a:rPr>
              <a:t>ditetapkan</a:t>
            </a:r>
            <a:endParaRPr lang="id-ID" sz="1600" dirty="0" smtClean="0">
              <a:ea typeface="ＭＳ Ｐゴシック" charset="-128"/>
              <a:cs typeface="Arial" pitchFamily="34" charset="0"/>
            </a:endParaRP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Jumlah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/volume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tanah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terkontaminasi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tidak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tercatat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dengan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 smtClean="0">
                <a:ea typeface="ＭＳ Ｐゴシック" charset="-128"/>
                <a:cs typeface="Arial" pitchFamily="34" charset="0"/>
              </a:rPr>
              <a:t>baik</a:t>
            </a:r>
            <a:endParaRPr lang="id-ID" sz="1600" dirty="0" smtClean="0">
              <a:ea typeface="ＭＳ Ｐゴシック" charset="-128"/>
              <a:cs typeface="Arial" pitchFamily="34" charset="0"/>
            </a:endParaRPr>
          </a:p>
          <a:p>
            <a:pPr marL="285750" lvl="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Tidak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melakukan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seluruh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kewajiban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dalam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smtClean="0">
                <a:ea typeface="ＭＳ Ｐゴシック" charset="-128"/>
                <a:cs typeface="Arial" pitchFamily="34" charset="0"/>
              </a:rPr>
              <a:t>SSPLT</a:t>
            </a:r>
            <a:endParaRPr lang="id-ID" sz="1600" dirty="0" smtClean="0">
              <a:ea typeface="ＭＳ Ｐゴシック" charset="-128"/>
              <a:cs typeface="Arial" pitchFamily="34" charset="0"/>
            </a:endParaRP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Ditem</a:t>
            </a:r>
            <a:r>
              <a:rPr lang="id-ID" sz="1600" dirty="0">
                <a:ea typeface="ＭＳ Ｐゴシック" charset="-128"/>
                <a:cs typeface="Arial" pitchFamily="34" charset="0"/>
              </a:rPr>
              <a:t>u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kan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indikasi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melakukan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open burning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limbah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B3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telah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menghentikan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kegiatan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open burning </a:t>
            </a:r>
            <a:r>
              <a:rPr lang="id-ID" sz="1600" dirty="0">
                <a:ea typeface="ＭＳ Ｐゴシック" charset="-128"/>
                <a:cs typeface="Arial" pitchFamily="34" charset="0"/>
              </a:rPr>
              <a:t>pada periode </a:t>
            </a:r>
            <a:r>
              <a:rPr lang="id-ID" sz="1600" dirty="0" smtClean="0">
                <a:ea typeface="ＭＳ Ｐゴシック" charset="-128"/>
                <a:cs typeface="Arial" pitchFamily="34" charset="0"/>
              </a:rPr>
              <a:t>penilaian</a:t>
            </a:r>
            <a:endParaRPr lang="en-US" sz="1600" dirty="0">
              <a:ea typeface="ＭＳ Ｐゴシック" charset="-128"/>
              <a:cs typeface="Arial" pitchFamily="34" charset="0"/>
            </a:endParaRPr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553451" y="1982926"/>
            <a:ext cx="3436540" cy="16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Tidak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memiliki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rencana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tidak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melakukan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clean up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atas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open dumping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limbah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B3,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tumpahan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/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atau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kontaminasi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lahan</a:t>
            </a:r>
            <a:r>
              <a:rPr lang="id-ID" sz="1600" dirty="0">
                <a:ea typeface="ＭＳ Ｐゴシック" charset="-128"/>
                <a:cs typeface="Arial" pitchFamily="34" charset="0"/>
              </a:rPr>
              <a:t> dan/atau melakukan open burning</a:t>
            </a:r>
            <a:endParaRPr lang="en-US" sz="1600" dirty="0">
              <a:ea typeface="ＭＳ Ｐゴシック" charset="-128"/>
              <a:cs typeface="Arial" pitchFamily="34" charset="0"/>
            </a:endParaRPr>
          </a:p>
          <a:p>
            <a:pPr lvl="0">
              <a:spcBef>
                <a:spcPct val="20000"/>
              </a:spcBef>
              <a:buClr>
                <a:schemeClr val="hlink"/>
              </a:buClr>
              <a:buSzPct val="60000"/>
            </a:pPr>
            <a:endParaRPr lang="en-US" sz="1600" dirty="0">
              <a:ea typeface="ＭＳ Ｐゴシック" charset="-128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5173" y="1985542"/>
            <a:ext cx="3723428" cy="29238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Memiliki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rencana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pengelolaan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penanganan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tanah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terkontaminasi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tumpahan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(spill)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sesuai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dengan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peraturan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 smtClean="0">
                <a:ea typeface="ＭＳ Ｐゴシック" charset="-128"/>
                <a:cs typeface="Arial" pitchFamily="34" charset="0"/>
              </a:rPr>
              <a:t>perundang-undangan</a:t>
            </a:r>
            <a:endParaRPr lang="id-ID" sz="1600" dirty="0" smtClean="0">
              <a:ea typeface="ＭＳ Ｐゴシック" charset="-128"/>
              <a:cs typeface="Arial" pitchFamily="34" charset="0"/>
            </a:endParaRP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Pelaksanaan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clean up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pemulihan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lahan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terkontaminasi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limbah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B3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sesuai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dengan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rencana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yang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telah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 smtClean="0">
                <a:ea typeface="ＭＳ Ｐゴシック" charset="-128"/>
                <a:cs typeface="Arial" pitchFamily="34" charset="0"/>
              </a:rPr>
              <a:t>ditetapkan</a:t>
            </a:r>
            <a:endParaRPr lang="id-ID" sz="1600" dirty="0" smtClean="0">
              <a:ea typeface="ＭＳ Ｐゴシック" charset="-128"/>
              <a:cs typeface="Arial" pitchFamily="34" charset="0"/>
            </a:endParaRPr>
          </a:p>
          <a:p>
            <a:pPr marL="285750" lvl="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Jumlah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atau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volume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tumpahan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(spill)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tercatat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dengan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 smtClean="0">
                <a:ea typeface="ＭＳ Ｐゴシック" charset="-128"/>
                <a:cs typeface="Arial" pitchFamily="34" charset="0"/>
              </a:rPr>
              <a:t>baik</a:t>
            </a:r>
            <a:endParaRPr lang="id-ID" sz="1600" dirty="0" smtClean="0">
              <a:ea typeface="ＭＳ Ｐゴシック" charset="-128"/>
              <a:cs typeface="Arial" pitchFamily="34" charset="0"/>
            </a:endParaRP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1600" dirty="0" err="1">
                <a:ea typeface="ＭＳ Ｐゴシック" charset="-128"/>
                <a:cs typeface="Arial" pitchFamily="34" charset="0"/>
              </a:rPr>
              <a:t>Tidak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</a:t>
            </a:r>
            <a:r>
              <a:rPr lang="en-US" sz="1600" dirty="0" err="1">
                <a:ea typeface="ＭＳ Ｐゴシック" charset="-128"/>
                <a:cs typeface="Arial" pitchFamily="34" charset="0"/>
              </a:rPr>
              <a:t>melakukan</a:t>
            </a:r>
            <a:r>
              <a:rPr lang="en-US" sz="1600" dirty="0">
                <a:ea typeface="ＭＳ Ｐゴシック" charset="-128"/>
                <a:cs typeface="Arial" pitchFamily="34" charset="0"/>
              </a:rPr>
              <a:t> open burning</a:t>
            </a:r>
          </a:p>
          <a:p>
            <a:pPr lvl="0" algn="ctr">
              <a:spcBef>
                <a:spcPct val="20000"/>
              </a:spcBef>
              <a:buClr>
                <a:schemeClr val="hlink"/>
              </a:buClr>
              <a:buSzPct val="60000"/>
            </a:pPr>
            <a:endParaRPr lang="en-US" sz="1200" b="1" dirty="0">
              <a:ea typeface="ＭＳ Ｐゴシック" charset="-128"/>
              <a:cs typeface="Arial" pitchFamily="34" charset="0"/>
            </a:endParaRPr>
          </a:p>
        </p:txBody>
      </p:sp>
      <p:sp>
        <p:nvSpPr>
          <p:cNvPr id="31" name="Parallelogram 30"/>
          <p:cNvSpPr/>
          <p:nvPr/>
        </p:nvSpPr>
        <p:spPr>
          <a:xfrm>
            <a:off x="892978" y="267740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6</a:t>
            </a:r>
            <a:endParaRPr lang="id-ID" sz="2800" b="1" dirty="0">
              <a:latin typeface="Agency FB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715375" y="4595231"/>
            <a:ext cx="31030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CATATAN : </a:t>
            </a:r>
          </a:p>
          <a:p>
            <a:r>
              <a:rPr lang="en-US" sz="2000" dirty="0" err="1" smtClean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Kriteria</a:t>
            </a:r>
            <a:r>
              <a:rPr lang="en-US" sz="2000" dirty="0" smtClean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i="1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open dumping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digunakan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untuk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kegiatan</a:t>
            </a:r>
            <a:r>
              <a:rPr lang="en-US" sz="2000" smtClean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sedang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dalam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tahap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pemulihan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lahan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terkontaminasi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limbah</a:t>
            </a:r>
            <a:r>
              <a:rPr lang="en-US" sz="2000" dirty="0">
                <a:latin typeface="Arial" pitchFamily="34" charset="0"/>
                <a:ea typeface="ＭＳ Ｐゴシック" panose="020B0600070205080204" pitchFamily="34" charset="-128"/>
                <a:cs typeface="Arial" pitchFamily="34" charset="0"/>
              </a:rPr>
              <a:t> B3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660692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343400" y="2156068"/>
            <a:ext cx="3722732" cy="3180958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0" y="31125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4" name="Group 23"/>
          <p:cNvGrpSpPr/>
          <p:nvPr/>
        </p:nvGrpSpPr>
        <p:grpSpPr>
          <a:xfrm>
            <a:off x="468268" y="2156068"/>
            <a:ext cx="3722732" cy="3180958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5" name="Rectangle 2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218532" y="2156068"/>
            <a:ext cx="3722732" cy="3180958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Rectangle 2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20693" y="1702835"/>
            <a:ext cx="3017882" cy="931220"/>
            <a:chOff x="820693" y="1207535"/>
            <a:chExt cx="3017882" cy="931220"/>
          </a:xfrm>
        </p:grpSpPr>
        <p:sp>
          <p:nvSpPr>
            <p:cNvPr id="34" name="Rectangle 33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TextBox 42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648200" y="1687203"/>
            <a:ext cx="3017882" cy="906467"/>
            <a:chOff x="4648200" y="1191903"/>
            <a:chExt cx="3017882" cy="906467"/>
          </a:xfrm>
        </p:grpSpPr>
        <p:sp>
          <p:nvSpPr>
            <p:cNvPr id="45" name="Rectangle 44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TextBox 45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570957" y="1680124"/>
            <a:ext cx="3017882" cy="941980"/>
            <a:chOff x="8513807" y="1184824"/>
            <a:chExt cx="3017882" cy="941980"/>
          </a:xfrm>
        </p:grpSpPr>
        <p:sp>
          <p:nvSpPr>
            <p:cNvPr id="48" name="Rectangle 47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TextBox 48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23289" y="332656"/>
            <a:ext cx="11433351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>
                <a:latin typeface="Sportscenter" panose="02000507060000020004" pitchFamily="2" charset="0"/>
              </a:rPr>
              <a:t>7</a:t>
            </a:r>
            <a:r>
              <a:rPr lang="id-ID" sz="2800" b="1" dirty="0" smtClean="0">
                <a:latin typeface="Sportscenter" panose="02000507060000020004" pitchFamily="2" charset="0"/>
              </a:rPr>
              <a:t>. KRITERIA JUMLAH LIMBAH B3 YANG DIKELOLA SESUAI DENGAN PERATURAN (%)</a:t>
            </a:r>
            <a:endParaRPr lang="en-US" sz="24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385968" y="2764740"/>
            <a:ext cx="3680164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id-ID" sz="2000" dirty="0">
                <a:latin typeface="+mn-lt"/>
              </a:rPr>
              <a:t>jenis dan jumlah </a:t>
            </a:r>
            <a:r>
              <a:rPr lang="en-US" sz="2000" dirty="0" err="1">
                <a:latin typeface="+mn-lt"/>
              </a:rPr>
              <a:t>limbah</a:t>
            </a:r>
            <a:r>
              <a:rPr lang="en-US" sz="2000" dirty="0">
                <a:latin typeface="+mn-lt"/>
              </a:rPr>
              <a:t> B3 &lt;</a:t>
            </a:r>
            <a:r>
              <a:rPr lang="id-ID" sz="2000" dirty="0">
                <a:latin typeface="+mn-lt"/>
              </a:rPr>
              <a:t>10</a:t>
            </a:r>
            <a:r>
              <a:rPr lang="en-US" sz="2000" dirty="0">
                <a:latin typeface="+mn-lt"/>
              </a:rPr>
              <a:t>0% (</a:t>
            </a:r>
            <a:r>
              <a:rPr lang="en-US" sz="2000" dirty="0" err="1">
                <a:latin typeface="+mn-lt"/>
              </a:rPr>
              <a:t>lebih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kecil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dari</a:t>
            </a:r>
            <a:r>
              <a:rPr lang="en-US" sz="2000" dirty="0">
                <a:latin typeface="+mn-lt"/>
              </a:rPr>
              <a:t> 100%) </a:t>
            </a:r>
            <a:r>
              <a:rPr lang="en-US" sz="2000" dirty="0" err="1">
                <a:latin typeface="+mn-lt"/>
              </a:rPr>
              <a:t>dilakukan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pengelolaan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sesuai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 smtClean="0">
                <a:latin typeface="+mn-lt"/>
              </a:rPr>
              <a:t>ketentuan</a:t>
            </a:r>
            <a:endParaRPr lang="en-US" sz="2000" dirty="0">
              <a:latin typeface="+mn-lt"/>
              <a:ea typeface="ＭＳ Ｐゴシック" charset="-128"/>
            </a:endParaRPr>
          </a:p>
          <a:p>
            <a:pPr marL="171450" indent="-1714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2000" dirty="0" err="1">
                <a:latin typeface="+mn-lt"/>
              </a:rPr>
              <a:t>Neraca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limbah</a:t>
            </a:r>
            <a:r>
              <a:rPr lang="en-US" sz="2000" dirty="0">
                <a:latin typeface="+mn-lt"/>
              </a:rPr>
              <a:t> B3 </a:t>
            </a:r>
            <a:r>
              <a:rPr lang="en-US" sz="2000" dirty="0" err="1">
                <a:latin typeface="+mn-lt"/>
              </a:rPr>
              <a:t>tidak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sesuai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dengan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periode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penilaian</a:t>
            </a:r>
            <a:endParaRPr lang="en-US" sz="2000" dirty="0">
              <a:latin typeface="+mn-lt"/>
              <a:ea typeface="ＭＳ Ｐゴシック" charset="-128"/>
            </a:endParaRPr>
          </a:p>
          <a:p>
            <a:pPr marL="171450" lvl="0" indent="-1714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endParaRPr lang="en-US" sz="2000" b="1" dirty="0">
              <a:latin typeface="+mn-lt"/>
              <a:ea typeface="ＭＳ Ｐゴシック" charset="-128"/>
              <a:cs typeface="Arial" pitchFamily="34" charset="0"/>
            </a:endParaRPr>
          </a:p>
          <a:p>
            <a:pPr marL="171450" lvl="0" indent="-17145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endParaRPr lang="en-US" sz="2000" dirty="0">
              <a:latin typeface="+mn-lt"/>
              <a:ea typeface="ＭＳ Ｐゴシック" charset="-128"/>
              <a:cs typeface="Arial" pitchFamily="34" charset="0"/>
            </a:endParaRPr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409032" y="2788945"/>
            <a:ext cx="3370307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chemeClr val="hlink"/>
              </a:buClr>
              <a:buSzPct val="60000"/>
            </a:pPr>
            <a:r>
              <a:rPr lang="en-US" sz="2000" dirty="0" err="1">
                <a:latin typeface="+mn-lt"/>
                <a:ea typeface="ＭＳ Ｐゴシック" charset="-128"/>
              </a:rPr>
              <a:t>Terdapat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limbah</a:t>
            </a:r>
            <a:r>
              <a:rPr lang="en-US" sz="2000" dirty="0">
                <a:latin typeface="+mn-lt"/>
                <a:ea typeface="ＭＳ Ｐゴシック" charset="-128"/>
              </a:rPr>
              <a:t> B3 yang </a:t>
            </a:r>
            <a:r>
              <a:rPr lang="en-US" sz="2000" dirty="0" err="1">
                <a:latin typeface="+mn-lt"/>
                <a:ea typeface="ＭＳ Ｐゴシック" charset="-128"/>
              </a:rPr>
              <a:t>tidak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dikelola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dan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ditemukan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fakta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adanya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pencemaran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lingkungan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dan</a:t>
            </a:r>
            <a:r>
              <a:rPr lang="en-US" sz="2000" dirty="0">
                <a:latin typeface="+mn-lt"/>
                <a:ea typeface="ＭＳ Ｐゴシック" charset="-128"/>
              </a:rPr>
              <a:t>/</a:t>
            </a:r>
            <a:r>
              <a:rPr lang="en-US" sz="2000" dirty="0" err="1">
                <a:latin typeface="+mn-lt"/>
                <a:ea typeface="ＭＳ Ｐゴシック" charset="-128"/>
              </a:rPr>
              <a:t>atau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gangguan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kesehatan</a:t>
            </a:r>
            <a:r>
              <a:rPr lang="en-US" sz="2000" dirty="0">
                <a:latin typeface="+mn-lt"/>
                <a:ea typeface="ＭＳ Ｐゴシック" charset="-128"/>
              </a:rPr>
              <a:t> </a:t>
            </a:r>
            <a:r>
              <a:rPr lang="en-US" sz="2000" dirty="0" err="1">
                <a:latin typeface="+mn-lt"/>
                <a:ea typeface="ＭＳ Ｐゴシック" charset="-128"/>
              </a:rPr>
              <a:t>manusia</a:t>
            </a:r>
            <a:endParaRPr lang="en-US" sz="2000" dirty="0">
              <a:latin typeface="+mn-lt"/>
              <a:ea typeface="ＭＳ Ｐゴシック" charset="-128"/>
            </a:endParaRPr>
          </a:p>
          <a:p>
            <a:pPr lvl="0">
              <a:spcBef>
                <a:spcPct val="20000"/>
              </a:spcBef>
              <a:buClr>
                <a:schemeClr val="hlink"/>
              </a:buClr>
              <a:buSzPct val="60000"/>
            </a:pPr>
            <a:endParaRPr lang="en-US" sz="2000" dirty="0">
              <a:latin typeface="+mn-lt"/>
              <a:ea typeface="ＭＳ Ｐゴシック" charset="-128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6623" y="2858654"/>
            <a:ext cx="3685328" cy="24314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id-ID" sz="2000" dirty="0" smtClean="0">
                <a:latin typeface="+mn-lt"/>
                <a:cs typeface="Arial" pitchFamily="34" charset="0"/>
              </a:rPr>
              <a:t>Jenis </a:t>
            </a:r>
            <a:r>
              <a:rPr lang="id-ID" sz="2000" dirty="0">
                <a:latin typeface="+mn-lt"/>
                <a:cs typeface="Arial" pitchFamily="34" charset="0"/>
              </a:rPr>
              <a:t>dan jumlah </a:t>
            </a:r>
            <a:r>
              <a:rPr lang="en-US" sz="2000" dirty="0" err="1">
                <a:latin typeface="+mn-lt"/>
                <a:cs typeface="Arial" pitchFamily="34" charset="0"/>
              </a:rPr>
              <a:t>limbah</a:t>
            </a:r>
            <a:r>
              <a:rPr lang="en-US" sz="2000" dirty="0">
                <a:latin typeface="+mn-lt"/>
                <a:cs typeface="Arial" pitchFamily="34" charset="0"/>
              </a:rPr>
              <a:t> B3 </a:t>
            </a:r>
            <a:r>
              <a:rPr lang="en-US" sz="2000" dirty="0" err="1">
                <a:latin typeface="+mn-lt"/>
                <a:cs typeface="Arial" pitchFamily="34" charset="0"/>
              </a:rPr>
              <a:t>telah</a:t>
            </a:r>
            <a:r>
              <a:rPr lang="en-US" sz="2000" dirty="0">
                <a:latin typeface="+mn-lt"/>
                <a:cs typeface="Arial" pitchFamily="34" charset="0"/>
              </a:rPr>
              <a:t> 10</a:t>
            </a:r>
            <a:r>
              <a:rPr lang="id-ID" sz="2000" dirty="0">
                <a:latin typeface="+mn-lt"/>
                <a:cs typeface="Arial" pitchFamily="34" charset="0"/>
              </a:rPr>
              <a:t>0</a:t>
            </a:r>
            <a:r>
              <a:rPr lang="en-US" sz="2000" dirty="0">
                <a:latin typeface="+mn-lt"/>
                <a:cs typeface="Arial" pitchFamily="34" charset="0"/>
              </a:rPr>
              <a:t>% </a:t>
            </a:r>
            <a:r>
              <a:rPr lang="en-US" sz="2000" dirty="0" err="1">
                <a:latin typeface="+mn-lt"/>
                <a:cs typeface="Arial" pitchFamily="34" charset="0"/>
              </a:rPr>
              <a:t>dilakukan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pengelolaan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>
                <a:latin typeface="+mn-lt"/>
                <a:cs typeface="Arial" pitchFamily="34" charset="0"/>
              </a:rPr>
              <a:t>sesuai</a:t>
            </a:r>
            <a:r>
              <a:rPr lang="en-US" sz="2000" dirty="0">
                <a:latin typeface="+mn-lt"/>
                <a:cs typeface="Arial" pitchFamily="34" charset="0"/>
              </a:rPr>
              <a:t> </a:t>
            </a:r>
            <a:r>
              <a:rPr lang="en-US" sz="2000" dirty="0" err="1" smtClean="0">
                <a:latin typeface="+mn-lt"/>
                <a:cs typeface="Arial" pitchFamily="34" charset="0"/>
              </a:rPr>
              <a:t>ketentuan</a:t>
            </a:r>
            <a:endParaRPr lang="id-ID" sz="2000" dirty="0" smtClean="0">
              <a:latin typeface="+mn-lt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r>
              <a:rPr lang="en-US" sz="2000" dirty="0" err="1">
                <a:latin typeface="+mn-lt"/>
              </a:rPr>
              <a:t>Neraca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limbah</a:t>
            </a:r>
            <a:r>
              <a:rPr lang="en-US" sz="2000" dirty="0">
                <a:latin typeface="+mn-lt"/>
              </a:rPr>
              <a:t> B3 </a:t>
            </a:r>
            <a:r>
              <a:rPr lang="en-US" sz="2000" dirty="0" err="1">
                <a:latin typeface="+mn-lt"/>
              </a:rPr>
              <a:t>sesuai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dengan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periode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 smtClean="0">
                <a:latin typeface="+mn-lt"/>
              </a:rPr>
              <a:t>penilaian</a:t>
            </a:r>
            <a:endParaRPr lang="en-US" sz="2000" dirty="0">
              <a:latin typeface="+mn-lt"/>
              <a:ea typeface="ＭＳ Ｐゴシック" charset="-128"/>
            </a:endParaRPr>
          </a:p>
          <a:p>
            <a:pPr marL="342900" lvl="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endParaRPr lang="en-US" sz="2000" dirty="0">
              <a:latin typeface="+mn-lt"/>
              <a:ea typeface="ＭＳ Ｐゴシック" charset="-128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endParaRPr lang="en-US" sz="2000" b="1" dirty="0">
              <a:latin typeface="+mn-lt"/>
              <a:ea typeface="ＭＳ Ｐゴシック" charset="-128"/>
              <a:cs typeface="Arial" pitchFamily="34" charset="0"/>
            </a:endParaRPr>
          </a:p>
        </p:txBody>
      </p:sp>
      <p:sp>
        <p:nvSpPr>
          <p:cNvPr id="31" name="Parallelogram 30"/>
          <p:cNvSpPr/>
          <p:nvPr/>
        </p:nvSpPr>
        <p:spPr>
          <a:xfrm>
            <a:off x="820693" y="184447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7</a:t>
            </a:r>
            <a:endParaRPr lang="id-ID" sz="2800" b="1" dirty="0">
              <a:latin typeface="Agency FB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68658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4350" y="1607422"/>
            <a:ext cx="11315699" cy="453390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oup 5"/>
          <p:cNvGrpSpPr/>
          <p:nvPr/>
        </p:nvGrpSpPr>
        <p:grpSpPr>
          <a:xfrm>
            <a:off x="829167" y="5524500"/>
            <a:ext cx="10861183" cy="516570"/>
            <a:chOff x="96103" y="2651221"/>
            <a:chExt cx="1633418" cy="362964"/>
          </a:xfrm>
        </p:grpSpPr>
        <p:sp>
          <p:nvSpPr>
            <p:cNvPr id="7" name="Rectangle 6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/>
            <a:r>
              <a:rPr lang="id-ID" sz="3600" dirty="0" smtClean="0">
                <a:solidFill>
                  <a:schemeClr val="tx1"/>
                </a:solidFill>
                <a:latin typeface="Sportscenter" panose="02000507060000020004" pitchFamily="2" charset="0"/>
                <a:ea typeface="ＭＳ Ｐゴシック" panose="020B0600070205080204" pitchFamily="34" charset="-128"/>
              </a:rPr>
              <a:t>CATATAN :</a:t>
            </a:r>
            <a:endParaRPr lang="en-US" sz="3600" dirty="0" smtClean="0">
              <a:solidFill>
                <a:schemeClr val="tx1"/>
              </a:solidFill>
              <a:latin typeface="Sportscenter" panose="02000507060000020004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Content Placeholder 1"/>
          <p:cNvSpPr>
            <a:spLocks noGrp="1"/>
          </p:cNvSpPr>
          <p:nvPr>
            <p:ph idx="1"/>
          </p:nvPr>
        </p:nvSpPr>
        <p:spPr>
          <a:xfrm>
            <a:off x="742950" y="1847851"/>
            <a:ext cx="10972800" cy="3701008"/>
          </a:xfrm>
          <a:ln>
            <a:noFill/>
          </a:ln>
        </p:spPr>
        <p:txBody>
          <a:bodyPr>
            <a:normAutofit/>
          </a:bodyPr>
          <a:lstStyle/>
          <a:p>
            <a:pPr marL="457200" indent="-457200" algn="just" eaLnBrk="1" hangingPunct="1">
              <a:buFont typeface="+mj-lt"/>
              <a:buAutoNum type="arabicPeriod"/>
            </a:pPr>
            <a:r>
              <a:rPr lang="id-ID" altLang="id-ID" sz="2400" dirty="0">
                <a:ea typeface="ＭＳ Ｐゴシック" panose="020B0600070205080204" pitchFamily="34" charset="-128"/>
              </a:rPr>
              <a:t>Evaluasi jumlah limbah B3 yang dikelola berdasarkan perhitungan data tiga bulanan yang dituangkan dalam neraca limbah B3 (terlampir) berdasarkan pencatatan dalam log book</a:t>
            </a:r>
          </a:p>
          <a:p>
            <a:pPr marL="457200" indent="-457200" algn="just" eaLnBrk="1" hangingPunct="1">
              <a:buFont typeface="+mj-lt"/>
              <a:buAutoNum type="arabicPeriod"/>
            </a:pPr>
            <a:r>
              <a:rPr lang="id-ID" altLang="id-ID" sz="2400" dirty="0">
                <a:ea typeface="ＭＳ Ｐゴシック" panose="020B0600070205080204" pitchFamily="34" charset="-128"/>
              </a:rPr>
              <a:t>Kriteria </a:t>
            </a:r>
            <a:r>
              <a:rPr lang="id-ID" altLang="id-ID" sz="2400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Biru</a:t>
            </a:r>
            <a:r>
              <a:rPr lang="id-ID" altLang="id-ID" sz="2400" dirty="0">
                <a:ea typeface="ＭＳ Ｐゴシック" panose="020B0600070205080204" pitchFamily="34" charset="-128"/>
              </a:rPr>
              <a:t> </a:t>
            </a:r>
            <a:r>
              <a:rPr lang="id-ID" altLang="en-US" sz="2400" dirty="0">
                <a:ea typeface="ＭＳ Ｐゴシック" panose="020B0600070205080204" pitchFamily="34" charset="-128"/>
              </a:rPr>
              <a:t>‘</a:t>
            </a:r>
            <a:r>
              <a:rPr lang="id-ID" altLang="id-ID" sz="2400" dirty="0">
                <a:ea typeface="ＭＳ Ｐゴシック" panose="020B0600070205080204" pitchFamily="34" charset="-128"/>
              </a:rPr>
              <a:t>neraca limbah B3 sesuai dengan periode penilaian</a:t>
            </a:r>
            <a:r>
              <a:rPr lang="id-ID" altLang="en-US" sz="2400" dirty="0">
                <a:ea typeface="ＭＳ Ｐゴシック" panose="020B0600070205080204" pitchFamily="34" charset="-128"/>
              </a:rPr>
              <a:t>’</a:t>
            </a:r>
            <a:r>
              <a:rPr lang="id-ID" altLang="id-ID" sz="2400" dirty="0">
                <a:ea typeface="ＭＳ Ｐゴシック" panose="020B0600070205080204" pitchFamily="34" charset="-128"/>
              </a:rPr>
              <a:t>, maksudnya data yang tersedia </a:t>
            </a:r>
            <a:r>
              <a:rPr lang="id-ID" altLang="id-ID" sz="2400" b="1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harus 12 bulan </a:t>
            </a:r>
            <a:endParaRPr lang="en-US" altLang="id-ID" sz="2400" b="1" dirty="0" smtClean="0">
              <a:solidFill>
                <a:srgbClr val="3F60EB"/>
              </a:solidFill>
              <a:ea typeface="ＭＳ Ｐゴシック" panose="020B0600070205080204" pitchFamily="34" charset="-128"/>
            </a:endParaRPr>
          </a:p>
          <a:p>
            <a:pPr marL="0" indent="0" algn="just" eaLnBrk="1" hangingPunct="1">
              <a:buNone/>
            </a:pPr>
            <a:r>
              <a:rPr lang="en-US" altLang="id-ID" sz="2400" dirty="0" smtClean="0">
                <a:solidFill>
                  <a:srgbClr val="3F60EB"/>
                </a:solidFill>
                <a:ea typeface="ＭＳ Ｐゴシック" panose="020B0600070205080204" pitchFamily="34" charset="-128"/>
              </a:rPr>
              <a:t>       </a:t>
            </a:r>
            <a:r>
              <a:rPr lang="id-ID" altLang="id-ID" sz="2400" dirty="0" smtClean="0">
                <a:solidFill>
                  <a:srgbClr val="3F60EB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id-ID" sz="2400" dirty="0" err="1" smtClean="0">
                <a:solidFill>
                  <a:srgbClr val="3F60EB"/>
                </a:solidFill>
                <a:ea typeface="ＭＳ Ｐゴシック" panose="020B0600070205080204" pitchFamily="34" charset="-128"/>
              </a:rPr>
              <a:t>contoh</a:t>
            </a:r>
            <a:r>
              <a:rPr lang="en-US" altLang="id-ID" sz="2400" dirty="0" smtClean="0">
                <a:solidFill>
                  <a:srgbClr val="3F60EB"/>
                </a:solidFill>
                <a:ea typeface="ＭＳ Ｐゴシック" panose="020B0600070205080204" pitchFamily="34" charset="-128"/>
              </a:rPr>
              <a:t>: </a:t>
            </a:r>
            <a:r>
              <a:rPr lang="id-ID" altLang="id-ID" sz="2400" dirty="0" err="1" smtClean="0">
                <a:solidFill>
                  <a:srgbClr val="3F60EB"/>
                </a:solidFill>
                <a:ea typeface="ＭＳ Ｐゴシック" panose="020B0600070205080204" pitchFamily="34" charset="-128"/>
              </a:rPr>
              <a:t>Ju</a:t>
            </a:r>
            <a:r>
              <a:rPr lang="en-US" altLang="id-ID" sz="2400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l</a:t>
            </a:r>
            <a:r>
              <a:rPr lang="id-ID" altLang="id-ID" sz="2400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i 201</a:t>
            </a:r>
            <a:r>
              <a:rPr lang="en-US" altLang="id-ID" sz="2400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3</a:t>
            </a:r>
            <a:r>
              <a:rPr lang="id-ID" altLang="id-ID" sz="2400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-Ju</a:t>
            </a:r>
            <a:r>
              <a:rPr lang="en-US" altLang="id-ID" sz="2400" dirty="0" err="1">
                <a:solidFill>
                  <a:srgbClr val="3F60EB"/>
                </a:solidFill>
                <a:ea typeface="ＭＳ Ｐゴシック" panose="020B0600070205080204" pitchFamily="34" charset="-128"/>
              </a:rPr>
              <a:t>ni</a:t>
            </a:r>
            <a:r>
              <a:rPr lang="id-ID" altLang="id-ID" sz="2400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 201</a:t>
            </a:r>
            <a:r>
              <a:rPr lang="en-US" altLang="id-ID" sz="2400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4</a:t>
            </a:r>
            <a:r>
              <a:rPr lang="id-ID" altLang="id-ID" sz="2400" dirty="0">
                <a:solidFill>
                  <a:srgbClr val="3F60EB"/>
                </a:solidFill>
                <a:ea typeface="ＭＳ Ｐゴシック" panose="020B0600070205080204" pitchFamily="34" charset="-128"/>
              </a:rPr>
              <a:t>)</a:t>
            </a:r>
          </a:p>
          <a:p>
            <a:pPr marL="457200" indent="-457200" algn="just" eaLnBrk="1" hangingPunct="1">
              <a:buFont typeface="+mj-lt"/>
              <a:buAutoNum type="arabicPeriod" startAt="3"/>
            </a:pPr>
            <a:r>
              <a:rPr lang="id-ID" altLang="id-ID" sz="2400" dirty="0">
                <a:ea typeface="ＭＳ Ｐゴシック" panose="020B0600070205080204" pitchFamily="34" charset="-128"/>
              </a:rPr>
              <a:t>Kriteria baru </a:t>
            </a:r>
            <a:r>
              <a:rPr lang="id-ID" altLang="id-ID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Merah</a:t>
            </a:r>
            <a:r>
              <a:rPr lang="id-ID" altLang="id-ID" sz="2400" dirty="0">
                <a:ea typeface="ＭＳ Ｐゴシック" panose="020B0600070205080204" pitchFamily="34" charset="-128"/>
              </a:rPr>
              <a:t> </a:t>
            </a:r>
            <a:r>
              <a:rPr lang="id-ID" altLang="en-US" sz="2400" dirty="0">
                <a:ea typeface="ＭＳ Ｐゴシック" panose="020B0600070205080204" pitchFamily="34" charset="-128"/>
              </a:rPr>
              <a:t>‘</a:t>
            </a:r>
            <a:r>
              <a:rPr lang="id-ID" altLang="id-ID" sz="2400" dirty="0">
                <a:ea typeface="ＭＳ Ｐゴシック" panose="020B0600070205080204" pitchFamily="34" charset="-128"/>
              </a:rPr>
              <a:t>neraca limbah B3 tidak sesuai dengan periode penilaian</a:t>
            </a:r>
            <a:r>
              <a:rPr lang="id-ID" altLang="en-US" sz="2400" dirty="0">
                <a:ea typeface="ＭＳ Ｐゴシック" panose="020B0600070205080204" pitchFamily="34" charset="-128"/>
              </a:rPr>
              <a:t>’</a:t>
            </a:r>
            <a:r>
              <a:rPr lang="id-ID" altLang="id-ID" sz="2400" dirty="0">
                <a:ea typeface="ＭＳ Ｐゴシック" panose="020B0600070205080204" pitchFamily="34" charset="-128"/>
              </a:rPr>
              <a:t>, maksudnya data yang tersedia </a:t>
            </a:r>
            <a:r>
              <a:rPr lang="id-ID" altLang="id-ID" sz="2400" b="1" dirty="0">
                <a:solidFill>
                  <a:srgbClr val="ED3213"/>
                </a:solidFill>
                <a:ea typeface="ＭＳ Ｐゴシック" panose="020B0600070205080204" pitchFamily="34" charset="-128"/>
              </a:rPr>
              <a:t>kurang dari </a:t>
            </a:r>
            <a:r>
              <a:rPr lang="id-ID" altLang="id-ID" sz="24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12 bulan </a:t>
            </a:r>
            <a:r>
              <a:rPr lang="id-ID" altLang="id-ID" sz="2400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id-ID" sz="2400" dirty="0" err="1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contoh</a:t>
            </a:r>
            <a:r>
              <a:rPr lang="en-US" altLang="id-ID" sz="2400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id-ID" sz="2400" dirty="0" err="1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hanya</a:t>
            </a:r>
            <a:r>
              <a:rPr lang="en-US" altLang="id-ID" sz="2400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 10 </a:t>
            </a:r>
            <a:r>
              <a:rPr lang="en-US" altLang="id-ID" sz="2400" dirty="0" err="1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bulan</a:t>
            </a:r>
            <a:r>
              <a:rPr lang="en-US" altLang="id-ID" sz="2400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: </a:t>
            </a:r>
            <a:r>
              <a:rPr lang="id-ID" altLang="id-ID" sz="2400" dirty="0" err="1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Ju</a:t>
            </a:r>
            <a:r>
              <a:rPr lang="en-US" altLang="id-ID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l</a:t>
            </a:r>
            <a:r>
              <a:rPr lang="id-ID" altLang="id-ID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 201</a:t>
            </a:r>
            <a:r>
              <a:rPr lang="en-US" altLang="id-ID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3</a:t>
            </a:r>
            <a:r>
              <a:rPr lang="id-ID" altLang="id-ID" sz="2400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-</a:t>
            </a:r>
            <a:r>
              <a:rPr lang="en-US" altLang="id-ID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id-ID" sz="2400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April</a:t>
            </a:r>
            <a:r>
              <a:rPr lang="id-ID" altLang="id-ID" sz="2400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id-ID" altLang="id-ID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201</a:t>
            </a:r>
            <a:r>
              <a:rPr lang="en-US" altLang="id-ID" sz="24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4</a:t>
            </a:r>
            <a:r>
              <a:rPr lang="id-ID" altLang="id-ID" sz="2400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)</a:t>
            </a:r>
            <a:endParaRPr lang="en-US" sz="2400" dirty="0" smtClean="0">
              <a:solidFill>
                <a:srgbClr val="C00000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63965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85197"/>
              </p:ext>
            </p:extLst>
          </p:nvPr>
        </p:nvGraphicFramePr>
        <p:xfrm>
          <a:off x="206636" y="1303044"/>
          <a:ext cx="11784392" cy="4823990"/>
        </p:xfrm>
        <a:graphic>
          <a:graphicData uri="http://schemas.openxmlformats.org/drawingml/2006/table">
            <a:tbl>
              <a:tblPr/>
              <a:tblGrid>
                <a:gridCol w="593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6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06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34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540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85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85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404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5404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578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5784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578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5784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5784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5784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57842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84231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1962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41962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0551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525792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52705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81396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813964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596568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</a:tblGrid>
              <a:tr h="298429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en-US" sz="6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t"/>
                      <a:endParaRPr lang="en-US" sz="1100" b="1" i="0" u="none" strike="noStrike" dirty="0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11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ctr"/>
                      <a:endParaRPr lang="en-US" sz="6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37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r" fontAlgn="ctr"/>
                      <a:r>
                        <a:rPr lang="en-US" sz="6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037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r" fontAlgn="ctr"/>
                      <a:r>
                        <a:rPr lang="en-US" sz="600" b="1" i="0" u="none" strike="noStrike">
                          <a:latin typeface="Arial"/>
                        </a:rPr>
                        <a:t>PERIODE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1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rowSpan="2"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LIMBAH DIKELOLA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KETERANGAN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KODE MANIFEST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897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latin typeface="Arial"/>
                        </a:rPr>
                        <a:t>JENIS LIMBAH </a:t>
                      </a:r>
                      <a:r>
                        <a:rPr lang="en-US" sz="600" b="0" i="0" u="none" strike="noStrike" dirty="0" smtClean="0">
                          <a:latin typeface="Arial"/>
                        </a:rPr>
                        <a:t>B3 (</a:t>
                      </a:r>
                      <a:r>
                        <a:rPr lang="en-US" sz="600" b="0" i="0" u="none" strike="noStrike" dirty="0" err="1" smtClean="0">
                          <a:latin typeface="Arial"/>
                        </a:rPr>
                        <a:t>Kode</a:t>
                      </a:r>
                      <a:r>
                        <a:rPr lang="en-US" sz="600" b="0" i="0" u="none" strike="noStrike" dirty="0" smtClean="0">
                          <a:latin typeface="Arial"/>
                        </a:rPr>
                        <a:t> </a:t>
                      </a:r>
                      <a:r>
                        <a:rPr lang="en-US" sz="600" b="0" i="0" u="none" strike="noStrike" dirty="0" err="1" smtClean="0">
                          <a:latin typeface="Arial"/>
                        </a:rPr>
                        <a:t>Limbah</a:t>
                      </a:r>
                      <a:r>
                        <a:rPr lang="en-US" sz="600" b="0" i="0" u="none" strike="noStrike" dirty="0" smtClean="0">
                          <a:latin typeface="Arial"/>
                        </a:rPr>
                        <a:t>)</a:t>
                      </a:r>
                      <a:endParaRPr lang="en-US" sz="6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SUMBER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SATUAN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PERLAKUAN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Periode sebelumnya</a:t>
                      </a:r>
                      <a:br>
                        <a:rPr lang="en-US" sz="600" b="0" i="0" u="none" strike="noStrike">
                          <a:latin typeface="Arial"/>
                        </a:rPr>
                      </a:br>
                      <a:r>
                        <a:rPr lang="en-US" sz="600" b="0" i="0" u="none" strike="noStrike">
                          <a:latin typeface="Arial"/>
                        </a:rPr>
                        <a:t>( SALDO 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TAHUN 2013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 dirty="0">
                          <a:latin typeface="Arial"/>
                        </a:rPr>
                        <a:t>TAHUN 2014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LIMBAH </a:t>
                      </a:r>
                      <a:br>
                        <a:rPr lang="en-US" sz="600" b="1" i="0" u="none" strike="noStrike">
                          <a:latin typeface="Arial"/>
                        </a:rPr>
                      </a:br>
                      <a:r>
                        <a:rPr lang="en-US" sz="600" b="1" i="0" u="none" strike="noStrike">
                          <a:latin typeface="Arial"/>
                        </a:rPr>
                        <a:t>DIHASILKAN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LIMBAH TIDAK DIKELOLA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6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DISIMPAN DI TPS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DIMANFAATKAN SENDIRI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DIOLAH SENDIRI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LANDFILL SENDIRI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DISERAHKAN PIHAK KETIGA BERIZIN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8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Juli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Agustus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September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Oktober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Des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Jan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Mare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April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Mei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Juni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7691"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 err="1">
                          <a:latin typeface="Arial"/>
                        </a:rPr>
                        <a:t>Oli</a:t>
                      </a:r>
                      <a:r>
                        <a:rPr lang="en-US" sz="600" b="0" i="0" u="none" strike="noStrike" dirty="0">
                          <a:latin typeface="Arial"/>
                        </a:rPr>
                        <a:t> </a:t>
                      </a:r>
                      <a:r>
                        <a:rPr lang="en-US" sz="600" b="0" i="0" u="none" strike="noStrike" dirty="0" err="1">
                          <a:latin typeface="Arial"/>
                        </a:rPr>
                        <a:t>bekas</a:t>
                      </a:r>
                      <a:endParaRPr lang="en-US" sz="6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7" gridSpan="2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Proses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7" hMerge="1"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TON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DIHASILKAN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6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DISIMPAN DI TPS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DIMANFAATKAN SENDIRI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6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DIOLAH SENDIRI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6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LANDFILL SENDIRI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99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DISERAHKAN KEPIHAK KETIGA BERIZIN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6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TIDAK DIKELOLA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46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r" fontAlgn="ctr"/>
                      <a:r>
                        <a:rPr lang="en-US" sz="600" b="1" i="0" u="none" strike="noStrike">
                          <a:latin typeface="Arial"/>
                        </a:rPr>
                        <a:t>JUMLAH LIMBAH B3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b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48B5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en-US" sz="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ctr"/>
                      <a:endParaRPr lang="en-US" sz="6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34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PERSENTASE PENAATAN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1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endParaRPr lang="en-US" sz="6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ctr"/>
                      <a:endParaRPr lang="en-US" sz="6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5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endParaRPr lang="en-US" sz="6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  <a:ea typeface=""/>
                          <a:cs typeface=""/>
                        </a:defRPr>
                      </a:lvl9pPr>
                    </a:lstStyle>
                    <a:p>
                      <a:pPr algn="l" fontAlgn="ctr"/>
                      <a:endParaRPr lang="en-US" sz="6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902052" y="828257"/>
            <a:ext cx="37944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b="1" dirty="0" smtClean="0">
                <a:latin typeface="Sportscenter" panose="02000507060000020004" pitchFamily="2" charset="0"/>
              </a:rPr>
              <a:t>NERACA LIMBAH B3</a:t>
            </a:r>
            <a:endParaRPr lang="en-US" sz="3200" b="1" dirty="0">
              <a:latin typeface="Sportscenter" panose="02000507060000020004" pitchFamily="2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373441"/>
              </p:ext>
            </p:extLst>
          </p:nvPr>
        </p:nvGraphicFramePr>
        <p:xfrm>
          <a:off x="220718" y="75158"/>
          <a:ext cx="1482752" cy="1014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CorelDRAW" r:id="rId3" imgW="18361301" imgH="12563116" progId="CorelDraw.Graphic.17">
                  <p:embed/>
                </p:oleObj>
              </mc:Choice>
              <mc:Fallback>
                <p:oleObj name="CorelDRAW" r:id="rId3" imgW="18361301" imgH="12563116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718" y="75158"/>
                        <a:ext cx="1482752" cy="10145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512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87" y="0"/>
            <a:ext cx="10972800" cy="1143000"/>
          </a:xfrm>
        </p:spPr>
        <p:txBody>
          <a:bodyPr>
            <a:noAutofit/>
          </a:bodyPr>
          <a:lstStyle/>
          <a:p>
            <a:pPr algn="r"/>
            <a:r>
              <a:rPr lang="id-ID" sz="2800" b="1" dirty="0" smtClean="0">
                <a:latin typeface="Sportscenter" panose="02000507060000020004" pitchFamily="2" charset="0"/>
              </a:rPr>
              <a:t>ASPEK PENILAIAN PENGELOLAAN LIMBAH B3 OLEH </a:t>
            </a:r>
            <a:r>
              <a:rPr lang="en-US" sz="2800" b="1" dirty="0" smtClean="0">
                <a:latin typeface="Sportscenter" panose="02000507060000020004" pitchFamily="2" charset="0"/>
              </a:rPr>
              <a:t/>
            </a:r>
            <a:br>
              <a:rPr lang="en-US" sz="2800" b="1" dirty="0" smtClean="0">
                <a:latin typeface="Sportscenter" panose="02000507060000020004" pitchFamily="2" charset="0"/>
              </a:rPr>
            </a:br>
            <a:r>
              <a:rPr lang="id-ID" sz="2800" b="1" dirty="0" smtClean="0">
                <a:latin typeface="Sportscenter" panose="02000507060000020004" pitchFamily="2" charset="0"/>
              </a:rPr>
              <a:t>PIHAK KETIGA</a:t>
            </a:r>
            <a:endParaRPr lang="id-ID" sz="2800" b="1" dirty="0">
              <a:latin typeface="Sportscenter" panose="02000507060000020004" pitchFamily="2" charset="0"/>
            </a:endParaRPr>
          </a:p>
        </p:txBody>
      </p:sp>
      <p:sp>
        <p:nvSpPr>
          <p:cNvPr id="20" name="Round Same Side Corner Rectangle 19"/>
          <p:cNvSpPr/>
          <p:nvPr/>
        </p:nvSpPr>
        <p:spPr>
          <a:xfrm>
            <a:off x="2285144" y="2467739"/>
            <a:ext cx="2372728" cy="1771191"/>
          </a:xfrm>
          <a:prstGeom prst="round2SameRect">
            <a:avLst>
              <a:gd name="adj1" fmla="val 8000"/>
              <a:gd name="adj2" fmla="val 0"/>
            </a:avLst>
          </a:pr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3" name="Group 22"/>
          <p:cNvGrpSpPr/>
          <p:nvPr/>
        </p:nvGrpSpPr>
        <p:grpSpPr>
          <a:xfrm>
            <a:off x="2285144" y="4238931"/>
            <a:ext cx="2372728" cy="761612"/>
            <a:chOff x="5493" y="3119214"/>
            <a:chExt cx="2372728" cy="761612"/>
          </a:xfrm>
        </p:grpSpPr>
        <p:sp>
          <p:nvSpPr>
            <p:cNvPr id="24" name="Rectangle 23"/>
            <p:cNvSpPr/>
            <p:nvPr/>
          </p:nvSpPr>
          <p:spPr>
            <a:xfrm>
              <a:off x="5493" y="3119214"/>
              <a:ext cx="2372728" cy="761612"/>
            </a:xfrm>
            <a:prstGeom prst="rect">
              <a:avLst/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5493" y="3119214"/>
              <a:ext cx="1670935" cy="7616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29" name="Oval 28"/>
          <p:cNvSpPr/>
          <p:nvPr/>
        </p:nvSpPr>
        <p:spPr>
          <a:xfrm>
            <a:off x="4023200" y="4359906"/>
            <a:ext cx="830454" cy="830454"/>
          </a:xfrm>
          <a:prstGeom prst="ellipse">
            <a:avLst/>
          </a:pr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Round Same Side Corner Rectangle 29"/>
          <p:cNvSpPr/>
          <p:nvPr/>
        </p:nvSpPr>
        <p:spPr>
          <a:xfrm>
            <a:off x="5059395" y="2467739"/>
            <a:ext cx="2372728" cy="1771191"/>
          </a:xfrm>
          <a:prstGeom prst="round2SameRect">
            <a:avLst>
              <a:gd name="adj1" fmla="val 8000"/>
              <a:gd name="adj2" fmla="val 0"/>
            </a:avLst>
          </a:prstGeom>
        </p:spPr>
        <p:style>
          <a:lnRef idx="2">
            <a:schemeClr val="accent5">
              <a:hueOff val="-4966938"/>
              <a:satOff val="19906"/>
              <a:lumOff val="4314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1" name="Group 30"/>
          <p:cNvGrpSpPr/>
          <p:nvPr/>
        </p:nvGrpSpPr>
        <p:grpSpPr>
          <a:xfrm>
            <a:off x="5059395" y="4238931"/>
            <a:ext cx="2372728" cy="761612"/>
            <a:chOff x="2779744" y="3119214"/>
            <a:chExt cx="2372728" cy="761612"/>
          </a:xfrm>
        </p:grpSpPr>
        <p:sp>
          <p:nvSpPr>
            <p:cNvPr id="32" name="Rectangle 31"/>
            <p:cNvSpPr/>
            <p:nvPr/>
          </p:nvSpPr>
          <p:spPr>
            <a:xfrm>
              <a:off x="2779744" y="3119214"/>
              <a:ext cx="2372728" cy="761612"/>
            </a:xfrm>
            <a:prstGeom prst="rect">
              <a:avLst/>
            </a:prstGeom>
          </p:spPr>
          <p:style>
            <a:lnRef idx="2">
              <a:schemeClr val="accent5">
                <a:hueOff val="-4966938"/>
                <a:satOff val="19906"/>
                <a:lumOff val="4314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2779744" y="3119214"/>
              <a:ext cx="1670935" cy="7616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34" name="Oval 33"/>
          <p:cNvSpPr/>
          <p:nvPr/>
        </p:nvSpPr>
        <p:spPr>
          <a:xfrm>
            <a:off x="6797451" y="4359906"/>
            <a:ext cx="830454" cy="830454"/>
          </a:xfrm>
          <a:prstGeom prst="ellipse">
            <a:avLst/>
          </a:pr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fillRef>
          <a:effectRef idx="0"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Round Same Side Corner Rectangle 34"/>
          <p:cNvSpPr/>
          <p:nvPr/>
        </p:nvSpPr>
        <p:spPr>
          <a:xfrm>
            <a:off x="7833646" y="2467739"/>
            <a:ext cx="2372728" cy="1771191"/>
          </a:xfrm>
          <a:prstGeom prst="round2SameRect">
            <a:avLst>
              <a:gd name="adj1" fmla="val 8000"/>
              <a:gd name="adj2" fmla="val 0"/>
            </a:avLst>
          </a:prstGeom>
        </p:spPr>
        <p:style>
          <a:lnRef idx="2">
            <a:schemeClr val="accent5">
              <a:hueOff val="-9933876"/>
              <a:satOff val="39811"/>
              <a:lumOff val="8628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6" name="Group 35"/>
          <p:cNvGrpSpPr/>
          <p:nvPr/>
        </p:nvGrpSpPr>
        <p:grpSpPr>
          <a:xfrm>
            <a:off x="7833646" y="4238931"/>
            <a:ext cx="2372728" cy="761612"/>
            <a:chOff x="5553995" y="3119214"/>
            <a:chExt cx="2372728" cy="761612"/>
          </a:xfrm>
        </p:grpSpPr>
        <p:sp>
          <p:nvSpPr>
            <p:cNvPr id="37" name="Rectangle 36"/>
            <p:cNvSpPr/>
            <p:nvPr/>
          </p:nvSpPr>
          <p:spPr>
            <a:xfrm>
              <a:off x="5553995" y="3119214"/>
              <a:ext cx="2372728" cy="761612"/>
            </a:xfrm>
            <a:prstGeom prst="rect">
              <a:avLst/>
            </a:prstGeom>
          </p:spPr>
          <p:style>
            <a:lnRef idx="2">
              <a:schemeClr val="accent5">
                <a:hueOff val="-9933876"/>
                <a:satOff val="39811"/>
                <a:lumOff val="8628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5553995" y="3119214"/>
              <a:ext cx="1670935" cy="7616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0" rIns="62230" bIns="0" numCol="1" spcCol="1270" anchor="ctr" anchorCtr="0">
              <a:noAutofit/>
            </a:bodyPr>
            <a:lstStyle/>
            <a:p>
              <a:pPr lvl="0" algn="l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900" kern="1200"/>
            </a:p>
          </p:txBody>
        </p:sp>
      </p:grpSp>
      <p:sp>
        <p:nvSpPr>
          <p:cNvPr id="39" name="Oval 38"/>
          <p:cNvSpPr/>
          <p:nvPr/>
        </p:nvSpPr>
        <p:spPr>
          <a:xfrm>
            <a:off x="9571702" y="4359906"/>
            <a:ext cx="830454" cy="830454"/>
          </a:xfrm>
          <a:prstGeom prst="ellipse">
            <a:avLst/>
          </a:pr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fillRef>
          <a:effectRef idx="0"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0" name="Rectangle 39"/>
          <p:cNvSpPr/>
          <p:nvPr/>
        </p:nvSpPr>
        <p:spPr>
          <a:xfrm>
            <a:off x="2525350" y="3014780"/>
            <a:ext cx="19130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PENGUMPUL</a:t>
            </a:r>
            <a:endParaRPr lang="id-ID" sz="2400" dirty="0">
              <a:solidFill>
                <a:srgbClr val="0070C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210103" y="2633035"/>
            <a:ext cx="2059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PEMANFAAT/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PENGOLAH/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PENIMBUN</a:t>
            </a:r>
            <a:endParaRPr lang="id-ID" sz="2400" dirty="0">
              <a:solidFill>
                <a:srgbClr val="0070C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947946" y="2657002"/>
            <a:ext cx="21532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PENGANGKUT </a:t>
            </a:r>
            <a:r>
              <a:rPr lang="en-US" sz="2400" dirty="0">
                <a:solidFill>
                  <a:srgbClr val="0070C0"/>
                </a:solidFill>
              </a:rPr>
              <a:t>LIMBAH B3 (PENGGUNAAN MANIFEST)</a:t>
            </a:r>
          </a:p>
          <a:p>
            <a:pPr algn="ctr"/>
            <a:endParaRPr lang="id-ID" sz="2400" dirty="0">
              <a:solidFill>
                <a:srgbClr val="0070C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70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29687" y="0"/>
            <a:ext cx="10972800" cy="1143000"/>
          </a:xfrm>
        </p:spPr>
        <p:txBody>
          <a:bodyPr>
            <a:noAutofit/>
          </a:bodyPr>
          <a:lstStyle/>
          <a:p>
            <a:pPr algn="r"/>
            <a:r>
              <a:rPr lang="id-ID" sz="2800" b="1" dirty="0" smtClean="0">
                <a:latin typeface="Sportscenter" panose="02000507060000020004" pitchFamily="2" charset="0"/>
              </a:rPr>
              <a:t>ASPEK PENILAIAN PENGELOLAAN LIMBAH B3 OLEH </a:t>
            </a:r>
            <a:r>
              <a:rPr lang="en-US" sz="2800" b="1" dirty="0" smtClean="0">
                <a:latin typeface="Sportscenter" panose="02000507060000020004" pitchFamily="2" charset="0"/>
              </a:rPr>
              <a:t/>
            </a:r>
            <a:br>
              <a:rPr lang="en-US" sz="2800" b="1" dirty="0" smtClean="0">
                <a:latin typeface="Sportscenter" panose="02000507060000020004" pitchFamily="2" charset="0"/>
              </a:rPr>
            </a:br>
            <a:r>
              <a:rPr lang="id-ID" sz="2800" b="1" dirty="0" smtClean="0">
                <a:latin typeface="Sportscenter" panose="02000507060000020004" pitchFamily="2" charset="0"/>
              </a:rPr>
              <a:t>PIHAK KETIGA</a:t>
            </a:r>
            <a:endParaRPr lang="id-ID" sz="2800" b="1" dirty="0">
              <a:latin typeface="Sportscenter" panose="02000507060000020004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773078" y="964182"/>
            <a:ext cx="6293275" cy="5704239"/>
            <a:chOff x="3773078" y="533400"/>
            <a:chExt cx="6524761" cy="6135022"/>
          </a:xfrm>
        </p:grpSpPr>
        <p:sp>
          <p:nvSpPr>
            <p:cNvPr id="76" name="Pie 75"/>
            <p:cNvSpPr/>
            <p:nvPr/>
          </p:nvSpPr>
          <p:spPr>
            <a:xfrm rot="15793313">
              <a:off x="4056065" y="742883"/>
              <a:ext cx="5806082" cy="6044996"/>
            </a:xfrm>
            <a:prstGeom prst="pie">
              <a:avLst>
                <a:gd name="adj1" fmla="val 7602915"/>
                <a:gd name="adj2" fmla="val 16509431"/>
              </a:avLst>
            </a:prstGeom>
            <a:solidFill>
              <a:srgbClr val="1EF9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7" name="Pie 76"/>
            <p:cNvSpPr/>
            <p:nvPr/>
          </p:nvSpPr>
          <p:spPr>
            <a:xfrm rot="16377069">
              <a:off x="4174133" y="584307"/>
              <a:ext cx="5806082" cy="6044996"/>
            </a:xfrm>
            <a:prstGeom prst="pie">
              <a:avLst>
                <a:gd name="adj1" fmla="val 2785926"/>
                <a:gd name="adj2" fmla="val 7058333"/>
              </a:avLst>
            </a:prstGeom>
            <a:solidFill>
              <a:srgbClr val="FCEB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8" name="Pie 77"/>
            <p:cNvSpPr/>
            <p:nvPr/>
          </p:nvSpPr>
          <p:spPr>
            <a:xfrm rot="16200000">
              <a:off x="4009606" y="413943"/>
              <a:ext cx="5806082" cy="6044996"/>
            </a:xfrm>
            <a:prstGeom prst="pie">
              <a:avLst>
                <a:gd name="adj1" fmla="val 0"/>
                <a:gd name="adj2" fmla="val 2950908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5633983" y="2263786"/>
              <a:ext cx="2590712" cy="2488321"/>
            </a:xfrm>
            <a:prstGeom prst="ellipse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marL="342900" indent="-342900" algn="ctr">
                <a:buFont typeface="+mj-lt"/>
                <a:buAutoNum type="arabicParenR"/>
              </a:pPr>
              <a:endParaRPr lang="en-US" b="1" dirty="0" smtClean="0">
                <a:latin typeface="Agency FB" pitchFamily="34" charset="0"/>
              </a:endParaRPr>
            </a:p>
          </p:txBody>
        </p:sp>
        <p:sp>
          <p:nvSpPr>
            <p:cNvPr id="70" name="Parallelogram 69"/>
            <p:cNvSpPr/>
            <p:nvPr/>
          </p:nvSpPr>
          <p:spPr>
            <a:xfrm>
              <a:off x="3773078" y="3932214"/>
              <a:ext cx="725389" cy="497928"/>
            </a:xfrm>
            <a:prstGeom prst="parallelogram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800" b="1" dirty="0" smtClean="0">
                  <a:latin typeface="Agency FB" pitchFamily="34" charset="0"/>
                </a:rPr>
                <a:t>3</a:t>
              </a:r>
              <a:endParaRPr lang="id-ID" sz="2800" b="1" dirty="0">
                <a:latin typeface="Agency FB" pitchFamily="34" charset="0"/>
              </a:endParaRPr>
            </a:p>
          </p:txBody>
        </p:sp>
        <p:sp>
          <p:nvSpPr>
            <p:cNvPr id="67" name="Parallelogram 66"/>
            <p:cNvSpPr/>
            <p:nvPr/>
          </p:nvSpPr>
          <p:spPr>
            <a:xfrm rot="243736">
              <a:off x="9572450" y="4415599"/>
              <a:ext cx="725389" cy="497928"/>
            </a:xfrm>
            <a:prstGeom prst="parallelogram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800" b="1" dirty="0" smtClean="0">
                  <a:latin typeface="Agency FB" pitchFamily="34" charset="0"/>
                </a:rPr>
                <a:t>2</a:t>
              </a:r>
              <a:endParaRPr lang="id-ID" sz="2800" b="1" dirty="0">
                <a:latin typeface="Agency FB" pitchFamily="34" charset="0"/>
              </a:endParaRPr>
            </a:p>
          </p:txBody>
        </p:sp>
        <p:sp>
          <p:nvSpPr>
            <p:cNvPr id="69" name="Parallelogram 68"/>
            <p:cNvSpPr/>
            <p:nvPr/>
          </p:nvSpPr>
          <p:spPr>
            <a:xfrm rot="21344316">
              <a:off x="8555026" y="990446"/>
              <a:ext cx="725389" cy="497928"/>
            </a:xfrm>
            <a:prstGeom prst="parallelogram">
              <a:avLst/>
            </a:prstGeom>
            <a:solidFill>
              <a:schemeClr val="accent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800" b="1" dirty="0">
                  <a:latin typeface="Agency FB" pitchFamily="34" charset="0"/>
                </a:rPr>
                <a:t>1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8320757" y="3006567"/>
              <a:ext cx="174559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70C0"/>
                  </a:solidFill>
                </a:rPr>
                <a:t>PEMANFAAT/</a:t>
              </a:r>
            </a:p>
            <a:p>
              <a:pPr algn="ctr"/>
              <a:r>
                <a:rPr lang="en-US" sz="2000" dirty="0">
                  <a:solidFill>
                    <a:srgbClr val="0070C0"/>
                  </a:solidFill>
                </a:rPr>
                <a:t>PENGOLAH/</a:t>
              </a:r>
            </a:p>
            <a:p>
              <a:pPr algn="ctr"/>
              <a:r>
                <a:rPr lang="en-US" sz="2000" dirty="0">
                  <a:solidFill>
                    <a:srgbClr val="0070C0"/>
                  </a:solidFill>
                </a:rPr>
                <a:t>PENIMBUN</a:t>
              </a:r>
              <a:endParaRPr lang="id-ID" sz="2000" dirty="0">
                <a:solidFill>
                  <a:srgbClr val="0070C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912646" y="1313517"/>
              <a:ext cx="180673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 smtClean="0"/>
                <a:t>PENGUMPUL</a:t>
              </a:r>
              <a:endParaRPr lang="id-ID" sz="2000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5029980" y="5126007"/>
              <a:ext cx="32907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PENGANGKUT LIMBAH B3 (PENGGUNAAN MANIFEST)</a:t>
              </a:r>
            </a:p>
          </p:txBody>
        </p:sp>
      </p:grpSp>
      <p:pic>
        <p:nvPicPr>
          <p:cNvPr id="1028" name="Picture 4" descr="http://cdn2.hubspot.net/hub/245666/file-1635356152-png/images/Blog_Images/Hazardous-Waste-Disposal-Transport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31" y="2294895"/>
            <a:ext cx="4677802" cy="167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885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038601" y="1222617"/>
            <a:ext cx="4419600" cy="5463933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angle 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217908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oup 6"/>
          <p:cNvGrpSpPr/>
          <p:nvPr/>
        </p:nvGrpSpPr>
        <p:grpSpPr>
          <a:xfrm>
            <a:off x="182518" y="1235739"/>
            <a:ext cx="3722732" cy="5450812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Rectangle 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09057" y="1222618"/>
            <a:ext cx="3370306" cy="5463934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Rectangle 1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87343" y="769385"/>
            <a:ext cx="3017882" cy="931220"/>
            <a:chOff x="820693" y="1207535"/>
            <a:chExt cx="3017882" cy="931220"/>
          </a:xfrm>
        </p:grpSpPr>
        <p:sp>
          <p:nvSpPr>
            <p:cNvPr id="14" name="Rectangle 13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14850" y="753753"/>
            <a:ext cx="3017882" cy="906467"/>
            <a:chOff x="4648200" y="1191903"/>
            <a:chExt cx="3017882" cy="906467"/>
          </a:xfrm>
        </p:grpSpPr>
        <p:sp>
          <p:nvSpPr>
            <p:cNvPr id="17" name="Rectangle 16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TextBox 17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780507" y="746674"/>
            <a:ext cx="3017882" cy="941980"/>
            <a:chOff x="8513807" y="1184824"/>
            <a:chExt cx="3017882" cy="941980"/>
          </a:xfrm>
        </p:grpSpPr>
        <p:sp>
          <p:nvSpPr>
            <p:cNvPr id="20" name="Rectangle 19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TextBox 20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01568" y="1994419"/>
            <a:ext cx="36465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sz="1600" dirty="0" err="1" smtClean="0"/>
              <a:t>Memiliki</a:t>
            </a:r>
            <a:r>
              <a:rPr lang="en-US" sz="1600" dirty="0" smtClean="0"/>
              <a:t> </a:t>
            </a:r>
            <a:r>
              <a:rPr lang="en-US" sz="1600" dirty="0" err="1"/>
              <a:t>izin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masih</a:t>
            </a:r>
            <a:r>
              <a:rPr lang="en-US" sz="1600" dirty="0"/>
              <a:t> </a:t>
            </a:r>
            <a:r>
              <a:rPr lang="en-US" sz="1600" dirty="0" err="1" smtClean="0"/>
              <a:t>berlaku</a:t>
            </a:r>
            <a:endParaRPr lang="en-US" sz="1600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en-US" sz="1600" dirty="0" err="1" smtClean="0"/>
              <a:t>Jenis</a:t>
            </a:r>
            <a:r>
              <a:rPr lang="en-US" sz="1600" dirty="0" smtClean="0"/>
              <a:t> </a:t>
            </a:r>
            <a:r>
              <a:rPr lang="en-US" sz="1600" dirty="0" err="1" smtClean="0"/>
              <a:t>limbah</a:t>
            </a:r>
            <a:r>
              <a:rPr lang="en-US" sz="1600" dirty="0" smtClean="0"/>
              <a:t> B3 yang </a:t>
            </a:r>
            <a:r>
              <a:rPr lang="en-US" sz="1600" dirty="0" err="1" smtClean="0"/>
              <a:t>dikumpulkan</a:t>
            </a:r>
            <a:r>
              <a:rPr lang="en-US" sz="1600" dirty="0" smtClean="0"/>
              <a:t> </a:t>
            </a:r>
            <a:r>
              <a:rPr lang="en-US" sz="1600" dirty="0" err="1"/>
              <a:t>Sesuai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 smtClean="0"/>
              <a:t>izin</a:t>
            </a:r>
            <a:endParaRPr lang="en-US" sz="1600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sz="1600" dirty="0" smtClean="0"/>
              <a:t>Ada </a:t>
            </a:r>
            <a:r>
              <a:rPr lang="id-ID" sz="1600" dirty="0"/>
              <a:t>k</a:t>
            </a:r>
            <a:r>
              <a:rPr lang="en-US" sz="1600" dirty="0" err="1"/>
              <a:t>ontrak</a:t>
            </a:r>
            <a:r>
              <a:rPr lang="en-US" sz="1600" dirty="0"/>
              <a:t> </a:t>
            </a:r>
            <a:r>
              <a:rPr lang="en-US" sz="1600" dirty="0" err="1"/>
              <a:t>kerjasama</a:t>
            </a:r>
            <a:r>
              <a:rPr lang="en-US" sz="1600" dirty="0"/>
              <a:t> </a:t>
            </a:r>
            <a:r>
              <a:rPr lang="en-US" sz="1600" dirty="0" err="1"/>
              <a:t>antara</a:t>
            </a:r>
            <a:r>
              <a:rPr lang="en-US" sz="1600" dirty="0"/>
              <a:t> </a:t>
            </a:r>
            <a:r>
              <a:rPr lang="en-US" sz="1600" dirty="0" err="1"/>
              <a:t>penghasil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 smtClean="0"/>
              <a:t>pengumpul</a:t>
            </a:r>
            <a:endParaRPr lang="en-US" sz="1600" dirty="0" smtClean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sz="1600" dirty="0" smtClean="0"/>
              <a:t>Ada </a:t>
            </a:r>
            <a:r>
              <a:rPr lang="id-ID" sz="1600" dirty="0"/>
              <a:t>k</a:t>
            </a:r>
            <a:r>
              <a:rPr lang="en-US" sz="1600" dirty="0" err="1"/>
              <a:t>ontrak</a:t>
            </a:r>
            <a:r>
              <a:rPr lang="en-US" sz="1600" dirty="0"/>
              <a:t> </a:t>
            </a:r>
            <a:r>
              <a:rPr lang="en-US" sz="1600" dirty="0" err="1"/>
              <a:t>kerjasama</a:t>
            </a:r>
            <a:r>
              <a:rPr lang="en-US" sz="1600" dirty="0"/>
              <a:t> </a:t>
            </a:r>
            <a:r>
              <a:rPr lang="en-US" sz="1600" dirty="0" err="1"/>
              <a:t>pengumpul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pemanfaat</a:t>
            </a:r>
            <a:r>
              <a:rPr lang="en-US" sz="1600" dirty="0"/>
              <a:t>/</a:t>
            </a:r>
            <a:r>
              <a:rPr lang="id-ID" sz="1600" dirty="0"/>
              <a:t> </a:t>
            </a:r>
            <a:r>
              <a:rPr lang="en-US" sz="1600" dirty="0" err="1"/>
              <a:t>pengolah</a:t>
            </a:r>
            <a:r>
              <a:rPr lang="en-US" sz="1600" dirty="0"/>
              <a:t>/</a:t>
            </a:r>
            <a:r>
              <a:rPr lang="id-ID" sz="1600" dirty="0"/>
              <a:t> </a:t>
            </a:r>
            <a:r>
              <a:rPr lang="en-US" sz="1600" dirty="0" err="1" smtClean="0"/>
              <a:t>penimbun</a:t>
            </a:r>
            <a:endParaRPr lang="en-US" sz="1600" dirty="0" smtClean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sz="1600" dirty="0" smtClean="0"/>
              <a:t>Penghasil </a:t>
            </a:r>
            <a:r>
              <a:rPr lang="id-ID" sz="1600" dirty="0"/>
              <a:t>limbah B3 memiliki salinan kontrak kerjasama antara pengumpul dengan pengelola akhir jenis limbah B3</a:t>
            </a:r>
            <a:r>
              <a:rPr lang="en-US" sz="1600" dirty="0"/>
              <a:t> </a:t>
            </a:r>
            <a:r>
              <a:rPr lang="id-ID" sz="1600" dirty="0"/>
              <a:t>yang dihasilkan (pemanfaat/ </a:t>
            </a:r>
            <a:r>
              <a:rPr lang="id-ID" sz="1600" dirty="0" smtClean="0"/>
              <a:t>pengolah/penimbun)</a:t>
            </a:r>
            <a:endParaRPr lang="en-US" sz="1600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en-US" sz="1600" dirty="0" err="1" smtClean="0"/>
              <a:t>Tidak</a:t>
            </a:r>
            <a:r>
              <a:rPr lang="en-US" sz="1600" dirty="0" smtClean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masalah</a:t>
            </a:r>
            <a:r>
              <a:rPr lang="en-US" sz="1600" dirty="0"/>
              <a:t> </a:t>
            </a:r>
            <a:r>
              <a:rPr lang="en-US" sz="1600" dirty="0" err="1"/>
              <a:t>pencemaran</a:t>
            </a:r>
            <a:r>
              <a:rPr lang="en-US" sz="1600" dirty="0"/>
              <a:t> </a:t>
            </a:r>
            <a:r>
              <a:rPr lang="en-US" sz="1600" dirty="0" err="1" smtClean="0"/>
              <a:t>lingkungan</a:t>
            </a: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038601" y="1679243"/>
            <a:ext cx="4419599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sz="1600" dirty="0"/>
              <a:t>Masa </a:t>
            </a:r>
            <a:r>
              <a:rPr lang="en-US" sz="1600" dirty="0" err="1"/>
              <a:t>berlaku</a:t>
            </a:r>
            <a:r>
              <a:rPr lang="en-US" sz="1600" dirty="0"/>
              <a:t> </a:t>
            </a:r>
            <a:r>
              <a:rPr lang="en-US" sz="1600" dirty="0" err="1"/>
              <a:t>izin</a:t>
            </a:r>
            <a:r>
              <a:rPr lang="en-US" sz="1600" dirty="0"/>
              <a:t> </a:t>
            </a:r>
            <a:r>
              <a:rPr lang="en-US" sz="1600" dirty="0" err="1"/>
              <a:t>habis</a:t>
            </a:r>
            <a:endParaRPr lang="en-US" sz="1600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en-US" sz="1600" dirty="0" err="1" smtClean="0"/>
              <a:t>Jenis</a:t>
            </a:r>
            <a:r>
              <a:rPr lang="en-US" sz="1600" dirty="0" smtClean="0"/>
              <a:t> </a:t>
            </a:r>
            <a:r>
              <a:rPr lang="en-US" sz="1600" dirty="0" err="1" smtClean="0"/>
              <a:t>limbah</a:t>
            </a:r>
            <a:r>
              <a:rPr lang="en-US" sz="1600" dirty="0" smtClean="0"/>
              <a:t> B3 yang </a:t>
            </a:r>
            <a:r>
              <a:rPr lang="en-US" sz="1600" dirty="0" err="1" smtClean="0"/>
              <a:t>dikumpulkan</a:t>
            </a:r>
            <a:r>
              <a:rPr lang="en-US" sz="1600" dirty="0" smtClean="0"/>
              <a:t> </a:t>
            </a:r>
            <a:r>
              <a:rPr lang="en-US" sz="1600" dirty="0" err="1" smtClean="0"/>
              <a:t>tidak</a:t>
            </a:r>
            <a:r>
              <a:rPr lang="en-US" sz="1600" dirty="0" smtClean="0"/>
              <a:t> </a:t>
            </a:r>
            <a:r>
              <a:rPr lang="en-US" sz="1600" dirty="0" err="1" smtClean="0"/>
              <a:t>sesuai</a:t>
            </a:r>
            <a:r>
              <a:rPr lang="en-US" sz="1600" dirty="0" smtClean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 smtClean="0"/>
              <a:t>izin</a:t>
            </a:r>
            <a:endParaRPr lang="en-US" sz="1600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sz="1600" dirty="0"/>
              <a:t>Penghasil tidak memiliki kontrak kerjasama dengan </a:t>
            </a:r>
            <a:r>
              <a:rPr lang="id-ID" sz="1600" dirty="0" smtClean="0"/>
              <a:t>pengumpul,</a:t>
            </a:r>
            <a:endParaRPr lang="en-US" sz="1600" dirty="0" smtClean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sz="1600" dirty="0" smtClean="0"/>
              <a:t>Pengumpul </a:t>
            </a:r>
            <a:r>
              <a:rPr lang="id-ID" sz="1600" dirty="0"/>
              <a:t>tidak memiliki kontrak kerjasama dengan pemanfaat/pengolah/penimbun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sz="1600" dirty="0"/>
              <a:t>Penghasil limbah B3 tidak memiliki salinan kontrak kerjasama antara pengumpul dengan pengelola akhir jenis limbah B3 bersangkutan yang dihasilkan (pemanfaat/ pengolah/ penimbun)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sz="1600" dirty="0"/>
              <a:t>Melakukan kegiatan  selain  sebagai izin pengumpulan  seperti memanfaatkan,  mengolah, mencampur limbah B3 dan menyerahkan  limbah  B3 yang dikumpulkan  kepada pungumpul lainnya  serta mendumping 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/>
              <a:t>masalah</a:t>
            </a:r>
            <a:r>
              <a:rPr lang="en-US" sz="1600" dirty="0"/>
              <a:t> </a:t>
            </a:r>
            <a:r>
              <a:rPr lang="en-US" sz="1600" dirty="0" err="1"/>
              <a:t>pencemaran</a:t>
            </a:r>
            <a:r>
              <a:rPr lang="en-US" sz="1600" dirty="0"/>
              <a:t> </a:t>
            </a:r>
            <a:r>
              <a:rPr lang="en-US" sz="1600" dirty="0" err="1" smtClean="0"/>
              <a:t>lingkungan</a:t>
            </a: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836003" y="1994419"/>
            <a:ext cx="27909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</a:pPr>
            <a:r>
              <a:rPr lang="id-ID" sz="1600" dirty="0"/>
              <a:t>Perusahaan menyerahkan LB3 ke Pengumpul yang t</a:t>
            </a:r>
            <a:r>
              <a:rPr lang="en-US" sz="1600" dirty="0" err="1"/>
              <a:t>idak</a:t>
            </a:r>
            <a:r>
              <a:rPr lang="en-US" sz="1600" dirty="0"/>
              <a:t>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izin</a:t>
            </a: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181100" y="97632"/>
            <a:ext cx="10686067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 smtClean="0">
                <a:latin typeface="Sportscenter" panose="02000507060000020004" pitchFamily="2" charset="0"/>
              </a:rPr>
              <a:t>KRITERIA PENGELOLAAN  LIMBAH B3 OLEH PIHAK - 3 </a:t>
            </a:r>
            <a:endParaRPr lang="en-US" sz="2400" b="1" dirty="0" smtClean="0">
              <a:latin typeface="Sportscenter" panose="02000507060000020004" pitchFamily="2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b="1" dirty="0" smtClean="0">
                <a:latin typeface="Sportscenter" panose="02000507060000020004" pitchFamily="2" charset="0"/>
              </a:rPr>
              <a:t>(PENGUMPUL)</a:t>
            </a:r>
            <a:endParaRPr lang="en-US" sz="2000" b="1" dirty="0">
              <a:latin typeface="Sportscenter" panose="02000507060000020004" pitchFamily="2" charset="0"/>
            </a:endParaRPr>
          </a:p>
        </p:txBody>
      </p:sp>
      <p:sp>
        <p:nvSpPr>
          <p:cNvPr id="27" name="Parallelogram 26"/>
          <p:cNvSpPr/>
          <p:nvPr/>
        </p:nvSpPr>
        <p:spPr>
          <a:xfrm>
            <a:off x="3542116" y="99948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8A</a:t>
            </a:r>
            <a:endParaRPr lang="id-ID" sz="28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6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4350" y="1733550"/>
            <a:ext cx="11315699" cy="453390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oup 5"/>
          <p:cNvGrpSpPr/>
          <p:nvPr/>
        </p:nvGrpSpPr>
        <p:grpSpPr>
          <a:xfrm>
            <a:off x="829167" y="5524500"/>
            <a:ext cx="10861183" cy="516570"/>
            <a:chOff x="96103" y="2651221"/>
            <a:chExt cx="1633418" cy="362964"/>
          </a:xfrm>
        </p:grpSpPr>
        <p:sp>
          <p:nvSpPr>
            <p:cNvPr id="7" name="Rectangle 6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172" y="548680"/>
            <a:ext cx="7352201" cy="1143000"/>
          </a:xfrm>
        </p:spPr>
        <p:txBody>
          <a:bodyPr>
            <a:noAutofit/>
          </a:bodyPr>
          <a:lstStyle/>
          <a:p>
            <a:pPr algn="r"/>
            <a:r>
              <a:rPr lang="en-US" sz="2800" b="1" dirty="0" smtClean="0">
                <a:latin typeface="Sportscenter" panose="02000507060000020004" pitchFamily="2" charset="0"/>
              </a:rPr>
              <a:t>LARANGAN BAGI PENGUMPUL </a:t>
            </a:r>
            <a:br>
              <a:rPr lang="en-US" sz="2800" b="1" dirty="0" smtClean="0">
                <a:latin typeface="Sportscenter" panose="02000507060000020004" pitchFamily="2" charset="0"/>
              </a:rPr>
            </a:br>
            <a:r>
              <a:rPr lang="en-US" sz="2800" b="1" dirty="0" smtClean="0">
                <a:latin typeface="Sportscenter" panose="02000507060000020004" pitchFamily="2" charset="0"/>
              </a:rPr>
              <a:t>(PP 101/2014)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71550" y="2060848"/>
            <a:ext cx="1088509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0" algn="l"/>
              </a:tabLst>
            </a:pP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Pengumpul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dilarang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melakukan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pemanfaatan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atau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pengolahan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limbah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B3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terhadap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sebagaian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atau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seluruh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limbah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B3 yang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dikumpulkan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>
                <a:tab pos="0" algn="l"/>
              </a:tabLst>
            </a:pP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Pengumpul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dilarang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menyerahkan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limbah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B3 yang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dikumpulkan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kepada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pengumpul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limbah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B3 yang lain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</a:pP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Pengumpul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dilarang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melakukan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pencampuran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dengan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limbah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B3 </a:t>
            </a:r>
            <a:r>
              <a:rPr kumimoji="0" lang="en-US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lainnya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352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190999" y="1775067"/>
            <a:ext cx="4267201" cy="4378083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ctangle 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27315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oup 6"/>
          <p:cNvGrpSpPr/>
          <p:nvPr/>
        </p:nvGrpSpPr>
        <p:grpSpPr>
          <a:xfrm>
            <a:off x="296818" y="1788189"/>
            <a:ext cx="3722732" cy="4364961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Rectangle 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09057" y="1775068"/>
            <a:ext cx="3370306" cy="437808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Rectangle 1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01643" y="1321835"/>
            <a:ext cx="3017882" cy="931220"/>
            <a:chOff x="820693" y="1207535"/>
            <a:chExt cx="3017882" cy="931220"/>
          </a:xfrm>
        </p:grpSpPr>
        <p:sp>
          <p:nvSpPr>
            <p:cNvPr id="14" name="Rectangle 13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14850" y="1306203"/>
            <a:ext cx="3017882" cy="906467"/>
            <a:chOff x="4648200" y="1191903"/>
            <a:chExt cx="3017882" cy="906467"/>
          </a:xfrm>
        </p:grpSpPr>
        <p:sp>
          <p:nvSpPr>
            <p:cNvPr id="17" name="Rectangle 16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TextBox 17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780507" y="1299124"/>
            <a:ext cx="3017882" cy="941980"/>
            <a:chOff x="8513807" y="1184824"/>
            <a:chExt cx="3017882" cy="941980"/>
          </a:xfrm>
        </p:grpSpPr>
        <p:sp>
          <p:nvSpPr>
            <p:cNvPr id="20" name="Rectangle 19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TextBox 20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15868" y="2546869"/>
            <a:ext cx="3646532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 smtClean="0"/>
              <a:t>berlaku</a:t>
            </a:r>
            <a:endParaRPr lang="en-US" dirty="0"/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Tx/>
              <a:buAutoNum type="arabicPeriod"/>
            </a:pP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limbah</a:t>
            </a:r>
            <a:r>
              <a:rPr lang="en-US" dirty="0" smtClean="0"/>
              <a:t> B3 yang </a:t>
            </a:r>
            <a:r>
              <a:rPr lang="en-US" dirty="0" err="1" smtClean="0"/>
              <a:t>dikelola</a:t>
            </a:r>
            <a:r>
              <a:rPr lang="en-US" dirty="0" smtClean="0"/>
              <a:t> </a:t>
            </a:r>
            <a:r>
              <a:rPr lang="id-ID" dirty="0"/>
              <a:t>pihak ketiga (pengolah, pemanfaat, </a:t>
            </a:r>
            <a:r>
              <a:rPr lang="id-ID" dirty="0" smtClean="0"/>
              <a:t>penimbun)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izin</a:t>
            </a:r>
            <a:endParaRPr lang="en-US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dirty="0"/>
              <a:t>Memiliki kontrak kerjasama dengan pihak ketiga (pengolah, pemanfaat, penimbun)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pencemaran</a:t>
            </a:r>
            <a:r>
              <a:rPr lang="en-US" dirty="0"/>
              <a:t> </a:t>
            </a:r>
            <a:r>
              <a:rPr lang="en-US" dirty="0" err="1" smtClean="0"/>
              <a:t>lingkungan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324350" y="2231693"/>
            <a:ext cx="413385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habis</a:t>
            </a:r>
            <a:r>
              <a:rPr lang="en-US" dirty="0"/>
              <a:t> masa   </a:t>
            </a:r>
            <a:r>
              <a:rPr lang="en-US" dirty="0" err="1"/>
              <a:t>berlaku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mengajukan</a:t>
            </a:r>
            <a:r>
              <a:rPr lang="en-US" dirty="0"/>
              <a:t> </a:t>
            </a:r>
            <a:r>
              <a:rPr lang="en-US" dirty="0" err="1"/>
              <a:t>perpanjangan</a:t>
            </a:r>
            <a:r>
              <a:rPr lang="en-US" dirty="0"/>
              <a:t> </a:t>
            </a:r>
            <a:r>
              <a:rPr lang="en-US" dirty="0" err="1"/>
              <a:t>izin</a:t>
            </a:r>
            <a:endParaRPr lang="en-US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UD, CV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NV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FontTx/>
              <a:buAutoNum type="arabicPeriod"/>
            </a:pP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limbah</a:t>
            </a:r>
            <a:r>
              <a:rPr lang="en-US" dirty="0" smtClean="0"/>
              <a:t> B3 yang </a:t>
            </a:r>
            <a:r>
              <a:rPr lang="en-US" dirty="0" err="1"/>
              <a:t>dikelola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id-ID" dirty="0" smtClean="0"/>
              <a:t>pihak </a:t>
            </a:r>
            <a:r>
              <a:rPr lang="id-ID" dirty="0"/>
              <a:t>ketiga (pengolah, pemanfaat, penimbun)</a:t>
            </a:r>
            <a:r>
              <a:rPr lang="en-US" dirty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izin</a:t>
            </a:r>
            <a:endParaRPr lang="en-US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dirty="0" smtClean="0"/>
              <a:t>Tidak </a:t>
            </a:r>
            <a:r>
              <a:rPr lang="id-ID" dirty="0"/>
              <a:t>memiliki kontrak kerjasama dengan pihak ketiga (pengolah, pemanfaat, penimbun)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en-US" dirty="0" err="1"/>
              <a:t>D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pencemaran</a:t>
            </a:r>
            <a:r>
              <a:rPr lang="en-US" dirty="0"/>
              <a:t> </a:t>
            </a:r>
            <a:r>
              <a:rPr lang="en-US" dirty="0" err="1" smtClean="0"/>
              <a:t>lingkungan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836003" y="2546869"/>
            <a:ext cx="2962386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</a:pPr>
            <a:r>
              <a:rPr lang="id-ID" dirty="0"/>
              <a:t>Perusahaan menyerahkan LB3 ke pihak ketiga (pengolah, pemanfaat, penimbun)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</a:pPr>
            <a:r>
              <a:rPr lang="id-ID" dirty="0" smtClean="0"/>
              <a:t>yang </a:t>
            </a:r>
            <a:r>
              <a:rPr lang="id-ID" dirty="0"/>
              <a:t>t</a:t>
            </a:r>
            <a:r>
              <a:rPr lang="en-US" dirty="0" err="1"/>
              <a:t>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izin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Arial" pitchFamily="34" charset="0"/>
            </a:endParaRP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2222938" y="260648"/>
            <a:ext cx="963370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8.b KRITERIA PENGELOLAAN  LIMBAH B3 OLEH PIHAK - 3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(PENGOLAH, PEMANFAAT &amp; PENIMBUN)</a:t>
            </a:r>
            <a:endParaRPr lang="en-US" sz="2400" b="1" dirty="0">
              <a:latin typeface="Sportscenter" panose="02000507060000020004" pitchFamily="2" charset="0"/>
            </a:endParaRPr>
          </a:p>
        </p:txBody>
      </p:sp>
      <p:sp>
        <p:nvSpPr>
          <p:cNvPr id="26" name="Parallelogram 25"/>
          <p:cNvSpPr/>
          <p:nvPr/>
        </p:nvSpPr>
        <p:spPr>
          <a:xfrm>
            <a:off x="2508239" y="143264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8B</a:t>
            </a:r>
            <a:endParaRPr lang="id-ID" sz="28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9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14350" y="1733550"/>
            <a:ext cx="11315699" cy="453390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Group 8"/>
          <p:cNvGrpSpPr/>
          <p:nvPr/>
        </p:nvGrpSpPr>
        <p:grpSpPr>
          <a:xfrm>
            <a:off x="829167" y="5524500"/>
            <a:ext cx="10861183" cy="516570"/>
            <a:chOff x="96103" y="2651221"/>
            <a:chExt cx="1633418" cy="362964"/>
          </a:xfrm>
        </p:grpSpPr>
        <p:sp>
          <p:nvSpPr>
            <p:cNvPr id="10" name="Rectangle 9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4350" y="1169482"/>
            <a:ext cx="10524633" cy="43772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l"/>
            <a:r>
              <a:rPr lang="en-US" sz="1800" dirty="0" smtClean="0">
                <a:latin typeface="Sportscenter" panose="02000507060000020004" pitchFamily="2" charset="0"/>
              </a:rPr>
              <a:t>BADAN HUKUM PIHAK KETIGA (PP 101/2014)</a:t>
            </a:r>
            <a:endParaRPr lang="id-ID" sz="1800" dirty="0">
              <a:latin typeface="Sportscenter" panose="0200050706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685" y="1771651"/>
            <a:ext cx="10968665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id-ID" dirty="0" smtClean="0"/>
              <a:t>Pengumpul, pe</a:t>
            </a:r>
            <a:r>
              <a:rPr lang="en-US" dirty="0" err="1" smtClean="0"/>
              <a:t>manfaatan</a:t>
            </a:r>
            <a:r>
              <a:rPr lang="en-US" dirty="0" smtClean="0"/>
              <a:t>, </a:t>
            </a:r>
            <a:r>
              <a:rPr lang="en-US" dirty="0" err="1" smtClean="0"/>
              <a:t>pengolahan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penimbunan</a:t>
            </a:r>
            <a:r>
              <a:rPr lang="id-ID" dirty="0" smtClean="0"/>
              <a:t> </a:t>
            </a:r>
            <a:r>
              <a:rPr lang="id-ID" dirty="0"/>
              <a:t>Limbah B3 wajib dilakukan </a:t>
            </a:r>
            <a:r>
              <a:rPr lang="id-ID" dirty="0" smtClean="0"/>
              <a:t>oleh </a:t>
            </a:r>
            <a:r>
              <a:rPr lang="id-ID" b="1" dirty="0" smtClean="0"/>
              <a:t>badan usaha berbadan hukum </a:t>
            </a:r>
            <a:r>
              <a:rPr lang="id-ID" dirty="0" smtClean="0"/>
              <a:t>(PT, Koperasi, Yayasan) </a:t>
            </a:r>
            <a:r>
              <a:rPr lang="id-ID" dirty="0" smtClean="0">
                <a:sym typeface="Wingdings" panose="05000000000000000000" pitchFamily="2" charset="2"/>
              </a:rPr>
              <a:t> tidak termasuk CV, NV, UD</a:t>
            </a:r>
            <a:r>
              <a:rPr lang="id-ID" dirty="0" smtClean="0"/>
              <a:t>. 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ym typeface="Wingdings" panose="05000000000000000000" pitchFamily="2" charset="2"/>
              </a:rPr>
              <a:t>C</a:t>
            </a:r>
            <a:r>
              <a:rPr lang="id-ID" dirty="0" smtClean="0">
                <a:sym typeface="Wingdings" panose="05000000000000000000" pitchFamily="2" charset="2"/>
              </a:rPr>
              <a:t>irinya terdaftar sebagai badan hukum di </a:t>
            </a:r>
            <a:r>
              <a:rPr lang="id-ID" dirty="0" err="1" smtClean="0">
                <a:sym typeface="Wingdings" panose="05000000000000000000" pitchFamily="2" charset="2"/>
              </a:rPr>
              <a:t>Kementerian</a:t>
            </a:r>
            <a:r>
              <a:rPr lang="id-ID" dirty="0" smtClean="0">
                <a:sym typeface="Wingdings" panose="05000000000000000000" pitchFamily="2" charset="2"/>
              </a:rPr>
              <a:t> Hukum dan HAM</a:t>
            </a:r>
            <a:endParaRPr lang="en-US" dirty="0" smtClean="0"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§"/>
              <a:tabLst>
                <a:tab pos="1793337" algn="l"/>
              </a:tabLst>
            </a:pPr>
            <a:r>
              <a:rPr lang="id-ID" dirty="0" smtClean="0"/>
              <a:t>Dasar Hukum:</a:t>
            </a:r>
            <a:endParaRPr lang="id-ID" sz="1600" dirty="0"/>
          </a:p>
          <a:p>
            <a:pPr marL="914262" lvl="1" indent="-457200">
              <a:buFont typeface="Arial" pitchFamily="34" charset="0"/>
              <a:buChar char="•"/>
              <a:tabLst>
                <a:tab pos="1793337" algn="l"/>
              </a:tabLst>
            </a:pPr>
            <a:r>
              <a:rPr lang="id-ID" dirty="0" smtClean="0"/>
              <a:t>PP 101 Tahun 2014 tentang Pengelolaan Limbah B3.</a:t>
            </a:r>
            <a:endParaRPr lang="id-ID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337A-DD22-46E9-AEE4-33F2DA76A486}" type="slidenum">
              <a:rPr lang="id-ID" smtClean="0"/>
              <a:pPr/>
              <a:t>36</a:t>
            </a:fld>
            <a:endParaRPr lang="id-ID"/>
          </a:p>
        </p:txBody>
      </p:sp>
      <p:sp>
        <p:nvSpPr>
          <p:cNvPr id="2" name="TextBox 1"/>
          <p:cNvSpPr txBox="1"/>
          <p:nvPr/>
        </p:nvSpPr>
        <p:spPr>
          <a:xfrm>
            <a:off x="523710" y="707817"/>
            <a:ext cx="3905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Sportscenter" panose="02000507060000020004" pitchFamily="2" charset="0"/>
              </a:rPr>
              <a:t>CATATAN</a:t>
            </a:r>
            <a:endParaRPr lang="en-US" sz="2800" b="1" dirty="0">
              <a:latin typeface="Sportscenter" panose="02000507060000020004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308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09751"/>
            <a:ext cx="10972800" cy="4525963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095751" y="1432167"/>
            <a:ext cx="4133849" cy="5101983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Rectangle 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ctangle 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23886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182518" y="1445289"/>
            <a:ext cx="3722732" cy="5088861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Rectangle 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439150" y="1432168"/>
            <a:ext cx="3521163" cy="5101982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Rectangle 1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87343" y="978935"/>
            <a:ext cx="3017882" cy="931220"/>
            <a:chOff x="820693" y="1207535"/>
            <a:chExt cx="3017882" cy="931220"/>
          </a:xfrm>
        </p:grpSpPr>
        <p:sp>
          <p:nvSpPr>
            <p:cNvPr id="15" name="Rectangle 14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TextBox 15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72000" y="963303"/>
            <a:ext cx="3017882" cy="906467"/>
            <a:chOff x="4648200" y="1191903"/>
            <a:chExt cx="3017882" cy="906467"/>
          </a:xfrm>
        </p:grpSpPr>
        <p:sp>
          <p:nvSpPr>
            <p:cNvPr id="18" name="Rectangle 17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TextBox 18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761457" y="956224"/>
            <a:ext cx="3017882" cy="941980"/>
            <a:chOff x="8513807" y="1184824"/>
            <a:chExt cx="3017882" cy="941980"/>
          </a:xfrm>
        </p:grpSpPr>
        <p:sp>
          <p:nvSpPr>
            <p:cNvPr id="21" name="Rectangle 20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TextBox 21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01568" y="2203969"/>
            <a:ext cx="3646532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dirty="0" err="1" smtClean="0"/>
              <a:t>Pengangkut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 </a:t>
            </a:r>
            <a:r>
              <a:rPr lang="en-US" dirty="0" err="1"/>
              <a:t>Kementerian</a:t>
            </a:r>
            <a:r>
              <a:rPr lang="en-US" dirty="0"/>
              <a:t> </a:t>
            </a:r>
            <a:r>
              <a:rPr lang="en-US" dirty="0" err="1"/>
              <a:t>Perhubungan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smtClean="0"/>
              <a:t>KLHK</a:t>
            </a:r>
            <a:endParaRPr lang="en-US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dirty="0" err="1" smtClean="0"/>
              <a:t>Pengangkut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 </a:t>
            </a:r>
            <a:r>
              <a:rPr lang="en-US" dirty="0" err="1"/>
              <a:t>berbadan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(PT., </a:t>
            </a:r>
            <a:r>
              <a:rPr lang="en-US" dirty="0" err="1"/>
              <a:t>Koperasi</a:t>
            </a:r>
            <a:r>
              <a:rPr lang="en-US" dirty="0"/>
              <a:t>, </a:t>
            </a:r>
            <a:r>
              <a:rPr lang="en-US" dirty="0" err="1"/>
              <a:t>Yayasan</a:t>
            </a:r>
            <a:r>
              <a:rPr lang="en-US" dirty="0"/>
              <a:t>) 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dirty="0"/>
              <a:t>Jenis limbah yang diangkut sesuai dengan rekomendasi dan izin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dirty="0"/>
              <a:t>Alat angkut yang digunakan sesuai dengan rekomendasi dan izin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dirty="0"/>
              <a:t>Wilayah pengangkutan sesuai dengan rekomendasi dan izin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33851" y="2098343"/>
            <a:ext cx="409574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pengangkutan</a:t>
            </a:r>
            <a:r>
              <a:rPr lang="en-US" dirty="0"/>
              <a:t> </a:t>
            </a:r>
            <a:r>
              <a:rPr lang="en-US" dirty="0" err="1"/>
              <a:t>habis</a:t>
            </a:r>
            <a:r>
              <a:rPr lang="en-US" dirty="0"/>
              <a:t> masa </a:t>
            </a:r>
            <a:r>
              <a:rPr lang="en-US" dirty="0" err="1"/>
              <a:t>berlaku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mengajukan</a:t>
            </a:r>
            <a:r>
              <a:rPr lang="en-US" dirty="0"/>
              <a:t> </a:t>
            </a:r>
            <a:r>
              <a:rPr lang="en-US" dirty="0" err="1"/>
              <a:t>perpanjangan</a:t>
            </a:r>
            <a:r>
              <a:rPr lang="en-US" dirty="0"/>
              <a:t> </a:t>
            </a:r>
            <a:r>
              <a:rPr lang="en-US" dirty="0" err="1"/>
              <a:t>izin</a:t>
            </a:r>
            <a:endParaRPr lang="en-US" dirty="0"/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dirty="0" err="1"/>
              <a:t>Pengangkut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pengangkutan</a:t>
            </a:r>
            <a:r>
              <a:rPr lang="en-US" dirty="0"/>
              <a:t> </a:t>
            </a:r>
            <a:r>
              <a:rPr lang="en-US" dirty="0" err="1"/>
              <a:t>limbah</a:t>
            </a:r>
            <a:r>
              <a:rPr lang="en-US" dirty="0"/>
              <a:t> B3 </a:t>
            </a:r>
            <a:r>
              <a:rPr lang="en-US" dirty="0" err="1"/>
              <a:t>dari</a:t>
            </a:r>
            <a:r>
              <a:rPr lang="en-US" dirty="0"/>
              <a:t> KLHK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SzPct val="100000"/>
              <a:buAutoNum type="arabicPeriod"/>
            </a:pP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UD, CV </a:t>
            </a:r>
            <a:r>
              <a:rPr lang="en-US" dirty="0" err="1"/>
              <a:t>dan</a:t>
            </a:r>
            <a:r>
              <a:rPr lang="en-US" dirty="0"/>
              <a:t>/</a:t>
            </a:r>
            <a:r>
              <a:rPr lang="en-US" dirty="0" err="1"/>
              <a:t>atau</a:t>
            </a:r>
            <a:r>
              <a:rPr lang="en-US" dirty="0"/>
              <a:t> NV 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dirty="0"/>
              <a:t>Jenis limbah B3 yang diangkut tidak sesuai dengan rekomendasi dan izin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dirty="0"/>
              <a:t>Alat angkut yang digunakan tidak sesuai dengan rekomendasi dan izin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AutoNum type="arabicPeriod"/>
            </a:pPr>
            <a:r>
              <a:rPr lang="id-ID" dirty="0"/>
              <a:t>Wilayah pengangkutan tidak sesuai dengan rekomendasi  dan </a:t>
            </a:r>
            <a:r>
              <a:rPr lang="id-ID" dirty="0" smtClean="0"/>
              <a:t>izin</a:t>
            </a:r>
            <a:endParaRPr lang="id-ID" dirty="0"/>
          </a:p>
        </p:txBody>
      </p:sp>
      <p:sp>
        <p:nvSpPr>
          <p:cNvPr id="25" name="Rectangle 24"/>
          <p:cNvSpPr/>
          <p:nvPr/>
        </p:nvSpPr>
        <p:spPr>
          <a:xfrm>
            <a:off x="8610601" y="2203969"/>
            <a:ext cx="2997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Pengangkutan</a:t>
            </a:r>
            <a:r>
              <a:rPr lang="en-US" dirty="0"/>
              <a:t> </a:t>
            </a:r>
            <a:r>
              <a:rPr lang="en-US" dirty="0" err="1"/>
              <a:t>limbah</a:t>
            </a:r>
            <a:r>
              <a:rPr lang="en-US" dirty="0"/>
              <a:t> B3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Kementerian</a:t>
            </a:r>
            <a:r>
              <a:rPr lang="en-US" dirty="0"/>
              <a:t> </a:t>
            </a:r>
            <a:r>
              <a:rPr lang="en-US" dirty="0" err="1"/>
              <a:t>Perhubungan</a:t>
            </a:r>
            <a:endParaRPr 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143340" y="192544"/>
            <a:ext cx="11712609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8. KRITERIA PENGELOLAAN  LIMBAH B3 OLEH PIHAK - 3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(PENG</a:t>
            </a:r>
            <a:r>
              <a:rPr lang="en-US" sz="2800" b="1" dirty="0" smtClean="0">
                <a:latin typeface="Sportscenter" panose="02000507060000020004" pitchFamily="2" charset="0"/>
              </a:rPr>
              <a:t>ANGKUTAN</a:t>
            </a:r>
            <a:r>
              <a:rPr lang="id-ID" sz="2800" b="1" dirty="0" smtClean="0">
                <a:latin typeface="Sportscenter" panose="02000507060000020004" pitchFamily="2" charset="0"/>
              </a:rPr>
              <a:t>)</a:t>
            </a:r>
            <a:endParaRPr lang="en-US" sz="2400" b="1" dirty="0">
              <a:latin typeface="Sportscenter" panose="02000507060000020004" pitchFamily="2" charset="0"/>
            </a:endParaRPr>
          </a:p>
        </p:txBody>
      </p:sp>
      <p:sp>
        <p:nvSpPr>
          <p:cNvPr id="27" name="Parallelogram 26"/>
          <p:cNvSpPr/>
          <p:nvPr/>
        </p:nvSpPr>
        <p:spPr>
          <a:xfrm>
            <a:off x="2458107" y="36648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8C</a:t>
            </a:r>
            <a:endParaRPr lang="id-ID" sz="2800" b="1" dirty="0">
              <a:latin typeface="Agency FB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0107" y="6118887"/>
            <a:ext cx="12070342" cy="739113"/>
            <a:chOff x="70107" y="5738053"/>
            <a:chExt cx="12070342" cy="1119947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469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4350" y="1181100"/>
            <a:ext cx="11315699" cy="478155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oup 5"/>
          <p:cNvGrpSpPr/>
          <p:nvPr/>
        </p:nvGrpSpPr>
        <p:grpSpPr>
          <a:xfrm>
            <a:off x="829167" y="5276850"/>
            <a:ext cx="10861183" cy="516570"/>
            <a:chOff x="96103" y="2651221"/>
            <a:chExt cx="1633418" cy="362964"/>
          </a:xfrm>
        </p:grpSpPr>
        <p:sp>
          <p:nvSpPr>
            <p:cNvPr id="7" name="Rectangle 6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sp>
        <p:nvSpPr>
          <p:cNvPr id="3" name="Rectangle 2"/>
          <p:cNvSpPr/>
          <p:nvPr/>
        </p:nvSpPr>
        <p:spPr>
          <a:xfrm>
            <a:off x="623392" y="488219"/>
            <a:ext cx="1097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 smtClean="0">
                <a:latin typeface="Sportscenter" panose="02000507060000020004" pitchFamily="2" charset="0"/>
              </a:rPr>
              <a:t>CATATAN :</a:t>
            </a:r>
            <a:endParaRPr lang="en-US" sz="2400" b="1" dirty="0">
              <a:latin typeface="Sportscenter" panose="02000507060000020004" pitchFamily="2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2" y="1274863"/>
            <a:ext cx="10972800" cy="4525963"/>
          </a:xfrm>
          <a:ln>
            <a:noFill/>
          </a:ln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  <a:defRPr/>
            </a:pPr>
            <a:r>
              <a:rPr lang="id-ID" sz="2400" dirty="0" smtClean="0"/>
              <a:t>Rekomendasi </a:t>
            </a:r>
            <a:r>
              <a:rPr lang="id-ID" sz="2400" dirty="0"/>
              <a:t>pengangkutan limbah B3 dikeluarkan oleh </a:t>
            </a:r>
            <a:r>
              <a:rPr lang="id-ID" sz="2400" dirty="0" smtClean="0"/>
              <a:t>KLH</a:t>
            </a:r>
            <a:r>
              <a:rPr lang="en-US" sz="2400" dirty="0" smtClean="0"/>
              <a:t>K</a:t>
            </a:r>
            <a:r>
              <a:rPr lang="id-ID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id-ID" sz="2400" dirty="0" smtClean="0"/>
              <a:t>dengan </a:t>
            </a:r>
            <a:r>
              <a:rPr lang="id-ID" sz="2400" dirty="0"/>
              <a:t>masa berlaku rekomendasi </a:t>
            </a:r>
            <a:r>
              <a:rPr lang="en-US" sz="2400" dirty="0" smtClean="0"/>
              <a:t>5</a:t>
            </a:r>
            <a:r>
              <a:rPr lang="id-ID" sz="2400" dirty="0" smtClean="0"/>
              <a:t> (</a:t>
            </a:r>
            <a:r>
              <a:rPr lang="en-US" sz="2400" dirty="0" smtClean="0"/>
              <a:t>lima</a:t>
            </a:r>
            <a:r>
              <a:rPr lang="id-ID" sz="2400" dirty="0" smtClean="0"/>
              <a:t>) </a:t>
            </a:r>
            <a:r>
              <a:rPr lang="id-ID" sz="2400" dirty="0"/>
              <a:t>tahun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id-ID" sz="2400" dirty="0" smtClean="0"/>
              <a:t>Izin pengan</a:t>
            </a:r>
            <a:r>
              <a:rPr lang="en-US" sz="2400" dirty="0" smtClean="0"/>
              <a:t>g</a:t>
            </a:r>
            <a:r>
              <a:rPr lang="id-ID" sz="2400" dirty="0" smtClean="0"/>
              <a:t>kutan </a:t>
            </a:r>
            <a:r>
              <a:rPr lang="id-ID" sz="2400" dirty="0"/>
              <a:t>dikeluarkan oleh </a:t>
            </a:r>
            <a:r>
              <a:rPr lang="id-ID" sz="2400" dirty="0" smtClean="0"/>
              <a:t>Kementerian Perhubungan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id-ID" sz="2400" dirty="0"/>
              <a:t>Dalam rekomendasi </a:t>
            </a:r>
            <a:r>
              <a:rPr lang="id-ID" sz="2400" dirty="0" smtClean="0"/>
              <a:t>KLHK </a:t>
            </a:r>
            <a:r>
              <a:rPr lang="id-ID" sz="2400" dirty="0"/>
              <a:t>ditetapkan kode </a:t>
            </a:r>
            <a:r>
              <a:rPr lang="id-ID" sz="2400" dirty="0" smtClean="0"/>
              <a:t>manifes</a:t>
            </a:r>
            <a:r>
              <a:rPr lang="en-US" sz="2400" dirty="0" smtClean="0"/>
              <a:t> </a:t>
            </a:r>
            <a:r>
              <a:rPr lang="id-ID" sz="2400" dirty="0" smtClean="0"/>
              <a:t>bagi </a:t>
            </a:r>
            <a:r>
              <a:rPr lang="id-ID" sz="2400" dirty="0"/>
              <a:t>pengangkut 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2400" dirty="0"/>
              <a:t>Dalam rekomendasi dan izin pengangkutan tertera hal-hal sebagai berikut:</a:t>
            </a:r>
          </a:p>
          <a:p>
            <a:pPr marL="857250" lvl="1" indent="-457200" algn="just" eaLnBrk="1" fontAlgn="auto" hangingPunct="1">
              <a:spcAft>
                <a:spcPts val="0"/>
              </a:spcAft>
              <a:buFont typeface="Arial" charset="0"/>
              <a:buAutoNum type="alphaLcPeriod"/>
              <a:defRPr/>
            </a:pPr>
            <a:r>
              <a:rPr lang="id-ID" sz="2400" dirty="0"/>
              <a:t>Jenis limbah B3 yang diangkut</a:t>
            </a:r>
          </a:p>
          <a:p>
            <a:pPr marL="857250" lvl="1" indent="-457200" algn="just" eaLnBrk="1" fontAlgn="auto" hangingPunct="1">
              <a:spcAft>
                <a:spcPts val="0"/>
              </a:spcAft>
              <a:buFont typeface="Arial" charset="0"/>
              <a:buAutoNum type="alphaLcPeriod"/>
              <a:defRPr/>
            </a:pPr>
            <a:r>
              <a:rPr lang="en-US" sz="2400" dirty="0" err="1" smtClean="0"/>
              <a:t>Jenis</a:t>
            </a:r>
            <a:r>
              <a:rPr lang="en-US" sz="2400" dirty="0" smtClean="0"/>
              <a:t> a</a:t>
            </a:r>
            <a:r>
              <a:rPr lang="id-ID" sz="2400" dirty="0" err="1" smtClean="0"/>
              <a:t>lat</a:t>
            </a:r>
            <a:r>
              <a:rPr lang="id-ID" sz="2400" dirty="0" smtClean="0"/>
              <a:t> </a:t>
            </a:r>
            <a:r>
              <a:rPr lang="id-ID" sz="2400" dirty="0"/>
              <a:t>angkut limbah B3</a:t>
            </a:r>
            <a:r>
              <a:rPr lang="en-US" sz="2400" dirty="0"/>
              <a:t> (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nomor</a:t>
            </a:r>
            <a:r>
              <a:rPr lang="en-US" sz="2400" dirty="0"/>
              <a:t> </a:t>
            </a:r>
            <a:r>
              <a:rPr lang="en-US" sz="2400" dirty="0" err="1"/>
              <a:t>polisi</a:t>
            </a:r>
            <a:r>
              <a:rPr lang="en-US" sz="2400" dirty="0"/>
              <a:t> </a:t>
            </a:r>
            <a:r>
              <a:rPr lang="en-US" sz="2400" dirty="0" err="1"/>
              <a:t>kendaraan</a:t>
            </a:r>
            <a:r>
              <a:rPr lang="en-US" sz="2400" dirty="0"/>
              <a:t>)</a:t>
            </a:r>
            <a:endParaRPr lang="id-ID" sz="2400" dirty="0"/>
          </a:p>
          <a:p>
            <a:pPr marL="857250" lvl="1" indent="-457200" algn="just" eaLnBrk="1" fontAlgn="auto" hangingPunct="1">
              <a:spcAft>
                <a:spcPts val="0"/>
              </a:spcAft>
              <a:buFont typeface="Arial" charset="0"/>
              <a:buAutoNum type="alphaLcPeriod"/>
              <a:defRPr/>
            </a:pPr>
            <a:r>
              <a:rPr lang="id-ID" sz="2400" dirty="0"/>
              <a:t>Wilayah pengangkutan limbah B3</a:t>
            </a:r>
            <a:endParaRPr lang="en-US" sz="2400" dirty="0"/>
          </a:p>
          <a:p>
            <a:pPr marL="857250" lvl="1" indent="-457200" algn="just" eaLnBrk="1" fontAlgn="auto" hangingPunct="1">
              <a:spcAft>
                <a:spcPts val="0"/>
              </a:spcAft>
              <a:buFont typeface="Arial" charset="0"/>
              <a:buAutoNum type="alphaLcPeriod"/>
              <a:defRPr/>
            </a:pPr>
            <a:r>
              <a:rPr lang="en-US" sz="2400" dirty="0"/>
              <a:t>Masa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izin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rekomendasi</a:t>
            </a:r>
            <a:endParaRPr lang="id-ID" sz="2400" dirty="0"/>
          </a:p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396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943100" y="1600200"/>
            <a:ext cx="9791699" cy="478155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2196703" y="5695950"/>
            <a:ext cx="9398397" cy="516570"/>
            <a:chOff x="96103" y="2651221"/>
            <a:chExt cx="1633418" cy="362964"/>
          </a:xfrm>
        </p:grpSpPr>
        <p:sp>
          <p:nvSpPr>
            <p:cNvPr id="9" name="Rectangle 8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486916"/>
            <a:ext cx="7886700" cy="96588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>
            <a:normAutofit/>
          </a:bodyPr>
          <a:lstStyle/>
          <a:p>
            <a:pPr algn="r"/>
            <a:r>
              <a:rPr lang="id-ID" sz="2000" b="1" dirty="0" smtClean="0">
                <a:latin typeface="Sportscenter" panose="02000507060000020004" pitchFamily="2" charset="0"/>
              </a:rPr>
              <a:t>PENGANGKUTAN LIMBAH B3</a:t>
            </a:r>
            <a:r>
              <a:rPr lang="en-US" sz="2000" b="1" dirty="0" smtClean="0">
                <a:latin typeface="Sportscenter" panose="02000507060000020004" pitchFamily="2" charset="0"/>
              </a:rPr>
              <a:t> </a:t>
            </a:r>
            <a:br>
              <a:rPr lang="en-US" sz="2000" b="1" dirty="0" smtClean="0">
                <a:latin typeface="Sportscenter" panose="02000507060000020004" pitchFamily="2" charset="0"/>
              </a:rPr>
            </a:br>
            <a:r>
              <a:rPr lang="en-US" sz="2000" b="1" dirty="0" smtClean="0">
                <a:latin typeface="Sportscenter" panose="02000507060000020004" pitchFamily="2" charset="0"/>
              </a:rPr>
              <a:t>(PP 101/2014)</a:t>
            </a:r>
            <a:endParaRPr lang="id-ID" sz="2000" b="1" dirty="0">
              <a:latin typeface="Sportscenter" panose="0200050706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7595" y="2005385"/>
            <a:ext cx="8906205" cy="3871888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§"/>
            </a:pPr>
            <a:r>
              <a:rPr lang="id-ID" dirty="0"/>
              <a:t>Pengangkutan Limbah B3 wajib dilakukan dengan menggunakan </a:t>
            </a:r>
            <a:r>
              <a:rPr lang="id-ID" b="1" dirty="0"/>
              <a:t>alat angkut yang tertutup</a:t>
            </a:r>
            <a:r>
              <a:rPr lang="id-ID" dirty="0"/>
              <a:t> untuk </a:t>
            </a:r>
            <a:r>
              <a:rPr lang="id-ID" b="1" dirty="0"/>
              <a:t>Limbah B3 kategori 1</a:t>
            </a:r>
            <a:r>
              <a:rPr lang="id-ID" dirty="0"/>
              <a:t>.</a:t>
            </a:r>
            <a:endParaRPr lang="id-ID" sz="2599" dirty="0"/>
          </a:p>
          <a:p>
            <a:pPr algn="just">
              <a:buFont typeface="Wingdings" pitchFamily="2" charset="2"/>
              <a:buChar char="§"/>
              <a:tabLst>
                <a:tab pos="1793337" algn="l"/>
              </a:tabLst>
            </a:pPr>
            <a:r>
              <a:rPr lang="id-ID" dirty="0"/>
              <a:t>Pengangkutan Limbah B3 dapat dilakukan dengan menggunakan </a:t>
            </a:r>
            <a:r>
              <a:rPr lang="id-ID" b="1" dirty="0"/>
              <a:t>alat angkut yang terbuka </a:t>
            </a:r>
            <a:r>
              <a:rPr lang="id-ID" dirty="0"/>
              <a:t>untuk </a:t>
            </a:r>
            <a:r>
              <a:rPr lang="id-ID" b="1" dirty="0"/>
              <a:t>Limbah B3 kategori </a:t>
            </a:r>
            <a:r>
              <a:rPr lang="id-ID" b="1" dirty="0" smtClean="0"/>
              <a:t>2</a:t>
            </a:r>
            <a:r>
              <a:rPr lang="id-ID" dirty="0" smtClean="0"/>
              <a:t>.</a:t>
            </a:r>
          </a:p>
          <a:p>
            <a:pPr algn="just">
              <a:buFont typeface="Wingdings" pitchFamily="2" charset="2"/>
              <a:buChar char="§"/>
              <a:tabLst>
                <a:tab pos="1793337" algn="l"/>
              </a:tabLst>
            </a:pPr>
            <a:r>
              <a:rPr lang="id-ID" dirty="0" smtClean="0"/>
              <a:t>Pengangkutan </a:t>
            </a:r>
            <a:r>
              <a:rPr lang="id-ID" dirty="0"/>
              <a:t>Limbah B3 wajib </a:t>
            </a:r>
            <a:r>
              <a:rPr lang="id-ID" dirty="0" smtClean="0"/>
              <a:t>memiliki:</a:t>
            </a:r>
            <a:endParaRPr lang="id-ID" sz="2399" dirty="0"/>
          </a:p>
          <a:p>
            <a:pPr marL="914262" lvl="1" indent="-457200" algn="just">
              <a:buFont typeface="Arial" pitchFamily="34" charset="0"/>
              <a:buChar char="•"/>
              <a:tabLst>
                <a:tab pos="1793337" algn="l"/>
              </a:tabLst>
            </a:pPr>
            <a:r>
              <a:rPr lang="id-ID" dirty="0" smtClean="0"/>
              <a:t>rekomendasi </a:t>
            </a:r>
            <a:r>
              <a:rPr lang="id-ID" dirty="0"/>
              <a:t>Pengangkutan Limbah B3; </a:t>
            </a:r>
            <a:r>
              <a:rPr lang="id-ID" dirty="0" smtClean="0"/>
              <a:t>dan</a:t>
            </a:r>
            <a:endParaRPr lang="id-ID" sz="1600" dirty="0"/>
          </a:p>
          <a:p>
            <a:pPr marL="914262" lvl="1" indent="-457200" algn="just">
              <a:buFont typeface="Arial" pitchFamily="34" charset="0"/>
              <a:buChar char="•"/>
              <a:tabLst>
                <a:tab pos="1793337" algn="l"/>
              </a:tabLst>
            </a:pPr>
            <a:r>
              <a:rPr lang="id-ID" dirty="0" smtClean="0"/>
              <a:t>izin </a:t>
            </a:r>
            <a:r>
              <a:rPr lang="id-ID" dirty="0"/>
              <a:t>Pengangkutan Limbah </a:t>
            </a:r>
            <a:r>
              <a:rPr lang="id-ID" dirty="0" smtClean="0"/>
              <a:t>B3.</a:t>
            </a:r>
            <a:endParaRPr lang="id-ID" sz="1600" dirty="0"/>
          </a:p>
          <a:p>
            <a:pPr algn="just">
              <a:buFont typeface="Wingdings" pitchFamily="2" charset="2"/>
              <a:buChar char="§"/>
              <a:tabLst>
                <a:tab pos="1793337" algn="l"/>
              </a:tabLst>
            </a:pPr>
            <a:r>
              <a:rPr lang="id-ID" dirty="0" smtClean="0"/>
              <a:t>Rekomendasi </a:t>
            </a:r>
            <a:r>
              <a:rPr lang="id-ID" dirty="0"/>
              <a:t>Pengangkutan Limbah B3 </a:t>
            </a:r>
            <a:r>
              <a:rPr lang="id-ID" dirty="0" smtClean="0"/>
              <a:t>menjadi </a:t>
            </a:r>
            <a:r>
              <a:rPr lang="id-ID" dirty="0"/>
              <a:t>dasar diterbitkannya izin Pengangkutan Limbah B3 oleh </a:t>
            </a:r>
            <a:r>
              <a:rPr lang="id-ID" dirty="0" smtClean="0"/>
              <a:t>Menteri Perhubungan.</a:t>
            </a:r>
            <a:endParaRPr lang="id-ID" sz="2399" dirty="0"/>
          </a:p>
          <a:p>
            <a:pPr algn="just">
              <a:buFont typeface="Wingdings" pitchFamily="2" charset="2"/>
              <a:buChar char="§"/>
              <a:tabLst>
                <a:tab pos="1793337" algn="l"/>
              </a:tabLst>
            </a:pPr>
            <a:r>
              <a:rPr lang="id-ID" dirty="0" smtClean="0"/>
              <a:t>Rekomendasi </a:t>
            </a:r>
            <a:r>
              <a:rPr lang="id-ID" dirty="0"/>
              <a:t>Pengangkutan Limbah B3 </a:t>
            </a:r>
            <a:r>
              <a:rPr lang="id-ID" dirty="0" smtClean="0"/>
              <a:t>diterbitkan </a:t>
            </a:r>
            <a:r>
              <a:rPr lang="id-ID" dirty="0"/>
              <a:t>oleh Menteri </a:t>
            </a:r>
            <a:r>
              <a:rPr lang="id-ID" dirty="0" smtClean="0"/>
              <a:t>Lingkungan Hidup dan Kehutanan.</a:t>
            </a:r>
            <a:endParaRPr lang="id-ID" sz="5398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337A-DD22-46E9-AEE4-33F2DA76A486}" type="slidenum">
              <a:rPr lang="id-ID" smtClean="0"/>
              <a:pPr/>
              <a:t>39</a:t>
            </a:fld>
            <a:endParaRPr lang="id-ID"/>
          </a:p>
        </p:txBody>
      </p:sp>
      <p:grpSp>
        <p:nvGrpSpPr>
          <p:cNvPr id="11" name="Group 10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306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14500" y="1600200"/>
            <a:ext cx="10020299" cy="478155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Group 8"/>
          <p:cNvGrpSpPr/>
          <p:nvPr/>
        </p:nvGrpSpPr>
        <p:grpSpPr>
          <a:xfrm>
            <a:off x="1943099" y="5695950"/>
            <a:ext cx="9652001" cy="516570"/>
            <a:chOff x="96103" y="2651221"/>
            <a:chExt cx="1633418" cy="362964"/>
          </a:xfrm>
        </p:grpSpPr>
        <p:sp>
          <p:nvSpPr>
            <p:cNvPr id="10" name="Rectangle 9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43099" y="294592"/>
            <a:ext cx="9410701" cy="965882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r"/>
            <a:r>
              <a:rPr lang="id-ID" sz="2000" b="1" dirty="0" smtClean="0">
                <a:latin typeface="Sportscenter" panose="02000507060000020004" pitchFamily="2" charset="0"/>
              </a:rPr>
              <a:t>PENGANGKUTAN LIMBAH B3</a:t>
            </a:r>
            <a:r>
              <a:rPr lang="en-US" sz="2000" b="1" dirty="0" smtClean="0">
                <a:latin typeface="Sportscenter" panose="02000507060000020004" pitchFamily="2" charset="0"/>
              </a:rPr>
              <a:t> </a:t>
            </a:r>
            <a:br>
              <a:rPr lang="en-US" sz="2000" b="1" dirty="0" smtClean="0">
                <a:latin typeface="Sportscenter" panose="02000507060000020004" pitchFamily="2" charset="0"/>
              </a:rPr>
            </a:br>
            <a:r>
              <a:rPr lang="en-US" sz="2000" b="1" dirty="0" smtClean="0">
                <a:latin typeface="Sportscenter" panose="02000507060000020004" pitchFamily="2" charset="0"/>
              </a:rPr>
              <a:t>(PP 101/2014)</a:t>
            </a:r>
            <a:endParaRPr lang="id-ID" sz="2000" b="1" dirty="0">
              <a:latin typeface="Sportscenter" panose="0200050706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95451"/>
            <a:ext cx="9772648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id-ID" sz="2400" dirty="0" smtClean="0"/>
              <a:t>Pengangkutan Limbah B3 wajib disertai dengan manifes Pengangkutan Limbah B3</a:t>
            </a:r>
          </a:p>
          <a:p>
            <a:pPr>
              <a:buFont typeface="Wingdings" pitchFamily="2" charset="2"/>
              <a:buChar char="§"/>
            </a:pPr>
            <a:r>
              <a:rPr lang="id-ID" sz="2400" dirty="0" smtClean="0"/>
              <a:t>Pengangkut </a:t>
            </a:r>
            <a:r>
              <a:rPr lang="id-ID" sz="2400" dirty="0"/>
              <a:t>Limbah B3 wajib dilakukan </a:t>
            </a:r>
            <a:r>
              <a:rPr lang="id-ID" sz="2400" dirty="0" smtClean="0"/>
              <a:t>oleh </a:t>
            </a:r>
            <a:r>
              <a:rPr lang="id-ID" sz="2400" b="1" dirty="0" smtClean="0"/>
              <a:t>badan usaha berbadan hukum </a:t>
            </a:r>
            <a:r>
              <a:rPr lang="id-ID" sz="2400" dirty="0" smtClean="0"/>
              <a:t>(PT, Koperasi, Yayasan) </a:t>
            </a:r>
            <a:r>
              <a:rPr lang="id-ID" sz="2400" dirty="0" smtClean="0">
                <a:sym typeface="Wingdings" panose="05000000000000000000" pitchFamily="2" charset="2"/>
              </a:rPr>
              <a:t> tidak termasuk CV, NV, UD</a:t>
            </a:r>
            <a:r>
              <a:rPr lang="id-ID" sz="2400" dirty="0" smtClean="0"/>
              <a:t>. </a:t>
            </a:r>
            <a:endParaRPr lang="en-US" sz="2400" dirty="0" smtClean="0"/>
          </a:p>
          <a:p>
            <a:pPr>
              <a:buFont typeface="Wingdings" pitchFamily="2" charset="2"/>
              <a:buChar char="§"/>
            </a:pPr>
            <a:r>
              <a:rPr lang="en-US" sz="2400" dirty="0">
                <a:sym typeface="Wingdings" panose="05000000000000000000" pitchFamily="2" charset="2"/>
              </a:rPr>
              <a:t>C</a:t>
            </a:r>
            <a:r>
              <a:rPr lang="id-ID" sz="2400" dirty="0" smtClean="0">
                <a:sym typeface="Wingdings" panose="05000000000000000000" pitchFamily="2" charset="2"/>
              </a:rPr>
              <a:t>irinya terdaftar sebagai badan hukum di </a:t>
            </a:r>
            <a:r>
              <a:rPr lang="id-ID" sz="2400" dirty="0" err="1" smtClean="0">
                <a:sym typeface="Wingdings" panose="05000000000000000000" pitchFamily="2" charset="2"/>
              </a:rPr>
              <a:t>Kementerian</a:t>
            </a:r>
            <a:r>
              <a:rPr lang="id-ID" sz="2400" dirty="0" smtClean="0">
                <a:sym typeface="Wingdings" panose="05000000000000000000" pitchFamily="2" charset="2"/>
              </a:rPr>
              <a:t> Hukum dan HAM</a:t>
            </a:r>
            <a:endParaRPr lang="id-ID" sz="2400" dirty="0"/>
          </a:p>
          <a:p>
            <a:pPr>
              <a:buFont typeface="Wingdings" pitchFamily="2" charset="2"/>
              <a:buChar char="§"/>
              <a:tabLst>
                <a:tab pos="1793337" algn="l"/>
              </a:tabLst>
            </a:pPr>
            <a:r>
              <a:rPr lang="id-ID" sz="2400" dirty="0" smtClean="0"/>
              <a:t>Dasar Hukum:</a:t>
            </a:r>
            <a:endParaRPr lang="id-ID" sz="2400" dirty="0"/>
          </a:p>
          <a:p>
            <a:pPr marL="914262" lvl="1" indent="-457200">
              <a:buFont typeface="Arial" pitchFamily="34" charset="0"/>
              <a:buChar char="•"/>
              <a:tabLst>
                <a:tab pos="1793337" algn="l"/>
              </a:tabLst>
            </a:pPr>
            <a:r>
              <a:rPr lang="id-ID" sz="2200" dirty="0" smtClean="0"/>
              <a:t>UU 22 Tahun 2009 tentang Lalu Lintas dan Angkutan Jalan;</a:t>
            </a:r>
          </a:p>
          <a:p>
            <a:pPr marL="914262" lvl="1" indent="-457200">
              <a:buFont typeface="Arial" pitchFamily="34" charset="0"/>
              <a:buChar char="•"/>
              <a:tabLst>
                <a:tab pos="1793337" algn="l"/>
              </a:tabLst>
            </a:pPr>
            <a:r>
              <a:rPr lang="id-ID" sz="2200" dirty="0" smtClean="0"/>
              <a:t>PP 74 Tahun 2014; dan</a:t>
            </a:r>
            <a:endParaRPr lang="id-ID" sz="2200" dirty="0"/>
          </a:p>
          <a:p>
            <a:pPr marL="914262" lvl="1" indent="-457200">
              <a:buFont typeface="Arial" pitchFamily="34" charset="0"/>
              <a:buChar char="•"/>
              <a:tabLst>
                <a:tab pos="1793337" algn="l"/>
              </a:tabLst>
            </a:pPr>
            <a:r>
              <a:rPr lang="id-ID" sz="2200" dirty="0" smtClean="0"/>
              <a:t>PP 101 Tahun 2014 tentang Pengelolaan Limbah B3.</a:t>
            </a:r>
            <a:endParaRPr lang="id-ID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337A-DD22-46E9-AEE4-33F2DA76A486}" type="slidenum">
              <a:rPr lang="id-ID" smtClean="0"/>
              <a:pPr/>
              <a:t>40</a:t>
            </a:fld>
            <a:endParaRPr lang="id-ID"/>
          </a:p>
        </p:txBody>
      </p:sp>
      <p:grpSp>
        <p:nvGrpSpPr>
          <p:cNvPr id="12" name="Group 11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095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191000" y="1775068"/>
            <a:ext cx="4057618" cy="4688334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0" y="273153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4" name="Group 23"/>
          <p:cNvGrpSpPr/>
          <p:nvPr/>
        </p:nvGrpSpPr>
        <p:grpSpPr>
          <a:xfrm>
            <a:off x="296818" y="1788189"/>
            <a:ext cx="3722732" cy="4675213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5" name="Rectangle 24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401050" y="1775068"/>
            <a:ext cx="3578313" cy="4688334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Rectangle 27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01643" y="1321835"/>
            <a:ext cx="3017882" cy="931220"/>
            <a:chOff x="820693" y="1207535"/>
            <a:chExt cx="3017882" cy="931220"/>
          </a:xfrm>
        </p:grpSpPr>
        <p:sp>
          <p:nvSpPr>
            <p:cNvPr id="34" name="Rectangle 33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TextBox 42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514850" y="1306203"/>
            <a:ext cx="3017882" cy="906467"/>
            <a:chOff x="4648200" y="1191903"/>
            <a:chExt cx="3017882" cy="906467"/>
          </a:xfrm>
        </p:grpSpPr>
        <p:sp>
          <p:nvSpPr>
            <p:cNvPr id="45" name="Rectangle 44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TextBox 45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685257" y="1299124"/>
            <a:ext cx="3017882" cy="941980"/>
            <a:chOff x="8513807" y="1184824"/>
            <a:chExt cx="3017882" cy="941980"/>
          </a:xfrm>
        </p:grpSpPr>
        <p:sp>
          <p:nvSpPr>
            <p:cNvPr id="48" name="Rectangle 47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TextBox 48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23289" y="408856"/>
            <a:ext cx="11433351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8. KRITERIA PENGELOLAAN LIMBAH B3 OLEH PIHAK KETIGA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latin typeface="Sportscenter" panose="02000507060000020004" pitchFamily="2" charset="0"/>
              </a:rPr>
              <a:t>(DOKUMEN LIMBAH B3 MANIFES)</a:t>
            </a:r>
            <a:endParaRPr lang="en-US" sz="24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191000" y="2382453"/>
            <a:ext cx="4057617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/>
              <a:t>Penggunaan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pengisian</a:t>
            </a:r>
            <a:r>
              <a:rPr lang="en-US" sz="2000" dirty="0"/>
              <a:t> </a:t>
            </a:r>
            <a:r>
              <a:rPr lang="en-US" sz="2000" dirty="0" err="1"/>
              <a:t>dokumen</a:t>
            </a:r>
            <a:r>
              <a:rPr lang="en-US" sz="2000" dirty="0"/>
              <a:t> </a:t>
            </a:r>
            <a:r>
              <a:rPr lang="en-US" sz="2000" dirty="0" err="1"/>
              <a:t>limbah</a:t>
            </a:r>
            <a:r>
              <a:rPr lang="en-US" sz="2000" dirty="0"/>
              <a:t> B3 (</a:t>
            </a:r>
            <a:r>
              <a:rPr lang="en-US" sz="2000" dirty="0" err="1" smtClean="0"/>
              <a:t>manifes</a:t>
            </a:r>
            <a:r>
              <a:rPr lang="en-US" sz="2000" dirty="0" smtClean="0"/>
              <a:t>)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ketentuan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Kep</a:t>
            </a:r>
            <a:r>
              <a:rPr lang="en-US" sz="2000" dirty="0"/>
              <a:t>. </a:t>
            </a:r>
            <a:r>
              <a:rPr lang="en-US" sz="2000" dirty="0" err="1"/>
              <a:t>Ka</a:t>
            </a:r>
            <a:r>
              <a:rPr lang="en-US" sz="2000" dirty="0"/>
              <a:t>. </a:t>
            </a:r>
            <a:r>
              <a:rPr lang="en-US" sz="2000" dirty="0" err="1"/>
              <a:t>Bapedal</a:t>
            </a:r>
            <a:r>
              <a:rPr lang="en-US" sz="2000" dirty="0"/>
              <a:t> No.: Kep-02/</a:t>
            </a:r>
            <a:r>
              <a:rPr lang="en-US" sz="2000" dirty="0" err="1"/>
              <a:t>Bapedal</a:t>
            </a:r>
            <a:r>
              <a:rPr lang="en-US" sz="2000" dirty="0"/>
              <a:t>/09/1995;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akhir</a:t>
            </a:r>
            <a:r>
              <a:rPr lang="en-US" sz="2000" dirty="0"/>
              <a:t> </a:t>
            </a:r>
            <a:r>
              <a:rPr lang="en-US" sz="2000" dirty="0" err="1"/>
              <a:t>pengelolaan</a:t>
            </a:r>
            <a:r>
              <a:rPr lang="en-US" sz="2000" dirty="0"/>
              <a:t> </a:t>
            </a:r>
            <a:r>
              <a:rPr lang="en-US" sz="2000" dirty="0" err="1"/>
              <a:t>limbah</a:t>
            </a:r>
            <a:r>
              <a:rPr lang="en-US" sz="2000" dirty="0"/>
              <a:t> B3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dipertanggungjawabkan</a:t>
            </a:r>
            <a:r>
              <a:rPr lang="en-US" sz="2000" dirty="0"/>
              <a:t>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id-ID" sz="2000" dirty="0"/>
              <a:t>prosedur penggunaan </a:t>
            </a:r>
            <a:r>
              <a:rPr lang="en-US" sz="2000" dirty="0" err="1" smtClean="0"/>
              <a:t>manifes</a:t>
            </a:r>
            <a:r>
              <a:rPr lang="en-US" sz="2000" dirty="0" smtClean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ketentuan</a:t>
            </a:r>
            <a:r>
              <a:rPr lang="en-US" sz="2000" dirty="0"/>
              <a:t> (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kesalahan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</a:t>
            </a:r>
            <a:r>
              <a:rPr lang="en-US" sz="2000" dirty="0" err="1"/>
              <a:t>sebelumnya</a:t>
            </a:r>
            <a:endParaRPr lang="en-US" sz="2000" dirty="0">
              <a:ea typeface="ＭＳ Ｐゴシック" charset="-128"/>
              <a:cs typeface="Arial" pitchFamily="34" charset="0"/>
            </a:endParaRPr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496301" y="2421076"/>
            <a:ext cx="34555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d-ID" sz="2000" dirty="0"/>
              <a:t>Me</a:t>
            </a:r>
            <a:r>
              <a:rPr lang="en-US" sz="2000" dirty="0"/>
              <a:t>n</a:t>
            </a:r>
            <a:r>
              <a:rPr lang="id-ID" sz="2000" dirty="0" err="1"/>
              <a:t>ggunakan</a:t>
            </a:r>
            <a:r>
              <a:rPr lang="id-ID" sz="2000" dirty="0"/>
              <a:t> </a:t>
            </a:r>
            <a:r>
              <a:rPr lang="id-ID" sz="2000" dirty="0" smtClean="0"/>
              <a:t>manifes </a:t>
            </a:r>
            <a:r>
              <a:rPr lang="id-ID" sz="2000" dirty="0"/>
              <a:t>palsu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/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memalsukan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smtClean="0"/>
              <a:t>manifest</a:t>
            </a:r>
            <a:endParaRPr lang="id-ID" altLang="id-ID" sz="2000" dirty="0"/>
          </a:p>
        </p:txBody>
      </p:sp>
      <p:sp>
        <p:nvSpPr>
          <p:cNvPr id="6" name="Rectangle 5"/>
          <p:cNvSpPr/>
          <p:nvPr/>
        </p:nvSpPr>
        <p:spPr>
          <a:xfrm>
            <a:off x="467573" y="2499607"/>
            <a:ext cx="3704378" cy="23698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id-ID" sz="2000" dirty="0" err="1" smtClean="0"/>
              <a:t>Manifes</a:t>
            </a:r>
            <a:r>
              <a:rPr lang="en-US" altLang="id-ID" sz="2000" dirty="0" smtClean="0"/>
              <a:t> </a:t>
            </a:r>
            <a:r>
              <a:rPr lang="en-US" altLang="id-ID" sz="2000" dirty="0" err="1"/>
              <a:t>limbah</a:t>
            </a:r>
            <a:r>
              <a:rPr lang="en-US" altLang="id-ID" sz="2000" dirty="0"/>
              <a:t> B3 </a:t>
            </a:r>
            <a:r>
              <a:rPr lang="en-US" altLang="id-ID" sz="2000" dirty="0" err="1"/>
              <a:t>dan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cara</a:t>
            </a:r>
            <a:r>
              <a:rPr lang="en-US" altLang="id-ID" sz="2000" dirty="0"/>
              <a:t> </a:t>
            </a:r>
            <a:r>
              <a:rPr lang="en-US" altLang="id-ID" sz="2000" dirty="0" err="1"/>
              <a:t>pengisian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sesuai</a:t>
            </a:r>
            <a:r>
              <a:rPr lang="en-US" altLang="id-ID" sz="2000" dirty="0"/>
              <a:t> </a:t>
            </a:r>
            <a:r>
              <a:rPr lang="en-US" altLang="id-ID" sz="2000" dirty="0" smtClean="0"/>
              <a:t> </a:t>
            </a:r>
            <a:r>
              <a:rPr lang="en-US" altLang="id-ID" sz="2000" dirty="0" err="1" smtClean="0"/>
              <a:t>dengan</a:t>
            </a:r>
            <a:r>
              <a:rPr lang="en-US" altLang="id-ID" sz="2000" dirty="0" smtClean="0"/>
              <a:t> </a:t>
            </a:r>
            <a:r>
              <a:rPr lang="en-US" altLang="id-ID" sz="2000" dirty="0" err="1"/>
              <a:t>ketentuan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Kep</a:t>
            </a:r>
            <a:r>
              <a:rPr lang="en-US" altLang="id-ID" sz="2000" dirty="0"/>
              <a:t>. </a:t>
            </a:r>
            <a:r>
              <a:rPr lang="en-US" altLang="id-ID" sz="2000" dirty="0" err="1"/>
              <a:t>Ka</a:t>
            </a:r>
            <a:r>
              <a:rPr lang="en-US" altLang="id-ID" sz="2000" dirty="0"/>
              <a:t>. </a:t>
            </a:r>
            <a:r>
              <a:rPr lang="en-US" altLang="id-ID" sz="2000" dirty="0" err="1"/>
              <a:t>Bapedal</a:t>
            </a:r>
            <a:r>
              <a:rPr lang="en-US" altLang="id-ID" sz="2000" dirty="0"/>
              <a:t> </a:t>
            </a:r>
            <a:r>
              <a:rPr lang="en-US" altLang="id-ID" sz="2000" dirty="0" err="1"/>
              <a:t>Nomor</a:t>
            </a:r>
            <a:r>
              <a:rPr lang="en-US" altLang="id-ID" sz="2000" dirty="0"/>
              <a:t>: Kep-02/</a:t>
            </a:r>
            <a:r>
              <a:rPr lang="en-US" altLang="id-ID" sz="2000" dirty="0" err="1"/>
              <a:t>Bapedal</a:t>
            </a:r>
            <a:r>
              <a:rPr lang="en-US" altLang="id-ID" sz="2000" dirty="0"/>
              <a:t>/ 09/</a:t>
            </a:r>
            <a:r>
              <a:rPr lang="en-US" altLang="id-ID" sz="2000" dirty="0" smtClean="0"/>
              <a:t>1995</a:t>
            </a:r>
            <a:endParaRPr lang="en-US" altLang="id-ID" sz="2000" dirty="0"/>
          </a:p>
          <a:p>
            <a:pPr marL="342900" lvl="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endParaRPr lang="en-US" sz="2000" dirty="0">
              <a:ea typeface="ＭＳ Ｐゴシック" charset="-128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§"/>
            </a:pPr>
            <a:endParaRPr lang="en-US" sz="2000" b="1" dirty="0">
              <a:ea typeface="ＭＳ Ｐゴシック" charset="-128"/>
              <a:cs typeface="Arial" pitchFamily="34" charset="0"/>
            </a:endParaRPr>
          </a:p>
        </p:txBody>
      </p:sp>
      <p:sp>
        <p:nvSpPr>
          <p:cNvPr id="50" name="Parallelogram 49"/>
          <p:cNvSpPr/>
          <p:nvPr/>
        </p:nvSpPr>
        <p:spPr>
          <a:xfrm>
            <a:off x="2010511" y="231510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gency FB" pitchFamily="34" charset="0"/>
              </a:rPr>
              <a:t>8</a:t>
            </a:r>
            <a:r>
              <a:rPr lang="en-US" sz="2800" b="1" dirty="0" smtClean="0">
                <a:latin typeface="Agency FB" pitchFamily="34" charset="0"/>
              </a:rPr>
              <a:t>D</a:t>
            </a:r>
            <a:endParaRPr lang="id-ID" sz="2800" b="1" dirty="0">
              <a:latin typeface="Agency FB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70107" y="6227379"/>
            <a:ext cx="12070342" cy="630621"/>
            <a:chOff x="70107" y="5738053"/>
            <a:chExt cx="12070342" cy="1119947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527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990600"/>
            <a:ext cx="11334750" cy="5581650"/>
          </a:xfrm>
          <a:prstGeom prst="rect">
            <a:avLst/>
          </a:prstGeom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607325" y="5841095"/>
            <a:ext cx="11054798" cy="564145"/>
            <a:chOff x="96103" y="2651221"/>
            <a:chExt cx="1633418" cy="362964"/>
          </a:xfrm>
        </p:grpSpPr>
        <p:sp>
          <p:nvSpPr>
            <p:cNvPr id="9" name="Rectangle 8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96103" y="2651221"/>
              <a:ext cx="1633418" cy="3629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/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172496"/>
            <a:ext cx="10972800" cy="4848792"/>
          </a:xfrm>
          <a:ln>
            <a:noFill/>
          </a:ln>
        </p:spPr>
        <p:txBody>
          <a:bodyPr>
            <a:normAutofit/>
          </a:bodyPr>
          <a:lstStyle/>
          <a:p>
            <a:pPr>
              <a:buFont typeface="Calibri" panose="020F0502020204030204" pitchFamily="34" charset="0"/>
              <a:buAutoNum type="arabicPeriod"/>
            </a:pPr>
            <a:r>
              <a:rPr 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Satu </a:t>
            </a:r>
            <a:r>
              <a:rPr 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berkas </a:t>
            </a:r>
            <a:r>
              <a:rPr 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manifes </a:t>
            </a:r>
            <a:r>
              <a:rPr 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(7 </a:t>
            </a:r>
            <a:r>
              <a:rPr 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rangkap</a:t>
            </a:r>
            <a:r>
              <a:rPr 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atau </a:t>
            </a:r>
            <a:r>
              <a:rPr lang="en-US" alt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11 </a:t>
            </a:r>
            <a:r>
              <a:rPr lang="en-US" altLang="id-ID" sz="1800" dirty="0" err="1" smtClean="0">
                <a:ea typeface="ＭＳ Ｐゴシック" panose="020B0600070205080204" pitchFamily="34" charset="-128"/>
                <a:cs typeface="Arial" panose="020B0604020202020204" pitchFamily="34" charset="0"/>
              </a:rPr>
              <a:t>rangkap</a:t>
            </a:r>
            <a:r>
              <a:rPr lang="id-ID" alt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  <a:r>
              <a:rPr 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berlaku hanya untuk satu jenis limbah</a:t>
            </a:r>
          </a:p>
          <a:p>
            <a:pPr algn="just" eaLnBrk="1" hangingPunct="1">
              <a:buFont typeface="Calibri" panose="020F0502020204030204" pitchFamily="34" charset="0"/>
              <a:buAutoNum type="arabicPeriod"/>
            </a:pP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Semua kolom dalam lembar </a:t>
            </a:r>
            <a:r>
              <a:rPr lang="id-ID" alt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manifes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harus terisi sesuai peruntukannya (tidak boleh ada yang kosong)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id-ID" altLang="id-ID" sz="1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buFont typeface="Calibri" panose="020F0502020204030204" pitchFamily="34" charset="0"/>
              <a:buAutoNum type="arabicPeriod"/>
            </a:pP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Saat pengangkutan pertama oleh pengangkut dari penghasil limbah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 B3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, maka penghasil limbah menerima salinan </a:t>
            </a:r>
            <a:r>
              <a:rPr lang="id-ID" alt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manifes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nomor #2 (kuning) dan #3 (hijau)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id-ID" altLang="id-ID" sz="1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buFont typeface="Calibri" panose="020F0502020204030204" pitchFamily="34" charset="0"/>
              <a:buAutoNum type="arabicPeriod"/>
            </a:pP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Dalam salinan manifest nomor #2 dan #3 hanya kolom 1 (informasi penghasil) dan kolom 2 (informasi pengangkut) yang terisi penuh dan ada cap penghasil dan pengangkut. Kolom 3 (informasi penerima limbah akhir) boleh terisi hanya menyampaikan informasi akan dibawa kemana selanjutnya limbah tersebut tanpa ada tanggal dan cap penerima akhir limbah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id-ID" altLang="id-ID" sz="1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buFont typeface="Calibri" panose="020F0502020204030204" pitchFamily="34" charset="0"/>
              <a:buAutoNum type="arabicPeriod"/>
            </a:pP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Perusahaan akan menerima salinan </a:t>
            </a:r>
            <a:r>
              <a:rPr lang="id-ID" alt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manifes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nomor #7 (ungu) dari pengangkut yang sudah di tandatangani dan dicap oleh pengumpul/ pengolah/pemanfaat/penimbun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id-ID" altLang="id-ID" sz="1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buFont typeface="Calibri" panose="020F0502020204030204" pitchFamily="34" charset="0"/>
              <a:buAutoNum type="arabicPeriod"/>
            </a:pP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Salinan </a:t>
            </a:r>
            <a:r>
              <a:rPr lang="id-ID" alt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manifes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nomor #7 </a:t>
            </a:r>
            <a:r>
              <a:rPr lang="en-US" altLang="id-ID" sz="18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harus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diterima oleh penghasil limbah selambat-lambatnya 120 hari setelah limbah diangkut oleh pengan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g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kut untuk dibawa ke pengumpul/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pengolah/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pemanfaat/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penimbun limbah B3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  <a:endParaRPr lang="id-ID" altLang="id-ID" sz="1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buFont typeface="Calibri" panose="020F0502020204030204" pitchFamily="34" charset="0"/>
              <a:buAutoNum type="arabicPeriod"/>
            </a:pP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Kriteria Merah </a:t>
            </a:r>
            <a:r>
              <a:rPr lang="id-ID" altLang="en-US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‘</a:t>
            </a:r>
            <a:r>
              <a:rPr lang="id-ID" altLang="id-ID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tetap melakukan</a:t>
            </a:r>
            <a:r>
              <a:rPr lang="en-US" altLang="id-ID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altLang="id-ID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pengelolaan </a:t>
            </a:r>
            <a:r>
              <a:rPr lang="id-ID" altLang="id-ID" sz="1800" dirty="0" smtClean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manifes</a:t>
            </a:r>
            <a:r>
              <a:rPr lang="en-US" altLang="id-ID" sz="1800" dirty="0" smtClean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id-ID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yang</a:t>
            </a:r>
            <a:r>
              <a:rPr lang="id-ID" altLang="id-ID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tidak sesuai deng</a:t>
            </a:r>
            <a:r>
              <a:rPr lang="en-US" altLang="id-ID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an</a:t>
            </a:r>
            <a:r>
              <a:rPr lang="id-ID" altLang="id-ID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ketentuan (kesalahan tahun sebelumnya) </a:t>
            </a:r>
            <a:r>
              <a:rPr lang="id-ID" altLang="en-US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id-ID" altLang="id-ID" sz="1800" dirty="0">
                <a:solidFill>
                  <a:srgbClr val="FF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maksudnya adalah apabila periode penilaian sebelumnya melakukan pengelolaan </a:t>
            </a:r>
            <a:r>
              <a:rPr lang="id-ID" altLang="id-ID" sz="1800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manifes 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tidak sesuai ketentuan dan tahun ini tetap dilakukan</a:t>
            </a:r>
            <a:r>
              <a:rPr lang="en-US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,</a:t>
            </a:r>
            <a:r>
              <a:rPr lang="id-ID" altLang="id-ID" sz="1800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d-ID" altLang="ja-JP" sz="1800" dirty="0">
                <a:cs typeface="Arial" panose="020B0604020202020204" pitchFamily="34" charset="0"/>
              </a:rPr>
              <a:t>maka </a:t>
            </a:r>
            <a:r>
              <a:rPr lang="id-ID" altLang="ja-JP" sz="1800" b="1" dirty="0">
                <a:cs typeface="Arial" panose="020B0604020202020204" pitchFamily="34" charset="0"/>
              </a:rPr>
              <a:t>peringkatnya tetap merah </a:t>
            </a:r>
            <a:r>
              <a:rPr lang="id-ID" altLang="ja-JP" sz="1800" dirty="0">
                <a:cs typeface="Arial" panose="020B0604020202020204" pitchFamily="34" charset="0"/>
              </a:rPr>
              <a:t>walaupun dilakukan perbaikan</a:t>
            </a:r>
            <a:r>
              <a:rPr lang="en-US" altLang="ja-JP" sz="1800" dirty="0">
                <a:cs typeface="Arial" panose="020B0604020202020204" pitchFamily="34" charset="0"/>
              </a:rPr>
              <a:t>.</a:t>
            </a:r>
            <a:endParaRPr lang="id-ID" altLang="id-ID" sz="1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buFont typeface="Calibri" panose="020F0502020204030204" pitchFamily="34" charset="0"/>
              <a:buAutoNum type="arabicPeriod"/>
            </a:pPr>
            <a:endParaRPr lang="en-US" altLang="id-ID" sz="1800" dirty="0">
              <a:solidFill>
                <a:srgbClr val="FF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algn="just" eaLnBrk="1" hangingPunct="1">
              <a:buFont typeface="Calibri" panose="020F0502020204030204" pitchFamily="34" charset="0"/>
              <a:buAutoNum type="arabicPeriod"/>
            </a:pPr>
            <a:endParaRPr lang="id-ID" altLang="id-ID" sz="1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857250" lvl="1" indent="-457200" algn="just" eaLnBrk="1" hangingPunct="1">
              <a:buFont typeface="Arial" panose="020B0604020202020204" pitchFamily="34" charset="0"/>
              <a:buAutoNum type="alphaLcPeriod"/>
            </a:pPr>
            <a:endParaRPr lang="id-ID" altLang="id-ID" sz="18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endParaRPr lang="en-US" sz="1800" dirty="0"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</p:spPr>
        <p:txBody>
          <a:bodyPr>
            <a:noAutofit/>
          </a:bodyPr>
          <a:lstStyle/>
          <a:p>
            <a:pPr algn="l"/>
            <a:r>
              <a:rPr lang="id-ID" sz="2800" dirty="0" smtClean="0">
                <a:latin typeface="Britannic Bold" pitchFamily="34" charset="0"/>
              </a:rPr>
              <a:t>CATATAN :</a:t>
            </a:r>
            <a:endParaRPr lang="id-ID" sz="280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62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9" name="Group 289"/>
          <p:cNvGrpSpPr>
            <a:grpSpLocks/>
          </p:cNvGrpSpPr>
          <p:nvPr/>
        </p:nvGrpSpPr>
        <p:grpSpPr bwMode="auto">
          <a:xfrm>
            <a:off x="812800" y="990600"/>
            <a:ext cx="4470400" cy="4953000"/>
            <a:chOff x="609600" y="990600"/>
            <a:chExt cx="2667000" cy="4038600"/>
          </a:xfrm>
        </p:grpSpPr>
        <p:sp>
          <p:nvSpPr>
            <p:cNvPr id="38" name="Rectangle 37"/>
            <p:cNvSpPr/>
            <p:nvPr/>
          </p:nvSpPr>
          <p:spPr>
            <a:xfrm>
              <a:off x="609600" y="990600"/>
              <a:ext cx="2667000" cy="4038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20725" y="1536847"/>
              <a:ext cx="2444750" cy="119993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20725" y="2846803"/>
              <a:ext cx="2444750" cy="32619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20725" y="3172997"/>
              <a:ext cx="2444750" cy="32748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20725" y="3500487"/>
              <a:ext cx="2444750" cy="32878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20725" y="4046733"/>
              <a:ext cx="2444750" cy="65497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20725" y="1209358"/>
              <a:ext cx="555625" cy="21746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609725" y="4810443"/>
              <a:ext cx="777875" cy="1087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40004" name="Picture 45" descr="Garuda-R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9095" y="1011067"/>
              <a:ext cx="416255" cy="4161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Rectangle 46"/>
            <p:cNvSpPr/>
            <p:nvPr/>
          </p:nvSpPr>
          <p:spPr>
            <a:xfrm>
              <a:off x="720725" y="1536847"/>
              <a:ext cx="2444750" cy="6472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20725" y="2846803"/>
              <a:ext cx="2444750" cy="108732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20725" y="3936707"/>
              <a:ext cx="2444750" cy="110026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720725" y="1973068"/>
              <a:ext cx="2444750" cy="1294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20725" y="2190531"/>
              <a:ext cx="2444750" cy="3883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720725" y="2406699"/>
              <a:ext cx="2444750" cy="2589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20725" y="2516725"/>
              <a:ext cx="2444750" cy="2589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720725" y="2625457"/>
              <a:ext cx="2444750" cy="1294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47" idx="2"/>
            </p:cNvCxnSpPr>
            <p:nvPr/>
          </p:nvCxnSpPr>
          <p:spPr>
            <a:xfrm rot="5400000">
              <a:off x="1757351" y="1787349"/>
              <a:ext cx="371499" cy="2526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943100" y="1864336"/>
              <a:ext cx="1222375" cy="1294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1833074" y="2300588"/>
              <a:ext cx="220052" cy="2526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1277449" y="2300588"/>
              <a:ext cx="220052" cy="2526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>
              <a:off x="2499824" y="2300588"/>
              <a:ext cx="220052" cy="2526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 flipH="1">
              <a:off x="720725" y="3061677"/>
              <a:ext cx="2444750" cy="2589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 flipH="1">
              <a:off x="720725" y="3389166"/>
              <a:ext cx="2444750" cy="3883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10800000" flipH="1">
              <a:off x="720725" y="3716655"/>
              <a:ext cx="2444750" cy="2589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48" idx="2"/>
              <a:endCxn id="42" idx="2"/>
            </p:cNvCxnSpPr>
            <p:nvPr/>
          </p:nvCxnSpPr>
          <p:spPr>
            <a:xfrm rot="5400000">
              <a:off x="1506232" y="3391139"/>
              <a:ext cx="873736" cy="2526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2555485" y="3446152"/>
              <a:ext cx="108732" cy="2526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720725" y="4262902"/>
              <a:ext cx="2444750" cy="2589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720725" y="4372928"/>
              <a:ext cx="2444750" cy="3883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20725" y="4481659"/>
              <a:ext cx="2444750" cy="1294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2555468" y="3773625"/>
              <a:ext cx="110026" cy="1263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>
              <a:off x="2556116" y="3118000"/>
              <a:ext cx="108732" cy="1263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1331831" y="3773625"/>
              <a:ext cx="110026" cy="1262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1333125" y="3446137"/>
              <a:ext cx="107438" cy="1262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1333741" y="3118000"/>
              <a:ext cx="108732" cy="1263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887456" y="4427309"/>
              <a:ext cx="110026" cy="1262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2555468" y="4427310"/>
              <a:ext cx="110026" cy="1263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1331831" y="4427309"/>
              <a:ext cx="110026" cy="1262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49" idx="2"/>
            </p:cNvCxnSpPr>
            <p:nvPr/>
          </p:nvCxnSpPr>
          <p:spPr>
            <a:xfrm rot="5400000">
              <a:off x="1834369" y="4155496"/>
              <a:ext cx="217463" cy="2526"/>
            </a:xfrm>
            <a:prstGeom prst="lin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942" name="TextBox 103"/>
          <p:cNvSpPr txBox="1">
            <a:spLocks noChangeArrowheads="1"/>
          </p:cNvSpPr>
          <p:nvPr/>
        </p:nvSpPr>
        <p:spPr bwMode="auto">
          <a:xfrm>
            <a:off x="6286500" y="26988"/>
            <a:ext cx="581025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d-ID" b="1" dirty="0" smtClean="0">
                <a:latin typeface="Constantia" panose="02030602050306030303" pitchFamily="18" charset="0"/>
              </a:rPr>
              <a:t>MANIFES </a:t>
            </a:r>
            <a:r>
              <a:rPr lang="id-ID" b="1" dirty="0">
                <a:latin typeface="Constantia" panose="02030602050306030303" pitchFamily="18" charset="0"/>
              </a:rPr>
              <a:t>LIMBAH B3</a:t>
            </a:r>
          </a:p>
          <a:p>
            <a:pPr eaLnBrk="1" hangingPunct="1"/>
            <a:r>
              <a:rPr lang="id-ID" b="1" dirty="0">
                <a:latin typeface="Constantia" panose="02030602050306030303" pitchFamily="18" charset="0"/>
              </a:rPr>
              <a:t>KEPDAL NOMOR 02 TAHUN 1995 TENTANG DOKUMEN LB3</a:t>
            </a:r>
          </a:p>
        </p:txBody>
      </p:sp>
      <p:sp>
        <p:nvSpPr>
          <p:cNvPr id="39943" name="TextBox 105"/>
          <p:cNvSpPr txBox="1">
            <a:spLocks noChangeArrowheads="1"/>
          </p:cNvSpPr>
          <p:nvPr/>
        </p:nvSpPr>
        <p:spPr bwMode="auto">
          <a:xfrm>
            <a:off x="6191252" y="4795838"/>
            <a:ext cx="6191249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d-ID" sz="1600">
                <a:latin typeface="Constantia" panose="02030602050306030303" pitchFamily="18" charset="0"/>
              </a:rPr>
              <a:t>Dokumen No 1 (putih): Pengangkut</a:t>
            </a:r>
          </a:p>
          <a:p>
            <a:pPr eaLnBrk="1" hangingPunct="1"/>
            <a:r>
              <a:rPr lang="id-ID" sz="1600">
                <a:latin typeface="Constantia" panose="02030602050306030303" pitchFamily="18" charset="0"/>
              </a:rPr>
              <a:t>Dokumen No 2 (kuning): Bapedal/KLH</a:t>
            </a:r>
          </a:p>
          <a:p>
            <a:pPr eaLnBrk="1" hangingPunct="1"/>
            <a:r>
              <a:rPr lang="id-ID" sz="1600">
                <a:latin typeface="Constantia" panose="02030602050306030303" pitchFamily="18" charset="0"/>
              </a:rPr>
              <a:t>Dokumen No 3 (hijau): Penghasil</a:t>
            </a:r>
          </a:p>
          <a:p>
            <a:pPr eaLnBrk="1" hangingPunct="1"/>
            <a:r>
              <a:rPr lang="id-ID" sz="1600">
                <a:latin typeface="Constantia" panose="02030602050306030303" pitchFamily="18" charset="0"/>
              </a:rPr>
              <a:t>Dokumen No 4 (merah muda):pengumpul/pengolah</a:t>
            </a:r>
          </a:p>
          <a:p>
            <a:pPr eaLnBrk="1" hangingPunct="1"/>
            <a:r>
              <a:rPr lang="id-ID" sz="1600">
                <a:latin typeface="Constantia" panose="02030602050306030303" pitchFamily="18" charset="0"/>
              </a:rPr>
              <a:t>Dokumen No 5</a:t>
            </a:r>
            <a:r>
              <a:rPr lang="id-ID" sz="1600">
                <a:latin typeface="Constantia" panose="02030602050306030303" pitchFamily="18" charset="0"/>
                <a:sym typeface="Wingdings" panose="05000000000000000000" pitchFamily="2" charset="2"/>
              </a:rPr>
              <a:t> (biru): Bapedal/KLH</a:t>
            </a:r>
            <a:endParaRPr lang="id-ID" sz="1600">
              <a:latin typeface="Constantia" panose="02030602050306030303" pitchFamily="18" charset="0"/>
            </a:endParaRPr>
          </a:p>
          <a:p>
            <a:pPr eaLnBrk="1" hangingPunct="1"/>
            <a:r>
              <a:rPr lang="id-ID" sz="1600">
                <a:latin typeface="Constantia" panose="02030602050306030303" pitchFamily="18" charset="0"/>
              </a:rPr>
              <a:t>Dokumen No 6 (krem): Provinsi</a:t>
            </a:r>
          </a:p>
          <a:p>
            <a:pPr eaLnBrk="1" hangingPunct="1"/>
            <a:r>
              <a:rPr lang="id-ID" sz="1600">
                <a:latin typeface="Constantia" panose="02030602050306030303" pitchFamily="18" charset="0"/>
              </a:rPr>
              <a:t>Dokumen No 7 (ungu): Penghasil</a:t>
            </a:r>
          </a:p>
          <a:p>
            <a:pPr eaLnBrk="1" hangingPunct="1"/>
            <a:endParaRPr lang="id-ID" sz="1600">
              <a:latin typeface="Constantia" panose="02030602050306030303" pitchFamily="18" charset="0"/>
            </a:endParaRPr>
          </a:p>
        </p:txBody>
      </p:sp>
      <p:sp>
        <p:nvSpPr>
          <p:cNvPr id="39944" name="TextBox 103"/>
          <p:cNvSpPr txBox="1">
            <a:spLocks noChangeArrowheads="1"/>
          </p:cNvSpPr>
          <p:nvPr/>
        </p:nvSpPr>
        <p:spPr bwMode="auto">
          <a:xfrm>
            <a:off x="11049000" y="1000126"/>
            <a:ext cx="152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d-ID" sz="1400" b="1" dirty="0">
                <a:solidFill>
                  <a:srgbClr val="FF0000"/>
                </a:solidFill>
              </a:rPr>
              <a:t>Kode </a:t>
            </a:r>
            <a:r>
              <a:rPr lang="id-ID" sz="1400" b="1" dirty="0" smtClean="0">
                <a:solidFill>
                  <a:srgbClr val="FF0000"/>
                </a:solidFill>
              </a:rPr>
              <a:t>manifes</a:t>
            </a:r>
            <a:endParaRPr lang="id-ID" sz="1400" b="1" dirty="0">
              <a:solidFill>
                <a:srgbClr val="FF0000"/>
              </a:solidFill>
            </a:endParaRPr>
          </a:p>
        </p:txBody>
      </p:sp>
      <p:pic>
        <p:nvPicPr>
          <p:cNvPr id="104" name="Picture 3" descr="C:\Users\Database\Pictures\scanned4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17" y="300037"/>
            <a:ext cx="5664200" cy="6337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941" name="Group 51"/>
          <p:cNvGrpSpPr>
            <a:grpSpLocks/>
          </p:cNvGrpSpPr>
          <p:nvPr/>
        </p:nvGrpSpPr>
        <p:grpSpPr bwMode="auto">
          <a:xfrm>
            <a:off x="4673600" y="933451"/>
            <a:ext cx="7518400" cy="3852863"/>
            <a:chOff x="533400" y="1371600"/>
            <a:chExt cx="8229600" cy="5708706"/>
          </a:xfrm>
        </p:grpSpPr>
        <p:grpSp>
          <p:nvGrpSpPr>
            <p:cNvPr id="39945" name="Group 53"/>
            <p:cNvGrpSpPr>
              <a:grpSpLocks/>
            </p:cNvGrpSpPr>
            <p:nvPr/>
          </p:nvGrpSpPr>
          <p:grpSpPr bwMode="auto">
            <a:xfrm>
              <a:off x="533400" y="1371600"/>
              <a:ext cx="8229600" cy="5708706"/>
              <a:chOff x="533400" y="1371600"/>
              <a:chExt cx="8229600" cy="5708706"/>
            </a:xfrm>
          </p:grpSpPr>
          <p:grpSp>
            <p:nvGrpSpPr>
              <p:cNvPr id="39947" name="Group 289"/>
              <p:cNvGrpSpPr>
                <a:grpSpLocks/>
              </p:cNvGrpSpPr>
              <p:nvPr/>
            </p:nvGrpSpPr>
            <p:grpSpPr bwMode="auto">
              <a:xfrm>
                <a:off x="533400" y="1447800"/>
                <a:ext cx="3352800" cy="4953000"/>
                <a:chOff x="609512" y="990599"/>
                <a:chExt cx="2666617" cy="4038598"/>
              </a:xfrm>
            </p:grpSpPr>
            <p:sp>
              <p:nvSpPr>
                <p:cNvPr id="65" name="Rectangle 64"/>
                <p:cNvSpPr/>
                <p:nvPr/>
              </p:nvSpPr>
              <p:spPr>
                <a:xfrm>
                  <a:off x="609512" y="989840"/>
                  <a:ext cx="2666413" cy="4039137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720075" y="1536448"/>
                  <a:ext cx="2445287" cy="1200617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720075" y="2846386"/>
                  <a:ext cx="2445287" cy="326046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720075" y="3172432"/>
                  <a:ext cx="2445287" cy="327965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720075" y="3500397"/>
                  <a:ext cx="2445287" cy="327963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70" name="Rectangle 69"/>
                <p:cNvSpPr/>
                <p:nvPr/>
              </p:nvSpPr>
              <p:spPr>
                <a:xfrm>
                  <a:off x="720075" y="4047003"/>
                  <a:ext cx="2445287" cy="654011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720075" y="1208483"/>
                  <a:ext cx="556501" cy="21672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1610108" y="4810334"/>
                  <a:ext cx="777627" cy="109322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pic>
              <p:nvPicPr>
                <p:cNvPr id="39965" name="Picture 45" descr="Garuda-R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48843" y="1011066"/>
                  <a:ext cx="416195" cy="4161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4" name="Rectangle 73"/>
                <p:cNvSpPr/>
                <p:nvPr/>
              </p:nvSpPr>
              <p:spPr>
                <a:xfrm>
                  <a:off x="720075" y="1536448"/>
                  <a:ext cx="2445287" cy="65209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75" name="Rectangle 74"/>
                <p:cNvSpPr/>
                <p:nvPr/>
              </p:nvSpPr>
              <p:spPr>
                <a:xfrm>
                  <a:off x="720075" y="2846386"/>
                  <a:ext cx="2445287" cy="109322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720075" y="3935763"/>
                  <a:ext cx="2445287" cy="111239"/>
                </a:xfrm>
                <a:prstGeom prst="rect">
                  <a:avLst/>
                </a:prstGeom>
                <a:solidFill>
                  <a:schemeClr val="tx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720075" y="1971815"/>
                  <a:ext cx="2445287" cy="1919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>
                  <a:off x="720075" y="2190457"/>
                  <a:ext cx="2445287" cy="3836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720075" y="2405264"/>
                  <a:ext cx="2445287" cy="3836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720075" y="2516504"/>
                  <a:ext cx="2445287" cy="1919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720075" y="2625826"/>
                  <a:ext cx="2445287" cy="0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>
                  <a:stCxn id="74" idx="2"/>
                </p:cNvCxnSpPr>
                <p:nvPr/>
              </p:nvCxnSpPr>
              <p:spPr>
                <a:xfrm rot="5400000">
                  <a:off x="1756680" y="1786774"/>
                  <a:ext cx="372076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1941797" y="1864411"/>
                  <a:ext cx="1223564" cy="0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rot="5400000">
                  <a:off x="1832438" y="2299817"/>
                  <a:ext cx="220561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 rot="5400000">
                  <a:off x="1276859" y="2298895"/>
                  <a:ext cx="220561" cy="3685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 rot="5400000">
                  <a:off x="2499501" y="2299817"/>
                  <a:ext cx="220561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 rot="10800000" flipH="1">
                  <a:off x="720075" y="3061193"/>
                  <a:ext cx="2445287" cy="1919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rot="10800000" flipH="1">
                  <a:off x="720075" y="3389157"/>
                  <a:ext cx="2445287" cy="3836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 rot="10800000" flipH="1">
                  <a:off x="720075" y="3717121"/>
                  <a:ext cx="2445287" cy="1919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>
                  <a:stCxn id="75" idx="2"/>
                  <a:endCxn id="69" idx="2"/>
                </p:cNvCxnSpPr>
                <p:nvPr/>
              </p:nvCxnSpPr>
              <p:spPr>
                <a:xfrm rot="5400000">
                  <a:off x="1506393" y="3391112"/>
                  <a:ext cx="872652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rot="5400000">
                  <a:off x="2556081" y="3445773"/>
                  <a:ext cx="107403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720075" y="4261810"/>
                  <a:ext cx="2445287" cy="3836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720075" y="4373049"/>
                  <a:ext cx="2445287" cy="3836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720075" y="4480452"/>
                  <a:ext cx="2445287" cy="1919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rot="5400000">
                  <a:off x="2555122" y="3772779"/>
                  <a:ext cx="109321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 rot="5400000">
                  <a:off x="2555122" y="3116850"/>
                  <a:ext cx="109321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rot="5400000">
                  <a:off x="1331557" y="3772779"/>
                  <a:ext cx="109321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 rot="5400000">
                  <a:off x="1332517" y="3445773"/>
                  <a:ext cx="107403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rot="5400000">
                  <a:off x="1333399" y="3116850"/>
                  <a:ext cx="109321" cy="1843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 rot="5400000">
                  <a:off x="1888058" y="4426788"/>
                  <a:ext cx="109322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rot="5400000">
                  <a:off x="2555122" y="4426788"/>
                  <a:ext cx="109322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rot="5400000">
                  <a:off x="1331557" y="4426788"/>
                  <a:ext cx="109322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>
                  <a:stCxn id="76" idx="2"/>
                </p:cNvCxnSpPr>
                <p:nvPr/>
              </p:nvCxnSpPr>
              <p:spPr>
                <a:xfrm rot="5400000">
                  <a:off x="1833397" y="4155403"/>
                  <a:ext cx="218643" cy="1842"/>
                </a:xfrm>
                <a:prstGeom prst="lin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9948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0600" y="1371600"/>
                <a:ext cx="2819400" cy="828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949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3374" y="6489756"/>
                <a:ext cx="3933826" cy="590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" name="TextBox 57"/>
              <p:cNvSpPr txBox="1"/>
              <p:nvPr/>
            </p:nvSpPr>
            <p:spPr>
              <a:xfrm>
                <a:off x="4724658" y="2439483"/>
                <a:ext cx="4038342" cy="77386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latin typeface="+mn-lt"/>
                    <a:ea typeface="+mn-ea"/>
                  </a:rPr>
                  <a:t>BAGIAN YANG HARUS DIISI OLEH PENGHASIL</a:t>
                </a:r>
                <a:r>
                  <a:rPr lang="id-ID" sz="14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(Harus terisi semua)</a:t>
                </a:r>
                <a:endParaRPr lang="en-US" sz="1400" b="1" dirty="0">
                  <a:latin typeface="+mn-lt"/>
                  <a:ea typeface="+mn-ea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4648200" y="3481493"/>
                <a:ext cx="4114800" cy="109446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latin typeface="+mn-lt"/>
                    <a:ea typeface="+mn-ea"/>
                  </a:rPr>
                  <a:t>BAGIAN YANG HARUS DIISI OLEH PENGANGKUT</a:t>
                </a:r>
                <a:r>
                  <a:rPr lang="id-ID" sz="1400" b="1" dirty="0">
                    <a:latin typeface="+mn-lt"/>
                    <a:ea typeface="+mn-ea"/>
                  </a:rPr>
                  <a:t> (</a:t>
                </a:r>
                <a:r>
                  <a:rPr lang="id-ID" sz="14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Cek kesesuaian Nomor kendaraan dengan rekomendasi dan izin)</a:t>
                </a:r>
                <a:endParaRPr lang="en-US" sz="1400" b="1" dirty="0">
                  <a:latin typeface="+mn-lt"/>
                  <a:ea typeface="+mn-ea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4724659" y="5069204"/>
                <a:ext cx="4038341" cy="77524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b="1" dirty="0">
                    <a:latin typeface="+mn-lt"/>
                    <a:ea typeface="+mn-ea"/>
                  </a:rPr>
                  <a:t>BAGIAN YANG HARUS DIISI OLEH PENERIMA LIMBAH</a:t>
                </a:r>
                <a:r>
                  <a:rPr lang="id-ID" sz="14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 (cek tanggal penerimaan limbah)</a:t>
                </a:r>
                <a:endParaRPr lang="en-US" sz="1400" b="1" dirty="0">
                  <a:latin typeface="+mn-lt"/>
                  <a:ea typeface="+mn-ea"/>
                </a:endParaRPr>
              </a:p>
            </p:txBody>
          </p:sp>
          <p:sp>
            <p:nvSpPr>
              <p:cNvPr id="61" name="Right Arrow 60"/>
              <p:cNvSpPr/>
              <p:nvPr/>
            </p:nvSpPr>
            <p:spPr>
              <a:xfrm>
                <a:off x="3962400" y="3961335"/>
                <a:ext cx="532885" cy="3057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2" name="Right Arrow 61"/>
              <p:cNvSpPr/>
              <p:nvPr/>
            </p:nvSpPr>
            <p:spPr>
              <a:xfrm>
                <a:off x="3962400" y="2667644"/>
                <a:ext cx="532885" cy="303429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3" name="Right Arrow 62"/>
              <p:cNvSpPr/>
              <p:nvPr/>
            </p:nvSpPr>
            <p:spPr>
              <a:xfrm>
                <a:off x="3962400" y="5398507"/>
                <a:ext cx="532885" cy="30578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cxnSp>
            <p:nvCxnSpPr>
              <p:cNvPr id="64" name="Straight Arrow Connector 63"/>
              <p:cNvCxnSpPr>
                <a:stCxn id="71" idx="3"/>
              </p:cNvCxnSpPr>
              <p:nvPr/>
            </p:nvCxnSpPr>
            <p:spPr>
              <a:xfrm flipV="1">
                <a:off x="1372115" y="1785581"/>
                <a:ext cx="3429000" cy="63509"/>
              </a:xfrm>
              <a:prstGeom prst="straightConnector1">
                <a:avLst/>
              </a:prstGeom>
              <a:ln w="3492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4" name="Straight Arrow Connector 53"/>
            <p:cNvCxnSpPr/>
            <p:nvPr/>
          </p:nvCxnSpPr>
          <p:spPr>
            <a:xfrm>
              <a:off x="2769201" y="6339373"/>
              <a:ext cx="1373916" cy="268147"/>
            </a:xfrm>
            <a:prstGeom prst="straightConnector1">
              <a:avLst/>
            </a:prstGeom>
            <a:ln w="349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395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379E4-38EC-4BAC-99B9-D3F7F5B18990}" type="slidenum">
              <a:rPr lang="id-ID" smtClean="0"/>
              <a:pPr/>
              <a:t>44</a:t>
            </a:fld>
            <a:endParaRPr lang="id-ID"/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2927650" y="836715"/>
            <a:ext cx="1857375" cy="1000125"/>
          </a:xfrm>
          <a:prstGeom prst="ellipse">
            <a:avLst/>
          </a:prstGeom>
          <a:solidFill>
            <a:srgbClr val="FF99FF"/>
          </a:solidFill>
          <a:ln w="12700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id-ID" sz="1200" b="1">
                <a:latin typeface="Arial" pitchFamily="34" charset="0"/>
                <a:cs typeface="Arial" pitchFamily="34" charset="0"/>
              </a:rPr>
              <a:t>Pengirim</a:t>
            </a:r>
          </a:p>
          <a:p>
            <a:pPr algn="ctr"/>
            <a:r>
              <a:rPr lang="id-ID" sz="1200" b="1">
                <a:latin typeface="Arial" pitchFamily="34" charset="0"/>
                <a:cs typeface="Arial" pitchFamily="34" charset="0"/>
              </a:rPr>
              <a:t>LB3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499650" y="908149"/>
            <a:ext cx="2143125" cy="857250"/>
          </a:xfrm>
          <a:prstGeom prst="rect">
            <a:avLst/>
          </a:prstGeom>
          <a:solidFill>
            <a:srgbClr val="FFCC00"/>
          </a:solidFill>
          <a:ln w="12700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/>
          <a:p>
            <a:pPr algn="ctr"/>
            <a:r>
              <a:rPr lang="id-ID" sz="1200" b="1" dirty="0">
                <a:latin typeface="Arial" pitchFamily="34" charset="0"/>
                <a:cs typeface="Arial" pitchFamily="34" charset="0"/>
              </a:rPr>
              <a:t>KLH</a:t>
            </a: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5213649" y="1979712"/>
            <a:ext cx="2143125" cy="857250"/>
          </a:xfrm>
          <a:prstGeom prst="ellipse">
            <a:avLst/>
          </a:prstGeom>
          <a:solidFill>
            <a:srgbClr val="9900CC"/>
          </a:solidFill>
          <a:ln w="12700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id-ID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Pengangkut LB3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6213774" y="4122840"/>
            <a:ext cx="46039" cy="46037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id-ID" sz="12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5356526" y="3408462"/>
            <a:ext cx="1857375" cy="914400"/>
          </a:xfrm>
          <a:prstGeom prst="ellipse">
            <a:avLst/>
          </a:prstGeom>
          <a:solidFill>
            <a:srgbClr val="00B0F0"/>
          </a:solidFill>
          <a:ln w="12700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id-ID" sz="1400" b="1">
                <a:latin typeface="Arial" pitchFamily="34" charset="0"/>
                <a:cs typeface="Arial" pitchFamily="34" charset="0"/>
              </a:rPr>
              <a:t>Penerima  LB3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928273" y="2051152"/>
            <a:ext cx="2071688" cy="714375"/>
          </a:xfrm>
          <a:prstGeom prst="rect">
            <a:avLst/>
          </a:prstGeom>
          <a:solidFill>
            <a:srgbClr val="92D050"/>
          </a:solidFill>
          <a:ln w="12700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 anchorCtr="0"/>
          <a:lstStyle/>
          <a:p>
            <a:pPr algn="ctr"/>
            <a:r>
              <a:rPr lang="id-ID" sz="1200" b="1" dirty="0">
                <a:latin typeface="Arial" pitchFamily="34" charset="0"/>
                <a:cs typeface="Arial" pitchFamily="34" charset="0"/>
              </a:rPr>
              <a:t>Gubernur</a:t>
            </a:r>
          </a:p>
        </p:txBody>
      </p:sp>
      <p:cxnSp>
        <p:nvCxnSpPr>
          <p:cNvPr id="10" name="Straight Arrow Connector 9"/>
          <p:cNvCxnSpPr>
            <a:cxnSpLocks noChangeShapeType="1"/>
            <a:stCxn id="4" idx="6"/>
            <a:endCxn id="5" idx="1"/>
          </p:cNvCxnSpPr>
          <p:nvPr/>
        </p:nvCxnSpPr>
        <p:spPr bwMode="auto">
          <a:xfrm>
            <a:off x="4785025" y="1336774"/>
            <a:ext cx="2714625" cy="1588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1"/>
          <p:cNvCxnSpPr>
            <a:cxnSpLocks noChangeShapeType="1"/>
            <a:stCxn id="8" idx="6"/>
          </p:cNvCxnSpPr>
          <p:nvPr/>
        </p:nvCxnSpPr>
        <p:spPr bwMode="auto">
          <a:xfrm flipV="1">
            <a:off x="7213897" y="3837087"/>
            <a:ext cx="3143251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3"/>
          <p:cNvCxnSpPr>
            <a:cxnSpLocks noChangeShapeType="1"/>
          </p:cNvCxnSpPr>
          <p:nvPr/>
        </p:nvCxnSpPr>
        <p:spPr bwMode="auto">
          <a:xfrm rot="5400000" flipH="1" flipV="1">
            <a:off x="9106993" y="2586931"/>
            <a:ext cx="2501900" cy="15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5"/>
          <p:cNvCxnSpPr>
            <a:cxnSpLocks noChangeShapeType="1"/>
            <a:endCxn id="5" idx="3"/>
          </p:cNvCxnSpPr>
          <p:nvPr/>
        </p:nvCxnSpPr>
        <p:spPr bwMode="auto">
          <a:xfrm rot="10800000">
            <a:off x="9642775" y="1336774"/>
            <a:ext cx="714375" cy="1588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Connector 17"/>
          <p:cNvCxnSpPr>
            <a:cxnSpLocks noChangeShapeType="1"/>
            <a:stCxn id="4" idx="4"/>
          </p:cNvCxnSpPr>
          <p:nvPr/>
        </p:nvCxnSpPr>
        <p:spPr bwMode="auto">
          <a:xfrm rot="5400000">
            <a:off x="2855418" y="2837756"/>
            <a:ext cx="2000250" cy="158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Connector 19"/>
          <p:cNvCxnSpPr>
            <a:cxnSpLocks noChangeShapeType="1"/>
          </p:cNvCxnSpPr>
          <p:nvPr/>
        </p:nvCxnSpPr>
        <p:spPr bwMode="auto">
          <a:xfrm>
            <a:off x="3863920" y="3837088"/>
            <a:ext cx="1512000" cy="1587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21"/>
          <p:cNvCxnSpPr>
            <a:cxnSpLocks noChangeShapeType="1"/>
            <a:stCxn id="6" idx="4"/>
            <a:endCxn id="8" idx="0"/>
          </p:cNvCxnSpPr>
          <p:nvPr/>
        </p:nvCxnSpPr>
        <p:spPr bwMode="auto">
          <a:xfrm rot="5400000">
            <a:off x="5998667" y="3123506"/>
            <a:ext cx="571500" cy="158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" name="Straight Connector 27"/>
          <p:cNvCxnSpPr>
            <a:cxnSpLocks noChangeShapeType="1"/>
          </p:cNvCxnSpPr>
          <p:nvPr/>
        </p:nvCxnSpPr>
        <p:spPr bwMode="auto">
          <a:xfrm rot="5400000">
            <a:off x="3784105" y="2123382"/>
            <a:ext cx="571500" cy="158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29"/>
          <p:cNvCxnSpPr>
            <a:cxnSpLocks noChangeShapeType="1"/>
            <a:endCxn id="6" idx="2"/>
          </p:cNvCxnSpPr>
          <p:nvPr/>
        </p:nvCxnSpPr>
        <p:spPr bwMode="auto">
          <a:xfrm>
            <a:off x="4070648" y="2408340"/>
            <a:ext cx="1143000" cy="1587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35"/>
          <p:cNvCxnSpPr>
            <a:cxnSpLocks noChangeShapeType="1"/>
            <a:stCxn id="6" idx="6"/>
            <a:endCxn id="9" idx="1"/>
          </p:cNvCxnSpPr>
          <p:nvPr/>
        </p:nvCxnSpPr>
        <p:spPr bwMode="auto">
          <a:xfrm>
            <a:off x="7356774" y="2408340"/>
            <a:ext cx="571500" cy="1587"/>
          </a:xfrm>
          <a:prstGeom prst="straightConnector1">
            <a:avLst/>
          </a:prstGeom>
          <a:ln>
            <a:headEnd/>
            <a:tailEnd type="arrow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775522" y="3753080"/>
            <a:ext cx="986607" cy="396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dirty="0"/>
              <a:t>1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775522" y="4185128"/>
            <a:ext cx="986607" cy="3960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1775522" y="4617176"/>
            <a:ext cx="986607" cy="3960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775522" y="5049224"/>
            <a:ext cx="986607" cy="396000"/>
          </a:xfrm>
          <a:prstGeom prst="rect">
            <a:avLst/>
          </a:pr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4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775522" y="5481272"/>
            <a:ext cx="986607" cy="39600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1775522" y="5913320"/>
            <a:ext cx="986607" cy="3960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6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1775522" y="6345368"/>
            <a:ext cx="986607" cy="396000"/>
          </a:xfrm>
          <a:prstGeom prst="rect">
            <a:avLst/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7</a:t>
            </a: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2834135" y="3789040"/>
            <a:ext cx="16200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dirty="0" err="1">
                <a:latin typeface="Verdana" pitchFamily="34" charset="0"/>
              </a:rPr>
              <a:t>Putih</a:t>
            </a:r>
            <a:endParaRPr lang="en-US" sz="1600" dirty="0"/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2834135" y="4185128"/>
            <a:ext cx="16200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id-ID" dirty="0" smtClean="0">
                <a:latin typeface="Verdana" pitchFamily="34" charset="0"/>
              </a:rPr>
              <a:t>Kuning </a:t>
            </a:r>
          </a:p>
          <a:p>
            <a:r>
              <a:rPr lang="id-ID" dirty="0" smtClean="0">
                <a:latin typeface="Verdana" pitchFamily="34" charset="0"/>
              </a:rPr>
              <a:t>                </a:t>
            </a:r>
            <a:endParaRPr lang="en-US" sz="4000" dirty="0"/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2831637" y="4617176"/>
            <a:ext cx="16200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 err="1">
                <a:latin typeface="Verdana" pitchFamily="34" charset="0"/>
              </a:rPr>
              <a:t>Hijau</a:t>
            </a:r>
            <a:endParaRPr lang="en-US" dirty="0"/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2834135" y="5085184"/>
            <a:ext cx="16200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 err="1">
                <a:latin typeface="Verdana" pitchFamily="34" charset="0"/>
              </a:rPr>
              <a:t>Merah</a:t>
            </a:r>
            <a:r>
              <a:rPr lang="en-US" dirty="0">
                <a:latin typeface="Verdana" pitchFamily="34" charset="0"/>
              </a:rPr>
              <a:t> </a:t>
            </a:r>
            <a:r>
              <a:rPr lang="en-US" dirty="0" err="1" smtClean="0">
                <a:latin typeface="Verdana" pitchFamily="34" charset="0"/>
              </a:rPr>
              <a:t>Muda</a:t>
            </a:r>
            <a:endParaRPr lang="id-ID" dirty="0" smtClean="0">
              <a:latin typeface="Verdana" pitchFamily="34" charset="0"/>
            </a:endParaRPr>
          </a:p>
          <a:p>
            <a:endParaRPr lang="en-US" sz="4000" dirty="0"/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2834135" y="5517232"/>
            <a:ext cx="16200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 err="1" smtClean="0">
                <a:latin typeface="Verdana" pitchFamily="34" charset="0"/>
              </a:rPr>
              <a:t>Biru</a:t>
            </a:r>
            <a:endParaRPr lang="id-ID" dirty="0" smtClean="0">
              <a:latin typeface="Verdana" pitchFamily="34" charset="0"/>
            </a:endParaRPr>
          </a:p>
          <a:p>
            <a:endParaRPr lang="id-ID" dirty="0" smtClean="0">
              <a:latin typeface="Verdana" pitchFamily="34" charset="0"/>
            </a:endParaRPr>
          </a:p>
          <a:p>
            <a:endParaRPr lang="id-ID" sz="4000" dirty="0">
              <a:latin typeface="Verdana" pitchFamily="34" charset="0"/>
            </a:endParaRPr>
          </a:p>
          <a:p>
            <a:endParaRPr lang="en-US" sz="4000" dirty="0"/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2834135" y="5913320"/>
            <a:ext cx="16200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 err="1" smtClean="0">
                <a:latin typeface="Verdana" pitchFamily="34" charset="0"/>
              </a:rPr>
              <a:t>Krem</a:t>
            </a:r>
            <a:endParaRPr lang="id-ID" dirty="0" smtClean="0">
              <a:latin typeface="Verdana" pitchFamily="34" charset="0"/>
            </a:endParaRPr>
          </a:p>
          <a:p>
            <a:endParaRPr lang="en-US" sz="4000" dirty="0"/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2834135" y="6345368"/>
            <a:ext cx="1620000" cy="3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Ungu</a:t>
            </a:r>
            <a:endParaRPr lang="id-ID" dirty="0" smtClean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endParaRPr lang="en-US" sz="4000" dirty="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370016"/>
              </p:ext>
            </p:extLst>
          </p:nvPr>
        </p:nvGraphicFramePr>
        <p:xfrm>
          <a:off x="6576053" y="4089608"/>
          <a:ext cx="5460608" cy="22860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532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372">
                <a:tc>
                  <a:txBody>
                    <a:bodyPr/>
                    <a:lstStyle/>
                    <a:p>
                      <a:pPr algn="ctr"/>
                      <a:r>
                        <a:rPr lang="id-ID" sz="2400" b="0" dirty="0" smtClean="0"/>
                        <a:t>Pengirim</a:t>
                      </a:r>
                      <a:endParaRPr lang="id-ID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372">
                <a:tc>
                  <a:txBody>
                    <a:bodyPr/>
                    <a:lstStyle/>
                    <a:p>
                      <a:pPr algn="ctr"/>
                      <a:r>
                        <a:rPr lang="id-ID" sz="2400" b="0" dirty="0" smtClean="0"/>
                        <a:t>Pengangkut</a:t>
                      </a:r>
                      <a:endParaRPr lang="id-ID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372">
                <a:tc>
                  <a:txBody>
                    <a:bodyPr/>
                    <a:lstStyle/>
                    <a:p>
                      <a:pPr algn="ctr"/>
                      <a:r>
                        <a:rPr lang="id-ID" sz="2400" b="0" dirty="0" smtClean="0"/>
                        <a:t>KLH</a:t>
                      </a:r>
                      <a:endParaRPr lang="id-ID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372">
                <a:tc>
                  <a:txBody>
                    <a:bodyPr/>
                    <a:lstStyle/>
                    <a:p>
                      <a:pPr algn="ctr"/>
                      <a:r>
                        <a:rPr lang="id-ID" sz="2400" b="0" dirty="0" smtClean="0"/>
                        <a:t>Penerima</a:t>
                      </a:r>
                      <a:endParaRPr lang="id-ID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372">
                <a:tc>
                  <a:txBody>
                    <a:bodyPr/>
                    <a:lstStyle/>
                    <a:p>
                      <a:pPr algn="ctr"/>
                      <a:r>
                        <a:rPr lang="id-ID" sz="2400" b="0" dirty="0" smtClean="0"/>
                        <a:t>Gubernur</a:t>
                      </a:r>
                      <a:endParaRPr lang="id-ID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d-ID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8949821" y="4122839"/>
            <a:ext cx="986607" cy="396000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10005938" y="4113120"/>
            <a:ext cx="986607" cy="396000"/>
          </a:xfrm>
          <a:prstGeom prst="rect">
            <a:avLst/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dirty="0"/>
              <a:t>7</a:t>
            </a:r>
          </a:p>
        </p:txBody>
      </p:sp>
      <p:sp>
        <p:nvSpPr>
          <p:cNvPr id="39" name="Rectangle 3"/>
          <p:cNvSpPr>
            <a:spLocks noChangeArrowheads="1"/>
          </p:cNvSpPr>
          <p:nvPr/>
        </p:nvSpPr>
        <p:spPr bwMode="auto">
          <a:xfrm>
            <a:off x="9252474" y="4617176"/>
            <a:ext cx="986607" cy="396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1</a:t>
            </a: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8469767" y="5049224"/>
            <a:ext cx="986607" cy="3960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9621895" y="5049224"/>
            <a:ext cx="986607" cy="39600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5</a:t>
            </a:r>
          </a:p>
        </p:txBody>
      </p:sp>
      <p:sp>
        <p:nvSpPr>
          <p:cNvPr id="42" name="Rectangle 6"/>
          <p:cNvSpPr>
            <a:spLocks noChangeArrowheads="1"/>
          </p:cNvSpPr>
          <p:nvPr/>
        </p:nvSpPr>
        <p:spPr bwMode="auto">
          <a:xfrm>
            <a:off x="8853810" y="5517232"/>
            <a:ext cx="986607" cy="396000"/>
          </a:xfrm>
          <a:prstGeom prst="rect">
            <a:avLst/>
          </a:prstGeom>
          <a:solidFill>
            <a:srgbClr val="FF99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/>
              <a:t>4</a:t>
            </a:r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8853810" y="5949280"/>
            <a:ext cx="986607" cy="3960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dirty="0"/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51584" y="116633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DISTRIBUSI </a:t>
            </a:r>
            <a:r>
              <a:rPr lang="id-I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MANIFES </a:t>
            </a:r>
            <a:r>
              <a:rPr lang="id-I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(DOKUMEN LIMBAH B3)</a:t>
            </a:r>
            <a:endParaRPr lang="id-ID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499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70107" y="5738053"/>
            <a:ext cx="12070342" cy="1119947"/>
            <a:chOff x="70107" y="5738053"/>
            <a:chExt cx="12070342" cy="1119947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4191000" y="1641718"/>
            <a:ext cx="3829050" cy="4103910"/>
            <a:chOff x="441623" y="854956"/>
            <a:chExt cx="1953958" cy="4226560"/>
          </a:xfr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Rectangle 20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2598185"/>
            <a:ext cx="12192000" cy="9312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5" name="Group 24"/>
          <p:cNvGrpSpPr/>
          <p:nvPr/>
        </p:nvGrpSpPr>
        <p:grpSpPr>
          <a:xfrm>
            <a:off x="296818" y="1654839"/>
            <a:ext cx="3722732" cy="4090789"/>
            <a:chOff x="441623" y="854956"/>
            <a:chExt cx="1953958" cy="4226560"/>
          </a:xfrm>
          <a:solidFill>
            <a:schemeClr val="tx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Rectangle 25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6750" y="1641718"/>
            <a:ext cx="3578313" cy="4103910"/>
            <a:chOff x="441623" y="854956"/>
            <a:chExt cx="1953958" cy="4226560"/>
          </a:xfr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9" name="Rectangle 28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441623" y="854956"/>
              <a:ext cx="1953958" cy="42265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20040" tIns="345967" rIns="320040" bIns="320040" numCol="1" spcCol="1270" anchor="t" anchorCtr="0">
              <a:noAutofit/>
            </a:bodyPr>
            <a:lstStyle/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  <a:p>
              <a:pPr marL="285750" lvl="1" indent="-28575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500" kern="120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68293" y="1188485"/>
            <a:ext cx="3017882" cy="931220"/>
            <a:chOff x="820693" y="1207535"/>
            <a:chExt cx="3017882" cy="931220"/>
          </a:xfrm>
        </p:grpSpPr>
        <p:sp>
          <p:nvSpPr>
            <p:cNvPr id="43" name="Rectangle 42"/>
            <p:cNvSpPr/>
            <p:nvPr/>
          </p:nvSpPr>
          <p:spPr>
            <a:xfrm>
              <a:off x="820693" y="1207535"/>
              <a:ext cx="3017882" cy="9312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TextBox 43"/>
            <p:cNvSpPr txBox="1"/>
            <p:nvPr/>
          </p:nvSpPr>
          <p:spPr>
            <a:xfrm>
              <a:off x="1314450" y="1412279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BIRU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514850" y="1172853"/>
            <a:ext cx="3017882" cy="906467"/>
            <a:chOff x="4648200" y="1191903"/>
            <a:chExt cx="3017882" cy="906467"/>
          </a:xfrm>
        </p:grpSpPr>
        <p:sp>
          <p:nvSpPr>
            <p:cNvPr id="46" name="Rectangle 45"/>
            <p:cNvSpPr/>
            <p:nvPr/>
          </p:nvSpPr>
          <p:spPr>
            <a:xfrm>
              <a:off x="4648200" y="1191903"/>
              <a:ext cx="3017882" cy="90646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5145384" y="1394204"/>
              <a:ext cx="2276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MERAH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570957" y="1165774"/>
            <a:ext cx="3017882" cy="941980"/>
            <a:chOff x="8513807" y="1184824"/>
            <a:chExt cx="3017882" cy="941980"/>
          </a:xfrm>
        </p:grpSpPr>
        <p:sp>
          <p:nvSpPr>
            <p:cNvPr id="49" name="Rectangle 48"/>
            <p:cNvSpPr/>
            <p:nvPr/>
          </p:nvSpPr>
          <p:spPr>
            <a:xfrm>
              <a:off x="8513807" y="1184824"/>
              <a:ext cx="3017882" cy="9419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TextBox 49"/>
            <p:cNvSpPr txBox="1"/>
            <p:nvPr/>
          </p:nvSpPr>
          <p:spPr>
            <a:xfrm>
              <a:off x="9047439" y="1394204"/>
              <a:ext cx="19012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Sportscenter" panose="02000507060000020004" pitchFamily="2" charset="0"/>
                </a:rPr>
                <a:t>HITAM</a:t>
              </a:r>
              <a:endParaRPr lang="en-US" sz="2800" dirty="0">
                <a:solidFill>
                  <a:schemeClr val="bg1"/>
                </a:solidFill>
                <a:latin typeface="Sportscenter" panose="02000507060000020004" pitchFamily="2" charset="0"/>
              </a:endParaRPr>
            </a:p>
          </p:txBody>
        </p:sp>
      </p:grp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23289" y="264840"/>
            <a:ext cx="11433351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Sportscenter" panose="02000507060000020004" pitchFamily="2" charset="0"/>
              </a:rPr>
              <a:t>9</a:t>
            </a:r>
            <a:r>
              <a:rPr lang="id-ID" sz="2800" b="1" dirty="0" smtClean="0">
                <a:latin typeface="Sportscenter" panose="02000507060000020004" pitchFamily="2" charset="0"/>
              </a:rPr>
              <a:t>. KRITERIA DUMPING &amp; PENGELOLAAN LIMBAH B3 DENGAN CARA TERTENTU</a:t>
            </a:r>
            <a:endParaRPr lang="en-US" sz="2400" b="1" dirty="0">
              <a:latin typeface="Sportscenter" panose="02000507060000020004" pitchFamily="2" charset="0"/>
            </a:endParaRPr>
          </a:p>
        </p:txBody>
      </p:sp>
      <p:sp>
        <p:nvSpPr>
          <p:cNvPr id="5128" name="Rectangle 5"/>
          <p:cNvSpPr>
            <a:spLocks noChangeArrowheads="1"/>
          </p:cNvSpPr>
          <p:nvPr/>
        </p:nvSpPr>
        <p:spPr bwMode="auto">
          <a:xfrm>
            <a:off x="4152900" y="2229653"/>
            <a:ext cx="398574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mengajukan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, </a:t>
            </a:r>
            <a:r>
              <a:rPr lang="en-US" sz="2000" dirty="0" err="1"/>
              <a:t>namun</a:t>
            </a:r>
            <a:r>
              <a:rPr lang="en-US" sz="2000" dirty="0"/>
              <a:t> </a:t>
            </a:r>
            <a:r>
              <a:rPr lang="en-US" sz="2000" dirty="0" err="1"/>
              <a:t>belum</a:t>
            </a:r>
            <a:r>
              <a:rPr lang="en-US" sz="2000" dirty="0"/>
              <a:t> </a:t>
            </a:r>
            <a:r>
              <a:rPr lang="en-US" sz="2000" dirty="0" err="1"/>
              <a:t>menyelesaikan</a:t>
            </a:r>
            <a:r>
              <a:rPr lang="en-US" sz="2000" dirty="0"/>
              <a:t> </a:t>
            </a:r>
            <a:r>
              <a:rPr lang="en-US" sz="2000" dirty="0" err="1"/>
              <a:t>persyaratan</a:t>
            </a:r>
            <a:r>
              <a:rPr lang="en-US" sz="2000" dirty="0"/>
              <a:t> </a:t>
            </a:r>
            <a:r>
              <a:rPr lang="en-US" sz="2000" dirty="0" err="1"/>
              <a:t>teknis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ditemukan</a:t>
            </a:r>
            <a:r>
              <a:rPr lang="en-US" sz="2000" dirty="0"/>
              <a:t> </a:t>
            </a:r>
            <a:r>
              <a:rPr lang="en-US" sz="2000" dirty="0" err="1"/>
              <a:t>penyimpangan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pelaksanaannya</a:t>
            </a:r>
            <a:endParaRPr lang="en-US" sz="2000" dirty="0"/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, </a:t>
            </a:r>
            <a:r>
              <a:rPr lang="en-US" sz="2000" dirty="0" err="1"/>
              <a:t>namun</a:t>
            </a:r>
            <a:r>
              <a:rPr lang="en-US" sz="2000" dirty="0"/>
              <a:t> </a:t>
            </a:r>
            <a:r>
              <a:rPr lang="en-US" sz="2000" dirty="0" err="1"/>
              <a:t>persyaratan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larangan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dipenuhi</a:t>
            </a:r>
            <a:r>
              <a:rPr lang="en-US" sz="2000" dirty="0"/>
              <a:t>/</a:t>
            </a:r>
            <a:r>
              <a:rPr lang="en-US" sz="2000" dirty="0" err="1"/>
              <a:t>melanggar</a:t>
            </a:r>
            <a:r>
              <a:rPr lang="en-US" sz="2000" dirty="0"/>
              <a:t> </a:t>
            </a:r>
            <a:r>
              <a:rPr lang="en-US" sz="2000" dirty="0" err="1"/>
              <a:t>salah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/</a:t>
            </a:r>
            <a:r>
              <a:rPr lang="en-US" sz="2000" dirty="0" err="1"/>
              <a:t>sebagian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/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seluruh</a:t>
            </a:r>
            <a:r>
              <a:rPr lang="en-US" sz="2000" dirty="0"/>
              <a:t> </a:t>
            </a:r>
            <a:r>
              <a:rPr lang="en-US" sz="2000" dirty="0" err="1"/>
              <a:t>ketentuaan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endParaRPr lang="en-US" sz="2000" dirty="0"/>
          </a:p>
        </p:txBody>
      </p:sp>
      <p:sp>
        <p:nvSpPr>
          <p:cNvPr id="5129" name="Rectangle 6"/>
          <p:cNvSpPr>
            <a:spLocks noChangeArrowheads="1"/>
          </p:cNvSpPr>
          <p:nvPr/>
        </p:nvSpPr>
        <p:spPr bwMode="auto">
          <a:xfrm>
            <a:off x="8579821" y="2382977"/>
            <a:ext cx="306726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smtClean="0"/>
              <a:t>dumping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injeksi</a:t>
            </a:r>
            <a:r>
              <a:rPr lang="en-US" sz="2000" dirty="0" smtClean="0"/>
              <a:t> </a:t>
            </a:r>
            <a:r>
              <a:rPr lang="en-US" sz="2000" dirty="0" err="1"/>
              <a:t>tanpa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391372" y="2343953"/>
            <a:ext cx="3504353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i="1" dirty="0" smtClean="0"/>
              <a:t>dumping </a:t>
            </a:r>
            <a:r>
              <a:rPr lang="en-US" sz="2000" i="1" dirty="0" err="1" smtClean="0"/>
              <a:t>atau</a:t>
            </a:r>
            <a:r>
              <a:rPr lang="en-US" sz="2000" i="1" dirty="0" smtClean="0"/>
              <a:t> </a:t>
            </a:r>
            <a:r>
              <a:rPr lang="en-US" sz="2000" dirty="0" err="1" smtClean="0"/>
              <a:t>injeksi</a:t>
            </a:r>
            <a:endParaRPr lang="en-US" sz="2000" dirty="0"/>
          </a:p>
          <a:p>
            <a:pPr marL="285750" lvl="0" indent="-285750">
              <a:buFont typeface="Wingdings" pitchFamily="2" charset="2"/>
              <a:buChar char="§"/>
            </a:pPr>
            <a:r>
              <a:rPr lang="en-US" sz="2000" dirty="0" err="1" smtClean="0"/>
              <a:t>Seluruh</a:t>
            </a:r>
            <a:r>
              <a:rPr lang="en-US" sz="2000" dirty="0" smtClean="0"/>
              <a:t> </a:t>
            </a:r>
            <a:r>
              <a:rPr lang="en-US" sz="2000" dirty="0" err="1"/>
              <a:t>persyaratan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larangan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izin</a:t>
            </a:r>
            <a:r>
              <a:rPr lang="en-US" sz="2000" dirty="0"/>
              <a:t> </a:t>
            </a:r>
            <a:r>
              <a:rPr lang="en-US" sz="2000" dirty="0" err="1" smtClean="0"/>
              <a:t>dipenuhi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>
          <a:xfrm>
            <a:off x="238450" y="5903818"/>
            <a:ext cx="89804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id-ID" sz="2400" b="1" dirty="0" smtClean="0"/>
              <a:t>Catatan :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id-ID" sz="2400" b="1" dirty="0" smtClean="0"/>
              <a:t>Pengelolaan </a:t>
            </a:r>
            <a:r>
              <a:rPr lang="id-ID" sz="2400" b="1" dirty="0"/>
              <a:t>Limbah B3 dengan cara tertentu antara </a:t>
            </a:r>
            <a:r>
              <a:rPr lang="id-ID" sz="2400" b="1" dirty="0" smtClean="0"/>
              <a:t>lain </a:t>
            </a:r>
            <a:r>
              <a:rPr lang="id-ID" sz="2400" b="1" dirty="0"/>
              <a:t>injeksi</a:t>
            </a:r>
          </a:p>
        </p:txBody>
      </p:sp>
      <p:sp>
        <p:nvSpPr>
          <p:cNvPr id="51" name="Parallelogram 50"/>
          <p:cNvSpPr/>
          <p:nvPr/>
        </p:nvSpPr>
        <p:spPr>
          <a:xfrm>
            <a:off x="860782" y="167881"/>
            <a:ext cx="992969" cy="548931"/>
          </a:xfrm>
          <a:prstGeom prst="parallelogram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gency FB" pitchFamily="34" charset="0"/>
              </a:rPr>
              <a:t>9</a:t>
            </a:r>
            <a:endParaRPr lang="id-ID" sz="28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82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0107" y="4931293"/>
            <a:ext cx="12070342" cy="1926708"/>
            <a:chOff x="70107" y="5738053"/>
            <a:chExt cx="12070342" cy="111994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" y="5784032"/>
              <a:ext cx="4115468" cy="105820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7289" y="5743313"/>
              <a:ext cx="4335146" cy="1114687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5303" y="5738053"/>
              <a:ext cx="4335146" cy="1114687"/>
            </a:xfrm>
            <a:prstGeom prst="rect">
              <a:avLst/>
            </a:prstGeom>
          </p:spPr>
        </p:pic>
      </p:grpSp>
      <p:sp>
        <p:nvSpPr>
          <p:cNvPr id="8" name="Isosceles Triangle 7"/>
          <p:cNvSpPr/>
          <p:nvPr/>
        </p:nvSpPr>
        <p:spPr>
          <a:xfrm rot="18652795">
            <a:off x="2629256" y="1847622"/>
            <a:ext cx="1701381" cy="3702141"/>
          </a:xfrm>
          <a:prstGeom prst="triangle">
            <a:avLst>
              <a:gd name="adj" fmla="val 1579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 rot="13401301">
            <a:off x="4344320" y="4329012"/>
            <a:ext cx="872890" cy="2796115"/>
          </a:xfrm>
          <a:prstGeom prst="triangle">
            <a:avLst>
              <a:gd name="adj" fmla="val 10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4"/>
          <p:cNvSpPr/>
          <p:nvPr/>
        </p:nvSpPr>
        <p:spPr>
          <a:xfrm>
            <a:off x="1690330" y="-3098"/>
            <a:ext cx="6004999" cy="4289129"/>
          </a:xfrm>
          <a:custGeom>
            <a:avLst/>
            <a:gdLst>
              <a:gd name="connsiteX0" fmla="*/ 0 w 1368152"/>
              <a:gd name="connsiteY0" fmla="*/ 0 h 2736304"/>
              <a:gd name="connsiteX1" fmla="*/ 1368152 w 1368152"/>
              <a:gd name="connsiteY1" fmla="*/ 0 h 2736304"/>
              <a:gd name="connsiteX2" fmla="*/ 1368152 w 1368152"/>
              <a:gd name="connsiteY2" fmla="*/ 2736304 h 2736304"/>
              <a:gd name="connsiteX3" fmla="*/ 0 w 1368152"/>
              <a:gd name="connsiteY3" fmla="*/ 2736304 h 2736304"/>
              <a:gd name="connsiteX4" fmla="*/ 0 w 1368152"/>
              <a:gd name="connsiteY4" fmla="*/ 0 h 2736304"/>
              <a:gd name="connsiteX0" fmla="*/ 0 w 2199425"/>
              <a:gd name="connsiteY0" fmla="*/ 11876 h 2748180"/>
              <a:gd name="connsiteX1" fmla="*/ 2199425 w 2199425"/>
              <a:gd name="connsiteY1" fmla="*/ 0 h 2748180"/>
              <a:gd name="connsiteX2" fmla="*/ 1368152 w 2199425"/>
              <a:gd name="connsiteY2" fmla="*/ 2748180 h 2748180"/>
              <a:gd name="connsiteX3" fmla="*/ 0 w 2199425"/>
              <a:gd name="connsiteY3" fmla="*/ 2748180 h 2748180"/>
              <a:gd name="connsiteX4" fmla="*/ 0 w 2199425"/>
              <a:gd name="connsiteY4" fmla="*/ 11876 h 2748180"/>
              <a:gd name="connsiteX0" fmla="*/ 320634 w 2520059"/>
              <a:gd name="connsiteY0" fmla="*/ 11876 h 2748180"/>
              <a:gd name="connsiteX1" fmla="*/ 2520059 w 2520059"/>
              <a:gd name="connsiteY1" fmla="*/ 0 h 2748180"/>
              <a:gd name="connsiteX2" fmla="*/ 1688786 w 2520059"/>
              <a:gd name="connsiteY2" fmla="*/ 2748180 h 2748180"/>
              <a:gd name="connsiteX3" fmla="*/ 0 w 2520059"/>
              <a:gd name="connsiteY3" fmla="*/ 1905032 h 2748180"/>
              <a:gd name="connsiteX4" fmla="*/ 320634 w 2520059"/>
              <a:gd name="connsiteY4" fmla="*/ 11876 h 2748180"/>
              <a:gd name="connsiteX0" fmla="*/ 320634 w 2520059"/>
              <a:gd name="connsiteY0" fmla="*/ 11876 h 2783806"/>
              <a:gd name="connsiteX1" fmla="*/ 2520059 w 2520059"/>
              <a:gd name="connsiteY1" fmla="*/ 0 h 2783806"/>
              <a:gd name="connsiteX2" fmla="*/ 1676911 w 2520059"/>
              <a:gd name="connsiteY2" fmla="*/ 2783806 h 2783806"/>
              <a:gd name="connsiteX3" fmla="*/ 0 w 2520059"/>
              <a:gd name="connsiteY3" fmla="*/ 1905032 h 2783806"/>
              <a:gd name="connsiteX4" fmla="*/ 320634 w 2520059"/>
              <a:gd name="connsiteY4" fmla="*/ 11876 h 2783806"/>
              <a:gd name="connsiteX0" fmla="*/ 320634 w 2520059"/>
              <a:gd name="connsiteY0" fmla="*/ 11876 h 2843183"/>
              <a:gd name="connsiteX1" fmla="*/ 2520059 w 2520059"/>
              <a:gd name="connsiteY1" fmla="*/ 0 h 2843183"/>
              <a:gd name="connsiteX2" fmla="*/ 1629410 w 2520059"/>
              <a:gd name="connsiteY2" fmla="*/ 2843183 h 2843183"/>
              <a:gd name="connsiteX3" fmla="*/ 0 w 2520059"/>
              <a:gd name="connsiteY3" fmla="*/ 1905032 h 2843183"/>
              <a:gd name="connsiteX4" fmla="*/ 320634 w 2520059"/>
              <a:gd name="connsiteY4" fmla="*/ 11876 h 284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59" h="2843183">
                <a:moveTo>
                  <a:pt x="320634" y="11876"/>
                </a:moveTo>
                <a:lnTo>
                  <a:pt x="2520059" y="0"/>
                </a:lnTo>
                <a:lnTo>
                  <a:pt x="1629410" y="2843183"/>
                </a:lnTo>
                <a:lnTo>
                  <a:pt x="0" y="1905032"/>
                </a:lnTo>
                <a:lnTo>
                  <a:pt x="320634" y="1187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C:\Users\Resmiani\Desktop\SOSIALISASI HIJAU DAN EMAS 2016\Thank_You_1024_681_84_s_c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169" y="76200"/>
            <a:ext cx="3497262" cy="2326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79115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rtlCol="0" anchor="ctr">
        <a:spAutoFit/>
      </a:bodyPr>
      <a:lstStyle>
        <a:defPPr marL="342900" indent="-342900" algn="ctr">
          <a:buFont typeface="+mj-lt"/>
          <a:buAutoNum type="arabicParenR"/>
          <a:defRPr b="1" dirty="0" smtClean="0">
            <a:latin typeface="Agency FB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3203</TotalTime>
  <Words>4191</Words>
  <Application>Microsoft Office PowerPoint</Application>
  <PresentationFormat>Widescreen</PresentationFormat>
  <Paragraphs>897</Paragraphs>
  <Slides>46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3" baseType="lpstr">
      <vt:lpstr>ＭＳ Ｐゴシック</vt:lpstr>
      <vt:lpstr>Agency FB</vt:lpstr>
      <vt:lpstr>Arial</vt:lpstr>
      <vt:lpstr>Arial Narrow</vt:lpstr>
      <vt:lpstr>Arial Unicode MS</vt:lpstr>
      <vt:lpstr>Britannic Bold</vt:lpstr>
      <vt:lpstr>Calibri</vt:lpstr>
      <vt:lpstr>Constantia</vt:lpstr>
      <vt:lpstr>Lucida Sans Unicode</vt:lpstr>
      <vt:lpstr>Segoe UI Light</vt:lpstr>
      <vt:lpstr>Sportscenter</vt:lpstr>
      <vt:lpstr>Verdana</vt:lpstr>
      <vt:lpstr>Webdings</vt:lpstr>
      <vt:lpstr>Wingdings</vt:lpstr>
      <vt:lpstr>Wingdings 2</vt:lpstr>
      <vt:lpstr>Office Theme</vt:lpstr>
      <vt:lpstr>CorelDRAW</vt:lpstr>
      <vt:lpstr>PowerPoint Presentation</vt:lpstr>
      <vt:lpstr>PERATURAN PENGELOLAAN LIMBAH B3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KEWENANGAN PENERBITAN IZIN (UU 23/2014+PP 101/2014)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WAKTU PENYIMPANAN LIMBAH B3  (PP 101/2014)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6. OPEN DUMPING, OPEN BURNING, PENGELOLAAN TUMPAHAN DAN PENANGANAN MEDIA TERKONTAMINASI LIMBAH B3</vt:lpstr>
      <vt:lpstr>PowerPoint Presentation</vt:lpstr>
      <vt:lpstr>PowerPoint Presentation</vt:lpstr>
      <vt:lpstr>CATATAN :</vt:lpstr>
      <vt:lpstr>PowerPoint Presentation</vt:lpstr>
      <vt:lpstr>ASPEK PENILAIAN PENGELOLAAN LIMBAH B3 OLEH  PIHAK KETIGA</vt:lpstr>
      <vt:lpstr>ASPEK PENILAIAN PENGELOLAAN LIMBAH B3 OLEH  PIHAK KETIGA</vt:lpstr>
      <vt:lpstr>PowerPoint Presentation</vt:lpstr>
      <vt:lpstr>LARANGAN BAGI PENGUMPUL  (PP 101/2014)</vt:lpstr>
      <vt:lpstr>PowerPoint Presentation</vt:lpstr>
      <vt:lpstr>BADAN HUKUM PIHAK KETIGA (PP 101/2014)</vt:lpstr>
      <vt:lpstr>PowerPoint Presentation</vt:lpstr>
      <vt:lpstr>PowerPoint Presentation</vt:lpstr>
      <vt:lpstr>PENGANGKUTAN LIMBAH B3  (PP 101/2014)</vt:lpstr>
      <vt:lpstr>PENGANGKUTAN LIMBAH B3  (PP 101/2014)</vt:lpstr>
      <vt:lpstr>PowerPoint Presentation</vt:lpstr>
      <vt:lpstr>CATATAN 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Juliansyah Hasibuan</dc:creator>
  <cp:lastModifiedBy>ASUS</cp:lastModifiedBy>
  <cp:revision>287</cp:revision>
  <cp:lastPrinted>2016-01-26T01:25:00Z</cp:lastPrinted>
  <dcterms:created xsi:type="dcterms:W3CDTF">2016-01-19T01:01:38Z</dcterms:created>
  <dcterms:modified xsi:type="dcterms:W3CDTF">2020-11-26T12:04:47Z</dcterms:modified>
</cp:coreProperties>
</file>