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31413" y="1374012"/>
            <a:ext cx="5407787" cy="5483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82600" y="426719"/>
            <a:ext cx="4292600" cy="1554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33330" y="457093"/>
            <a:ext cx="4191121" cy="1454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33330" y="457093"/>
            <a:ext cx="4191635" cy="1454785"/>
          </a:xfrm>
          <a:custGeom>
            <a:avLst/>
            <a:gdLst/>
            <a:ahLst/>
            <a:cxnLst/>
            <a:rect l="l" t="t" r="r" b="b"/>
            <a:pathLst>
              <a:path w="4191635" h="1454785">
                <a:moveTo>
                  <a:pt x="3893127" y="1454764"/>
                </a:moveTo>
                <a:lnTo>
                  <a:pt x="3122872" y="1354942"/>
                </a:lnTo>
                <a:lnTo>
                  <a:pt x="3071359" y="1364631"/>
                </a:lnTo>
                <a:lnTo>
                  <a:pt x="3019410" y="1373772"/>
                </a:lnTo>
                <a:lnTo>
                  <a:pt x="2967055" y="1382368"/>
                </a:lnTo>
                <a:lnTo>
                  <a:pt x="2914322" y="1390422"/>
                </a:lnTo>
                <a:lnTo>
                  <a:pt x="2861240" y="1397936"/>
                </a:lnTo>
                <a:lnTo>
                  <a:pt x="2807838" y="1404913"/>
                </a:lnTo>
                <a:lnTo>
                  <a:pt x="2754143" y="1411355"/>
                </a:lnTo>
                <a:lnTo>
                  <a:pt x="2700185" y="1417267"/>
                </a:lnTo>
                <a:lnTo>
                  <a:pt x="2645992" y="1422649"/>
                </a:lnTo>
                <a:lnTo>
                  <a:pt x="2591593" y="1427506"/>
                </a:lnTo>
                <a:lnTo>
                  <a:pt x="2537017" y="1431840"/>
                </a:lnTo>
                <a:lnTo>
                  <a:pt x="2482291" y="1435654"/>
                </a:lnTo>
                <a:lnTo>
                  <a:pt x="2427445" y="1438950"/>
                </a:lnTo>
                <a:lnTo>
                  <a:pt x="2372508" y="1441731"/>
                </a:lnTo>
                <a:lnTo>
                  <a:pt x="2317507" y="1444000"/>
                </a:lnTo>
                <a:lnTo>
                  <a:pt x="2262472" y="1445760"/>
                </a:lnTo>
                <a:lnTo>
                  <a:pt x="2207430" y="1447014"/>
                </a:lnTo>
                <a:lnTo>
                  <a:pt x="2152412" y="1447763"/>
                </a:lnTo>
                <a:lnTo>
                  <a:pt x="2097444" y="1448012"/>
                </a:lnTo>
                <a:lnTo>
                  <a:pt x="2042557" y="1447763"/>
                </a:lnTo>
                <a:lnTo>
                  <a:pt x="1987778" y="1447018"/>
                </a:lnTo>
                <a:lnTo>
                  <a:pt x="1933136" y="1445781"/>
                </a:lnTo>
                <a:lnTo>
                  <a:pt x="1878660" y="1444053"/>
                </a:lnTo>
                <a:lnTo>
                  <a:pt x="1824378" y="1441839"/>
                </a:lnTo>
                <a:lnTo>
                  <a:pt x="1770319" y="1439140"/>
                </a:lnTo>
                <a:lnTo>
                  <a:pt x="1716512" y="1435960"/>
                </a:lnTo>
                <a:lnTo>
                  <a:pt x="1662984" y="1432301"/>
                </a:lnTo>
                <a:lnTo>
                  <a:pt x="1609766" y="1428166"/>
                </a:lnTo>
                <a:lnTo>
                  <a:pt x="1556885" y="1423558"/>
                </a:lnTo>
                <a:lnTo>
                  <a:pt x="1504369" y="1418479"/>
                </a:lnTo>
                <a:lnTo>
                  <a:pt x="1452249" y="1412933"/>
                </a:lnTo>
                <a:lnTo>
                  <a:pt x="1400551" y="1406921"/>
                </a:lnTo>
                <a:lnTo>
                  <a:pt x="1349305" y="1400447"/>
                </a:lnTo>
                <a:lnTo>
                  <a:pt x="1298540" y="1393514"/>
                </a:lnTo>
                <a:lnTo>
                  <a:pt x="1248283" y="1386124"/>
                </a:lnTo>
                <a:lnTo>
                  <a:pt x="1198564" y="1378281"/>
                </a:lnTo>
                <a:lnTo>
                  <a:pt x="1149412" y="1369986"/>
                </a:lnTo>
                <a:lnTo>
                  <a:pt x="1100854" y="1361243"/>
                </a:lnTo>
                <a:lnTo>
                  <a:pt x="1052919" y="1352054"/>
                </a:lnTo>
                <a:lnTo>
                  <a:pt x="1005636" y="1342423"/>
                </a:lnTo>
                <a:lnTo>
                  <a:pt x="959035" y="1332351"/>
                </a:lnTo>
                <a:lnTo>
                  <a:pt x="913142" y="1321842"/>
                </a:lnTo>
                <a:lnTo>
                  <a:pt x="867987" y="1310899"/>
                </a:lnTo>
                <a:lnTo>
                  <a:pt x="823598" y="1299524"/>
                </a:lnTo>
                <a:lnTo>
                  <a:pt x="780005" y="1287720"/>
                </a:lnTo>
                <a:lnTo>
                  <a:pt x="737235" y="1275490"/>
                </a:lnTo>
                <a:lnTo>
                  <a:pt x="695318" y="1262836"/>
                </a:lnTo>
                <a:lnTo>
                  <a:pt x="654281" y="1249762"/>
                </a:lnTo>
                <a:lnTo>
                  <a:pt x="614154" y="1236269"/>
                </a:lnTo>
                <a:lnTo>
                  <a:pt x="574965" y="1222362"/>
                </a:lnTo>
                <a:lnTo>
                  <a:pt x="536742" y="1208042"/>
                </a:lnTo>
                <a:lnTo>
                  <a:pt x="499515" y="1193313"/>
                </a:lnTo>
                <a:lnTo>
                  <a:pt x="463311" y="1178177"/>
                </a:lnTo>
                <a:lnTo>
                  <a:pt x="428161" y="1162636"/>
                </a:lnTo>
                <a:lnTo>
                  <a:pt x="361131" y="1130355"/>
                </a:lnTo>
                <a:lnTo>
                  <a:pt x="298654" y="1096490"/>
                </a:lnTo>
                <a:lnTo>
                  <a:pt x="232736" y="1055604"/>
                </a:lnTo>
                <a:lnTo>
                  <a:pt x="199000" y="1031985"/>
                </a:lnTo>
                <a:lnTo>
                  <a:pt x="167969" y="1008134"/>
                </a:lnTo>
                <a:lnTo>
                  <a:pt x="113950" y="959829"/>
                </a:lnTo>
                <a:lnTo>
                  <a:pt x="70535" y="910869"/>
                </a:lnTo>
                <a:lnTo>
                  <a:pt x="37579" y="861430"/>
                </a:lnTo>
                <a:lnTo>
                  <a:pt x="14937" y="811692"/>
                </a:lnTo>
                <a:lnTo>
                  <a:pt x="2466" y="761833"/>
                </a:lnTo>
                <a:lnTo>
                  <a:pt x="0" y="736913"/>
                </a:lnTo>
                <a:lnTo>
                  <a:pt x="21" y="712030"/>
                </a:lnTo>
                <a:lnTo>
                  <a:pt x="7458" y="662463"/>
                </a:lnTo>
                <a:lnTo>
                  <a:pt x="24631" y="613310"/>
                </a:lnTo>
                <a:lnTo>
                  <a:pt x="51397" y="564748"/>
                </a:lnTo>
                <a:lnTo>
                  <a:pt x="87612" y="516957"/>
                </a:lnTo>
                <a:lnTo>
                  <a:pt x="133131" y="470114"/>
                </a:lnTo>
                <a:lnTo>
                  <a:pt x="187809" y="424398"/>
                </a:lnTo>
                <a:lnTo>
                  <a:pt x="251502" y="379986"/>
                </a:lnTo>
                <a:lnTo>
                  <a:pt x="286684" y="358326"/>
                </a:lnTo>
                <a:lnTo>
                  <a:pt x="324066" y="337058"/>
                </a:lnTo>
                <a:lnTo>
                  <a:pt x="363629" y="316206"/>
                </a:lnTo>
                <a:lnTo>
                  <a:pt x="405356" y="295792"/>
                </a:lnTo>
                <a:lnTo>
                  <a:pt x="449229" y="275838"/>
                </a:lnTo>
                <a:lnTo>
                  <a:pt x="495229" y="256365"/>
                </a:lnTo>
                <a:lnTo>
                  <a:pt x="543338" y="237398"/>
                </a:lnTo>
                <a:lnTo>
                  <a:pt x="593539" y="218957"/>
                </a:lnTo>
                <a:lnTo>
                  <a:pt x="645813" y="201065"/>
                </a:lnTo>
                <a:lnTo>
                  <a:pt x="700142" y="183745"/>
                </a:lnTo>
                <a:lnTo>
                  <a:pt x="756508" y="167018"/>
                </a:lnTo>
                <a:lnTo>
                  <a:pt x="814894" y="150907"/>
                </a:lnTo>
                <a:lnTo>
                  <a:pt x="875280" y="135435"/>
                </a:lnTo>
                <a:lnTo>
                  <a:pt x="937650" y="120623"/>
                </a:lnTo>
                <a:lnTo>
                  <a:pt x="1001985" y="106494"/>
                </a:lnTo>
                <a:lnTo>
                  <a:pt x="1068266" y="93070"/>
                </a:lnTo>
                <a:lnTo>
                  <a:pt x="1119780" y="83381"/>
                </a:lnTo>
                <a:lnTo>
                  <a:pt x="1171728" y="74239"/>
                </a:lnTo>
                <a:lnTo>
                  <a:pt x="1224083" y="65643"/>
                </a:lnTo>
                <a:lnTo>
                  <a:pt x="1276816" y="57590"/>
                </a:lnTo>
                <a:lnTo>
                  <a:pt x="1329898" y="50076"/>
                </a:lnTo>
                <a:lnTo>
                  <a:pt x="1383301" y="43099"/>
                </a:lnTo>
                <a:lnTo>
                  <a:pt x="1436995" y="36656"/>
                </a:lnTo>
                <a:lnTo>
                  <a:pt x="1490953" y="30745"/>
                </a:lnTo>
                <a:lnTo>
                  <a:pt x="1545146" y="25362"/>
                </a:lnTo>
                <a:lnTo>
                  <a:pt x="1599545" y="20505"/>
                </a:lnTo>
                <a:lnTo>
                  <a:pt x="1654122" y="16171"/>
                </a:lnTo>
                <a:lnTo>
                  <a:pt x="1708847" y="12358"/>
                </a:lnTo>
                <a:lnTo>
                  <a:pt x="1763693" y="9062"/>
                </a:lnTo>
                <a:lnTo>
                  <a:pt x="1818631" y="6281"/>
                </a:lnTo>
                <a:lnTo>
                  <a:pt x="1873632" y="4012"/>
                </a:lnTo>
                <a:lnTo>
                  <a:pt x="1928667" y="2252"/>
                </a:lnTo>
                <a:lnTo>
                  <a:pt x="1983708" y="998"/>
                </a:lnTo>
                <a:lnTo>
                  <a:pt x="2038727" y="248"/>
                </a:lnTo>
                <a:lnTo>
                  <a:pt x="2093694" y="0"/>
                </a:lnTo>
                <a:lnTo>
                  <a:pt x="2148582" y="249"/>
                </a:lnTo>
                <a:lnTo>
                  <a:pt x="2203361" y="994"/>
                </a:lnTo>
                <a:lnTo>
                  <a:pt x="2258003" y="2231"/>
                </a:lnTo>
                <a:lnTo>
                  <a:pt x="2312479" y="3958"/>
                </a:lnTo>
                <a:lnTo>
                  <a:pt x="2366761" y="6173"/>
                </a:lnTo>
                <a:lnTo>
                  <a:pt x="2420820" y="8871"/>
                </a:lnTo>
                <a:lnTo>
                  <a:pt x="2474628" y="12051"/>
                </a:lnTo>
                <a:lnTo>
                  <a:pt x="2528155" y="15710"/>
                </a:lnTo>
                <a:lnTo>
                  <a:pt x="2581374" y="19846"/>
                </a:lnTo>
                <a:lnTo>
                  <a:pt x="2634255" y="24454"/>
                </a:lnTo>
                <a:lnTo>
                  <a:pt x="2686771" y="29533"/>
                </a:lnTo>
                <a:lnTo>
                  <a:pt x="2738891" y="35079"/>
                </a:lnTo>
                <a:lnTo>
                  <a:pt x="2790589" y="41091"/>
                </a:lnTo>
                <a:lnTo>
                  <a:pt x="2841835" y="47564"/>
                </a:lnTo>
                <a:lnTo>
                  <a:pt x="2892601" y="54497"/>
                </a:lnTo>
                <a:lnTo>
                  <a:pt x="2942858" y="61887"/>
                </a:lnTo>
                <a:lnTo>
                  <a:pt x="2992577" y="69731"/>
                </a:lnTo>
                <a:lnTo>
                  <a:pt x="3041730" y="78026"/>
                </a:lnTo>
                <a:lnTo>
                  <a:pt x="3090288" y="86769"/>
                </a:lnTo>
                <a:lnTo>
                  <a:pt x="3138223" y="95957"/>
                </a:lnTo>
                <a:lnTo>
                  <a:pt x="3185506" y="105589"/>
                </a:lnTo>
                <a:lnTo>
                  <a:pt x="3232108" y="115660"/>
                </a:lnTo>
                <a:lnTo>
                  <a:pt x="3278001" y="126169"/>
                </a:lnTo>
                <a:lnTo>
                  <a:pt x="3323156" y="137113"/>
                </a:lnTo>
                <a:lnTo>
                  <a:pt x="3367545" y="148488"/>
                </a:lnTo>
                <a:lnTo>
                  <a:pt x="3411139" y="160292"/>
                </a:lnTo>
                <a:lnTo>
                  <a:pt x="3453909" y="172522"/>
                </a:lnTo>
                <a:lnTo>
                  <a:pt x="3495827" y="185176"/>
                </a:lnTo>
                <a:lnTo>
                  <a:pt x="3536864" y="198250"/>
                </a:lnTo>
                <a:lnTo>
                  <a:pt x="3576992" y="211742"/>
                </a:lnTo>
                <a:lnTo>
                  <a:pt x="3616181" y="225650"/>
                </a:lnTo>
                <a:lnTo>
                  <a:pt x="3654404" y="239969"/>
                </a:lnTo>
                <a:lnTo>
                  <a:pt x="3691632" y="254699"/>
                </a:lnTo>
                <a:lnTo>
                  <a:pt x="3727836" y="269835"/>
                </a:lnTo>
                <a:lnTo>
                  <a:pt x="3762987" y="285375"/>
                </a:lnTo>
                <a:lnTo>
                  <a:pt x="3830018" y="317657"/>
                </a:lnTo>
                <a:lnTo>
                  <a:pt x="3892496" y="351522"/>
                </a:lnTo>
                <a:lnTo>
                  <a:pt x="3964944" y="396839"/>
                </a:lnTo>
                <a:lnTo>
                  <a:pt x="4004162" y="425071"/>
                </a:lnTo>
                <a:lnTo>
                  <a:pt x="4039620" y="453694"/>
                </a:lnTo>
                <a:lnTo>
                  <a:pt x="4071326" y="482668"/>
                </a:lnTo>
                <a:lnTo>
                  <a:pt x="4099292" y="511951"/>
                </a:lnTo>
                <a:lnTo>
                  <a:pt x="4123526" y="541502"/>
                </a:lnTo>
                <a:lnTo>
                  <a:pt x="4160841" y="601244"/>
                </a:lnTo>
                <a:lnTo>
                  <a:pt x="4183346" y="661564"/>
                </a:lnTo>
                <a:lnTo>
                  <a:pt x="4191121" y="722131"/>
                </a:lnTo>
                <a:lnTo>
                  <a:pt x="4189509" y="752405"/>
                </a:lnTo>
                <a:lnTo>
                  <a:pt x="4175333" y="812725"/>
                </a:lnTo>
                <a:lnTo>
                  <a:pt x="4146622" y="872468"/>
                </a:lnTo>
                <a:lnTo>
                  <a:pt x="4103451" y="931305"/>
                </a:lnTo>
                <a:lnTo>
                  <a:pt x="4076468" y="960280"/>
                </a:lnTo>
                <a:lnTo>
                  <a:pt x="4045900" y="988904"/>
                </a:lnTo>
                <a:lnTo>
                  <a:pt x="4011756" y="1017137"/>
                </a:lnTo>
                <a:lnTo>
                  <a:pt x="3974046" y="1044937"/>
                </a:lnTo>
                <a:lnTo>
                  <a:pt x="3932780" y="1072262"/>
                </a:lnTo>
                <a:lnTo>
                  <a:pt x="3887967" y="1099073"/>
                </a:lnTo>
                <a:lnTo>
                  <a:pt x="3839617" y="1125326"/>
                </a:lnTo>
                <a:lnTo>
                  <a:pt x="3787740" y="1150982"/>
                </a:lnTo>
                <a:lnTo>
                  <a:pt x="3732345" y="1175999"/>
                </a:lnTo>
                <a:lnTo>
                  <a:pt x="3893127" y="1454764"/>
                </a:lnTo>
                <a:close/>
              </a:path>
            </a:pathLst>
          </a:custGeom>
          <a:ln w="12700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66790" y="1161097"/>
            <a:ext cx="853439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2/14/2018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8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7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30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23160" y="256031"/>
            <a:ext cx="4101084" cy="809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4219" y="4269740"/>
            <a:ext cx="1765300" cy="518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09800" y="4269740"/>
            <a:ext cx="896619" cy="518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06700" y="4269740"/>
            <a:ext cx="1600200" cy="518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04640" y="4269740"/>
            <a:ext cx="2037080" cy="518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47079" y="4269740"/>
            <a:ext cx="924559" cy="518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71920" y="4269740"/>
            <a:ext cx="1305559" cy="518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80300" y="4269740"/>
            <a:ext cx="896620" cy="518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4219" y="4818379"/>
            <a:ext cx="1109980" cy="5181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49400" y="4818379"/>
            <a:ext cx="1295400" cy="5181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2539" y="4818379"/>
            <a:ext cx="1600200" cy="5181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43020" y="4818379"/>
            <a:ext cx="1130300" cy="51815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02479" y="4818379"/>
            <a:ext cx="513079" cy="518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740" y="3522979"/>
            <a:ext cx="840486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57420" y="358140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0601" y="3556508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52" y="26285"/>
                </a:lnTo>
                <a:lnTo>
                  <a:pt x="688660" y="49688"/>
                </a:lnTo>
                <a:lnTo>
                  <a:pt x="1145725" y="66472"/>
                </a:lnTo>
                <a:lnTo>
                  <a:pt x="1352346" y="72897"/>
                </a:lnTo>
                <a:lnTo>
                  <a:pt x="7714792" y="14604"/>
                </a:lnTo>
                <a:lnTo>
                  <a:pt x="7790207" y="13931"/>
                </a:lnTo>
                <a:lnTo>
                  <a:pt x="7858919" y="13291"/>
                </a:lnTo>
                <a:lnTo>
                  <a:pt x="7921179" y="12684"/>
                </a:lnTo>
                <a:lnTo>
                  <a:pt x="7977235" y="12109"/>
                </a:lnTo>
                <a:lnTo>
                  <a:pt x="8027338" y="11568"/>
                </a:lnTo>
                <a:lnTo>
                  <a:pt x="8071737" y="11059"/>
                </a:lnTo>
                <a:lnTo>
                  <a:pt x="8110681" y="10583"/>
                </a:lnTo>
                <a:lnTo>
                  <a:pt x="8173203" y="9729"/>
                </a:lnTo>
                <a:lnTo>
                  <a:pt x="8216900" y="9007"/>
                </a:lnTo>
                <a:lnTo>
                  <a:pt x="8255807" y="7956"/>
                </a:lnTo>
                <a:lnTo>
                  <a:pt x="8256888" y="7776"/>
                </a:lnTo>
                <a:lnTo>
                  <a:pt x="8255008" y="7628"/>
                </a:lnTo>
                <a:lnTo>
                  <a:pt x="8250419" y="7513"/>
                </a:lnTo>
                <a:lnTo>
                  <a:pt x="8243370" y="7431"/>
                </a:lnTo>
                <a:lnTo>
                  <a:pt x="8234109" y="7382"/>
                </a:lnTo>
                <a:lnTo>
                  <a:pt x="8222888" y="7365"/>
                </a:lnTo>
                <a:lnTo>
                  <a:pt x="8209954" y="7382"/>
                </a:lnTo>
                <a:lnTo>
                  <a:pt x="8163376" y="7628"/>
                </a:lnTo>
                <a:lnTo>
                  <a:pt x="8110374" y="8170"/>
                </a:lnTo>
                <a:lnTo>
                  <a:pt x="8057684" y="9007"/>
                </a:lnTo>
                <a:lnTo>
                  <a:pt x="8012043" y="10140"/>
                </a:lnTo>
                <a:lnTo>
                  <a:pt x="7973798" y="12109"/>
                </a:lnTo>
                <a:lnTo>
                  <a:pt x="8025891" y="20633"/>
                </a:lnTo>
                <a:lnTo>
                  <a:pt x="8077899" y="28673"/>
                </a:lnTo>
                <a:lnTo>
                  <a:pt x="8131622" y="38322"/>
                </a:lnTo>
                <a:lnTo>
                  <a:pt x="8186626" y="49177"/>
                </a:lnTo>
                <a:lnTo>
                  <a:pt x="8242476" y="60836"/>
                </a:lnTo>
                <a:lnTo>
                  <a:pt x="8298738" y="72897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1640" y="3373120"/>
            <a:ext cx="8402320" cy="19303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43779" y="343154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7685" y="3407155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58" y="26285"/>
                </a:lnTo>
                <a:lnTo>
                  <a:pt x="688679" y="49688"/>
                </a:lnTo>
                <a:lnTo>
                  <a:pt x="1145757" y="66472"/>
                </a:lnTo>
                <a:lnTo>
                  <a:pt x="1352384" y="72898"/>
                </a:lnTo>
                <a:lnTo>
                  <a:pt x="7714830" y="14605"/>
                </a:lnTo>
                <a:lnTo>
                  <a:pt x="7790245" y="13923"/>
                </a:lnTo>
                <a:lnTo>
                  <a:pt x="7858957" y="13274"/>
                </a:lnTo>
                <a:lnTo>
                  <a:pt x="7921215" y="12659"/>
                </a:lnTo>
                <a:lnTo>
                  <a:pt x="7977270" y="12077"/>
                </a:lnTo>
                <a:lnTo>
                  <a:pt x="8027371" y="11528"/>
                </a:lnTo>
                <a:lnTo>
                  <a:pt x="8071768" y="11012"/>
                </a:lnTo>
                <a:lnTo>
                  <a:pt x="8110710" y="10530"/>
                </a:lnTo>
                <a:lnTo>
                  <a:pt x="8173227" y="9665"/>
                </a:lnTo>
                <a:lnTo>
                  <a:pt x="8216919" y="8933"/>
                </a:lnTo>
                <a:lnTo>
                  <a:pt x="8255814" y="7869"/>
                </a:lnTo>
                <a:lnTo>
                  <a:pt x="8256891" y="7686"/>
                </a:lnTo>
                <a:lnTo>
                  <a:pt x="8255009" y="7536"/>
                </a:lnTo>
                <a:lnTo>
                  <a:pt x="8250418" y="7420"/>
                </a:lnTo>
                <a:lnTo>
                  <a:pt x="8243365" y="7337"/>
                </a:lnTo>
                <a:lnTo>
                  <a:pt x="8234102" y="7287"/>
                </a:lnTo>
                <a:lnTo>
                  <a:pt x="8222878" y="7270"/>
                </a:lnTo>
                <a:lnTo>
                  <a:pt x="8209942" y="7287"/>
                </a:lnTo>
                <a:lnTo>
                  <a:pt x="8163360" y="7536"/>
                </a:lnTo>
                <a:lnTo>
                  <a:pt x="8110355" y="8085"/>
                </a:lnTo>
                <a:lnTo>
                  <a:pt x="8057668" y="8933"/>
                </a:lnTo>
                <a:lnTo>
                  <a:pt x="8012034" y="10081"/>
                </a:lnTo>
                <a:lnTo>
                  <a:pt x="7973807" y="12077"/>
                </a:lnTo>
                <a:lnTo>
                  <a:pt x="8025920" y="20589"/>
                </a:lnTo>
                <a:lnTo>
                  <a:pt x="8077909" y="28617"/>
                </a:lnTo>
                <a:lnTo>
                  <a:pt x="8131613" y="38274"/>
                </a:lnTo>
                <a:lnTo>
                  <a:pt x="8186607" y="49149"/>
                </a:lnTo>
                <a:lnTo>
                  <a:pt x="8242470" y="60827"/>
                </a:lnTo>
                <a:lnTo>
                  <a:pt x="8298776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1480" y="3449320"/>
            <a:ext cx="8402320" cy="1904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36159" y="350774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8731" y="3482466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62" y="26231"/>
                </a:lnTo>
                <a:lnTo>
                  <a:pt x="688706" y="49641"/>
                </a:lnTo>
                <a:lnTo>
                  <a:pt x="1145809" y="66454"/>
                </a:lnTo>
                <a:lnTo>
                  <a:pt x="1352448" y="72898"/>
                </a:lnTo>
                <a:lnTo>
                  <a:pt x="7714767" y="14605"/>
                </a:lnTo>
                <a:lnTo>
                  <a:pt x="7790181" y="13923"/>
                </a:lnTo>
                <a:lnTo>
                  <a:pt x="7858894" y="13274"/>
                </a:lnTo>
                <a:lnTo>
                  <a:pt x="7921153" y="12659"/>
                </a:lnTo>
                <a:lnTo>
                  <a:pt x="7977210" y="12077"/>
                </a:lnTo>
                <a:lnTo>
                  <a:pt x="8027313" y="11528"/>
                </a:lnTo>
                <a:lnTo>
                  <a:pt x="8071711" y="11012"/>
                </a:lnTo>
                <a:lnTo>
                  <a:pt x="8110655" y="10530"/>
                </a:lnTo>
                <a:lnTo>
                  <a:pt x="8173177" y="9665"/>
                </a:lnTo>
                <a:lnTo>
                  <a:pt x="8216875" y="8933"/>
                </a:lnTo>
                <a:lnTo>
                  <a:pt x="8255782" y="7869"/>
                </a:lnTo>
                <a:lnTo>
                  <a:pt x="8256862" y="7686"/>
                </a:lnTo>
                <a:lnTo>
                  <a:pt x="8254983" y="7536"/>
                </a:lnTo>
                <a:lnTo>
                  <a:pt x="8250394" y="7420"/>
                </a:lnTo>
                <a:lnTo>
                  <a:pt x="8243345" y="7337"/>
                </a:lnTo>
                <a:lnTo>
                  <a:pt x="8234084" y="7287"/>
                </a:lnTo>
                <a:lnTo>
                  <a:pt x="8222862" y="7270"/>
                </a:lnTo>
                <a:lnTo>
                  <a:pt x="8209928" y="7287"/>
                </a:lnTo>
                <a:lnTo>
                  <a:pt x="8163351" y="7536"/>
                </a:lnTo>
                <a:lnTo>
                  <a:pt x="8110348" y="8085"/>
                </a:lnTo>
                <a:lnTo>
                  <a:pt x="8057658" y="8933"/>
                </a:lnTo>
                <a:lnTo>
                  <a:pt x="8012018" y="10081"/>
                </a:lnTo>
                <a:lnTo>
                  <a:pt x="7973773" y="12077"/>
                </a:lnTo>
                <a:lnTo>
                  <a:pt x="8025866" y="20589"/>
                </a:lnTo>
                <a:lnTo>
                  <a:pt x="8077874" y="28617"/>
                </a:lnTo>
                <a:lnTo>
                  <a:pt x="8131597" y="38274"/>
                </a:lnTo>
                <a:lnTo>
                  <a:pt x="8186600" y="49149"/>
                </a:lnTo>
                <a:lnTo>
                  <a:pt x="8242450" y="60827"/>
                </a:lnTo>
                <a:lnTo>
                  <a:pt x="8298713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366" y="1066800"/>
            <a:ext cx="8872842" cy="22966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671432" y="3110890"/>
            <a:ext cx="468731" cy="59268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3110890"/>
            <a:ext cx="468731" cy="59268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5120" y="3395979"/>
            <a:ext cx="8402320" cy="1905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47259" y="345440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000" y="3429000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64" y="26231"/>
                </a:lnTo>
                <a:lnTo>
                  <a:pt x="688698" y="49641"/>
                </a:lnTo>
                <a:lnTo>
                  <a:pt x="1145789" y="66454"/>
                </a:lnTo>
                <a:lnTo>
                  <a:pt x="1352423" y="72898"/>
                </a:lnTo>
                <a:lnTo>
                  <a:pt x="7714742" y="14604"/>
                </a:lnTo>
                <a:lnTo>
                  <a:pt x="7790165" y="13923"/>
                </a:lnTo>
                <a:lnTo>
                  <a:pt x="7858885" y="13274"/>
                </a:lnTo>
                <a:lnTo>
                  <a:pt x="7921152" y="12659"/>
                </a:lnTo>
                <a:lnTo>
                  <a:pt x="7977214" y="12077"/>
                </a:lnTo>
                <a:lnTo>
                  <a:pt x="8027323" y="11528"/>
                </a:lnTo>
                <a:lnTo>
                  <a:pt x="8071726" y="11012"/>
                </a:lnTo>
                <a:lnTo>
                  <a:pt x="8110674" y="10530"/>
                </a:lnTo>
                <a:lnTo>
                  <a:pt x="8173202" y="9665"/>
                </a:lnTo>
                <a:lnTo>
                  <a:pt x="8216904" y="8933"/>
                </a:lnTo>
                <a:lnTo>
                  <a:pt x="8255813" y="7869"/>
                </a:lnTo>
                <a:lnTo>
                  <a:pt x="8256892" y="7686"/>
                </a:lnTo>
                <a:lnTo>
                  <a:pt x="8255012" y="7536"/>
                </a:lnTo>
                <a:lnTo>
                  <a:pt x="8250422" y="7420"/>
                </a:lnTo>
                <a:lnTo>
                  <a:pt x="8243371" y="7337"/>
                </a:lnTo>
                <a:lnTo>
                  <a:pt x="8234108" y="7287"/>
                </a:lnTo>
                <a:lnTo>
                  <a:pt x="8222884" y="7270"/>
                </a:lnTo>
                <a:lnTo>
                  <a:pt x="8209948" y="7287"/>
                </a:lnTo>
                <a:lnTo>
                  <a:pt x="8163362" y="7536"/>
                </a:lnTo>
                <a:lnTo>
                  <a:pt x="8110351" y="8085"/>
                </a:lnTo>
                <a:lnTo>
                  <a:pt x="8057652" y="8933"/>
                </a:lnTo>
                <a:lnTo>
                  <a:pt x="8012003" y="10081"/>
                </a:lnTo>
                <a:lnTo>
                  <a:pt x="7973751" y="12077"/>
                </a:lnTo>
                <a:lnTo>
                  <a:pt x="8025885" y="20589"/>
                </a:lnTo>
                <a:lnTo>
                  <a:pt x="8077910" y="28617"/>
                </a:lnTo>
                <a:lnTo>
                  <a:pt x="8131635" y="38274"/>
                </a:lnTo>
                <a:lnTo>
                  <a:pt x="8186641" y="49149"/>
                </a:lnTo>
                <a:lnTo>
                  <a:pt x="8242507" y="60827"/>
                </a:lnTo>
                <a:lnTo>
                  <a:pt x="8298815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6600" y="688466"/>
            <a:ext cx="5398643" cy="2207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600" y="917321"/>
            <a:ext cx="1524000" cy="1978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7639" y="2773679"/>
            <a:ext cx="543560" cy="807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09420" y="3108960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4916" y="2801239"/>
            <a:ext cx="428244" cy="7039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94916" y="2801239"/>
            <a:ext cx="428625" cy="704215"/>
          </a:xfrm>
          <a:custGeom>
            <a:avLst/>
            <a:gdLst/>
            <a:ahLst/>
            <a:cxnLst/>
            <a:rect l="l" t="t" r="r" b="b"/>
            <a:pathLst>
              <a:path w="428625" h="704214">
                <a:moveTo>
                  <a:pt x="0" y="489838"/>
                </a:moveTo>
                <a:lnTo>
                  <a:pt x="167132" y="489838"/>
                </a:lnTo>
                <a:lnTo>
                  <a:pt x="167132" y="0"/>
                </a:lnTo>
                <a:lnTo>
                  <a:pt x="261112" y="0"/>
                </a:lnTo>
                <a:lnTo>
                  <a:pt x="261112" y="489838"/>
                </a:lnTo>
                <a:lnTo>
                  <a:pt x="428244" y="489838"/>
                </a:lnTo>
                <a:lnTo>
                  <a:pt x="214122" y="703961"/>
                </a:lnTo>
                <a:lnTo>
                  <a:pt x="0" y="489838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17520" y="2794000"/>
            <a:ext cx="622300" cy="863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2320" y="3152139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7082" y="2819400"/>
            <a:ext cx="504317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7082" y="2819400"/>
            <a:ext cx="504825" cy="762000"/>
          </a:xfrm>
          <a:custGeom>
            <a:avLst/>
            <a:gdLst/>
            <a:ahLst/>
            <a:cxnLst/>
            <a:rect l="l" t="t" r="r" b="b"/>
            <a:pathLst>
              <a:path w="504825" h="762000">
                <a:moveTo>
                  <a:pt x="0" y="509777"/>
                </a:moveTo>
                <a:lnTo>
                  <a:pt x="196850" y="509777"/>
                </a:lnTo>
                <a:lnTo>
                  <a:pt x="196850" y="0"/>
                </a:lnTo>
                <a:lnTo>
                  <a:pt x="307467" y="0"/>
                </a:lnTo>
                <a:lnTo>
                  <a:pt x="307467" y="509777"/>
                </a:lnTo>
                <a:lnTo>
                  <a:pt x="504317" y="509777"/>
                </a:lnTo>
                <a:lnTo>
                  <a:pt x="252094" y="762000"/>
                </a:lnTo>
                <a:lnTo>
                  <a:pt x="0" y="509777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23179" y="2794000"/>
            <a:ext cx="650239" cy="863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38140" y="3152139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81600" y="2819400"/>
            <a:ext cx="533400" cy="762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1600" y="2819400"/>
            <a:ext cx="533400" cy="762000"/>
          </a:xfrm>
          <a:custGeom>
            <a:avLst/>
            <a:gdLst/>
            <a:ahLst/>
            <a:cxnLst/>
            <a:rect l="l" t="t" r="r" b="b"/>
            <a:pathLst>
              <a:path w="533400" h="762000">
                <a:moveTo>
                  <a:pt x="0" y="495300"/>
                </a:moveTo>
                <a:lnTo>
                  <a:pt x="208152" y="495300"/>
                </a:lnTo>
                <a:lnTo>
                  <a:pt x="208152" y="0"/>
                </a:lnTo>
                <a:lnTo>
                  <a:pt x="325247" y="0"/>
                </a:lnTo>
                <a:lnTo>
                  <a:pt x="325247" y="495300"/>
                </a:lnTo>
                <a:lnTo>
                  <a:pt x="533400" y="495300"/>
                </a:lnTo>
                <a:lnTo>
                  <a:pt x="266700" y="762000"/>
                </a:lnTo>
                <a:lnTo>
                  <a:pt x="0" y="4953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3380" y="2794000"/>
            <a:ext cx="574040" cy="863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07859" y="3154679"/>
            <a:ext cx="86359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81800" y="2819400"/>
            <a:ext cx="457200" cy="762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81800" y="2819400"/>
            <a:ext cx="457200" cy="762000"/>
          </a:xfrm>
          <a:custGeom>
            <a:avLst/>
            <a:gdLst/>
            <a:ahLst/>
            <a:cxnLst/>
            <a:rect l="l" t="t" r="r" b="b"/>
            <a:pathLst>
              <a:path w="457200" h="762000">
                <a:moveTo>
                  <a:pt x="0" y="533400"/>
                </a:moveTo>
                <a:lnTo>
                  <a:pt x="178434" y="533400"/>
                </a:lnTo>
                <a:lnTo>
                  <a:pt x="178434" y="0"/>
                </a:lnTo>
                <a:lnTo>
                  <a:pt x="278765" y="0"/>
                </a:lnTo>
                <a:lnTo>
                  <a:pt x="278765" y="533400"/>
                </a:lnTo>
                <a:lnTo>
                  <a:pt x="457200" y="533400"/>
                </a:lnTo>
                <a:lnTo>
                  <a:pt x="228600" y="76200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65719" y="2806700"/>
            <a:ext cx="574040" cy="8636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52740" y="3169920"/>
            <a:ext cx="86359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25282" y="2833877"/>
            <a:ext cx="457200" cy="762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25282" y="2833877"/>
            <a:ext cx="457200" cy="762000"/>
          </a:xfrm>
          <a:custGeom>
            <a:avLst/>
            <a:gdLst/>
            <a:ahLst/>
            <a:cxnLst/>
            <a:rect l="l" t="t" r="r" b="b"/>
            <a:pathLst>
              <a:path w="457200" h="762000">
                <a:moveTo>
                  <a:pt x="0" y="533400"/>
                </a:moveTo>
                <a:lnTo>
                  <a:pt x="178435" y="533400"/>
                </a:lnTo>
                <a:lnTo>
                  <a:pt x="178435" y="0"/>
                </a:lnTo>
                <a:lnTo>
                  <a:pt x="278638" y="0"/>
                </a:lnTo>
                <a:lnTo>
                  <a:pt x="278638" y="533400"/>
                </a:lnTo>
                <a:lnTo>
                  <a:pt x="457200" y="533400"/>
                </a:lnTo>
                <a:lnTo>
                  <a:pt x="228600" y="76200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526794" y="3668966"/>
            <a:ext cx="6578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75" dirty="0">
                <a:latin typeface="Trebuchet MS"/>
                <a:cs typeface="Trebuchet MS"/>
              </a:rPr>
              <a:t>A</a:t>
            </a:r>
            <a:r>
              <a:rPr sz="2800" b="1" spc="-475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00145" y="3668966"/>
            <a:ext cx="639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0" dirty="0">
                <a:latin typeface="Trebuchet MS"/>
                <a:cs typeface="Trebuchet MS"/>
              </a:rPr>
              <a:t>B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61990" y="3592766"/>
            <a:ext cx="6292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29" dirty="0">
                <a:latin typeface="Trebuchet MS"/>
                <a:cs typeface="Trebuchet MS"/>
              </a:rPr>
              <a:t>C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0044" y="3668966"/>
            <a:ext cx="6877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5" dirty="0">
                <a:latin typeface="Trebuchet MS"/>
                <a:cs typeface="Trebuchet MS"/>
              </a:rPr>
              <a:t>D</a:t>
            </a:r>
            <a:r>
              <a:rPr sz="2800" b="1" spc="-310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7226" y="3668966"/>
            <a:ext cx="6038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50" dirty="0">
                <a:latin typeface="Trebuchet MS"/>
                <a:cs typeface="Trebuchet MS"/>
              </a:rPr>
              <a:t>F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56055" y="4773548"/>
            <a:ext cx="1100353" cy="31737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70201" y="4790566"/>
            <a:ext cx="803021" cy="2413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74314" y="4773548"/>
            <a:ext cx="894714" cy="25831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43527" y="4806696"/>
            <a:ext cx="1242440" cy="2842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69660" y="4786884"/>
            <a:ext cx="1342389" cy="29171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06031" y="4774057"/>
            <a:ext cx="535177" cy="25781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57541" y="4790566"/>
            <a:ext cx="138683" cy="238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4221" y="5413628"/>
            <a:ext cx="972807" cy="2583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39010" y="5415026"/>
            <a:ext cx="932688" cy="25697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71600" y="914400"/>
            <a:ext cx="2806827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1340" y="198120"/>
            <a:ext cx="3172460" cy="46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700" y="182879"/>
            <a:ext cx="3218179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600" y="228587"/>
            <a:ext cx="307555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9600" y="228587"/>
            <a:ext cx="3075940" cy="369570"/>
          </a:xfrm>
          <a:prstGeom prst="rect">
            <a:avLst/>
          </a:prstGeom>
          <a:ln w="12700">
            <a:solidFill>
              <a:srgbClr val="F6924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0" spc="-75" dirty="0">
                <a:latin typeface="Arial"/>
                <a:cs typeface="Arial"/>
              </a:rPr>
              <a:t>3.2 </a:t>
            </a:r>
            <a:r>
              <a:rPr sz="1800" b="0" spc="-125" dirty="0">
                <a:latin typeface="Arial"/>
                <a:cs typeface="Arial"/>
              </a:rPr>
              <a:t>Rangkaian </a:t>
            </a:r>
            <a:r>
              <a:rPr sz="1800" b="0" spc="-120" dirty="0">
                <a:latin typeface="Arial"/>
                <a:cs typeface="Arial"/>
              </a:rPr>
              <a:t>Beban</a:t>
            </a:r>
            <a:r>
              <a:rPr sz="1800" b="0" spc="-125" dirty="0">
                <a:latin typeface="Arial"/>
                <a:cs typeface="Arial"/>
              </a:rPr>
              <a:t> </a:t>
            </a:r>
            <a:r>
              <a:rPr sz="1800" b="0" spc="-110" dirty="0">
                <a:latin typeface="Arial"/>
                <a:cs typeface="Arial"/>
              </a:rPr>
              <a:t>Bergerak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257" y="1161097"/>
            <a:ext cx="2089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5" dirty="0">
                <a:latin typeface="Trebuchet MS"/>
                <a:cs typeface="Trebuchet MS"/>
              </a:rPr>
              <a:t>a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3390" y="1301115"/>
            <a:ext cx="261683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10" dirty="0">
                <a:latin typeface="Symbol"/>
                <a:cs typeface="Symbol"/>
              </a:rPr>
              <a:t></a:t>
            </a:r>
            <a:r>
              <a:rPr sz="1600" b="1" spc="1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jumlah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gayavertikal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ts val="1910"/>
              </a:lnSpc>
            </a:pPr>
            <a:r>
              <a:rPr sz="1600" dirty="0">
                <a:latin typeface="Arial"/>
                <a:cs typeface="Arial"/>
              </a:rPr>
              <a:t>= P +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1000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2000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9290" y="2501646"/>
            <a:ext cx="9544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R. x = </a:t>
            </a:r>
            <a:r>
              <a:rPr sz="1600" spc="-105" dirty="0">
                <a:latin typeface="Arial"/>
                <a:cs typeface="Arial"/>
              </a:rPr>
              <a:t>P.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49365" y="2527046"/>
            <a:ext cx="13188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(terhadap titik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6809" y="2745422"/>
            <a:ext cx="1546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2000 </a:t>
            </a:r>
            <a:r>
              <a:rPr sz="1600" dirty="0">
                <a:latin typeface="Arial"/>
                <a:cs typeface="Arial"/>
              </a:rPr>
              <a:t>x = </a:t>
            </a:r>
            <a:r>
              <a:rPr sz="1600" spc="-10" dirty="0">
                <a:latin typeface="Arial"/>
                <a:cs typeface="Arial"/>
              </a:rPr>
              <a:t>1000. </a:t>
            </a:r>
            <a:r>
              <a:rPr sz="1600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x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2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1249" y="2890773"/>
            <a:ext cx="25501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resultante </a:t>
            </a:r>
            <a:r>
              <a:rPr sz="1600" spc="-15" dirty="0">
                <a:latin typeface="Arial"/>
                <a:cs typeface="Arial"/>
              </a:rPr>
              <a:t>gaya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vertikal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58341" y="4267200"/>
            <a:ext cx="2885059" cy="182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69657" y="4515167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0" dirty="0">
                <a:latin typeface="Trebuchet MS"/>
                <a:cs typeface="Trebuchet MS"/>
              </a:rPr>
              <a:t>b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33390" y="5745162"/>
            <a:ext cx="2981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R. X 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2</a:t>
            </a:r>
            <a:r>
              <a:rPr sz="1600" spc="-5" dirty="0">
                <a:latin typeface="Arial"/>
                <a:cs typeface="Arial"/>
              </a:rPr>
              <a:t>. 4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Arial"/>
                <a:cs typeface="Arial"/>
              </a:rPr>
              <a:t>(terhadap titik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2500 </a:t>
            </a:r>
            <a:r>
              <a:rPr sz="1600" dirty="0">
                <a:latin typeface="Arial"/>
                <a:cs typeface="Arial"/>
              </a:rPr>
              <a:t>X = </a:t>
            </a:r>
            <a:r>
              <a:rPr sz="1600" spc="-10" dirty="0">
                <a:latin typeface="Arial"/>
                <a:cs typeface="Arial"/>
              </a:rPr>
              <a:t>1500.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X = </a:t>
            </a:r>
            <a:r>
              <a:rPr sz="1600" b="1" spc="-10" dirty="0">
                <a:latin typeface="Arial"/>
                <a:cs typeface="Arial"/>
              </a:rPr>
              <a:t>2,4</a:t>
            </a:r>
            <a:r>
              <a:rPr sz="1600" b="1" spc="-5" dirty="0">
                <a:latin typeface="Arial"/>
                <a:cs typeface="Arial"/>
              </a:rPr>
              <a:t> 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5790" y="4079240"/>
            <a:ext cx="2090420" cy="143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1 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</a:t>
            </a:r>
            <a:r>
              <a:rPr sz="1600" b="1" spc="-204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2 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5" dirty="0">
                <a:latin typeface="Arial"/>
                <a:cs typeface="Arial"/>
              </a:rPr>
              <a:t>1500</a:t>
            </a:r>
            <a:r>
              <a:rPr sz="1600" b="1" spc="-19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1530"/>
              </a:spcBef>
            </a:pPr>
            <a:r>
              <a:rPr sz="1600" b="1" spc="-5" dirty="0">
                <a:latin typeface="Arial"/>
                <a:cs typeface="Arial"/>
              </a:rPr>
              <a:t>R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10" dirty="0">
                <a:latin typeface="Symbol"/>
                <a:cs typeface="Symbol"/>
              </a:rPr>
              <a:t></a:t>
            </a:r>
            <a:r>
              <a:rPr sz="1600" b="1" spc="1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57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721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1500</a:t>
            </a:r>
            <a:endParaRPr sz="1600">
              <a:latin typeface="Arial"/>
              <a:cs typeface="Arial"/>
            </a:endParaRPr>
          </a:p>
          <a:p>
            <a:pPr marL="7721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2500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57520" y="790321"/>
            <a:ext cx="11328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4879" y="533400"/>
            <a:ext cx="3513454" cy="1881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4375" y="691832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0" dirty="0">
                <a:latin typeface="Trebuchet MS"/>
                <a:cs typeface="Trebuchet MS"/>
              </a:rPr>
              <a:t>C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8190" y="401573"/>
            <a:ext cx="2528570" cy="176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033144" indent="-101600" algn="ctr">
              <a:lnSpc>
                <a:spcPct val="100000"/>
              </a:lnSpc>
              <a:spcBef>
                <a:spcPts val="100"/>
              </a:spcBef>
            </a:pPr>
            <a:r>
              <a:rPr sz="1600" b="1" spc="-85" dirty="0">
                <a:latin typeface="Trebuchet MS"/>
                <a:cs typeface="Trebuchet MS"/>
              </a:rPr>
              <a:t>P</a:t>
            </a:r>
            <a:r>
              <a:rPr sz="1575" b="1" spc="-127" baseline="-21164" dirty="0">
                <a:latin typeface="Trebuchet MS"/>
                <a:cs typeface="Trebuchet MS"/>
              </a:rPr>
              <a:t>1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800 </a:t>
            </a:r>
            <a:r>
              <a:rPr sz="1600" b="1" spc="-85" dirty="0">
                <a:latin typeface="Trebuchet MS"/>
                <a:cs typeface="Trebuchet MS"/>
              </a:rPr>
              <a:t>kg  P</a:t>
            </a:r>
            <a:r>
              <a:rPr sz="1575" b="1" spc="-127" baseline="-21164" dirty="0">
                <a:latin typeface="Trebuchet MS"/>
                <a:cs typeface="Trebuchet MS"/>
              </a:rPr>
              <a:t>2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1000 </a:t>
            </a:r>
            <a:r>
              <a:rPr sz="1600" b="1" spc="-85" dirty="0">
                <a:latin typeface="Trebuchet MS"/>
                <a:cs typeface="Trebuchet MS"/>
              </a:rPr>
              <a:t>kg  P</a:t>
            </a:r>
            <a:r>
              <a:rPr sz="1575" b="1" spc="-127" baseline="-21164" dirty="0">
                <a:latin typeface="Trebuchet MS"/>
                <a:cs typeface="Trebuchet MS"/>
              </a:rPr>
              <a:t>3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1200</a:t>
            </a:r>
            <a:r>
              <a:rPr sz="1600" b="1" spc="-335" dirty="0">
                <a:latin typeface="Trebuchet MS"/>
                <a:cs typeface="Trebuchet MS"/>
              </a:rPr>
              <a:t> </a:t>
            </a:r>
            <a:r>
              <a:rPr sz="1600" b="1" spc="-85" dirty="0">
                <a:latin typeface="Trebuchet MS"/>
                <a:cs typeface="Trebuchet MS"/>
              </a:rPr>
              <a:t>kg</a:t>
            </a:r>
            <a:endParaRPr sz="1600">
              <a:latin typeface="Trebuchet MS"/>
              <a:cs typeface="Trebuchet MS"/>
            </a:endParaRPr>
          </a:p>
          <a:p>
            <a:pPr marR="657225" algn="ctr">
              <a:lnSpc>
                <a:spcPts val="2150"/>
              </a:lnSpc>
              <a:spcBef>
                <a:spcPts val="144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5" dirty="0">
                <a:latin typeface="Symbol"/>
                <a:cs typeface="Symbol"/>
              </a:rPr>
              <a:t></a:t>
            </a:r>
            <a:r>
              <a:rPr sz="1800" spc="-135" dirty="0">
                <a:latin typeface="Arial"/>
                <a:cs typeface="Arial"/>
              </a:rPr>
              <a:t>P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636905">
              <a:lnSpc>
                <a:spcPts val="215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5" dirty="0">
                <a:latin typeface="Arial"/>
                <a:cs typeface="Arial"/>
              </a:rPr>
              <a:t>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1200</a:t>
            </a:r>
            <a:endParaRPr sz="1800">
              <a:latin typeface="Arial"/>
              <a:cs typeface="Arial"/>
            </a:endParaRPr>
          </a:p>
          <a:p>
            <a:pPr marL="636905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3000</a:t>
            </a:r>
            <a:r>
              <a:rPr sz="1800" b="1" spc="-1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7890" y="2304796"/>
            <a:ext cx="165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3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6558" y="2330196"/>
            <a:ext cx="14306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5" dirty="0">
                <a:latin typeface="Arial"/>
                <a:cs typeface="Arial"/>
              </a:rPr>
              <a:t>(terhadap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-15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5790" y="2579115"/>
            <a:ext cx="24688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3000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1000.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1200.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3,4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3000" y="3657600"/>
            <a:ext cx="4269105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4375" y="3840416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 smtClean="0">
                <a:latin typeface="Trebuchet MS"/>
                <a:cs typeface="Trebuchet MS"/>
              </a:rPr>
              <a:t>d)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390" y="3915791"/>
            <a:ext cx="21964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P</a:t>
            </a:r>
            <a:r>
              <a:rPr sz="1425" b="1" spc="-7" baseline="-20467" dirty="0">
                <a:latin typeface="Arial"/>
                <a:cs typeface="Arial"/>
              </a:rPr>
              <a:t>1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2000 kg, </a:t>
            </a:r>
            <a:r>
              <a:rPr sz="1400" b="1" dirty="0">
                <a:latin typeface="Arial"/>
                <a:cs typeface="Arial"/>
              </a:rPr>
              <a:t>P</a:t>
            </a:r>
            <a:r>
              <a:rPr sz="1425" b="1" baseline="-20467" dirty="0">
                <a:latin typeface="Arial"/>
                <a:cs typeface="Arial"/>
              </a:rPr>
              <a:t>2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2500 kg  P</a:t>
            </a:r>
            <a:r>
              <a:rPr sz="1425" b="1" spc="-7" baseline="-20467" dirty="0">
                <a:latin typeface="Arial"/>
                <a:cs typeface="Arial"/>
              </a:rPr>
              <a:t>3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3000 kg, </a:t>
            </a:r>
            <a:r>
              <a:rPr sz="1400" b="1" dirty="0">
                <a:latin typeface="Arial"/>
                <a:cs typeface="Arial"/>
              </a:rPr>
              <a:t>P</a:t>
            </a:r>
            <a:r>
              <a:rPr sz="1425" b="1" baseline="-20467" dirty="0">
                <a:latin typeface="Arial"/>
                <a:cs typeface="Arial"/>
              </a:rPr>
              <a:t>4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3500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3409" y="4679950"/>
            <a:ext cx="4340860" cy="1904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115" algn="ctr">
              <a:lnSpc>
                <a:spcPts val="1910"/>
              </a:lnSpc>
              <a:spcBef>
                <a:spcPts val="100"/>
              </a:spcBef>
            </a:pPr>
            <a:r>
              <a:rPr sz="1600" b="1" spc="-80" dirty="0">
                <a:latin typeface="Trebuchet MS"/>
                <a:cs typeface="Trebuchet MS"/>
              </a:rPr>
              <a:t>R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30" dirty="0">
                <a:latin typeface="Symbol"/>
                <a:cs typeface="Symbol"/>
              </a:rPr>
              <a:t></a:t>
            </a:r>
            <a:r>
              <a:rPr sz="1600" b="1" spc="-30" dirty="0">
                <a:latin typeface="Trebuchet MS"/>
                <a:cs typeface="Trebuchet MS"/>
              </a:rPr>
              <a:t>P </a:t>
            </a:r>
            <a:r>
              <a:rPr sz="1600" spc="-140" dirty="0">
                <a:latin typeface="Arial"/>
                <a:cs typeface="Arial"/>
              </a:rPr>
              <a:t>=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1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2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3 </a:t>
            </a:r>
            <a:r>
              <a:rPr sz="1600" spc="-140" dirty="0">
                <a:latin typeface="Arial"/>
                <a:cs typeface="Arial"/>
              </a:rPr>
              <a:t>+</a:t>
            </a:r>
            <a:r>
              <a:rPr sz="1600" spc="-254" dirty="0">
                <a:latin typeface="Arial"/>
                <a:cs typeface="Arial"/>
              </a:rPr>
              <a:t>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4</a:t>
            </a:r>
            <a:endParaRPr sz="1575" baseline="-21164">
              <a:latin typeface="Arial"/>
              <a:cs typeface="Arial"/>
            </a:endParaRPr>
          </a:p>
          <a:p>
            <a:pPr marL="1950720">
              <a:lnSpc>
                <a:spcPts val="1910"/>
              </a:lnSpc>
            </a:pPr>
            <a:r>
              <a:rPr sz="1600" spc="-140" dirty="0">
                <a:latin typeface="Arial"/>
                <a:cs typeface="Arial"/>
              </a:rPr>
              <a:t>= </a:t>
            </a:r>
            <a:r>
              <a:rPr sz="1600" spc="-75" dirty="0">
                <a:latin typeface="Arial"/>
                <a:cs typeface="Arial"/>
              </a:rPr>
              <a:t>2000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75" dirty="0">
                <a:latin typeface="Arial"/>
                <a:cs typeface="Arial"/>
              </a:rPr>
              <a:t>2500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75" dirty="0">
                <a:latin typeface="Arial"/>
                <a:cs typeface="Arial"/>
              </a:rPr>
              <a:t>3000 </a:t>
            </a:r>
            <a:r>
              <a:rPr sz="1600" spc="-140" dirty="0">
                <a:latin typeface="Arial"/>
                <a:cs typeface="Arial"/>
              </a:rPr>
              <a:t>+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3500</a:t>
            </a:r>
            <a:endParaRPr sz="1600">
              <a:latin typeface="Arial"/>
              <a:cs typeface="Arial"/>
            </a:endParaRPr>
          </a:p>
          <a:p>
            <a:pPr marL="459105" algn="ctr">
              <a:lnSpc>
                <a:spcPct val="100000"/>
              </a:lnSpc>
            </a:pPr>
            <a:r>
              <a:rPr sz="1600" spc="-140" dirty="0">
                <a:latin typeface="Arial"/>
                <a:cs typeface="Arial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11000</a:t>
            </a:r>
            <a:r>
              <a:rPr sz="1600" b="1" spc="-130" dirty="0">
                <a:latin typeface="Trebuchet MS"/>
                <a:cs typeface="Trebuchet MS"/>
              </a:rPr>
              <a:t> </a:t>
            </a:r>
            <a:r>
              <a:rPr sz="1600" b="1" spc="-85" dirty="0">
                <a:latin typeface="Trebuchet MS"/>
                <a:cs typeface="Trebuchet MS"/>
              </a:rPr>
              <a:t>kg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Times New Roman"/>
              <a:cs typeface="Times New Roman"/>
            </a:endParaRPr>
          </a:p>
          <a:p>
            <a:pPr marL="365125" algn="ctr">
              <a:lnSpc>
                <a:spcPts val="2150"/>
              </a:lnSpc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40" dirty="0">
                <a:latin typeface="Arial"/>
                <a:cs typeface="Arial"/>
              </a:rPr>
              <a:t>x=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4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8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"/>
                <a:cs typeface="Arial"/>
              </a:rPr>
              <a:t>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-145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spc="-85" dirty="0">
                <a:latin typeface="Arial"/>
                <a:cs typeface="Arial"/>
              </a:rPr>
              <a:t>11000 </a:t>
            </a:r>
            <a:r>
              <a:rPr sz="1800" spc="-12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2500.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3500.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800" b="1" spc="-17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55" dirty="0">
                <a:latin typeface="Trebuchet MS"/>
                <a:cs typeface="Trebuchet MS"/>
              </a:rPr>
              <a:t>4,36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32740" y="426719"/>
            <a:ext cx="8554720" cy="746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00" y="411480"/>
            <a:ext cx="8600440" cy="703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457174"/>
            <a:ext cx="8458200" cy="646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1000" y="457174"/>
            <a:ext cx="8458200" cy="646430"/>
          </a:xfrm>
          <a:prstGeom prst="rect">
            <a:avLst/>
          </a:prstGeom>
          <a:ln w="12700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42)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54659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1000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453133"/>
            <a:ext cx="5181638" cy="13662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5400" y="3657600"/>
            <a:ext cx="2438400" cy="1588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23409" y="3600132"/>
            <a:ext cx="154559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65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resultante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275" dirty="0">
                <a:latin typeface="Arial"/>
                <a:cs typeface="Arial"/>
              </a:rPr>
              <a:t>P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75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87960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=1000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1000</a:t>
            </a:r>
            <a:endParaRPr sz="1800">
              <a:latin typeface="Arial"/>
              <a:cs typeface="Arial"/>
            </a:endParaRPr>
          </a:p>
          <a:p>
            <a:pPr marL="187960">
              <a:lnSpc>
                <a:spcPct val="100000"/>
              </a:lnSpc>
              <a:spcBef>
                <a:spcPts val="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0043" y="5247004"/>
            <a:ext cx="1442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(</a:t>
            </a:r>
            <a:r>
              <a:rPr sz="1600" spc="-50" dirty="0">
                <a:latin typeface="Arial"/>
                <a:cs typeface="Arial"/>
              </a:rPr>
              <a:t>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3409" y="5247004"/>
            <a:ext cx="15640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135" algn="ctr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270" dirty="0">
                <a:latin typeface="Arial"/>
                <a:cs typeface="Arial"/>
              </a:rPr>
              <a:t>P.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1000.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8190" y="840803"/>
            <a:ext cx="1022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974707"/>
                </a:solidFill>
              </a:rPr>
              <a:t>Momen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338190" y="1333753"/>
            <a:ext cx="1912620" cy="1157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Ordinat </a:t>
            </a:r>
            <a:r>
              <a:rPr sz="1800" spc="-20" dirty="0">
                <a:latin typeface="Arial"/>
                <a:cs typeface="Arial"/>
              </a:rPr>
              <a:t>: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860425">
              <a:lnSpc>
                <a:spcPts val="1970"/>
              </a:lnSpc>
            </a:pPr>
            <a:r>
              <a:rPr sz="2775" spc="-104" baseline="-36036" dirty="0">
                <a:latin typeface="Arial"/>
                <a:cs typeface="Arial"/>
              </a:rPr>
              <a:t>y </a:t>
            </a:r>
            <a:r>
              <a:rPr sz="2775" spc="30" baseline="-36036" dirty="0">
                <a:latin typeface="Symbol"/>
                <a:cs typeface="Symbol"/>
              </a:rPr>
              <a:t></a:t>
            </a:r>
            <a:r>
              <a:rPr sz="2775" spc="44" baseline="-36036" dirty="0">
                <a:latin typeface="Times New Roman"/>
                <a:cs typeface="Times New Roman"/>
              </a:rPr>
              <a:t> </a:t>
            </a:r>
            <a:r>
              <a:rPr sz="185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3,5.3,5</a:t>
            </a:r>
            <a:endParaRPr sz="1850">
              <a:latin typeface="Arial"/>
              <a:cs typeface="Arial"/>
            </a:endParaRPr>
          </a:p>
          <a:p>
            <a:pPr marR="291465" algn="r">
              <a:lnSpc>
                <a:spcPct val="100000"/>
              </a:lnSpc>
              <a:spcBef>
                <a:spcPts val="414"/>
              </a:spcBef>
            </a:pPr>
            <a:r>
              <a:rPr sz="1850" spc="-70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  <a:p>
            <a:pPr marR="281940" algn="r">
              <a:lnSpc>
                <a:spcPct val="100000"/>
              </a:lnSpc>
              <a:spcBef>
                <a:spcPts val="170"/>
              </a:spcBef>
            </a:pPr>
            <a:r>
              <a:rPr sz="1850" spc="-70" dirty="0">
                <a:latin typeface="Arial"/>
                <a:cs typeface="Arial"/>
              </a:rPr>
              <a:t>y </a:t>
            </a:r>
            <a:r>
              <a:rPr sz="1850" spc="20" dirty="0">
                <a:latin typeface="Symbol"/>
                <a:cs typeface="Symbol"/>
              </a:rPr>
              <a:t></a:t>
            </a:r>
            <a:r>
              <a:rPr sz="1850" spc="-300" dirty="0">
                <a:latin typeface="Times New Roman"/>
                <a:cs typeface="Times New Roman"/>
              </a:rPr>
              <a:t> </a:t>
            </a:r>
            <a:r>
              <a:rPr sz="1850" spc="-55" dirty="0">
                <a:latin typeface="Arial"/>
                <a:cs typeface="Arial"/>
              </a:rPr>
              <a:t>1,75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07916" y="2935965"/>
            <a:ext cx="423545" cy="0"/>
          </a:xfrm>
          <a:custGeom>
            <a:avLst/>
            <a:gdLst/>
            <a:ahLst/>
            <a:cxnLst/>
            <a:rect l="l" t="t" r="r" b="b"/>
            <a:pathLst>
              <a:path w="423545">
                <a:moveTo>
                  <a:pt x="0" y="0"/>
                </a:moveTo>
                <a:lnTo>
                  <a:pt x="422961" y="0"/>
                </a:lnTo>
              </a:path>
            </a:pathLst>
          </a:custGeom>
          <a:ln w="10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34199" y="3693306"/>
            <a:ext cx="416559" cy="0"/>
          </a:xfrm>
          <a:custGeom>
            <a:avLst/>
            <a:gdLst/>
            <a:ahLst/>
            <a:cxnLst/>
            <a:rect l="l" t="t" r="r" b="b"/>
            <a:pathLst>
              <a:path w="416560">
                <a:moveTo>
                  <a:pt x="0" y="0"/>
                </a:moveTo>
                <a:lnTo>
                  <a:pt x="416266" y="0"/>
                </a:lnTo>
              </a:path>
            </a:pathLst>
          </a:custGeom>
          <a:ln w="98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85334" y="2534861"/>
            <a:ext cx="1059180" cy="14681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18745" algn="ctr">
              <a:lnSpc>
                <a:spcPct val="100000"/>
              </a:lnSpc>
              <a:spcBef>
                <a:spcPts val="525"/>
              </a:spcBef>
              <a:tabLst>
                <a:tab pos="491490" algn="l"/>
              </a:tabLst>
            </a:pPr>
            <a:r>
              <a:rPr sz="1900" spc="-20" dirty="0">
                <a:latin typeface="Arial"/>
                <a:cs typeface="Arial"/>
              </a:rPr>
              <a:t>y</a:t>
            </a:r>
            <a:r>
              <a:rPr sz="1650" spc="-30" baseline="-25252" dirty="0">
                <a:latin typeface="Arial"/>
                <a:cs typeface="Arial"/>
              </a:rPr>
              <a:t>1	</a:t>
            </a:r>
            <a:r>
              <a:rPr sz="2850" spc="67" baseline="-35087" dirty="0">
                <a:latin typeface="Symbol"/>
                <a:cs typeface="Symbol"/>
              </a:rPr>
              <a:t></a:t>
            </a:r>
            <a:r>
              <a:rPr sz="2850" baseline="-35087" dirty="0">
                <a:latin typeface="Times New Roman"/>
                <a:cs typeface="Times New Roman"/>
              </a:rPr>
              <a:t> </a:t>
            </a:r>
            <a:r>
              <a:rPr sz="19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2,5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718185" algn="l"/>
              </a:tabLst>
            </a:pPr>
            <a:r>
              <a:rPr sz="1900" spc="-45" dirty="0">
                <a:latin typeface="Arial"/>
                <a:cs typeface="Arial"/>
              </a:rPr>
              <a:t>1,75	</a:t>
            </a:r>
            <a:r>
              <a:rPr sz="1900" spc="-50" dirty="0">
                <a:latin typeface="Arial"/>
                <a:cs typeface="Arial"/>
              </a:rPr>
              <a:t>3,5</a:t>
            </a:r>
            <a:endParaRPr sz="1900">
              <a:latin typeface="Arial"/>
              <a:cs typeface="Arial"/>
            </a:endParaRPr>
          </a:p>
          <a:p>
            <a:pPr marL="136525" algn="ctr">
              <a:lnSpc>
                <a:spcPct val="100000"/>
              </a:lnSpc>
              <a:spcBef>
                <a:spcPts val="980"/>
              </a:spcBef>
              <a:tabLst>
                <a:tab pos="516255" algn="l"/>
              </a:tabLst>
            </a:pPr>
            <a:r>
              <a:rPr sz="1900" spc="30" dirty="0">
                <a:latin typeface="Arial"/>
                <a:cs typeface="Arial"/>
              </a:rPr>
              <a:t>y</a:t>
            </a:r>
            <a:r>
              <a:rPr sz="1650" spc="44" baseline="-22727" dirty="0">
                <a:latin typeface="Arial"/>
                <a:cs typeface="Arial"/>
              </a:rPr>
              <a:t>2	</a:t>
            </a:r>
            <a:r>
              <a:rPr sz="2850" spc="44" baseline="-35087" dirty="0">
                <a:latin typeface="Symbol"/>
                <a:cs typeface="Symbol"/>
              </a:rPr>
              <a:t></a:t>
            </a:r>
            <a:r>
              <a:rPr sz="2850" spc="-52" baseline="-35087" dirty="0">
                <a:latin typeface="Times New Roman"/>
                <a:cs typeface="Times New Roman"/>
              </a:rPr>
              <a:t> </a:t>
            </a:r>
            <a:r>
              <a:rPr sz="1900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0,5</a:t>
            </a:r>
            <a:endParaRPr sz="1900">
              <a:latin typeface="Arial"/>
              <a:cs typeface="Arial"/>
            </a:endParaRPr>
          </a:p>
          <a:p>
            <a:pPr marL="24130" algn="ctr">
              <a:lnSpc>
                <a:spcPct val="100000"/>
              </a:lnSpc>
              <a:spcBef>
                <a:spcPts val="395"/>
              </a:spcBef>
              <a:tabLst>
                <a:tab pos="716280" algn="l"/>
              </a:tabLst>
            </a:pPr>
            <a:r>
              <a:rPr sz="1900" spc="-35" dirty="0">
                <a:latin typeface="Arial"/>
                <a:cs typeface="Arial"/>
              </a:rPr>
              <a:t>1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40" dirty="0">
                <a:latin typeface="Arial"/>
                <a:cs typeface="Arial"/>
              </a:rPr>
              <a:t>7</a:t>
            </a:r>
            <a:r>
              <a:rPr sz="1900" spc="-65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35" dirty="0">
                <a:latin typeface="Arial"/>
                <a:cs typeface="Arial"/>
              </a:rPr>
              <a:t>3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65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06334" y="2916237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27493" y="2784157"/>
            <a:ext cx="1338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1,25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6334" y="367880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7493" y="3546411"/>
            <a:ext cx="1338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0,25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1990" y="4225798"/>
            <a:ext cx="3088640" cy="148907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b="1" dirty="0">
                <a:latin typeface="Arial"/>
                <a:cs typeface="Arial"/>
              </a:rPr>
              <a:t>M </a:t>
            </a:r>
            <a:r>
              <a:rPr sz="1600" b="1" spc="-10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105" dirty="0">
                <a:latin typeface="Arial"/>
                <a:cs typeface="Arial"/>
              </a:rPr>
              <a:t>P. </a:t>
            </a:r>
            <a:r>
              <a:rPr sz="1600" spc="-5" dirty="0">
                <a:latin typeface="Arial"/>
                <a:cs typeface="Arial"/>
              </a:rPr>
              <a:t>y</a:t>
            </a:r>
            <a:r>
              <a:rPr sz="1575" spc="-7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5" dirty="0">
                <a:latin typeface="Arial"/>
                <a:cs typeface="Arial"/>
              </a:rPr>
              <a:t>P.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1000. 1,25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1000.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0,25</a:t>
            </a:r>
            <a:endParaRPr sz="1600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1250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250</a:t>
            </a:r>
            <a:endParaRPr sz="1600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5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1500</a:t>
            </a:r>
            <a:r>
              <a:rPr sz="1600" b="1" spc="-5" dirty="0">
                <a:latin typeface="Arial"/>
                <a:cs typeface="Arial"/>
              </a:rPr>
              <a:t> kgm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39" y="984529"/>
            <a:ext cx="4491482" cy="109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1501" y="2152269"/>
            <a:ext cx="3454273" cy="3171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2636" y="3668953"/>
            <a:ext cx="1019797" cy="6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52499" y="1066800"/>
            <a:ext cx="4856861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79223" y="5289499"/>
            <a:ext cx="151765" cy="0"/>
          </a:xfrm>
          <a:custGeom>
            <a:avLst/>
            <a:gdLst/>
            <a:ahLst/>
            <a:cxnLst/>
            <a:rect l="l" t="t" r="r" b="b"/>
            <a:pathLst>
              <a:path w="151764">
                <a:moveTo>
                  <a:pt x="0" y="0"/>
                </a:moveTo>
                <a:lnTo>
                  <a:pt x="151479" y="0"/>
                </a:lnTo>
              </a:path>
            </a:pathLst>
          </a:custGeom>
          <a:ln w="104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79471" y="5284740"/>
            <a:ext cx="15240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20" dirty="0">
                <a:latin typeface="Times New Roman"/>
                <a:cs typeface="Times New Roman"/>
              </a:rPr>
              <a:t>7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2715" y="5255460"/>
            <a:ext cx="9969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00141" y="5087706"/>
            <a:ext cx="6356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9400" algn="l"/>
              </a:tabLst>
            </a:pPr>
            <a:r>
              <a:rPr sz="1950" spc="20" dirty="0">
                <a:latin typeface="Times New Roman"/>
                <a:cs typeface="Times New Roman"/>
              </a:rPr>
              <a:t>y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35" dirty="0">
                <a:latin typeface="Times New Roman"/>
                <a:cs typeface="Times New Roman"/>
              </a:rPr>
              <a:t> </a:t>
            </a:r>
            <a:r>
              <a:rPr sz="2925" spc="30" baseline="35612" dirty="0">
                <a:latin typeface="Times New Roman"/>
                <a:cs typeface="Times New Roman"/>
              </a:rPr>
              <a:t>3</a:t>
            </a:r>
            <a:endParaRPr sz="2925" baseline="35612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8876" y="5674978"/>
            <a:ext cx="10064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5" dirty="0">
                <a:latin typeface="Times New Roman"/>
                <a:cs typeface="Times New Roman"/>
              </a:rPr>
              <a:t>y</a:t>
            </a:r>
            <a:r>
              <a:rPr sz="1575" spc="7" baseline="-23809" dirty="0">
                <a:latin typeface="Times New Roman"/>
                <a:cs typeface="Times New Roman"/>
              </a:rPr>
              <a:t>1 </a:t>
            </a:r>
            <a:r>
              <a:rPr sz="1850" spc="25" dirty="0">
                <a:latin typeface="Symbol"/>
                <a:cs typeface="Symbol"/>
              </a:rPr>
              <a:t></a:t>
            </a:r>
            <a:r>
              <a:rPr sz="1850" spc="-195" dirty="0">
                <a:latin typeface="Times New Roman"/>
                <a:cs typeface="Times New Roman"/>
              </a:rPr>
              <a:t> </a:t>
            </a:r>
            <a:r>
              <a:rPr sz="1850" spc="30" dirty="0">
                <a:latin typeface="Times New Roman"/>
                <a:cs typeface="Times New Roman"/>
              </a:rPr>
              <a:t>0,429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5809" y="4823459"/>
            <a:ext cx="1576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RA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P. </a:t>
            </a:r>
            <a:r>
              <a:rPr sz="1800" dirty="0">
                <a:latin typeface="Arial"/>
                <a:cs typeface="Arial"/>
              </a:rPr>
              <a:t>y + </a:t>
            </a:r>
            <a:r>
              <a:rPr sz="1800" spc="-125" dirty="0">
                <a:latin typeface="Arial"/>
                <a:cs typeface="Arial"/>
              </a:rPr>
              <a:t>P.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3304" y="496570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7909" y="5097970"/>
            <a:ext cx="2449195" cy="126047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1000. 1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1000.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0,429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429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1429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4375" y="4129658"/>
            <a:ext cx="1546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974707"/>
                </a:solidFill>
                <a:latin typeface="Arial"/>
                <a:cs typeface="Arial"/>
              </a:rPr>
              <a:t>Gaya</a:t>
            </a:r>
            <a:r>
              <a:rPr sz="2000" b="1" spc="-6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74707"/>
                </a:solidFill>
                <a:latin typeface="Arial"/>
                <a:cs typeface="Arial"/>
              </a:rPr>
              <a:t>lintang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84375" y="4699000"/>
            <a:ext cx="13100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Ordinat </a:t>
            </a:r>
            <a:r>
              <a:rPr sz="1600" dirty="0">
                <a:latin typeface="Arial"/>
                <a:cs typeface="Arial"/>
              </a:rPr>
              <a:t>: y =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76400" y="3810000"/>
            <a:ext cx="2655189" cy="1683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6540" y="198120"/>
            <a:ext cx="8379459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" y="193039"/>
            <a:ext cx="8346440" cy="634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228663"/>
            <a:ext cx="8281416" cy="5847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4800" y="228663"/>
            <a:ext cx="8281670" cy="5848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0"/>
              </a:spcBef>
            </a:pPr>
            <a:r>
              <a:rPr sz="1600" spc="-10" dirty="0">
                <a:latin typeface="Arial"/>
                <a:cs typeface="Arial"/>
              </a:rPr>
              <a:t>43) Menggunakan </a:t>
            </a:r>
            <a:r>
              <a:rPr sz="1600" spc="-5" dirty="0">
                <a:latin typeface="Arial"/>
                <a:cs typeface="Arial"/>
              </a:rPr>
              <a:t>garis </a:t>
            </a:r>
            <a:r>
              <a:rPr sz="1600" spc="-10" dirty="0">
                <a:latin typeface="Arial"/>
                <a:cs typeface="Arial"/>
              </a:rPr>
              <a:t>pengaruh hitung </a:t>
            </a:r>
            <a:r>
              <a:rPr sz="1600" spc="-5" dirty="0">
                <a:latin typeface="Arial"/>
                <a:cs typeface="Arial"/>
              </a:rPr>
              <a:t>momen maksimum </a:t>
            </a:r>
            <a:r>
              <a:rPr sz="1600" spc="-10" dirty="0">
                <a:latin typeface="Arial"/>
                <a:cs typeface="Arial"/>
              </a:rPr>
              <a:t>dan </a:t>
            </a:r>
            <a:r>
              <a:rPr sz="1600" spc="-15" dirty="0">
                <a:latin typeface="Arial"/>
                <a:cs typeface="Arial"/>
              </a:rPr>
              <a:t>gaya </a:t>
            </a:r>
            <a:r>
              <a:rPr sz="1600" spc="-5" dirty="0">
                <a:latin typeface="Arial"/>
                <a:cs typeface="Arial"/>
              </a:rPr>
              <a:t>lintang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maksimum</a:t>
            </a:r>
            <a:endParaRPr sz="160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1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 </a:t>
            </a:r>
            <a:r>
              <a:rPr sz="1600" b="1" spc="-5" dirty="0">
                <a:latin typeface="Arial"/>
                <a:cs typeface="Arial"/>
              </a:rPr>
              <a:t>kg, </a:t>
            </a:r>
            <a:r>
              <a:rPr sz="1600" b="1" dirty="0">
                <a:latin typeface="Arial"/>
                <a:cs typeface="Arial"/>
              </a:rPr>
              <a:t>P</a:t>
            </a:r>
            <a:r>
              <a:rPr sz="1575" b="1" baseline="-23809" dirty="0">
                <a:latin typeface="Arial"/>
                <a:cs typeface="Arial"/>
              </a:rPr>
              <a:t>2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1500</a:t>
            </a:r>
            <a:r>
              <a:rPr sz="1600" b="1" spc="-1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9675" y="3736720"/>
            <a:ext cx="1577975" cy="23806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50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resultante</a:t>
            </a:r>
            <a:endParaRPr sz="1800">
              <a:latin typeface="Trebuchet MS"/>
              <a:cs typeface="Trebuchet MS"/>
            </a:endParaRPr>
          </a:p>
          <a:p>
            <a:pPr marL="26034">
              <a:lnSpc>
                <a:spcPts val="2160"/>
              </a:lnSpc>
              <a:spcBef>
                <a:spcPts val="15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1</a:t>
            </a:r>
            <a:r>
              <a:rPr sz="1800" spc="15" baseline="-20833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  <a:p>
            <a:pPr marL="84455" algn="ctr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=1000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1500</a:t>
            </a:r>
            <a:endParaRPr sz="18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5" dirty="0">
                <a:latin typeface="Trebuchet MS"/>
                <a:cs typeface="Trebuchet MS"/>
              </a:rPr>
              <a:t>2500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8260" algn="ctr">
              <a:lnSpc>
                <a:spcPct val="100000"/>
              </a:lnSpc>
              <a:spcBef>
                <a:spcPts val="105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3335" algn="ctr">
              <a:lnSpc>
                <a:spcPct val="100000"/>
              </a:lnSpc>
              <a:spcBef>
                <a:spcPts val="5"/>
              </a:spcBef>
            </a:pP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1500.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534035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2,4</a:t>
            </a:r>
            <a:r>
              <a:rPr sz="1800" b="1" spc="-21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1309" y="1454277"/>
            <a:ext cx="6803517" cy="15937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9600"/>
            <a:ext cx="488669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4340" y="355600"/>
            <a:ext cx="1107439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73700" y="337820"/>
            <a:ext cx="1178559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62600" y="3809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62600" y="3809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6790" y="801274"/>
            <a:ext cx="3392170" cy="200977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19"/>
              </a:spcBef>
            </a:pPr>
            <a:r>
              <a:rPr sz="1600" spc="-50" dirty="0">
                <a:latin typeface="Arial"/>
                <a:cs typeface="Arial"/>
              </a:rPr>
              <a:t>Untuk </a:t>
            </a:r>
            <a:r>
              <a:rPr sz="1600" spc="-70" dirty="0">
                <a:latin typeface="Arial"/>
                <a:cs typeface="Arial"/>
              </a:rPr>
              <a:t>mendapatkan </a:t>
            </a:r>
            <a:r>
              <a:rPr sz="1600" spc="-60" dirty="0">
                <a:latin typeface="Arial"/>
                <a:cs typeface="Arial"/>
              </a:rPr>
              <a:t>momen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maksimum,  </a:t>
            </a:r>
            <a:r>
              <a:rPr sz="1600" spc="-80" dirty="0">
                <a:latin typeface="Arial"/>
                <a:cs typeface="Arial"/>
              </a:rPr>
              <a:t>y </a:t>
            </a:r>
            <a:r>
              <a:rPr sz="1600" spc="-60" dirty="0">
                <a:latin typeface="Arial"/>
                <a:cs typeface="Arial"/>
              </a:rPr>
              <a:t>ditengah-tengah</a:t>
            </a:r>
            <a:r>
              <a:rPr sz="1600" spc="-16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antara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290" dirty="0">
                <a:latin typeface="Arial"/>
                <a:cs typeface="Arial"/>
              </a:rPr>
              <a:t>R </a:t>
            </a:r>
            <a:r>
              <a:rPr sz="1600" spc="-80" dirty="0">
                <a:latin typeface="Arial"/>
                <a:cs typeface="Arial"/>
              </a:rPr>
              <a:t>dan beban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terdekat.</a:t>
            </a:r>
            <a:endParaRPr sz="160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  <a:spcBef>
                <a:spcPts val="1045"/>
              </a:spcBef>
            </a:pPr>
            <a:r>
              <a:rPr sz="2700" b="1" spc="-120" baseline="-35493" dirty="0">
                <a:latin typeface="Trebuchet MS"/>
                <a:cs typeface="Trebuchet MS"/>
              </a:rPr>
              <a:t>y</a:t>
            </a:r>
            <a:r>
              <a:rPr sz="2700" b="1" spc="-150" baseline="-35493" dirty="0">
                <a:latin typeface="Trebuchet MS"/>
                <a:cs typeface="Trebuchet MS"/>
              </a:rPr>
              <a:t> </a:t>
            </a:r>
            <a:r>
              <a:rPr sz="2700" spc="44" baseline="-35493" dirty="0">
                <a:latin typeface="Symbol"/>
                <a:cs typeface="Symbol"/>
              </a:rPr>
              <a:t></a:t>
            </a:r>
            <a:r>
              <a:rPr sz="2700" spc="44" baseline="-35493" dirty="0">
                <a:latin typeface="Times New Roman"/>
                <a:cs typeface="Times New Roman"/>
              </a:rPr>
              <a:t> </a:t>
            </a:r>
            <a:r>
              <a:rPr sz="1800" b="1" u="sng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3,5.3,5</a:t>
            </a:r>
            <a:r>
              <a:rPr sz="1800" b="1" spc="-270" dirty="0">
                <a:latin typeface="Trebuchet MS"/>
                <a:cs typeface="Trebuchet MS"/>
              </a:rPr>
              <a:t> </a:t>
            </a:r>
            <a:r>
              <a:rPr sz="2700" spc="44" baseline="-35493" dirty="0">
                <a:latin typeface="Symbol"/>
                <a:cs typeface="Symbol"/>
              </a:rPr>
              <a:t></a:t>
            </a:r>
            <a:r>
              <a:rPr sz="2700" spc="-390" baseline="-35493" dirty="0">
                <a:latin typeface="Times New Roman"/>
                <a:cs typeface="Times New Roman"/>
              </a:rPr>
              <a:t> </a:t>
            </a:r>
            <a:r>
              <a:rPr sz="2700" b="1" spc="-187" baseline="-35493" dirty="0">
                <a:latin typeface="Trebuchet MS"/>
                <a:cs typeface="Trebuchet MS"/>
              </a:rPr>
              <a:t>1,75</a:t>
            </a:r>
            <a:endParaRPr sz="2700" baseline="-35493">
              <a:latin typeface="Trebuchet MS"/>
              <a:cs typeface="Trebuchet MS"/>
            </a:endParaRPr>
          </a:p>
          <a:p>
            <a:pPr marL="644525">
              <a:lnSpc>
                <a:spcPct val="100000"/>
              </a:lnSpc>
              <a:spcBef>
                <a:spcPts val="385"/>
              </a:spcBef>
            </a:pPr>
            <a:r>
              <a:rPr sz="1800" b="1" spc="-114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01776" y="3145083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8974" y="0"/>
                </a:lnTo>
              </a:path>
            </a:pathLst>
          </a:custGeom>
          <a:ln w="97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79521" y="2755101"/>
            <a:ext cx="1021080" cy="6953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1285" algn="ctr">
              <a:lnSpc>
                <a:spcPct val="100000"/>
              </a:lnSpc>
              <a:spcBef>
                <a:spcPts val="509"/>
              </a:spcBef>
              <a:tabLst>
                <a:tab pos="481330" algn="l"/>
              </a:tabLst>
            </a:pPr>
            <a:r>
              <a:rPr sz="1850" b="1" spc="-65" dirty="0">
                <a:latin typeface="Trebuchet MS"/>
                <a:cs typeface="Trebuchet MS"/>
              </a:rPr>
              <a:t>y</a:t>
            </a:r>
            <a:r>
              <a:rPr sz="1575" b="1" spc="-97" baseline="-23809" dirty="0">
                <a:latin typeface="Trebuchet MS"/>
                <a:cs typeface="Trebuchet MS"/>
              </a:rPr>
              <a:t>1	</a:t>
            </a:r>
            <a:r>
              <a:rPr sz="2775" spc="52" baseline="-36036" dirty="0">
                <a:latin typeface="Symbol"/>
                <a:cs typeface="Symbol"/>
              </a:rPr>
              <a:t></a:t>
            </a:r>
            <a:r>
              <a:rPr sz="2775" baseline="-36036" dirty="0">
                <a:latin typeface="Times New Roman"/>
                <a:cs typeface="Times New Roman"/>
              </a:rPr>
              <a:t> </a:t>
            </a:r>
            <a:r>
              <a:rPr sz="1850" b="1" u="sng" spc="-1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2,7</a:t>
            </a:r>
            <a:endParaRPr sz="18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415"/>
              </a:spcBef>
              <a:tabLst>
                <a:tab pos="685800" algn="l"/>
              </a:tabLst>
            </a:pPr>
            <a:r>
              <a:rPr sz="1850" b="1" spc="-80" dirty="0">
                <a:latin typeface="Trebuchet MS"/>
                <a:cs typeface="Trebuchet MS"/>
              </a:rPr>
              <a:t>1</a:t>
            </a:r>
            <a:r>
              <a:rPr sz="1850" b="1" spc="-225" dirty="0">
                <a:latin typeface="Trebuchet MS"/>
                <a:cs typeface="Trebuchet MS"/>
              </a:rPr>
              <a:t>,</a:t>
            </a:r>
            <a:r>
              <a:rPr sz="1850" b="1" spc="-85" dirty="0">
                <a:latin typeface="Trebuchet MS"/>
                <a:cs typeface="Trebuchet MS"/>
              </a:rPr>
              <a:t>7</a:t>
            </a:r>
            <a:r>
              <a:rPr sz="1850" b="1" spc="-110" dirty="0">
                <a:latin typeface="Trebuchet MS"/>
                <a:cs typeface="Trebuchet MS"/>
              </a:rPr>
              <a:t>5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80" dirty="0">
                <a:latin typeface="Trebuchet MS"/>
                <a:cs typeface="Trebuchet MS"/>
              </a:rPr>
              <a:t>3</a:t>
            </a:r>
            <a:r>
              <a:rPr sz="1850" b="1" spc="-225" dirty="0">
                <a:latin typeface="Trebuchet MS"/>
                <a:cs typeface="Trebuchet MS"/>
              </a:rPr>
              <a:t>,</a:t>
            </a:r>
            <a:r>
              <a:rPr sz="1850" b="1" spc="-110" dirty="0">
                <a:latin typeface="Trebuchet MS"/>
                <a:cs typeface="Trebuchet MS"/>
              </a:rPr>
              <a:t>5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88336" y="3886053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>
                <a:moveTo>
                  <a:pt x="0" y="0"/>
                </a:moveTo>
                <a:lnTo>
                  <a:pt x="384016" y="0"/>
                </a:lnTo>
              </a:path>
            </a:pathLst>
          </a:custGeom>
          <a:ln w="9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08308" y="3886053"/>
            <a:ext cx="290830" cy="0"/>
          </a:xfrm>
          <a:custGeom>
            <a:avLst/>
            <a:gdLst/>
            <a:ahLst/>
            <a:cxnLst/>
            <a:rect l="l" t="t" r="r" b="b"/>
            <a:pathLst>
              <a:path w="290829">
                <a:moveTo>
                  <a:pt x="0" y="0"/>
                </a:moveTo>
                <a:lnTo>
                  <a:pt x="290258" y="0"/>
                </a:lnTo>
              </a:path>
            </a:pathLst>
          </a:custGeom>
          <a:ln w="9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66665" y="3521102"/>
            <a:ext cx="956944" cy="6508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algn="ctr">
              <a:lnSpc>
                <a:spcPct val="100000"/>
              </a:lnSpc>
              <a:spcBef>
                <a:spcPts val="459"/>
              </a:spcBef>
              <a:tabLst>
                <a:tab pos="452120" algn="l"/>
              </a:tabLst>
            </a:pPr>
            <a:r>
              <a:rPr sz="1750" b="1" spc="-15" dirty="0">
                <a:latin typeface="Trebuchet MS"/>
                <a:cs typeface="Trebuchet MS"/>
              </a:rPr>
              <a:t>y</a:t>
            </a:r>
            <a:r>
              <a:rPr sz="1500" b="1" spc="-22" baseline="-25000" dirty="0">
                <a:latin typeface="Trebuchet MS"/>
                <a:cs typeface="Trebuchet MS"/>
              </a:rPr>
              <a:t>2	</a:t>
            </a:r>
            <a:r>
              <a:rPr sz="2625" spc="44" baseline="-34920" dirty="0">
                <a:latin typeface="Symbol"/>
                <a:cs typeface="Symbol"/>
              </a:rPr>
              <a:t></a:t>
            </a:r>
            <a:r>
              <a:rPr sz="2625" spc="-60" baseline="-34920" dirty="0">
                <a:latin typeface="Times New Roman"/>
                <a:cs typeface="Times New Roman"/>
              </a:rPr>
              <a:t> </a:t>
            </a:r>
            <a:r>
              <a:rPr sz="1750" b="1" spc="-140" dirty="0">
                <a:latin typeface="Trebuchet MS"/>
                <a:cs typeface="Trebuchet MS"/>
              </a:rPr>
              <a:t>0,3</a:t>
            </a:r>
            <a:endParaRPr sz="17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  <a:tabLst>
                <a:tab pos="636905" algn="l"/>
              </a:tabLst>
            </a:pPr>
            <a:r>
              <a:rPr sz="1750" b="1" spc="-90" dirty="0">
                <a:latin typeface="Trebuchet MS"/>
                <a:cs typeface="Trebuchet MS"/>
              </a:rPr>
              <a:t>1</a:t>
            </a:r>
            <a:r>
              <a:rPr sz="1750" b="1" spc="-220" dirty="0">
                <a:latin typeface="Trebuchet MS"/>
                <a:cs typeface="Trebuchet MS"/>
              </a:rPr>
              <a:t>,</a:t>
            </a:r>
            <a:r>
              <a:rPr sz="1750" b="1" spc="-90" dirty="0">
                <a:latin typeface="Trebuchet MS"/>
                <a:cs typeface="Trebuchet MS"/>
              </a:rPr>
              <a:t>7</a:t>
            </a:r>
            <a:r>
              <a:rPr sz="1750" b="1" spc="-114" dirty="0">
                <a:latin typeface="Trebuchet MS"/>
                <a:cs typeface="Trebuchet MS"/>
              </a:rPr>
              <a:t>5</a:t>
            </a:r>
            <a:r>
              <a:rPr sz="1750" b="1" dirty="0">
                <a:latin typeface="Trebuchet MS"/>
                <a:cs typeface="Trebuchet MS"/>
              </a:rPr>
              <a:t>	</a:t>
            </a:r>
            <a:r>
              <a:rPr sz="1750" b="1" spc="-90" dirty="0">
                <a:latin typeface="Trebuchet MS"/>
                <a:cs typeface="Trebuchet MS"/>
              </a:rPr>
              <a:t>3</a:t>
            </a:r>
            <a:r>
              <a:rPr sz="1750" b="1" spc="-220" dirty="0">
                <a:latin typeface="Trebuchet MS"/>
                <a:cs typeface="Trebuchet MS"/>
              </a:rPr>
              <a:t>,</a:t>
            </a:r>
            <a:r>
              <a:rPr sz="1750" b="1" spc="-114" dirty="0">
                <a:latin typeface="Trebuchet MS"/>
                <a:cs typeface="Trebuchet MS"/>
              </a:rPr>
              <a:t>5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64705" y="312547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86244" y="2993390"/>
            <a:ext cx="1338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1,35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88505" y="38115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0044" y="3679253"/>
            <a:ext cx="1337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0,15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03829" y="4609655"/>
            <a:ext cx="3495675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latin typeface="Arial"/>
                <a:cs typeface="Arial"/>
              </a:rPr>
              <a:t>M </a:t>
            </a:r>
            <a:r>
              <a:rPr sz="1800" spc="5" dirty="0">
                <a:latin typeface="Arial"/>
                <a:cs typeface="Arial"/>
              </a:rPr>
              <a:t>maks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.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1</a:t>
            </a:r>
            <a:endParaRPr sz="1800" baseline="-23148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1000. 0,15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1500.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1,35</a:t>
            </a:r>
            <a:endParaRPr sz="1800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150 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2025</a:t>
            </a:r>
            <a:endParaRPr sz="1800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2175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kgm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57071" y="703326"/>
            <a:ext cx="5159629" cy="2497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37739" y="3708400"/>
            <a:ext cx="168910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7100" y="3690620"/>
            <a:ext cx="1752600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0" y="3733787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86000" y="3733787"/>
            <a:ext cx="159194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LINTANG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5375" y="4362704"/>
            <a:ext cx="1332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Ordinat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spc="-90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2521" y="5037875"/>
            <a:ext cx="14541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85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4360" y="4853397"/>
            <a:ext cx="13271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85" dirty="0">
                <a:latin typeface="Arial"/>
                <a:cs typeface="Arial"/>
              </a:rPr>
              <a:t>y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8964" y="5010460"/>
            <a:ext cx="95885" cy="19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spc="-3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4061" y="4704689"/>
            <a:ext cx="347980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75" spc="7" baseline="-34534" dirty="0">
                <a:latin typeface="Symbol"/>
                <a:cs typeface="Symbol"/>
              </a:rPr>
              <a:t></a:t>
            </a:r>
            <a:r>
              <a:rPr sz="2775" spc="30" baseline="-34534" dirty="0">
                <a:latin typeface="Times New Roman"/>
                <a:cs typeface="Times New Roman"/>
              </a:rPr>
              <a:t> </a:t>
            </a:r>
            <a:r>
              <a:rPr sz="1850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409" y="4245482"/>
            <a:ext cx="248285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R="862965" algn="ctr">
              <a:lnSpc>
                <a:spcPct val="100000"/>
              </a:lnSpc>
              <a:spcBef>
                <a:spcPts val="1180"/>
              </a:spcBef>
            </a:pPr>
            <a:r>
              <a:rPr sz="1800" spc="-245" dirty="0">
                <a:latin typeface="Arial"/>
                <a:cs typeface="Arial"/>
              </a:rPr>
              <a:t>RA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1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1500. </a:t>
            </a: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1000.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0,429</a:t>
            </a:r>
            <a:endParaRPr sz="1800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1500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429</a:t>
            </a:r>
            <a:endParaRPr sz="1800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5" dirty="0">
                <a:latin typeface="Trebuchet MS"/>
                <a:cs typeface="Trebuchet MS"/>
              </a:rPr>
              <a:t>1929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2397" y="5397500"/>
            <a:ext cx="972819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spc="-60" dirty="0">
                <a:latin typeface="Trebuchet MS"/>
                <a:cs typeface="Trebuchet MS"/>
              </a:rPr>
              <a:t>y</a:t>
            </a:r>
            <a:r>
              <a:rPr sz="1500" b="1" spc="-89" baseline="-25000" dirty="0">
                <a:latin typeface="Trebuchet MS"/>
                <a:cs typeface="Trebuchet MS"/>
              </a:rPr>
              <a:t>1 </a:t>
            </a:r>
            <a:r>
              <a:rPr sz="1750" spc="35" dirty="0">
                <a:latin typeface="Symbol"/>
                <a:cs typeface="Symbol"/>
              </a:rPr>
              <a:t></a:t>
            </a:r>
            <a:r>
              <a:rPr sz="1750" spc="-140" dirty="0">
                <a:latin typeface="Times New Roman"/>
                <a:cs typeface="Times New Roman"/>
              </a:rPr>
              <a:t> </a:t>
            </a:r>
            <a:r>
              <a:rPr sz="1750" b="1" spc="-114" dirty="0">
                <a:latin typeface="Trebuchet MS"/>
                <a:cs typeface="Trebuchet MS"/>
              </a:rPr>
              <a:t>0,429</a:t>
            </a:r>
            <a:endParaRPr sz="17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32740" y="274320"/>
            <a:ext cx="8554720" cy="746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00" y="259079"/>
            <a:ext cx="8600440" cy="703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304774"/>
            <a:ext cx="8458200" cy="646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1000" y="304774"/>
            <a:ext cx="8458200" cy="646430"/>
          </a:xfrm>
          <a:prstGeom prst="rect">
            <a:avLst/>
          </a:prstGeom>
          <a:ln w="12700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44)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60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54659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1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4000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2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4000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3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</a:t>
            </a:r>
            <a:r>
              <a:rPr sz="1800" b="1" spc="-22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6790" y="5431154"/>
            <a:ext cx="24917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0327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23876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2000</a:t>
            </a:r>
            <a:endParaRPr sz="1800">
              <a:latin typeface="Arial"/>
              <a:cs typeface="Arial"/>
            </a:endParaRPr>
          </a:p>
          <a:p>
            <a:pPr marL="23876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10000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5790" y="3469639"/>
            <a:ext cx="2792095" cy="151193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R="246379" algn="ctr">
              <a:lnSpc>
                <a:spcPct val="100000"/>
              </a:lnSpc>
              <a:spcBef>
                <a:spcPts val="550"/>
              </a:spcBef>
            </a:pPr>
            <a:r>
              <a:rPr sz="1800" b="1" spc="-5" dirty="0">
                <a:latin typeface="Arial"/>
                <a:cs typeface="Arial"/>
              </a:rPr>
              <a:t>Letak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resultante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800" dirty="0">
                <a:latin typeface="Arial"/>
                <a:cs typeface="Arial"/>
              </a:rPr>
              <a:t>R. X 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 4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3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10000 </a:t>
            </a:r>
            <a:r>
              <a:rPr sz="1800" dirty="0">
                <a:latin typeface="Arial"/>
                <a:cs typeface="Arial"/>
              </a:rPr>
              <a:t>X = </a:t>
            </a:r>
            <a:r>
              <a:rPr sz="1800" spc="-5" dirty="0">
                <a:latin typeface="Arial"/>
                <a:cs typeface="Arial"/>
              </a:rPr>
              <a:t>4000.4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2000.6</a:t>
            </a:r>
            <a:endParaRPr sz="1800">
              <a:latin typeface="Arial"/>
              <a:cs typeface="Arial"/>
            </a:endParaRPr>
          </a:p>
          <a:p>
            <a:pPr marR="119380"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10000 </a:t>
            </a:r>
            <a:r>
              <a:rPr sz="1800" dirty="0">
                <a:latin typeface="Arial"/>
                <a:cs typeface="Arial"/>
              </a:rPr>
              <a:t>X = </a:t>
            </a:r>
            <a:r>
              <a:rPr sz="1800" spc="-5" dirty="0">
                <a:latin typeface="Arial"/>
                <a:cs typeface="Arial"/>
              </a:rPr>
              <a:t>16000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12000</a:t>
            </a:r>
            <a:endParaRPr sz="1800">
              <a:latin typeface="Arial"/>
              <a:cs typeface="Arial"/>
            </a:endParaRPr>
          </a:p>
          <a:p>
            <a:pPr marR="264160" algn="ctr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X = </a:t>
            </a:r>
            <a:r>
              <a:rPr sz="1800" b="1" spc="-5" dirty="0">
                <a:latin typeface="Arial"/>
                <a:cs typeface="Arial"/>
              </a:rPr>
              <a:t>2,8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8478" y="1182750"/>
            <a:ext cx="6355333" cy="20947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1600" y="3733774"/>
            <a:ext cx="3352800" cy="25093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17370" y="4421758"/>
            <a:ext cx="628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2,8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5229" y="4407154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,</a:t>
            </a: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3000" y="171322"/>
            <a:ext cx="5638800" cy="3105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3740" y="2870200"/>
            <a:ext cx="110744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100" y="2852420"/>
            <a:ext cx="117856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28955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000" y="28955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1057" y="4820284"/>
            <a:ext cx="1022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24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000" y="3429000"/>
            <a:ext cx="3124200" cy="121920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C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 marR="101600">
              <a:lnSpc>
                <a:spcPct val="100000"/>
              </a:lnSpc>
              <a:spcBef>
                <a:spcPts val="250"/>
              </a:spcBef>
            </a:pPr>
            <a:r>
              <a:rPr sz="1800" spc="-55" dirty="0">
                <a:latin typeface="Arial"/>
                <a:cs typeface="Arial"/>
              </a:rPr>
              <a:t>Untuk </a:t>
            </a:r>
            <a:r>
              <a:rPr sz="1800" spc="-80" dirty="0">
                <a:latin typeface="Arial"/>
                <a:cs typeface="Arial"/>
              </a:rPr>
              <a:t>mendapatkan </a:t>
            </a:r>
            <a:r>
              <a:rPr sz="1800" spc="-70" dirty="0">
                <a:latin typeface="Arial"/>
                <a:cs typeface="Arial"/>
              </a:rPr>
              <a:t>momen  </a:t>
            </a:r>
            <a:r>
              <a:rPr sz="1800" spc="-85" dirty="0">
                <a:latin typeface="Arial"/>
                <a:cs typeface="Arial"/>
              </a:rPr>
              <a:t>maksimum, y </a:t>
            </a:r>
            <a:r>
              <a:rPr sz="1800" spc="-90" dirty="0">
                <a:latin typeface="Arial"/>
                <a:cs typeface="Arial"/>
              </a:rPr>
              <a:t>berada </a:t>
            </a:r>
            <a:r>
              <a:rPr sz="1800" spc="-70" dirty="0">
                <a:latin typeface="Arial"/>
                <a:cs typeface="Arial"/>
              </a:rPr>
              <a:t>ditengah </a:t>
            </a:r>
            <a:r>
              <a:rPr sz="1800" spc="-50" dirty="0">
                <a:latin typeface="Arial"/>
                <a:cs typeface="Arial"/>
              </a:rPr>
              <a:t>-  </a:t>
            </a:r>
            <a:r>
              <a:rPr sz="1800" spc="-85" dirty="0">
                <a:latin typeface="Arial"/>
                <a:cs typeface="Arial"/>
              </a:rPr>
              <a:t>tengah </a:t>
            </a:r>
            <a:r>
              <a:rPr sz="1800" spc="-80" dirty="0">
                <a:latin typeface="Arial"/>
                <a:cs typeface="Arial"/>
              </a:rPr>
              <a:t>antara </a:t>
            </a: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90" dirty="0">
                <a:latin typeface="Arial"/>
                <a:cs typeface="Arial"/>
              </a:rPr>
              <a:t>dan beban  </a:t>
            </a:r>
            <a:r>
              <a:rPr sz="1800" spc="-50" dirty="0">
                <a:latin typeface="Arial"/>
                <a:cs typeface="Arial"/>
              </a:rPr>
              <a:t>terdekat.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74716" y="5574502"/>
            <a:ext cx="676275" cy="0"/>
          </a:xfrm>
          <a:custGeom>
            <a:avLst/>
            <a:gdLst/>
            <a:ahLst/>
            <a:cxnLst/>
            <a:rect l="l" t="t" r="r" b="b"/>
            <a:pathLst>
              <a:path w="676275">
                <a:moveTo>
                  <a:pt x="0" y="0"/>
                </a:moveTo>
                <a:lnTo>
                  <a:pt x="675731" y="0"/>
                </a:lnTo>
              </a:path>
            </a:pathLst>
          </a:custGeom>
          <a:ln w="9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40360" y="5569277"/>
            <a:ext cx="14859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0" dirty="0">
                <a:latin typeface="Arial"/>
                <a:cs typeface="Arial"/>
              </a:rPr>
              <a:t>9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8279" y="5234343"/>
            <a:ext cx="69977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30" dirty="0">
                <a:latin typeface="Arial"/>
                <a:cs typeface="Arial"/>
              </a:rPr>
              <a:t>4</a:t>
            </a:r>
            <a:r>
              <a:rPr sz="1850" spc="-75" dirty="0">
                <a:latin typeface="Arial"/>
                <a:cs typeface="Arial"/>
              </a:rPr>
              <a:t>,</a:t>
            </a:r>
            <a:r>
              <a:rPr sz="1850" spc="-30" dirty="0">
                <a:latin typeface="Arial"/>
                <a:cs typeface="Arial"/>
              </a:rPr>
              <a:t>5</a:t>
            </a:r>
            <a:r>
              <a:rPr sz="1850" spc="-75" dirty="0">
                <a:latin typeface="Arial"/>
                <a:cs typeface="Arial"/>
              </a:rPr>
              <a:t>.</a:t>
            </a:r>
            <a:r>
              <a:rPr sz="1850" spc="-30" dirty="0">
                <a:latin typeface="Arial"/>
                <a:cs typeface="Arial"/>
              </a:rPr>
              <a:t>4</a:t>
            </a:r>
            <a:r>
              <a:rPr sz="1850" spc="-80" dirty="0">
                <a:latin typeface="Arial"/>
                <a:cs typeface="Arial"/>
              </a:rPr>
              <a:t>,</a:t>
            </a:r>
            <a:r>
              <a:rPr sz="1850" spc="-60" dirty="0">
                <a:latin typeface="Arial"/>
                <a:cs typeface="Arial"/>
              </a:rPr>
              <a:t>5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00881" y="5383831"/>
            <a:ext cx="84836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30" dirty="0">
                <a:latin typeface="Symbol"/>
                <a:cs typeface="Symbol"/>
              </a:rPr>
              <a:t></a:t>
            </a:r>
            <a:r>
              <a:rPr sz="1850" spc="-120" dirty="0">
                <a:latin typeface="Times New Roman"/>
                <a:cs typeface="Times New Roman"/>
              </a:rPr>
              <a:t> </a:t>
            </a:r>
            <a:r>
              <a:rPr sz="1850" spc="-30" dirty="0">
                <a:latin typeface="Arial"/>
                <a:cs typeface="Arial"/>
              </a:rPr>
              <a:t>2,25m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7617" y="5383831"/>
            <a:ext cx="333375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0" dirty="0">
                <a:latin typeface="Arial"/>
                <a:cs typeface="Arial"/>
              </a:rPr>
              <a:t>y</a:t>
            </a:r>
            <a:r>
              <a:rPr sz="1850" spc="-90" dirty="0">
                <a:latin typeface="Arial"/>
                <a:cs typeface="Arial"/>
              </a:rPr>
              <a:t> </a:t>
            </a:r>
            <a:r>
              <a:rPr sz="1850" spc="30" dirty="0">
                <a:latin typeface="Symbol"/>
                <a:cs typeface="Symbol"/>
              </a:rPr>
              <a:t>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917951" y="3754480"/>
            <a:ext cx="452755" cy="0"/>
          </a:xfrm>
          <a:custGeom>
            <a:avLst/>
            <a:gdLst/>
            <a:ahLst/>
            <a:cxnLst/>
            <a:rect l="l" t="t" r="r" b="b"/>
            <a:pathLst>
              <a:path w="452754">
                <a:moveTo>
                  <a:pt x="0" y="0"/>
                </a:moveTo>
                <a:lnTo>
                  <a:pt x="452181" y="0"/>
                </a:lnTo>
              </a:path>
            </a:pathLst>
          </a:custGeom>
          <a:ln w="10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21907" y="3353375"/>
            <a:ext cx="1056005" cy="7150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83820" algn="ctr">
              <a:lnSpc>
                <a:spcPct val="100000"/>
              </a:lnSpc>
              <a:spcBef>
                <a:spcPts val="525"/>
              </a:spcBef>
              <a:tabLst>
                <a:tab pos="485775" algn="l"/>
              </a:tabLst>
            </a:pPr>
            <a:r>
              <a:rPr sz="1900" spc="-60" dirty="0">
                <a:latin typeface="Arial"/>
                <a:cs typeface="Arial"/>
              </a:rPr>
              <a:t>y</a:t>
            </a:r>
            <a:r>
              <a:rPr sz="1900" spc="-350" dirty="0">
                <a:latin typeface="Arial"/>
                <a:cs typeface="Arial"/>
              </a:rPr>
              <a:t> </a:t>
            </a:r>
            <a:r>
              <a:rPr sz="1650" spc="-44" baseline="-25252" dirty="0">
                <a:latin typeface="Arial"/>
                <a:cs typeface="Arial"/>
              </a:rPr>
              <a:t>2	</a:t>
            </a:r>
            <a:r>
              <a:rPr sz="2850" spc="52" baseline="-35087" dirty="0">
                <a:latin typeface="Symbol"/>
                <a:cs typeface="Symbol"/>
              </a:rPr>
              <a:t></a:t>
            </a:r>
            <a:r>
              <a:rPr sz="2850" spc="-142" baseline="-35087" dirty="0">
                <a:latin typeface="Times New Roman"/>
                <a:cs typeface="Times New Roman"/>
              </a:rPr>
              <a:t> </a:t>
            </a:r>
            <a:r>
              <a:rPr sz="1900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1,9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  <a:tabLst>
                <a:tab pos="713105" algn="l"/>
              </a:tabLst>
            </a:pPr>
            <a:r>
              <a:rPr sz="1900" spc="-25" dirty="0">
                <a:latin typeface="Arial"/>
                <a:cs typeface="Arial"/>
              </a:rPr>
              <a:t>2</a:t>
            </a:r>
            <a:r>
              <a:rPr sz="1900" spc="-80" dirty="0">
                <a:latin typeface="Arial"/>
                <a:cs typeface="Arial"/>
              </a:rPr>
              <a:t>,</a:t>
            </a:r>
            <a:r>
              <a:rPr sz="1900" spc="-25" dirty="0">
                <a:latin typeface="Arial"/>
                <a:cs typeface="Arial"/>
              </a:rPr>
              <a:t>2</a:t>
            </a:r>
            <a:r>
              <a:rPr sz="1900" spc="-60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25" dirty="0">
                <a:latin typeface="Arial"/>
                <a:cs typeface="Arial"/>
              </a:rPr>
              <a:t>4</a:t>
            </a:r>
            <a:r>
              <a:rPr sz="1900" spc="-80" dirty="0">
                <a:latin typeface="Arial"/>
                <a:cs typeface="Arial"/>
              </a:rPr>
              <a:t>,</a:t>
            </a:r>
            <a:r>
              <a:rPr sz="1900" spc="-60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466" y="5891450"/>
            <a:ext cx="997585" cy="6642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240665" algn="l"/>
              </a:tabLst>
            </a:pPr>
            <a:r>
              <a:rPr sz="1500" u="sng" spc="-60" baseline="-2222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500" u="sng" spc="-30" baseline="-2222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   </a:t>
            </a:r>
            <a:r>
              <a:rPr sz="1500" spc="-30" baseline="-22222" dirty="0">
                <a:latin typeface="Arial"/>
                <a:cs typeface="Arial"/>
              </a:rPr>
              <a:t>   </a:t>
            </a:r>
            <a:r>
              <a:rPr sz="2625" spc="52" baseline="-34920" dirty="0">
                <a:latin typeface="Symbol"/>
                <a:cs typeface="Symbol"/>
              </a:rPr>
              <a:t></a:t>
            </a:r>
            <a:r>
              <a:rPr sz="2625" spc="15" baseline="-34920" dirty="0">
                <a:latin typeface="Times New Roman"/>
                <a:cs typeface="Times New Roman"/>
              </a:rPr>
              <a:t> </a:t>
            </a:r>
            <a:r>
              <a:rPr sz="1750" u="sng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3,9</a:t>
            </a:r>
            <a:endParaRPr sz="17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  <a:spcBef>
                <a:spcPts val="415"/>
              </a:spcBef>
              <a:tabLst>
                <a:tab pos="704215" algn="l"/>
              </a:tabLst>
            </a:pPr>
            <a:r>
              <a:rPr sz="1750" spc="-114" dirty="0">
                <a:latin typeface="Arial"/>
                <a:cs typeface="Arial"/>
              </a:rPr>
              <a:t>2</a:t>
            </a:r>
            <a:r>
              <a:rPr sz="1750" spc="-15" dirty="0">
                <a:latin typeface="Arial"/>
                <a:cs typeface="Arial"/>
              </a:rPr>
              <a:t>,</a:t>
            </a:r>
            <a:r>
              <a:rPr sz="1750" spc="-10" dirty="0">
                <a:latin typeface="Arial"/>
                <a:cs typeface="Arial"/>
              </a:rPr>
              <a:t>2</a:t>
            </a:r>
            <a:r>
              <a:rPr sz="1750" spc="-55" dirty="0">
                <a:latin typeface="Arial"/>
                <a:cs typeface="Arial"/>
              </a:rPr>
              <a:t>5</a:t>
            </a:r>
            <a:r>
              <a:rPr sz="1750" dirty="0">
                <a:latin typeface="Arial"/>
                <a:cs typeface="Arial"/>
              </a:rPr>
              <a:t>	</a:t>
            </a:r>
            <a:r>
              <a:rPr sz="1750" spc="-114" dirty="0">
                <a:latin typeface="Arial"/>
                <a:cs typeface="Arial"/>
              </a:rPr>
              <a:t>4</a:t>
            </a:r>
            <a:r>
              <a:rPr sz="1750" spc="-70" dirty="0">
                <a:latin typeface="Arial"/>
                <a:cs typeface="Arial"/>
              </a:rPr>
              <a:t>,</a:t>
            </a:r>
            <a:r>
              <a:rPr sz="1750" spc="-55" dirty="0">
                <a:latin typeface="Arial"/>
                <a:cs typeface="Arial"/>
              </a:rPr>
              <a:t>5</a:t>
            </a:r>
            <a:endParaRPr sz="1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4990" y="4136009"/>
            <a:ext cx="1066800" cy="709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5080" indent="-17145">
              <a:lnSpc>
                <a:spcPct val="118200"/>
              </a:lnSpc>
              <a:spcBef>
                <a:spcPts val="95"/>
              </a:spcBef>
              <a:tabLst>
                <a:tab pos="259715" algn="l"/>
                <a:tab pos="461645" algn="l"/>
                <a:tab pos="753110" algn="l"/>
              </a:tabLst>
            </a:pPr>
            <a:r>
              <a:rPr sz="1650" u="sng" spc="-75" baseline="-2020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650" u="sng" spc="-60" baseline="-2020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	</a:t>
            </a:r>
            <a:r>
              <a:rPr sz="2850" spc="37" baseline="-35087" dirty="0">
                <a:latin typeface="Symbol"/>
                <a:cs typeface="Symbol"/>
              </a:rPr>
              <a:t></a:t>
            </a:r>
            <a:r>
              <a:rPr sz="1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900" u="sng" spc="-1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1,1 </a:t>
            </a:r>
            <a:r>
              <a:rPr sz="1900" spc="-195" dirty="0">
                <a:latin typeface="Arial"/>
                <a:cs typeface="Arial"/>
              </a:rPr>
              <a:t> </a:t>
            </a:r>
            <a:r>
              <a:rPr sz="1900" spc="-130" dirty="0">
                <a:latin typeface="Arial"/>
                <a:cs typeface="Arial"/>
              </a:rPr>
              <a:t>2</a:t>
            </a:r>
            <a:r>
              <a:rPr sz="1900" spc="-25" dirty="0">
                <a:latin typeface="Arial"/>
                <a:cs typeface="Arial"/>
              </a:rPr>
              <a:t>,</a:t>
            </a:r>
            <a:r>
              <a:rPr sz="1900" spc="-20" dirty="0">
                <a:latin typeface="Arial"/>
                <a:cs typeface="Arial"/>
              </a:rPr>
              <a:t>2</a:t>
            </a:r>
            <a:r>
              <a:rPr sz="1900" spc="-70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30" dirty="0">
                <a:latin typeface="Arial"/>
                <a:cs typeface="Arial"/>
              </a:rPr>
              <a:t>4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70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4916" y="6118542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0,95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55105" y="37353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76645" y="3603053"/>
            <a:ext cx="1104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1,95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5105" y="44973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76645" y="4365370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0,55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208779" y="3710940"/>
            <a:ext cx="114300" cy="2753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65548" y="3734561"/>
            <a:ext cx="1905" cy="2667635"/>
          </a:xfrm>
          <a:custGeom>
            <a:avLst/>
            <a:gdLst/>
            <a:ahLst/>
            <a:cxnLst/>
            <a:rect l="l" t="t" r="r" b="b"/>
            <a:pathLst>
              <a:path w="1904" h="2667635">
                <a:moveTo>
                  <a:pt x="1650" y="0"/>
                </a:moveTo>
                <a:lnTo>
                  <a:pt x="0" y="266702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652009" y="5074475"/>
            <a:ext cx="4293870" cy="148907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dirty="0">
                <a:latin typeface="Arial"/>
                <a:cs typeface="Arial"/>
              </a:rPr>
              <a:t>M </a:t>
            </a:r>
            <a:r>
              <a:rPr sz="1600" spc="-5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1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3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2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3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5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5" dirty="0">
                <a:latin typeface="Arial"/>
                <a:cs typeface="Arial"/>
              </a:rPr>
              <a:t>4000. </a:t>
            </a:r>
            <a:r>
              <a:rPr sz="1600" spc="-10" dirty="0">
                <a:latin typeface="Arial"/>
                <a:cs typeface="Arial"/>
              </a:rPr>
              <a:t>0,55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5" dirty="0">
                <a:latin typeface="Arial"/>
                <a:cs typeface="Arial"/>
              </a:rPr>
              <a:t>4000. </a:t>
            </a:r>
            <a:r>
              <a:rPr sz="1600" spc="-10" dirty="0">
                <a:latin typeface="Arial"/>
                <a:cs typeface="Arial"/>
              </a:rPr>
              <a:t>1,95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5" dirty="0">
                <a:latin typeface="Arial"/>
                <a:cs typeface="Arial"/>
              </a:rPr>
              <a:t>2000.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0,95</a:t>
            </a:r>
            <a:endParaRPr sz="1600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2200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7800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1900</a:t>
            </a:r>
            <a:endParaRPr sz="1600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25" dirty="0">
                <a:latin typeface="Arial"/>
                <a:cs typeface="Arial"/>
              </a:rPr>
              <a:t>11900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14400" y="533400"/>
            <a:ext cx="5927725" cy="3213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0539" y="3947159"/>
            <a:ext cx="1689100" cy="46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9900" y="3931920"/>
            <a:ext cx="1752600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8800" y="3974071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28800" y="3974071"/>
            <a:ext cx="159194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LINTANG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975" y="4526915"/>
            <a:ext cx="1355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 </a:t>
            </a:r>
            <a:r>
              <a:rPr sz="1800" b="1" spc="-110" dirty="0">
                <a:latin typeface="Trebuchet MS"/>
                <a:cs typeface="Trebuchet MS"/>
              </a:rPr>
              <a:t>y </a:t>
            </a:r>
            <a:r>
              <a:rPr sz="1800" b="1" spc="-160" dirty="0">
                <a:latin typeface="Trebuchet MS"/>
                <a:cs typeface="Trebuchet MS"/>
              </a:rPr>
              <a:t>=</a:t>
            </a:r>
            <a:r>
              <a:rPr sz="1800" b="1" spc="-254" dirty="0">
                <a:latin typeface="Trebuchet MS"/>
                <a:cs typeface="Trebuchet MS"/>
              </a:rPr>
              <a:t> </a:t>
            </a:r>
            <a:r>
              <a:rPr sz="1800" b="1" spc="-145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10575" y="5340132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986" y="0"/>
                </a:lnTo>
              </a:path>
            </a:pathLst>
          </a:custGeom>
          <a:ln w="96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06401" y="5334770"/>
            <a:ext cx="14732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95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280" y="5005945"/>
            <a:ext cx="14732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95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0365" y="5152707"/>
            <a:ext cx="126047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46430" algn="l"/>
              </a:tabLst>
            </a:pPr>
            <a:r>
              <a:rPr sz="1800" b="1" spc="-60" dirty="0">
                <a:latin typeface="Trebuchet MS"/>
                <a:cs typeface="Trebuchet MS"/>
              </a:rPr>
              <a:t>y</a:t>
            </a:r>
            <a:r>
              <a:rPr sz="1575" b="1" spc="-89" baseline="-23809" dirty="0">
                <a:latin typeface="Trebuchet MS"/>
                <a:cs typeface="Trebuchet MS"/>
              </a:rPr>
              <a:t>1</a:t>
            </a:r>
            <a:r>
              <a:rPr sz="1575" b="1" spc="277" baseline="-23809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50" dirty="0">
                <a:latin typeface="Times New Roman"/>
                <a:cs typeface="Times New Roman"/>
              </a:rPr>
              <a:t>	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b="1" spc="-135" dirty="0">
                <a:latin typeface="Trebuchet MS"/>
                <a:cs typeface="Trebuchet MS"/>
              </a:rPr>
              <a:t>0,56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64186" y="6108729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87" y="0"/>
                </a:lnTo>
              </a:path>
            </a:pathLst>
          </a:custGeom>
          <a:ln w="98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60133" y="6103523"/>
            <a:ext cx="1492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14" dirty="0">
                <a:latin typeface="Trebuchet MS"/>
                <a:cs typeface="Trebuchet MS"/>
              </a:rPr>
              <a:t>9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3965" y="5767720"/>
            <a:ext cx="1492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14" dirty="0">
                <a:latin typeface="Trebuchet MS"/>
                <a:cs typeface="Trebuchet MS"/>
              </a:rPr>
              <a:t>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80374" y="5917596"/>
            <a:ext cx="131826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83895" algn="l"/>
              </a:tabLst>
            </a:pPr>
            <a:r>
              <a:rPr sz="1850" b="1" spc="-15" dirty="0">
                <a:latin typeface="Trebuchet MS"/>
                <a:cs typeface="Trebuchet MS"/>
              </a:rPr>
              <a:t>y</a:t>
            </a:r>
            <a:r>
              <a:rPr sz="1650" b="1" spc="-22" baseline="-22727" dirty="0">
                <a:latin typeface="Trebuchet MS"/>
                <a:cs typeface="Trebuchet MS"/>
              </a:rPr>
              <a:t>2</a:t>
            </a:r>
            <a:r>
              <a:rPr sz="1650" b="1" spc="412" baseline="-22727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35" dirty="0">
                <a:latin typeface="Times New Roman"/>
                <a:cs typeface="Times New Roman"/>
              </a:rPr>
              <a:t>	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160" dirty="0">
                <a:latin typeface="Times New Roman"/>
                <a:cs typeface="Times New Roman"/>
              </a:rPr>
              <a:t> </a:t>
            </a:r>
            <a:r>
              <a:rPr sz="1850" b="1" spc="-120" dirty="0">
                <a:latin typeface="Trebuchet MS"/>
                <a:cs typeface="Trebuchet MS"/>
              </a:rPr>
              <a:t>0,33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71009" y="4380738"/>
            <a:ext cx="401066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spc="-5" dirty="0">
                <a:latin typeface="Arial"/>
                <a:cs typeface="Arial"/>
              </a:rPr>
              <a:t>RA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y 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1</a:t>
            </a:r>
            <a:endParaRPr sz="1800" baseline="-23148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4000. 1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4000. 0,56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2000.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0,33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2240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660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6900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38200" y="1364869"/>
            <a:ext cx="5791200" cy="1530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200" y="2971800"/>
            <a:ext cx="3810000" cy="2488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2740" y="274320"/>
            <a:ext cx="8554720" cy="746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2100" y="259079"/>
            <a:ext cx="8600440" cy="703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04774"/>
            <a:ext cx="8458200" cy="6463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1000" y="304774"/>
            <a:ext cx="8458200" cy="64643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45)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60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03860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1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2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2500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3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3000</a:t>
            </a:r>
            <a:r>
              <a:rPr sz="1800" b="1" spc="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2009" y="3113234"/>
            <a:ext cx="3492500" cy="313499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615950" algn="ctr">
              <a:lnSpc>
                <a:spcPct val="100000"/>
              </a:lnSpc>
              <a:spcBef>
                <a:spcPts val="935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14" dirty="0">
                <a:latin typeface="Trebuchet MS"/>
                <a:cs typeface="Trebuchet MS"/>
              </a:rPr>
              <a:t> resultante</a:t>
            </a:r>
            <a:endParaRPr sz="1800">
              <a:latin typeface="Trebuchet MS"/>
              <a:cs typeface="Trebuchet MS"/>
            </a:endParaRPr>
          </a:p>
          <a:p>
            <a:pPr marL="698500">
              <a:lnSpc>
                <a:spcPct val="100000"/>
              </a:lnSpc>
              <a:spcBef>
                <a:spcPts val="84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70" dirty="0">
                <a:latin typeface="Arial"/>
                <a:cs typeface="Arial"/>
              </a:rPr>
              <a:t>2.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3000</a:t>
            </a:r>
            <a:endParaRPr sz="1800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  <a:spcBef>
                <a:spcPts val="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6000</a:t>
            </a:r>
            <a:endParaRPr sz="1800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10500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  <a:spcBef>
                <a:spcPts val="129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3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16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90" dirty="0">
                <a:latin typeface="Arial"/>
                <a:cs typeface="Arial"/>
              </a:rPr>
              <a:t>10500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2500.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R="549910" algn="ctr">
              <a:lnSpc>
                <a:spcPct val="100000"/>
              </a:lnSpc>
            </a:pPr>
            <a:r>
              <a:rPr sz="1800" spc="-85" dirty="0">
                <a:latin typeface="Arial"/>
                <a:cs typeface="Arial"/>
              </a:rPr>
              <a:t>10500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5000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5" dirty="0">
                <a:latin typeface="Arial"/>
                <a:cs typeface="Arial"/>
              </a:rPr>
              <a:t>15000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2400</a:t>
            </a:r>
            <a:endParaRPr sz="18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4,2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00400" y="484123"/>
            <a:ext cx="5791200" cy="3478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3740" y="431800"/>
            <a:ext cx="110744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100" y="414019"/>
            <a:ext cx="117856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4571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000" y="4571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000" y="997800"/>
            <a:ext cx="2819400" cy="831215"/>
          </a:xfrm>
          <a:prstGeom prst="rect">
            <a:avLst/>
          </a:prstGeom>
          <a:solidFill>
            <a:srgbClr val="FFFFFF"/>
          </a:solidFill>
          <a:ln w="25400">
            <a:solidFill>
              <a:srgbClr val="C0504D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222250" indent="43180">
              <a:lnSpc>
                <a:spcPct val="100000"/>
              </a:lnSpc>
              <a:spcBef>
                <a:spcPts val="260"/>
              </a:spcBef>
            </a:pPr>
            <a:r>
              <a:rPr sz="1600" spc="-50" dirty="0">
                <a:latin typeface="Arial"/>
                <a:cs typeface="Arial"/>
              </a:rPr>
              <a:t>Untuk </a:t>
            </a:r>
            <a:r>
              <a:rPr sz="1600" spc="-70" dirty="0">
                <a:latin typeface="Arial"/>
                <a:cs typeface="Arial"/>
              </a:rPr>
              <a:t>mendapatkan </a:t>
            </a:r>
            <a:r>
              <a:rPr sz="1600" spc="-60" dirty="0">
                <a:latin typeface="Arial"/>
                <a:cs typeface="Arial"/>
              </a:rPr>
              <a:t>momen  </a:t>
            </a:r>
            <a:r>
              <a:rPr sz="1600" spc="-75" dirty="0">
                <a:latin typeface="Arial"/>
                <a:cs typeface="Arial"/>
              </a:rPr>
              <a:t>maksimum, </a:t>
            </a:r>
            <a:r>
              <a:rPr sz="1600" spc="-80" dirty="0">
                <a:latin typeface="Arial"/>
                <a:cs typeface="Arial"/>
              </a:rPr>
              <a:t>y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ditengah-tengah  </a:t>
            </a:r>
            <a:r>
              <a:rPr sz="1600" spc="-70" dirty="0">
                <a:latin typeface="Arial"/>
                <a:cs typeface="Arial"/>
              </a:rPr>
              <a:t>antara </a:t>
            </a:r>
            <a:r>
              <a:rPr sz="1600" spc="-290" dirty="0">
                <a:latin typeface="Arial"/>
                <a:cs typeface="Arial"/>
              </a:rPr>
              <a:t>R </a:t>
            </a:r>
            <a:r>
              <a:rPr sz="1600" spc="-80" dirty="0">
                <a:latin typeface="Arial"/>
                <a:cs typeface="Arial"/>
              </a:rPr>
              <a:t>dan beban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terdekat.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857" y="1999678"/>
            <a:ext cx="1381125" cy="113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19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115570">
              <a:lnSpc>
                <a:spcPts val="1839"/>
              </a:lnSpc>
            </a:pPr>
            <a:r>
              <a:rPr sz="1850" spc="-55" dirty="0">
                <a:latin typeface="Arial"/>
                <a:cs typeface="Arial"/>
              </a:rPr>
              <a:t>y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2775" u="sng" spc="-82" baseline="3603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6.6</a:t>
            </a:r>
            <a:r>
              <a:rPr sz="2775" spc="-82" baseline="36036" dirty="0">
                <a:latin typeface="Arial"/>
                <a:cs typeface="Arial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140" dirty="0">
                <a:latin typeface="Times New Roman"/>
                <a:cs typeface="Times New Roman"/>
              </a:rPr>
              <a:t> </a:t>
            </a:r>
            <a:r>
              <a:rPr sz="1850" spc="30" dirty="0">
                <a:latin typeface="Arial"/>
                <a:cs typeface="Arial"/>
              </a:rPr>
              <a:t>3m</a:t>
            </a:r>
            <a:endParaRPr sz="1850">
              <a:latin typeface="Arial"/>
              <a:cs typeface="Arial"/>
            </a:endParaRPr>
          </a:p>
          <a:p>
            <a:pPr marR="100965" algn="ctr">
              <a:lnSpc>
                <a:spcPts val="1839"/>
              </a:lnSpc>
            </a:pPr>
            <a:r>
              <a:rPr sz="1850" spc="-25" dirty="0">
                <a:latin typeface="Arial"/>
                <a:cs typeface="Arial"/>
              </a:rPr>
              <a:t>12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42635" y="4285969"/>
            <a:ext cx="249554" cy="0"/>
          </a:xfrm>
          <a:custGeom>
            <a:avLst/>
            <a:gdLst/>
            <a:ahLst/>
            <a:cxnLst/>
            <a:rect l="l" t="t" r="r" b="b"/>
            <a:pathLst>
              <a:path w="249555">
                <a:moveTo>
                  <a:pt x="0" y="0"/>
                </a:moveTo>
                <a:lnTo>
                  <a:pt x="249295" y="0"/>
                </a:lnTo>
              </a:path>
            </a:pathLst>
          </a:custGeom>
          <a:ln w="95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2515" y="3953487"/>
            <a:ext cx="80518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25" dirty="0">
                <a:latin typeface="Arial"/>
                <a:cs typeface="Arial"/>
              </a:rPr>
              <a:t>y</a:t>
            </a:r>
            <a:r>
              <a:rPr sz="1575" spc="37" baseline="-23809" dirty="0">
                <a:latin typeface="Arial"/>
                <a:cs typeface="Arial"/>
              </a:rPr>
              <a:t>2 </a:t>
            </a:r>
            <a:r>
              <a:rPr sz="2700" spc="30" baseline="-35493" dirty="0">
                <a:latin typeface="Symbol"/>
                <a:cs typeface="Symbol"/>
              </a:rPr>
              <a:t></a:t>
            </a:r>
            <a:r>
              <a:rPr sz="2700" spc="120" baseline="-35493" dirty="0">
                <a:latin typeface="Times New Roman"/>
                <a:cs typeface="Times New Roman"/>
              </a:rPr>
              <a:t> 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58035" y="427355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79575" y="4141470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1,3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5554" y="5659858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4">
                <a:moveTo>
                  <a:pt x="0" y="0"/>
                </a:moveTo>
                <a:lnTo>
                  <a:pt x="245268" y="0"/>
                </a:lnTo>
              </a:path>
            </a:pathLst>
          </a:custGeom>
          <a:ln w="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46351" y="5650229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7952" y="5517177"/>
            <a:ext cx="180403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00455" algn="l"/>
              </a:tabLst>
            </a:pPr>
            <a:r>
              <a:rPr sz="2700" spc="15" baseline="10802" dirty="0">
                <a:latin typeface="Symbol"/>
                <a:cs typeface="Symbol"/>
              </a:rPr>
              <a:t></a:t>
            </a:r>
            <a:r>
              <a:rPr sz="2700" spc="15" baseline="10802" dirty="0">
                <a:latin typeface="Times New Roman"/>
                <a:cs typeface="Times New Roman"/>
              </a:rPr>
              <a:t> </a:t>
            </a:r>
            <a:r>
              <a:rPr sz="2700" u="sng" spc="-104" baseline="447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1,4</a:t>
            </a:r>
            <a:r>
              <a:rPr sz="2700" spc="450" baseline="44753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0,7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8893" y="3586440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484" y="0"/>
                </a:lnTo>
              </a:path>
            </a:pathLst>
          </a:custGeom>
          <a:ln w="9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79831" y="3187268"/>
            <a:ext cx="805180" cy="7112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900" spc="-45" dirty="0">
                <a:latin typeface="Arial"/>
                <a:cs typeface="Arial"/>
              </a:rPr>
              <a:t>y</a:t>
            </a:r>
            <a:r>
              <a:rPr sz="1650" spc="-67" baseline="-25252" dirty="0">
                <a:latin typeface="Arial"/>
                <a:cs typeface="Arial"/>
              </a:rPr>
              <a:t>1 </a:t>
            </a:r>
            <a:r>
              <a:rPr sz="2850" spc="22" baseline="-35087" dirty="0">
                <a:latin typeface="Symbol"/>
                <a:cs typeface="Symbol"/>
              </a:rPr>
              <a:t></a:t>
            </a:r>
            <a:r>
              <a:rPr sz="2850" spc="-262" baseline="-35087" dirty="0">
                <a:latin typeface="Times New Roman"/>
                <a:cs typeface="Times New Roman"/>
              </a:rPr>
              <a:t> </a:t>
            </a:r>
            <a:r>
              <a:rPr sz="1900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5,6</a:t>
            </a:r>
            <a:endParaRPr sz="19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  <a:spcBef>
                <a:spcPts val="420"/>
              </a:spcBef>
              <a:tabLst>
                <a:tab pos="573405" algn="l"/>
              </a:tabLst>
            </a:pPr>
            <a:r>
              <a:rPr sz="1900" spc="-80" dirty="0">
                <a:latin typeface="Arial"/>
                <a:cs typeface="Arial"/>
              </a:rPr>
              <a:t>3	6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2070" y="355892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3610" y="3426841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2,8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8645" y="496948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4">
                <a:moveTo>
                  <a:pt x="0" y="0"/>
                </a:moveTo>
                <a:lnTo>
                  <a:pt x="245265" y="0"/>
                </a:lnTo>
              </a:path>
            </a:pathLst>
          </a:custGeom>
          <a:ln w="9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80566" y="4969480"/>
            <a:ext cx="307340" cy="0"/>
          </a:xfrm>
          <a:custGeom>
            <a:avLst/>
            <a:gdLst/>
            <a:ahLst/>
            <a:cxnLst/>
            <a:rect l="l" t="t" r="r" b="b"/>
            <a:pathLst>
              <a:path w="307340">
                <a:moveTo>
                  <a:pt x="0" y="0"/>
                </a:moveTo>
                <a:lnTo>
                  <a:pt x="306933" y="0"/>
                </a:lnTo>
              </a:path>
            </a:pathLst>
          </a:custGeom>
          <a:ln w="9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99129" y="4206307"/>
            <a:ext cx="710565" cy="17494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710"/>
              </a:spcBef>
              <a:tabLst>
                <a:tab pos="532765" algn="l"/>
              </a:tabLst>
            </a:pPr>
            <a:r>
              <a:rPr sz="1800" spc="-70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800" spc="20" dirty="0">
                <a:latin typeface="Arial"/>
                <a:cs typeface="Arial"/>
              </a:rPr>
              <a:t>y</a:t>
            </a:r>
            <a:r>
              <a:rPr sz="1575" spc="30" baseline="-23809" dirty="0">
                <a:latin typeface="Arial"/>
                <a:cs typeface="Arial"/>
              </a:rPr>
              <a:t>3</a:t>
            </a:r>
            <a:endParaRPr sz="1575" baseline="-23809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  <a:spcBef>
                <a:spcPts val="445"/>
              </a:spcBef>
              <a:tabLst>
                <a:tab pos="577850" algn="l"/>
              </a:tabLst>
            </a:pPr>
            <a:r>
              <a:rPr sz="1800" spc="-65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690"/>
              </a:spcBef>
            </a:pPr>
            <a:r>
              <a:rPr sz="1800" spc="15" dirty="0">
                <a:latin typeface="Arial"/>
                <a:cs typeface="Arial"/>
              </a:rPr>
              <a:t>y</a:t>
            </a:r>
            <a:r>
              <a:rPr sz="1575" spc="22" baseline="-23809" dirty="0">
                <a:latin typeface="Arial"/>
                <a:cs typeface="Arial"/>
              </a:rPr>
              <a:t>4</a:t>
            </a:r>
            <a:endParaRPr sz="1575" baseline="-23809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  <a:spcBef>
                <a:spcPts val="395"/>
              </a:spcBef>
              <a:tabLst>
                <a:tab pos="565785" algn="l"/>
              </a:tabLst>
            </a:pPr>
            <a:r>
              <a:rPr sz="1800" spc="-80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2875" y="4741626"/>
            <a:ext cx="1820545" cy="3060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700" spc="44" baseline="-9259" dirty="0">
                <a:latin typeface="Symbol"/>
                <a:cs typeface="Symbol"/>
              </a:rPr>
              <a:t></a:t>
            </a:r>
            <a:r>
              <a:rPr sz="2700" spc="44" baseline="-9259" dirty="0">
                <a:latin typeface="Times New Roman"/>
                <a:cs typeface="Times New Roman"/>
              </a:rPr>
              <a:t> </a:t>
            </a:r>
            <a:r>
              <a:rPr sz="2700" spc="-82" baseline="26234" dirty="0">
                <a:latin typeface="Arial"/>
                <a:cs typeface="Arial"/>
              </a:rPr>
              <a:t>3,4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200" spc="-7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1,7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61028" y="4433823"/>
            <a:ext cx="35775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3840" algn="l"/>
                <a:tab pos="2962275" algn="l"/>
              </a:tabLst>
            </a:pPr>
            <a:r>
              <a:rPr sz="1600" dirty="0">
                <a:latin typeface="Arial"/>
                <a:cs typeface="Arial"/>
              </a:rPr>
              <a:t>M </a:t>
            </a:r>
            <a:r>
              <a:rPr sz="1600" spc="-5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P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	+ P . y  + P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	+ P .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40909" y="4561204"/>
            <a:ext cx="2569845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99720" algn="l"/>
                <a:tab pos="744220" algn="l"/>
                <a:tab pos="1033780" algn="l"/>
                <a:tab pos="1460500" algn="l"/>
                <a:tab pos="1747520" algn="l"/>
                <a:tab pos="2192020" algn="l"/>
                <a:tab pos="2481580" algn="l"/>
              </a:tabLst>
            </a:pPr>
            <a:r>
              <a:rPr sz="1050" spc="5" dirty="0">
                <a:latin typeface="Arial"/>
                <a:cs typeface="Arial"/>
              </a:rPr>
              <a:t>1	4	2	3	3	1	3	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00550" y="4678045"/>
            <a:ext cx="4286250" cy="11233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2000. </a:t>
            </a:r>
            <a:r>
              <a:rPr sz="1600" spc="-5" dirty="0">
                <a:latin typeface="Arial"/>
                <a:cs typeface="Arial"/>
              </a:rPr>
              <a:t>0,7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2500. </a:t>
            </a:r>
            <a:r>
              <a:rPr sz="1600" spc="-5" dirty="0">
                <a:latin typeface="Arial"/>
                <a:cs typeface="Arial"/>
              </a:rPr>
              <a:t>1,7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3000. </a:t>
            </a:r>
            <a:r>
              <a:rPr sz="1600" spc="-5" dirty="0">
                <a:latin typeface="Arial"/>
                <a:cs typeface="Arial"/>
              </a:rPr>
              <a:t>2,8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3000.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1,3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1400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4250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8400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3900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5" dirty="0">
                <a:latin typeface="Arial"/>
                <a:cs typeface="Arial"/>
              </a:rPr>
              <a:t>17950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92754" y="304800"/>
            <a:ext cx="5998845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6139" y="734059"/>
            <a:ext cx="168910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5500" y="716280"/>
            <a:ext cx="175260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760463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4400" y="760463"/>
            <a:ext cx="159194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LINTANG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257" y="1312290"/>
            <a:ext cx="1355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 </a:t>
            </a:r>
            <a:r>
              <a:rPr sz="1800" b="1" spc="-110" dirty="0">
                <a:latin typeface="Trebuchet MS"/>
                <a:cs typeface="Trebuchet MS"/>
              </a:rPr>
              <a:t>y </a:t>
            </a:r>
            <a:r>
              <a:rPr sz="1800" b="1" spc="-160" dirty="0">
                <a:latin typeface="Trebuchet MS"/>
                <a:cs typeface="Trebuchet MS"/>
              </a:rPr>
              <a:t>=</a:t>
            </a:r>
            <a:r>
              <a:rPr sz="1800" b="1" spc="-250" dirty="0">
                <a:latin typeface="Trebuchet MS"/>
                <a:cs typeface="Trebuchet MS"/>
              </a:rPr>
              <a:t> </a:t>
            </a:r>
            <a:r>
              <a:rPr sz="1800" b="1" spc="-145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5101" y="2121734"/>
            <a:ext cx="27813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65" dirty="0">
                <a:latin typeface="Trebuchet MS"/>
                <a:cs typeface="Trebuchet MS"/>
              </a:rPr>
              <a:t>12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930" y="2094678"/>
            <a:ext cx="9715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55" dirty="0">
                <a:latin typeface="Trebuchet MS"/>
                <a:cs typeface="Trebuchet MS"/>
              </a:rPr>
              <a:t>1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8295" y="1939671"/>
            <a:ext cx="136144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2255" algn="l"/>
              </a:tabLst>
            </a:pPr>
            <a:r>
              <a:rPr sz="1800" b="1" spc="-65" dirty="0">
                <a:latin typeface="Trebuchet MS"/>
                <a:cs typeface="Trebuchet MS"/>
              </a:rPr>
              <a:t>y	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2700" u="sng" spc="75" baseline="3549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b="1" u="sng" spc="-142" baseline="35493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9</a:t>
            </a:r>
            <a:r>
              <a:rPr sz="2700" b="1" spc="-142" baseline="35493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-280" dirty="0">
                <a:latin typeface="Times New Roman"/>
                <a:cs typeface="Times New Roman"/>
              </a:rPr>
              <a:t> </a:t>
            </a:r>
            <a:r>
              <a:rPr sz="1800" b="1" spc="-125" dirty="0">
                <a:latin typeface="Trebuchet MS"/>
                <a:cs typeface="Trebuchet MS"/>
              </a:rPr>
              <a:t>0,75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67021" y="2890487"/>
            <a:ext cx="28257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75" dirty="0">
                <a:latin typeface="Trebuchet MS"/>
                <a:cs typeface="Trebuchet MS"/>
              </a:rPr>
              <a:t>12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0201" y="2862857"/>
            <a:ext cx="9842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75" dirty="0">
                <a:latin typeface="Trebuchet MS"/>
                <a:cs typeface="Trebuchet MS"/>
              </a:rPr>
              <a:t>2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8216" y="2704560"/>
            <a:ext cx="127444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1465" algn="l"/>
              </a:tabLst>
            </a:pPr>
            <a:r>
              <a:rPr sz="1850" b="1" spc="-75" dirty="0">
                <a:latin typeface="Trebuchet MS"/>
                <a:cs typeface="Trebuchet MS"/>
              </a:rPr>
              <a:t>y	</a:t>
            </a:r>
            <a:r>
              <a:rPr sz="1850" spc="45" dirty="0">
                <a:latin typeface="Symbol"/>
                <a:cs typeface="Symbol"/>
              </a:rPr>
              <a:t></a:t>
            </a:r>
            <a:r>
              <a:rPr sz="2775" u="sng" spc="67" baseline="3603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75" b="1" u="sng" spc="-157" baseline="36036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6</a:t>
            </a:r>
            <a:r>
              <a:rPr sz="2775" b="1" spc="-157" baseline="36036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Symbol"/>
                <a:cs typeface="Symbol"/>
              </a:rPr>
              <a:t></a:t>
            </a:r>
            <a:r>
              <a:rPr sz="1850" spc="-305" dirty="0">
                <a:latin typeface="Times New Roman"/>
                <a:cs typeface="Times New Roman"/>
              </a:rPr>
              <a:t> </a:t>
            </a:r>
            <a:r>
              <a:rPr sz="1850" b="1" spc="-170" dirty="0">
                <a:latin typeface="Trebuchet MS"/>
                <a:cs typeface="Trebuchet MS"/>
              </a:rPr>
              <a:t>0,5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9701" y="3663536"/>
            <a:ext cx="28194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80" dirty="0">
                <a:latin typeface="Trebuchet MS"/>
                <a:cs typeface="Trebuchet MS"/>
              </a:rPr>
              <a:t>12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4079" y="3635907"/>
            <a:ext cx="9779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80" dirty="0">
                <a:latin typeface="Trebuchet MS"/>
                <a:cs typeface="Trebuchet MS"/>
              </a:rPr>
              <a:t>3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749" y="3477609"/>
            <a:ext cx="14065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5115" algn="l"/>
              </a:tabLst>
            </a:pPr>
            <a:r>
              <a:rPr sz="1850" b="1" spc="-85" dirty="0">
                <a:latin typeface="Trebuchet MS"/>
                <a:cs typeface="Trebuchet MS"/>
              </a:rPr>
              <a:t>y	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2775" u="sng" spc="52" baseline="3603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75" b="1" u="sng" spc="-172" baseline="36036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4</a:t>
            </a:r>
            <a:r>
              <a:rPr sz="2775" b="1" spc="-172" baseline="36036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200" dirty="0">
                <a:latin typeface="Times New Roman"/>
                <a:cs typeface="Times New Roman"/>
              </a:rPr>
              <a:t> </a:t>
            </a:r>
            <a:r>
              <a:rPr sz="1850" b="1" spc="-135" dirty="0">
                <a:latin typeface="Trebuchet MS"/>
                <a:cs typeface="Trebuchet MS"/>
              </a:rPr>
              <a:t>0,33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54628" y="3635819"/>
            <a:ext cx="464566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spc="-240" dirty="0">
                <a:latin typeface="Arial"/>
                <a:cs typeface="Arial"/>
              </a:rPr>
              <a:t>RA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85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1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3000. 0,75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2500. 0,5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2000.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0,33</a:t>
            </a:r>
            <a:endParaRPr sz="1800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3000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1250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660</a:t>
            </a:r>
            <a:endParaRPr sz="1800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7160</a:t>
            </a:r>
            <a:r>
              <a:rPr sz="1800" b="1" spc="-1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968</Words>
  <Application>Microsoft Office PowerPoint</Application>
  <PresentationFormat>On-screen Show (4:3)</PresentationFormat>
  <Paragraphs>220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3.2 Rangkaian Beban Bergerak</vt:lpstr>
      <vt:lpstr>PowerPoint Presentation</vt:lpstr>
      <vt:lpstr>PowerPoint Presentation</vt:lpstr>
      <vt:lpstr>Momen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Fachreza Akbar</dc:creator>
  <cp:lastModifiedBy>dell</cp:lastModifiedBy>
  <cp:revision>3</cp:revision>
  <dcterms:created xsi:type="dcterms:W3CDTF">2018-02-14T03:15:51Z</dcterms:created>
  <dcterms:modified xsi:type="dcterms:W3CDTF">2018-02-14T03:30:27Z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2012-11-09T00:00:00Z</vt:filetime>
  </property>
  <property fmtid="{D5CDD505-2E9C-101B-9397-08002B2CF9AE}" pid="3" name="Creator">
    <vt:lpwstr>   M i c r o s o f t     O f f i c e   P o w e r P o i n t    </vt:lpwstr>
  </property>
  <property fmtid="{D5CDD505-2E9C-101B-9397-08002B2CF9AE}" pid="4" name="LastSaved">
    <vt:filetime>2018-02-14T00:00:00Z</vt:filetime>
  </property>
</Properties>
</file>