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95" r:id="rId2"/>
    <p:sldId id="296" r:id="rId3"/>
    <p:sldId id="297" r:id="rId4"/>
    <p:sldId id="298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310" r:id="rId17"/>
    <p:sldId id="311" r:id="rId18"/>
    <p:sldId id="312" r:id="rId19"/>
    <p:sldId id="313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92" r:id="rId30"/>
    <p:sldId id="293" r:id="rId31"/>
    <p:sldId id="282" r:id="rId32"/>
    <p:sldId id="286" r:id="rId33"/>
    <p:sldId id="284" r:id="rId34"/>
    <p:sldId id="285" r:id="rId35"/>
    <p:sldId id="287" r:id="rId36"/>
    <p:sldId id="288" r:id="rId37"/>
    <p:sldId id="289" r:id="rId38"/>
    <p:sldId id="291" r:id="rId39"/>
    <p:sldId id="290" r:id="rId40"/>
    <p:sldId id="283" r:id="rId41"/>
    <p:sldId id="316" r:id="rId42"/>
    <p:sldId id="294" r:id="rId43"/>
    <p:sldId id="314" r:id="rId44"/>
    <p:sldId id="315" r:id="rId45"/>
    <p:sldId id="317" r:id="rId46"/>
    <p:sldId id="318" r:id="rId47"/>
    <p:sldId id="319" r:id="rId48"/>
    <p:sldId id="320" r:id="rId49"/>
    <p:sldId id="321" r:id="rId50"/>
    <p:sldId id="322" r:id="rId51"/>
    <p:sldId id="323" r:id="rId52"/>
    <p:sldId id="325" r:id="rId53"/>
    <p:sldId id="326" r:id="rId54"/>
    <p:sldId id="327" r:id="rId55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0531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12994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6131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84639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03862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79257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1746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9020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5192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33052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12883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Imvcxage1qsazroiudsf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323850" y="836613"/>
            <a:ext cx="8569325" cy="5761037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id-ID"/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7812088" y="6302375"/>
            <a:ext cx="107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b="1">
                <a:solidFill>
                  <a:srgbClr val="336699"/>
                </a:solidFill>
              </a:rPr>
              <a:t>Page </a:t>
            </a:r>
            <a:fld id="{8CEDFB11-D851-4273-BC5B-5F073AE3BB6E}" type="slidenum">
              <a:rPr lang="fr-FR" b="1">
                <a:solidFill>
                  <a:srgbClr val="336699"/>
                </a:solidFill>
              </a:rPr>
              <a:pPr/>
              <a:t>‹#›</a:t>
            </a:fld>
            <a:endParaRPr lang="fr-FR" b="1">
              <a:solidFill>
                <a:srgbClr val="33669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>
                <a:solidFill>
                  <a:srgbClr val="FF0000"/>
                </a:solidFill>
              </a:rPr>
              <a:t>Searching</a:t>
            </a:r>
            <a:r>
              <a:rPr lang="en-US" dirty="0">
                <a:solidFill>
                  <a:srgbClr val="FF0000"/>
                </a:solidFill>
              </a:rPr>
              <a:t> Algorithm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Algoritma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Pencarian</a:t>
            </a:r>
            <a:r>
              <a:rPr lang="en-US" dirty="0">
                <a:solidFill>
                  <a:srgbClr val="FF0000"/>
                </a:solidFill>
              </a:rPr>
              <a:t>)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Pertemuan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4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10223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sz="3600" dirty="0">
                <a:solidFill>
                  <a:srgbClr val="FF0000"/>
                </a:solidFill>
              </a:rPr>
              <a:t>Definisi Masalah dalam </a:t>
            </a:r>
            <a:br>
              <a:rPr lang="id-ID" sz="3600" dirty="0">
                <a:solidFill>
                  <a:srgbClr val="FF0000"/>
                </a:solidFill>
              </a:rPr>
            </a:br>
            <a:r>
              <a:rPr lang="id-ID" sz="3600" dirty="0">
                <a:solidFill>
                  <a:srgbClr val="FF0000"/>
                </a:solidFill>
              </a:rPr>
              <a:t>Kecerdasan Buatan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dirty="0">
                <a:solidFill>
                  <a:srgbClr val="008000"/>
                </a:solidFill>
              </a:rPr>
              <a:t>Secara umum, untuk mendeskripsikan suatu permasalahan dengan baik harus:</a:t>
            </a:r>
          </a:p>
          <a:p>
            <a:r>
              <a:rPr lang="id-ID" dirty="0"/>
              <a:t>Mendefinisikan suatu ruang keadaan </a:t>
            </a:r>
          </a:p>
          <a:p>
            <a:r>
              <a:rPr lang="id-ID" dirty="0"/>
              <a:t>Menerapkan satu atau lebih keadaan awal</a:t>
            </a:r>
          </a:p>
          <a:p>
            <a:r>
              <a:rPr lang="id-ID" dirty="0"/>
              <a:t>Menetapkan satu atau lebih tujuan</a:t>
            </a:r>
          </a:p>
          <a:p>
            <a:r>
              <a:rPr lang="id-ID" dirty="0"/>
              <a:t>Menetapkan kumpulan aturan</a:t>
            </a:r>
          </a:p>
        </p:txBody>
      </p:sp>
    </p:spTree>
    <p:extLst>
      <p:ext uri="{BB962C8B-B14F-4D97-AF65-F5344CB8AC3E}">
        <p14:creationId xmlns:p14="http://schemas.microsoft.com/office/powerpoint/2010/main" val="1298886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/>
              <a:t>Contoh Kasus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Petani – Serigala – Angsa – Padi </a:t>
            </a:r>
          </a:p>
          <a:p>
            <a:r>
              <a:rPr lang="id-ID" dirty="0"/>
              <a:t>Masalah gelas air</a:t>
            </a:r>
          </a:p>
        </p:txBody>
      </p:sp>
    </p:spTree>
    <p:extLst>
      <p:ext uri="{BB962C8B-B14F-4D97-AF65-F5344CB8AC3E}">
        <p14:creationId xmlns:p14="http://schemas.microsoft.com/office/powerpoint/2010/main" val="1779900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sz="3600" dirty="0"/>
              <a:t>Contoh Kasus 1</a:t>
            </a:r>
            <a:br>
              <a:rPr lang="id-ID" dirty="0"/>
            </a:br>
            <a:r>
              <a:rPr lang="id-ID" sz="3200" dirty="0">
                <a:solidFill>
                  <a:srgbClr val="FF0000"/>
                </a:solidFill>
              </a:rPr>
              <a:t>Petani, Serigala, Angsa dan Padi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400" dirty="0"/>
              <a:t>Seorang petani ingin memindahkan dirinya sendiri, seekor serigala, seekor angsa gemuk dan seikat padi yang berisi menyeberangi sungai</a:t>
            </a:r>
          </a:p>
          <a:p>
            <a:r>
              <a:rPr lang="id-ID" sz="2400" dirty="0"/>
              <a:t>Sayangnya, perahunya sangat terbatas, dia hanya dapat membawa satu obyek dalam satu penyeberangan</a:t>
            </a:r>
          </a:p>
          <a:p>
            <a:r>
              <a:rPr lang="id-ID" sz="2400" dirty="0"/>
              <a:t>Dan lagi, dia tidak bisa meninggalkan serigala dan angsa dalam satu tempat, karena serigala akan memangsa angsa</a:t>
            </a:r>
          </a:p>
          <a:p>
            <a:r>
              <a:rPr lang="id-ID" sz="2400" dirty="0"/>
              <a:t>Demikian pula dia tidak bisa meninggalkan angsa dengan padi dalam satu tempat.</a:t>
            </a:r>
          </a:p>
        </p:txBody>
      </p:sp>
    </p:spTree>
    <p:extLst>
      <p:ext uri="{BB962C8B-B14F-4D97-AF65-F5344CB8AC3E}">
        <p14:creationId xmlns:p14="http://schemas.microsoft.com/office/powerpoint/2010/main" val="212366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sz="3600" b="1" dirty="0">
                <a:solidFill>
                  <a:srgbClr val="FF0000"/>
                </a:solidFill>
              </a:rPr>
              <a:t>1. Identifikasi ruang keadaan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dirty="0"/>
              <a:t>Permasalahan ini dapat dilambangkan dengan:</a:t>
            </a:r>
          </a:p>
          <a:p>
            <a:r>
              <a:rPr lang="id-ID" dirty="0"/>
              <a:t>JumlahSerigala</a:t>
            </a:r>
          </a:p>
          <a:p>
            <a:r>
              <a:rPr lang="id-ID" dirty="0"/>
              <a:t>JumlahAngsa</a:t>
            </a:r>
          </a:p>
          <a:p>
            <a:r>
              <a:rPr lang="id-ID" dirty="0"/>
              <a:t>JumlahPadi</a:t>
            </a:r>
          </a:p>
          <a:p>
            <a:r>
              <a:rPr lang="id-ID" dirty="0"/>
              <a:t>JumlahPetani</a:t>
            </a:r>
          </a:p>
        </p:txBody>
      </p:sp>
    </p:spTree>
    <p:extLst>
      <p:ext uri="{BB962C8B-B14F-4D97-AF65-F5344CB8AC3E}">
        <p14:creationId xmlns:p14="http://schemas.microsoft.com/office/powerpoint/2010/main" val="924115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sz="3600" b="1" dirty="0">
                <a:solidFill>
                  <a:srgbClr val="FF0000"/>
                </a:solidFill>
              </a:rPr>
              <a:t>1. Identifikasi ruang keadaan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dirty="0"/>
              <a:t>Sebagai contoh:</a:t>
            </a:r>
          </a:p>
          <a:p>
            <a:pPr marL="0" indent="0">
              <a:buNone/>
            </a:pPr>
            <a:r>
              <a:rPr lang="id-ID" dirty="0"/>
              <a:t>Daerah asal (0,1,1,1) yang berarti:</a:t>
            </a:r>
          </a:p>
          <a:p>
            <a:r>
              <a:rPr lang="id-ID" dirty="0"/>
              <a:t>Tidak ada Angsa</a:t>
            </a:r>
          </a:p>
          <a:p>
            <a:r>
              <a:rPr lang="id-ID" dirty="0"/>
              <a:t>Ada Serigala</a:t>
            </a:r>
          </a:p>
          <a:p>
            <a:r>
              <a:rPr lang="id-ID" dirty="0"/>
              <a:t>Ada Padi</a:t>
            </a:r>
          </a:p>
          <a:p>
            <a:r>
              <a:rPr lang="id-ID" dirty="0"/>
              <a:t>Ada Petani</a:t>
            </a:r>
          </a:p>
        </p:txBody>
      </p:sp>
    </p:spTree>
    <p:extLst>
      <p:ext uri="{BB962C8B-B14F-4D97-AF65-F5344CB8AC3E}">
        <p14:creationId xmlns:p14="http://schemas.microsoft.com/office/powerpoint/2010/main" val="3416070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sz="3600" b="1" dirty="0">
                <a:solidFill>
                  <a:srgbClr val="FF0000"/>
                </a:solidFill>
              </a:rPr>
              <a:t>2. Keadaan awal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Keadaan Awal</a:t>
            </a:r>
            <a:r>
              <a:rPr lang="en-US" dirty="0"/>
              <a:t> </a:t>
            </a:r>
            <a:r>
              <a:rPr lang="id-ID" dirty="0"/>
              <a:t>pada kedua seberang sungai</a:t>
            </a:r>
          </a:p>
          <a:p>
            <a:pPr marL="0" indent="0">
              <a:buNone/>
            </a:pPr>
            <a:r>
              <a:rPr lang="id-ID" dirty="0"/>
              <a:t>	</a:t>
            </a:r>
            <a:r>
              <a:rPr lang="id-ID" dirty="0">
                <a:sym typeface="Wingdings" pitchFamily="2" charset="2"/>
              </a:rPr>
              <a:t> daerah asal (1,1,1,1)</a:t>
            </a:r>
          </a:p>
          <a:p>
            <a:pPr marL="0" indent="0">
              <a:buNone/>
            </a:pPr>
            <a:r>
              <a:rPr lang="id-ID" dirty="0">
                <a:sym typeface="Wingdings" pitchFamily="2" charset="2"/>
              </a:rPr>
              <a:t>	 daerah seberang (0,0,0,0)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77399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3600" b="1" dirty="0">
                <a:solidFill>
                  <a:srgbClr val="FF0000"/>
                </a:solidFill>
              </a:rPr>
              <a:t>3</a:t>
            </a:r>
            <a:r>
              <a:rPr lang="id-ID" sz="3600" b="1" dirty="0">
                <a:solidFill>
                  <a:srgbClr val="FF0000"/>
                </a:solidFill>
              </a:rPr>
              <a:t>. Keadaan a</a:t>
            </a:r>
            <a:r>
              <a:rPr lang="en-US" sz="3600" b="1" dirty="0" err="1">
                <a:solidFill>
                  <a:srgbClr val="FF0000"/>
                </a:solidFill>
              </a:rPr>
              <a:t>khir</a:t>
            </a:r>
            <a:r>
              <a:rPr lang="en-US" sz="3600" b="1" dirty="0">
                <a:solidFill>
                  <a:srgbClr val="FF0000"/>
                </a:solidFill>
              </a:rPr>
              <a:t> /</a:t>
            </a:r>
            <a:r>
              <a:rPr lang="id-ID" sz="3600" b="1" dirty="0">
                <a:solidFill>
                  <a:srgbClr val="FF0000"/>
                </a:solidFill>
              </a:rPr>
              <a:t> tujuan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/t</a:t>
            </a:r>
            <a:r>
              <a:rPr lang="id-ID" dirty="0"/>
              <a:t>ujuan pada kedua seberang sungai</a:t>
            </a:r>
          </a:p>
          <a:p>
            <a:pPr marL="0" indent="0">
              <a:buNone/>
            </a:pPr>
            <a:r>
              <a:rPr lang="id-ID" dirty="0"/>
              <a:t>	</a:t>
            </a:r>
            <a:r>
              <a:rPr lang="id-ID" dirty="0">
                <a:sym typeface="Wingdings" pitchFamily="2" charset="2"/>
              </a:rPr>
              <a:t> daerah asal (0,0,0,0)</a:t>
            </a:r>
          </a:p>
          <a:p>
            <a:pPr marL="0" indent="0">
              <a:buNone/>
            </a:pPr>
            <a:r>
              <a:rPr lang="id-ID" dirty="0">
                <a:sym typeface="Wingdings" pitchFamily="2" charset="2"/>
              </a:rPr>
              <a:t>	 daerah seberang (1,1,1,1)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275036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3600" b="1" dirty="0">
                <a:solidFill>
                  <a:srgbClr val="FF0000"/>
                </a:solidFill>
              </a:rPr>
              <a:t>4</a:t>
            </a:r>
            <a:r>
              <a:rPr lang="id-ID" sz="3600" b="1" dirty="0">
                <a:solidFill>
                  <a:srgbClr val="FF0000"/>
                </a:solidFill>
              </a:rPr>
              <a:t>. </a:t>
            </a:r>
            <a:r>
              <a:rPr lang="en-US" sz="3600" b="1" dirty="0">
                <a:solidFill>
                  <a:srgbClr val="FF0000"/>
                </a:solidFill>
              </a:rPr>
              <a:t>Kumpulan </a:t>
            </a:r>
            <a:r>
              <a:rPr lang="id-ID" sz="3600" b="1" dirty="0">
                <a:solidFill>
                  <a:srgbClr val="FF0000"/>
                </a:solidFill>
              </a:rPr>
              <a:t>aturan</a:t>
            </a:r>
            <a:endParaRPr lang="id-ID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dirty="0"/>
              <a:t>Aturan-aturan masalah petani dan barang bawaannya</a:t>
            </a:r>
          </a:p>
        </p:txBody>
      </p:sp>
      <p:graphicFrame>
        <p:nvGraphicFramePr>
          <p:cNvPr id="4" name="Content Placeholder 5"/>
          <p:cNvGraphicFramePr>
            <a:graphicFrameLocks/>
          </p:cNvGraphicFramePr>
          <p:nvPr>
            <p:extLst/>
          </p:nvPr>
        </p:nvGraphicFramePr>
        <p:xfrm>
          <a:off x="662880" y="2996952"/>
          <a:ext cx="7293496" cy="2966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41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20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Aturan ke 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Aturan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dirty="0"/>
                        <a:t>Angsa </a:t>
                      </a:r>
                      <a:r>
                        <a:rPr lang="en-US" dirty="0" err="1"/>
                        <a:t>dan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Petani</a:t>
                      </a:r>
                      <a:r>
                        <a:rPr lang="en-US" dirty="0"/>
                        <a:t> </a:t>
                      </a:r>
                      <a:r>
                        <a:rPr lang="id-ID" dirty="0"/>
                        <a:t>menyeberang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dirty="0"/>
                        <a:t>Padi </a:t>
                      </a:r>
                      <a:r>
                        <a:rPr lang="en-US" dirty="0" err="1"/>
                        <a:t>dan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Petani</a:t>
                      </a:r>
                      <a:r>
                        <a:rPr lang="en-US" dirty="0"/>
                        <a:t> </a:t>
                      </a:r>
                      <a:r>
                        <a:rPr lang="id-ID" dirty="0"/>
                        <a:t>menyeberang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dirty="0"/>
                        <a:t>Serigala </a:t>
                      </a:r>
                      <a:r>
                        <a:rPr lang="en-US" dirty="0" err="1"/>
                        <a:t>dan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Petani</a:t>
                      </a:r>
                      <a:r>
                        <a:rPr lang="en-US" dirty="0"/>
                        <a:t> </a:t>
                      </a:r>
                      <a:r>
                        <a:rPr lang="id-ID" dirty="0"/>
                        <a:t>menyeberang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dirty="0"/>
                        <a:t>Angsa </a:t>
                      </a:r>
                      <a:r>
                        <a:rPr lang="en-US" dirty="0" err="1"/>
                        <a:t>dan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Petani</a:t>
                      </a:r>
                      <a:r>
                        <a:rPr lang="en-US" dirty="0"/>
                        <a:t> </a:t>
                      </a:r>
                      <a:r>
                        <a:rPr lang="id-ID" dirty="0"/>
                        <a:t>kembali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dirty="0"/>
                        <a:t>Padi </a:t>
                      </a:r>
                      <a:r>
                        <a:rPr lang="en-US" dirty="0" err="1"/>
                        <a:t>dan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Petani</a:t>
                      </a:r>
                      <a:r>
                        <a:rPr lang="en-US" dirty="0"/>
                        <a:t> </a:t>
                      </a:r>
                      <a:r>
                        <a:rPr lang="id-ID" dirty="0"/>
                        <a:t>kembali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dirty="0"/>
                        <a:t>Serigala </a:t>
                      </a:r>
                      <a:r>
                        <a:rPr lang="en-US" dirty="0" err="1"/>
                        <a:t>dan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Petani</a:t>
                      </a:r>
                      <a:r>
                        <a:rPr lang="en-US" dirty="0"/>
                        <a:t> </a:t>
                      </a:r>
                      <a:r>
                        <a:rPr lang="id-ID" dirty="0"/>
                        <a:t>kembali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d-ID" dirty="0"/>
                        <a:t>Petani kembali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363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3600" b="1" dirty="0">
                <a:solidFill>
                  <a:srgbClr val="FF0000"/>
                </a:solidFill>
              </a:rPr>
              <a:t>SOLUSI</a:t>
            </a:r>
            <a:endParaRPr lang="id-ID" sz="36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971600" y="1628800"/>
          <a:ext cx="7488832" cy="396044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44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4682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Daerah Asal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Daerah Seberang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72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(1,1,1,1)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(0,0,0,0)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072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(0,1,1,0)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(1,0,0,1)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072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(0,1,1,1)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(1,0,0,0)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072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(0,0,1,0)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(1,1,0,1)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072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(1,0,1,1)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(0,1,0,0)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072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(1,0,0,0)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(0,1,1,1)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072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(1,0,0,1)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(0,1,1,0)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072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(0,0,0,0)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(1,1,1,1)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5532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3600" b="1" dirty="0">
                <a:solidFill>
                  <a:srgbClr val="FF0000"/>
                </a:solidFill>
              </a:rPr>
              <a:t>SOLUSI</a:t>
            </a:r>
            <a:endParaRPr lang="id-ID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462" y="1993702"/>
            <a:ext cx="5087650" cy="33795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3126028"/>
            <a:ext cx="3088199" cy="224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212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sz="3600" dirty="0"/>
              <a:t>Contoh Kasus 2</a:t>
            </a:r>
            <a:br>
              <a:rPr lang="id-ID" dirty="0"/>
            </a:br>
            <a:r>
              <a:rPr lang="id-ID" sz="3200" dirty="0">
                <a:solidFill>
                  <a:srgbClr val="FF0000"/>
                </a:solidFill>
              </a:rPr>
              <a:t>Masalah gelas air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400" dirty="0"/>
              <a:t>Ada 2 buah gelas masing-masing berkapasitas 4 liter (gelas A) dan 3 liter (gelas B)</a:t>
            </a:r>
          </a:p>
          <a:p>
            <a:r>
              <a:rPr lang="id-ID" sz="2400" dirty="0"/>
              <a:t>Tidak ada tanda yang menunjukkan batas ukuran pada kedua gelas tersebut</a:t>
            </a:r>
          </a:p>
          <a:p>
            <a:r>
              <a:rPr lang="id-ID" sz="2400" dirty="0"/>
              <a:t>Ada sebuah </a:t>
            </a:r>
            <a:r>
              <a:rPr lang="en-US" sz="2400" dirty="0" err="1"/>
              <a:t>keran</a:t>
            </a:r>
            <a:r>
              <a:rPr lang="en-US" sz="2400" dirty="0"/>
              <a:t> air</a:t>
            </a:r>
            <a:r>
              <a:rPr lang="id-ID" sz="2400" dirty="0"/>
              <a:t> yang akan digunakan untuk mengisikan air pada kedua gelas tersebut</a:t>
            </a:r>
          </a:p>
          <a:p>
            <a:pPr marL="0" indent="0">
              <a:buNone/>
            </a:pPr>
            <a:r>
              <a:rPr lang="id-ID" sz="2400" b="1" dirty="0">
                <a:solidFill>
                  <a:srgbClr val="FF0000"/>
                </a:solidFill>
              </a:rPr>
              <a:t>Permasalahannya</a:t>
            </a:r>
          </a:p>
          <a:p>
            <a:r>
              <a:rPr lang="id-ID" sz="2400" dirty="0"/>
              <a:t>Bagaimanakah kita dapat mengisikan tepat 2 liter air ke dalam gelas yang berkapasitas 4 liter dan 3 liter air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gelas</a:t>
            </a:r>
            <a:r>
              <a:rPr lang="en-US" sz="2400" dirty="0"/>
              <a:t> </a:t>
            </a:r>
            <a:r>
              <a:rPr lang="en-US" sz="2400" dirty="0" err="1"/>
              <a:t>berkapasitas</a:t>
            </a:r>
            <a:r>
              <a:rPr lang="en-US" sz="2400" dirty="0"/>
              <a:t> 3 liter</a:t>
            </a:r>
            <a:r>
              <a:rPr lang="id-ID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62476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sz="3600" b="1" dirty="0">
                <a:solidFill>
                  <a:srgbClr val="FF0000"/>
                </a:solidFill>
              </a:rPr>
              <a:t>1. Identifikasi ruang keadaan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sz="2800" dirty="0"/>
              <a:t>Permasalahan ini dapat direpresentasikan dengan 2 bilangan integer, yaitu x dan y</a:t>
            </a:r>
          </a:p>
          <a:p>
            <a:r>
              <a:rPr lang="id-ID" sz="2800" dirty="0"/>
              <a:t>X = air yang diisikan pada </a:t>
            </a:r>
            <a:r>
              <a:rPr lang="en-US" sz="2800" dirty="0" err="1"/>
              <a:t>gelas</a:t>
            </a:r>
            <a:r>
              <a:rPr lang="id-ID" sz="2800" dirty="0"/>
              <a:t> 4 </a:t>
            </a:r>
            <a:r>
              <a:rPr lang="en-US" sz="2800" dirty="0"/>
              <a:t>liter</a:t>
            </a:r>
            <a:r>
              <a:rPr lang="id-ID" sz="2800" dirty="0"/>
              <a:t> (</a:t>
            </a:r>
            <a:r>
              <a:rPr lang="en-US" sz="2800" dirty="0" err="1"/>
              <a:t>gelas</a:t>
            </a:r>
            <a:r>
              <a:rPr lang="id-ID" sz="2800" dirty="0"/>
              <a:t> A)</a:t>
            </a:r>
          </a:p>
          <a:p>
            <a:r>
              <a:rPr lang="id-ID" sz="2800" dirty="0"/>
              <a:t>Y = air yang diisikan pada </a:t>
            </a:r>
            <a:r>
              <a:rPr lang="en-US" sz="2800" dirty="0" err="1"/>
              <a:t>gelas</a:t>
            </a:r>
            <a:r>
              <a:rPr lang="id-ID" sz="2800" dirty="0"/>
              <a:t> 3 </a:t>
            </a:r>
            <a:r>
              <a:rPr lang="en-US" sz="2800" dirty="0"/>
              <a:t>liter</a:t>
            </a:r>
            <a:r>
              <a:rPr lang="id-ID" sz="2800" dirty="0"/>
              <a:t> (</a:t>
            </a:r>
            <a:r>
              <a:rPr lang="en-US" sz="2800" dirty="0" err="1"/>
              <a:t>gelas</a:t>
            </a:r>
            <a:r>
              <a:rPr lang="id-ID" sz="2800" dirty="0"/>
              <a:t> B) </a:t>
            </a:r>
          </a:p>
          <a:p>
            <a:pPr marL="0" indent="0">
              <a:buNone/>
            </a:pPr>
            <a:endParaRPr lang="id-ID" sz="2800" dirty="0"/>
          </a:p>
          <a:p>
            <a:pPr marL="0" indent="0">
              <a:buNone/>
            </a:pPr>
            <a:r>
              <a:rPr lang="id-ID" sz="2800" dirty="0"/>
              <a:t>Ruang keadaan (x,y) sedemikian hingga</a:t>
            </a:r>
          </a:p>
          <a:p>
            <a:pPr marL="0" indent="0">
              <a:buNone/>
            </a:pPr>
            <a:r>
              <a:rPr lang="id-ID" sz="2800" dirty="0"/>
              <a:t>	X = (0,1,2,3,4)</a:t>
            </a:r>
          </a:p>
          <a:p>
            <a:pPr marL="0" indent="0">
              <a:buNone/>
            </a:pPr>
            <a:r>
              <a:rPr lang="id-ID" sz="2800" dirty="0"/>
              <a:t>	Y = (0,1,2,3)</a:t>
            </a:r>
          </a:p>
        </p:txBody>
      </p:sp>
    </p:spTree>
    <p:extLst>
      <p:ext uri="{BB962C8B-B14F-4D97-AF65-F5344CB8AC3E}">
        <p14:creationId xmlns:p14="http://schemas.microsoft.com/office/powerpoint/2010/main" val="640770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sz="3600" b="1" dirty="0">
                <a:solidFill>
                  <a:srgbClr val="FF0000"/>
                </a:solidFill>
              </a:rPr>
              <a:t>2. Keadaan awal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Keadaan Awal</a:t>
            </a:r>
          </a:p>
          <a:p>
            <a:pPr marL="0" indent="0">
              <a:buNone/>
            </a:pPr>
            <a:r>
              <a:rPr lang="id-ID" dirty="0"/>
              <a:t>	</a:t>
            </a:r>
            <a:r>
              <a:rPr lang="id-ID" dirty="0">
                <a:sym typeface="Wingdings" pitchFamily="2" charset="2"/>
              </a:rPr>
              <a:t> kedua </a:t>
            </a:r>
            <a:r>
              <a:rPr lang="en-US" dirty="0" err="1">
                <a:sym typeface="Wingdings" pitchFamily="2" charset="2"/>
              </a:rPr>
              <a:t>gelas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dalam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keadaan</a:t>
            </a:r>
            <a:r>
              <a:rPr lang="id-ID" dirty="0">
                <a:sym typeface="Wingdings" pitchFamily="2" charset="2"/>
              </a:rPr>
              <a:t> kosong </a:t>
            </a:r>
            <a:r>
              <a:rPr lang="en-US" dirty="0">
                <a:sym typeface="Wingdings" pitchFamily="2" charset="2"/>
              </a:rPr>
              <a:t>	     </a:t>
            </a:r>
            <a:r>
              <a:rPr lang="id-ID" dirty="0">
                <a:sym typeface="Wingdings" pitchFamily="2" charset="2"/>
              </a:rPr>
              <a:t>(0,0)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79997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3600" b="1" dirty="0">
                <a:solidFill>
                  <a:srgbClr val="FF0000"/>
                </a:solidFill>
              </a:rPr>
              <a:t>3</a:t>
            </a:r>
            <a:r>
              <a:rPr lang="id-ID" sz="3600" b="1" dirty="0">
                <a:solidFill>
                  <a:srgbClr val="FF0000"/>
                </a:solidFill>
              </a:rPr>
              <a:t>. Keadaan </a:t>
            </a:r>
            <a:r>
              <a:rPr lang="en-US" sz="3600" b="1" dirty="0" err="1">
                <a:solidFill>
                  <a:srgbClr val="FF0000"/>
                </a:solidFill>
              </a:rPr>
              <a:t>akhir</a:t>
            </a:r>
            <a:r>
              <a:rPr lang="en-US" sz="3600" b="1" dirty="0">
                <a:solidFill>
                  <a:srgbClr val="FF0000"/>
                </a:solidFill>
              </a:rPr>
              <a:t>/</a:t>
            </a:r>
            <a:r>
              <a:rPr lang="id-ID" sz="3600" b="1" dirty="0">
                <a:solidFill>
                  <a:srgbClr val="FF0000"/>
                </a:solidFill>
              </a:rPr>
              <a:t>tujuan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d-ID" dirty="0"/>
          </a:p>
          <a:p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/t</a:t>
            </a:r>
            <a:r>
              <a:rPr lang="id-ID" dirty="0"/>
              <a:t>ujuan</a:t>
            </a:r>
          </a:p>
          <a:p>
            <a:pPr marL="0" indent="0">
              <a:buNone/>
            </a:pPr>
            <a:r>
              <a:rPr lang="id-ID" dirty="0"/>
              <a:t>	</a:t>
            </a:r>
            <a:r>
              <a:rPr lang="id-ID" dirty="0">
                <a:sym typeface="Wingdings" pitchFamily="2" charset="2"/>
              </a:rPr>
              <a:t></a:t>
            </a:r>
            <a:r>
              <a:rPr lang="en-US" dirty="0">
                <a:sym typeface="Wingdings" pitchFamily="2" charset="2"/>
              </a:rPr>
              <a:t> 	x = 2 liter</a:t>
            </a:r>
          </a:p>
          <a:p>
            <a:pPr marL="0" indent="0">
              <a:buNone/>
            </a:pPr>
            <a:r>
              <a:rPr lang="en-US" dirty="0">
                <a:sym typeface="Wingdings" pitchFamily="2" charset="2"/>
              </a:rPr>
              <a:t>		y = 3 liter</a:t>
            </a:r>
          </a:p>
          <a:p>
            <a:pPr marL="0" indent="0">
              <a:buNone/>
            </a:pPr>
            <a:r>
              <a:rPr lang="en-US" dirty="0">
                <a:sym typeface="Wingdings" pitchFamily="2" charset="2"/>
              </a:rPr>
              <a:t>	  	</a:t>
            </a:r>
            <a:r>
              <a:rPr lang="en-US" dirty="0" err="1">
                <a:sym typeface="Wingdings" pitchFamily="2" charset="2"/>
              </a:rPr>
              <a:t>dinyatakan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sebagai</a:t>
            </a:r>
            <a:r>
              <a:rPr lang="en-US" dirty="0">
                <a:sym typeface="Wingdings" pitchFamily="2" charset="2"/>
              </a:rPr>
              <a:t> (</a:t>
            </a:r>
            <a:r>
              <a:rPr lang="en-US" dirty="0" err="1">
                <a:sym typeface="Wingdings" pitchFamily="2" charset="2"/>
              </a:rPr>
              <a:t>x,y</a:t>
            </a:r>
            <a:r>
              <a:rPr lang="en-US" dirty="0">
                <a:sym typeface="Wingdings" pitchFamily="2" charset="2"/>
              </a:rPr>
              <a:t>) = (2,3)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17146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3600" b="1" dirty="0">
                <a:solidFill>
                  <a:srgbClr val="FF0000"/>
                </a:solidFill>
              </a:rPr>
              <a:t>4</a:t>
            </a:r>
            <a:r>
              <a:rPr lang="id-ID" sz="3600" b="1" dirty="0">
                <a:solidFill>
                  <a:srgbClr val="FF0000"/>
                </a:solidFill>
              </a:rPr>
              <a:t>. </a:t>
            </a:r>
            <a:r>
              <a:rPr lang="en-US" sz="3600" b="1" dirty="0">
                <a:solidFill>
                  <a:srgbClr val="FF0000"/>
                </a:solidFill>
              </a:rPr>
              <a:t>Kumpulan </a:t>
            </a:r>
            <a:r>
              <a:rPr lang="id-ID" sz="3600" b="1" dirty="0">
                <a:solidFill>
                  <a:srgbClr val="FF0000"/>
                </a:solidFill>
              </a:rPr>
              <a:t>Aturan</a:t>
            </a:r>
            <a:endParaRPr lang="id-ID" sz="36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47563" y="1772816"/>
          <a:ext cx="7848873" cy="3672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525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Aturan ke 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Jika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Maka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(x,y)</a:t>
                      </a:r>
                      <a:r>
                        <a:rPr lang="id-ID" baseline="0" dirty="0"/>
                        <a:t>     x &lt; 4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(4,y)       isi </a:t>
                      </a:r>
                      <a:r>
                        <a:rPr lang="en-US" dirty="0" err="1"/>
                        <a:t>gelas</a:t>
                      </a:r>
                      <a:r>
                        <a:rPr lang="id-ID" dirty="0"/>
                        <a:t> 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(x,y)</a:t>
                      </a:r>
                      <a:r>
                        <a:rPr lang="id-ID" baseline="0" dirty="0"/>
                        <a:t>     y &lt; 3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(x,3)       isi </a:t>
                      </a:r>
                      <a:r>
                        <a:rPr lang="en-US" dirty="0" err="1"/>
                        <a:t>gelas</a:t>
                      </a:r>
                      <a:r>
                        <a:rPr lang="id-ID" dirty="0"/>
                        <a:t>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(x,y)</a:t>
                      </a:r>
                      <a:r>
                        <a:rPr lang="id-ID" baseline="0" dirty="0"/>
                        <a:t>     x &gt; 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(x-d,y)    tuangkan</a:t>
                      </a:r>
                      <a:r>
                        <a:rPr lang="id-ID" baseline="0" dirty="0"/>
                        <a:t> sebagian air keluar dari        </a:t>
                      </a:r>
                    </a:p>
                    <a:p>
                      <a:r>
                        <a:rPr lang="id-ID" baseline="0" dirty="0"/>
                        <a:t>              </a:t>
                      </a:r>
                      <a:r>
                        <a:rPr lang="en-US" baseline="0" dirty="0" err="1"/>
                        <a:t>gelas</a:t>
                      </a:r>
                      <a:r>
                        <a:rPr lang="id-ID" baseline="0" dirty="0"/>
                        <a:t> A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(x,y)</a:t>
                      </a:r>
                      <a:r>
                        <a:rPr lang="id-ID" baseline="0" dirty="0"/>
                        <a:t>     y &gt; 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(x,y-d) )  tuangkan</a:t>
                      </a:r>
                      <a:r>
                        <a:rPr lang="id-ID" baseline="0" dirty="0"/>
                        <a:t> sebagian air keluar dari        </a:t>
                      </a:r>
                    </a:p>
                    <a:p>
                      <a:r>
                        <a:rPr lang="id-ID" baseline="0" dirty="0"/>
                        <a:t>              </a:t>
                      </a:r>
                      <a:r>
                        <a:rPr lang="en-US" baseline="0" dirty="0" err="1"/>
                        <a:t>gelas</a:t>
                      </a:r>
                      <a:r>
                        <a:rPr lang="id-ID" baseline="0" dirty="0"/>
                        <a:t> B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(x,y)</a:t>
                      </a:r>
                      <a:r>
                        <a:rPr lang="id-ID" baseline="0" dirty="0"/>
                        <a:t>     x &gt; 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(0,y)      kosongkan </a:t>
                      </a:r>
                      <a:r>
                        <a:rPr lang="en-US" dirty="0" err="1"/>
                        <a:t>gelas</a:t>
                      </a:r>
                      <a:r>
                        <a:rPr lang="id-ID" dirty="0"/>
                        <a:t> A dengan</a:t>
                      </a:r>
                      <a:r>
                        <a:rPr lang="id-ID" baseline="0" dirty="0"/>
                        <a:t> </a:t>
                      </a:r>
                    </a:p>
                    <a:p>
                      <a:r>
                        <a:rPr lang="id-ID" baseline="0" dirty="0"/>
                        <a:t>             membuang airnya ke tanah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(x,y)</a:t>
                      </a:r>
                      <a:r>
                        <a:rPr lang="id-ID" baseline="0" dirty="0"/>
                        <a:t>     y &gt; 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(x,0)      kosongkan </a:t>
                      </a:r>
                      <a:r>
                        <a:rPr lang="en-US" dirty="0" err="1"/>
                        <a:t>gelas</a:t>
                      </a:r>
                      <a:r>
                        <a:rPr lang="id-ID" dirty="0"/>
                        <a:t> B dengan</a:t>
                      </a:r>
                      <a:r>
                        <a:rPr lang="id-ID" baseline="0" dirty="0"/>
                        <a:t>  </a:t>
                      </a:r>
                    </a:p>
                    <a:p>
                      <a:r>
                        <a:rPr lang="id-ID" baseline="0" dirty="0"/>
                        <a:t>             membuang airnya ke tanah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8455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3600" b="1" dirty="0">
                <a:solidFill>
                  <a:srgbClr val="FF0000"/>
                </a:solidFill>
              </a:rPr>
              <a:t>4</a:t>
            </a:r>
            <a:r>
              <a:rPr lang="id-ID" sz="3600" b="1" dirty="0">
                <a:solidFill>
                  <a:srgbClr val="FF0000"/>
                </a:solidFill>
              </a:rPr>
              <a:t>. </a:t>
            </a:r>
            <a:r>
              <a:rPr lang="en-US" sz="3600" b="1" dirty="0">
                <a:solidFill>
                  <a:srgbClr val="FF0000"/>
                </a:solidFill>
              </a:rPr>
              <a:t>Kumpulan </a:t>
            </a:r>
            <a:r>
              <a:rPr lang="id-ID" sz="3600" b="1" dirty="0">
                <a:solidFill>
                  <a:srgbClr val="FF0000"/>
                </a:solidFill>
              </a:rPr>
              <a:t>Aturan</a:t>
            </a:r>
            <a:endParaRPr lang="id-ID" sz="36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47563" y="1556792"/>
          <a:ext cx="7848873" cy="4297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085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Aturan ke 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Jika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Maka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(x,y)   </a:t>
                      </a:r>
                    </a:p>
                    <a:p>
                      <a:r>
                        <a:rPr lang="id-ID" dirty="0"/>
                        <a:t>x + y </a:t>
                      </a:r>
                      <a:r>
                        <a:rPr lang="id-ID" dirty="0">
                          <a:sym typeface="Symbol"/>
                        </a:rPr>
                        <a:t></a:t>
                      </a:r>
                      <a:r>
                        <a:rPr lang="id-ID" dirty="0"/>
                        <a:t> 4 dan y &gt; 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(4, y </a:t>
                      </a:r>
                      <a:r>
                        <a:rPr lang="en-US" dirty="0"/>
                        <a:t>+</a:t>
                      </a:r>
                      <a:r>
                        <a:rPr lang="id-ID" dirty="0"/>
                        <a:t> (4 – x))</a:t>
                      </a:r>
                    </a:p>
                    <a:p>
                      <a:r>
                        <a:rPr lang="id-ID" dirty="0"/>
                        <a:t>Tuangkan air dari </a:t>
                      </a:r>
                      <a:r>
                        <a:rPr lang="en-US" dirty="0" err="1"/>
                        <a:t>gelas</a:t>
                      </a:r>
                      <a:r>
                        <a:rPr lang="id-ID" dirty="0"/>
                        <a:t> B ke </a:t>
                      </a:r>
                      <a:r>
                        <a:rPr lang="en-US" dirty="0" err="1"/>
                        <a:t>gelas</a:t>
                      </a:r>
                      <a:r>
                        <a:rPr lang="id-ID" dirty="0"/>
                        <a:t> A sampai </a:t>
                      </a:r>
                      <a:r>
                        <a:rPr lang="en-US" dirty="0" err="1"/>
                        <a:t>gelas</a:t>
                      </a:r>
                      <a:r>
                        <a:rPr lang="id-ID" dirty="0"/>
                        <a:t> A penuh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(x,y)   </a:t>
                      </a:r>
                    </a:p>
                    <a:p>
                      <a:r>
                        <a:rPr lang="id-ID" dirty="0"/>
                        <a:t>x + y </a:t>
                      </a:r>
                      <a:r>
                        <a:rPr lang="id-ID" dirty="0">
                          <a:sym typeface="Symbol"/>
                        </a:rPr>
                        <a:t></a:t>
                      </a:r>
                      <a:r>
                        <a:rPr lang="id-ID" dirty="0"/>
                        <a:t> 3 dan x &gt; 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(x</a:t>
                      </a:r>
                      <a:r>
                        <a:rPr lang="id-ID" baseline="0" dirty="0"/>
                        <a:t> </a:t>
                      </a:r>
                      <a:r>
                        <a:rPr lang="en-US" baseline="0" dirty="0"/>
                        <a:t>+</a:t>
                      </a:r>
                      <a:r>
                        <a:rPr lang="id-ID" baseline="0" dirty="0"/>
                        <a:t> </a:t>
                      </a:r>
                      <a:r>
                        <a:rPr lang="id-ID" dirty="0"/>
                        <a:t>(3</a:t>
                      </a:r>
                      <a:r>
                        <a:rPr lang="id-ID" baseline="0" dirty="0"/>
                        <a:t> – y), </a:t>
                      </a:r>
                      <a:r>
                        <a:rPr lang="en-US" baseline="0" dirty="0"/>
                        <a:t>3</a:t>
                      </a:r>
                      <a:r>
                        <a:rPr lang="id-ID" dirty="0"/>
                        <a:t>)</a:t>
                      </a:r>
                    </a:p>
                    <a:p>
                      <a:r>
                        <a:rPr lang="id-ID" dirty="0"/>
                        <a:t>Tuangkan air dari </a:t>
                      </a:r>
                      <a:r>
                        <a:rPr lang="en-US" dirty="0" err="1"/>
                        <a:t>gelas</a:t>
                      </a:r>
                      <a:r>
                        <a:rPr lang="id-ID" dirty="0"/>
                        <a:t> A ke </a:t>
                      </a:r>
                      <a:r>
                        <a:rPr lang="en-US" dirty="0" err="1"/>
                        <a:t>gelas</a:t>
                      </a:r>
                      <a:r>
                        <a:rPr lang="id-ID" dirty="0"/>
                        <a:t> B sampai </a:t>
                      </a:r>
                      <a:r>
                        <a:rPr lang="en-US" dirty="0" err="1"/>
                        <a:t>gelas</a:t>
                      </a:r>
                      <a:r>
                        <a:rPr lang="id-ID" dirty="0"/>
                        <a:t> B penuh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(x,y)   </a:t>
                      </a:r>
                    </a:p>
                    <a:p>
                      <a:r>
                        <a:rPr lang="id-ID" dirty="0"/>
                        <a:t>x + y </a:t>
                      </a:r>
                      <a:r>
                        <a:rPr lang="id-ID" dirty="0">
                          <a:sym typeface="Symbol"/>
                        </a:rPr>
                        <a:t> 4</a:t>
                      </a:r>
                      <a:r>
                        <a:rPr lang="id-ID" dirty="0"/>
                        <a:t> dan y &gt; 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(x + y, 0)</a:t>
                      </a:r>
                    </a:p>
                    <a:p>
                      <a:r>
                        <a:rPr lang="id-ID" dirty="0"/>
                        <a:t>Tuangkan seluruh air dari </a:t>
                      </a:r>
                      <a:r>
                        <a:rPr lang="en-US" dirty="0" err="1"/>
                        <a:t>gelas</a:t>
                      </a:r>
                      <a:r>
                        <a:rPr lang="id-ID" dirty="0"/>
                        <a:t> B ke </a:t>
                      </a:r>
                      <a:r>
                        <a:rPr lang="en-US" dirty="0" err="1"/>
                        <a:t>gelas</a:t>
                      </a:r>
                      <a:r>
                        <a:rPr lang="id-ID" dirty="0"/>
                        <a:t> 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(x,y)   </a:t>
                      </a:r>
                    </a:p>
                    <a:p>
                      <a:r>
                        <a:rPr lang="id-ID" dirty="0"/>
                        <a:t>x + y </a:t>
                      </a:r>
                      <a:r>
                        <a:rPr lang="id-ID" dirty="0">
                          <a:sym typeface="Symbol"/>
                        </a:rPr>
                        <a:t> 3</a:t>
                      </a:r>
                      <a:r>
                        <a:rPr lang="id-ID" dirty="0"/>
                        <a:t> dan x &gt; 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(0, x + y)</a:t>
                      </a:r>
                    </a:p>
                    <a:p>
                      <a:r>
                        <a:rPr lang="id-ID" dirty="0"/>
                        <a:t>Tuangkan seluruh air dari </a:t>
                      </a:r>
                      <a:r>
                        <a:rPr lang="en-US" dirty="0" err="1"/>
                        <a:t>gelas</a:t>
                      </a:r>
                      <a:r>
                        <a:rPr lang="id-ID" dirty="0"/>
                        <a:t> A ke </a:t>
                      </a:r>
                      <a:r>
                        <a:rPr lang="en-US" dirty="0" err="1"/>
                        <a:t>gelas</a:t>
                      </a:r>
                      <a:r>
                        <a:rPr lang="id-ID" dirty="0"/>
                        <a:t>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13734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3600" b="1" dirty="0">
                <a:solidFill>
                  <a:srgbClr val="FF0000"/>
                </a:solidFill>
              </a:rPr>
              <a:t>4</a:t>
            </a:r>
            <a:r>
              <a:rPr lang="id-ID" sz="3600" b="1" dirty="0">
                <a:solidFill>
                  <a:srgbClr val="FF0000"/>
                </a:solidFill>
              </a:rPr>
              <a:t>. </a:t>
            </a:r>
            <a:r>
              <a:rPr lang="en-US" sz="3600" b="1" dirty="0">
                <a:solidFill>
                  <a:srgbClr val="FF0000"/>
                </a:solidFill>
              </a:rPr>
              <a:t>Kumpulan </a:t>
            </a:r>
            <a:r>
              <a:rPr lang="id-ID" sz="3600" b="1" dirty="0">
                <a:solidFill>
                  <a:srgbClr val="FF0000"/>
                </a:solidFill>
              </a:rPr>
              <a:t>Aturan</a:t>
            </a:r>
            <a:endParaRPr lang="id-ID" sz="36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11560" y="2420888"/>
          <a:ext cx="7848873" cy="1920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085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Aturan ke 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Jika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Maka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(0,2)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(2,0)    tuangkan 2 </a:t>
                      </a:r>
                      <a:r>
                        <a:rPr lang="en-US" dirty="0"/>
                        <a:t>liter</a:t>
                      </a:r>
                      <a:r>
                        <a:rPr lang="id-ID" dirty="0"/>
                        <a:t> air dari </a:t>
                      </a:r>
                      <a:r>
                        <a:rPr lang="en-US" dirty="0" err="1"/>
                        <a:t>gelas</a:t>
                      </a:r>
                      <a:r>
                        <a:rPr lang="id-ID" dirty="0"/>
                        <a:t> B ke </a:t>
                      </a:r>
                    </a:p>
                    <a:p>
                      <a:r>
                        <a:rPr lang="id-ID" dirty="0"/>
                        <a:t>            </a:t>
                      </a:r>
                      <a:r>
                        <a:rPr lang="en-US" dirty="0" err="1"/>
                        <a:t>gelas</a:t>
                      </a:r>
                      <a:r>
                        <a:rPr lang="id-ID" dirty="0"/>
                        <a:t> 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(2,y)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/>
                        <a:t>(0,y)    kosongkan 2 </a:t>
                      </a:r>
                      <a:r>
                        <a:rPr lang="en-US" dirty="0"/>
                        <a:t>liter</a:t>
                      </a:r>
                      <a:r>
                        <a:rPr lang="id-ID" dirty="0"/>
                        <a:t> air di </a:t>
                      </a:r>
                      <a:r>
                        <a:rPr lang="en-US" dirty="0" err="1"/>
                        <a:t>gelas</a:t>
                      </a:r>
                      <a:r>
                        <a:rPr lang="id-ID" dirty="0"/>
                        <a:t> A </a:t>
                      </a:r>
                    </a:p>
                    <a:p>
                      <a:r>
                        <a:rPr lang="id-ID" dirty="0"/>
                        <a:t>            dengan membuang airnya ke tanah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14407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3600" b="1" dirty="0">
                <a:solidFill>
                  <a:srgbClr val="FF0000"/>
                </a:solidFill>
              </a:rPr>
              <a:t>SOLUSI</a:t>
            </a:r>
            <a:endParaRPr lang="id-ID" sz="36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611560" y="2348880"/>
          <a:ext cx="7632849" cy="3110172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446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61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2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61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61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61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1" u="none" strike="noStrike" dirty="0">
                          <a:effectLst/>
                        </a:rPr>
                        <a:t>Keadaan Awal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d-ID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600" b="1" u="none" strike="noStrike" dirty="0">
                          <a:effectLst/>
                        </a:rPr>
                        <a:t>Tujuan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id-ID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7533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(0,0)</a:t>
                      </a:r>
                      <a:endParaRPr lang="id-ID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800" u="none" strike="noStrike" dirty="0">
                          <a:effectLst/>
                        </a:rPr>
                        <a:t>(1,0)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(2,0)</a:t>
                      </a:r>
                      <a:endParaRPr lang="id-ID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800" u="none" strike="noStrike">
                          <a:effectLst/>
                        </a:rPr>
                        <a:t>(3,0)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800" u="none" strike="noStrike">
                          <a:effectLst/>
                        </a:rPr>
                        <a:t>(4,0)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7533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800" u="none" strike="noStrike">
                          <a:effectLst/>
                        </a:rPr>
                        <a:t>(0,1)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800" u="none" strike="noStrike" dirty="0">
                          <a:effectLst/>
                        </a:rPr>
                        <a:t>(1,1)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(2,1)</a:t>
                      </a:r>
                      <a:endParaRPr lang="id-ID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800" u="none" strike="noStrike">
                          <a:effectLst/>
                        </a:rPr>
                        <a:t>(3,1)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800" u="none" strike="noStrike">
                          <a:effectLst/>
                        </a:rPr>
                        <a:t>(4,1)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7533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800" u="none" strike="noStrike">
                          <a:effectLst/>
                        </a:rPr>
                        <a:t>(0,2)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800" u="none" strike="noStrike" dirty="0">
                          <a:effectLst/>
                        </a:rPr>
                        <a:t>(1,2)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(2,2)</a:t>
                      </a:r>
                      <a:endParaRPr lang="id-ID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800" u="none" strike="noStrike">
                          <a:effectLst/>
                        </a:rPr>
                        <a:t>(3,2)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800" u="none" strike="noStrike">
                          <a:effectLst/>
                        </a:rPr>
                        <a:t>(4,2)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7533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800" u="none" strike="noStrike">
                          <a:effectLst/>
                        </a:rPr>
                        <a:t>(0,3)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800" u="none" strike="noStrike" dirty="0">
                          <a:effectLst/>
                        </a:rPr>
                        <a:t>(1,3)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(2,3)</a:t>
                      </a:r>
                      <a:endParaRPr lang="id-ID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800" u="none" strike="noStrike">
                          <a:effectLst/>
                        </a:rPr>
                        <a:t>(3,3)</a:t>
                      </a:r>
                      <a:endParaRPr lang="id-ID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800" u="none" strike="noStrike" dirty="0">
                          <a:effectLst/>
                        </a:rPr>
                        <a:t>(4,3)</a:t>
                      </a:r>
                      <a:endParaRPr lang="id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229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>
                <a:solidFill>
                  <a:srgbClr val="FF0000"/>
                </a:solidFill>
              </a:rPr>
              <a:t>Searching </a:t>
            </a:r>
            <a:br>
              <a:rPr lang="id-ID" dirty="0">
                <a:solidFill>
                  <a:srgbClr val="FF0000"/>
                </a:solidFill>
              </a:rPr>
            </a:br>
            <a:r>
              <a:rPr lang="id-ID" sz="2800" dirty="0">
                <a:solidFill>
                  <a:srgbClr val="FF0000"/>
                </a:solidFill>
              </a:rPr>
              <a:t>sebagai teknik pemecahan masalah </a:t>
            </a:r>
            <a:r>
              <a:rPr lang="id-ID" sz="28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400" dirty="0"/>
              <a:t>Banyak cara digunakan untuk membangun sistem yang dapat menyelesaikan masalah.</a:t>
            </a:r>
          </a:p>
          <a:p>
            <a:r>
              <a:rPr lang="id-ID" sz="2400" dirty="0"/>
              <a:t>Biasanya ada 4 hal yang perlu diperhatikan:</a:t>
            </a:r>
          </a:p>
          <a:p>
            <a:pPr marL="457200" indent="-457200">
              <a:buAutoNum type="arabicPeriod"/>
            </a:pPr>
            <a:r>
              <a:rPr lang="id-ID" sz="2400" dirty="0"/>
              <a:t>Mendefinisikan masalah dengan tepat. Pendefinisian ini mencakup deskripsi masalah baik.</a:t>
            </a:r>
          </a:p>
          <a:p>
            <a:pPr marL="457200" indent="-457200">
              <a:buAutoNum type="arabicPeriod"/>
            </a:pPr>
            <a:r>
              <a:rPr lang="id-ID" sz="2400" dirty="0"/>
              <a:t>Menganalisa masalah tsb serta mencari beberapa teknik penyelesaian masalah yang sesuai.</a:t>
            </a:r>
          </a:p>
          <a:p>
            <a:pPr marL="457200" indent="-457200">
              <a:buAutoNum type="arabicPeriod"/>
            </a:pPr>
            <a:r>
              <a:rPr lang="id-ID" sz="2400" dirty="0"/>
              <a:t>Merepresentasikan pengetahuan yang perlu untuk menyelesaikan masalah tsb.</a:t>
            </a:r>
          </a:p>
          <a:p>
            <a:pPr marL="457200" indent="-457200">
              <a:buAutoNum type="arabicPeriod"/>
            </a:pPr>
            <a:r>
              <a:rPr lang="id-ID" sz="2400" dirty="0"/>
              <a:t>Memilih teknik penyelesaian masalah terbaik.</a:t>
            </a:r>
          </a:p>
        </p:txBody>
      </p:sp>
    </p:spTree>
    <p:extLst>
      <p:ext uri="{BB962C8B-B14F-4D97-AF65-F5344CB8AC3E}">
        <p14:creationId xmlns:p14="http://schemas.microsoft.com/office/powerpoint/2010/main" val="41701232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>
                <a:solidFill>
                  <a:srgbClr val="FF0000"/>
                </a:solidFill>
              </a:rPr>
              <a:t>Searching </a:t>
            </a:r>
            <a:br>
              <a:rPr lang="id-ID" dirty="0">
                <a:solidFill>
                  <a:srgbClr val="FF0000"/>
                </a:solidFill>
              </a:rPr>
            </a:br>
            <a:r>
              <a:rPr lang="id-ID" sz="2800" dirty="0">
                <a:solidFill>
                  <a:srgbClr val="FF0000"/>
                </a:solidFill>
              </a:rPr>
              <a:t>sebagai teknik pemecahan masalah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400" dirty="0"/>
              <a:t>Teknik-teknik penyelesaian masalah yang dapat dipakai</a:t>
            </a:r>
          </a:p>
          <a:p>
            <a:pPr marL="457200" indent="-457200">
              <a:buAutoNum type="arabicPeriod"/>
            </a:pPr>
            <a:r>
              <a:rPr lang="id-ID" sz="2400" dirty="0"/>
              <a:t>Searching (pencarian)</a:t>
            </a:r>
          </a:p>
          <a:p>
            <a:pPr marL="457200" indent="-457200">
              <a:buAutoNum type="arabicPeriod"/>
            </a:pPr>
            <a:r>
              <a:rPr lang="id-ID" sz="2400" dirty="0"/>
              <a:t>Reasoning (penalaran)</a:t>
            </a:r>
          </a:p>
          <a:p>
            <a:pPr marL="457200" indent="-457200">
              <a:buAutoNum type="arabicPeriod"/>
            </a:pPr>
            <a:r>
              <a:rPr lang="id-ID" sz="2400" dirty="0"/>
              <a:t>Planning (perencanaan)</a:t>
            </a:r>
          </a:p>
          <a:p>
            <a:pPr marL="457200" indent="-457200">
              <a:buAutoNum type="arabicPeriod"/>
            </a:pPr>
            <a:r>
              <a:rPr lang="id-ID" sz="2400" dirty="0"/>
              <a:t>Learning (pembelajaran)</a:t>
            </a:r>
          </a:p>
          <a:p>
            <a:pPr marL="0" indent="0">
              <a:buNone/>
            </a:pPr>
            <a:endParaRPr lang="id-ID" sz="2400" dirty="0"/>
          </a:p>
          <a:p>
            <a:pPr marL="457200" indent="-457200">
              <a:buAutoNum type="arabicPeriod"/>
            </a:pP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8261813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>
                <a:solidFill>
                  <a:srgbClr val="FF0000"/>
                </a:solidFill>
              </a:rPr>
              <a:t>Metode Searching </a:t>
            </a:r>
            <a:endParaRPr lang="id-ID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sz="2800" dirty="0"/>
              <a:t>Dibagi menjadi 2 kelompok:</a:t>
            </a:r>
          </a:p>
          <a:p>
            <a:pPr>
              <a:buFont typeface="Wingdings" pitchFamily="2" charset="2"/>
              <a:buChar char="v"/>
            </a:pPr>
            <a:r>
              <a:rPr lang="id-ID" sz="2800" dirty="0"/>
              <a:t>Pencarian buta (</a:t>
            </a:r>
            <a:r>
              <a:rPr lang="id-ID" sz="2800" i="1" dirty="0"/>
              <a:t>Blind Search</a:t>
            </a:r>
            <a:r>
              <a:rPr lang="id-ID" sz="2800" dirty="0"/>
              <a:t>)</a:t>
            </a:r>
          </a:p>
          <a:p>
            <a:pPr>
              <a:buFont typeface="Wingdings" pitchFamily="2" charset="2"/>
              <a:buChar char="v"/>
            </a:pPr>
            <a:r>
              <a:rPr lang="id-ID" sz="2800" dirty="0"/>
              <a:t>Pencarian terbimbing (</a:t>
            </a:r>
            <a:r>
              <a:rPr lang="id-ID" sz="2800" i="1" dirty="0"/>
              <a:t>Heuristic search</a:t>
            </a:r>
            <a:r>
              <a:rPr lang="id-ID" sz="2800" dirty="0"/>
              <a:t>)</a:t>
            </a:r>
          </a:p>
          <a:p>
            <a:pPr marL="457200" indent="-457200">
              <a:buAutoNum type="arabicPeriod"/>
            </a:pP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38919451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>
                <a:solidFill>
                  <a:srgbClr val="FF0000"/>
                </a:solidFill>
              </a:rPr>
              <a:t>Metode Searching </a:t>
            </a:r>
            <a:endParaRPr lang="id-ID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sz="2800" dirty="0"/>
              <a:t>Terdapat 4 kriteria untuk mengukur performa metode pencarian:</a:t>
            </a:r>
          </a:p>
          <a:p>
            <a:pPr>
              <a:buFont typeface="Wingdings" pitchFamily="2" charset="2"/>
              <a:buChar char="Ø"/>
            </a:pPr>
            <a:r>
              <a:rPr lang="id-ID" sz="2800" i="1" dirty="0"/>
              <a:t>Completeness</a:t>
            </a:r>
          </a:p>
          <a:p>
            <a:pPr>
              <a:buFont typeface="Wingdings" pitchFamily="2" charset="2"/>
              <a:buChar char="Ø"/>
            </a:pPr>
            <a:r>
              <a:rPr lang="id-ID" sz="2800" i="1" dirty="0"/>
              <a:t>Time complexity</a:t>
            </a:r>
          </a:p>
          <a:p>
            <a:pPr>
              <a:buFont typeface="Wingdings" pitchFamily="2" charset="2"/>
              <a:buChar char="Ø"/>
            </a:pPr>
            <a:r>
              <a:rPr lang="id-ID" sz="2800" i="1" dirty="0"/>
              <a:t>Space complexity</a:t>
            </a:r>
          </a:p>
          <a:p>
            <a:pPr>
              <a:buFont typeface="Wingdings" pitchFamily="2" charset="2"/>
              <a:buChar char="Ø"/>
            </a:pPr>
            <a:r>
              <a:rPr lang="id-ID" sz="2800" i="1" dirty="0"/>
              <a:t>Optimality</a:t>
            </a:r>
          </a:p>
          <a:p>
            <a:pPr marL="457200" indent="-457200">
              <a:buAutoNum type="arabicPeriod"/>
            </a:pP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1034007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>
                <a:solidFill>
                  <a:srgbClr val="FF0000"/>
                </a:solidFill>
              </a:rPr>
              <a:t>Metode Searching </a:t>
            </a:r>
            <a:endParaRPr lang="id-ID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id-ID" sz="2800" i="1" dirty="0"/>
              <a:t>Completeness</a:t>
            </a:r>
          </a:p>
          <a:p>
            <a:pPr marL="0" indent="0">
              <a:buNone/>
            </a:pPr>
            <a:r>
              <a:rPr lang="id-ID" sz="2800" i="1" dirty="0"/>
              <a:t>	Apakah metode tersebut menjamin adanya 	solusi jika solusinya ada?</a:t>
            </a:r>
          </a:p>
          <a:p>
            <a:pPr>
              <a:buFont typeface="Wingdings" pitchFamily="2" charset="2"/>
              <a:buChar char="Ø"/>
            </a:pPr>
            <a:r>
              <a:rPr lang="id-ID" sz="2800" i="1" dirty="0"/>
              <a:t>Time complexity</a:t>
            </a:r>
          </a:p>
          <a:p>
            <a:pPr>
              <a:buFont typeface="Wingdings" pitchFamily="2" charset="2"/>
              <a:buChar char="Ø"/>
            </a:pPr>
            <a:r>
              <a:rPr lang="id-ID" sz="2800" i="1" dirty="0"/>
              <a:t>Space complexity</a:t>
            </a:r>
          </a:p>
          <a:p>
            <a:pPr>
              <a:buFont typeface="Wingdings" pitchFamily="2" charset="2"/>
              <a:buChar char="Ø"/>
            </a:pPr>
            <a:r>
              <a:rPr lang="id-ID" sz="2800" i="1" dirty="0"/>
              <a:t>Optimality</a:t>
            </a:r>
          </a:p>
          <a:p>
            <a:pPr marL="457200" indent="-457200">
              <a:buAutoNum type="arabicPeriod"/>
            </a:pP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6638714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>
                <a:solidFill>
                  <a:srgbClr val="FF0000"/>
                </a:solidFill>
              </a:rPr>
              <a:t>Metode Searching </a:t>
            </a:r>
            <a:endParaRPr lang="id-ID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id-ID" sz="2800" i="1" dirty="0"/>
              <a:t>Completeness</a:t>
            </a:r>
          </a:p>
          <a:p>
            <a:pPr>
              <a:buFont typeface="Wingdings" pitchFamily="2" charset="2"/>
              <a:buChar char="Ø"/>
            </a:pPr>
            <a:r>
              <a:rPr lang="id-ID" sz="2800" i="1" dirty="0"/>
              <a:t>Time complexity</a:t>
            </a:r>
          </a:p>
          <a:p>
            <a:pPr marL="0" indent="0">
              <a:buNone/>
            </a:pPr>
            <a:r>
              <a:rPr lang="id-ID" sz="2800" i="1" dirty="0"/>
              <a:t>	berapa lama waktu yang diberikan untuk </a:t>
            </a:r>
          </a:p>
          <a:p>
            <a:pPr marL="0" indent="0">
              <a:buNone/>
            </a:pPr>
            <a:r>
              <a:rPr lang="id-ID" sz="2800" i="1" dirty="0"/>
              <a:t>	menentukan solusi tersebut?</a:t>
            </a:r>
          </a:p>
          <a:p>
            <a:pPr>
              <a:buFont typeface="Wingdings" pitchFamily="2" charset="2"/>
              <a:buChar char="Ø"/>
            </a:pPr>
            <a:r>
              <a:rPr lang="id-ID" sz="2800" i="1" dirty="0"/>
              <a:t>Space complexity</a:t>
            </a:r>
          </a:p>
          <a:p>
            <a:pPr>
              <a:buFont typeface="Wingdings" pitchFamily="2" charset="2"/>
              <a:buChar char="Ø"/>
            </a:pPr>
            <a:r>
              <a:rPr lang="id-ID" sz="2800" i="1" dirty="0"/>
              <a:t>Optimality</a:t>
            </a:r>
          </a:p>
          <a:p>
            <a:pPr marL="457200" indent="-457200">
              <a:buAutoNum type="arabicPeriod"/>
            </a:pP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38703228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>
                <a:solidFill>
                  <a:srgbClr val="FF0000"/>
                </a:solidFill>
              </a:rPr>
              <a:t>Metode Searching </a:t>
            </a:r>
            <a:endParaRPr lang="id-ID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id-ID" sz="2800" i="1" dirty="0"/>
              <a:t>Completeness</a:t>
            </a:r>
          </a:p>
          <a:p>
            <a:pPr>
              <a:buFont typeface="Wingdings" pitchFamily="2" charset="2"/>
              <a:buChar char="Ø"/>
            </a:pPr>
            <a:r>
              <a:rPr lang="id-ID" sz="2800" i="1" dirty="0"/>
              <a:t>Time complexity</a:t>
            </a:r>
          </a:p>
          <a:p>
            <a:pPr>
              <a:buFont typeface="Wingdings" pitchFamily="2" charset="2"/>
              <a:buChar char="Ø"/>
            </a:pPr>
            <a:r>
              <a:rPr lang="id-ID" sz="2800" i="1" dirty="0"/>
              <a:t>Space complexity</a:t>
            </a:r>
          </a:p>
          <a:p>
            <a:pPr marL="0" indent="0">
              <a:buNone/>
            </a:pPr>
            <a:r>
              <a:rPr lang="id-ID" sz="2800" i="1" dirty="0"/>
              <a:t>	berapa banyak memori yang dibutuhkan </a:t>
            </a:r>
          </a:p>
          <a:p>
            <a:pPr marL="0" indent="0">
              <a:buNone/>
            </a:pPr>
            <a:r>
              <a:rPr lang="id-ID" sz="2800" i="1" dirty="0"/>
              <a:t>	untuk menemukan solusi tersebut?</a:t>
            </a:r>
          </a:p>
          <a:p>
            <a:pPr>
              <a:buFont typeface="Wingdings" pitchFamily="2" charset="2"/>
              <a:buChar char="Ø"/>
            </a:pPr>
            <a:r>
              <a:rPr lang="id-ID" sz="2800" i="1" dirty="0"/>
              <a:t>Optimality</a:t>
            </a:r>
          </a:p>
          <a:p>
            <a:pPr marL="457200" indent="-457200">
              <a:buAutoNum type="arabicPeriod"/>
            </a:pP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38703228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>
                <a:solidFill>
                  <a:srgbClr val="FF0000"/>
                </a:solidFill>
              </a:rPr>
              <a:t>Metode Searching </a:t>
            </a:r>
            <a:endParaRPr lang="id-ID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id-ID" sz="2800" i="1" dirty="0"/>
              <a:t>Completeness</a:t>
            </a:r>
          </a:p>
          <a:p>
            <a:pPr>
              <a:buFont typeface="Wingdings" pitchFamily="2" charset="2"/>
              <a:buChar char="Ø"/>
            </a:pPr>
            <a:r>
              <a:rPr lang="id-ID" sz="2800" i="1" dirty="0"/>
              <a:t>Time complexity</a:t>
            </a:r>
          </a:p>
          <a:p>
            <a:pPr>
              <a:buFont typeface="Wingdings" pitchFamily="2" charset="2"/>
              <a:buChar char="Ø"/>
            </a:pPr>
            <a:r>
              <a:rPr lang="id-ID" sz="2800" i="1" dirty="0"/>
              <a:t>Space complexity</a:t>
            </a:r>
          </a:p>
          <a:p>
            <a:pPr>
              <a:buFont typeface="Wingdings" pitchFamily="2" charset="2"/>
              <a:buChar char="Ø"/>
            </a:pPr>
            <a:r>
              <a:rPr lang="id-ID" sz="2800" i="1" dirty="0"/>
              <a:t>Optimality</a:t>
            </a:r>
          </a:p>
          <a:p>
            <a:pPr marL="0" indent="0">
              <a:buNone/>
            </a:pPr>
            <a:r>
              <a:rPr lang="id-ID" sz="2800" i="1" dirty="0"/>
              <a:t>	apakah metode tersebut menjamin </a:t>
            </a:r>
          </a:p>
          <a:p>
            <a:pPr marL="0" indent="0">
              <a:buNone/>
            </a:pPr>
            <a:r>
              <a:rPr lang="id-ID" sz="2800" i="1" dirty="0"/>
              <a:t>	menemukan solusi terbaik jika terdapat </a:t>
            </a:r>
          </a:p>
          <a:p>
            <a:pPr marL="0" indent="0">
              <a:buNone/>
            </a:pPr>
            <a:r>
              <a:rPr lang="id-ID" sz="2800" i="1" dirty="0"/>
              <a:t>	beberapa solusi yang berbeda?</a:t>
            </a:r>
          </a:p>
          <a:p>
            <a:pPr marL="457200" indent="-457200">
              <a:buAutoNum type="arabicPeriod"/>
            </a:pP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38703228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solidFill>
                  <a:srgbClr val="FF0000"/>
                </a:solidFill>
              </a:rPr>
              <a:t>Pencarian Buta (</a:t>
            </a:r>
            <a:r>
              <a:rPr lang="id-ID" i="1" dirty="0">
                <a:solidFill>
                  <a:srgbClr val="FF0000"/>
                </a:solidFill>
              </a:rPr>
              <a:t>blind search</a:t>
            </a:r>
            <a:r>
              <a:rPr lang="id-ID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Pencarian melebar pertama (Breadth-First Search/BFS)</a:t>
            </a:r>
          </a:p>
          <a:p>
            <a:r>
              <a:rPr lang="id-ID" dirty="0"/>
              <a:t>Pencarian mendalam pertama (Depth-First Search/DFS)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136143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solidFill>
                  <a:srgbClr val="FF0000"/>
                </a:solidFill>
              </a:rPr>
              <a:t>Pencarian Buta (</a:t>
            </a:r>
            <a:r>
              <a:rPr lang="id-ID" i="1" dirty="0">
                <a:solidFill>
                  <a:srgbClr val="FF0000"/>
                </a:solidFill>
              </a:rPr>
              <a:t>blind search</a:t>
            </a:r>
            <a:r>
              <a:rPr lang="id-ID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Pencarian melebar pertama (Breadth-First Search/BFS)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665112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solidFill>
                  <a:srgbClr val="FF0000"/>
                </a:solidFill>
              </a:rPr>
              <a:t>Pencarian Buta (</a:t>
            </a:r>
            <a:r>
              <a:rPr lang="id-ID" i="1" dirty="0">
                <a:solidFill>
                  <a:srgbClr val="FF0000"/>
                </a:solidFill>
              </a:rPr>
              <a:t>blind search</a:t>
            </a:r>
            <a:r>
              <a:rPr lang="id-ID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Pencarian melebar pertama (Breadth-First Search/BFS)</a:t>
            </a:r>
          </a:p>
          <a:p>
            <a:endParaRPr lang="id-ID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996952"/>
            <a:ext cx="7460098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65112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solidFill>
                  <a:srgbClr val="FF0000"/>
                </a:solidFill>
              </a:rPr>
              <a:t>Pencarian Buta (</a:t>
            </a:r>
            <a:r>
              <a:rPr lang="id-ID" i="1" dirty="0">
                <a:solidFill>
                  <a:srgbClr val="FF0000"/>
                </a:solidFill>
              </a:rPr>
              <a:t>blind search</a:t>
            </a:r>
            <a:r>
              <a:rPr lang="id-ID" dirty="0">
                <a:solidFill>
                  <a:srgbClr val="FF0000"/>
                </a:solidFill>
              </a:rPr>
              <a:t>)</a:t>
            </a:r>
            <a:r>
              <a:rPr lang="id-ID" dirty="0"/>
              <a:t> </a:t>
            </a:r>
            <a:r>
              <a:rPr lang="id-ID" sz="2400" dirty="0">
                <a:solidFill>
                  <a:srgbClr val="008000"/>
                </a:solidFill>
              </a:rPr>
              <a:t>Pencarian melebar pertama (Breadth-First Search/BFS)</a:t>
            </a:r>
            <a:br>
              <a:rPr lang="id-ID" sz="2400" dirty="0">
                <a:solidFill>
                  <a:srgbClr val="008000"/>
                </a:solidFill>
              </a:rPr>
            </a:br>
            <a:endParaRPr lang="id-ID" sz="2400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800" dirty="0"/>
              <a:t>Semua node pada level n akan dikunjungi terlebih dahulu sebelum mengunjungi node-node pada level n+1</a:t>
            </a:r>
          </a:p>
          <a:p>
            <a:r>
              <a:rPr lang="id-ID" sz="2800" dirty="0"/>
              <a:t>Pencarian dimulai dari node akar terus ke level ke-1 dari kiri ke kanan, kemudian berpindah ke level berikutnya demikian pula dari kiri ke kanan hingga ditemukan solusi.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919099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solidFill>
                  <a:srgbClr val="FF0000"/>
                </a:solidFill>
              </a:rPr>
              <a:t>Pencarian Buta (</a:t>
            </a:r>
            <a:r>
              <a:rPr lang="id-ID" i="1" dirty="0">
                <a:solidFill>
                  <a:srgbClr val="FF0000"/>
                </a:solidFill>
              </a:rPr>
              <a:t>blind search</a:t>
            </a:r>
            <a:r>
              <a:rPr lang="id-ID" dirty="0">
                <a:solidFill>
                  <a:srgbClr val="FF0000"/>
                </a:solidFill>
              </a:rPr>
              <a:t>)</a:t>
            </a:r>
            <a:r>
              <a:rPr lang="id-ID" dirty="0"/>
              <a:t> </a:t>
            </a:r>
            <a:r>
              <a:rPr lang="id-ID" sz="2400" dirty="0">
                <a:solidFill>
                  <a:srgbClr val="008000"/>
                </a:solidFill>
              </a:rPr>
              <a:t>Pencarian melebar pertama (Breadth-First Search/BFS)</a:t>
            </a:r>
            <a:br>
              <a:rPr lang="id-ID" sz="2400" dirty="0">
                <a:solidFill>
                  <a:srgbClr val="008000"/>
                </a:solidFill>
              </a:rPr>
            </a:br>
            <a:endParaRPr lang="id-ID" sz="2400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800" dirty="0">
                <a:solidFill>
                  <a:srgbClr val="FF0000"/>
                </a:solidFill>
              </a:rPr>
              <a:t>Algoritma</a:t>
            </a:r>
          </a:p>
          <a:p>
            <a:pPr marL="0" indent="0">
              <a:buNone/>
            </a:pPr>
            <a:r>
              <a:rPr lang="id-ID" sz="2000" dirty="0"/>
              <a:t>Buat suatu variabel node_list dan tetapkan sebagai keadaan awal</a:t>
            </a:r>
          </a:p>
          <a:p>
            <a:pPr marL="0" indent="0">
              <a:buNone/>
            </a:pPr>
            <a:r>
              <a:rPr lang="id-ID" sz="2000" dirty="0"/>
              <a:t>Kerjakan langkah-langkah berikut sampai tujuan tercapai atau node_list dalam keadaan kosong</a:t>
            </a:r>
          </a:p>
          <a:p>
            <a:pPr>
              <a:buFontTx/>
              <a:buChar char="-"/>
            </a:pPr>
            <a:r>
              <a:rPr lang="id-ID" sz="2000" dirty="0"/>
              <a:t>Hapus elemen pertama dari node_list, sebut dengan nama E. Jika node_list kosong, keluar</a:t>
            </a:r>
          </a:p>
          <a:p>
            <a:pPr>
              <a:buFontTx/>
              <a:buChar char="-"/>
            </a:pPr>
            <a:r>
              <a:rPr lang="id-ID" sz="2000" dirty="0"/>
              <a:t>Pada setiap langkah yang aturannya cocok dengan E, kerjakan:</a:t>
            </a:r>
          </a:p>
          <a:p>
            <a:pPr>
              <a:buFont typeface="Wingdings" pitchFamily="2" charset="2"/>
              <a:buChar char="q"/>
            </a:pPr>
            <a:r>
              <a:rPr lang="id-ID" sz="2000" dirty="0"/>
              <a:t>Aplikasikan aturan tersebut untuk membentuk suatu keadaan baru</a:t>
            </a:r>
          </a:p>
          <a:p>
            <a:pPr>
              <a:buFont typeface="Wingdings" pitchFamily="2" charset="2"/>
              <a:buChar char="q"/>
            </a:pPr>
            <a:r>
              <a:rPr lang="id-ID" sz="2000" dirty="0"/>
              <a:t>Jika keadaan awal adalah tujuan yang diharapkan, sukses dan keluar.</a:t>
            </a:r>
          </a:p>
          <a:p>
            <a:pPr>
              <a:buFont typeface="Wingdings" pitchFamily="2" charset="2"/>
              <a:buChar char="q"/>
            </a:pPr>
            <a:r>
              <a:rPr lang="id-ID" sz="2000" dirty="0"/>
              <a:t>Jika tidak demikian, tambahkan keadaan awal yang baru tersebut pada akhir node_list</a:t>
            </a:r>
          </a:p>
          <a:p>
            <a:pPr marL="0" indent="0">
              <a:buNone/>
            </a:pPr>
            <a:r>
              <a:rPr lang="id-ID" sz="2800" dirty="0"/>
              <a:t>	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82400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solidFill>
                  <a:srgbClr val="FF0000"/>
                </a:solidFill>
              </a:rPr>
              <a:t>Pencarian Buta (</a:t>
            </a:r>
            <a:r>
              <a:rPr lang="id-ID" i="1" dirty="0">
                <a:solidFill>
                  <a:srgbClr val="FF0000"/>
                </a:solidFill>
              </a:rPr>
              <a:t>blind search</a:t>
            </a:r>
            <a:r>
              <a:rPr lang="id-ID" dirty="0">
                <a:solidFill>
                  <a:srgbClr val="FF0000"/>
                </a:solidFill>
              </a:rPr>
              <a:t>)</a:t>
            </a:r>
            <a:r>
              <a:rPr lang="id-ID" dirty="0"/>
              <a:t> </a:t>
            </a:r>
            <a:r>
              <a:rPr lang="id-ID" sz="2400" dirty="0">
                <a:solidFill>
                  <a:srgbClr val="008000"/>
                </a:solidFill>
              </a:rPr>
              <a:t>Pencarian melebar pertama (Breadth-First Search/BFS)</a:t>
            </a:r>
            <a:br>
              <a:rPr lang="id-ID" sz="2400" dirty="0">
                <a:solidFill>
                  <a:srgbClr val="008000"/>
                </a:solidFill>
              </a:rPr>
            </a:br>
            <a:endParaRPr lang="id-ID" sz="2400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800" dirty="0">
                <a:solidFill>
                  <a:srgbClr val="FF0000"/>
                </a:solidFill>
              </a:rPr>
              <a:t>Keuntungan</a:t>
            </a:r>
          </a:p>
          <a:p>
            <a:pPr marL="0" indent="0">
              <a:buNone/>
            </a:pPr>
            <a:r>
              <a:rPr lang="id-ID" sz="2800" dirty="0"/>
              <a:t>	Tidak akan menemukan jalan buntu.</a:t>
            </a:r>
          </a:p>
          <a:p>
            <a:pPr marL="0" indent="0">
              <a:buNone/>
            </a:pPr>
            <a:r>
              <a:rPr lang="id-ID" sz="2800" dirty="0"/>
              <a:t>	Jika ada satu solusi, maka BFS akan 	menemukannya.</a:t>
            </a:r>
          </a:p>
          <a:p>
            <a:pPr marL="0" indent="0">
              <a:buNone/>
            </a:pPr>
            <a:r>
              <a:rPr lang="id-ID" sz="2800" dirty="0"/>
              <a:t>	Dan jika ada lebih dari satu solusi, maka 	solusi minimum akan ditentukan.</a:t>
            </a:r>
          </a:p>
          <a:p>
            <a:r>
              <a:rPr lang="id-ID" sz="2800" dirty="0">
                <a:solidFill>
                  <a:srgbClr val="FF0000"/>
                </a:solidFill>
              </a:rPr>
              <a:t>Kelemahan</a:t>
            </a:r>
            <a:r>
              <a:rPr lang="id-ID" sz="2800" dirty="0"/>
              <a:t> 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322635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solidFill>
                  <a:srgbClr val="FF0000"/>
                </a:solidFill>
              </a:rPr>
              <a:t>Pencarian Buta (</a:t>
            </a:r>
            <a:r>
              <a:rPr lang="id-ID" i="1" dirty="0">
                <a:solidFill>
                  <a:srgbClr val="FF0000"/>
                </a:solidFill>
              </a:rPr>
              <a:t>blind search</a:t>
            </a:r>
            <a:r>
              <a:rPr lang="id-ID" dirty="0">
                <a:solidFill>
                  <a:srgbClr val="FF0000"/>
                </a:solidFill>
              </a:rPr>
              <a:t>)</a:t>
            </a:r>
            <a:r>
              <a:rPr lang="id-ID" dirty="0"/>
              <a:t> </a:t>
            </a:r>
            <a:r>
              <a:rPr lang="id-ID" sz="2400" dirty="0">
                <a:solidFill>
                  <a:srgbClr val="008000"/>
                </a:solidFill>
              </a:rPr>
              <a:t>Pencarian melebar pertama (Breadth-First Search/BFS)</a:t>
            </a:r>
            <a:br>
              <a:rPr lang="id-ID" sz="2400" dirty="0">
                <a:solidFill>
                  <a:srgbClr val="008000"/>
                </a:solidFill>
              </a:rPr>
            </a:br>
            <a:endParaRPr lang="id-ID" sz="2400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800" dirty="0">
                <a:solidFill>
                  <a:srgbClr val="FF0000"/>
                </a:solidFill>
              </a:rPr>
              <a:t>Keuntungan</a:t>
            </a:r>
          </a:p>
          <a:p>
            <a:r>
              <a:rPr lang="id-ID" sz="2800" dirty="0">
                <a:solidFill>
                  <a:srgbClr val="FF0000"/>
                </a:solidFill>
              </a:rPr>
              <a:t>Kelemahan</a:t>
            </a:r>
            <a:r>
              <a:rPr lang="id-ID" sz="2800" dirty="0"/>
              <a:t> </a:t>
            </a:r>
          </a:p>
          <a:p>
            <a:pPr marL="0" indent="0">
              <a:buNone/>
            </a:pPr>
            <a:r>
              <a:rPr lang="id-ID" sz="2800" dirty="0"/>
              <a:t>	Membutuhkan memori yang cukup banyak, 	karena menyimpan semua node dalam satu 	pohon.</a:t>
            </a:r>
          </a:p>
          <a:p>
            <a:pPr marL="0" indent="0">
              <a:buNone/>
            </a:pPr>
            <a:r>
              <a:rPr lang="id-ID" sz="2800" dirty="0"/>
              <a:t>	Membutuhkan waktu yang cukup lama, 	karena akan menguji n level untuk 	mendapatkan solusi pada level yang ke 	(n+1).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7805786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solidFill>
                  <a:srgbClr val="FF0000"/>
                </a:solidFill>
              </a:rPr>
              <a:t>Pencarian Buta (</a:t>
            </a:r>
            <a:r>
              <a:rPr lang="id-ID" i="1" dirty="0">
                <a:solidFill>
                  <a:srgbClr val="FF0000"/>
                </a:solidFill>
              </a:rPr>
              <a:t>blind search</a:t>
            </a:r>
            <a:r>
              <a:rPr lang="id-ID" dirty="0">
                <a:solidFill>
                  <a:srgbClr val="FF0000"/>
                </a:solidFill>
              </a:rPr>
              <a:t>)</a:t>
            </a:r>
            <a:r>
              <a:rPr lang="id-ID" dirty="0"/>
              <a:t> </a:t>
            </a:r>
            <a:r>
              <a:rPr lang="id-ID" sz="2400" dirty="0">
                <a:solidFill>
                  <a:srgbClr val="008000"/>
                </a:solidFill>
              </a:rPr>
              <a:t>Pencarian melebar pertama (Breadth-First Search/BFS)</a:t>
            </a:r>
            <a:br>
              <a:rPr lang="id-ID" sz="2400" dirty="0">
                <a:solidFill>
                  <a:srgbClr val="008000"/>
                </a:solidFill>
              </a:rPr>
            </a:br>
            <a:endParaRPr lang="id-ID" sz="2400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sz="2800" dirty="0">
                <a:solidFill>
                  <a:srgbClr val="FF0000"/>
                </a:solidFill>
              </a:rPr>
              <a:t>Analisa Ruang dan Waktu</a:t>
            </a:r>
          </a:p>
          <a:p>
            <a:r>
              <a:rPr lang="id-ID" sz="2800" dirty="0">
                <a:solidFill>
                  <a:srgbClr val="FF0000"/>
                </a:solidFill>
              </a:rPr>
              <a:t>Diasumsikan</a:t>
            </a:r>
            <a:endParaRPr lang="id-ID" dirty="0"/>
          </a:p>
          <a:p>
            <a:r>
              <a:rPr lang="id-ID" sz="2800" dirty="0">
                <a:solidFill>
                  <a:srgbClr val="FF0000"/>
                </a:solidFill>
              </a:rPr>
              <a:t>Analisa ruang</a:t>
            </a:r>
          </a:p>
          <a:p>
            <a:r>
              <a:rPr lang="id-ID" sz="2800" dirty="0">
                <a:solidFill>
                  <a:srgbClr val="FF0000"/>
                </a:solidFill>
              </a:rPr>
              <a:t>Analisa waktu</a:t>
            </a:r>
          </a:p>
        </p:txBody>
      </p:sp>
    </p:spTree>
    <p:extLst>
      <p:ext uri="{BB962C8B-B14F-4D97-AF65-F5344CB8AC3E}">
        <p14:creationId xmlns:p14="http://schemas.microsoft.com/office/powerpoint/2010/main" val="42725096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solidFill>
                  <a:srgbClr val="FF0000"/>
                </a:solidFill>
              </a:rPr>
              <a:t>Pencarian Buta (</a:t>
            </a:r>
            <a:r>
              <a:rPr lang="id-ID" i="1" dirty="0">
                <a:solidFill>
                  <a:srgbClr val="FF0000"/>
                </a:solidFill>
              </a:rPr>
              <a:t>blind search</a:t>
            </a:r>
            <a:r>
              <a:rPr lang="id-ID" dirty="0">
                <a:solidFill>
                  <a:srgbClr val="FF0000"/>
                </a:solidFill>
              </a:rPr>
              <a:t>)</a:t>
            </a:r>
            <a:r>
              <a:rPr lang="id-ID" dirty="0"/>
              <a:t> </a:t>
            </a:r>
            <a:r>
              <a:rPr lang="id-ID" sz="2400" dirty="0">
                <a:solidFill>
                  <a:srgbClr val="008000"/>
                </a:solidFill>
              </a:rPr>
              <a:t>Pencarian melebar pertama (Breadth-First Search/BFS)</a:t>
            </a:r>
            <a:br>
              <a:rPr lang="id-ID" sz="2400" dirty="0">
                <a:solidFill>
                  <a:srgbClr val="008000"/>
                </a:solidFill>
              </a:rPr>
            </a:br>
            <a:endParaRPr lang="id-ID" sz="2400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sz="2400" dirty="0">
                <a:solidFill>
                  <a:srgbClr val="FF0000"/>
                </a:solidFill>
              </a:rPr>
              <a:t>Analisa Ruang dan Waktu</a:t>
            </a:r>
          </a:p>
          <a:p>
            <a:r>
              <a:rPr lang="id-ID" sz="2400" dirty="0">
                <a:solidFill>
                  <a:srgbClr val="FF0000"/>
                </a:solidFill>
              </a:rPr>
              <a:t>Diasumsikan</a:t>
            </a:r>
          </a:p>
          <a:p>
            <a:pPr>
              <a:buFont typeface="Wingdings" pitchFamily="2" charset="2"/>
              <a:buChar char="ü"/>
            </a:pPr>
            <a:r>
              <a:rPr lang="id-ID" sz="2400" dirty="0"/>
              <a:t>Ada satu solusi (1 tujuan ditentukan) pada pohon.</a:t>
            </a:r>
          </a:p>
          <a:p>
            <a:pPr>
              <a:buFont typeface="Wingdings" pitchFamily="2" charset="2"/>
              <a:buChar char="ü"/>
            </a:pPr>
            <a:r>
              <a:rPr lang="id-ID" sz="2400" dirty="0"/>
              <a:t>Pohon pelacakan memiliki cabang yang selalu sama yaitu sebanyak b</a:t>
            </a:r>
          </a:p>
          <a:p>
            <a:pPr>
              <a:buFont typeface="Wingdings" pitchFamily="2" charset="2"/>
              <a:buChar char="ü"/>
            </a:pPr>
            <a:r>
              <a:rPr lang="id-ID" sz="2400" dirty="0"/>
              <a:t>Tujuan dicapai pada level ke – d</a:t>
            </a:r>
          </a:p>
          <a:p>
            <a:pPr>
              <a:buFont typeface="Wingdings" pitchFamily="2" charset="2"/>
              <a:buChar char="ü"/>
            </a:pPr>
            <a:r>
              <a:rPr lang="id-ID" sz="2400" dirty="0"/>
              <a:t>Tujuan dicapai pada pertengahan pohon (kondisi rata-rata)</a:t>
            </a:r>
          </a:p>
          <a:p>
            <a:r>
              <a:rPr lang="id-ID" sz="2400" dirty="0">
                <a:solidFill>
                  <a:srgbClr val="FF0000"/>
                </a:solidFill>
              </a:rPr>
              <a:t>Analisa ruang</a:t>
            </a:r>
          </a:p>
          <a:p>
            <a:r>
              <a:rPr lang="id-ID" sz="2400" dirty="0">
                <a:solidFill>
                  <a:srgbClr val="FF0000"/>
                </a:solidFill>
              </a:rPr>
              <a:t>Analisa waktu</a:t>
            </a:r>
          </a:p>
        </p:txBody>
      </p:sp>
    </p:spTree>
    <p:extLst>
      <p:ext uri="{BB962C8B-B14F-4D97-AF65-F5344CB8AC3E}">
        <p14:creationId xmlns:p14="http://schemas.microsoft.com/office/powerpoint/2010/main" val="35689263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solidFill>
                  <a:srgbClr val="FF0000"/>
                </a:solidFill>
              </a:rPr>
              <a:t>Pencarian Buta (</a:t>
            </a:r>
            <a:r>
              <a:rPr lang="id-ID" i="1" dirty="0">
                <a:solidFill>
                  <a:srgbClr val="FF0000"/>
                </a:solidFill>
              </a:rPr>
              <a:t>blind search</a:t>
            </a:r>
            <a:r>
              <a:rPr lang="id-ID" dirty="0">
                <a:solidFill>
                  <a:srgbClr val="FF0000"/>
                </a:solidFill>
              </a:rPr>
              <a:t>)</a:t>
            </a:r>
            <a:r>
              <a:rPr lang="id-ID" dirty="0"/>
              <a:t> </a:t>
            </a:r>
            <a:r>
              <a:rPr lang="id-ID" sz="2400" dirty="0">
                <a:solidFill>
                  <a:srgbClr val="008000"/>
                </a:solidFill>
              </a:rPr>
              <a:t>Pencarian melebar pertama (Breadth-First Search/BFS)</a:t>
            </a:r>
            <a:br>
              <a:rPr lang="id-ID" sz="2400" dirty="0">
                <a:solidFill>
                  <a:srgbClr val="008000"/>
                </a:solidFill>
              </a:rPr>
            </a:br>
            <a:endParaRPr lang="id-ID" sz="2400" dirty="0">
              <a:solidFill>
                <a:srgbClr val="008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id-ID" sz="2400" dirty="0">
                    <a:solidFill>
                      <a:srgbClr val="FF0000"/>
                    </a:solidFill>
                  </a:rPr>
                  <a:t>Analisa ruang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id-ID" sz="2400" dirty="0"/>
                  <a:t>Antrian pertama memiliki 1 keadaan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id-ID" sz="2400" dirty="0"/>
                  <a:t>Setelah mencapai langkah pertama, antrian akan berisi b keadaan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id-ID" sz="2400" dirty="0"/>
                  <a:t>Pemrosesan setiap b keadaan pada level ke – 0 akan menambahkan b keadaan lagi pada antrian.</a:t>
                </a:r>
              </a:p>
              <a:p>
                <a:pPr>
                  <a:buFont typeface="Wingdings" pitchFamily="2" charset="2"/>
                  <a:buChar char="ü"/>
                </a:pPr>
                <a:r>
                  <a:rPr lang="id-ID" sz="2400" dirty="0"/>
                  <a:t>Sehingga setelah dilakukan pemrosesan semua keadaan pada level ke – d, maka antrian akan menyimpan keadaan sebanyak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d-ID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d-ID" sz="2400" b="0" i="1" dirty="0" smtClean="0"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id-ID" sz="2400" b="0" i="1" dirty="0" smtClean="0">
                            <a:latin typeface="Cambria Math"/>
                          </a:rPr>
                          <m:t>𝑑</m:t>
                        </m:r>
                        <m:r>
                          <a:rPr lang="id-ID" sz="2400" b="0" i="1" dirty="0" smtClean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endParaRPr lang="id-ID" sz="2400" dirty="0"/>
              </a:p>
              <a:p>
                <a:pPr>
                  <a:buFont typeface="Wingdings" pitchFamily="2" charset="2"/>
                  <a:buChar char="ü"/>
                </a:pPr>
                <a:r>
                  <a:rPr lang="id-ID" sz="2400" dirty="0"/>
                  <a:t>Karena diasumsikan bahwa tujuan terletak di tengah maka antrian akan menyimpan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d-ID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d-ID" sz="2400" i="1" dirty="0"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id-ID" sz="2400" i="1" dirty="0">
                            <a:latin typeface="Cambria Math"/>
                          </a:rPr>
                          <m:t>𝑑</m:t>
                        </m:r>
                        <m:r>
                          <a:rPr lang="id-ID" sz="2400" i="1" dirty="0">
                            <a:latin typeface="Cambria Math"/>
                          </a:rPr>
                          <m:t>−1/2</m:t>
                        </m:r>
                      </m:sup>
                    </m:sSup>
                  </m:oMath>
                </a14:m>
                <a:r>
                  <a:rPr lang="id-ID" sz="2400" dirty="0"/>
                  <a:t> keadaan</a:t>
                </a:r>
              </a:p>
              <a:p>
                <a:pPr marL="0" indent="0">
                  <a:buNone/>
                </a:pPr>
                <a:endParaRPr lang="id-ID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11" t="-943" b="-12264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89263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solidFill>
                  <a:srgbClr val="FF0000"/>
                </a:solidFill>
              </a:rPr>
              <a:t>Pencarian Buta (</a:t>
            </a:r>
            <a:r>
              <a:rPr lang="id-ID" i="1" dirty="0">
                <a:solidFill>
                  <a:srgbClr val="FF0000"/>
                </a:solidFill>
              </a:rPr>
              <a:t>blind search</a:t>
            </a:r>
            <a:r>
              <a:rPr lang="id-ID" dirty="0">
                <a:solidFill>
                  <a:srgbClr val="FF0000"/>
                </a:solidFill>
              </a:rPr>
              <a:t>)</a:t>
            </a:r>
            <a:r>
              <a:rPr lang="id-ID" dirty="0"/>
              <a:t> </a:t>
            </a:r>
            <a:r>
              <a:rPr lang="id-ID" sz="2400" dirty="0">
                <a:solidFill>
                  <a:srgbClr val="008000"/>
                </a:solidFill>
              </a:rPr>
              <a:t>Pencarian melebar pertama (Breadth-First Search/BFS)</a:t>
            </a:r>
            <a:br>
              <a:rPr lang="id-ID" sz="2400" dirty="0">
                <a:solidFill>
                  <a:srgbClr val="008000"/>
                </a:solidFill>
              </a:rPr>
            </a:br>
            <a:endParaRPr lang="id-ID" sz="2400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800" dirty="0">
                <a:solidFill>
                  <a:srgbClr val="FF0000"/>
                </a:solidFill>
              </a:rPr>
              <a:t>Analisis ruang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564904"/>
            <a:ext cx="4837216" cy="249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61960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solidFill>
                  <a:srgbClr val="FF0000"/>
                </a:solidFill>
              </a:rPr>
              <a:t>Pencarian Buta (</a:t>
            </a:r>
            <a:r>
              <a:rPr lang="id-ID" i="1" dirty="0">
                <a:solidFill>
                  <a:srgbClr val="FF0000"/>
                </a:solidFill>
              </a:rPr>
              <a:t>blind search</a:t>
            </a:r>
            <a:r>
              <a:rPr lang="id-ID" dirty="0">
                <a:solidFill>
                  <a:srgbClr val="FF0000"/>
                </a:solidFill>
              </a:rPr>
              <a:t>)</a:t>
            </a:r>
            <a:r>
              <a:rPr lang="id-ID" dirty="0"/>
              <a:t> </a:t>
            </a:r>
            <a:r>
              <a:rPr lang="id-ID" sz="2400" dirty="0">
                <a:solidFill>
                  <a:srgbClr val="008000"/>
                </a:solidFill>
              </a:rPr>
              <a:t>Pencarian melebar pertama (Breadth-First Search/BFS)</a:t>
            </a:r>
            <a:br>
              <a:rPr lang="id-ID" sz="2400" dirty="0">
                <a:solidFill>
                  <a:srgbClr val="008000"/>
                </a:solidFill>
              </a:rPr>
            </a:br>
            <a:endParaRPr lang="id-ID" sz="2400" dirty="0">
              <a:solidFill>
                <a:srgbClr val="008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id-ID" sz="2800" dirty="0">
                    <a:solidFill>
                      <a:srgbClr val="FF0000"/>
                    </a:solidFill>
                  </a:rPr>
                  <a:t>Analisa waktu</a:t>
                </a:r>
              </a:p>
              <a:p>
                <a:r>
                  <a:rPr lang="id-ID" sz="2000" dirty="0"/>
                  <a:t>Ukuran waktu disini diambil dari banyaknya keadaan yang dikunjungi. Jika diasumsikan bahwa setiap node membutuhkan waktu yang sama dalam pemrosesan maka:</a:t>
                </a:r>
              </a:p>
              <a:p>
                <a:r>
                  <a:rPr lang="id-ID" sz="2000" dirty="0"/>
                  <a:t>Waktu = waktu untuk memproses node-node di level ke 1 +</a:t>
                </a:r>
              </a:p>
              <a:p>
                <a:r>
                  <a:rPr lang="id-ID" sz="2000" dirty="0"/>
                  <a:t>Waktu = waktu untuk memproses node-node di level ke 2 + ... +</a:t>
                </a:r>
              </a:p>
              <a:p>
                <a:r>
                  <a:rPr lang="id-ID" sz="2000" dirty="0"/>
                  <a:t>Waktu = waktu untuk memproses node-node di level ke (d-1) +</a:t>
                </a:r>
              </a:p>
              <a:p>
                <a:r>
                  <a:rPr lang="id-ID" sz="2000" dirty="0"/>
                  <a:t>Waktu = waktu untuk memproses node-node di level ke (d)/2</a:t>
                </a:r>
              </a:p>
              <a:p>
                <a:r>
                  <a:rPr lang="id-ID" sz="2000" dirty="0"/>
                  <a:t>Waktu = </a:t>
                </a:r>
                <a14:m>
                  <m:oMath xmlns:m="http://schemas.openxmlformats.org/officeDocument/2006/math">
                    <m:r>
                      <a:rPr lang="id-ID" sz="2000" b="0" i="1" smtClean="0">
                        <a:latin typeface="Cambria Math"/>
                      </a:rPr>
                      <m:t>1+</m:t>
                    </m:r>
                    <m:r>
                      <a:rPr lang="id-ID" sz="2000" b="0" i="1" smtClean="0">
                        <a:latin typeface="Cambria Math"/>
                      </a:rPr>
                      <m:t>𝑏</m:t>
                    </m:r>
                    <m:r>
                      <a:rPr lang="id-ID" sz="2000" b="0" i="1" smtClean="0">
                        <a:latin typeface="Cambria Math"/>
                      </a:rPr>
                      <m:t>+ </m:t>
                    </m:r>
                    <m:sSup>
                      <m:sSupPr>
                        <m:ctrlPr>
                          <a:rPr lang="id-ID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d-ID" sz="2000" b="0" i="1" smtClean="0"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id-ID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id-ID" sz="2000" b="0" i="1" smtClean="0">
                        <a:latin typeface="Cambria Math"/>
                      </a:rPr>
                      <m:t>+ </m:t>
                    </m:r>
                    <m:sSup>
                      <m:sSupPr>
                        <m:ctrlPr>
                          <a:rPr lang="id-ID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d-ID" sz="2000" b="0" i="1" smtClean="0"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id-ID" sz="20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id-ID" sz="2000" b="0" i="1" smtClean="0">
                        <a:latin typeface="Cambria Math"/>
                      </a:rPr>
                      <m:t>+ …+ </m:t>
                    </m:r>
                    <m:sSup>
                      <m:sSupPr>
                        <m:ctrlPr>
                          <a:rPr lang="id-ID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d-ID" sz="2000" b="0" i="1" smtClean="0"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id-ID" sz="2000" b="0" i="1" smtClean="0">
                            <a:latin typeface="Cambria Math"/>
                          </a:rPr>
                          <m:t>4−1</m:t>
                        </m:r>
                      </m:sup>
                    </m:sSup>
                    <m:r>
                      <a:rPr lang="id-ID" sz="20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id-ID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id-ID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d-ID" sz="20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id-ID" sz="2000" b="0" i="1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num>
                      <m:den>
                        <m:r>
                          <a:rPr lang="id-ID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id-ID" sz="2000" b="0" dirty="0"/>
              </a:p>
              <a:p>
                <a:r>
                  <a:rPr lang="id-ID" sz="2000" dirty="0"/>
                  <a:t>Waktu = </a:t>
                </a:r>
                <a14:m>
                  <m:oMath xmlns:m="http://schemas.openxmlformats.org/officeDocument/2006/math">
                    <m:r>
                      <a:rPr lang="id-ID" sz="2000" b="0" i="1" smtClean="0">
                        <a:latin typeface="Cambria Math"/>
                      </a:rPr>
                      <m:t>0 </m:t>
                    </m:r>
                    <m:d>
                      <m:dPr>
                        <m:ctrlPr>
                          <a:rPr lang="id-ID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id-ID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d-ID" sz="20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id-ID" sz="2000" b="0" i="1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e>
                    </m:d>
                  </m:oMath>
                </a14:m>
                <a:endParaRPr lang="id-ID" sz="2000" dirty="0"/>
              </a:p>
              <a:p>
                <a:endParaRPr lang="id-ID" sz="2000" dirty="0"/>
              </a:p>
              <a:p>
                <a:endParaRPr lang="id-ID" sz="2400" dirty="0"/>
              </a:p>
              <a:p>
                <a:pPr marL="0" indent="0">
                  <a:buNone/>
                </a:pPr>
                <a:r>
                  <a:rPr lang="id-ID" sz="2400" dirty="0"/>
                  <a:t>	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9" t="-1348" b="-16577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89263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solidFill>
                  <a:srgbClr val="FF0000"/>
                </a:solidFill>
              </a:rPr>
              <a:t>Pencarian Buta (</a:t>
            </a:r>
            <a:r>
              <a:rPr lang="id-ID" i="1" dirty="0">
                <a:solidFill>
                  <a:srgbClr val="FF0000"/>
                </a:solidFill>
              </a:rPr>
              <a:t>blind search</a:t>
            </a:r>
            <a:r>
              <a:rPr lang="id-ID" dirty="0">
                <a:solidFill>
                  <a:srgbClr val="FF0000"/>
                </a:solidFill>
              </a:rPr>
              <a:t>)</a:t>
            </a:r>
            <a:r>
              <a:rPr lang="id-ID" dirty="0"/>
              <a:t> </a:t>
            </a:r>
            <a:r>
              <a:rPr lang="id-ID" sz="2400" dirty="0">
                <a:solidFill>
                  <a:srgbClr val="008000"/>
                </a:solidFill>
              </a:rPr>
              <a:t>Pencarian mendalam pertama (Depth-First Search/DFS)</a:t>
            </a:r>
            <a:br>
              <a:rPr lang="id-ID" sz="2400" dirty="0">
                <a:solidFill>
                  <a:srgbClr val="008000"/>
                </a:solidFill>
              </a:rPr>
            </a:br>
            <a:endParaRPr lang="id-ID" sz="2400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400" dirty="0"/>
              <a:t>Proses pencarian akan dilakukan pada semua anaknya sebelum dilakukan pencarian ke node-node yang selevel.</a:t>
            </a:r>
          </a:p>
          <a:p>
            <a:r>
              <a:rPr lang="id-ID" sz="2400" dirty="0"/>
              <a:t>Pencarian dimulai dari node akar ke level yang lebih tinggi.</a:t>
            </a:r>
          </a:p>
          <a:p>
            <a:r>
              <a:rPr lang="id-ID" sz="2400" dirty="0"/>
              <a:t>Proses ini akan diulangi </a:t>
            </a:r>
          </a:p>
          <a:p>
            <a:pPr marL="0" indent="0">
              <a:buNone/>
            </a:pPr>
            <a:r>
              <a:rPr lang="id-ID" sz="2400" dirty="0"/>
              <a:t>    terus hingga ditemukannya</a:t>
            </a:r>
          </a:p>
          <a:p>
            <a:pPr marL="0" indent="0">
              <a:buNone/>
            </a:pPr>
            <a:r>
              <a:rPr lang="id-ID" sz="2400" dirty="0"/>
              <a:t>    solusi.</a:t>
            </a:r>
          </a:p>
          <a:p>
            <a:endParaRPr lang="id-ID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028" y="3429000"/>
            <a:ext cx="2795332" cy="266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9099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solidFill>
                  <a:srgbClr val="FF0000"/>
                </a:solidFill>
              </a:rPr>
              <a:t>Pencarian Buta (</a:t>
            </a:r>
            <a:r>
              <a:rPr lang="id-ID" i="1" dirty="0">
                <a:solidFill>
                  <a:srgbClr val="FF0000"/>
                </a:solidFill>
              </a:rPr>
              <a:t>blind search</a:t>
            </a:r>
            <a:r>
              <a:rPr lang="id-ID" dirty="0">
                <a:solidFill>
                  <a:srgbClr val="FF0000"/>
                </a:solidFill>
              </a:rPr>
              <a:t>)</a:t>
            </a:r>
            <a:r>
              <a:rPr lang="id-ID" dirty="0"/>
              <a:t> </a:t>
            </a:r>
            <a:r>
              <a:rPr lang="id-ID" sz="2400" dirty="0">
                <a:solidFill>
                  <a:srgbClr val="008000"/>
                </a:solidFill>
              </a:rPr>
              <a:t>Pencarian mendalam pertama (Depth-First Search/DFS)</a:t>
            </a:r>
            <a:br>
              <a:rPr lang="id-ID" sz="2400" dirty="0">
                <a:solidFill>
                  <a:srgbClr val="008000"/>
                </a:solidFill>
              </a:rPr>
            </a:br>
            <a:endParaRPr lang="id-ID" sz="2400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400" dirty="0">
                <a:solidFill>
                  <a:srgbClr val="FF0000"/>
                </a:solidFill>
              </a:rPr>
              <a:t>Algoritma </a:t>
            </a:r>
          </a:p>
          <a:p>
            <a:r>
              <a:rPr lang="id-ID" sz="2400" dirty="0">
                <a:solidFill>
                  <a:srgbClr val="FF0000"/>
                </a:solidFill>
              </a:rPr>
              <a:t>Keuntungan</a:t>
            </a:r>
          </a:p>
          <a:p>
            <a:r>
              <a:rPr lang="id-ID" sz="2400" dirty="0">
                <a:solidFill>
                  <a:srgbClr val="FF0000"/>
                </a:solidFill>
              </a:rPr>
              <a:t>Kelemahan</a:t>
            </a:r>
          </a:p>
        </p:txBody>
      </p:sp>
    </p:spTree>
    <p:extLst>
      <p:ext uri="{BB962C8B-B14F-4D97-AF65-F5344CB8AC3E}">
        <p14:creationId xmlns:p14="http://schemas.microsoft.com/office/powerpoint/2010/main" val="5108222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solidFill>
                  <a:srgbClr val="FF0000"/>
                </a:solidFill>
              </a:rPr>
              <a:t>Pencarian Buta (</a:t>
            </a:r>
            <a:r>
              <a:rPr lang="id-ID" i="1" dirty="0">
                <a:solidFill>
                  <a:srgbClr val="FF0000"/>
                </a:solidFill>
              </a:rPr>
              <a:t>blind search</a:t>
            </a:r>
            <a:r>
              <a:rPr lang="id-ID" dirty="0">
                <a:solidFill>
                  <a:srgbClr val="FF0000"/>
                </a:solidFill>
              </a:rPr>
              <a:t>)</a:t>
            </a:r>
            <a:r>
              <a:rPr lang="id-ID" dirty="0"/>
              <a:t> </a:t>
            </a:r>
            <a:r>
              <a:rPr lang="id-ID" sz="2400" dirty="0">
                <a:solidFill>
                  <a:srgbClr val="008000"/>
                </a:solidFill>
              </a:rPr>
              <a:t>Pencarian mendalam pertama (Depth-First Search/DFS)</a:t>
            </a:r>
            <a:br>
              <a:rPr lang="id-ID" sz="2400" dirty="0">
                <a:solidFill>
                  <a:srgbClr val="008000"/>
                </a:solidFill>
              </a:rPr>
            </a:br>
            <a:endParaRPr lang="id-ID" sz="2400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400" dirty="0">
                <a:solidFill>
                  <a:srgbClr val="FF0000"/>
                </a:solidFill>
              </a:rPr>
              <a:t>Algoritma </a:t>
            </a:r>
          </a:p>
          <a:p>
            <a:pPr marL="457200" indent="-457200">
              <a:buAutoNum type="arabicPeriod"/>
            </a:pPr>
            <a:r>
              <a:rPr lang="en-US" sz="2400" dirty="0"/>
              <a:t>Masukkan node </a:t>
            </a:r>
            <a:r>
              <a:rPr lang="en-US" sz="2400" dirty="0" err="1"/>
              <a:t>akar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stack</a:t>
            </a:r>
          </a:p>
          <a:p>
            <a:pPr marL="457200" indent="-457200">
              <a:buAutoNum type="arabicPeriod"/>
            </a:pPr>
            <a:r>
              <a:rPr lang="en-US" sz="2400" dirty="0" err="1"/>
              <a:t>Ambil</a:t>
            </a:r>
            <a:r>
              <a:rPr lang="en-US" sz="2400" dirty="0"/>
              <a:t> node </a:t>
            </a:r>
            <a:r>
              <a:rPr lang="en-US" sz="2400" dirty="0" err="1"/>
              <a:t>dari</a:t>
            </a:r>
            <a:r>
              <a:rPr lang="en-US" sz="2400" dirty="0"/>
              <a:t> stack </a:t>
            </a:r>
            <a:r>
              <a:rPr lang="en-US" sz="2400" dirty="0" err="1"/>
              <a:t>teratas</a:t>
            </a:r>
            <a:r>
              <a:rPr lang="en-US" sz="2400" dirty="0"/>
              <a:t>, </a:t>
            </a:r>
            <a:r>
              <a:rPr lang="en-US" sz="2400" dirty="0" err="1"/>
              <a:t>lalu</a:t>
            </a:r>
            <a:r>
              <a:rPr lang="en-US" sz="2400" dirty="0"/>
              <a:t> </a:t>
            </a:r>
            <a:r>
              <a:rPr lang="en-US" sz="2400" dirty="0" err="1"/>
              <a:t>cek</a:t>
            </a:r>
            <a:r>
              <a:rPr lang="en-US" sz="2400" dirty="0"/>
              <a:t> </a:t>
            </a:r>
            <a:r>
              <a:rPr lang="en-US" sz="2400" dirty="0" err="1"/>
              <a:t>apakah</a:t>
            </a:r>
            <a:r>
              <a:rPr lang="en-US" sz="2400" dirty="0"/>
              <a:t> node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solusi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err="1"/>
              <a:t>Jika</a:t>
            </a:r>
            <a:r>
              <a:rPr lang="en-US" sz="2400" dirty="0"/>
              <a:t> node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solusi</a:t>
            </a:r>
            <a:r>
              <a:rPr lang="en-US" sz="2400" dirty="0"/>
              <a:t>, </a:t>
            </a:r>
            <a:r>
              <a:rPr lang="en-US" sz="2400" dirty="0" err="1"/>
              <a:t>pencarian</a:t>
            </a:r>
            <a:r>
              <a:rPr lang="en-US" sz="2400" dirty="0"/>
              <a:t> </a:t>
            </a:r>
            <a:r>
              <a:rPr lang="en-US" sz="2400" dirty="0" err="1"/>
              <a:t>solusi</a:t>
            </a:r>
            <a:r>
              <a:rPr lang="en-US" sz="2400" dirty="0"/>
              <a:t> </a:t>
            </a:r>
            <a:r>
              <a:rPr lang="en-US" sz="2400" dirty="0" err="1"/>
              <a:t>selesai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dikembalikan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err="1"/>
              <a:t>Jika</a:t>
            </a:r>
            <a:r>
              <a:rPr lang="en-US" sz="2400" dirty="0"/>
              <a:t> node </a:t>
            </a:r>
            <a:r>
              <a:rPr lang="en-US" sz="2400" dirty="0" err="1"/>
              <a:t>bukan</a:t>
            </a:r>
            <a:r>
              <a:rPr lang="en-US" sz="2400" dirty="0"/>
              <a:t> </a:t>
            </a:r>
            <a:r>
              <a:rPr lang="en-US" sz="2400" dirty="0" err="1"/>
              <a:t>solusi</a:t>
            </a:r>
            <a:r>
              <a:rPr lang="en-US" sz="2400" dirty="0"/>
              <a:t>, </a:t>
            </a:r>
            <a:r>
              <a:rPr lang="en-US" sz="2400" dirty="0" err="1"/>
              <a:t>masukkan</a:t>
            </a:r>
            <a:r>
              <a:rPr lang="en-US" sz="2400" dirty="0"/>
              <a:t> </a:t>
            </a:r>
            <a:r>
              <a:rPr lang="en-US" sz="2400" dirty="0" err="1"/>
              <a:t>seluruh</a:t>
            </a:r>
            <a:r>
              <a:rPr lang="en-US" sz="2400" dirty="0"/>
              <a:t> node </a:t>
            </a:r>
            <a:r>
              <a:rPr lang="en-US" sz="2400" dirty="0" err="1"/>
              <a:t>anak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stack</a:t>
            </a:r>
          </a:p>
          <a:p>
            <a:pPr marL="457200" indent="-457200">
              <a:buAutoNum type="arabicPeriod"/>
            </a:pPr>
            <a:r>
              <a:rPr lang="en-US" sz="2400" dirty="0" err="1"/>
              <a:t>Jika</a:t>
            </a:r>
            <a:r>
              <a:rPr lang="en-US" sz="2400" dirty="0"/>
              <a:t> stack </a:t>
            </a:r>
            <a:r>
              <a:rPr lang="en-US" sz="2400" dirty="0" err="1"/>
              <a:t>kosong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node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dicek</a:t>
            </a:r>
            <a:r>
              <a:rPr lang="en-US" sz="2400" dirty="0"/>
              <a:t>, </a:t>
            </a:r>
            <a:r>
              <a:rPr lang="en-US" sz="2400" dirty="0" err="1"/>
              <a:t>pencarian</a:t>
            </a:r>
            <a:r>
              <a:rPr lang="en-US" sz="2400" dirty="0"/>
              <a:t> </a:t>
            </a:r>
            <a:r>
              <a:rPr lang="en-US" sz="2400" dirty="0" err="1"/>
              <a:t>selesai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err="1"/>
              <a:t>Ulangi</a:t>
            </a:r>
            <a:r>
              <a:rPr lang="en-US" sz="2400" dirty="0"/>
              <a:t> </a:t>
            </a:r>
            <a:r>
              <a:rPr lang="en-US" sz="2400" dirty="0" err="1"/>
              <a:t>pencarian</a:t>
            </a:r>
            <a:r>
              <a:rPr lang="en-US" sz="2400" dirty="0"/>
              <a:t> </a:t>
            </a:r>
            <a:r>
              <a:rPr lang="en-US" sz="2400" dirty="0" err="1"/>
              <a:t>mulai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point 2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8053141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solidFill>
                  <a:srgbClr val="FF0000"/>
                </a:solidFill>
              </a:rPr>
              <a:t>Pencarian Buta (</a:t>
            </a:r>
            <a:r>
              <a:rPr lang="id-ID" i="1" dirty="0">
                <a:solidFill>
                  <a:srgbClr val="FF0000"/>
                </a:solidFill>
              </a:rPr>
              <a:t>blind search</a:t>
            </a:r>
            <a:r>
              <a:rPr lang="id-ID" dirty="0">
                <a:solidFill>
                  <a:srgbClr val="FF0000"/>
                </a:solidFill>
              </a:rPr>
              <a:t>)</a:t>
            </a:r>
            <a:r>
              <a:rPr lang="id-ID" dirty="0"/>
              <a:t> </a:t>
            </a:r>
            <a:r>
              <a:rPr lang="id-ID" sz="2400" dirty="0">
                <a:solidFill>
                  <a:srgbClr val="008000"/>
                </a:solidFill>
              </a:rPr>
              <a:t>Pencarian mendalam pertama (Depth-First Search/DFS)</a:t>
            </a:r>
            <a:br>
              <a:rPr lang="id-ID" sz="2400" dirty="0">
                <a:solidFill>
                  <a:srgbClr val="008000"/>
                </a:solidFill>
              </a:rPr>
            </a:br>
            <a:endParaRPr lang="id-ID" sz="2400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400" dirty="0">
                <a:solidFill>
                  <a:srgbClr val="FF0000"/>
                </a:solidFill>
              </a:rPr>
              <a:t>Keuntungan</a:t>
            </a:r>
          </a:p>
          <a:p>
            <a:pPr marL="457200" indent="-457200">
              <a:buAutoNum type="arabicPeriod"/>
            </a:pPr>
            <a:r>
              <a:rPr lang="en-US" sz="2400" dirty="0" err="1"/>
              <a:t>Membutuhkan</a:t>
            </a:r>
            <a:r>
              <a:rPr lang="en-US" sz="2400" dirty="0"/>
              <a:t> </a:t>
            </a:r>
            <a:r>
              <a:rPr lang="en-US" sz="2400" dirty="0" err="1"/>
              <a:t>memori</a:t>
            </a:r>
            <a:r>
              <a:rPr lang="en-US" sz="2400" dirty="0"/>
              <a:t> yang relative </a:t>
            </a:r>
            <a:r>
              <a:rPr lang="en-US" sz="2400" dirty="0" err="1"/>
              <a:t>kecil</a:t>
            </a:r>
            <a:r>
              <a:rPr lang="en-US" sz="2400" dirty="0"/>
              <a:t> Karena </a:t>
            </a:r>
            <a:r>
              <a:rPr lang="en-US" sz="2400" dirty="0" err="1"/>
              <a:t>hanya</a:t>
            </a:r>
            <a:r>
              <a:rPr lang="en-US" sz="2400" dirty="0"/>
              <a:t> node-node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lintasan</a:t>
            </a:r>
            <a:r>
              <a:rPr lang="en-US" sz="2400" dirty="0"/>
              <a:t> yang </a:t>
            </a:r>
            <a:r>
              <a:rPr lang="en-US" sz="2400" dirty="0" err="1"/>
              <a:t>aktif</a:t>
            </a:r>
            <a:r>
              <a:rPr lang="en-US" sz="2400" dirty="0"/>
              <a:t> </a:t>
            </a:r>
            <a:r>
              <a:rPr lang="en-US" sz="2400" dirty="0" err="1"/>
              <a:t>saja</a:t>
            </a:r>
            <a:r>
              <a:rPr lang="en-US" sz="2400" dirty="0"/>
              <a:t> yang </a:t>
            </a:r>
            <a:r>
              <a:rPr lang="en-US" sz="2400" dirty="0" err="1"/>
              <a:t>disimpan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kebetulan</a:t>
            </a:r>
            <a:r>
              <a:rPr lang="en-US" sz="2400" dirty="0"/>
              <a:t>, </a:t>
            </a:r>
            <a:r>
              <a:rPr lang="en-US" sz="2400" dirty="0" err="1"/>
              <a:t>metode</a:t>
            </a:r>
            <a:r>
              <a:rPr lang="en-US" sz="2400" dirty="0"/>
              <a:t> depth first search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menemukan</a:t>
            </a:r>
            <a:r>
              <a:rPr lang="en-US" sz="2400" dirty="0"/>
              <a:t> </a:t>
            </a:r>
            <a:r>
              <a:rPr lang="en-US" sz="2400" dirty="0" err="1"/>
              <a:t>solusi</a:t>
            </a:r>
            <a:r>
              <a:rPr lang="en-US" sz="2400" dirty="0"/>
              <a:t> </a:t>
            </a:r>
            <a:r>
              <a:rPr lang="en-US" sz="2400" dirty="0" err="1"/>
              <a:t>tanpa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menguji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banyak</a:t>
            </a:r>
            <a:r>
              <a:rPr lang="en-US" sz="2400" dirty="0"/>
              <a:t> </a:t>
            </a:r>
            <a:r>
              <a:rPr lang="en-US" sz="2400" dirty="0" err="1"/>
              <a:t>lagi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ruang</a:t>
            </a:r>
            <a:r>
              <a:rPr lang="en-US" sz="2400" dirty="0"/>
              <a:t> </a:t>
            </a:r>
            <a:r>
              <a:rPr lang="en-US" sz="2400" dirty="0" err="1"/>
              <a:t>keadaan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2992009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solidFill>
                  <a:srgbClr val="FF0000"/>
                </a:solidFill>
              </a:rPr>
              <a:t>Pencarian Buta (</a:t>
            </a:r>
            <a:r>
              <a:rPr lang="id-ID" i="1" dirty="0">
                <a:solidFill>
                  <a:srgbClr val="FF0000"/>
                </a:solidFill>
              </a:rPr>
              <a:t>blind search</a:t>
            </a:r>
            <a:r>
              <a:rPr lang="id-ID" dirty="0">
                <a:solidFill>
                  <a:srgbClr val="FF0000"/>
                </a:solidFill>
              </a:rPr>
              <a:t>)</a:t>
            </a:r>
            <a:r>
              <a:rPr lang="id-ID" dirty="0"/>
              <a:t> </a:t>
            </a:r>
            <a:r>
              <a:rPr lang="id-ID" sz="2400" dirty="0">
                <a:solidFill>
                  <a:srgbClr val="008000"/>
                </a:solidFill>
              </a:rPr>
              <a:t>Pencarian mendalam pertama (Depth-First Search/DFS)</a:t>
            </a:r>
            <a:br>
              <a:rPr lang="id-ID" sz="2400" dirty="0">
                <a:solidFill>
                  <a:srgbClr val="008000"/>
                </a:solidFill>
              </a:rPr>
            </a:br>
            <a:endParaRPr lang="id-ID" sz="2400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400" dirty="0">
                <a:solidFill>
                  <a:srgbClr val="FF0000"/>
                </a:solidFill>
              </a:rPr>
              <a:t>Kelemahan</a:t>
            </a:r>
          </a:p>
          <a:p>
            <a:pPr marL="457200" indent="-457200">
              <a:buAutoNum type="arabicPeriod"/>
            </a:pPr>
            <a:r>
              <a:rPr lang="en-US" sz="2400" dirty="0" err="1"/>
              <a:t>Memungkinkan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ditemukannya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yang </a:t>
            </a:r>
            <a:r>
              <a:rPr lang="en-US" sz="2400" dirty="0" err="1"/>
              <a:t>diharapkan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mendapatkan</a:t>
            </a:r>
            <a:r>
              <a:rPr lang="en-US" sz="2400" dirty="0"/>
              <a:t> 1 </a:t>
            </a:r>
            <a:r>
              <a:rPr lang="en-US" sz="2400" dirty="0" err="1"/>
              <a:t>solusi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pencarian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5141584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600" dirty="0">
                <a:solidFill>
                  <a:srgbClr val="FF0000"/>
                </a:solidFill>
              </a:rPr>
              <a:t>Pencarian </a:t>
            </a:r>
            <a:r>
              <a:rPr lang="en-US" sz="3600" dirty="0" err="1">
                <a:solidFill>
                  <a:srgbClr val="FF0000"/>
                </a:solidFill>
              </a:rPr>
              <a:t>Heuristik</a:t>
            </a:r>
            <a:r>
              <a:rPr lang="id-ID" sz="3600" dirty="0">
                <a:solidFill>
                  <a:srgbClr val="FF0000"/>
                </a:solidFill>
              </a:rPr>
              <a:t> (</a:t>
            </a:r>
            <a:r>
              <a:rPr lang="en-US" sz="3600" i="1" dirty="0" err="1">
                <a:solidFill>
                  <a:srgbClr val="FF0000"/>
                </a:solidFill>
              </a:rPr>
              <a:t>Terbimbing</a:t>
            </a:r>
            <a:r>
              <a:rPr lang="id-ID" sz="3600" dirty="0">
                <a:solidFill>
                  <a:srgbClr val="FF0000"/>
                </a:solidFill>
              </a:rPr>
              <a:t>)</a:t>
            </a:r>
            <a:r>
              <a:rPr lang="id-ID" sz="3600" dirty="0"/>
              <a:t> </a:t>
            </a:r>
            <a:br>
              <a:rPr lang="en-US" sz="3600" dirty="0"/>
            </a:br>
            <a:r>
              <a:rPr lang="en-US" sz="2400" dirty="0" err="1">
                <a:solidFill>
                  <a:srgbClr val="008000"/>
                </a:solidFill>
              </a:rPr>
              <a:t>atau</a:t>
            </a:r>
            <a:r>
              <a:rPr lang="en-US" sz="2400" dirty="0">
                <a:solidFill>
                  <a:srgbClr val="008000"/>
                </a:solidFill>
              </a:rPr>
              <a:t> Informed Search</a:t>
            </a:r>
            <a:endParaRPr lang="id-ID" sz="2400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strategi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proses </a:t>
            </a:r>
            <a:r>
              <a:rPr lang="en-US" sz="2400" dirty="0" err="1"/>
              <a:t>pencarian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selektif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memandu</a:t>
            </a:r>
            <a:r>
              <a:rPr lang="en-US" sz="2400" dirty="0"/>
              <a:t> proses </a:t>
            </a:r>
            <a:r>
              <a:rPr lang="en-US" sz="2400" dirty="0" err="1"/>
              <a:t>pencarian</a:t>
            </a:r>
            <a:r>
              <a:rPr lang="en-US" sz="2400" dirty="0"/>
              <a:t> yang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kemungkinan</a:t>
            </a:r>
            <a:r>
              <a:rPr lang="en-US" sz="2400" dirty="0"/>
              <a:t> </a:t>
            </a:r>
            <a:r>
              <a:rPr lang="en-US" sz="2400" dirty="0" err="1"/>
              <a:t>sukses</a:t>
            </a:r>
            <a:r>
              <a:rPr lang="en-US" sz="2400" dirty="0"/>
              <a:t> paling </a:t>
            </a:r>
            <a:r>
              <a:rPr lang="en-US" sz="2400" dirty="0" err="1"/>
              <a:t>besar</a:t>
            </a:r>
            <a:r>
              <a:rPr lang="en-US" sz="2400" dirty="0"/>
              <a:t>, </a:t>
            </a:r>
            <a:r>
              <a:rPr lang="en-US" sz="2400" dirty="0" err="1"/>
              <a:t>namun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kemungkinan</a:t>
            </a:r>
            <a:r>
              <a:rPr lang="en-US" sz="2400" dirty="0"/>
              <a:t> </a:t>
            </a:r>
            <a:r>
              <a:rPr lang="en-US" sz="2400" dirty="0" err="1"/>
              <a:t>mengorbankan</a:t>
            </a:r>
            <a:r>
              <a:rPr lang="en-US" sz="2400" dirty="0"/>
              <a:t> </a:t>
            </a:r>
            <a:r>
              <a:rPr lang="en-US" sz="2400" dirty="0" err="1"/>
              <a:t>kelengkapan</a:t>
            </a:r>
            <a:r>
              <a:rPr lang="en-US" sz="2400" dirty="0"/>
              <a:t> (completeness)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8017355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600" dirty="0">
                <a:solidFill>
                  <a:srgbClr val="FF0000"/>
                </a:solidFill>
              </a:rPr>
              <a:t>Pencarian </a:t>
            </a:r>
            <a:r>
              <a:rPr lang="en-US" sz="3600" dirty="0" err="1">
                <a:solidFill>
                  <a:srgbClr val="FF0000"/>
                </a:solidFill>
              </a:rPr>
              <a:t>Heuristik</a:t>
            </a:r>
            <a:r>
              <a:rPr lang="id-ID" sz="3600" dirty="0">
                <a:solidFill>
                  <a:srgbClr val="FF0000"/>
                </a:solidFill>
              </a:rPr>
              <a:t> (</a:t>
            </a:r>
            <a:r>
              <a:rPr lang="en-US" sz="3600" i="1" dirty="0" err="1">
                <a:solidFill>
                  <a:srgbClr val="FF0000"/>
                </a:solidFill>
              </a:rPr>
              <a:t>Terbimbing</a:t>
            </a:r>
            <a:r>
              <a:rPr lang="id-ID" sz="3600" dirty="0">
                <a:solidFill>
                  <a:srgbClr val="FF0000"/>
                </a:solidFill>
              </a:rPr>
              <a:t>)</a:t>
            </a:r>
            <a:r>
              <a:rPr lang="id-ID" sz="3600" dirty="0"/>
              <a:t> </a:t>
            </a:r>
            <a:br>
              <a:rPr lang="en-US" sz="3600" dirty="0"/>
            </a:br>
            <a:r>
              <a:rPr lang="en-US" sz="2400" dirty="0" err="1">
                <a:solidFill>
                  <a:srgbClr val="008000"/>
                </a:solidFill>
              </a:rPr>
              <a:t>atau</a:t>
            </a:r>
            <a:r>
              <a:rPr lang="en-US" sz="2400" dirty="0">
                <a:solidFill>
                  <a:srgbClr val="008000"/>
                </a:solidFill>
              </a:rPr>
              <a:t> Informed Search</a:t>
            </a:r>
            <a:endParaRPr lang="id-ID" sz="2400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Generate and Test (</a:t>
            </a:r>
            <a:r>
              <a:rPr lang="en-US" sz="2400" dirty="0" err="1"/>
              <a:t>Pembangkitan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Pengujian</a:t>
            </a:r>
            <a:r>
              <a:rPr lang="en-US" sz="2400" dirty="0"/>
              <a:t>)</a:t>
            </a:r>
          </a:p>
          <a:p>
            <a:r>
              <a:rPr lang="en-US" sz="2400" dirty="0"/>
              <a:t>Hill Climbing (</a:t>
            </a:r>
            <a:r>
              <a:rPr lang="en-US" sz="2400" dirty="0" err="1"/>
              <a:t>Pendekatan</a:t>
            </a:r>
            <a:r>
              <a:rPr lang="en-US" sz="2400" dirty="0"/>
              <a:t> Bukit)</a:t>
            </a:r>
          </a:p>
          <a:p>
            <a:pPr marL="0" indent="0">
              <a:buNone/>
            </a:pPr>
            <a:r>
              <a:rPr lang="en-US" sz="2400" dirty="0"/>
              <a:t>	Simple Hill Climbing</a:t>
            </a:r>
          </a:p>
          <a:p>
            <a:pPr marL="0" indent="0">
              <a:buNone/>
            </a:pPr>
            <a:r>
              <a:rPr lang="en-US" sz="2400" dirty="0"/>
              <a:t>	Steepest-Ascent Hill Climbing</a:t>
            </a:r>
          </a:p>
          <a:p>
            <a:r>
              <a:rPr lang="en-US" sz="2400" dirty="0"/>
              <a:t>Best First Search</a:t>
            </a:r>
          </a:p>
        </p:txBody>
      </p:sp>
    </p:spTree>
    <p:extLst>
      <p:ext uri="{BB962C8B-B14F-4D97-AF65-F5344CB8AC3E}">
        <p14:creationId xmlns:p14="http://schemas.microsoft.com/office/powerpoint/2010/main" val="25195905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Generate and Test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sz="3200" dirty="0">
                <a:solidFill>
                  <a:srgbClr val="008000"/>
                </a:solidFill>
              </a:rPr>
              <a:t>(</a:t>
            </a:r>
            <a:r>
              <a:rPr lang="en-US" sz="3200" dirty="0" err="1">
                <a:solidFill>
                  <a:srgbClr val="008000"/>
                </a:solidFill>
              </a:rPr>
              <a:t>Pembangkitan</a:t>
            </a:r>
            <a:r>
              <a:rPr lang="en-US" sz="3200" dirty="0">
                <a:solidFill>
                  <a:srgbClr val="008000"/>
                </a:solidFill>
              </a:rPr>
              <a:t> </a:t>
            </a:r>
            <a:r>
              <a:rPr lang="en-US" sz="3200" dirty="0" err="1">
                <a:solidFill>
                  <a:srgbClr val="008000"/>
                </a:solidFill>
              </a:rPr>
              <a:t>dan</a:t>
            </a:r>
            <a:r>
              <a:rPr lang="en-US" sz="3200" dirty="0">
                <a:solidFill>
                  <a:srgbClr val="008000"/>
                </a:solidFill>
              </a:rPr>
              <a:t> </a:t>
            </a:r>
            <a:r>
              <a:rPr lang="en-US" sz="3200" dirty="0" err="1">
                <a:solidFill>
                  <a:srgbClr val="008000"/>
                </a:solidFill>
              </a:rPr>
              <a:t>Pengujian</a:t>
            </a:r>
            <a:r>
              <a:rPr lang="en-US" sz="3200" dirty="0">
                <a:solidFill>
                  <a:srgbClr val="008000"/>
                </a:solidFill>
              </a:rPr>
              <a:t>)</a:t>
            </a:r>
            <a:endParaRPr lang="id-ID" sz="3200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pPr marL="804863" lvl="2" indent="-268288"/>
            <a:r>
              <a:rPr lang="en-US" altLang="id-ID" dirty="0" err="1">
                <a:sym typeface="Wingdings" panose="05000000000000000000" pitchFamily="2" charset="2"/>
              </a:rPr>
              <a:t>adalah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metode</a:t>
            </a:r>
            <a:r>
              <a:rPr lang="en-US" altLang="id-ID" dirty="0">
                <a:sym typeface="Wingdings" panose="05000000000000000000" pitchFamily="2" charset="2"/>
              </a:rPr>
              <a:t> yang paling </a:t>
            </a:r>
            <a:r>
              <a:rPr lang="en-US" altLang="id-ID" dirty="0" err="1">
                <a:sym typeface="Wingdings" panose="05000000000000000000" pitchFamily="2" charset="2"/>
              </a:rPr>
              <a:t>sederhana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dalam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teknik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pencarian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heuristik</a:t>
            </a:r>
            <a:r>
              <a:rPr lang="en-US" altLang="id-ID" dirty="0">
                <a:sym typeface="Wingdings" panose="05000000000000000000" pitchFamily="2" charset="2"/>
              </a:rPr>
              <a:t>. </a:t>
            </a:r>
          </a:p>
          <a:p>
            <a:pPr marL="804863" lvl="2" indent="-268288"/>
            <a:r>
              <a:rPr lang="en-US" altLang="id-ID" dirty="0" err="1">
                <a:sym typeface="Wingdings" panose="05000000000000000000" pitchFamily="2" charset="2"/>
              </a:rPr>
              <a:t>Jika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pembangkitan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sebuah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solusi</a:t>
            </a:r>
            <a:r>
              <a:rPr lang="en-US" altLang="id-ID" dirty="0">
                <a:sym typeface="Wingdings" panose="05000000000000000000" pitchFamily="2" charset="2"/>
              </a:rPr>
              <a:t> yang </a:t>
            </a:r>
            <a:r>
              <a:rPr lang="en-US" altLang="id-ID" dirty="0" err="1">
                <a:sym typeface="Wingdings" panose="05000000000000000000" pitchFamily="2" charset="2"/>
              </a:rPr>
              <a:t>mungkin</a:t>
            </a:r>
            <a:r>
              <a:rPr lang="en-US" altLang="id-ID" dirty="0">
                <a:sym typeface="Wingdings" panose="05000000000000000000" pitchFamily="2" charset="2"/>
              </a:rPr>
              <a:t> (a possible solution) </a:t>
            </a:r>
            <a:r>
              <a:rPr lang="en-US" altLang="id-ID" dirty="0" err="1">
                <a:sym typeface="Wingdings" panose="05000000000000000000" pitchFamily="2" charset="2"/>
              </a:rPr>
              <a:t>dikerjakan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secara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sistematis</a:t>
            </a:r>
            <a:r>
              <a:rPr lang="en-US" altLang="id-ID" dirty="0">
                <a:sym typeface="Wingdings" panose="05000000000000000000" pitchFamily="2" charset="2"/>
              </a:rPr>
              <a:t>, </a:t>
            </a:r>
            <a:r>
              <a:rPr lang="en-US" altLang="id-ID" dirty="0" err="1">
                <a:sym typeface="Wingdings" panose="05000000000000000000" pitchFamily="2" charset="2"/>
              </a:rPr>
              <a:t>maka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prosedur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ini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menjamin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akan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menemukan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solusinya</a:t>
            </a:r>
            <a:r>
              <a:rPr lang="en-US" altLang="id-ID" dirty="0">
                <a:sym typeface="Wingdings" panose="05000000000000000000" pitchFamily="2" charset="2"/>
              </a:rPr>
              <a:t>. </a:t>
            </a:r>
          </a:p>
          <a:p>
            <a:pPr marL="804863" lvl="2" indent="-268288"/>
            <a:r>
              <a:rPr lang="en-US" altLang="id-ID" dirty="0" err="1">
                <a:sym typeface="Wingdings" panose="05000000000000000000" pitchFamily="2" charset="2"/>
              </a:rPr>
              <a:t>Tetapi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jika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ruang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masalahnya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sangat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luas</a:t>
            </a:r>
            <a:r>
              <a:rPr lang="en-US" altLang="id-ID" dirty="0">
                <a:sym typeface="Wingdings" panose="05000000000000000000" pitchFamily="2" charset="2"/>
              </a:rPr>
              <a:t>, </a:t>
            </a:r>
            <a:r>
              <a:rPr lang="en-US" altLang="id-ID" dirty="0" err="1">
                <a:sym typeface="Wingdings" panose="05000000000000000000" pitchFamily="2" charset="2"/>
              </a:rPr>
              <a:t>mungkin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memerlukan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waktu</a:t>
            </a:r>
            <a:r>
              <a:rPr lang="en-US" altLang="id-ID" dirty="0">
                <a:sym typeface="Wingdings" panose="05000000000000000000" pitchFamily="2" charset="2"/>
              </a:rPr>
              <a:t> yang </a:t>
            </a:r>
            <a:r>
              <a:rPr lang="en-US" altLang="id-ID" dirty="0" err="1">
                <a:sym typeface="Wingdings" panose="05000000000000000000" pitchFamily="2" charset="2"/>
              </a:rPr>
              <a:t>sangat</a:t>
            </a:r>
            <a:r>
              <a:rPr lang="en-US" altLang="id-ID" dirty="0">
                <a:sym typeface="Wingdings" panose="05000000000000000000" pitchFamily="2" charset="2"/>
              </a:rPr>
              <a:t> lama.</a:t>
            </a:r>
          </a:p>
        </p:txBody>
      </p:sp>
    </p:spTree>
    <p:extLst>
      <p:ext uri="{BB962C8B-B14F-4D97-AF65-F5344CB8AC3E}">
        <p14:creationId xmlns:p14="http://schemas.microsoft.com/office/powerpoint/2010/main" val="15050867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Generate and Test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sz="3200" dirty="0">
                <a:solidFill>
                  <a:srgbClr val="008000"/>
                </a:solidFill>
              </a:rPr>
              <a:t>(</a:t>
            </a:r>
            <a:r>
              <a:rPr lang="en-US" sz="3200" dirty="0" err="1">
                <a:solidFill>
                  <a:srgbClr val="008000"/>
                </a:solidFill>
              </a:rPr>
              <a:t>Pembangkitan</a:t>
            </a:r>
            <a:r>
              <a:rPr lang="en-US" sz="3200" dirty="0">
                <a:solidFill>
                  <a:srgbClr val="008000"/>
                </a:solidFill>
              </a:rPr>
              <a:t> </a:t>
            </a:r>
            <a:r>
              <a:rPr lang="en-US" sz="3200" dirty="0" err="1">
                <a:solidFill>
                  <a:srgbClr val="008000"/>
                </a:solidFill>
              </a:rPr>
              <a:t>dan</a:t>
            </a:r>
            <a:r>
              <a:rPr lang="en-US" sz="3200" dirty="0">
                <a:solidFill>
                  <a:srgbClr val="008000"/>
                </a:solidFill>
              </a:rPr>
              <a:t> </a:t>
            </a:r>
            <a:r>
              <a:rPr lang="en-US" sz="3200" dirty="0" err="1">
                <a:solidFill>
                  <a:srgbClr val="008000"/>
                </a:solidFill>
              </a:rPr>
              <a:t>Pengujian</a:t>
            </a:r>
            <a:r>
              <a:rPr lang="en-US" sz="3200" dirty="0">
                <a:solidFill>
                  <a:srgbClr val="008000"/>
                </a:solidFill>
              </a:rPr>
              <a:t>)</a:t>
            </a:r>
            <a:endParaRPr lang="id-ID" sz="3200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pPr marL="804863" lvl="2" indent="-268288">
              <a:buFont typeface="Wingdings" panose="05000000000000000000" pitchFamily="2" charset="2"/>
              <a:buNone/>
            </a:pPr>
            <a:endParaRPr lang="en-US" altLang="id-ID" sz="2000" dirty="0">
              <a:sym typeface="Wingdings" panose="05000000000000000000" pitchFamily="2" charset="2"/>
            </a:endParaRPr>
          </a:p>
          <a:p>
            <a:pPr marL="804863" lvl="2" indent="-268288"/>
            <a:r>
              <a:rPr lang="en-US" altLang="id-ID" dirty="0">
                <a:sym typeface="Wingdings" panose="05000000000000000000" pitchFamily="2" charset="2"/>
              </a:rPr>
              <a:t>Di </a:t>
            </a:r>
            <a:r>
              <a:rPr lang="en-US" altLang="id-ID" dirty="0" err="1">
                <a:sym typeface="Wingdings" panose="05000000000000000000" pitchFamily="2" charset="2"/>
              </a:rPr>
              <a:t>dalam</a:t>
            </a:r>
            <a:r>
              <a:rPr lang="en-US" altLang="id-ID" dirty="0">
                <a:sym typeface="Wingdings" panose="05000000000000000000" pitchFamily="2" charset="2"/>
              </a:rPr>
              <a:t> GT, </a:t>
            </a:r>
            <a:r>
              <a:rPr lang="en-US" altLang="id-ID" dirty="0" err="1">
                <a:sym typeface="Wingdings" panose="05000000000000000000" pitchFamily="2" charset="2"/>
              </a:rPr>
              <a:t>terdapat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dua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prosedur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penting</a:t>
            </a:r>
            <a:r>
              <a:rPr lang="en-US" altLang="id-ID" dirty="0">
                <a:sym typeface="Wingdings" panose="05000000000000000000" pitchFamily="2" charset="2"/>
              </a:rPr>
              <a:t> : </a:t>
            </a:r>
          </a:p>
          <a:p>
            <a:pPr marL="804863" lvl="2" indent="-268288"/>
            <a:r>
              <a:rPr lang="en-US" altLang="id-ID" dirty="0" err="1">
                <a:sym typeface="Wingdings" panose="05000000000000000000" pitchFamily="2" charset="2"/>
              </a:rPr>
              <a:t>Pembangkit</a:t>
            </a:r>
            <a:r>
              <a:rPr lang="en-US" altLang="id-ID" dirty="0">
                <a:sym typeface="Wingdings" panose="05000000000000000000" pitchFamily="2" charset="2"/>
              </a:rPr>
              <a:t> (</a:t>
            </a:r>
            <a:r>
              <a:rPr lang="en-US" altLang="id-ID" dirty="0" err="1">
                <a:sym typeface="Wingdings" panose="05000000000000000000" pitchFamily="2" charset="2"/>
              </a:rPr>
              <a:t>membangkitkan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sebuah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solusi</a:t>
            </a:r>
            <a:r>
              <a:rPr lang="en-US" altLang="id-ID" dirty="0">
                <a:sym typeface="Wingdings" panose="05000000000000000000" pitchFamily="2" charset="2"/>
              </a:rPr>
              <a:t> yang </a:t>
            </a:r>
            <a:r>
              <a:rPr lang="en-US" altLang="id-ID" dirty="0" err="1">
                <a:sym typeface="Wingdings" panose="05000000000000000000" pitchFamily="2" charset="2"/>
              </a:rPr>
              <a:t>mungkin</a:t>
            </a:r>
            <a:r>
              <a:rPr lang="en-US" altLang="id-ID" dirty="0">
                <a:sym typeface="Wingdings" panose="05000000000000000000" pitchFamily="2" charset="2"/>
              </a:rPr>
              <a:t>) </a:t>
            </a:r>
            <a:r>
              <a:rPr lang="en-US" altLang="id-ID" dirty="0" err="1">
                <a:sym typeface="Wingdings" panose="05000000000000000000" pitchFamily="2" charset="2"/>
              </a:rPr>
              <a:t>dan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Tes</a:t>
            </a:r>
            <a:r>
              <a:rPr lang="en-US" altLang="id-ID" dirty="0">
                <a:sym typeface="Wingdings" panose="05000000000000000000" pitchFamily="2" charset="2"/>
              </a:rPr>
              <a:t> (</a:t>
            </a:r>
            <a:r>
              <a:rPr lang="en-US" altLang="id-ID" dirty="0" err="1">
                <a:sym typeface="Wingdings" panose="05000000000000000000" pitchFamily="2" charset="2"/>
              </a:rPr>
              <a:t>menguji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solusi</a:t>
            </a:r>
            <a:r>
              <a:rPr lang="en-US" altLang="id-ID" dirty="0">
                <a:sym typeface="Wingdings" panose="05000000000000000000" pitchFamily="2" charset="2"/>
              </a:rPr>
              <a:t> yang </a:t>
            </a:r>
            <a:r>
              <a:rPr lang="en-US" altLang="id-ID" dirty="0" err="1">
                <a:sym typeface="Wingdings" panose="05000000000000000000" pitchFamily="2" charset="2"/>
              </a:rPr>
              <a:t>dibangkitkan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tersebut</a:t>
            </a:r>
            <a:r>
              <a:rPr lang="en-US" altLang="id-ID" dirty="0">
                <a:sym typeface="Wingdings" panose="05000000000000000000" pitchFamily="2" charset="2"/>
              </a:rPr>
              <a:t>).  </a:t>
            </a:r>
          </a:p>
          <a:p>
            <a:pPr marL="804863" lvl="2" indent="-268288"/>
            <a:r>
              <a:rPr lang="en-US" altLang="id-ID" dirty="0" err="1">
                <a:sym typeface="Wingdings" panose="05000000000000000000" pitchFamily="2" charset="2"/>
              </a:rPr>
              <a:t>Dengan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penggunaan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memori</a:t>
            </a:r>
            <a:r>
              <a:rPr lang="en-US" altLang="id-ID" dirty="0">
                <a:sym typeface="Wingdings" panose="05000000000000000000" pitchFamily="2" charset="2"/>
              </a:rPr>
              <a:t> yang </a:t>
            </a:r>
            <a:r>
              <a:rPr lang="en-US" altLang="id-ID" dirty="0" err="1">
                <a:sym typeface="Wingdings" panose="05000000000000000000" pitchFamily="2" charset="2"/>
              </a:rPr>
              <a:t>sedikit</a:t>
            </a:r>
            <a:r>
              <a:rPr lang="en-US" altLang="id-ID" dirty="0">
                <a:sym typeface="Wingdings" panose="05000000000000000000" pitchFamily="2" charset="2"/>
              </a:rPr>
              <a:t>, DFS </a:t>
            </a:r>
            <a:r>
              <a:rPr lang="en-US" altLang="id-ID" dirty="0" err="1">
                <a:sym typeface="Wingdings" panose="05000000000000000000" pitchFamily="2" charset="2"/>
              </a:rPr>
              <a:t>bisa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digunakan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sebagai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prosedur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pembangkit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untuk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menghasilkan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suatu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solusi</a:t>
            </a:r>
            <a:r>
              <a:rPr lang="en-US" altLang="id-ID" dirty="0">
                <a:sym typeface="Wingdings" panose="05000000000000000000" pitchFamily="2" charset="2"/>
              </a:rPr>
              <a:t>. </a:t>
            </a:r>
          </a:p>
          <a:p>
            <a:pPr marL="804863" lvl="2" indent="-268288"/>
            <a:r>
              <a:rPr lang="en-US" altLang="id-ID" dirty="0" err="1">
                <a:sym typeface="Wingdings" panose="05000000000000000000" pitchFamily="2" charset="2"/>
              </a:rPr>
              <a:t>Prosedur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Tes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bisa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menggunakan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fungsi</a:t>
            </a:r>
            <a:r>
              <a:rPr lang="en-US" altLang="id-ID" dirty="0">
                <a:sym typeface="Wingdings" panose="05000000000000000000" pitchFamily="2" charset="2"/>
              </a:rPr>
              <a:t> </a:t>
            </a:r>
            <a:r>
              <a:rPr lang="en-US" altLang="id-ID" dirty="0" err="1">
                <a:sym typeface="Wingdings" panose="05000000000000000000" pitchFamily="2" charset="2"/>
              </a:rPr>
              <a:t>heuristik</a:t>
            </a:r>
            <a:r>
              <a:rPr lang="en-US" altLang="id-ID" dirty="0">
                <a:sym typeface="Wingdings" panose="05000000000000000000" pitchFamily="2" charset="2"/>
              </a:rPr>
              <a:t>.</a:t>
            </a:r>
            <a:endParaRPr lang="en-US" altLang="id-ID" dirty="0"/>
          </a:p>
        </p:txBody>
      </p:sp>
    </p:spTree>
    <p:extLst>
      <p:ext uri="{BB962C8B-B14F-4D97-AF65-F5344CB8AC3E}">
        <p14:creationId xmlns:p14="http://schemas.microsoft.com/office/powerpoint/2010/main" val="13581991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Hill Climbing Search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id-ID" sz="2400" dirty="0" err="1"/>
              <a:t>merupakan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variasi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dari</a:t>
            </a:r>
            <a:r>
              <a:rPr lang="en-US" altLang="id-ID" sz="2400" dirty="0"/>
              <a:t> </a:t>
            </a:r>
            <a:r>
              <a:rPr lang="en-US" altLang="id-ID" sz="2400" i="1" dirty="0"/>
              <a:t>depth-first search.</a:t>
            </a:r>
          </a:p>
          <a:p>
            <a:r>
              <a:rPr lang="en-US" altLang="id-ID" sz="2400" dirty="0" err="1"/>
              <a:t>Dengan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metoda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ini</a:t>
            </a:r>
            <a:r>
              <a:rPr lang="en-US" altLang="id-ID" sz="2400" dirty="0"/>
              <a:t>, </a:t>
            </a:r>
            <a:r>
              <a:rPr lang="en-US" altLang="id-ID" sz="2400" dirty="0" err="1"/>
              <a:t>eksplorasi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terhadap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keputusan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dilakukan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dengan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cara</a:t>
            </a:r>
            <a:r>
              <a:rPr lang="en-US" altLang="id-ID" sz="2400" dirty="0"/>
              <a:t> </a:t>
            </a:r>
            <a:r>
              <a:rPr lang="en-US" altLang="id-ID" sz="2400" i="1" dirty="0"/>
              <a:t>depth-first search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dengan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mencari</a:t>
            </a:r>
            <a:r>
              <a:rPr lang="en-US" altLang="id-ID" sz="2400" dirty="0"/>
              <a:t> path yang </a:t>
            </a:r>
            <a:r>
              <a:rPr lang="en-US" altLang="id-ID" sz="2400" dirty="0" err="1"/>
              <a:t>bertujuan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menurunkan</a:t>
            </a:r>
            <a:r>
              <a:rPr lang="en-US" altLang="id-ID" sz="2400" dirty="0"/>
              <a:t> </a:t>
            </a:r>
            <a:r>
              <a:rPr lang="en-US" altLang="id-ID" sz="2400" i="1" dirty="0"/>
              <a:t>cost</a:t>
            </a:r>
            <a:r>
              <a:rPr lang="en-US" altLang="id-ID" sz="2400" dirty="0"/>
              <a:t> </a:t>
            </a:r>
            <a:r>
              <a:rPr lang="en-US" altLang="id-ID" sz="2400" dirty="0" err="1"/>
              <a:t>untuk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menuju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kepada</a:t>
            </a:r>
            <a:r>
              <a:rPr lang="en-US" altLang="id-ID" sz="2400" dirty="0"/>
              <a:t> goal/</a:t>
            </a:r>
            <a:r>
              <a:rPr lang="en-US" altLang="id-ID" sz="2400" dirty="0" err="1"/>
              <a:t>keputusan</a:t>
            </a:r>
            <a:r>
              <a:rPr lang="en-US" altLang="id-ID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39771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Hill Climbing Search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id-ID" sz="2400" dirty="0" err="1"/>
              <a:t>Sebagai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contoh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kita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mencari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arah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menuju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Simpang</a:t>
            </a:r>
            <a:r>
              <a:rPr lang="en-US" altLang="id-ID" sz="2400" dirty="0"/>
              <a:t> Lima, </a:t>
            </a:r>
            <a:r>
              <a:rPr lang="en-US" altLang="id-ID" sz="2400" dirty="0" err="1"/>
              <a:t>setiap</a:t>
            </a:r>
            <a:r>
              <a:rPr lang="en-US" altLang="id-ID" sz="2400" dirty="0"/>
              <a:t> kali </a:t>
            </a:r>
            <a:r>
              <a:rPr lang="en-US" altLang="id-ID" sz="2400" dirty="0" err="1"/>
              <a:t>sampai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dipersimpangan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jalan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kita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berhenti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mencari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arah</a:t>
            </a:r>
            <a:r>
              <a:rPr lang="en-US" altLang="id-ID" sz="2400" dirty="0"/>
              <a:t> mana yang </a:t>
            </a:r>
            <a:r>
              <a:rPr lang="en-US" altLang="id-ID" sz="2400" dirty="0" err="1"/>
              <a:t>kira-kira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akan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mengurangi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jarak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menuju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Simpang</a:t>
            </a:r>
            <a:r>
              <a:rPr lang="en-US" altLang="id-ID" sz="2400" dirty="0"/>
              <a:t> Lima, </a:t>
            </a:r>
          </a:p>
          <a:p>
            <a:r>
              <a:rPr lang="en-US" altLang="id-ID" sz="2400" dirty="0" err="1"/>
              <a:t>Dengan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cara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demikian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sebetulnya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kita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berasumsi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bahwa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secara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umum</a:t>
            </a:r>
            <a:r>
              <a:rPr lang="en-US" altLang="id-ID" sz="2400" dirty="0"/>
              <a:t> </a:t>
            </a:r>
            <a:r>
              <a:rPr lang="en-US" altLang="id-ID" sz="2400" dirty="0" err="1"/>
              <a:t>arah</a:t>
            </a:r>
            <a:r>
              <a:rPr lang="en-US" altLang="id-ID" sz="2400" dirty="0"/>
              <a:t> </a:t>
            </a:r>
            <a:r>
              <a:rPr lang="en-US" altLang="id-ID" sz="2400" dirty="0" err="1"/>
              <a:t>tertentu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semakin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dekat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ke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Simpang</a:t>
            </a:r>
            <a:r>
              <a:rPr lang="en-US" altLang="id-ID" sz="2400" dirty="0"/>
              <a:t> Lima.</a:t>
            </a:r>
            <a:endParaRPr lang="en-US" altLang="id-ID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4518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Hill Climbing Search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Clr>
                <a:schemeClr val="tx1"/>
              </a:buClr>
              <a:buNone/>
            </a:pPr>
            <a:r>
              <a:rPr lang="en-US" altLang="id-ID" sz="2400" dirty="0"/>
              <a:t>Simple HC (HC </a:t>
            </a:r>
            <a:r>
              <a:rPr lang="en-US" altLang="id-ID" sz="2400" dirty="0" err="1"/>
              <a:t>Sederhana</a:t>
            </a:r>
            <a:r>
              <a:rPr lang="en-US" altLang="id-ID" sz="2400" dirty="0"/>
              <a:t>)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altLang="id-ID" sz="2400" dirty="0"/>
              <a:t>	</a:t>
            </a:r>
            <a:r>
              <a:rPr lang="en-US" altLang="id-ID" sz="2400" dirty="0" err="1"/>
              <a:t>Algoritma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akan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berhenti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kalau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mencapai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nilai</a:t>
            </a:r>
            <a:r>
              <a:rPr lang="en-US" altLang="id-ID" sz="2400" dirty="0"/>
              <a:t> 	optimum local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altLang="id-ID" sz="2400" dirty="0"/>
              <a:t>	</a:t>
            </a:r>
            <a:r>
              <a:rPr lang="en-US" altLang="id-ID" sz="2400" dirty="0" err="1"/>
              <a:t>Urutan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penggunaan</a:t>
            </a:r>
            <a:r>
              <a:rPr lang="en-US" altLang="id-ID" sz="2400" dirty="0"/>
              <a:t> operator </a:t>
            </a:r>
            <a:r>
              <a:rPr lang="en-US" altLang="id-ID" sz="2400" dirty="0" err="1"/>
              <a:t>akan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sangat</a:t>
            </a:r>
            <a:r>
              <a:rPr lang="en-US" altLang="id-ID" sz="2400" dirty="0"/>
              <a:t> 	</a:t>
            </a:r>
            <a:r>
              <a:rPr lang="en-US" altLang="id-ID" sz="2400" dirty="0" err="1"/>
              <a:t>berpengaruh</a:t>
            </a:r>
            <a:r>
              <a:rPr lang="en-US" altLang="id-ID" sz="2400" dirty="0"/>
              <a:t> </a:t>
            </a:r>
            <a:r>
              <a:rPr lang="en-US" altLang="id-ID" sz="2400" dirty="0" err="1"/>
              <a:t>pada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penemuan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solusi</a:t>
            </a:r>
            <a:r>
              <a:rPr lang="en-US" altLang="id-ID" sz="2400" dirty="0"/>
              <a:t>.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altLang="id-ID" sz="2400" dirty="0"/>
              <a:t>	</a:t>
            </a:r>
            <a:r>
              <a:rPr lang="en-US" altLang="id-ID" sz="2400" dirty="0" err="1"/>
              <a:t>Tidak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diijinkan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untuk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melihat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satupun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langkah</a:t>
            </a:r>
            <a:r>
              <a:rPr lang="en-US" altLang="id-ID" sz="2400" dirty="0"/>
              <a:t> 	</a:t>
            </a:r>
            <a:r>
              <a:rPr lang="en-US" altLang="id-ID" sz="2400" dirty="0" err="1"/>
              <a:t>selanjutnya</a:t>
            </a:r>
            <a:r>
              <a:rPr lang="en-US" altLang="id-ID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25432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Hill Climbing Search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Clr>
                <a:schemeClr val="tx1"/>
              </a:buClr>
              <a:buNone/>
            </a:pPr>
            <a:r>
              <a:rPr lang="en-US" altLang="id-ID" sz="2400" dirty="0" err="1"/>
              <a:t>Steeptest</a:t>
            </a:r>
            <a:r>
              <a:rPr lang="en-US" altLang="id-ID" sz="2400" dirty="0"/>
              <a:t> Ascent HC (HC </a:t>
            </a:r>
            <a:r>
              <a:rPr lang="en-US" altLang="id-ID" sz="2400" dirty="0" err="1"/>
              <a:t>dengan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memilih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kemiringan</a:t>
            </a:r>
            <a:r>
              <a:rPr lang="en-US" altLang="id-ID" sz="2400" dirty="0"/>
              <a:t> yang paling </a:t>
            </a:r>
            <a:r>
              <a:rPr lang="en-US" altLang="id-ID" sz="2400" dirty="0" err="1"/>
              <a:t>tajam</a:t>
            </a:r>
            <a:r>
              <a:rPr lang="en-US" altLang="id-ID" sz="2400" dirty="0"/>
              <a:t>/</a:t>
            </a:r>
            <a:r>
              <a:rPr lang="en-US" altLang="id-ID" sz="2400" dirty="0" err="1"/>
              <a:t>curam</a:t>
            </a:r>
            <a:r>
              <a:rPr lang="en-US" altLang="id-ID" sz="2400" dirty="0"/>
              <a:t>)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altLang="id-ID" sz="2400" dirty="0"/>
              <a:t>	</a:t>
            </a:r>
            <a:r>
              <a:rPr lang="en-US" altLang="id-ID" sz="2400" dirty="0" err="1"/>
              <a:t>Hampir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sama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dengan</a:t>
            </a:r>
            <a:r>
              <a:rPr lang="en-US" altLang="id-ID" sz="2400" dirty="0"/>
              <a:t> Simple HC, </a:t>
            </a:r>
            <a:r>
              <a:rPr lang="en-US" altLang="id-ID" sz="2400" dirty="0" err="1"/>
              <a:t>hanya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saja</a:t>
            </a:r>
            <a:r>
              <a:rPr lang="en-US" altLang="id-ID" sz="2400" dirty="0"/>
              <a:t> 	</a:t>
            </a:r>
            <a:r>
              <a:rPr lang="en-US" altLang="id-ID" sz="2400" dirty="0" err="1"/>
              <a:t>gerakan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pencarian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tidak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dimulai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dari</a:t>
            </a:r>
            <a:r>
              <a:rPr lang="en-US" altLang="id-ID" sz="2400" dirty="0"/>
              <a:t> paling </a:t>
            </a:r>
            <a:r>
              <a:rPr lang="en-US" altLang="id-ID" sz="2400" dirty="0" err="1"/>
              <a:t>kiri</a:t>
            </a:r>
            <a:r>
              <a:rPr lang="en-US" altLang="id-ID" sz="2400" dirty="0"/>
              <a:t>. 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altLang="id-ID" sz="2400" dirty="0"/>
              <a:t>	</a:t>
            </a:r>
            <a:r>
              <a:rPr lang="en-US" altLang="id-ID" sz="2400" dirty="0" err="1"/>
              <a:t>Gerakan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selanjutnya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dicari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berdasarkan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nilai</a:t>
            </a:r>
            <a:r>
              <a:rPr lang="en-US" altLang="id-ID" sz="2400" dirty="0"/>
              <a:t> 	</a:t>
            </a:r>
            <a:r>
              <a:rPr lang="en-US" altLang="id-ID" sz="2400" dirty="0" err="1"/>
              <a:t>heuristik</a:t>
            </a:r>
            <a:r>
              <a:rPr lang="en-US" altLang="id-ID" sz="2400" dirty="0"/>
              <a:t> </a:t>
            </a:r>
            <a:r>
              <a:rPr lang="en-US" altLang="id-ID" sz="2400" dirty="0" err="1"/>
              <a:t>terbaik</a:t>
            </a:r>
            <a:endParaRPr lang="en-US" altLang="id-ID" sz="2400" dirty="0"/>
          </a:p>
        </p:txBody>
      </p:sp>
    </p:spTree>
    <p:extLst>
      <p:ext uri="{BB962C8B-B14F-4D97-AF65-F5344CB8AC3E}">
        <p14:creationId xmlns:p14="http://schemas.microsoft.com/office/powerpoint/2010/main" val="30636442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Best First Search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kombinasi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metode</a:t>
            </a:r>
            <a:r>
              <a:rPr lang="en-US" sz="2400" dirty="0"/>
              <a:t> depth first </a:t>
            </a:r>
            <a:r>
              <a:rPr lang="en-US" sz="2400" dirty="0" err="1"/>
              <a:t>serach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metode</a:t>
            </a:r>
            <a:r>
              <a:rPr lang="en-US" sz="2400" dirty="0"/>
              <a:t> breadth first search yang mana </a:t>
            </a:r>
            <a:r>
              <a:rPr lang="en-US" sz="2400" dirty="0" err="1"/>
              <a:t>pencarian</a:t>
            </a:r>
            <a:r>
              <a:rPr lang="en-US" sz="2400" dirty="0"/>
              <a:t> </a:t>
            </a:r>
            <a:r>
              <a:rPr lang="en-US" sz="2400" dirty="0" err="1"/>
              <a:t>diperbolehkan</a:t>
            </a:r>
            <a:r>
              <a:rPr lang="en-US" sz="2400" dirty="0"/>
              <a:t> </a:t>
            </a:r>
            <a:r>
              <a:rPr lang="en-US" sz="2400" dirty="0" err="1"/>
              <a:t>mengunjungi</a:t>
            </a:r>
            <a:r>
              <a:rPr lang="en-US" sz="2400" dirty="0"/>
              <a:t> node yang </a:t>
            </a:r>
            <a:r>
              <a:rPr lang="en-US" sz="2400" dirty="0" err="1"/>
              <a:t>ada</a:t>
            </a:r>
            <a:r>
              <a:rPr lang="en-US" sz="2400" dirty="0"/>
              <a:t> di level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rendah</a:t>
            </a:r>
            <a:r>
              <a:rPr lang="en-US" sz="2400" dirty="0"/>
              <a:t> </a:t>
            </a:r>
            <a:r>
              <a:rPr lang="en-US" sz="2400" dirty="0" err="1"/>
              <a:t>asalkan</a:t>
            </a:r>
            <a:r>
              <a:rPr lang="en-US" sz="2400" dirty="0"/>
              <a:t> node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heuristic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baik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32175721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Best First Search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id-ID" sz="2400" i="1" dirty="0"/>
              <a:t>Best-First Search </a:t>
            </a:r>
            <a:r>
              <a:rPr lang="en-US" altLang="id-ID" sz="2400" dirty="0" err="1"/>
              <a:t>melakukan</a:t>
            </a:r>
            <a:r>
              <a:rPr lang="en-US" altLang="id-ID" sz="2400" dirty="0"/>
              <a:t> proses searching </a:t>
            </a:r>
            <a:r>
              <a:rPr lang="en-US" altLang="id-ID" sz="2400" dirty="0" err="1"/>
              <a:t>dengan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cara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memberikan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estimasi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berapa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jauh</a:t>
            </a:r>
            <a:r>
              <a:rPr lang="en-US" altLang="id-ID" sz="2400" dirty="0"/>
              <a:t> node </a:t>
            </a:r>
            <a:r>
              <a:rPr lang="en-US" altLang="id-ID" sz="2400" dirty="0" err="1"/>
              <a:t>asal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dari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solusi</a:t>
            </a:r>
            <a:r>
              <a:rPr lang="en-US" altLang="id-ID" sz="2400" dirty="0"/>
              <a:t> yang </a:t>
            </a:r>
            <a:r>
              <a:rPr lang="en-US" altLang="id-ID" sz="2400" dirty="0" err="1"/>
              <a:t>diinginkan</a:t>
            </a:r>
            <a:r>
              <a:rPr lang="en-US" altLang="id-ID" sz="2400" dirty="0"/>
              <a:t>. </a:t>
            </a:r>
          </a:p>
          <a:p>
            <a:r>
              <a:rPr lang="en-US" altLang="id-ID" sz="2400" dirty="0" err="1"/>
              <a:t>Dengan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metoda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ini</a:t>
            </a:r>
            <a:r>
              <a:rPr lang="en-US" altLang="id-ID" sz="2400" dirty="0"/>
              <a:t>, proses </a:t>
            </a:r>
            <a:r>
              <a:rPr lang="en-US" altLang="id-ID" sz="2400" dirty="0" err="1"/>
              <a:t>dilakukan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dengan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melakukan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ekspansi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terhadap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setiap</a:t>
            </a:r>
            <a:r>
              <a:rPr lang="en-US" altLang="id-ID" sz="2400" dirty="0"/>
              <a:t> node yang </a:t>
            </a:r>
            <a:r>
              <a:rPr lang="en-US" altLang="id-ID" sz="2400" dirty="0" err="1"/>
              <a:t>memiliki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estimasi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terpendek</a:t>
            </a:r>
            <a:r>
              <a:rPr lang="en-US" altLang="id-ID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9698993"/>
      </p:ext>
    </p:extLst>
  </p:cSld>
  <p:clrMapOvr>
    <a:masterClrMapping/>
  </p:clrMapOvr>
</p:sld>
</file>

<file path=ppt/theme/theme1.xml><?xml version="1.0" encoding="utf-8"?>
<a:theme xmlns:a="http://schemas.openxmlformats.org/drawingml/2006/main" name="63094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63094</Template>
  <TotalTime>670</TotalTime>
  <Words>2074</Words>
  <Application>Microsoft Office PowerPoint</Application>
  <PresentationFormat>On-screen Show (4:3)</PresentationFormat>
  <Paragraphs>364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1" baseType="lpstr">
      <vt:lpstr>Arial</vt:lpstr>
      <vt:lpstr>Arial Narrow</vt:lpstr>
      <vt:lpstr>Calibri</vt:lpstr>
      <vt:lpstr>Cambria Math</vt:lpstr>
      <vt:lpstr>Symbol</vt:lpstr>
      <vt:lpstr>Wingdings</vt:lpstr>
      <vt:lpstr>63094</vt:lpstr>
      <vt:lpstr>Searching Algorithm (Algoritma Pencarian)</vt:lpstr>
      <vt:lpstr>Definisi Masalah dalam  Kecerdasan Buatan</vt:lpstr>
      <vt:lpstr>Contoh Kasus</vt:lpstr>
      <vt:lpstr>Contoh Kasus 1 Petani, Serigala, Angsa dan Padi</vt:lpstr>
      <vt:lpstr>1. Identifikasi ruang keadaan</vt:lpstr>
      <vt:lpstr>1. Identifikasi ruang keadaan</vt:lpstr>
      <vt:lpstr>2. Keadaan awal</vt:lpstr>
      <vt:lpstr>3. Keadaan akhir / tujuan</vt:lpstr>
      <vt:lpstr>4. Kumpulan aturan</vt:lpstr>
      <vt:lpstr>SOLUSI</vt:lpstr>
      <vt:lpstr>SOLUSI</vt:lpstr>
      <vt:lpstr>Contoh Kasus 2 Masalah gelas air</vt:lpstr>
      <vt:lpstr>1. Identifikasi ruang keadaan</vt:lpstr>
      <vt:lpstr>2. Keadaan awal</vt:lpstr>
      <vt:lpstr>3. Keadaan akhir/tujuan</vt:lpstr>
      <vt:lpstr>4. Kumpulan Aturan</vt:lpstr>
      <vt:lpstr>4. Kumpulan Aturan</vt:lpstr>
      <vt:lpstr>4. Kumpulan Aturan</vt:lpstr>
      <vt:lpstr>SOLUSI</vt:lpstr>
      <vt:lpstr>Searching  sebagai teknik pemecahan masalah  </vt:lpstr>
      <vt:lpstr>Searching  sebagai teknik pemecahan masalah </vt:lpstr>
      <vt:lpstr>Metode Searching </vt:lpstr>
      <vt:lpstr>Metode Searching </vt:lpstr>
      <vt:lpstr>Metode Searching </vt:lpstr>
      <vt:lpstr>Metode Searching </vt:lpstr>
      <vt:lpstr>Metode Searching </vt:lpstr>
      <vt:lpstr>Metode Searching </vt:lpstr>
      <vt:lpstr>Pencarian Buta (blind search)</vt:lpstr>
      <vt:lpstr>Pencarian Buta (blind search)</vt:lpstr>
      <vt:lpstr>Pencarian Buta (blind search)</vt:lpstr>
      <vt:lpstr>Pencarian Buta (blind search) Pencarian melebar pertama (Breadth-First Search/BFS) </vt:lpstr>
      <vt:lpstr>Pencarian Buta (blind search) Pencarian melebar pertama (Breadth-First Search/BFS) </vt:lpstr>
      <vt:lpstr>Pencarian Buta (blind search) Pencarian melebar pertama (Breadth-First Search/BFS) </vt:lpstr>
      <vt:lpstr>Pencarian Buta (blind search) Pencarian melebar pertama (Breadth-First Search/BFS) </vt:lpstr>
      <vt:lpstr>Pencarian Buta (blind search) Pencarian melebar pertama (Breadth-First Search/BFS) </vt:lpstr>
      <vt:lpstr>Pencarian Buta (blind search) Pencarian melebar pertama (Breadth-First Search/BFS) </vt:lpstr>
      <vt:lpstr>Pencarian Buta (blind search) Pencarian melebar pertama (Breadth-First Search/BFS) </vt:lpstr>
      <vt:lpstr>Pencarian Buta (blind search) Pencarian melebar pertama (Breadth-First Search/BFS) </vt:lpstr>
      <vt:lpstr>Pencarian Buta (blind search) Pencarian melebar pertama (Breadth-First Search/BFS) </vt:lpstr>
      <vt:lpstr>Pencarian Buta (blind search) Pencarian mendalam pertama (Depth-First Search/DFS) </vt:lpstr>
      <vt:lpstr>Pencarian Buta (blind search) Pencarian mendalam pertama (Depth-First Search/DFS) </vt:lpstr>
      <vt:lpstr>Pencarian Buta (blind search) Pencarian mendalam pertama (Depth-First Search/DFS) </vt:lpstr>
      <vt:lpstr>Pencarian Buta (blind search) Pencarian mendalam pertama (Depth-First Search/DFS) </vt:lpstr>
      <vt:lpstr>Pencarian Buta (blind search) Pencarian mendalam pertama (Depth-First Search/DFS) </vt:lpstr>
      <vt:lpstr>Pencarian Heuristik (Terbimbing)  atau Informed Search</vt:lpstr>
      <vt:lpstr>Pencarian Heuristik (Terbimbing)  atau Informed Search</vt:lpstr>
      <vt:lpstr>Generate and Test (Pembangkitan dan Pengujian)</vt:lpstr>
      <vt:lpstr>Generate and Test (Pembangkitan dan Pengujian)</vt:lpstr>
      <vt:lpstr>Hill Climbing Search</vt:lpstr>
      <vt:lpstr>Hill Climbing Search</vt:lpstr>
      <vt:lpstr>Hill Climbing Search</vt:lpstr>
      <vt:lpstr>Hill Climbing Search</vt:lpstr>
      <vt:lpstr>Best First Search</vt:lpstr>
      <vt:lpstr>Best First Search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SEARCHING (PENCARIAN)</dc:title>
  <dc:creator>User</dc:creator>
  <cp:lastModifiedBy>ning</cp:lastModifiedBy>
  <cp:revision>48</cp:revision>
  <dcterms:created xsi:type="dcterms:W3CDTF">2016-03-22T17:45:12Z</dcterms:created>
  <dcterms:modified xsi:type="dcterms:W3CDTF">2017-03-22T23:27:42Z</dcterms:modified>
</cp:coreProperties>
</file>