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4" r:id="rId1"/>
  </p:sldMasterIdLst>
  <p:notesMasterIdLst>
    <p:notesMasterId r:id="rId37"/>
  </p:notesMasterIdLst>
  <p:handoutMasterIdLst>
    <p:handoutMasterId r:id="rId38"/>
  </p:handoutMasterIdLst>
  <p:sldIdLst>
    <p:sldId id="298" r:id="rId2"/>
    <p:sldId id="257" r:id="rId3"/>
    <p:sldId id="360" r:id="rId4"/>
    <p:sldId id="353" r:id="rId5"/>
    <p:sldId id="285" r:id="rId6"/>
    <p:sldId id="354" r:id="rId7"/>
    <p:sldId id="355" r:id="rId8"/>
    <p:sldId id="356" r:id="rId9"/>
    <p:sldId id="357" r:id="rId10"/>
    <p:sldId id="358" r:id="rId11"/>
    <p:sldId id="359" r:id="rId12"/>
    <p:sldId id="316" r:id="rId13"/>
    <p:sldId id="319" r:id="rId14"/>
    <p:sldId id="320" r:id="rId15"/>
    <p:sldId id="321" r:id="rId16"/>
    <p:sldId id="362" r:id="rId17"/>
    <p:sldId id="363" r:id="rId18"/>
    <p:sldId id="348" r:id="rId19"/>
    <p:sldId id="349" r:id="rId20"/>
    <p:sldId id="350" r:id="rId21"/>
    <p:sldId id="351" r:id="rId22"/>
    <p:sldId id="335" r:id="rId23"/>
    <p:sldId id="340" r:id="rId24"/>
    <p:sldId id="341" r:id="rId25"/>
    <p:sldId id="336" r:id="rId26"/>
    <p:sldId id="322" r:id="rId27"/>
    <p:sldId id="323" r:id="rId28"/>
    <p:sldId id="324" r:id="rId29"/>
    <p:sldId id="342" r:id="rId30"/>
    <p:sldId id="338" r:id="rId31"/>
    <p:sldId id="313" r:id="rId32"/>
    <p:sldId id="334" r:id="rId33"/>
    <p:sldId id="337" r:id="rId34"/>
    <p:sldId id="343" r:id="rId35"/>
    <p:sldId id="314" r:id="rId36"/>
  </p:sldIdLst>
  <p:sldSz cx="9906000" cy="6858000" type="A4"/>
  <p:notesSz cx="10020300" cy="68881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01" autoAdjust="0"/>
    <p:restoredTop sz="94667" autoAdjust="0"/>
  </p:normalViewPr>
  <p:slideViewPr>
    <p:cSldViewPr>
      <p:cViewPr varScale="1">
        <p:scale>
          <a:sx n="66" d="100"/>
          <a:sy n="66" d="100"/>
        </p:scale>
        <p:origin x="-1212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08"/>
    </p:cViewPr>
  </p:sorterViewPr>
  <p:notesViewPr>
    <p:cSldViewPr>
      <p:cViewPr varScale="1">
        <p:scale>
          <a:sx n="74" d="100"/>
          <a:sy n="74" d="100"/>
        </p:scale>
        <p:origin x="-1794" y="-108"/>
      </p:cViewPr>
      <p:guideLst>
        <p:guide orient="horz" pos="2169"/>
        <p:guide pos="3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42994" cy="345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6860" tIns="43430" rIns="86860" bIns="43430" numCol="1" anchor="t" anchorCtr="0" compatLnSpc="1">
            <a:prstTxWarp prst="textNoShape">
              <a:avLst/>
            </a:prstTxWarp>
          </a:bodyPr>
          <a:lstStyle>
            <a:lvl1pPr defTabSz="867885" eaLnBrk="1" hangingPunct="1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75688" y="0"/>
            <a:ext cx="4342994" cy="345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6860" tIns="43430" rIns="86860" bIns="43430" numCol="1" anchor="t" anchorCtr="0" compatLnSpc="1">
            <a:prstTxWarp prst="textNoShape">
              <a:avLst/>
            </a:prstTxWarp>
          </a:bodyPr>
          <a:lstStyle>
            <a:lvl1pPr algn="r" defTabSz="867885" eaLnBrk="1" hangingPunct="1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41266"/>
            <a:ext cx="4342994" cy="345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6860" tIns="43430" rIns="86860" bIns="43430" numCol="1" anchor="b" anchorCtr="0" compatLnSpc="1">
            <a:prstTxWarp prst="textNoShape">
              <a:avLst/>
            </a:prstTxWarp>
          </a:bodyPr>
          <a:lstStyle>
            <a:lvl1pPr defTabSz="867885" eaLnBrk="1" hangingPunct="1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75688" y="6541266"/>
            <a:ext cx="4342994" cy="345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6860" tIns="43430" rIns="86860" bIns="43430" numCol="1" anchor="b" anchorCtr="0" compatLnSpc="1">
            <a:prstTxWarp prst="textNoShape">
              <a:avLst/>
            </a:prstTxWarp>
          </a:bodyPr>
          <a:lstStyle>
            <a:lvl1pPr algn="r" defTabSz="867885" eaLnBrk="1" hangingPunct="1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fld id="{B16CFD42-F543-45BB-B156-D816E9B1F3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531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42994" cy="345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6860" tIns="43430" rIns="86860" bIns="43430" numCol="1" anchor="t" anchorCtr="0" compatLnSpc="1">
            <a:prstTxWarp prst="textNoShape">
              <a:avLst/>
            </a:prstTxWarp>
          </a:bodyPr>
          <a:lstStyle>
            <a:lvl1pPr defTabSz="867885" eaLnBrk="1" hangingPunct="1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75688" y="0"/>
            <a:ext cx="4342994" cy="345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6860" tIns="43430" rIns="86860" bIns="43430" numCol="1" anchor="t" anchorCtr="0" compatLnSpc="1">
            <a:prstTxWarp prst="textNoShape">
              <a:avLst/>
            </a:prstTxWarp>
          </a:bodyPr>
          <a:lstStyle>
            <a:lvl1pPr algn="r" defTabSz="867885" eaLnBrk="1" hangingPunct="1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6425" y="517525"/>
            <a:ext cx="3727450" cy="2581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02355" y="3271436"/>
            <a:ext cx="8015592" cy="310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6860" tIns="43430" rIns="86860" bIns="434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41266"/>
            <a:ext cx="4342994" cy="345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6860" tIns="43430" rIns="86860" bIns="43430" numCol="1" anchor="b" anchorCtr="0" compatLnSpc="1">
            <a:prstTxWarp prst="textNoShape">
              <a:avLst/>
            </a:prstTxWarp>
          </a:bodyPr>
          <a:lstStyle>
            <a:lvl1pPr defTabSz="867885" eaLnBrk="1" hangingPunct="1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75688" y="6541266"/>
            <a:ext cx="4342994" cy="345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6860" tIns="43430" rIns="86860" bIns="43430" numCol="1" anchor="b" anchorCtr="0" compatLnSpc="1">
            <a:prstTxWarp prst="textNoShape">
              <a:avLst/>
            </a:prstTxWarp>
          </a:bodyPr>
          <a:lstStyle>
            <a:lvl1pPr algn="r" defTabSz="867885" eaLnBrk="1" hangingPunct="1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fld id="{6186C02B-0754-44A5-A3E3-F7A1E41DCD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736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46425" y="517525"/>
            <a:ext cx="3727450" cy="2581275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d-ID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91368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42950" y="1752602"/>
            <a:ext cx="84201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42950" y="3611607"/>
            <a:ext cx="84201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4078" y="4953000"/>
            <a:ext cx="9910079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AF466F-BDA4-4F18-9C7B-FF0A9A1B0E80}" type="datetime1">
              <a:rPr lang="en-US" smtClean="0"/>
              <a:pPr/>
              <a:t>11/13/2020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A5FC3A3-E798-4CD1-914C-2979DF126F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74" y="1059712"/>
            <a:ext cx="84201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49606" y="2931712"/>
            <a:ext cx="4953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314C936-99CD-41CF-AE6B-62DB15CD2C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939737" y="3005472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737786" y="3005472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481329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481329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A9C69D0-ABC6-4C4F-82CD-C54BC075F6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5410200"/>
            <a:ext cx="4376870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2112" y="5410200"/>
            <a:ext cx="4378590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1444295"/>
            <a:ext cx="4376870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1444295"/>
            <a:ext cx="4378590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99BC727-3809-4A1D-BB76-FFAEECB69D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7194EAD-4191-448D-B2B0-36F7A4E2268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7658C13-7B0A-428E-913F-9DB1EA5F72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76800"/>
            <a:ext cx="8105257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787900" y="5355102"/>
            <a:ext cx="4305808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90600" y="274320"/>
            <a:ext cx="8103108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87618" y="6407944"/>
            <a:ext cx="2080260" cy="365760"/>
          </a:xfrm>
        </p:spPr>
        <p:txBody>
          <a:bodyPr/>
          <a:lstStyle>
            <a:extLst/>
          </a:lstStyle>
          <a:p>
            <a:fld id="{EBEE1B38-C5EB-4D66-9137-0AFE9CDEDE8F}" type="datetime1">
              <a:rPr lang="en-US" smtClean="0"/>
              <a:pPr/>
              <a:t>11/13/2020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6335" y="5443402"/>
            <a:ext cx="77597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7650" y="189968"/>
            <a:ext cx="94107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27B613C-1AD7-49D3-885D-F654C5CDBAA6}" type="datetime1">
              <a:rPr lang="en-US" smtClean="0"/>
              <a:pPr/>
              <a:t>11/13/2020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45079" y="6407945"/>
            <a:ext cx="254657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4865122"/>
            <a:ext cx="8748385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40879" y="5944936"/>
            <a:ext cx="5352343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26194" y="5939011"/>
            <a:ext cx="3997989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545" y="5791253"/>
            <a:ext cx="3685840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0006" y="5787739"/>
            <a:ext cx="3689301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9386121" y="4988440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9184171" y="4988440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481330"/>
            <a:ext cx="89154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FB4290-6522-4139-852E-05BD9E7F0D2E}" type="datetime1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14347" y="274641"/>
            <a:ext cx="1925593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85165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B955F9-81EA-47C5-8059-9E5C2B437C70}" type="datetime1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6755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40879" y="5944936"/>
            <a:ext cx="5352343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26194" y="5939011"/>
            <a:ext cx="3997989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545" y="5791253"/>
            <a:ext cx="3685840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0006" y="5787739"/>
            <a:ext cx="3689301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95300" y="1481329"/>
            <a:ext cx="89154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7287618" y="6407944"/>
            <a:ext cx="208026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745079" y="6407945"/>
            <a:ext cx="254657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9367878" y="6407945"/>
            <a:ext cx="3962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000.bmp"/>
          <p:cNvPicPr>
            <a:picLocks noChangeAspect="1"/>
          </p:cNvPicPr>
          <p:nvPr userDrawn="1"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1732" y="6362700"/>
            <a:ext cx="2404269" cy="4953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6"/>
          <p:cNvSpPr>
            <a:spLocks noChangeArrowheads="1" noChangeShapeType="1" noTextEdit="1"/>
          </p:cNvSpPr>
          <p:nvPr/>
        </p:nvSpPr>
        <p:spPr bwMode="auto">
          <a:xfrm>
            <a:off x="963083" y="3352800"/>
            <a:ext cx="7924800" cy="1066800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b="1" kern="10" dirty="0">
                <a:ln w="12700">
                  <a:noFill/>
                  <a:round/>
                  <a:headEnd/>
                  <a:tailEnd/>
                </a:ln>
                <a:solidFill>
                  <a:srgbClr val="00FF00"/>
                </a:solidFill>
                <a:latin typeface="Garamond"/>
              </a:rPr>
              <a:t>Kebijakan K3 Nasional</a:t>
            </a:r>
          </a:p>
        </p:txBody>
      </p:sp>
      <p:pic>
        <p:nvPicPr>
          <p:cNvPr id="3077" name="Picture 36" descr="Lambang K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1371600"/>
            <a:ext cx="1926167" cy="1706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676400"/>
            <a:ext cx="8915400" cy="49530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K3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sebagai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salah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satu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aspek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penting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dalam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perlindungan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tenaga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kerja</a:t>
            </a:r>
            <a:endParaRPr lang="en-US" sz="2400" dirty="0" smtClean="0">
              <a:effectLst>
                <a:outerShdw blurRad="38100" dist="38100" dir="2700000" algn="tl">
                  <a:srgbClr val="8C0000"/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K3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belum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mendapatkan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perhatian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yg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memadai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dari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semua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pihak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. Tingkat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kepedulian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masyarakat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khususnya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masyarakat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industri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terhadap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K3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relatif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masih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rendah</a:t>
            </a:r>
            <a:endParaRPr lang="en-US" sz="2400" dirty="0" smtClean="0">
              <a:effectLst>
                <a:outerShdw blurRad="38100" dist="38100" dir="2700000" algn="tl">
                  <a:srgbClr val="8C0000"/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Komitmen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pimpinan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perusahaan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di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bidang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K3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relatif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rendah</a:t>
            </a:r>
            <a:endParaRPr lang="en-US" sz="2400" dirty="0" smtClean="0">
              <a:effectLst>
                <a:outerShdw blurRad="38100" dist="38100" dir="2700000" algn="tl">
                  <a:srgbClr val="8C0000"/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Tuntutan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global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dalam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hal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perlindungan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K3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semakin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meningkat</a:t>
            </a:r>
            <a:endParaRPr lang="en-US" sz="2400" dirty="0" smtClean="0">
              <a:effectLst>
                <a:outerShdw blurRad="38100" dist="38100" dir="2700000" algn="tl">
                  <a:srgbClr val="8C0000"/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Isu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HAM, K3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dan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lingkungan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yang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terkait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dgn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perlindungan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K3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saat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ini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dimanfaatkan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sbg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alasan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pembatasan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atau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persaingan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untuk</a:t>
            </a:r>
            <a:r>
              <a:rPr lang="en-US" sz="2400" dirty="0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8C0000"/>
                  </a:outerShdw>
                </a:effectLst>
                <a:latin typeface="Bookman Old Style" pitchFamily="18" charset="0"/>
                <a:cs typeface="Arial" pitchFamily="34" charset="0"/>
              </a:rPr>
              <a:t>produk</a:t>
            </a:r>
            <a:endParaRPr lang="en-US" sz="2400" dirty="0" smtClean="0">
              <a:effectLst>
                <a:outerShdw blurRad="38100" dist="38100" dir="2700000" algn="tl">
                  <a:srgbClr val="8C0000"/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839258" y="390525"/>
            <a:ext cx="586105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I. LATAR BELAKANG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219200"/>
            <a:ext cx="9080500" cy="4648200"/>
          </a:xfrm>
        </p:spPr>
        <p:txBody>
          <a:bodyPr>
            <a:normAutofit/>
          </a:bodyPr>
          <a:lstStyle/>
          <a:p>
            <a:pPr marL="914400" lvl="1" indent="-457200" eaLnBrk="1" hangingPunct="1">
              <a:lnSpc>
                <a:spcPct val="90000"/>
              </a:lnSpc>
              <a:buAutoNum type="alphaUcPeriod"/>
              <a:defRPr/>
            </a:pPr>
            <a:r>
              <a:rPr lang="id-ID" sz="1600" dirty="0" smtClean="0"/>
              <a:t>OBJEK PENGAWASAN KETENAGAKERJAAN</a:t>
            </a:r>
          </a:p>
          <a:p>
            <a:pPr marL="914400" lvl="1" indent="-457200" eaLnBrk="1" hangingPunct="1">
              <a:lnSpc>
                <a:spcPct val="90000"/>
              </a:lnSpc>
              <a:buAutoNum type="alphaUcPeriod"/>
              <a:defRPr/>
            </a:pPr>
            <a:endParaRPr lang="id-ID" sz="1600" dirty="0" smtClean="0"/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1600" dirty="0" smtClean="0"/>
              <a:t>		1. PERUSAHAAN ( UU NO. 7 TAHUN 1981) : 219.950</a:t>
            </a:r>
            <a:r>
              <a:rPr lang="en-US" sz="1600" dirty="0" smtClean="0"/>
              <a:t>/ 265.209</a:t>
            </a:r>
            <a:endParaRPr lang="id-ID" sz="1600" dirty="0" smtClean="0"/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1600" dirty="0" smtClean="0"/>
              <a:t>         PERUSAHAAN ( PERMENAKERTRANS NO. 09/2005) 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1600" dirty="0" smtClean="0"/>
              <a:t>         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1600" dirty="0" smtClean="0"/>
              <a:t>         - Perusahaan Besar &gt; 50 orang : 17.128 (7,78%)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1600" dirty="0" smtClean="0"/>
              <a:t>         - Perusahaan Sedang 25 s.d. 49 orang : 41.009 (18,64%)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1600" dirty="0" smtClean="0"/>
              <a:t>         - Perusahaan Kecil &lt; 25 orang : 165.001 (75,01%)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1600" dirty="0" smtClean="0"/>
              <a:t>      2. PEKERJA          : 108,207 JUTA</a:t>
            </a:r>
            <a:r>
              <a:rPr lang="en-US" sz="1600" dirty="0" smtClean="0"/>
              <a:t> 114,02 JUTA</a:t>
            </a:r>
            <a:endParaRPr lang="id-ID" sz="1600" dirty="0" smtClean="0"/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1600" dirty="0" smtClean="0"/>
              <a:t>          -    LAKI –LAKI : 67,462 JUTA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1600" dirty="0" smtClean="0"/>
              <a:t>          -    PEREMPUAN : 40,745 JUTA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1600" dirty="0" smtClean="0"/>
              <a:t>                                    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1600" dirty="0" smtClean="0"/>
              <a:t>      3. SELURUH PERALATAN DAN ALAT PRODUKSI YANG DIGUNAKAN DALAM PROSES PRODUKSI,  ANTARA LAIN PERKAKAS KERJA, MESIN,  PESAWAT, INSTALASI DAN BAHAN –BAHAN BERBAHAYA SERTA BERACUN.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endParaRPr lang="id-ID" sz="1600" dirty="0" smtClean="0"/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1600" dirty="0" smtClean="0"/>
              <a:t>(Angkatan Kerja : 1</a:t>
            </a:r>
            <a:r>
              <a:rPr lang="en-US" sz="1600" dirty="0" smtClean="0"/>
              <a:t>21</a:t>
            </a:r>
            <a:r>
              <a:rPr lang="id-ID" sz="1600" dirty="0" smtClean="0"/>
              <a:t>, </a:t>
            </a:r>
            <a:r>
              <a:rPr lang="en-US" sz="1600" dirty="0" smtClean="0"/>
              <a:t>19</a:t>
            </a:r>
            <a:r>
              <a:rPr lang="id-ID" sz="1600" dirty="0" smtClean="0"/>
              <a:t> juta </a:t>
            </a:r>
            <a:r>
              <a:rPr lang="en-US" sz="1600" dirty="0" smtClean="0"/>
              <a:t>(12119)</a:t>
            </a:r>
            <a:r>
              <a:rPr lang="id-ID" sz="1600" dirty="0" smtClean="0"/>
              <a:t>, yang bekerja  </a:t>
            </a:r>
            <a:r>
              <a:rPr lang="en-US" sz="1600" dirty="0" smtClean="0"/>
              <a:t>114</a:t>
            </a:r>
            <a:r>
              <a:rPr lang="id-ID" sz="1600" dirty="0" smtClean="0"/>
              <a:t>,</a:t>
            </a:r>
            <a:r>
              <a:rPr lang="en-US" sz="1600" dirty="0" smtClean="0"/>
              <a:t>02</a:t>
            </a:r>
            <a:r>
              <a:rPr lang="id-ID" sz="1600" dirty="0" smtClean="0"/>
              <a:t> juta, penganggur </a:t>
            </a:r>
            <a:r>
              <a:rPr lang="en-US" sz="1600" dirty="0" smtClean="0"/>
              <a:t>11,9 </a:t>
            </a:r>
            <a:r>
              <a:rPr lang="en-US" sz="1600" dirty="0" err="1" smtClean="0"/>
              <a:t>Juta</a:t>
            </a:r>
            <a:r>
              <a:rPr lang="en-US" sz="1600" dirty="0" smtClean="0"/>
              <a:t> </a:t>
            </a:r>
            <a:r>
              <a:rPr lang="id-ID" sz="1600" dirty="0" smtClean="0"/>
              <a:t>   ( Badan Pusat Statistik, </a:t>
            </a:r>
            <a:r>
              <a:rPr lang="en-US" sz="1600" dirty="0" err="1" smtClean="0"/>
              <a:t>Agustus</a:t>
            </a:r>
            <a:r>
              <a:rPr lang="id-ID" sz="1600" dirty="0" smtClean="0"/>
              <a:t> 201</a:t>
            </a:r>
            <a:r>
              <a:rPr lang="en-US" sz="1600" dirty="0" smtClean="0"/>
              <a:t>5</a:t>
            </a:r>
            <a:r>
              <a:rPr lang="id-ID" sz="1600" dirty="0" smtClean="0"/>
              <a:t>)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endParaRPr lang="id-ID" sz="1600" dirty="0" smtClean="0"/>
          </a:p>
          <a:p>
            <a:pPr lvl="1" eaLnBrk="1" hangingPunct="1">
              <a:lnSpc>
                <a:spcPct val="90000"/>
              </a:lnSpc>
              <a:buNone/>
              <a:defRPr/>
            </a:pPr>
            <a:endParaRPr lang="en-US" sz="1600" dirty="0" smtClean="0"/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1600" dirty="0" smtClean="0"/>
          </a:p>
        </p:txBody>
      </p:sp>
      <p:sp>
        <p:nvSpPr>
          <p:cNvPr id="5123" name="WordArt 4"/>
          <p:cNvSpPr>
            <a:spLocks noChangeArrowheads="1" noChangeShapeType="1" noTextEdit="1"/>
          </p:cNvSpPr>
          <p:nvPr/>
        </p:nvSpPr>
        <p:spPr bwMode="auto">
          <a:xfrm>
            <a:off x="908050" y="381000"/>
            <a:ext cx="7924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111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II. </a:t>
            </a:r>
            <a:r>
              <a:rPr lang="id-ID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111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KONDISI PENGAWASAN KETENAGAKERJAAN</a:t>
            </a:r>
            <a:endParaRPr lang="id-ID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1111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219200"/>
            <a:ext cx="9080500" cy="5410200"/>
          </a:xfrm>
        </p:spPr>
        <p:txBody>
          <a:bodyPr>
            <a:normAutofit/>
          </a:bodyPr>
          <a:lstStyle/>
          <a:p>
            <a:pPr marL="914400" lvl="1" indent="-457200" eaLnBrk="1" hangingPunct="1">
              <a:lnSpc>
                <a:spcPct val="90000"/>
              </a:lnSpc>
              <a:buNone/>
              <a:defRPr/>
            </a:pPr>
            <a:r>
              <a:rPr lang="id-ID" sz="2400" dirty="0" smtClean="0"/>
              <a:t>B. PERSONAL PENGAWASAN KETENAGAKERJAAN</a:t>
            </a:r>
          </a:p>
          <a:p>
            <a:pPr marL="914400" lvl="1" indent="-457200" eaLnBrk="1" hangingPunct="1">
              <a:lnSpc>
                <a:spcPct val="90000"/>
              </a:lnSpc>
              <a:buAutoNum type="alphaUcPeriod"/>
              <a:defRPr/>
            </a:pPr>
            <a:endParaRPr lang="id-ID" sz="2000" dirty="0" smtClean="0"/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2000" dirty="0" smtClean="0"/>
              <a:t>		1. JUMLAH PENGAWAS KETENAGAKERJAAN :</a:t>
            </a:r>
            <a:r>
              <a:rPr lang="en-US" sz="2000" dirty="0" smtClean="0"/>
              <a:t>1.776 ORANG</a:t>
            </a:r>
            <a:endParaRPr lang="id-ID" sz="2000" dirty="0" smtClean="0"/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2000" dirty="0" smtClean="0"/>
              <a:t>      2. KUALIFIKASI PENGAWAS KETENAGAKERJAAN :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2000" dirty="0" smtClean="0"/>
              <a:t>          - PENGAWAS UMUM                 : 1.4</a:t>
            </a:r>
            <a:r>
              <a:rPr lang="en-US" sz="2000" dirty="0" smtClean="0"/>
              <a:t>15</a:t>
            </a:r>
            <a:r>
              <a:rPr lang="id-ID" sz="2000" dirty="0" smtClean="0"/>
              <a:t> ORANG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2000" dirty="0" smtClean="0"/>
              <a:t>          - PENGAWAS SPESIALIS           :    361 ORANG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2000" dirty="0" smtClean="0"/>
              <a:t>          - PENYIDIK PEGAWAI NEGERI SIPIL (PPNS) : </a:t>
            </a:r>
            <a:r>
              <a:rPr lang="en-US" sz="2000" smtClean="0"/>
              <a:t>345</a:t>
            </a:r>
            <a:r>
              <a:rPr lang="id-ID" sz="2000" smtClean="0"/>
              <a:t> </a:t>
            </a:r>
            <a:r>
              <a:rPr lang="id-ID" sz="2000" dirty="0" smtClean="0"/>
              <a:t>ORANG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endParaRPr lang="id-ID" sz="2000" dirty="0" smtClean="0"/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2000" dirty="0" smtClean="0"/>
              <a:t>C. ORGANISASI PENGAWAS KETENAGAKERJAAN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2000" dirty="0" smtClean="0"/>
              <a:t>    1. JUMLAH DISNAKER DI KAB./KOTA  : 506 KAB./KOTA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2000" dirty="0" smtClean="0"/>
              <a:t>    2. PENYEBARAN PENGAWAS KETENAGAKERJAAN :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2000" dirty="0" smtClean="0"/>
              <a:t>        - DISNAKER YG MEMILIKI PENGAWAS  : 304 DINAS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2000" dirty="0" smtClean="0"/>
              <a:t>        - DISNAKER YG BELUM MEMILIKI PENGAWAS : 202 DINAS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endParaRPr lang="id-ID" sz="2000" dirty="0" smtClean="0"/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id-ID" sz="1200" b="1" dirty="0" smtClean="0"/>
              <a:t>RATIO KEBUTUHAN PENGAWAS KETENAGAKERJAAN “1 ORANG PENGAWAS IDEALNYA MENGAWASI 5 PERUSAHAAN DALAM SATU BULAN ATAU 60 KALI PEMERIKSAAN SETAHUN”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endParaRPr lang="id-ID" sz="2000" dirty="0" smtClean="0"/>
          </a:p>
          <a:p>
            <a:pPr lvl="1" eaLnBrk="1" hangingPunct="1">
              <a:lnSpc>
                <a:spcPct val="90000"/>
              </a:lnSpc>
              <a:buNone/>
              <a:defRPr/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/>
          </a:p>
        </p:txBody>
      </p:sp>
      <p:sp>
        <p:nvSpPr>
          <p:cNvPr id="5123" name="WordArt 4"/>
          <p:cNvSpPr>
            <a:spLocks noChangeArrowheads="1" noChangeShapeType="1" noTextEdit="1"/>
          </p:cNvSpPr>
          <p:nvPr/>
        </p:nvSpPr>
        <p:spPr bwMode="auto">
          <a:xfrm>
            <a:off x="908050" y="381000"/>
            <a:ext cx="7924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111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II. </a:t>
            </a:r>
            <a:r>
              <a:rPr lang="id-ID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111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KONDISI PENGAWASAN KETENAGAKERJAAN</a:t>
            </a:r>
            <a:endParaRPr lang="id-ID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1111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30200" y="1295400"/>
            <a:ext cx="8915400" cy="4876800"/>
          </a:xfrm>
        </p:spPr>
        <p:txBody>
          <a:bodyPr/>
          <a:lstStyle/>
          <a:p>
            <a:pPr lvl="1" algn="just" eaLnBrk="1" hangingPunct="1">
              <a:lnSpc>
                <a:spcPct val="90000"/>
              </a:lnSpc>
              <a:buFontTx/>
              <a:buChar char="•"/>
              <a:defRPr/>
            </a:pPr>
            <a:r>
              <a:rPr lang="id-ID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Data kecelakaan kerja di Indonesia (201</a:t>
            </a:r>
            <a:r>
              <a:rPr lang="en-US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4</a:t>
            </a:r>
            <a:r>
              <a:rPr lang="id-ID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) : </a:t>
            </a:r>
            <a:r>
              <a:rPr lang="en-US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50</a:t>
            </a:r>
            <a:r>
              <a:rPr lang="id-ID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.</a:t>
            </a:r>
            <a:r>
              <a:rPr lang="en-US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089</a:t>
            </a:r>
            <a:r>
              <a:rPr lang="id-ID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 kasus ( PT. Jamsostek (Persero)</a:t>
            </a:r>
          </a:p>
          <a:p>
            <a:pPr lvl="1" algn="just" eaLnBrk="1" hangingPunct="1">
              <a:lnSpc>
                <a:spcPct val="90000"/>
              </a:lnSpc>
              <a:buFontTx/>
              <a:buChar char="•"/>
              <a:defRPr/>
            </a:pPr>
            <a:r>
              <a:rPr lang="id-ID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Jumlah tenaga kerja peserta </a:t>
            </a:r>
            <a:r>
              <a:rPr lang="en-US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BPJS </a:t>
            </a:r>
            <a:r>
              <a:rPr lang="en-US" dirty="0" err="1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Ketenagakerjaan</a:t>
            </a:r>
            <a:r>
              <a:rPr lang="id-ID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 : </a:t>
            </a:r>
            <a:r>
              <a:rPr lang="en-US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2</a:t>
            </a:r>
            <a:r>
              <a:rPr lang="id-ID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1.</a:t>
            </a:r>
            <a:r>
              <a:rPr lang="en-US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591 </a:t>
            </a:r>
            <a:r>
              <a:rPr lang="en-US" dirty="0" err="1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Prshn</a:t>
            </a:r>
            <a:r>
              <a:rPr lang="id-ID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 tenaga kerja</a:t>
            </a:r>
            <a:r>
              <a:rPr lang="en-US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 :16,3 </a:t>
            </a:r>
            <a:r>
              <a:rPr lang="en-US" dirty="0" err="1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Juta</a:t>
            </a:r>
            <a:endParaRPr lang="id-ID" dirty="0" smtClean="0">
              <a:effectLst>
                <a:outerShdw blurRad="38100" dist="38100" dir="2700000" algn="tl">
                  <a:srgbClr val="8C0000"/>
                </a:outerShdw>
              </a:effectLst>
            </a:endParaRPr>
          </a:p>
          <a:p>
            <a:pPr lvl="1" algn="just" eaLnBrk="1" hangingPunct="1">
              <a:lnSpc>
                <a:spcPct val="90000"/>
              </a:lnSpc>
              <a:buFontTx/>
              <a:buChar char="•"/>
              <a:defRPr/>
            </a:pPr>
            <a:r>
              <a:rPr lang="id-ID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Berita Acara Penyidikan (BAP) : 100 BAP</a:t>
            </a:r>
          </a:p>
          <a:p>
            <a:pPr lvl="2" algn="just" eaLnBrk="1" hangingPunct="1">
              <a:lnSpc>
                <a:spcPct val="90000"/>
              </a:lnSpc>
              <a:buFontTx/>
              <a:buChar char="•"/>
              <a:defRPr/>
            </a:pPr>
            <a:r>
              <a:rPr lang="id-ID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Provinsi Jatim                   : 40 BAP</a:t>
            </a:r>
          </a:p>
          <a:p>
            <a:pPr lvl="2" algn="just" eaLnBrk="1" hangingPunct="1">
              <a:lnSpc>
                <a:spcPct val="90000"/>
              </a:lnSpc>
              <a:buFontTx/>
              <a:buChar char="•"/>
              <a:defRPr/>
            </a:pPr>
            <a:r>
              <a:rPr lang="id-ID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Provinsi Sumatera Utara    : 30 BAP ( 1 Putusan )</a:t>
            </a:r>
          </a:p>
          <a:p>
            <a:pPr lvl="2" algn="just" eaLnBrk="1" hangingPunct="1">
              <a:lnSpc>
                <a:spcPct val="90000"/>
              </a:lnSpc>
              <a:buFontTx/>
              <a:buChar char="•"/>
              <a:defRPr/>
            </a:pPr>
            <a:r>
              <a:rPr lang="id-ID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Provinsi DKI Jakarta          :  18 BAP</a:t>
            </a:r>
          </a:p>
          <a:p>
            <a:pPr lvl="2" algn="just" eaLnBrk="1" hangingPunct="1">
              <a:lnSpc>
                <a:spcPct val="90000"/>
              </a:lnSpc>
              <a:buFontTx/>
              <a:buChar char="•"/>
              <a:defRPr/>
            </a:pPr>
            <a:r>
              <a:rPr lang="id-ID" dirty="0" smtClean="0">
                <a:effectLst>
                  <a:outerShdw blurRad="38100" dist="38100" dir="2700000" algn="tl">
                    <a:srgbClr val="8C0000"/>
                  </a:outerShdw>
                </a:effectLst>
              </a:rPr>
              <a:t>Provinsi Sumetera Selatan : 2 BAP ( 1 putusan)</a:t>
            </a:r>
          </a:p>
          <a:p>
            <a:pPr lvl="1" algn="just" eaLnBrk="1" hangingPunct="1">
              <a:lnSpc>
                <a:spcPct val="90000"/>
              </a:lnSpc>
              <a:buFontTx/>
              <a:buChar char="•"/>
              <a:defRPr/>
            </a:pPr>
            <a:endParaRPr lang="en-US" sz="2400" dirty="0" smtClean="0">
              <a:effectLst>
                <a:outerShdw blurRad="38100" dist="38100" dir="2700000" algn="tl">
                  <a:srgbClr val="8C0000"/>
                </a:outerShdw>
              </a:effectLst>
            </a:endParaRPr>
          </a:p>
          <a:p>
            <a:pPr lvl="1" algn="just" eaLnBrk="1" hangingPunct="1">
              <a:lnSpc>
                <a:spcPct val="90000"/>
              </a:lnSpc>
              <a:buNone/>
              <a:defRPr/>
            </a:pPr>
            <a:endParaRPr lang="en-US" sz="2400" dirty="0" smtClean="0">
              <a:effectLst>
                <a:outerShdw blurRad="38100" dist="38100" dir="2700000" algn="tl">
                  <a:srgbClr val="8C0000"/>
                </a:outerShdw>
              </a:effectLst>
            </a:endParaRP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76200"/>
            <a:ext cx="89154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II.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6851650" y="228600"/>
            <a:ext cx="27241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Lanjutan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28229" y="1600201"/>
            <a:ext cx="8858646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000" dirty="0" err="1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Peralatan</a:t>
            </a:r>
            <a:endParaRPr lang="en-US" sz="2000" dirty="0" smtClean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	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A.Pesawat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Tenaga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dan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Produksi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		⊙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Penggerak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mula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(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perlengkapan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transmisi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tenaga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mekanik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.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		⊙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Mesin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produksi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		⊙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Mesin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pekakas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kerja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		⊙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Dapur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	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B.Pesawat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Angkat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dan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Angkut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		⊙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Peralatan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Angkat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		⊙ Pita transport	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		⊙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Pesawat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angkutan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di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atas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landasan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dan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diatas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permukaan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		⊙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Alat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angkutan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jalan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GungsuhChe" pitchFamily="49" charset="-127"/>
                <a:cs typeface="Arial" pitchFamily="34" charset="0"/>
              </a:rPr>
              <a:t>ril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/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/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/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/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marL="609600" indent="-609600" eaLnBrk="1" hangingPunct="1"/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GungsuhChe" pitchFamily="49" charset="-127"/>
              <a:cs typeface="Arial" pitchFamily="34" charset="0"/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71728" y="1196976"/>
            <a:ext cx="34380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latin typeface="GungsuhChe" pitchFamily="49" charset="-127"/>
                <a:ea typeface="GungsuhChe" pitchFamily="49" charset="-127"/>
              </a:rPr>
              <a:t>A. </a:t>
            </a:r>
            <a:r>
              <a:rPr lang="en-US" sz="2400" b="1" dirty="0" err="1">
                <a:latin typeface="GungsuhChe" pitchFamily="49" charset="-127"/>
                <a:ea typeface="GungsuhChe" pitchFamily="49" charset="-127"/>
              </a:rPr>
              <a:t>Obyek</a:t>
            </a:r>
            <a:r>
              <a:rPr lang="en-US" sz="2400" b="1" dirty="0"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b="1" dirty="0" err="1">
                <a:latin typeface="GungsuhChe" pitchFamily="49" charset="-127"/>
                <a:ea typeface="GungsuhChe" pitchFamily="49" charset="-127"/>
              </a:rPr>
              <a:t>Pengawasan</a:t>
            </a:r>
            <a:endParaRPr lang="en-US" sz="2400" b="1" dirty="0">
              <a:latin typeface="GungsuhChe" pitchFamily="49" charset="-127"/>
              <a:ea typeface="GungsuhChe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32352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6198" y="404813"/>
            <a:ext cx="9219803" cy="1325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l" eaLnBrk="1" hangingPunct="1"/>
            <a:r>
              <a:rPr lang="en-US" sz="2400" b="1" dirty="0" smtClean="0">
                <a:solidFill>
                  <a:schemeClr val="folHlink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2</a:t>
            </a:r>
            <a:r>
              <a:rPr lang="en-US" sz="2800" b="1" dirty="0" smtClean="0">
                <a:solidFill>
                  <a:schemeClr val="folHlink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. </a:t>
            </a:r>
            <a:r>
              <a:rPr lang="en-US" sz="2800" b="1" dirty="0" err="1" smtClean="0">
                <a:solidFill>
                  <a:schemeClr val="folHlink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Pesawat</a:t>
            </a:r>
            <a:r>
              <a:rPr lang="en-US" sz="2800" b="1" dirty="0" smtClean="0">
                <a:solidFill>
                  <a:schemeClr val="folHlink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chemeClr val="folHlink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Uap</a:t>
            </a:r>
            <a:r>
              <a:rPr lang="en-US" sz="2800" b="1" dirty="0" smtClean="0">
                <a:solidFill>
                  <a:schemeClr val="folHlink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chemeClr val="folHlink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dan</a:t>
            </a:r>
            <a:r>
              <a:rPr lang="en-US" sz="2800" b="1" dirty="0" smtClean="0">
                <a:solidFill>
                  <a:schemeClr val="folHlink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chemeClr val="folHlink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Bejana</a:t>
            </a:r>
            <a:r>
              <a:rPr lang="en-US" sz="2800" b="1" dirty="0" smtClean="0">
                <a:solidFill>
                  <a:schemeClr val="folHlink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chemeClr val="folHlink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Tekan</a:t>
            </a:r>
            <a:r>
              <a:rPr lang="en-US" sz="2000" dirty="0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a.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Pesawat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uap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   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▷ 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Ketel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Uap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   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▷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Pesawat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Uap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Selain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Ketel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Uap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	√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Pemanas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Air</a:t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		√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Penguap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		√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Bejana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Uap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		√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Pengering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Uap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		√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Mesin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/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Turbin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Uap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b.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Pesawat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Cairan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Panas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c.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Bejana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Tekan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		√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Botol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Baja</a:t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		√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Bejana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Transport</a:t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		√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Bejana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Penyimpanan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		√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Pesawat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Pendingin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d.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Bejana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Penimbun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e.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Instalasi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pipa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	 √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Pipa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Uap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	 √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Pipa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air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pengisi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/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buang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	 √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Pipa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gas,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dll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endParaRPr lang="en-US" sz="2000" dirty="0" smtClean="0">
              <a:solidFill>
                <a:schemeClr val="tx1"/>
              </a:solidFill>
              <a:effectLst/>
              <a:latin typeface="Arial" pitchFamily="34" charset="0"/>
              <a:ea typeface="GungsuhChe" pitchFamily="49" charset="-127"/>
              <a:cs typeface="Arial" pitchFamily="34" charset="0"/>
            </a:endParaRPr>
          </a:p>
        </p:txBody>
      </p:sp>
      <p:pic>
        <p:nvPicPr>
          <p:cNvPr id="10243" name="Picture 5" descr="ag00181_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1112" y="3348831"/>
            <a:ext cx="1724025" cy="1028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38116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0838" y="333376"/>
            <a:ext cx="5226447" cy="1325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l" eaLnBrk="1" hangingPunct="1"/>
            <a:r>
              <a:rPr lang="en-US" sz="24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  <a:t>3. </a:t>
            </a:r>
            <a:r>
              <a:rPr lang="en-US" sz="2400" b="1" dirty="0" err="1" smtClean="0">
                <a:latin typeface="Arial" pitchFamily="34" charset="0"/>
                <a:ea typeface="GungsuhChe" pitchFamily="49" charset="-127"/>
                <a:cs typeface="Arial" pitchFamily="34" charset="0"/>
              </a:rPr>
              <a:t>Listrik</a:t>
            </a:r>
            <a:r>
              <a:rPr lang="en-US" sz="24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br>
              <a:rPr lang="en-US" sz="24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  <a:t>	- </a:t>
            </a:r>
            <a:r>
              <a:rPr lang="en-US" sz="2000" b="1" dirty="0" err="1" smtClean="0">
                <a:latin typeface="Arial" pitchFamily="34" charset="0"/>
                <a:ea typeface="GungsuhChe" pitchFamily="49" charset="-127"/>
                <a:cs typeface="Arial" pitchFamily="34" charset="0"/>
              </a:rPr>
              <a:t>Instalasi</a:t>
            </a:r>
            <a:r>
              <a:rPr lang="en-US" sz="20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ea typeface="GungsuhChe" pitchFamily="49" charset="-127"/>
                <a:cs typeface="Arial" pitchFamily="34" charset="0"/>
              </a:rPr>
              <a:t>Listrik</a:t>
            </a:r>
            <a:r>
              <a:rPr lang="en-US" sz="20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  <a:t>	- Lift</a:t>
            </a:r>
            <a:br>
              <a:rPr lang="en-US" sz="20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  <a:t>	- </a:t>
            </a:r>
            <a:r>
              <a:rPr lang="en-US" sz="2000" b="1" dirty="0" err="1" smtClean="0">
                <a:latin typeface="Arial" pitchFamily="34" charset="0"/>
                <a:ea typeface="GungsuhChe" pitchFamily="49" charset="-127"/>
                <a:cs typeface="Arial" pitchFamily="34" charset="0"/>
              </a:rPr>
              <a:t>Instalasi</a:t>
            </a:r>
            <a:r>
              <a:rPr lang="en-US" sz="20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ea typeface="GungsuhChe" pitchFamily="49" charset="-127"/>
                <a:cs typeface="Arial" pitchFamily="34" charset="0"/>
              </a:rPr>
              <a:t>Penyalur</a:t>
            </a:r>
            <a:r>
              <a:rPr lang="en-US" sz="20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ea typeface="GungsuhChe" pitchFamily="49" charset="-127"/>
                <a:cs typeface="Arial" pitchFamily="34" charset="0"/>
              </a:rPr>
              <a:t>Petir</a:t>
            </a:r>
            <a:r>
              <a:rPr lang="en-US" sz="20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r>
              <a:rPr lang="en-US" sz="20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ea typeface="GungsuhChe" pitchFamily="49" charset="-127"/>
                <a:cs typeface="Arial" pitchFamily="34" charset="0"/>
              </a:rPr>
            </a:br>
            <a:endParaRPr lang="en-US" sz="2000" b="1" dirty="0" smtClean="0">
              <a:latin typeface="Arial" pitchFamily="34" charset="0"/>
              <a:ea typeface="GungsuhChe" pitchFamily="49" charset="-127"/>
              <a:cs typeface="Arial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412751" y="1600201"/>
            <a:ext cx="5584164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dirty="0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4. </a:t>
            </a:r>
            <a:r>
              <a:rPr lang="en-US" sz="2400" b="1" dirty="0" err="1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Sarana</a:t>
            </a:r>
            <a:r>
              <a:rPr lang="en-US" sz="2400" b="1" dirty="0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400" b="1" dirty="0" err="1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Penanggulangan</a:t>
            </a:r>
            <a:r>
              <a:rPr lang="en-US" sz="2400" b="1" dirty="0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400" b="1" dirty="0" err="1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Kebakaran</a:t>
            </a:r>
            <a:endParaRPr lang="en-US" sz="2400" b="1" dirty="0" smtClean="0">
              <a:effectLst/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 √ </a:t>
            </a:r>
            <a:r>
              <a:rPr lang="en-US" sz="2000" dirty="0" err="1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Alat</a:t>
            </a:r>
            <a:r>
              <a:rPr lang="en-US" sz="2000" dirty="0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pemadan</a:t>
            </a:r>
            <a:r>
              <a:rPr lang="en-US" sz="2000" dirty="0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api</a:t>
            </a:r>
            <a:r>
              <a:rPr lang="en-US" sz="2000" dirty="0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 </a:t>
            </a:r>
            <a:r>
              <a:rPr lang="en-US" sz="2000" dirty="0" err="1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ringan</a:t>
            </a:r>
            <a:endParaRPr lang="en-US" sz="2000" dirty="0" smtClean="0">
              <a:effectLst/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 √ </a:t>
            </a:r>
            <a:r>
              <a:rPr lang="en-US" sz="2000" dirty="0" err="1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Springkler</a:t>
            </a:r>
            <a:endParaRPr lang="en-US" sz="2000" dirty="0" smtClean="0">
              <a:effectLst/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 √ </a:t>
            </a:r>
            <a:r>
              <a:rPr lang="en-US" sz="2000" dirty="0" err="1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Hidrant</a:t>
            </a:r>
            <a:endParaRPr lang="en-US" sz="2000" dirty="0" smtClean="0">
              <a:effectLst/>
              <a:latin typeface="Arial" pitchFamily="34" charset="0"/>
              <a:ea typeface="GungsuhChe" pitchFamily="49" charset="-127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>
                <a:effectLst/>
                <a:latin typeface="Arial" pitchFamily="34" charset="0"/>
                <a:ea typeface="GungsuhChe" pitchFamily="49" charset="-127"/>
                <a:cs typeface="Arial" pitchFamily="34" charset="0"/>
              </a:rPr>
              <a:t>	 √ Smoke detector.</a:t>
            </a:r>
          </a:p>
        </p:txBody>
      </p:sp>
      <p:pic>
        <p:nvPicPr>
          <p:cNvPr id="11269" name="Picture 5" descr="bd13747_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4425" y="3001169"/>
            <a:ext cx="2057400" cy="1724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71727" y="4149726"/>
            <a:ext cx="5200270" cy="15696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latin typeface="GungsuhChe" pitchFamily="49" charset="-127"/>
                <a:ea typeface="GungsuhChe" pitchFamily="49" charset="-127"/>
              </a:rPr>
              <a:t>5. Pekerjaan Konstruksi Bangunan</a:t>
            </a:r>
          </a:p>
          <a:p>
            <a:pPr>
              <a:defRPr/>
            </a:pPr>
            <a:r>
              <a:rPr lang="en-US" sz="2400">
                <a:latin typeface="GungsuhChe" pitchFamily="49" charset="-127"/>
                <a:ea typeface="GungsuhChe" pitchFamily="49" charset="-127"/>
              </a:rPr>
              <a:t>	 </a:t>
            </a: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ungsuhChe" pitchFamily="49" charset="-127"/>
                <a:ea typeface="GungsuhChe" pitchFamily="49" charset="-127"/>
              </a:rPr>
              <a:t>√ Gedung</a:t>
            </a:r>
          </a:p>
          <a:p>
            <a:pPr>
              <a:defRPr/>
            </a:pP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ungsuhChe" pitchFamily="49" charset="-127"/>
                <a:ea typeface="GungsuhChe" pitchFamily="49" charset="-127"/>
              </a:rPr>
              <a:t>	 √ Air</a:t>
            </a:r>
          </a:p>
          <a:p>
            <a:pPr>
              <a:defRPr/>
            </a:pP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ungsuhChe" pitchFamily="49" charset="-127"/>
                <a:ea typeface="GungsuhChe" pitchFamily="49" charset="-127"/>
              </a:rPr>
              <a:t>	 √ Transportasi</a:t>
            </a:r>
          </a:p>
        </p:txBody>
      </p:sp>
    </p:spTree>
    <p:extLst>
      <p:ext uri="{BB962C8B-B14F-4D97-AF65-F5344CB8AC3E}">
        <p14:creationId xmlns:p14="http://schemas.microsoft.com/office/powerpoint/2010/main" val="209737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660401" y="2209800"/>
            <a:ext cx="947777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Jasa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 </a:t>
            </a: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Konsultan</a:t>
            </a:r>
            <a:endParaRPr lang="en-US" sz="2800" dirty="0">
              <a:latin typeface="Arial Narrow" pitchFamily="34" charset="0"/>
              <a:ea typeface="GungsuhChe" pitchFamily="49" charset="-127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Jasa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 </a:t>
            </a: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Fabrikan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, </a:t>
            </a: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Pemeliharaan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, </a:t>
            </a:r>
            <a:r>
              <a:rPr lang="en-US" sz="2800" dirty="0" err="1" smtClean="0">
                <a:latin typeface="Arial Narrow" pitchFamily="34" charset="0"/>
                <a:ea typeface="GungsuhChe" pitchFamily="49" charset="-127"/>
              </a:rPr>
              <a:t>Repara</a:t>
            </a:r>
            <a:r>
              <a:rPr lang="id-ID" sz="2800" dirty="0" smtClean="0">
                <a:latin typeface="Arial Narrow" pitchFamily="34" charset="0"/>
                <a:ea typeface="GungsuhChe" pitchFamily="49" charset="-127"/>
              </a:rPr>
              <a:t>si</a:t>
            </a:r>
            <a:r>
              <a:rPr lang="en-US" sz="2800" dirty="0" smtClean="0">
                <a:latin typeface="Arial Narrow" pitchFamily="34" charset="0"/>
                <a:ea typeface="GungsuhChe" pitchFamily="49" charset="-127"/>
              </a:rPr>
              <a:t> 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&amp; </a:t>
            </a: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Instalasi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 </a:t>
            </a: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Teknik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 K3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Jasa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 </a:t>
            </a: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Pemeriksaan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 &amp; </a:t>
            </a: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Pengujian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 </a:t>
            </a: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dan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 </a:t>
            </a: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atau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 </a:t>
            </a: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Pelayanan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 </a:t>
            </a:r>
            <a:endParaRPr lang="id-ID" sz="2800" dirty="0" smtClean="0">
              <a:latin typeface="Arial Narrow" pitchFamily="34" charset="0"/>
              <a:ea typeface="GungsuhChe" pitchFamily="49" charset="-127"/>
            </a:endParaRPr>
          </a:p>
          <a:p>
            <a:pPr eaLnBrk="1" hangingPunct="1"/>
            <a:r>
              <a:rPr lang="id-ID" sz="2800" dirty="0">
                <a:latin typeface="Arial Narrow" pitchFamily="34" charset="0"/>
                <a:ea typeface="GungsuhChe" pitchFamily="49" charset="-127"/>
              </a:rPr>
              <a:t> </a:t>
            </a:r>
            <a:r>
              <a:rPr lang="id-ID" sz="2800" dirty="0" smtClean="0">
                <a:latin typeface="Arial Narrow" pitchFamily="34" charset="0"/>
                <a:ea typeface="GungsuhChe" pitchFamily="49" charset="-127"/>
              </a:rPr>
              <a:t>   </a:t>
            </a:r>
            <a:r>
              <a:rPr lang="en-US" sz="2800" dirty="0" err="1" smtClean="0">
                <a:latin typeface="Arial Narrow" pitchFamily="34" charset="0"/>
                <a:ea typeface="GungsuhChe" pitchFamily="49" charset="-127"/>
              </a:rPr>
              <a:t>Kesehatan</a:t>
            </a:r>
            <a:r>
              <a:rPr lang="id-ID" sz="2800" dirty="0" smtClean="0">
                <a:latin typeface="Arial Narrow" pitchFamily="34" charset="0"/>
                <a:ea typeface="GungsuhChe" pitchFamily="49" charset="-127"/>
              </a:rPr>
              <a:t> </a:t>
            </a:r>
            <a:r>
              <a:rPr lang="en-US" sz="2800" dirty="0" err="1" smtClean="0">
                <a:latin typeface="Arial Narrow" pitchFamily="34" charset="0"/>
                <a:ea typeface="GungsuhChe" pitchFamily="49" charset="-127"/>
              </a:rPr>
              <a:t>Kerja</a:t>
            </a:r>
            <a:endParaRPr lang="en-US" sz="2800" dirty="0">
              <a:latin typeface="Arial Narrow" pitchFamily="34" charset="0"/>
              <a:ea typeface="GungsuhChe" pitchFamily="49" charset="-127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Jasa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 Audit K3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Jasa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 </a:t>
            </a:r>
            <a:r>
              <a:rPr lang="en-US" sz="2800" dirty="0" err="1">
                <a:latin typeface="Arial Narrow" pitchFamily="34" charset="0"/>
                <a:ea typeface="GungsuhChe" pitchFamily="49" charset="-127"/>
              </a:rPr>
              <a:t>Pembinaan</a:t>
            </a:r>
            <a:r>
              <a:rPr lang="en-US" sz="2800" dirty="0">
                <a:latin typeface="Arial Narrow" pitchFamily="34" charset="0"/>
                <a:ea typeface="GungsuhChe" pitchFamily="49" charset="-127"/>
              </a:rPr>
              <a:t> K3</a:t>
            </a:r>
          </a:p>
        </p:txBody>
      </p:sp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428229" y="333376"/>
            <a:ext cx="385874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B.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Obyek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Pembinaan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    1.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Lembaga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K3</a:t>
            </a:r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1308260" y="1255922"/>
            <a:ext cx="68641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200" b="1" dirty="0" smtClean="0"/>
              <a:t>Perusahaan </a:t>
            </a:r>
            <a:r>
              <a:rPr lang="en-US" sz="3200" b="1" dirty="0" err="1"/>
              <a:t>Jasa</a:t>
            </a:r>
            <a:r>
              <a:rPr lang="en-US" sz="3200" b="1" dirty="0"/>
              <a:t> K3 (PJK3)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3189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11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2786063" y="214313"/>
            <a:ext cx="5785379" cy="596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smtClean="0"/>
              <a:t>Jasa Riksa Uji Teknik</a:t>
            </a:r>
          </a:p>
        </p:txBody>
      </p:sp>
      <p:sp>
        <p:nvSpPr>
          <p:cNvPr id="13315" name="Rectangle 8"/>
          <p:cNvSpPr>
            <a:spLocks noGrp="1" noRot="1" noChangeArrowheads="1"/>
          </p:cNvSpPr>
          <p:nvPr>
            <p:ph type="body" sz="half" idx="1"/>
          </p:nvPr>
        </p:nvSpPr>
        <p:spPr bwMode="auto">
          <a:xfrm>
            <a:off x="2786063" y="1285876"/>
            <a:ext cx="6810375" cy="3311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00"/>
                </a:solidFill>
              </a:rPr>
              <a:t>Pes. Uap dan Bejana Tekan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00"/>
                </a:solidFill>
              </a:rPr>
              <a:t>Listrik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00"/>
                </a:solidFill>
              </a:rPr>
              <a:t>Penyalur petir &amp; Peralatan Elektronit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00"/>
                </a:solidFill>
              </a:rPr>
              <a:t>Lift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00"/>
                </a:solidFill>
              </a:rPr>
              <a:t>Instalasi Proteksi Kebakaran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00"/>
                </a:solidFill>
              </a:rPr>
              <a:t>Konstruksi  Bangunan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00"/>
                </a:solidFill>
              </a:rPr>
              <a:t>Pesawat Angkat &amp; Angkut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00"/>
                </a:solidFill>
              </a:rPr>
              <a:t>Pesawat Tenaga &amp; Produksi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solidFill>
                  <a:srgbClr val="FFFF00"/>
                </a:solidFill>
              </a:rPr>
              <a:t>DT &amp; NDT</a:t>
            </a:r>
          </a:p>
        </p:txBody>
      </p:sp>
      <p:pic>
        <p:nvPicPr>
          <p:cNvPr id="13314" name="Picture 5" descr="ph02068j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1"/>
            <a:ext cx="9906000" cy="5516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896012" y="5229225"/>
            <a:ext cx="75825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a typeface="GungsuhChe" pitchFamily="49" charset="-127"/>
              </a:rPr>
              <a:t>Jasa</a:t>
            </a:r>
            <a:r>
              <a:rPr lang="en-US" sz="2400" dirty="0">
                <a:solidFill>
                  <a:schemeClr val="bg1"/>
                </a:solidFill>
                <a:ea typeface="GungsuhChe" pitchFamily="49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GungsuhChe" pitchFamily="49" charset="-127"/>
              </a:rPr>
              <a:t>Riksa</a:t>
            </a:r>
            <a:r>
              <a:rPr lang="en-US" sz="2400" dirty="0">
                <a:solidFill>
                  <a:schemeClr val="bg1"/>
                </a:solidFill>
                <a:ea typeface="GungsuhChe" pitchFamily="49" charset="-127"/>
              </a:rPr>
              <a:t> – </a:t>
            </a:r>
            <a:r>
              <a:rPr lang="en-US" sz="2400" dirty="0" err="1">
                <a:solidFill>
                  <a:schemeClr val="bg1"/>
                </a:solidFill>
                <a:ea typeface="GungsuhChe" pitchFamily="49" charset="-127"/>
              </a:rPr>
              <a:t>Uji</a:t>
            </a:r>
            <a:r>
              <a:rPr lang="en-US" sz="2400" dirty="0">
                <a:solidFill>
                  <a:schemeClr val="bg1"/>
                </a:solidFill>
                <a:ea typeface="GungsuhChe" pitchFamily="49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GungsuhChe" pitchFamily="49" charset="-127"/>
              </a:rPr>
              <a:t>dan</a:t>
            </a:r>
            <a:r>
              <a:rPr lang="en-US" sz="2400" dirty="0">
                <a:solidFill>
                  <a:schemeClr val="bg1"/>
                </a:solidFill>
                <a:ea typeface="GungsuhChe" pitchFamily="49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GungsuhChe" pitchFamily="49" charset="-127"/>
              </a:rPr>
              <a:t>atau</a:t>
            </a:r>
            <a:r>
              <a:rPr lang="en-US" sz="2400" dirty="0">
                <a:solidFill>
                  <a:schemeClr val="bg1"/>
                </a:solidFill>
                <a:ea typeface="GungsuhChe" pitchFamily="49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GungsuhChe" pitchFamily="49" charset="-127"/>
              </a:rPr>
              <a:t>Pelayanan</a:t>
            </a:r>
            <a:r>
              <a:rPr lang="en-US" sz="2400" dirty="0">
                <a:solidFill>
                  <a:schemeClr val="bg1"/>
                </a:solidFill>
                <a:ea typeface="GungsuhChe" pitchFamily="49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GungsuhChe" pitchFamily="49" charset="-127"/>
              </a:rPr>
              <a:t>Kesehatan</a:t>
            </a:r>
            <a:r>
              <a:rPr lang="en-US" sz="2400" dirty="0">
                <a:solidFill>
                  <a:schemeClr val="bg1"/>
                </a:solidFill>
                <a:ea typeface="GungsuhChe" pitchFamily="49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GungsuhChe" pitchFamily="49" charset="-127"/>
              </a:rPr>
              <a:t>Kerja</a:t>
            </a:r>
            <a:endParaRPr lang="en-US" sz="2400" dirty="0">
              <a:solidFill>
                <a:schemeClr val="bg1"/>
              </a:solidFill>
              <a:ea typeface="GungsuhChe" pitchFamily="49" charset="-127"/>
            </a:endParaRPr>
          </a:p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√ </a:t>
            </a:r>
            <a:r>
              <a:rPr lang="en-US" sz="2400" dirty="0" err="1">
                <a:solidFill>
                  <a:schemeClr val="bg1"/>
                </a:solidFill>
                <a:ea typeface="GungsuhChe" pitchFamily="49" charset="-127"/>
              </a:rPr>
              <a:t>Kesehatan</a:t>
            </a:r>
            <a:r>
              <a:rPr lang="en-US" sz="2400" dirty="0">
                <a:solidFill>
                  <a:schemeClr val="bg1"/>
                </a:solidFill>
                <a:ea typeface="GungsuhChe" pitchFamily="49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GungsuhChe" pitchFamily="49" charset="-127"/>
              </a:rPr>
              <a:t>Tenaga</a:t>
            </a:r>
            <a:r>
              <a:rPr lang="en-US" sz="2400" dirty="0">
                <a:solidFill>
                  <a:schemeClr val="bg1"/>
                </a:solidFill>
                <a:ea typeface="GungsuhChe" pitchFamily="49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GungsuhChe" pitchFamily="49" charset="-127"/>
              </a:rPr>
              <a:t>Kerja</a:t>
            </a:r>
            <a:endParaRPr lang="en-US" sz="2400" dirty="0">
              <a:solidFill>
                <a:schemeClr val="bg1"/>
              </a:solidFill>
              <a:ea typeface="GungsuhChe" pitchFamily="49" charset="-127"/>
            </a:endParaRPr>
          </a:p>
          <a:p>
            <a:pPr eaLnBrk="1" hangingPunct="1"/>
            <a:r>
              <a:rPr lang="en-US" sz="2400" dirty="0">
                <a:solidFill>
                  <a:schemeClr val="bg1"/>
                </a:solidFill>
                <a:ea typeface="GungsuhChe" pitchFamily="49" charset="-127"/>
              </a:rPr>
              <a:t>√</a:t>
            </a:r>
            <a:r>
              <a:rPr lang="en-US" sz="2400" dirty="0" err="1">
                <a:solidFill>
                  <a:schemeClr val="bg1"/>
                </a:solidFill>
                <a:ea typeface="GungsuhChe" pitchFamily="49" charset="-127"/>
              </a:rPr>
              <a:t>Lingkungan</a:t>
            </a:r>
            <a:endParaRPr lang="en-US" sz="2400" dirty="0">
              <a:solidFill>
                <a:schemeClr val="bg1"/>
              </a:solidFill>
              <a:ea typeface="GungsuhChe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3282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9377" y="404813"/>
            <a:ext cx="3996796" cy="658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 smtClean="0">
                <a:solidFill>
                  <a:schemeClr val="tx1"/>
                </a:solidFill>
                <a:cs typeface="Aharoni" pitchFamily="2" charset="-79"/>
              </a:rPr>
              <a:t>2. Personil K3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834099" y="1196976"/>
            <a:ext cx="9071901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Operator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Juru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Las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Petugas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peran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kebakaran</a:t>
            </a:r>
            <a:endParaRPr lang="en-US" sz="2400" dirty="0" smtClean="0">
              <a:effectLst/>
              <a:latin typeface="GungsuhChe" pitchFamily="49" charset="-127"/>
              <a:ea typeface="GungsuhChe" pitchFamily="49" charset="-127"/>
            </a:endParaRP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Anggota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regu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penanggulangan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kebakaran</a:t>
            </a:r>
            <a:endParaRPr lang="en-US" sz="2400" dirty="0" smtClean="0">
              <a:effectLst/>
              <a:latin typeface="GungsuhChe" pitchFamily="49" charset="-127"/>
              <a:ea typeface="GungsuhChe" pitchFamily="49" charset="-127"/>
            </a:endParaRP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Koordinator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unit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penanggulangan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kebakaran</a:t>
            </a:r>
            <a:endParaRPr lang="en-US" sz="2400" dirty="0" smtClean="0">
              <a:effectLst/>
              <a:latin typeface="GungsuhChe" pitchFamily="49" charset="-127"/>
              <a:ea typeface="GungsuhChe" pitchFamily="49" charset="-127"/>
            </a:endParaRP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Dokter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pemeriksa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kesehatan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tenaga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kerja</a:t>
            </a:r>
            <a:endParaRPr lang="en-US" sz="2400" dirty="0" smtClean="0">
              <a:effectLst/>
              <a:latin typeface="GungsuhChe" pitchFamily="49" charset="-127"/>
              <a:ea typeface="GungsuhChe" pitchFamily="49" charset="-127"/>
            </a:endParaRP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Ahli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K3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umum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(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ahli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keselamatan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kerja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&amp;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ahli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kesehatan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kerja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)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dan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 </a:t>
            </a:r>
            <a:r>
              <a:rPr lang="en-US" sz="2400" dirty="0" err="1" smtClean="0">
                <a:effectLst/>
                <a:latin typeface="GungsuhChe" pitchFamily="49" charset="-127"/>
                <a:ea typeface="GungsuhChe" pitchFamily="49" charset="-127"/>
              </a:rPr>
              <a:t>spesialis</a:t>
            </a:r>
            <a:r>
              <a:rPr lang="en-US" sz="2400" dirty="0" smtClean="0">
                <a:effectLst/>
                <a:latin typeface="GungsuhChe" pitchFamily="49" charset="-127"/>
                <a:ea typeface="GungsuhChe" pitchFamily="49" charset="-127"/>
              </a:rPr>
              <a:t>.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endParaRPr lang="en-US" sz="2400" dirty="0" smtClean="0">
              <a:effectLst/>
              <a:latin typeface="GungsuhChe" pitchFamily="49" charset="-127"/>
              <a:ea typeface="GungsuhChe" pitchFamily="49" charset="-127"/>
            </a:endParaRPr>
          </a:p>
        </p:txBody>
      </p:sp>
      <p:pic>
        <p:nvPicPr>
          <p:cNvPr id="14340" name="Picture 6" descr="ag00014_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6875" y="3448844"/>
            <a:ext cx="952500" cy="828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3005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2"/>
          <p:cNvSpPr>
            <a:spLocks noChangeArrowheads="1" noChangeShapeType="1" noTextEdit="1"/>
          </p:cNvSpPr>
          <p:nvPr/>
        </p:nvSpPr>
        <p:spPr bwMode="auto">
          <a:xfrm>
            <a:off x="1066800" y="2438400"/>
            <a:ext cx="7880350" cy="7200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III.  Arah Kebijakan &amp; Program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0450" y="990600"/>
            <a:ext cx="4705350" cy="2590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dirty="0" smtClean="0"/>
              <a:t>PJK3</a:t>
            </a:r>
          </a:p>
          <a:p>
            <a:pPr eaLnBrk="1" hangingPunct="1">
              <a:defRPr/>
            </a:pPr>
            <a:r>
              <a:rPr lang="en-US" sz="2400" dirty="0" err="1" smtClean="0"/>
              <a:t>Organisasi</a:t>
            </a:r>
            <a:r>
              <a:rPr lang="en-US" sz="2400" dirty="0" smtClean="0"/>
              <a:t> </a:t>
            </a:r>
            <a:r>
              <a:rPr lang="en-US" sz="2400" dirty="0" err="1" smtClean="0"/>
              <a:t>Profesi</a:t>
            </a:r>
            <a:endParaRPr lang="en-US" sz="2400" dirty="0" smtClean="0"/>
          </a:p>
          <a:p>
            <a:pPr eaLnBrk="1" hangingPunct="1">
              <a:defRPr/>
            </a:pPr>
            <a:r>
              <a:rPr lang="en-US" sz="2400" dirty="0" err="1" smtClean="0"/>
              <a:t>Assosiasi</a:t>
            </a:r>
            <a:endParaRPr lang="en-US" sz="2400" dirty="0" smtClean="0"/>
          </a:p>
          <a:p>
            <a:pPr eaLnBrk="1" hangingPunct="1">
              <a:defRPr/>
            </a:pPr>
            <a:r>
              <a:rPr lang="en-US" sz="2400" dirty="0" err="1" smtClean="0"/>
              <a:t>Perguruan</a:t>
            </a:r>
            <a:r>
              <a:rPr lang="en-US" sz="2400" dirty="0" smtClean="0"/>
              <a:t> </a:t>
            </a:r>
            <a:r>
              <a:rPr lang="en-US" sz="2400" dirty="0" err="1" smtClean="0"/>
              <a:t>Tinggi</a:t>
            </a:r>
            <a:endParaRPr lang="en-US" sz="2400" dirty="0" smtClean="0"/>
          </a:p>
          <a:p>
            <a:pPr eaLnBrk="1" hangingPunct="1">
              <a:defRPr/>
            </a:pPr>
            <a:r>
              <a:rPr lang="en-US" sz="2400" dirty="0" err="1" smtClean="0"/>
              <a:t>Pemerintah</a:t>
            </a:r>
            <a:r>
              <a:rPr lang="en-US" sz="2400" dirty="0" smtClean="0"/>
              <a:t> </a:t>
            </a:r>
            <a:r>
              <a:rPr lang="en-US" sz="2400" dirty="0" err="1" smtClean="0"/>
              <a:t>Pusat</a:t>
            </a:r>
            <a:r>
              <a:rPr lang="en-US" sz="2400" dirty="0" smtClean="0"/>
              <a:t> &amp; Daerah</a:t>
            </a:r>
          </a:p>
          <a:p>
            <a:pPr eaLnBrk="1" hangingPunct="1">
              <a:defRPr/>
            </a:pPr>
            <a:r>
              <a:rPr lang="en-US" sz="2400" dirty="0" smtClean="0"/>
              <a:t>DK3N / W / 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4457700" cy="792162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1. </a:t>
            </a:r>
            <a:r>
              <a:rPr lang="en-US" dirty="0" err="1" smtClean="0"/>
              <a:t>Masyarakat</a:t>
            </a:r>
            <a:endParaRPr lang="en-US" dirty="0" smtClean="0"/>
          </a:p>
        </p:txBody>
      </p:sp>
      <p:sp>
        <p:nvSpPr>
          <p:cNvPr id="8196" name="Down Arrow 4"/>
          <p:cNvSpPr>
            <a:spLocks noChangeArrowheads="1"/>
          </p:cNvSpPr>
          <p:nvPr/>
        </p:nvSpPr>
        <p:spPr bwMode="auto">
          <a:xfrm>
            <a:off x="412750" y="990600"/>
            <a:ext cx="4044950" cy="2514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dirty="0" err="1"/>
              <a:t>Mendorong</a:t>
            </a:r>
            <a:endParaRPr lang="en-US" sz="2400" dirty="0"/>
          </a:p>
          <a:p>
            <a:pPr algn="ctr"/>
            <a:r>
              <a:rPr lang="en-US" sz="2400" dirty="0" err="1"/>
              <a:t>Pelaksanaan</a:t>
            </a:r>
            <a:r>
              <a:rPr lang="en-US" sz="2400" dirty="0"/>
              <a:t> K3</a:t>
            </a:r>
          </a:p>
          <a:p>
            <a:pPr algn="ctr"/>
            <a:r>
              <a:rPr lang="en-US" sz="2400" dirty="0"/>
              <a:t>Di </a:t>
            </a:r>
            <a:r>
              <a:rPr lang="en-US" sz="2400" dirty="0" err="1"/>
              <a:t>Masyarakat</a:t>
            </a:r>
            <a:endParaRPr lang="en-US" sz="2400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86198" y="4114800"/>
            <a:ext cx="335875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24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12750" y="3592513"/>
            <a:ext cx="3714750" cy="1219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US" sz="24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Meningkatnya</a:t>
            </a:r>
            <a:r>
              <a:rPr lang="en-US" sz="2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Pemahaman</a:t>
            </a:r>
            <a:r>
              <a:rPr lang="en-US" sz="2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Arti</a:t>
            </a:r>
            <a:r>
              <a:rPr lang="en-US" sz="2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Pentingnya</a:t>
            </a:r>
            <a:r>
              <a:rPr lang="en-US" sz="2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K3</a:t>
            </a:r>
          </a:p>
        </p:txBody>
      </p:sp>
      <p:sp>
        <p:nvSpPr>
          <p:cNvPr id="8199" name="Right Arrow 7"/>
          <p:cNvSpPr>
            <a:spLocks noChangeArrowheads="1"/>
          </p:cNvSpPr>
          <p:nvPr/>
        </p:nvSpPr>
        <p:spPr bwMode="auto">
          <a:xfrm>
            <a:off x="4222089" y="3884613"/>
            <a:ext cx="577850" cy="533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4953000" y="5032375"/>
            <a:ext cx="3632200" cy="12954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Terciptanya Pelaksanaan K3 di Rumah Tangga, Lingkungan Masyarakat dan Perusahaan/ Tempat Kerja</a:t>
            </a:r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1155700" y="4879975"/>
            <a:ext cx="2806700" cy="14478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/>
              <a:t>K3 Menjadi Kebutuhan Masyarakat</a:t>
            </a:r>
          </a:p>
        </p:txBody>
      </p:sp>
      <p:sp>
        <p:nvSpPr>
          <p:cNvPr id="8202" name="Curved Left Arrow 13"/>
          <p:cNvSpPr>
            <a:spLocks noChangeArrowheads="1"/>
          </p:cNvSpPr>
          <p:nvPr/>
        </p:nvSpPr>
        <p:spPr bwMode="auto">
          <a:xfrm>
            <a:off x="8832850" y="4114800"/>
            <a:ext cx="660400" cy="20574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2" name="Striped Right Arrow 11"/>
          <p:cNvSpPr/>
          <p:nvPr/>
        </p:nvSpPr>
        <p:spPr bwMode="auto">
          <a:xfrm flipH="1">
            <a:off x="4044950" y="5413375"/>
            <a:ext cx="742950" cy="533400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205" name="Flowchart: Alternate Process 12"/>
          <p:cNvSpPr>
            <a:spLocks noChangeArrowheads="1"/>
          </p:cNvSpPr>
          <p:nvPr/>
        </p:nvSpPr>
        <p:spPr bwMode="auto">
          <a:xfrm>
            <a:off x="4953000" y="3584575"/>
            <a:ext cx="3632200" cy="1143000"/>
          </a:xfrm>
          <a:prstGeom prst="flowChartAlternate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Kepedulian setiap individu maupun kelompok terhadap K3 meningkat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8199" grpId="0" animBg="1"/>
      <p:bldP spid="8202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95300" y="274638"/>
            <a:ext cx="44577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2. Perusahaan</a:t>
            </a:r>
          </a:p>
        </p:txBody>
      </p:sp>
      <p:sp>
        <p:nvSpPr>
          <p:cNvPr id="9219" name="Down Arrow 5"/>
          <p:cNvSpPr>
            <a:spLocks noChangeArrowheads="1"/>
          </p:cNvSpPr>
          <p:nvPr/>
        </p:nvSpPr>
        <p:spPr bwMode="auto">
          <a:xfrm>
            <a:off x="412750" y="1292226"/>
            <a:ext cx="4044950" cy="183197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000"/>
              <a:t>Mendorong</a:t>
            </a:r>
          </a:p>
          <a:p>
            <a:pPr algn="ctr"/>
            <a:r>
              <a:rPr lang="en-US" sz="2000"/>
              <a:t>Terlaksananya K3 Mandiri disetiap Perusahaan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05367" y="3200400"/>
            <a:ext cx="3714750" cy="161131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Meningkatnya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Kepatuhan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Pengusaha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 </a:t>
            </a: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Pengurus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&amp; </a:t>
            </a: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Tenaga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Kerja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dalam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Pelaksanaan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Ketentuan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dan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Standar</a:t>
            </a:r>
            <a:r>
              <a:rPr lang="en-US" sz="20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K3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051029" y="762000"/>
            <a:ext cx="4127500" cy="2590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1800" dirty="0" smtClean="0"/>
              <a:t>P2K3</a:t>
            </a:r>
          </a:p>
          <a:p>
            <a:pPr eaLnBrk="1" hangingPunct="1">
              <a:defRPr/>
            </a:pPr>
            <a:r>
              <a:rPr lang="en-US" sz="1800" dirty="0" err="1" smtClean="0"/>
              <a:t>Ahli</a:t>
            </a:r>
            <a:r>
              <a:rPr lang="en-US" sz="1800" dirty="0" smtClean="0"/>
              <a:t> K3</a:t>
            </a:r>
          </a:p>
          <a:p>
            <a:pPr eaLnBrk="1" hangingPunct="1">
              <a:defRPr/>
            </a:pPr>
            <a:r>
              <a:rPr lang="en-US" sz="1800" dirty="0" err="1" smtClean="0"/>
              <a:t>Dokter</a:t>
            </a:r>
            <a:r>
              <a:rPr lang="en-US" sz="1800" dirty="0" smtClean="0"/>
              <a:t> Perusahaan &amp; </a:t>
            </a:r>
            <a:r>
              <a:rPr lang="en-US" sz="1800" dirty="0" err="1" smtClean="0"/>
              <a:t>Pemeriksa</a:t>
            </a:r>
            <a:r>
              <a:rPr lang="en-US" sz="1800" dirty="0" smtClean="0"/>
              <a:t> </a:t>
            </a:r>
            <a:r>
              <a:rPr lang="en-US" sz="1800" dirty="0" err="1" smtClean="0"/>
              <a:t>Kesehatan</a:t>
            </a:r>
            <a:endParaRPr lang="en-US" sz="1800" dirty="0" smtClean="0"/>
          </a:p>
          <a:p>
            <a:pPr eaLnBrk="1" hangingPunct="1">
              <a:defRPr/>
            </a:pPr>
            <a:r>
              <a:rPr lang="en-US" sz="1800" dirty="0" smtClean="0"/>
              <a:t>Operator</a:t>
            </a:r>
          </a:p>
          <a:p>
            <a:pPr eaLnBrk="1" hangingPunct="1">
              <a:defRPr/>
            </a:pPr>
            <a:r>
              <a:rPr lang="en-US" sz="1800" dirty="0" err="1" smtClean="0"/>
              <a:t>Teknisi</a:t>
            </a:r>
            <a:endParaRPr lang="en-US" sz="1800" dirty="0" smtClean="0"/>
          </a:p>
          <a:p>
            <a:pPr eaLnBrk="1" hangingPunct="1">
              <a:defRPr/>
            </a:pPr>
            <a:r>
              <a:rPr lang="en-US" sz="1800" dirty="0" err="1" smtClean="0"/>
              <a:t>Petugas</a:t>
            </a:r>
            <a:endParaRPr lang="en-US" sz="1800" dirty="0" smtClean="0"/>
          </a:p>
          <a:p>
            <a:pPr eaLnBrk="1" hangingPunct="1">
              <a:defRPr/>
            </a:pPr>
            <a:r>
              <a:rPr lang="en-US" sz="1800" dirty="0" err="1" smtClean="0"/>
              <a:t>Paramedis</a:t>
            </a:r>
            <a:endParaRPr lang="en-US" sz="1800" dirty="0" smtClean="0"/>
          </a:p>
        </p:txBody>
      </p:sp>
      <p:sp>
        <p:nvSpPr>
          <p:cNvPr id="9" name="Striped Right Arrow 8"/>
          <p:cNvSpPr/>
          <p:nvPr/>
        </p:nvSpPr>
        <p:spPr bwMode="auto">
          <a:xfrm>
            <a:off x="4457700" y="3676650"/>
            <a:ext cx="577850" cy="457200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223" name="Rounded Rectangle 9"/>
          <p:cNvSpPr>
            <a:spLocks noChangeArrowheads="1"/>
          </p:cNvSpPr>
          <p:nvPr/>
        </p:nvSpPr>
        <p:spPr bwMode="auto">
          <a:xfrm>
            <a:off x="5336514" y="3397250"/>
            <a:ext cx="3549650" cy="9429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Tingkat kecelakaan &amp; PAK dapat ditekan bahkan dihilangkan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5308997" y="4630738"/>
            <a:ext cx="3714750" cy="685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US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Terciptanya</a:t>
            </a:r>
            <a:r>
              <a:rPr lang="en-US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Ketenangan</a:t>
            </a:r>
            <a:r>
              <a:rPr lang="en-US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Kerja</a:t>
            </a:r>
            <a:r>
              <a:rPr lang="en-US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dan</a:t>
            </a:r>
            <a:r>
              <a:rPr lang="en-US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Perlindungan</a:t>
            </a:r>
            <a:r>
              <a:rPr lang="en-US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K3</a:t>
            </a:r>
          </a:p>
        </p:txBody>
      </p:sp>
      <p:sp>
        <p:nvSpPr>
          <p:cNvPr id="9225" name="Curved Left Arrow 11"/>
          <p:cNvSpPr>
            <a:spLocks noChangeArrowheads="1"/>
          </p:cNvSpPr>
          <p:nvPr/>
        </p:nvSpPr>
        <p:spPr bwMode="auto">
          <a:xfrm>
            <a:off x="9080500" y="3806825"/>
            <a:ext cx="467783" cy="1282700"/>
          </a:xfrm>
          <a:prstGeom prst="curvedLeftArrow">
            <a:avLst>
              <a:gd name="adj1" fmla="val 25002"/>
              <a:gd name="adj2" fmla="val 50005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9226" name="Oval 12"/>
          <p:cNvSpPr>
            <a:spLocks noChangeArrowheads="1"/>
          </p:cNvSpPr>
          <p:nvPr/>
        </p:nvSpPr>
        <p:spPr bwMode="auto">
          <a:xfrm>
            <a:off x="1568450" y="5483225"/>
            <a:ext cx="7759700" cy="990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Tercapainya Peningkatan Efisiensi, efektifitas dan produktifitas serta ketenangan berusaha</a:t>
            </a:r>
          </a:p>
        </p:txBody>
      </p:sp>
      <p:sp>
        <p:nvSpPr>
          <p:cNvPr id="9227" name="Curved Left Arrow 13"/>
          <p:cNvSpPr>
            <a:spLocks noChangeArrowheads="1"/>
          </p:cNvSpPr>
          <p:nvPr/>
        </p:nvSpPr>
        <p:spPr bwMode="auto">
          <a:xfrm>
            <a:off x="9257639" y="5254625"/>
            <a:ext cx="577850" cy="838200"/>
          </a:xfrm>
          <a:prstGeom prst="curvedLeftArrow">
            <a:avLst>
              <a:gd name="adj1" fmla="val 25005"/>
              <a:gd name="adj2" fmla="val 50002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/>
      <p:bldP spid="9" grpId="0" animBg="1"/>
      <p:bldP spid="9225" grpId="0" animBg="1"/>
      <p:bldP spid="92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47650" y="1"/>
            <a:ext cx="800735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3. </a:t>
            </a:r>
            <a:r>
              <a:rPr lang="en-US" sz="44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Sinergitas</a:t>
            </a:r>
            <a:r>
              <a:rPr lang="en-US" sz="4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/ </a:t>
            </a:r>
            <a:r>
              <a:rPr lang="en-US" sz="44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Koneksitas</a:t>
            </a:r>
            <a:endParaRPr lang="en-US" sz="44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243" name="Oval 4"/>
          <p:cNvSpPr>
            <a:spLocks noChangeArrowheads="1"/>
          </p:cNvSpPr>
          <p:nvPr/>
        </p:nvSpPr>
        <p:spPr bwMode="auto">
          <a:xfrm>
            <a:off x="2806701" y="685801"/>
            <a:ext cx="3537611" cy="153352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800" dirty="0"/>
              <a:t>Indonesia </a:t>
            </a:r>
            <a:r>
              <a:rPr lang="en-US" sz="2800" dirty="0" err="1"/>
              <a:t>Berbudaya</a:t>
            </a:r>
            <a:r>
              <a:rPr lang="en-US" sz="2800" dirty="0"/>
              <a:t> K3</a:t>
            </a:r>
          </a:p>
        </p:txBody>
      </p:sp>
      <p:sp>
        <p:nvSpPr>
          <p:cNvPr id="10244" name="Up Arrow 5"/>
          <p:cNvSpPr>
            <a:spLocks noChangeArrowheads="1"/>
          </p:cNvSpPr>
          <p:nvPr/>
        </p:nvSpPr>
        <p:spPr bwMode="auto">
          <a:xfrm>
            <a:off x="3714750" y="2209800"/>
            <a:ext cx="1697434" cy="304800"/>
          </a:xfrm>
          <a:prstGeom prst="upArrow">
            <a:avLst>
              <a:gd name="adj1" fmla="val 50000"/>
              <a:gd name="adj2" fmla="val 4275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0245" name="Oval 6"/>
          <p:cNvSpPr>
            <a:spLocks noChangeArrowheads="1"/>
          </p:cNvSpPr>
          <p:nvPr/>
        </p:nvSpPr>
        <p:spPr bwMode="auto">
          <a:xfrm>
            <a:off x="1620044" y="2527300"/>
            <a:ext cx="5695950" cy="14351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err="1"/>
              <a:t>Budaya</a:t>
            </a:r>
            <a:r>
              <a:rPr lang="en-US" sz="2000" dirty="0"/>
              <a:t> K3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err="1"/>
              <a:t>Kebiasaan</a:t>
            </a:r>
            <a:r>
              <a:rPr lang="en-US" sz="2000" dirty="0"/>
              <a:t> </a:t>
            </a:r>
            <a:r>
              <a:rPr lang="en-US" sz="2000" dirty="0" err="1"/>
              <a:t>Melaksanakan</a:t>
            </a:r>
            <a:r>
              <a:rPr lang="en-US" sz="2000" dirty="0"/>
              <a:t> K3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err="1"/>
              <a:t>Berperilaku</a:t>
            </a:r>
            <a:r>
              <a:rPr lang="en-US" sz="2000" dirty="0"/>
              <a:t> K3</a:t>
            </a:r>
          </a:p>
        </p:txBody>
      </p:sp>
      <p:sp>
        <p:nvSpPr>
          <p:cNvPr id="10246" name="Rounded Rectangle 8"/>
          <p:cNvSpPr>
            <a:spLocks noChangeArrowheads="1"/>
          </p:cNvSpPr>
          <p:nvPr/>
        </p:nvSpPr>
        <p:spPr bwMode="auto">
          <a:xfrm>
            <a:off x="2749947" y="4191000"/>
            <a:ext cx="4457700" cy="787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K3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perusahaan</a:t>
            </a: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K3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masyarakat</a:t>
            </a: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10247" name="Up Arrow 9"/>
          <p:cNvSpPr>
            <a:spLocks noChangeArrowheads="1"/>
          </p:cNvSpPr>
          <p:nvPr/>
        </p:nvSpPr>
        <p:spPr bwMode="auto">
          <a:xfrm>
            <a:off x="4013994" y="3962400"/>
            <a:ext cx="1403350" cy="2286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0248" name="AutoShape 4"/>
          <p:cNvSpPr>
            <a:spLocks noChangeArrowheads="1"/>
          </p:cNvSpPr>
          <p:nvPr/>
        </p:nvSpPr>
        <p:spPr bwMode="auto">
          <a:xfrm>
            <a:off x="1733550" y="5562600"/>
            <a:ext cx="1568450" cy="6858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 typeface="Arial" pitchFamily="34" charset="0"/>
              <a:buChar char="•"/>
            </a:pPr>
            <a:r>
              <a:rPr lang="en-US">
                <a:cs typeface="Arial" pitchFamily="34" charset="0"/>
              </a:rPr>
              <a:t> Lembaga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cs typeface="Arial" pitchFamily="34" charset="0"/>
              </a:rPr>
              <a:t>SDM</a:t>
            </a:r>
          </a:p>
        </p:txBody>
      </p:sp>
      <p:sp>
        <p:nvSpPr>
          <p:cNvPr id="10249" name="AutoShape 4"/>
          <p:cNvSpPr>
            <a:spLocks noChangeArrowheads="1"/>
          </p:cNvSpPr>
          <p:nvPr/>
        </p:nvSpPr>
        <p:spPr bwMode="auto">
          <a:xfrm>
            <a:off x="4210050" y="5562600"/>
            <a:ext cx="1568450" cy="6858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cs typeface="Arial" pitchFamily="34" charset="0"/>
              </a:rPr>
              <a:t>Biaya</a:t>
            </a:r>
          </a:p>
        </p:txBody>
      </p:sp>
      <p:sp>
        <p:nvSpPr>
          <p:cNvPr id="10250" name="AutoShape 4"/>
          <p:cNvSpPr>
            <a:spLocks noChangeArrowheads="1"/>
          </p:cNvSpPr>
          <p:nvPr/>
        </p:nvSpPr>
        <p:spPr bwMode="auto">
          <a:xfrm>
            <a:off x="6646996" y="5562600"/>
            <a:ext cx="1800621" cy="6858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Font typeface="Arial" pitchFamily="34" charset="0"/>
              <a:buChar char="•"/>
            </a:pPr>
            <a:r>
              <a:rPr lang="en-US">
                <a:cs typeface="Arial" pitchFamily="34" charset="0"/>
              </a:rPr>
              <a:t> Metode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cs typeface="Arial" pitchFamily="34" charset="0"/>
              </a:rPr>
              <a:t> Tatalaksana</a:t>
            </a:r>
          </a:p>
        </p:txBody>
      </p:sp>
      <p:sp>
        <p:nvSpPr>
          <p:cNvPr id="34" name="Bent Arrow 33"/>
          <p:cNvSpPr/>
          <p:nvPr/>
        </p:nvSpPr>
        <p:spPr bwMode="auto">
          <a:xfrm>
            <a:off x="2063750" y="4343400"/>
            <a:ext cx="660400" cy="1219200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9" name="Bent Arrow 38"/>
          <p:cNvSpPr/>
          <p:nvPr/>
        </p:nvSpPr>
        <p:spPr bwMode="auto">
          <a:xfrm flipH="1">
            <a:off x="7264400" y="4343400"/>
            <a:ext cx="577850" cy="1219200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0" name="Title 1"/>
          <p:cNvSpPr txBox="1">
            <a:spLocks/>
          </p:cNvSpPr>
          <p:nvPr/>
        </p:nvSpPr>
        <p:spPr bwMode="auto">
          <a:xfrm>
            <a:off x="5415624" y="4953000"/>
            <a:ext cx="2178976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b="1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Pembinaan</a:t>
            </a:r>
            <a:r>
              <a:rPr lang="en-US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K3</a:t>
            </a:r>
          </a:p>
        </p:txBody>
      </p:sp>
      <p:sp>
        <p:nvSpPr>
          <p:cNvPr id="10255" name="Right Arrow 19"/>
          <p:cNvSpPr>
            <a:spLocks noChangeArrowheads="1"/>
          </p:cNvSpPr>
          <p:nvPr/>
        </p:nvSpPr>
        <p:spPr bwMode="auto">
          <a:xfrm>
            <a:off x="5847292" y="5740400"/>
            <a:ext cx="74295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0256" name="Right Arrow 20"/>
          <p:cNvSpPr>
            <a:spLocks noChangeArrowheads="1"/>
          </p:cNvSpPr>
          <p:nvPr/>
        </p:nvSpPr>
        <p:spPr bwMode="auto">
          <a:xfrm flipH="1">
            <a:off x="3384550" y="5713413"/>
            <a:ext cx="74295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0257" name="Down Arrow 21"/>
          <p:cNvSpPr>
            <a:spLocks noChangeArrowheads="1"/>
          </p:cNvSpPr>
          <p:nvPr/>
        </p:nvSpPr>
        <p:spPr bwMode="auto">
          <a:xfrm flipV="1">
            <a:off x="4399227" y="4973638"/>
            <a:ext cx="1033595" cy="533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7842250" y="4800600"/>
            <a:ext cx="23939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b="1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Pengawasan</a:t>
            </a:r>
            <a:r>
              <a:rPr lang="en-US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K3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247650" y="4876800"/>
            <a:ext cx="186081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b="1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Peraturan</a:t>
            </a:r>
            <a:r>
              <a:rPr lang="en-US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&amp; </a:t>
            </a:r>
            <a:r>
              <a:rPr lang="en-US" b="1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Standar</a:t>
            </a:r>
            <a:endParaRPr lang="en-US" b="1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7" grpId="0" animBg="1"/>
      <p:bldP spid="34" grpId="0" animBg="1"/>
      <p:bldP spid="39" grpId="0" animBg="1"/>
      <p:bldP spid="10255" grpId="0" animBg="1"/>
      <p:bldP spid="10256" grpId="0" animBg="1"/>
      <p:bldP spid="1025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60400" y="1143000"/>
            <a:ext cx="8420100" cy="762001"/>
          </a:xfrm>
        </p:spPr>
        <p:txBody>
          <a:bodyPr/>
          <a:lstStyle/>
          <a:p>
            <a:endParaRPr lang="en-US" sz="32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85900" y="2667000"/>
            <a:ext cx="6934200" cy="1752600"/>
          </a:xfrm>
        </p:spPr>
        <p:txBody>
          <a:bodyPr/>
          <a:lstStyle/>
          <a:p>
            <a:r>
              <a:rPr lang="en-US" dirty="0" err="1" smtClean="0"/>
              <a:t>Terwujudnya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yang </a:t>
            </a:r>
            <a:r>
              <a:rPr lang="en-US" dirty="0" err="1" smtClean="0"/>
              <a:t>selamat</a:t>
            </a:r>
            <a:r>
              <a:rPr lang="en-US" dirty="0" smtClean="0"/>
              <a:t>, </a:t>
            </a:r>
            <a:r>
              <a:rPr lang="en-US" dirty="0" err="1" smtClean="0"/>
              <a:t>sehat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produktif</a:t>
            </a: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 bwMode="auto">
          <a:xfrm>
            <a:off x="660400" y="1193044"/>
            <a:ext cx="6578600" cy="7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VISI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33550" y="304800"/>
            <a:ext cx="4953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Tahun</a:t>
            </a:r>
            <a:r>
              <a:rPr lang="en-US" dirty="0" smtClean="0"/>
              <a:t> 2015 - 2019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42950" y="304801"/>
            <a:ext cx="833755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MISI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0200" y="1143000"/>
            <a:ext cx="9080500" cy="5715000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2800" dirty="0" err="1" smtClean="0"/>
              <a:t>Menurunkan</a:t>
            </a:r>
            <a:r>
              <a:rPr lang="en-US" sz="2800" dirty="0" smtClean="0"/>
              <a:t> </a:t>
            </a:r>
            <a:r>
              <a:rPr lang="en-US" sz="2800" dirty="0" err="1" smtClean="0"/>
              <a:t>tingkat</a:t>
            </a:r>
            <a:r>
              <a:rPr lang="en-US" sz="2800" dirty="0" smtClean="0"/>
              <a:t> </a:t>
            </a:r>
            <a:r>
              <a:rPr lang="en-US" sz="2800" dirty="0" err="1" smtClean="0"/>
              <a:t>kecelakaan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penyakit</a:t>
            </a:r>
            <a:r>
              <a:rPr lang="en-US" sz="2800" dirty="0" smtClean="0"/>
              <a:t> </a:t>
            </a:r>
            <a:r>
              <a:rPr lang="en-US" sz="2800" dirty="0" err="1" smtClean="0"/>
              <a:t>akibat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err="1" smtClean="0"/>
              <a:t>Menurunkan</a:t>
            </a:r>
            <a:r>
              <a:rPr lang="en-US" sz="2800" dirty="0" smtClean="0"/>
              <a:t> </a:t>
            </a:r>
            <a:r>
              <a:rPr lang="en-US" sz="2800" dirty="0" err="1" smtClean="0"/>
              <a:t>pelanggaran</a:t>
            </a:r>
            <a:r>
              <a:rPr lang="en-US" sz="2800" dirty="0" smtClean="0"/>
              <a:t> </a:t>
            </a:r>
            <a:r>
              <a:rPr lang="en-US" sz="2800" dirty="0" err="1" smtClean="0"/>
              <a:t>norma</a:t>
            </a:r>
            <a:r>
              <a:rPr lang="en-US" sz="2800" dirty="0" smtClean="0"/>
              <a:t> </a:t>
            </a:r>
            <a:r>
              <a:rPr lang="en-US" sz="2800" dirty="0" err="1" smtClean="0"/>
              <a:t>ketenagakerjaan</a:t>
            </a:r>
            <a:r>
              <a:rPr lang="en-US" sz="2800" dirty="0" smtClean="0"/>
              <a:t>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err="1" smtClean="0"/>
              <a:t>Mengurangi</a:t>
            </a:r>
            <a:r>
              <a:rPr lang="en-US" sz="2800" dirty="0" smtClean="0"/>
              <a:t> </a:t>
            </a:r>
            <a:r>
              <a:rPr lang="en-US" sz="2800" dirty="0" err="1" smtClean="0"/>
              <a:t>pekerja</a:t>
            </a:r>
            <a:r>
              <a:rPr lang="en-US" sz="2800" dirty="0" smtClean="0"/>
              <a:t> </a:t>
            </a:r>
            <a:r>
              <a:rPr lang="en-US" sz="2800" dirty="0" err="1" smtClean="0"/>
              <a:t>anak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Meningkatkan</a:t>
            </a:r>
            <a:r>
              <a:rPr lang="en-US" sz="2800" dirty="0" smtClean="0"/>
              <a:t> </a:t>
            </a:r>
            <a:r>
              <a:rPr lang="en-US" sz="2800" dirty="0" err="1" smtClean="0"/>
              <a:t>efektivitas</a:t>
            </a:r>
            <a:r>
              <a:rPr lang="en-US" sz="2800" dirty="0" smtClean="0"/>
              <a:t> </a:t>
            </a:r>
            <a:r>
              <a:rPr lang="en-US" sz="2800" dirty="0" err="1" smtClean="0"/>
              <a:t>pelaksanaan</a:t>
            </a:r>
            <a:r>
              <a:rPr lang="en-US" sz="2800" dirty="0" smtClean="0"/>
              <a:t> </a:t>
            </a:r>
            <a:r>
              <a:rPr lang="en-US" sz="2800" dirty="0" err="1" smtClean="0"/>
              <a:t>pengawasan</a:t>
            </a:r>
            <a:r>
              <a:rPr lang="en-US" sz="2800" dirty="0" smtClean="0"/>
              <a:t> </a:t>
            </a:r>
            <a:r>
              <a:rPr lang="en-US" sz="2800" dirty="0" err="1" smtClean="0"/>
              <a:t>ketenagakerjaan</a:t>
            </a:r>
            <a:endParaRPr lang="en-US" sz="2800" dirty="0" smtClean="0"/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err="1" smtClean="0"/>
              <a:t>Meningkatkan</a:t>
            </a:r>
            <a:r>
              <a:rPr lang="en-US" sz="2800" dirty="0" smtClean="0"/>
              <a:t> </a:t>
            </a:r>
            <a:r>
              <a:rPr lang="en-US" sz="2800" dirty="0" err="1" smtClean="0"/>
              <a:t>kepersertaan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kualitas</a:t>
            </a:r>
            <a:r>
              <a:rPr lang="en-US" sz="2800" dirty="0" smtClean="0"/>
              <a:t> </a:t>
            </a:r>
            <a:r>
              <a:rPr lang="en-US" sz="2800" dirty="0" err="1" smtClean="0"/>
              <a:t>jaminan</a:t>
            </a:r>
            <a:r>
              <a:rPr lang="en-US" sz="2800" dirty="0" smtClean="0"/>
              <a:t> </a:t>
            </a:r>
            <a:r>
              <a:rPr lang="en-US" sz="2800" dirty="0" err="1" smtClean="0"/>
              <a:t>sosial</a:t>
            </a:r>
            <a:r>
              <a:rPr lang="en-US" sz="2800" dirty="0" smtClean="0"/>
              <a:t> </a:t>
            </a:r>
            <a:r>
              <a:rPr lang="en-US" sz="2800" dirty="0" err="1" smtClean="0"/>
              <a:t>tenaga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endParaRPr lang="en-US" sz="2800" dirty="0" smtClean="0"/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 err="1" smtClean="0"/>
              <a:t>Meningkatkan</a:t>
            </a:r>
            <a:r>
              <a:rPr lang="en-US" sz="2800" dirty="0" smtClean="0"/>
              <a:t> </a:t>
            </a:r>
            <a:r>
              <a:rPr lang="en-US" sz="2800" dirty="0" err="1" smtClean="0"/>
              <a:t>kualitas</a:t>
            </a:r>
            <a:r>
              <a:rPr lang="en-US" sz="2800" dirty="0" smtClean="0"/>
              <a:t> </a:t>
            </a:r>
            <a:r>
              <a:rPr lang="en-US" sz="2800" dirty="0" err="1" smtClean="0"/>
              <a:t>kondisi</a:t>
            </a:r>
            <a:r>
              <a:rPr lang="en-US" sz="2800" dirty="0" smtClean="0"/>
              <a:t> </a:t>
            </a:r>
            <a:r>
              <a:rPr lang="en-US" sz="2800" dirty="0" err="1" smtClean="0"/>
              <a:t>lingkungan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Text Box 2"/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0" y="1412875"/>
            <a:ext cx="8826500" cy="919163"/>
          </a:xfrm>
        </p:spPr>
        <p:txBody>
          <a:bodyPr/>
          <a:lstStyle/>
          <a:p>
            <a:pPr marL="1117600" indent="-1117600" eaLnBrk="1" hangingPunct="1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             </a:t>
            </a:r>
          </a:p>
        </p:txBody>
      </p:sp>
      <p:sp>
        <p:nvSpPr>
          <p:cNvPr id="939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057400"/>
            <a:ext cx="9283700" cy="4191000"/>
          </a:xfrm>
          <a:solidFill>
            <a:srgbClr val="660033"/>
          </a:solidFill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0033"/>
            </a:extrusionClr>
          </a:sp3d>
        </p:spPr>
        <p:txBody>
          <a:bodyPr>
            <a:flatTx/>
          </a:bodyPr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sv-SE" sz="2400" b="1" dirty="0" smtClean="0">
                <a:solidFill>
                  <a:srgbClr val="FFFF00"/>
                </a:solidFill>
              </a:rPr>
              <a:t>Menyusun dan meningkatkan kebijakan Keselamatan dan Kesehatan Kerja;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sv-SE" sz="2400" b="1" dirty="0" smtClean="0">
                <a:solidFill>
                  <a:srgbClr val="FFFF00"/>
                </a:solidFill>
              </a:rPr>
              <a:t>Meningkatkan Sumber Daya Manusia di Bidang Keselamatan dan Kesehatan Kerja;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sv-SE" sz="2400" b="1" dirty="0" smtClean="0">
                <a:solidFill>
                  <a:srgbClr val="FFFF00"/>
                </a:solidFill>
              </a:rPr>
              <a:t>Meningkatkan sarana dan prasarana pembinaan dan pengawasan Keselamatan dan Kesehatan kerja ;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sv-SE" sz="2400" b="1" dirty="0" smtClean="0">
                <a:solidFill>
                  <a:srgbClr val="FFFF00"/>
                </a:solidFill>
              </a:rPr>
              <a:t>Meningkatkan Pembinaan Penerapan Sistem Manajemen Keselamatan dan kesehatan kerja;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sv-SE" sz="2400" b="1" dirty="0" smtClean="0">
                <a:solidFill>
                  <a:srgbClr val="FFFF00"/>
                </a:solidFill>
              </a:rPr>
              <a:t>Meningkatkan Jejaring kerja dan peran serta instansi, lembaga, personil dan pihak-pihak terkait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pPr marL="609600" indent="-60960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sz="2800" b="1" dirty="0" smtClean="0">
              <a:solidFill>
                <a:srgbClr val="FFFF00"/>
              </a:solidFill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718873" y="344805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d-ID" sz="2400">
              <a:cs typeface="Arial" pitchFamily="34" charset="0"/>
            </a:endParaRPr>
          </a:p>
        </p:txBody>
      </p:sp>
      <p:sp>
        <p:nvSpPr>
          <p:cNvPr id="13317" name="WordArt 5"/>
          <p:cNvSpPr>
            <a:spLocks noChangeArrowheads="1" noChangeShapeType="1" noTextEdit="1"/>
          </p:cNvSpPr>
          <p:nvPr/>
        </p:nvSpPr>
        <p:spPr bwMode="auto">
          <a:xfrm>
            <a:off x="2146300" y="457200"/>
            <a:ext cx="4602163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Strategi</a:t>
            </a:r>
          </a:p>
        </p:txBody>
      </p:sp>
      <p:sp>
        <p:nvSpPr>
          <p:cNvPr id="12" name="Slide Number Placeholder 11"/>
          <p:cNvSpPr txBox="1">
            <a:spLocks noGrp="1"/>
          </p:cNvSpPr>
          <p:nvPr/>
        </p:nvSpPr>
        <p:spPr bwMode="auto">
          <a:xfrm>
            <a:off x="7099300" y="6248400"/>
            <a:ext cx="23114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defRPr/>
            </a:pPr>
            <a:fld id="{D0CE7936-D63E-4988-9FF5-AC0146AE8CCB}" type="slidenum">
              <a:rPr lang="en-US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hangingPunct="1">
                <a:defRPr/>
              </a:pPr>
              <a:t>18</a:t>
            </a:fld>
            <a:endParaRPr lang="en-US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90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90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3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3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3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39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39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9011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Text Box 2"/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0" y="1412875"/>
            <a:ext cx="8826500" cy="919163"/>
          </a:xfrm>
        </p:spPr>
        <p:txBody>
          <a:bodyPr/>
          <a:lstStyle/>
          <a:p>
            <a:pPr marL="1117600" indent="-1117600" eaLnBrk="1" hangingPunct="1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             </a:t>
            </a:r>
          </a:p>
        </p:txBody>
      </p:sp>
      <p:sp>
        <p:nvSpPr>
          <p:cNvPr id="939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057400"/>
            <a:ext cx="9283700" cy="4191000"/>
          </a:xfrm>
          <a:solidFill>
            <a:srgbClr val="660033"/>
          </a:solidFill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0033"/>
            </a:extrusionClr>
          </a:sp3d>
        </p:spPr>
        <p:txBody>
          <a:bodyPr>
            <a:flatTx/>
          </a:bodyPr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sv-SE" sz="2400" b="1" smtClean="0">
                <a:solidFill>
                  <a:srgbClr val="E5E500"/>
                </a:solidFill>
              </a:rPr>
              <a:t>Penyusunan dan penyempurnaan norma, standar, pedoman dan kriteria;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sv-SE" sz="2400" b="1" smtClean="0">
                <a:solidFill>
                  <a:srgbClr val="E5E500"/>
                </a:solidFill>
              </a:rPr>
              <a:t>Peningkatan kuantitas dan kualitas pengawas di bidang Keselamatan dan Kesehatan kerja;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sv-SE" sz="2400" b="1" smtClean="0">
                <a:solidFill>
                  <a:srgbClr val="FFFF00"/>
                </a:solidFill>
              </a:rPr>
              <a:t>Peningkatan kuantitas dan kualitas Ahli K3, dokter, personil, petugas, teknisi, operator di bidang Keselamatan dan Kesehatan Kerja ;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sv-SE" sz="2400" b="1" smtClean="0">
                <a:solidFill>
                  <a:srgbClr val="FFFF00"/>
                </a:solidFill>
              </a:rPr>
              <a:t>Peningkatan kuantitas dan kualitas pembinaan Keselamatan dan kesehatan Kerja bagi pengusaha, tenaga kerja dan masyarakat;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2400" b="1" smtClean="0">
                <a:solidFill>
                  <a:srgbClr val="FFFF00"/>
                </a:solidFill>
              </a:rPr>
              <a:t>Peningkatan kuantitas dan kualitas perusahaan/ lembaga/ badan bidang jasa Keselamatan dan Kesehatan kerja;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US" sz="2800" b="1" smtClean="0">
              <a:solidFill>
                <a:srgbClr val="FFFF00"/>
              </a:solidFill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718873" y="344805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d-ID" sz="2400">
              <a:cs typeface="Arial" pitchFamily="34" charset="0"/>
            </a:endParaRPr>
          </a:p>
        </p:txBody>
      </p:sp>
      <p:sp>
        <p:nvSpPr>
          <p:cNvPr id="14341" name="WordArt 5"/>
          <p:cNvSpPr>
            <a:spLocks noChangeArrowheads="1" noChangeShapeType="1" noTextEdit="1"/>
          </p:cNvSpPr>
          <p:nvPr/>
        </p:nvSpPr>
        <p:spPr bwMode="auto">
          <a:xfrm>
            <a:off x="2146300" y="457200"/>
            <a:ext cx="354965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Program</a:t>
            </a:r>
          </a:p>
        </p:txBody>
      </p:sp>
      <p:sp>
        <p:nvSpPr>
          <p:cNvPr id="12" name="Slide Number Placeholder 11"/>
          <p:cNvSpPr txBox="1">
            <a:spLocks noGrp="1"/>
          </p:cNvSpPr>
          <p:nvPr/>
        </p:nvSpPr>
        <p:spPr bwMode="auto">
          <a:xfrm>
            <a:off x="7099300" y="6248400"/>
            <a:ext cx="23114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defRPr/>
            </a:pPr>
            <a:fld id="{70419C9F-4CF6-4C20-8B92-0BB85ECBBF1C}" type="slidenum">
              <a:rPr lang="en-US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hangingPunct="1">
                <a:defRPr/>
              </a:pPr>
              <a:t>19</a:t>
            </a:fld>
            <a:endParaRPr lang="en-US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90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90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3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3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3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39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39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9011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Text Box 2"/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0" y="1412875"/>
            <a:ext cx="8826500" cy="919163"/>
          </a:xfrm>
        </p:spPr>
        <p:txBody>
          <a:bodyPr/>
          <a:lstStyle/>
          <a:p>
            <a:pPr marL="1117600" indent="-1117600" eaLnBrk="1" hangingPunct="1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             </a:t>
            </a:r>
          </a:p>
        </p:txBody>
      </p:sp>
      <p:sp>
        <p:nvSpPr>
          <p:cNvPr id="939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9283700" cy="4648200"/>
          </a:xfrm>
          <a:solidFill>
            <a:srgbClr val="660033"/>
          </a:solidFill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0033"/>
            </a:extrusionClr>
          </a:sp3d>
        </p:spPr>
        <p:txBody>
          <a:bodyPr>
            <a:flatTx/>
          </a:bodyPr>
          <a:lstStyle/>
          <a:p>
            <a:pPr marL="609600" indent="-609600" eaLnBrk="1" hangingPunct="1">
              <a:spcBef>
                <a:spcPct val="0"/>
              </a:spcBef>
              <a:buClrTx/>
              <a:buFontTx/>
              <a:buAutoNum type="arabicPeriod" startAt="6"/>
              <a:defRPr/>
            </a:pPr>
            <a:r>
              <a:rPr lang="en-US" sz="2000" b="1" dirty="0" err="1" smtClean="0">
                <a:solidFill>
                  <a:srgbClr val="FFFF00"/>
                </a:solidFill>
              </a:rPr>
              <a:t>Peningkatan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kuantitas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kualitas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sarana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prasarana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pembinaan</a:t>
            </a:r>
            <a:r>
              <a:rPr lang="en-US" sz="2000" b="1" dirty="0" smtClean="0">
                <a:solidFill>
                  <a:srgbClr val="FFFF00"/>
                </a:solidFill>
              </a:rPr>
              <a:t>, </a:t>
            </a:r>
            <a:r>
              <a:rPr lang="en-US" sz="2000" b="1" dirty="0" err="1" smtClean="0">
                <a:solidFill>
                  <a:srgbClr val="FFFF00"/>
                </a:solidFill>
              </a:rPr>
              <a:t>pemeriksaan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pengujian</a:t>
            </a:r>
            <a:r>
              <a:rPr lang="en-US" sz="2000" b="1" dirty="0" smtClean="0">
                <a:solidFill>
                  <a:srgbClr val="FFFF00"/>
                </a:solidFill>
              </a:rPr>
              <a:t> K3;</a:t>
            </a:r>
          </a:p>
          <a:p>
            <a:pPr marL="609600" indent="-609600" eaLnBrk="1" hangingPunct="1">
              <a:spcBef>
                <a:spcPct val="0"/>
              </a:spcBef>
              <a:buClrTx/>
              <a:buFontTx/>
              <a:buAutoNum type="arabicPeriod" startAt="6"/>
              <a:defRPr/>
            </a:pPr>
            <a:r>
              <a:rPr lang="en-US" sz="2000" b="1" dirty="0" err="1" smtClean="0">
                <a:solidFill>
                  <a:srgbClr val="FFFF00"/>
                </a:solidFill>
              </a:rPr>
              <a:t>Peningkatan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pembinaan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penilaian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penerapan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Sistem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Manajemen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Keselamatan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kesehatan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kerja</a:t>
            </a:r>
            <a:r>
              <a:rPr lang="en-US" sz="2000" b="1" dirty="0" smtClean="0">
                <a:solidFill>
                  <a:srgbClr val="FFFF00"/>
                </a:solidFill>
              </a:rPr>
              <a:t>;</a:t>
            </a:r>
          </a:p>
          <a:p>
            <a:pPr marL="609600" indent="-609600" eaLnBrk="1" hangingPunct="1">
              <a:spcBef>
                <a:spcPct val="0"/>
              </a:spcBef>
              <a:buClrTx/>
              <a:buFontTx/>
              <a:buAutoNum type="arabicPeriod" startAt="6"/>
              <a:defRPr/>
            </a:pPr>
            <a:r>
              <a:rPr lang="en-US" sz="2000" b="1" dirty="0" err="1" smtClean="0">
                <a:solidFill>
                  <a:srgbClr val="FFFF00"/>
                </a:solidFill>
              </a:rPr>
              <a:t>Peningkatan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penilaian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pemberian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penghargaan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Keselamatan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kesehatan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kerja</a:t>
            </a:r>
            <a:r>
              <a:rPr lang="en-US" sz="2000" b="1" dirty="0" smtClean="0">
                <a:solidFill>
                  <a:srgbClr val="FFFF00"/>
                </a:solidFill>
              </a:rPr>
              <a:t>;</a:t>
            </a:r>
          </a:p>
          <a:p>
            <a:pPr marL="609600" indent="-609600" eaLnBrk="1" hangingPunct="1">
              <a:spcBef>
                <a:spcPct val="0"/>
              </a:spcBef>
              <a:buClrTx/>
              <a:buFontTx/>
              <a:buAutoNum type="arabicPeriod" startAt="6"/>
              <a:defRPr/>
            </a:pPr>
            <a:r>
              <a:rPr lang="en-US" sz="2000" b="1" dirty="0" err="1" smtClean="0">
                <a:solidFill>
                  <a:srgbClr val="FFFF00"/>
                </a:solidFill>
              </a:rPr>
              <a:t>Peningkatan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kerjasama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dengan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instansi</a:t>
            </a:r>
            <a:r>
              <a:rPr lang="en-US" sz="2000" b="1" dirty="0" smtClean="0">
                <a:solidFill>
                  <a:srgbClr val="FFFF00"/>
                </a:solidFill>
              </a:rPr>
              <a:t>, </a:t>
            </a:r>
            <a:r>
              <a:rPr lang="en-US" sz="2000" b="1" dirty="0" err="1" smtClean="0">
                <a:solidFill>
                  <a:srgbClr val="FFFF00"/>
                </a:solidFill>
              </a:rPr>
              <a:t>institusi</a:t>
            </a:r>
            <a:r>
              <a:rPr lang="en-US" sz="2000" b="1" dirty="0" smtClean="0">
                <a:solidFill>
                  <a:srgbClr val="FFFF00"/>
                </a:solidFill>
              </a:rPr>
              <a:t>, </a:t>
            </a:r>
            <a:r>
              <a:rPr lang="en-US" sz="2000" b="1" dirty="0" err="1" smtClean="0">
                <a:solidFill>
                  <a:srgbClr val="FFFF00"/>
                </a:solidFill>
              </a:rPr>
              <a:t>lembaga</a:t>
            </a:r>
            <a:r>
              <a:rPr lang="en-US" sz="2000" b="1" dirty="0" smtClean="0">
                <a:solidFill>
                  <a:srgbClr val="FFFF00"/>
                </a:solidFill>
              </a:rPr>
              <a:t>, </a:t>
            </a:r>
            <a:r>
              <a:rPr lang="en-US" sz="2000" b="1" dirty="0" err="1" smtClean="0">
                <a:solidFill>
                  <a:srgbClr val="FFFF00"/>
                </a:solidFill>
              </a:rPr>
              <a:t>asosiasi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pihak-pihak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terkait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dalam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pelaksanaan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pembinaan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pengawasan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Keselamatan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kesehatan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kerja</a:t>
            </a:r>
            <a:r>
              <a:rPr lang="en-US" sz="2000" b="1" dirty="0" smtClean="0">
                <a:solidFill>
                  <a:srgbClr val="FFFF00"/>
                </a:solidFill>
              </a:rPr>
              <a:t>;</a:t>
            </a:r>
          </a:p>
          <a:p>
            <a:pPr marL="609600" indent="-609600" eaLnBrk="1" hangingPunct="1">
              <a:spcBef>
                <a:spcPct val="0"/>
              </a:spcBef>
              <a:buClrTx/>
              <a:buFontTx/>
              <a:buAutoNum type="arabicPeriod" startAt="6"/>
              <a:defRPr/>
            </a:pPr>
            <a:r>
              <a:rPr lang="en-US" sz="2000" b="1" dirty="0" err="1" smtClean="0">
                <a:solidFill>
                  <a:srgbClr val="FFFF00"/>
                </a:solidFill>
              </a:rPr>
              <a:t>Peningkatan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kerja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sama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dengan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instansi</a:t>
            </a:r>
            <a:r>
              <a:rPr lang="en-US" sz="2000" b="1" dirty="0" smtClean="0">
                <a:solidFill>
                  <a:srgbClr val="FFFF00"/>
                </a:solidFill>
              </a:rPr>
              <a:t>, </a:t>
            </a:r>
            <a:r>
              <a:rPr lang="en-US" sz="2000" b="1" dirty="0" err="1" smtClean="0">
                <a:solidFill>
                  <a:srgbClr val="FFFF00"/>
                </a:solidFill>
              </a:rPr>
              <a:t>institusi,lembaga</a:t>
            </a:r>
            <a:r>
              <a:rPr lang="en-US" sz="2000" b="1" dirty="0" smtClean="0">
                <a:solidFill>
                  <a:srgbClr val="FFFF00"/>
                </a:solidFill>
              </a:rPr>
              <a:t> K3 </a:t>
            </a:r>
            <a:r>
              <a:rPr lang="en-US" sz="2000" b="1" dirty="0" err="1" smtClean="0">
                <a:solidFill>
                  <a:srgbClr val="FFFF00"/>
                </a:solidFill>
              </a:rPr>
              <a:t>di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tingkat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nasional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internasional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dalam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rangka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pengembangan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pelaksanaan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keselamatan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dan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kesehatan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kerja</a:t>
            </a:r>
            <a:r>
              <a:rPr lang="en-US" sz="2000" b="1" dirty="0" smtClean="0">
                <a:solidFill>
                  <a:srgbClr val="FFFF00"/>
                </a:solidFill>
              </a:rPr>
              <a:t>.</a:t>
            </a:r>
          </a:p>
          <a:p>
            <a:pPr marL="609600" indent="-609600" eaLnBrk="1" hangingPunct="1">
              <a:spcBef>
                <a:spcPct val="0"/>
              </a:spcBef>
              <a:buClrTx/>
              <a:buFontTx/>
              <a:buAutoNum type="arabicPeriod" startAt="6"/>
              <a:defRPr/>
            </a:pPr>
            <a:endParaRPr lang="en-US" sz="2000" b="1" dirty="0" smtClean="0">
              <a:solidFill>
                <a:srgbClr val="FFFF00"/>
              </a:solidFill>
            </a:endParaRPr>
          </a:p>
          <a:p>
            <a:pPr marL="609600" indent="-609600" eaLnBrk="1" hangingPunct="1">
              <a:spcBef>
                <a:spcPct val="0"/>
              </a:spcBef>
              <a:buClrTx/>
              <a:buFontTx/>
              <a:buAutoNum type="arabicPeriod" startAt="6"/>
              <a:defRPr/>
            </a:pPr>
            <a:endParaRPr lang="en-US" sz="2000" b="1" dirty="0" smtClean="0">
              <a:solidFill>
                <a:srgbClr val="FFFF00"/>
              </a:solidFill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718873" y="344805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d-ID" sz="2400">
              <a:cs typeface="Arial" pitchFamily="34" charset="0"/>
            </a:endParaRPr>
          </a:p>
        </p:txBody>
      </p:sp>
      <p:sp>
        <p:nvSpPr>
          <p:cNvPr id="15365" name="WordArt 5"/>
          <p:cNvSpPr>
            <a:spLocks noChangeArrowheads="1" noChangeShapeType="1" noTextEdit="1"/>
          </p:cNvSpPr>
          <p:nvPr/>
        </p:nvSpPr>
        <p:spPr bwMode="auto">
          <a:xfrm>
            <a:off x="2146300" y="457200"/>
            <a:ext cx="4602163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Program</a:t>
            </a:r>
          </a:p>
        </p:txBody>
      </p:sp>
      <p:sp>
        <p:nvSpPr>
          <p:cNvPr id="12" name="Slide Number Placeholder 11"/>
          <p:cNvSpPr txBox="1">
            <a:spLocks noGrp="1"/>
          </p:cNvSpPr>
          <p:nvPr/>
        </p:nvSpPr>
        <p:spPr bwMode="auto">
          <a:xfrm>
            <a:off x="7099300" y="6248400"/>
            <a:ext cx="23114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defRPr/>
            </a:pPr>
            <a:fld id="{45968EC1-15E3-47AB-94A0-73A742EF0918}" type="slidenum">
              <a:rPr lang="en-US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hangingPunct="1">
                <a:defRPr/>
              </a:pPr>
              <a:t>20</a:t>
            </a:fld>
            <a:endParaRPr lang="en-US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90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90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9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3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39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39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39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39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9011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2133600"/>
            <a:ext cx="8915400" cy="2743200"/>
          </a:xfrm>
          <a:noFill/>
        </p:spPr>
        <p:txBody>
          <a:bodyPr>
            <a:normAutofit fontScale="85000" lnSpcReduction="20000"/>
          </a:bodyPr>
          <a:lstStyle/>
          <a:p>
            <a:pPr marL="609600" indent="-609600" algn="just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AutoNum type="arabicParenR"/>
            </a:pPr>
            <a:endParaRPr lang="en-US" sz="2800" b="1" dirty="0" smtClean="0">
              <a:effectLst/>
            </a:endParaRP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AutoNum type="arabicParenR"/>
            </a:pPr>
            <a:r>
              <a:rPr lang="fi-FI" sz="2800" b="1" dirty="0" smtClean="0">
                <a:effectLst/>
              </a:rPr>
              <a:t>PEMERIKSAAN  DAN PENEGAKAN HUKUM NORMA KETENAGAKERJAAN.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AutoNum type="arabicParenR"/>
            </a:pPr>
            <a:r>
              <a:rPr lang="fi-FI" sz="2800" b="1" dirty="0" smtClean="0">
                <a:effectLst/>
              </a:rPr>
              <a:t>PEMERIKSAAN  KASUS KECELAKAAN KERJA &amp; PAK DAN/ATAU ANALISA POTENSI KECELAKAAN KERJA DAN PAK.</a:t>
            </a:r>
          </a:p>
          <a:p>
            <a:pPr marL="609600" indent="-609600" algn="just">
              <a:lnSpc>
                <a:spcPct val="90000"/>
              </a:lnSpc>
              <a:buClr>
                <a:schemeClr val="tx1"/>
              </a:buClr>
              <a:buSzTx/>
              <a:buNone/>
            </a:pPr>
            <a:endParaRPr lang="en-US" sz="2800" b="1" dirty="0" smtClean="0">
              <a:effectLst/>
            </a:endParaRP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None/>
            </a:pPr>
            <a:endParaRPr lang="en-US" sz="2800" b="1" dirty="0" smtClean="0">
              <a:effectLst/>
            </a:endParaRP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dirty="0" smtClean="0">
                <a:effectLst/>
              </a:rPr>
              <a:t>	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algn="ctr"/>
            <a:r>
              <a:rPr lang="en-US" sz="2800" b="1" dirty="0" smtClean="0">
                <a:effectLst/>
              </a:rPr>
              <a:t>DANA DEKONSENTRASI </a:t>
            </a:r>
            <a:br>
              <a:rPr lang="en-US" sz="2800" b="1" dirty="0" smtClean="0">
                <a:effectLst/>
              </a:rPr>
            </a:br>
            <a:r>
              <a:rPr lang="en-US" sz="2800" b="1" dirty="0" smtClean="0">
                <a:effectLst/>
              </a:rPr>
              <a:t>BIDANG K3 </a:t>
            </a:r>
            <a:br>
              <a:rPr lang="en-US" sz="2800" b="1" dirty="0" smtClean="0">
                <a:effectLst/>
              </a:rPr>
            </a:br>
            <a:r>
              <a:rPr lang="en-US" sz="2800" b="1" dirty="0" smtClean="0">
                <a:effectLst/>
              </a:rPr>
              <a:t>UNTUK PROVINSI</a:t>
            </a:r>
          </a:p>
        </p:txBody>
      </p:sp>
      <p:sp>
        <p:nvSpPr>
          <p:cNvPr id="16388" name="AutoShape 5"/>
          <p:cNvSpPr>
            <a:spLocks/>
          </p:cNvSpPr>
          <p:nvPr/>
        </p:nvSpPr>
        <p:spPr bwMode="auto">
          <a:xfrm>
            <a:off x="7677150" y="1752600"/>
            <a:ext cx="412750" cy="914400"/>
          </a:xfrm>
          <a:prstGeom prst="rightBrace">
            <a:avLst>
              <a:gd name="adj1" fmla="val 31667"/>
              <a:gd name="adj2" fmla="val 50000"/>
            </a:avLst>
          </a:prstGeom>
          <a:noFill/>
          <a:ln w="9525">
            <a:noFill/>
            <a:round/>
            <a:headEnd/>
            <a:tailEnd/>
          </a:ln>
          <a:effectLst>
            <a:prstShdw prst="shdw17" dist="17961" dir="2700000">
              <a:srgbClr val="991F00"/>
            </a:prstShdw>
          </a:effectLst>
        </p:spPr>
        <p:txBody>
          <a:bodyPr wrap="none" anchor="ctr"/>
          <a:lstStyle/>
          <a:p>
            <a:endParaRPr lang="id-ID"/>
          </a:p>
        </p:txBody>
      </p:sp>
      <p:sp>
        <p:nvSpPr>
          <p:cNvPr id="57350" name="AutoShape 6"/>
          <p:cNvSpPr>
            <a:spLocks/>
          </p:cNvSpPr>
          <p:nvPr/>
        </p:nvSpPr>
        <p:spPr bwMode="auto">
          <a:xfrm>
            <a:off x="7429500" y="1752600"/>
            <a:ext cx="495300" cy="914400"/>
          </a:xfrm>
          <a:prstGeom prst="rightBrace">
            <a:avLst>
              <a:gd name="adj1" fmla="val 16667"/>
              <a:gd name="adj2" fmla="val 50000"/>
            </a:avLst>
          </a:prstGeom>
          <a:noFill/>
          <a:ln w="9525">
            <a:noFill/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742950" y="1293813"/>
            <a:ext cx="36322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1. </a:t>
            </a:r>
            <a:r>
              <a:rPr lang="en-US" sz="44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Manfaat</a:t>
            </a:r>
            <a:endParaRPr lang="en-US" sz="44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47650" y="2286000"/>
            <a:ext cx="9410700" cy="36576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105000"/>
              <a:buFontTx/>
              <a:buChar char="•"/>
              <a:defRPr/>
            </a:pP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Bagi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Masyarakat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:</a:t>
            </a: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Tx/>
              <a:buAutoNum type="arabicPeriod"/>
              <a:defRPr/>
            </a:pP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Menumbuhkembangkan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pengetahuan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,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pengertian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,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kesadaran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dan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kepedulian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mengenai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K3; </a:t>
            </a: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Tx/>
              <a:buAutoNum type="arabicPeriod"/>
              <a:defRPr/>
            </a:pP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Menjadi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perilaku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dalam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hidup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masyarakat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dan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mulai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di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tanamkan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pada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keluarga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;</a:t>
            </a: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Tx/>
              <a:buAutoNum type="arabicPeriod"/>
              <a:defRPr/>
            </a:pP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Masyarakat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hidup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sehat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dan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disiplin</a:t>
            </a:r>
            <a:r>
              <a:rPr kumimoji="1"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.</a:t>
            </a:r>
          </a:p>
        </p:txBody>
      </p:sp>
      <p:sp>
        <p:nvSpPr>
          <p:cNvPr id="18437" name="WordArt 2"/>
          <p:cNvSpPr>
            <a:spLocks noChangeArrowheads="1" noChangeShapeType="1" noTextEdit="1"/>
          </p:cNvSpPr>
          <p:nvPr/>
        </p:nvSpPr>
        <p:spPr bwMode="auto">
          <a:xfrm>
            <a:off x="412750" y="381000"/>
            <a:ext cx="54483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IV.  PELAKSANAAN K3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47650" y="1066800"/>
            <a:ext cx="9410700" cy="48768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105000"/>
              <a:buFontTx/>
              <a:buChar char="•"/>
              <a:defRPr/>
            </a:pPr>
            <a:r>
              <a:rPr kumimoji="1" lang="en-US" sz="320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Bagi</a:t>
            </a:r>
            <a:r>
              <a:rPr kumimoji="1" lang="en-US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Tenaga</a:t>
            </a:r>
            <a:r>
              <a:rPr kumimoji="1" lang="en-US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Kerja</a:t>
            </a:r>
            <a:r>
              <a:rPr kumimoji="1" lang="en-US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:</a:t>
            </a: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Tx/>
              <a:buAutoNum type="arabicPeriod"/>
              <a:defRPr/>
            </a:pPr>
            <a:endParaRPr kumimoji="1" 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Tx/>
              <a:buAutoNum type="arabicPeriod"/>
              <a:defRPr/>
            </a:pP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Meningkatkan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kepedulian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pengetahuan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mengenai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K3;</a:t>
            </a: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Tx/>
              <a:buAutoNum type="arabicPeriod"/>
              <a:defRPr/>
            </a:pP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Meningkatkan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kinerja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tenaga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kerja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bekerja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setelah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yakin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akan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jaminan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perlindungan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K3; </a:t>
            </a:r>
          </a:p>
          <a:p>
            <a:pPr marL="990600" lvl="1" indent="-5334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Tx/>
              <a:buAutoNum type="arabicPeriod"/>
              <a:defRPr/>
            </a:pP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Meningkatkan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kesadaran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berperilaku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K3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32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disiplin</a:t>
            </a:r>
            <a:r>
              <a:rPr kumimoji="1" lang="en-US" sz="32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90600" y="990600"/>
            <a:ext cx="8337550" cy="52578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105000"/>
              <a:buFontTx/>
              <a:buChar char="•"/>
              <a:defRPr/>
            </a:pPr>
            <a:r>
              <a:rPr kumimoji="1" lang="en-US" sz="320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Bagi</a:t>
            </a:r>
            <a:r>
              <a:rPr kumimoji="1" lang="en-US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Perusahaan: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None/>
              <a:defRPr/>
            </a:pPr>
            <a:endParaRPr kumimoji="1" lang="en-US" sz="11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990600" lvl="1" indent="-533400">
              <a:spcBef>
                <a:spcPct val="20000"/>
              </a:spcBef>
              <a:buClr>
                <a:schemeClr val="accent2"/>
              </a:buClr>
              <a:buFontTx/>
              <a:buAutoNum type="arabicPeriod"/>
              <a:defRPr/>
            </a:pP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Mengetahui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pemenuhan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perusahaan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terhadap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peraturan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perundangan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dibidang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K3  </a:t>
            </a:r>
          </a:p>
          <a:p>
            <a:pPr marL="990600" lvl="1" indent="-533400">
              <a:spcBef>
                <a:spcPct val="20000"/>
              </a:spcBef>
              <a:buClr>
                <a:schemeClr val="accent2"/>
              </a:buClr>
              <a:buFontTx/>
              <a:buAutoNum type="arabicPeriod"/>
              <a:defRPr/>
            </a:pP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Mendapatkan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bahan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umpan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balik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bagi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tinjauan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manajemen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dalam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rangka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meningkatkan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kinerja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SMK3</a:t>
            </a:r>
          </a:p>
          <a:p>
            <a:pPr marL="990600" lvl="1" indent="-533400">
              <a:spcBef>
                <a:spcPct val="20000"/>
              </a:spcBef>
              <a:buClr>
                <a:schemeClr val="accent2"/>
              </a:buClr>
              <a:buFontTx/>
              <a:buAutoNum type="arabicPeriod"/>
              <a:defRPr/>
            </a:pP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Mengetahui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efektifitas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,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efisiensi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kesesuaian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serta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kekurangan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dari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penerapan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SMK3</a:t>
            </a:r>
          </a:p>
          <a:p>
            <a:pPr marL="990600" lvl="1" indent="-533400">
              <a:spcBef>
                <a:spcPct val="20000"/>
              </a:spcBef>
              <a:buClr>
                <a:schemeClr val="accent2"/>
              </a:buClr>
              <a:buFontTx/>
              <a:buAutoNum type="arabicPeriod"/>
              <a:defRPr/>
            </a:pP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Mengetahui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kinerja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K3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di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perusahaan</a:t>
            </a:r>
            <a:endParaRPr kumimoji="1" lang="en-US" sz="2400" dirty="0">
              <a:solidFill>
                <a:schemeClr val="tx2">
                  <a:lumMod val="9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990600" lvl="1" indent="-533400">
              <a:spcBef>
                <a:spcPct val="20000"/>
              </a:spcBef>
              <a:buClr>
                <a:schemeClr val="accent2"/>
              </a:buClr>
              <a:buFontTx/>
              <a:buAutoNum type="arabicPeriod"/>
              <a:defRPr/>
            </a:pP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Meningkatkan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image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perusahaan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yang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pada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akhirnya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akan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meningkatkan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daya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saing</a:t>
            </a:r>
            <a:r>
              <a:rPr kumimoji="1" lang="en-US" sz="240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kumimoji="1" lang="en-US" sz="240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perusahaan</a:t>
            </a:r>
            <a:endParaRPr kumimoji="1" lang="en-US" sz="2400" dirty="0">
              <a:solidFill>
                <a:schemeClr val="tx2">
                  <a:lumMod val="9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12750" y="839788"/>
            <a:ext cx="9245600" cy="54102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sz="32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empus Sans ITC" pitchFamily="82" charset="0"/>
              </a:rPr>
              <a:t> </a:t>
            </a:r>
            <a:r>
              <a:rPr lang="en-US" sz="3200" kern="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Bagi</a:t>
            </a:r>
            <a:r>
              <a:rPr lang="en-US" sz="3200" kern="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en-US" sz="3200" kern="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Pemerintah</a:t>
            </a:r>
            <a:r>
              <a:rPr lang="en-US" sz="3200" kern="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: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endParaRPr lang="en-US" sz="3200" kern="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1160463" lvl="1" indent="-623888" eaLnBrk="1" hangingPunct="1">
              <a:spcBef>
                <a:spcPct val="20000"/>
              </a:spcBef>
              <a:buClr>
                <a:schemeClr val="tx1"/>
              </a:buClr>
              <a:buFontTx/>
              <a:buAutoNum type="arabicPeriod"/>
              <a:defRPr/>
            </a:pP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Meningkatkan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mutu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kehidupan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bangsa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dan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image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bangsa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di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forum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internasional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;</a:t>
            </a:r>
          </a:p>
          <a:p>
            <a:pPr marL="1160463" lvl="1" indent="-623888" eaLnBrk="1" hangingPunct="1">
              <a:spcBef>
                <a:spcPct val="20000"/>
              </a:spcBef>
              <a:buClr>
                <a:schemeClr val="tx1"/>
              </a:buClr>
              <a:buFontTx/>
              <a:buAutoNum type="arabicPeriod"/>
              <a:defRPr/>
            </a:pP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Mengetahui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tingkat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penerapan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terhadap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peraturan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perundangan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;</a:t>
            </a:r>
          </a:p>
          <a:p>
            <a:pPr marL="1160463" lvl="1" indent="-623888" eaLnBrk="1" hangingPunct="1">
              <a:spcBef>
                <a:spcPct val="20000"/>
              </a:spcBef>
              <a:buClr>
                <a:schemeClr val="tx1"/>
              </a:buClr>
              <a:buFontTx/>
              <a:buAutoNum type="arabicPeriod"/>
              <a:defRPr/>
            </a:pP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Mengurangi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angka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kecelakaan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kerja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yang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sekaligus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akan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meningkatkan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produktifitas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kerja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</a:t>
            </a:r>
            <a:r>
              <a:rPr lang="en-US" sz="2800" kern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nasional</a:t>
            </a:r>
            <a:r>
              <a:rPr lang="en-US" sz="2800" kern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172450" y="152400"/>
            <a:ext cx="15684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Lanjutan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905000"/>
            <a:ext cx="8915400" cy="42672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pPr marL="514350" indent="-514350" eaLnBrk="1" hangingPunct="1">
              <a:buFont typeface="+mj-lt"/>
              <a:buAutoNum type="alphaLcPeriod"/>
              <a:defRPr/>
            </a:pP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kecelakaan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r>
              <a:rPr lang="en-US" dirty="0" smtClean="0"/>
              <a:t> </a:t>
            </a:r>
            <a:r>
              <a:rPr lang="en-US" dirty="0" err="1" smtClean="0"/>
              <a:t>akibat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cegah</a:t>
            </a:r>
            <a:r>
              <a:rPr lang="en-US" dirty="0" smtClean="0"/>
              <a:t>;</a:t>
            </a:r>
          </a:p>
          <a:p>
            <a:pPr marL="514350" indent="-514350" eaLnBrk="1" hangingPunct="1">
              <a:buFont typeface="+mj-lt"/>
              <a:buAutoNum type="alphaLcPeriod"/>
              <a:defRPr/>
            </a:pPr>
            <a:r>
              <a:rPr lang="en-US" dirty="0" smtClean="0"/>
              <a:t>K3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integral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,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;</a:t>
            </a:r>
          </a:p>
          <a:p>
            <a:pPr marL="514350" indent="-514350" eaLnBrk="1" hangingPunct="1">
              <a:buFont typeface="+mj-lt"/>
              <a:buAutoNum type="alphaLcPeriod"/>
              <a:defRPr/>
            </a:pPr>
            <a:r>
              <a:rPr lang="en-US" dirty="0" smtClean="0"/>
              <a:t>K3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integral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,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;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990600" y="609601"/>
            <a:ext cx="553085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sz="4400" kern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2. </a:t>
            </a:r>
            <a:r>
              <a:rPr lang="en-US" sz="4400" kern="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Prinsip-prinsip</a:t>
            </a:r>
            <a:endParaRPr lang="en-US" sz="4400" kern="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609600"/>
            <a:ext cx="8915400" cy="5867400"/>
          </a:xfrm>
        </p:spPr>
        <p:txBody>
          <a:bodyPr/>
          <a:lstStyle/>
          <a:p>
            <a:pPr marL="514350" indent="-514350" eaLnBrk="1" hangingPunct="1">
              <a:buFont typeface="Wingdings" pitchFamily="2" charset="2"/>
              <a:buNone/>
              <a:defRPr/>
            </a:pPr>
            <a:r>
              <a:rPr lang="en-US" dirty="0" smtClean="0"/>
              <a:t>d.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Manajemen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harus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menetapkan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arah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menyiapkan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menjamin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sepenuhnya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dalam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pelaksanaan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K3;</a:t>
            </a:r>
          </a:p>
          <a:p>
            <a:pPr marL="514350" indent="-514350"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e.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Setiap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tenaga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kerja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harus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mempunyai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rasa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memiliki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atas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kelangsungan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operasi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perusahaan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;</a:t>
            </a:r>
          </a:p>
          <a:p>
            <a:pPr marL="514350" indent="-514350"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f.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Setiap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tenaga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kerja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harus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dapat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memimpin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mengatur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dirinya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sendiri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mengoreksi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satu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sama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lain;</a:t>
            </a:r>
          </a:p>
          <a:p>
            <a:pPr marL="514350" indent="-514350"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g.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Semua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potensi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bahaya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harus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di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identifikasi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dikendalikan</a:t>
            </a:r>
            <a:r>
              <a:rPr lang="en-US" dirty="0" smtClean="0"/>
              <a:t>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172450" y="152400"/>
            <a:ext cx="15684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Lanjutan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3886200"/>
          </a:xfrm>
        </p:spPr>
        <p:txBody>
          <a:bodyPr/>
          <a:lstStyle/>
          <a:p>
            <a:pPr marL="623888" indent="-623888" eaLnBrk="1" hangingPunct="1">
              <a:buFont typeface="Wingdings" pitchFamily="2" charset="2"/>
              <a:buNone/>
              <a:tabLst>
                <a:tab pos="623888" algn="l"/>
              </a:tabLst>
              <a:defRPr/>
            </a:pPr>
            <a:r>
              <a:rPr lang="en-US" dirty="0" smtClean="0"/>
              <a:t>h. </a:t>
            </a:r>
            <a:r>
              <a:rPr lang="id-ID" dirty="0" smtClean="0"/>
              <a:t>	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Semua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kekurangan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harus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dilakukan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koreksi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623888" indent="-623888" algn="just" eaLnBrk="1" hangingPunct="1">
              <a:buFont typeface="Wingdings" pitchFamily="2" charset="2"/>
              <a:buNone/>
              <a:tabLst>
                <a:tab pos="623888" algn="l"/>
              </a:tabLst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i.  </a:t>
            </a:r>
            <a:r>
              <a:rPr lang="id-ID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Akuntabilitas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K3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harus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ditetapkan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kinerja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di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ukur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di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ketahui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marL="623888" indent="-623888" algn="just" eaLnBrk="1" hangingPunct="1">
              <a:buFont typeface="Wingdings" pitchFamily="2" charset="2"/>
              <a:buNone/>
              <a:tabLst>
                <a:tab pos="623888" algn="l"/>
              </a:tabLst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j.  </a:t>
            </a:r>
            <a:r>
              <a:rPr lang="id-ID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K3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merupakan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“Good for Business Success”, Vitality and sustainability</a:t>
            </a:r>
            <a:r>
              <a:rPr lang="en-US" i="1" dirty="0" smtClean="0"/>
              <a:t>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172450" y="152400"/>
            <a:ext cx="15684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Lanjutan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3200400"/>
            <a:ext cx="8915400" cy="2895600"/>
          </a:xfrm>
        </p:spPr>
        <p:txBody>
          <a:bodyPr/>
          <a:lstStyle/>
          <a:p>
            <a:pPr algn="just">
              <a:defRPr/>
            </a:pP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Mengimplementasikan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K3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dalam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Kehidupan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sehari-hari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itle 17"/>
          <p:cNvSpPr>
            <a:spLocks noGrp="1"/>
          </p:cNvSpPr>
          <p:nvPr>
            <p:ph type="title"/>
          </p:nvPr>
        </p:nvSpPr>
        <p:spPr>
          <a:xfrm>
            <a:off x="577850" y="1295400"/>
            <a:ext cx="6356350" cy="10668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1. </a:t>
            </a:r>
            <a:r>
              <a:rPr lang="en-US" sz="4000" dirty="0" err="1" smtClean="0"/>
              <a:t>Peran</a:t>
            </a:r>
            <a:r>
              <a:rPr lang="en-US" sz="4000" dirty="0" smtClean="0"/>
              <a:t> </a:t>
            </a:r>
            <a:r>
              <a:rPr lang="en-US" sz="4000" dirty="0" err="1" smtClean="0"/>
              <a:t>Masyarakat</a:t>
            </a:r>
            <a:endParaRPr lang="en-US" sz="4000" dirty="0" smtClean="0"/>
          </a:p>
        </p:txBody>
      </p:sp>
      <p:sp>
        <p:nvSpPr>
          <p:cNvPr id="23556" name="WordArt 3"/>
          <p:cNvSpPr>
            <a:spLocks noChangeArrowheads="1" noChangeShapeType="1" noTextEdit="1"/>
          </p:cNvSpPr>
          <p:nvPr/>
        </p:nvSpPr>
        <p:spPr bwMode="auto">
          <a:xfrm>
            <a:off x="1238250" y="457200"/>
            <a:ext cx="79248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nb-NO" sz="3600" i="1" kern="10" dirty="0"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V. PERAN PEMANGKU KEPENTINGAN (STAKE HOLDER)</a:t>
            </a:r>
            <a:endParaRPr lang="id-ID" sz="3600" i="1" kern="10" dirty="0">
              <a:ln w="9525">
                <a:solidFill>
                  <a:schemeClr val="hlink"/>
                </a:solidFill>
                <a:round/>
                <a:headEnd/>
                <a:tailEnd/>
              </a:ln>
              <a:solidFill>
                <a:schemeClr val="accent1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95400"/>
            <a:ext cx="8915400" cy="5105400"/>
          </a:xfrm>
        </p:spPr>
        <p:txBody>
          <a:bodyPr/>
          <a:lstStyle/>
          <a:p>
            <a:pPr algn="just" eaLnBrk="1" hangingPunct="1">
              <a:defRPr/>
            </a:pP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Melaksanakan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pekerjaan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sesuai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dengan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prosedur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kerja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aman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algn="just" eaLnBrk="1" hangingPunct="1">
              <a:defRPr/>
            </a:pP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Mengembangkan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pengetahuan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bidang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K3;</a:t>
            </a:r>
          </a:p>
          <a:p>
            <a:pPr algn="just" eaLnBrk="1" hangingPunct="1">
              <a:defRPr/>
            </a:pP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Memberikan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masukan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pada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pihak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manajemen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dalam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rangka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merencanakan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program K3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di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tempat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kerja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algn="just" eaLnBrk="1" hangingPunct="1">
              <a:defRPr/>
            </a:pP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Mengimplementasikan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K3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di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tempat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kerja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algn="just" eaLnBrk="1" hangingPunct="1">
              <a:defRPr/>
            </a:pP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Mengembangkan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pelaksanaan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K3;</a:t>
            </a:r>
          </a:p>
          <a:p>
            <a:pPr algn="just" eaLnBrk="1" hangingPunct="1">
              <a:defRPr/>
            </a:pP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Meningkatkan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kesadaran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perilaku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K3.</a:t>
            </a:r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495300" y="274638"/>
            <a:ext cx="8667750" cy="868362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2. </a:t>
            </a:r>
            <a:r>
              <a:rPr lang="en-US" sz="4000" dirty="0" err="1" smtClean="0"/>
              <a:t>Peran</a:t>
            </a:r>
            <a:r>
              <a:rPr lang="en-US" sz="4000" dirty="0" smtClean="0"/>
              <a:t> </a:t>
            </a:r>
            <a:r>
              <a:rPr lang="en-US" sz="4000" dirty="0" err="1" smtClean="0"/>
              <a:t>Tenaga</a:t>
            </a:r>
            <a:r>
              <a:rPr lang="en-US" sz="4000" dirty="0" smtClean="0"/>
              <a:t> </a:t>
            </a:r>
            <a:r>
              <a:rPr lang="en-US" sz="4000" dirty="0" err="1" smtClean="0"/>
              <a:t>Kerja</a:t>
            </a:r>
            <a:endParaRPr lang="en-US" sz="400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577850" y="1828800"/>
            <a:ext cx="8915400" cy="4419600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Di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awali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dengan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adanya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komitmen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pihak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manajemen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 eaLnBrk="1" hangingPunct="1">
              <a:defRPr/>
            </a:pP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Penetapan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kebijakan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K3</a:t>
            </a:r>
          </a:p>
          <a:p>
            <a:pPr algn="just" eaLnBrk="1" hangingPunct="1">
              <a:defRPr/>
            </a:pP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Pembentukan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organisasi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K3 yang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bertanggung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jawab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menangani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permasalahan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K3</a:t>
            </a:r>
          </a:p>
          <a:p>
            <a:pPr algn="just" eaLnBrk="1" hangingPunct="1">
              <a:defRPr/>
            </a:pP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Mendorong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</a:rPr>
              <a:t>aktivitas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 P2K3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742950" y="609600"/>
            <a:ext cx="6356350" cy="10668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3. </a:t>
            </a:r>
            <a:r>
              <a:rPr lang="en-US" sz="4000" dirty="0" err="1" smtClean="0"/>
              <a:t>Peran</a:t>
            </a:r>
            <a:r>
              <a:rPr lang="en-US" sz="4000" dirty="0" smtClean="0"/>
              <a:t> </a:t>
            </a:r>
            <a:r>
              <a:rPr lang="en-US" sz="4000" dirty="0" err="1" smtClean="0"/>
              <a:t>Manajemen</a:t>
            </a:r>
            <a:endParaRPr lang="en-US" sz="4000" dirty="0" smtClean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762000"/>
            <a:ext cx="8915400" cy="4876800"/>
          </a:xfrm>
        </p:spPr>
        <p:txBody>
          <a:bodyPr/>
          <a:lstStyle/>
          <a:p>
            <a:pPr algn="just" eaLnBrk="1" hangingPunct="1">
              <a:defRPr/>
            </a:pPr>
            <a:r>
              <a:rPr lang="en-US" sz="3200" dirty="0" err="1" smtClean="0"/>
              <a:t>Penyebarluasan</a:t>
            </a:r>
            <a:r>
              <a:rPr lang="en-US" sz="3200" dirty="0" smtClean="0"/>
              <a:t> </a:t>
            </a:r>
            <a:r>
              <a:rPr lang="en-US" sz="3200" dirty="0" err="1" smtClean="0"/>
              <a:t>kebijakan</a:t>
            </a:r>
            <a:r>
              <a:rPr lang="en-US" sz="3200" dirty="0" smtClean="0"/>
              <a:t> K3</a:t>
            </a:r>
          </a:p>
          <a:p>
            <a:pPr algn="just" eaLnBrk="1" hangingPunct="1">
              <a:defRPr/>
            </a:pPr>
            <a:r>
              <a:rPr lang="en-US" sz="3200" dirty="0" err="1" smtClean="0"/>
              <a:t>Seluruh</a:t>
            </a:r>
            <a:r>
              <a:rPr lang="en-US" sz="3200" dirty="0" smtClean="0"/>
              <a:t> </a:t>
            </a:r>
            <a:r>
              <a:rPr lang="en-US" sz="3200" dirty="0" err="1" smtClean="0"/>
              <a:t>Manajemen</a:t>
            </a:r>
            <a:r>
              <a:rPr lang="en-US" sz="3200" dirty="0" smtClean="0"/>
              <a:t> </a:t>
            </a:r>
            <a:r>
              <a:rPr lang="en-US" sz="3200" dirty="0" err="1" smtClean="0"/>
              <a:t>harus</a:t>
            </a:r>
            <a:r>
              <a:rPr lang="en-US" sz="3200" dirty="0" smtClean="0"/>
              <a:t> </a:t>
            </a:r>
            <a:r>
              <a:rPr lang="en-US" sz="3200" dirty="0" err="1" smtClean="0"/>
              <a:t>mendukung</a:t>
            </a:r>
            <a:r>
              <a:rPr lang="en-US" sz="3200" dirty="0" smtClean="0"/>
              <a:t> program K3</a:t>
            </a:r>
          </a:p>
          <a:p>
            <a:pPr algn="just" eaLnBrk="1" hangingPunct="1">
              <a:defRPr/>
            </a:pPr>
            <a:r>
              <a:rPr lang="en-US" sz="3200" dirty="0" err="1" smtClean="0"/>
              <a:t>Pengenalan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penilaian</a:t>
            </a:r>
            <a:r>
              <a:rPr lang="en-US" sz="3200" dirty="0" smtClean="0"/>
              <a:t> </a:t>
            </a:r>
            <a:r>
              <a:rPr lang="en-US" sz="3200" dirty="0" err="1" smtClean="0"/>
              <a:t>sumber</a:t>
            </a:r>
            <a:r>
              <a:rPr lang="en-US" sz="3200" dirty="0" smtClean="0"/>
              <a:t> </a:t>
            </a:r>
            <a:r>
              <a:rPr lang="en-US" sz="3200" dirty="0" err="1" smtClean="0"/>
              <a:t>bahaya</a:t>
            </a:r>
            <a:endParaRPr lang="en-US" sz="3200" dirty="0" smtClean="0"/>
          </a:p>
          <a:p>
            <a:pPr algn="just" eaLnBrk="1" hangingPunct="1">
              <a:defRPr/>
            </a:pPr>
            <a:r>
              <a:rPr lang="en-US" sz="3200" dirty="0" err="1" smtClean="0"/>
              <a:t>Penentuan</a:t>
            </a:r>
            <a:r>
              <a:rPr lang="en-US" sz="3200" dirty="0" smtClean="0"/>
              <a:t> </a:t>
            </a:r>
            <a:r>
              <a:rPr lang="en-US" sz="3200" dirty="0" err="1" smtClean="0"/>
              <a:t>jenis</a:t>
            </a:r>
            <a:r>
              <a:rPr lang="en-US" sz="3200" dirty="0" smtClean="0"/>
              <a:t> </a:t>
            </a:r>
            <a:r>
              <a:rPr lang="en-US" sz="3200" dirty="0" err="1" smtClean="0"/>
              <a:t>proteksi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diperlukan</a:t>
            </a:r>
            <a:r>
              <a:rPr lang="en-US" sz="3200" dirty="0" smtClean="0"/>
              <a:t> </a:t>
            </a:r>
            <a:r>
              <a:rPr lang="en-US" sz="3200" dirty="0" err="1" smtClean="0"/>
              <a:t>berdasarkan</a:t>
            </a:r>
            <a:r>
              <a:rPr lang="en-US" sz="3200" dirty="0" smtClean="0"/>
              <a:t> </a:t>
            </a:r>
            <a:r>
              <a:rPr lang="en-US" sz="3200" dirty="0" err="1" smtClean="0"/>
              <a:t>resiko</a:t>
            </a:r>
            <a:endParaRPr lang="en-US" sz="3200" dirty="0" smtClean="0"/>
          </a:p>
          <a:p>
            <a:pPr algn="just" eaLnBrk="1" hangingPunct="1">
              <a:defRPr/>
            </a:pPr>
            <a:r>
              <a:rPr lang="en-US" sz="3200" dirty="0" err="1" smtClean="0"/>
              <a:t>Perencanaan</a:t>
            </a:r>
            <a:r>
              <a:rPr lang="en-US" sz="3200" dirty="0" smtClean="0"/>
              <a:t> </a:t>
            </a:r>
            <a:r>
              <a:rPr lang="en-US" sz="3200" dirty="0" err="1" smtClean="0"/>
              <a:t>preventif</a:t>
            </a:r>
            <a:r>
              <a:rPr lang="en-US" sz="3200" dirty="0" smtClean="0"/>
              <a:t> maintenance</a:t>
            </a:r>
          </a:p>
          <a:p>
            <a:pPr algn="just" eaLnBrk="1" hangingPunct="1">
              <a:defRPr/>
            </a:pPr>
            <a:r>
              <a:rPr lang="en-US" sz="3200" dirty="0" err="1" smtClean="0"/>
              <a:t>Penyiapan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penggunaan</a:t>
            </a:r>
            <a:r>
              <a:rPr lang="en-US" sz="3200" dirty="0" smtClean="0"/>
              <a:t> SOP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172450" y="152400"/>
            <a:ext cx="15684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Lanjutan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838200"/>
            <a:ext cx="8832850" cy="449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 err="1" smtClean="0"/>
              <a:t>Pemilihan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penempatan</a:t>
            </a:r>
            <a:r>
              <a:rPr lang="en-US" sz="3200" dirty="0" smtClean="0"/>
              <a:t> </a:t>
            </a:r>
            <a:r>
              <a:rPr lang="en-US" sz="3200" dirty="0" err="1" smtClean="0"/>
              <a:t>karyawan</a:t>
            </a:r>
            <a:r>
              <a:rPr lang="en-US" sz="3200" dirty="0" smtClean="0"/>
              <a:t> (</a:t>
            </a:r>
            <a:r>
              <a:rPr lang="en-US" sz="3200" dirty="0" err="1" smtClean="0"/>
              <a:t>pekerja</a:t>
            </a:r>
            <a:r>
              <a:rPr lang="en-US" sz="3200" dirty="0" smtClean="0"/>
              <a:t>)</a:t>
            </a:r>
          </a:p>
          <a:p>
            <a:pPr eaLnBrk="1" hangingPunct="1">
              <a:defRPr/>
            </a:pPr>
            <a:r>
              <a:rPr lang="en-US" sz="3200" dirty="0" err="1" smtClean="0"/>
              <a:t>Diklat</a:t>
            </a:r>
            <a:endParaRPr lang="en-US" sz="3200" dirty="0" smtClean="0"/>
          </a:p>
          <a:p>
            <a:pPr eaLnBrk="1" hangingPunct="1">
              <a:defRPr/>
            </a:pPr>
            <a:r>
              <a:rPr lang="en-US" sz="3200" dirty="0" err="1" smtClean="0"/>
              <a:t>Motivasi</a:t>
            </a:r>
            <a:endParaRPr lang="en-US" sz="3200" dirty="0" smtClean="0"/>
          </a:p>
          <a:p>
            <a:pPr eaLnBrk="1" hangingPunct="1">
              <a:defRPr/>
            </a:pPr>
            <a:r>
              <a:rPr lang="en-US" sz="3200" dirty="0" err="1" smtClean="0"/>
              <a:t>Investigasi</a:t>
            </a:r>
            <a:endParaRPr lang="en-US" sz="3200" dirty="0" smtClean="0"/>
          </a:p>
          <a:p>
            <a:pPr eaLnBrk="1" hangingPunct="1">
              <a:defRPr/>
            </a:pPr>
            <a:r>
              <a:rPr lang="en-US" sz="3200" dirty="0" smtClean="0"/>
              <a:t>Review </a:t>
            </a:r>
            <a:r>
              <a:rPr lang="en-US" sz="3200" dirty="0" err="1" smtClean="0"/>
              <a:t>atas</a:t>
            </a:r>
            <a:r>
              <a:rPr lang="en-US" sz="3200" dirty="0" smtClean="0"/>
              <a:t> </a:t>
            </a:r>
            <a:r>
              <a:rPr lang="en-US" sz="3200" dirty="0" err="1" smtClean="0"/>
              <a:t>keberhasilan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atau</a:t>
            </a:r>
            <a:r>
              <a:rPr lang="en-US" sz="3200" dirty="0" smtClean="0"/>
              <a:t> </a:t>
            </a:r>
            <a:r>
              <a:rPr lang="en-US" sz="3200" dirty="0" err="1" smtClean="0"/>
              <a:t>kegagalan</a:t>
            </a:r>
            <a:endParaRPr lang="en-US" sz="3200" dirty="0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172450" y="152400"/>
            <a:ext cx="15684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US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Lanjutan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915400" cy="4495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Mendorong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masyarakat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atas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ditaatinya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perundangan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dan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standar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dibidang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K3;</a:t>
            </a:r>
          </a:p>
          <a:p>
            <a:pPr>
              <a:defRPr/>
            </a:pP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Mendorong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lembaga-lembaga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K3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untuk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berperan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aktif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dalam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pelaksanaan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K3</a:t>
            </a:r>
          </a:p>
          <a:p>
            <a:pPr>
              <a:defRPr/>
            </a:pP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Mengembangkan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Kebijakan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K3.</a:t>
            </a: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742950" y="609600"/>
            <a:ext cx="6356350" cy="10668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4. </a:t>
            </a:r>
            <a:r>
              <a:rPr lang="en-US" sz="4000" dirty="0" err="1" smtClean="0"/>
              <a:t>Peran</a:t>
            </a:r>
            <a:r>
              <a:rPr lang="en-US" sz="4000" dirty="0" smtClean="0"/>
              <a:t> </a:t>
            </a:r>
            <a:r>
              <a:rPr lang="en-US" sz="4000" dirty="0" err="1" smtClean="0"/>
              <a:t>Pemerintah</a:t>
            </a:r>
            <a:endParaRPr lang="en-US" sz="40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WordArt 2"/>
          <p:cNvSpPr>
            <a:spLocks noChangeArrowheads="1" noChangeShapeType="1" noTextEdit="1"/>
          </p:cNvSpPr>
          <p:nvPr/>
        </p:nvSpPr>
        <p:spPr bwMode="auto">
          <a:xfrm>
            <a:off x="1524000" y="4178490"/>
            <a:ext cx="6521449" cy="99059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20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SEKIAN </a:t>
            </a:r>
            <a:endParaRPr lang="id-ID" sz="2000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/>
            <a:r>
              <a:rPr lang="id-ID" sz="20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id-ID" sz="20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TERIMA </a:t>
            </a:r>
            <a:r>
              <a:rPr lang="id-ID" sz="20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KASIH</a:t>
            </a:r>
            <a:endParaRPr lang="id-ID" sz="20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2276</TotalTime>
  <Words>1197</Words>
  <Application>Microsoft Office PowerPoint</Application>
  <PresentationFormat>A4 Paper (210x297 mm)</PresentationFormat>
  <Paragraphs>262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Concourse</vt:lpstr>
      <vt:lpstr>PowerPoint Presentation</vt:lpstr>
      <vt:lpstr>PowerPoint Presentation</vt:lpstr>
      <vt:lpstr>PowerPoint Presentation</vt:lpstr>
      <vt:lpstr>PowerPoint Presentation</vt:lpstr>
      <vt:lpstr>II. Kondisi </vt:lpstr>
      <vt:lpstr>PowerPoint Presentation</vt:lpstr>
      <vt:lpstr>2. Pesawat Uap dan Bejana Tekan  a. Pesawat uap     ▷  Ketel Uap     ▷ Pesawat Uap Selain Ketel Uap   √ Pemanas Air    √ Penguap    √ Bejana Uap    √ Pengering Uap    √ Mesin/Turbin Uap  b. Pesawat Cairan Panas  c. Bejana Tekan    √ Botol Baja    √ Bejana Transport    √ Bejana Penyimpanan    √ Pesawat Pendingin  d. Bejana Penimbun  e. Instalasi pipa    √ Pipa Uap    √ Pipa air pengisi/buang    √ Pipa gas, dll </vt:lpstr>
      <vt:lpstr>3. Listrik   - Instalasi Listrik  - Lift  - Instalasi Penyalur Petir  </vt:lpstr>
      <vt:lpstr>PowerPoint Presentation</vt:lpstr>
      <vt:lpstr>Jasa Riksa Uji Teknik</vt:lpstr>
      <vt:lpstr>2. Personil K3</vt:lpstr>
      <vt:lpstr>PowerPoint Presentation</vt:lpstr>
      <vt:lpstr>1. Masyarakat</vt:lpstr>
      <vt:lpstr>PowerPoint Presentation</vt:lpstr>
      <vt:lpstr>PowerPoint Presentation</vt:lpstr>
      <vt:lpstr>PowerPoint Presentation</vt:lpstr>
      <vt:lpstr>MISI</vt:lpstr>
      <vt:lpstr>             </vt:lpstr>
      <vt:lpstr>             </vt:lpstr>
      <vt:lpstr>             </vt:lpstr>
      <vt:lpstr>DANA DEKONSENTRASI  BIDANG K3  UNTUK PROVINSI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Peran Masyarakat</vt:lpstr>
      <vt:lpstr>2. Peran Tenaga Kerja</vt:lpstr>
      <vt:lpstr>3. Peran Manajemen</vt:lpstr>
      <vt:lpstr>PowerPoint Presentation</vt:lpstr>
      <vt:lpstr>PowerPoint Presentation</vt:lpstr>
      <vt:lpstr>4. Peran Pemerintah</vt:lpstr>
      <vt:lpstr>PowerPoint Presentation</vt:lpstr>
    </vt:vector>
  </TitlesOfParts>
  <Company>MCR Jakarta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LOKAKARYA DEPARTEMEN K3 FAKULTAS MASYARAKAT UNIVERSITAS INDONESIA</dc:title>
  <dc:creator>Gerry Aditya</dc:creator>
  <cp:lastModifiedBy>Windows User</cp:lastModifiedBy>
  <cp:revision>170</cp:revision>
  <cp:lastPrinted>2020-11-13T02:51:29Z</cp:lastPrinted>
  <dcterms:created xsi:type="dcterms:W3CDTF">2008-08-07T18:02:25Z</dcterms:created>
  <dcterms:modified xsi:type="dcterms:W3CDTF">2020-11-13T02:54:58Z</dcterms:modified>
</cp:coreProperties>
</file>